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3.xml" ContentType="application/vnd.openxmlformats-officedocument.presentationml.notesSlid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notesSlides/notesSlide4.xml" ContentType="application/vnd.openxmlformats-officedocument.presentationml.notesSlide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notesSlides/notesSlide5.xml" ContentType="application/vnd.openxmlformats-officedocument.presentationml.notesSlide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notesSlides/notesSlide6.xml" ContentType="application/vnd.openxmlformats-officedocument.presentationml.notesSlide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notesSlides/notesSlide7.xml" ContentType="application/vnd.openxmlformats-officedocument.presentationml.notesSlide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notesSlides/notesSlide8.xml" ContentType="application/vnd.openxmlformats-officedocument.presentationml.notesSlide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8"/>
  </p:notesMasterIdLst>
  <p:handoutMasterIdLst>
    <p:handoutMasterId r:id="rId49"/>
  </p:handoutMasterIdLst>
  <p:sldIdLst>
    <p:sldId id="256" r:id="rId2"/>
    <p:sldId id="262" r:id="rId3"/>
    <p:sldId id="257" r:id="rId4"/>
    <p:sldId id="258" r:id="rId5"/>
    <p:sldId id="259" r:id="rId6"/>
    <p:sldId id="261" r:id="rId7"/>
    <p:sldId id="263" r:id="rId8"/>
    <p:sldId id="264" r:id="rId9"/>
    <p:sldId id="260" r:id="rId10"/>
    <p:sldId id="267" r:id="rId11"/>
    <p:sldId id="277" r:id="rId12"/>
    <p:sldId id="265" r:id="rId13"/>
    <p:sldId id="266" r:id="rId14"/>
    <p:sldId id="268" r:id="rId15"/>
    <p:sldId id="274" r:id="rId16"/>
    <p:sldId id="269" r:id="rId17"/>
    <p:sldId id="273" r:id="rId18"/>
    <p:sldId id="275" r:id="rId19"/>
    <p:sldId id="276" r:id="rId20"/>
    <p:sldId id="278" r:id="rId21"/>
    <p:sldId id="297" r:id="rId22"/>
    <p:sldId id="282" r:id="rId23"/>
    <p:sldId id="298" r:id="rId24"/>
    <p:sldId id="283" r:id="rId25"/>
    <p:sldId id="279" r:id="rId26"/>
    <p:sldId id="281" r:id="rId27"/>
    <p:sldId id="300" r:id="rId28"/>
    <p:sldId id="270" r:id="rId29"/>
    <p:sldId id="271" r:id="rId30"/>
    <p:sldId id="302" r:id="rId31"/>
    <p:sldId id="301" r:id="rId32"/>
    <p:sldId id="304" r:id="rId33"/>
    <p:sldId id="303" r:id="rId34"/>
    <p:sldId id="305" r:id="rId35"/>
    <p:sldId id="286" r:id="rId36"/>
    <p:sldId id="287" r:id="rId37"/>
    <p:sldId id="293" r:id="rId38"/>
    <p:sldId id="296" r:id="rId39"/>
    <p:sldId id="285" r:id="rId40"/>
    <p:sldId id="288" r:id="rId41"/>
    <p:sldId id="290" r:id="rId42"/>
    <p:sldId id="291" r:id="rId43"/>
    <p:sldId id="292" r:id="rId44"/>
    <p:sldId id="294" r:id="rId45"/>
    <p:sldId id="295" r:id="rId46"/>
    <p:sldId id="299" r:id="rId47"/>
  </p:sldIdLst>
  <p:sldSz cx="9144000" cy="6858000" type="screen4x3"/>
  <p:notesSz cx="6934200" cy="9220200"/>
  <p:custDataLst>
    <p:tags r:id="rId5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74" autoAdjust="0"/>
    <p:restoredTop sz="94660"/>
  </p:normalViewPr>
  <p:slideViewPr>
    <p:cSldViewPr>
      <p:cViewPr>
        <p:scale>
          <a:sx n="100" d="100"/>
          <a:sy n="100" d="100"/>
        </p:scale>
        <p:origin x="-90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10"/>
    </p:cViewPr>
  </p:sorterViewPr>
  <p:notesViewPr>
    <p:cSldViewPr>
      <p:cViewPr varScale="1">
        <p:scale>
          <a:sx n="85" d="100"/>
          <a:sy n="85" d="100"/>
        </p:scale>
        <p:origin x="-1914" y="-96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45"/>
            <a:ext cx="3005346" cy="460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6" tIns="46112" rIns="92226" bIns="46112" numCol="1" anchor="b" anchorCtr="0" compatLnSpc="1">
            <a:prstTxWarp prst="textNoShape">
              <a:avLst/>
            </a:prstTxWarp>
          </a:bodyPr>
          <a:lstStyle>
            <a:lvl1pPr defTabSz="92209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CSE P 501 </a:t>
            </a:r>
            <a:r>
              <a:rPr lang="en-US" dirty="0" smtClean="0"/>
              <a:t>Au11</a:t>
            </a:r>
            <a:endParaRPr lang="en-US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279" y="8758245"/>
            <a:ext cx="3005346" cy="460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6" tIns="46112" rIns="92226" bIns="46112" numCol="1" anchor="b" anchorCtr="0" compatLnSpc="1">
            <a:prstTxWarp prst="textNoShape">
              <a:avLst/>
            </a:prstTxWarp>
          </a:bodyPr>
          <a:lstStyle>
            <a:lvl1pPr algn="r" defTabSz="92209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A-</a:t>
            </a:r>
            <a:fld id="{598C6736-7B4E-4639-BFCD-04CFFBD0F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138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346" cy="460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6" tIns="46112" rIns="92226" bIns="46112" numCol="1" anchor="t" anchorCtr="0" compatLnSpc="1">
            <a:prstTxWarp prst="textNoShape">
              <a:avLst/>
            </a:prstTxWarp>
          </a:bodyPr>
          <a:lstStyle>
            <a:lvl1pPr defTabSz="92209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279" y="0"/>
            <a:ext cx="3005346" cy="460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6" tIns="46112" rIns="92226" bIns="46112" numCol="1" anchor="t" anchorCtr="0" compatLnSpc="1">
            <a:prstTxWarp prst="textNoShape">
              <a:avLst/>
            </a:prstTxWarp>
          </a:bodyPr>
          <a:lstStyle>
            <a:lvl1pPr algn="r" defTabSz="92209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911"/>
            <a:ext cx="5547360" cy="4148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6" tIns="46112" rIns="92226" bIns="461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45"/>
            <a:ext cx="3005346" cy="460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6" tIns="46112" rIns="92226" bIns="46112" numCol="1" anchor="b" anchorCtr="0" compatLnSpc="1">
            <a:prstTxWarp prst="textNoShape">
              <a:avLst/>
            </a:prstTxWarp>
          </a:bodyPr>
          <a:lstStyle>
            <a:lvl1pPr defTabSz="92209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279" y="8758245"/>
            <a:ext cx="3005346" cy="460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6" tIns="46112" rIns="92226" bIns="46112" numCol="1" anchor="b" anchorCtr="0" compatLnSpc="1">
            <a:prstTxWarp prst="textNoShape">
              <a:avLst/>
            </a:prstTxWarp>
          </a:bodyPr>
          <a:lstStyle>
            <a:lvl1pPr algn="r" defTabSz="92209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4BEA8F8-C663-4EC8-8F2B-6D448E0E6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299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094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37675" indent="-283721" defTabSz="922094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34885" indent="-226977" defTabSz="922094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88839" indent="-226977" defTabSz="922094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42792" indent="-226977" defTabSz="922094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496746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50700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04654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58608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3A31D28-A229-4913-A27F-7A9D01522350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094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37675" indent="-283721" defTabSz="922094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34885" indent="-226977" defTabSz="922094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88839" indent="-226977" defTabSz="922094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42792" indent="-226977" defTabSz="922094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496746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50700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04654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58608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B2A8B25-8C8C-4E3F-A9B6-EE910524E96D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094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37675" indent="-283721" defTabSz="922094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34885" indent="-226977" defTabSz="922094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88839" indent="-226977" defTabSz="922094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42792" indent="-226977" defTabSz="922094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496746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50700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04654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58608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7890077-9B51-41E5-BEA7-2A4553DD6F16}" type="slidenum">
              <a:rPr lang="en-US" smtClean="0">
                <a:latin typeface="Arial" charset="0"/>
              </a:rPr>
              <a:pPr/>
              <a:t>15</a:t>
            </a:fld>
            <a:endParaRPr lang="en-US" smtClean="0">
              <a:latin typeface="Arial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taken from one of Cooper’s slides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094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37675" indent="-283721" defTabSz="922094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34885" indent="-226977" defTabSz="922094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88839" indent="-226977" defTabSz="922094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42792" indent="-226977" defTabSz="922094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496746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50700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04654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58608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00FCB0E-A896-4E60-AC1C-3E261514C4F9}" type="slidenum">
              <a:rPr lang="en-US" smtClean="0">
                <a:latin typeface="Arial" charset="0"/>
              </a:rPr>
              <a:pPr/>
              <a:t>18</a:t>
            </a:fld>
            <a:endParaRPr lang="en-US" smtClean="0">
              <a:latin typeface="Arial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from Cooper’s slides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094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37675" indent="-283721" defTabSz="922094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34885" indent="-226977" defTabSz="922094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88839" indent="-226977" defTabSz="922094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42792" indent="-226977" defTabSz="922094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496746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50700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04654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58608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3DBF69E-1004-48AF-8040-9BD4C9117EE9}" type="slidenum">
              <a:rPr lang="en-US" smtClean="0">
                <a:latin typeface="Arial" charset="0"/>
              </a:rPr>
              <a:pPr/>
              <a:t>19</a:t>
            </a:fld>
            <a:endParaRPr lang="en-US" smtClean="0">
              <a:latin typeface="Arial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from Cooper’s slides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094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37675" indent="-283721" defTabSz="922094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34885" indent="-226977" defTabSz="922094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88839" indent="-226977" defTabSz="922094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42792" indent="-226977" defTabSz="922094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496746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50700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04654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58608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4962B5A-23A8-4BAF-A0CD-1ACDB412795F}" type="slidenum">
              <a:rPr lang="en-US" smtClean="0">
                <a:latin typeface="Arial" charset="0"/>
              </a:rPr>
              <a:pPr/>
              <a:t>22</a:t>
            </a:fld>
            <a:endParaRPr lang="en-US" smtClean="0">
              <a:latin typeface="Arial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plan on drawing something here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094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37675" indent="-283721" defTabSz="922094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34885" indent="-226977" defTabSz="922094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88839" indent="-226977" defTabSz="922094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42792" indent="-226977" defTabSz="922094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496746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50700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04654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58608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EE7526C-C262-4172-9ED2-B813575ACE33}" type="slidenum">
              <a:rPr lang="en-US" smtClean="0">
                <a:latin typeface="Arial" charset="0"/>
              </a:rPr>
              <a:pPr/>
              <a:t>24</a:t>
            </a:fld>
            <a:endParaRPr lang="en-US" smtClean="0">
              <a:latin typeface="Arial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plan on drawing something here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1408"/>
            <a:fld id="{A8CCFE4A-B244-45A2-84CA-81B6D4AF0BCA}" type="slidenum">
              <a:rPr lang="en-US" smtClean="0"/>
              <a:pPr defTabSz="921408"/>
              <a:t>32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50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75EE155-CFA4-4119-ADDB-0D669A5703C4}" type="datetime1">
              <a:rPr lang="en-US" smtClean="0"/>
              <a:t>10/4/2011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A-</a:t>
            </a:r>
            <a:fld id="{2FEA2F01-150F-41DE-A830-0F02E0497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41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38BE3-3412-4C01-B217-991DF87D8881}" type="datetime1">
              <a:rPr lang="en-US" smtClean="0"/>
              <a:t>10/4/2011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A-</a:t>
            </a:r>
            <a:fld id="{AD0AA223-D3BB-4C86-B2BF-D546ED9119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41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B8A90-F796-4A62-988C-DAB3E55504D9}" type="datetime1">
              <a:rPr lang="en-US" smtClean="0"/>
              <a:t>10/4/2011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A-</a:t>
            </a:r>
            <a:fld id="{5C1E102A-6D96-4B39-B47E-D6D35F695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668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B79D4-1BA4-45FC-A883-06C7090A0964}" type="datetime1">
              <a:rPr lang="en-US" smtClean="0"/>
              <a:t>10/4/2011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A-</a:t>
            </a:r>
            <a:fld id="{BEE5976A-3AAE-41AA-BC87-B73FC3C9E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7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C134B-C6A2-4F09-BF43-C5936836A79E}" type="datetime1">
              <a:rPr lang="en-US" smtClean="0"/>
              <a:t>10/4/2011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A-</a:t>
            </a:r>
            <a:fld id="{925D2D24-B090-49DC-B91E-3C8A6FE2A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1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A027B-3C19-482A-BF3D-A22B674284D2}" type="datetime1">
              <a:rPr lang="en-US" smtClean="0"/>
              <a:t>10/4/2011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A-</a:t>
            </a:r>
            <a:fld id="{715D77DC-0A04-400D-875A-632CFC038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21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DE6C-5BE7-4048-9137-51A9A277CDE6}" type="datetime1">
              <a:rPr lang="en-US" smtClean="0"/>
              <a:t>10/4/2011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A-</a:t>
            </a:r>
            <a:fld id="{5C8A5BDE-2163-4BB3-91B3-8848A7AC4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4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4AD67-9510-4B68-9552-882B17C5F7DC}" type="datetime1">
              <a:rPr lang="en-US" smtClean="0"/>
              <a:t>10/4/2011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A-</a:t>
            </a:r>
            <a:fld id="{86496FA1-9BD2-4A53-A3E7-8DCFF61485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88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AB0A0-FCF4-4D11-A952-E2148820B6CC}" type="datetime1">
              <a:rPr lang="en-US" smtClean="0"/>
              <a:t>10/4/2011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A-</a:t>
            </a:r>
            <a:fld id="{73DF7EB2-F236-4802-9ACA-A4F3ED9F7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66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21CB6-8745-4A2A-A835-5666224B2901}" type="datetime1">
              <a:rPr lang="en-US" smtClean="0"/>
              <a:t>10/4/2011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A-</a:t>
            </a:r>
            <a:fld id="{AF937994-6004-48EB-98B4-425CC3F9C0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381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93256-BED6-44CC-B2FE-80E9C3B93571}" type="datetime1">
              <a:rPr lang="en-US" smtClean="0"/>
              <a:t>10/4/2011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A-</a:t>
            </a:r>
            <a:fld id="{873E1831-C139-4CC2-B5F6-D65D4F63A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68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fld id="{830AEE50-247C-4485-8BD7-5A1118F7FB84}" type="datetime1">
              <a:rPr lang="en-US" smtClean="0"/>
              <a:t>10/4/2011</a:t>
            </a:fld>
            <a:endParaRPr lang="en-US"/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r>
              <a:rPr lang="en-US"/>
              <a:t>A-</a:t>
            </a:r>
            <a:fld id="{F244597E-8AB4-4E9B-80E0-BDB65D70B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1.xml"/><Relationship Id="rId4" Type="http://schemas.openxmlformats.org/officeDocument/2006/relationships/tags" Target="../tags/tag5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6.xml"/><Relationship Id="rId4" Type="http://schemas.openxmlformats.org/officeDocument/2006/relationships/tags" Target="../tags/tag5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1.xml"/><Relationship Id="rId4" Type="http://schemas.openxmlformats.org/officeDocument/2006/relationships/tags" Target="../tags/tag7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1.xml"/><Relationship Id="rId4" Type="http://schemas.openxmlformats.org/officeDocument/2006/relationships/tags" Target="../tags/tag80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89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84.xml"/><Relationship Id="rId7" Type="http://schemas.openxmlformats.org/officeDocument/2006/relationships/tags" Target="../tags/tag88.xml"/><Relationship Id="rId12" Type="http://schemas.openxmlformats.org/officeDocument/2006/relationships/tags" Target="../tags/tag93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6" Type="http://schemas.openxmlformats.org/officeDocument/2006/relationships/tags" Target="../tags/tag87.xml"/><Relationship Id="rId11" Type="http://schemas.openxmlformats.org/officeDocument/2006/relationships/tags" Target="../tags/tag92.xml"/><Relationship Id="rId5" Type="http://schemas.openxmlformats.org/officeDocument/2006/relationships/tags" Target="../tags/tag86.xml"/><Relationship Id="rId10" Type="http://schemas.openxmlformats.org/officeDocument/2006/relationships/tags" Target="../tags/tag91.xml"/><Relationship Id="rId4" Type="http://schemas.openxmlformats.org/officeDocument/2006/relationships/tags" Target="../tags/tag85.xml"/><Relationship Id="rId9" Type="http://schemas.openxmlformats.org/officeDocument/2006/relationships/tags" Target="../tags/tag90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01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96.xml"/><Relationship Id="rId7" Type="http://schemas.openxmlformats.org/officeDocument/2006/relationships/tags" Target="../tags/tag100.xml"/><Relationship Id="rId12" Type="http://schemas.openxmlformats.org/officeDocument/2006/relationships/tags" Target="../tags/tag105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6" Type="http://schemas.openxmlformats.org/officeDocument/2006/relationships/tags" Target="../tags/tag99.xml"/><Relationship Id="rId11" Type="http://schemas.openxmlformats.org/officeDocument/2006/relationships/tags" Target="../tags/tag104.xml"/><Relationship Id="rId5" Type="http://schemas.openxmlformats.org/officeDocument/2006/relationships/tags" Target="../tags/tag98.xml"/><Relationship Id="rId10" Type="http://schemas.openxmlformats.org/officeDocument/2006/relationships/tags" Target="../tags/tag103.xml"/><Relationship Id="rId4" Type="http://schemas.openxmlformats.org/officeDocument/2006/relationships/tags" Target="../tags/tag97.xml"/><Relationship Id="rId9" Type="http://schemas.openxmlformats.org/officeDocument/2006/relationships/tags" Target="../tags/tag102.xml"/><Relationship Id="rId14" Type="http://schemas.openxmlformats.org/officeDocument/2006/relationships/notesSlide" Target="../notesSlides/notesSlide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113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08.xml"/><Relationship Id="rId7" Type="http://schemas.openxmlformats.org/officeDocument/2006/relationships/tags" Target="../tags/tag112.xml"/><Relationship Id="rId12" Type="http://schemas.openxmlformats.org/officeDocument/2006/relationships/tags" Target="../tags/tag117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6" Type="http://schemas.openxmlformats.org/officeDocument/2006/relationships/tags" Target="../tags/tag111.xml"/><Relationship Id="rId11" Type="http://schemas.openxmlformats.org/officeDocument/2006/relationships/tags" Target="../tags/tag116.xml"/><Relationship Id="rId5" Type="http://schemas.openxmlformats.org/officeDocument/2006/relationships/tags" Target="../tags/tag110.xml"/><Relationship Id="rId10" Type="http://schemas.openxmlformats.org/officeDocument/2006/relationships/tags" Target="../tags/tag115.xml"/><Relationship Id="rId4" Type="http://schemas.openxmlformats.org/officeDocument/2006/relationships/tags" Target="../tags/tag109.xml"/><Relationship Id="rId9" Type="http://schemas.openxmlformats.org/officeDocument/2006/relationships/tags" Target="../tags/tag114.xml"/><Relationship Id="rId14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25.xml"/><Relationship Id="rId13" Type="http://schemas.openxmlformats.org/officeDocument/2006/relationships/tags" Target="../tags/tag130.xml"/><Relationship Id="rId3" Type="http://schemas.openxmlformats.org/officeDocument/2006/relationships/tags" Target="../tags/tag120.xml"/><Relationship Id="rId7" Type="http://schemas.openxmlformats.org/officeDocument/2006/relationships/tags" Target="../tags/tag124.xml"/><Relationship Id="rId12" Type="http://schemas.openxmlformats.org/officeDocument/2006/relationships/tags" Target="../tags/tag129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11" Type="http://schemas.openxmlformats.org/officeDocument/2006/relationships/tags" Target="../tags/tag128.xml"/><Relationship Id="rId5" Type="http://schemas.openxmlformats.org/officeDocument/2006/relationships/tags" Target="../tags/tag122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27.xml"/><Relationship Id="rId4" Type="http://schemas.openxmlformats.org/officeDocument/2006/relationships/tags" Target="../tags/tag121.xml"/><Relationship Id="rId9" Type="http://schemas.openxmlformats.org/officeDocument/2006/relationships/tags" Target="../tags/tag126.xml"/><Relationship Id="rId14" Type="http://schemas.openxmlformats.org/officeDocument/2006/relationships/tags" Target="../tags/tag13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39.xml"/><Relationship Id="rId13" Type="http://schemas.openxmlformats.org/officeDocument/2006/relationships/tags" Target="../tags/tag144.xml"/><Relationship Id="rId3" Type="http://schemas.openxmlformats.org/officeDocument/2006/relationships/tags" Target="../tags/tag134.xml"/><Relationship Id="rId7" Type="http://schemas.openxmlformats.org/officeDocument/2006/relationships/tags" Target="../tags/tag138.xml"/><Relationship Id="rId12" Type="http://schemas.openxmlformats.org/officeDocument/2006/relationships/tags" Target="../tags/tag143.xml"/><Relationship Id="rId2" Type="http://schemas.openxmlformats.org/officeDocument/2006/relationships/tags" Target="../tags/tag133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32.xml"/><Relationship Id="rId6" Type="http://schemas.openxmlformats.org/officeDocument/2006/relationships/tags" Target="../tags/tag137.xml"/><Relationship Id="rId11" Type="http://schemas.openxmlformats.org/officeDocument/2006/relationships/tags" Target="../tags/tag142.xml"/><Relationship Id="rId5" Type="http://schemas.openxmlformats.org/officeDocument/2006/relationships/tags" Target="../tags/tag136.xml"/><Relationship Id="rId15" Type="http://schemas.openxmlformats.org/officeDocument/2006/relationships/tags" Target="../tags/tag146.xml"/><Relationship Id="rId10" Type="http://schemas.openxmlformats.org/officeDocument/2006/relationships/tags" Target="../tags/tag141.xml"/><Relationship Id="rId4" Type="http://schemas.openxmlformats.org/officeDocument/2006/relationships/tags" Target="../tags/tag135.xml"/><Relationship Id="rId9" Type="http://schemas.openxmlformats.org/officeDocument/2006/relationships/tags" Target="../tags/tag140.xml"/><Relationship Id="rId14" Type="http://schemas.openxmlformats.org/officeDocument/2006/relationships/tags" Target="../tags/tag14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49.xml"/><Relationship Id="rId7" Type="http://schemas.openxmlformats.org/officeDocument/2006/relationships/notesSlide" Target="../notesSlides/notesSlide6.xml"/><Relationship Id="rId2" Type="http://schemas.openxmlformats.org/officeDocument/2006/relationships/tags" Target="../tags/tag148.xml"/><Relationship Id="rId1" Type="http://schemas.openxmlformats.org/officeDocument/2006/relationships/tags" Target="../tags/tag14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1.xml"/><Relationship Id="rId4" Type="http://schemas.openxmlformats.org/officeDocument/2006/relationships/tags" Target="../tags/tag150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159.xml"/><Relationship Id="rId13" Type="http://schemas.openxmlformats.org/officeDocument/2006/relationships/tags" Target="../tags/tag164.xml"/><Relationship Id="rId18" Type="http://schemas.openxmlformats.org/officeDocument/2006/relationships/tags" Target="../tags/tag169.xml"/><Relationship Id="rId26" Type="http://schemas.openxmlformats.org/officeDocument/2006/relationships/tags" Target="../tags/tag177.xml"/><Relationship Id="rId3" Type="http://schemas.openxmlformats.org/officeDocument/2006/relationships/tags" Target="../tags/tag154.xml"/><Relationship Id="rId21" Type="http://schemas.openxmlformats.org/officeDocument/2006/relationships/tags" Target="../tags/tag172.xml"/><Relationship Id="rId7" Type="http://schemas.openxmlformats.org/officeDocument/2006/relationships/tags" Target="../tags/tag158.xml"/><Relationship Id="rId12" Type="http://schemas.openxmlformats.org/officeDocument/2006/relationships/tags" Target="../tags/tag163.xml"/><Relationship Id="rId17" Type="http://schemas.openxmlformats.org/officeDocument/2006/relationships/tags" Target="../tags/tag168.xml"/><Relationship Id="rId25" Type="http://schemas.openxmlformats.org/officeDocument/2006/relationships/tags" Target="../tags/tag176.xml"/><Relationship Id="rId2" Type="http://schemas.openxmlformats.org/officeDocument/2006/relationships/tags" Target="../tags/tag153.xml"/><Relationship Id="rId16" Type="http://schemas.openxmlformats.org/officeDocument/2006/relationships/tags" Target="../tags/tag167.xml"/><Relationship Id="rId20" Type="http://schemas.openxmlformats.org/officeDocument/2006/relationships/tags" Target="../tags/tag171.xml"/><Relationship Id="rId29" Type="http://schemas.openxmlformats.org/officeDocument/2006/relationships/tags" Target="../tags/tag180.xml"/><Relationship Id="rId1" Type="http://schemas.openxmlformats.org/officeDocument/2006/relationships/tags" Target="../tags/tag152.xml"/><Relationship Id="rId6" Type="http://schemas.openxmlformats.org/officeDocument/2006/relationships/tags" Target="../tags/tag157.xml"/><Relationship Id="rId11" Type="http://schemas.openxmlformats.org/officeDocument/2006/relationships/tags" Target="../tags/tag162.xml"/><Relationship Id="rId24" Type="http://schemas.openxmlformats.org/officeDocument/2006/relationships/tags" Target="../tags/tag175.xml"/><Relationship Id="rId5" Type="http://schemas.openxmlformats.org/officeDocument/2006/relationships/tags" Target="../tags/tag156.xml"/><Relationship Id="rId15" Type="http://schemas.openxmlformats.org/officeDocument/2006/relationships/tags" Target="../tags/tag166.xml"/><Relationship Id="rId23" Type="http://schemas.openxmlformats.org/officeDocument/2006/relationships/tags" Target="../tags/tag174.xml"/><Relationship Id="rId28" Type="http://schemas.openxmlformats.org/officeDocument/2006/relationships/tags" Target="../tags/tag179.xml"/><Relationship Id="rId10" Type="http://schemas.openxmlformats.org/officeDocument/2006/relationships/tags" Target="../tags/tag161.xml"/><Relationship Id="rId19" Type="http://schemas.openxmlformats.org/officeDocument/2006/relationships/tags" Target="../tags/tag170.xml"/><Relationship Id="rId31" Type="http://schemas.openxmlformats.org/officeDocument/2006/relationships/slideLayout" Target="../slideLayouts/slideLayout4.xml"/><Relationship Id="rId4" Type="http://schemas.openxmlformats.org/officeDocument/2006/relationships/tags" Target="../tags/tag155.xml"/><Relationship Id="rId9" Type="http://schemas.openxmlformats.org/officeDocument/2006/relationships/tags" Target="../tags/tag160.xml"/><Relationship Id="rId14" Type="http://schemas.openxmlformats.org/officeDocument/2006/relationships/tags" Target="../tags/tag165.xml"/><Relationship Id="rId22" Type="http://schemas.openxmlformats.org/officeDocument/2006/relationships/tags" Target="../tags/tag173.xml"/><Relationship Id="rId27" Type="http://schemas.openxmlformats.org/officeDocument/2006/relationships/tags" Target="../tags/tag178.xml"/><Relationship Id="rId30" Type="http://schemas.openxmlformats.org/officeDocument/2006/relationships/tags" Target="../tags/tag18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84.xml"/><Relationship Id="rId7" Type="http://schemas.openxmlformats.org/officeDocument/2006/relationships/notesSlide" Target="../notesSlides/notesSlide7.xml"/><Relationship Id="rId2" Type="http://schemas.openxmlformats.org/officeDocument/2006/relationships/tags" Target="../tags/tag183.xml"/><Relationship Id="rId1" Type="http://schemas.openxmlformats.org/officeDocument/2006/relationships/tags" Target="../tags/tag18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6.xml"/><Relationship Id="rId4" Type="http://schemas.openxmlformats.org/officeDocument/2006/relationships/tags" Target="../tags/tag18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89.xml"/><Relationship Id="rId2" Type="http://schemas.openxmlformats.org/officeDocument/2006/relationships/tags" Target="../tags/tag188.xml"/><Relationship Id="rId1" Type="http://schemas.openxmlformats.org/officeDocument/2006/relationships/tags" Target="../tags/tag18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91.xml"/><Relationship Id="rId4" Type="http://schemas.openxmlformats.org/officeDocument/2006/relationships/tags" Target="../tags/tag19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94.xml"/><Relationship Id="rId2" Type="http://schemas.openxmlformats.org/officeDocument/2006/relationships/tags" Target="../tags/tag193.xml"/><Relationship Id="rId1" Type="http://schemas.openxmlformats.org/officeDocument/2006/relationships/tags" Target="../tags/tag19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96.xml"/><Relationship Id="rId4" Type="http://schemas.openxmlformats.org/officeDocument/2006/relationships/tags" Target="../tags/tag195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204.xml"/><Relationship Id="rId13" Type="http://schemas.openxmlformats.org/officeDocument/2006/relationships/tags" Target="../tags/tag209.xml"/><Relationship Id="rId18" Type="http://schemas.openxmlformats.org/officeDocument/2006/relationships/tags" Target="../tags/tag214.xml"/><Relationship Id="rId3" Type="http://schemas.openxmlformats.org/officeDocument/2006/relationships/tags" Target="../tags/tag199.xml"/><Relationship Id="rId21" Type="http://schemas.openxmlformats.org/officeDocument/2006/relationships/slideLayout" Target="../slideLayouts/slideLayout4.xml"/><Relationship Id="rId7" Type="http://schemas.openxmlformats.org/officeDocument/2006/relationships/tags" Target="../tags/tag203.xml"/><Relationship Id="rId12" Type="http://schemas.openxmlformats.org/officeDocument/2006/relationships/tags" Target="../tags/tag208.xml"/><Relationship Id="rId17" Type="http://schemas.openxmlformats.org/officeDocument/2006/relationships/tags" Target="../tags/tag213.xml"/><Relationship Id="rId2" Type="http://schemas.openxmlformats.org/officeDocument/2006/relationships/tags" Target="../tags/tag198.xml"/><Relationship Id="rId16" Type="http://schemas.openxmlformats.org/officeDocument/2006/relationships/tags" Target="../tags/tag212.xml"/><Relationship Id="rId20" Type="http://schemas.openxmlformats.org/officeDocument/2006/relationships/tags" Target="../tags/tag216.xml"/><Relationship Id="rId1" Type="http://schemas.openxmlformats.org/officeDocument/2006/relationships/tags" Target="../tags/tag197.xml"/><Relationship Id="rId6" Type="http://schemas.openxmlformats.org/officeDocument/2006/relationships/tags" Target="../tags/tag202.xml"/><Relationship Id="rId11" Type="http://schemas.openxmlformats.org/officeDocument/2006/relationships/tags" Target="../tags/tag207.xml"/><Relationship Id="rId5" Type="http://schemas.openxmlformats.org/officeDocument/2006/relationships/tags" Target="../tags/tag201.xml"/><Relationship Id="rId15" Type="http://schemas.openxmlformats.org/officeDocument/2006/relationships/tags" Target="../tags/tag211.xml"/><Relationship Id="rId10" Type="http://schemas.openxmlformats.org/officeDocument/2006/relationships/tags" Target="../tags/tag206.xml"/><Relationship Id="rId19" Type="http://schemas.openxmlformats.org/officeDocument/2006/relationships/tags" Target="../tags/tag215.xml"/><Relationship Id="rId4" Type="http://schemas.openxmlformats.org/officeDocument/2006/relationships/tags" Target="../tags/tag200.xml"/><Relationship Id="rId9" Type="http://schemas.openxmlformats.org/officeDocument/2006/relationships/tags" Target="../tags/tag205.xml"/><Relationship Id="rId14" Type="http://schemas.openxmlformats.org/officeDocument/2006/relationships/tags" Target="../tags/tag21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219.xml"/><Relationship Id="rId2" Type="http://schemas.openxmlformats.org/officeDocument/2006/relationships/tags" Target="../tags/tag218.xml"/><Relationship Id="rId1" Type="http://schemas.openxmlformats.org/officeDocument/2006/relationships/tags" Target="../tags/tag21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21.xml"/><Relationship Id="rId4" Type="http://schemas.openxmlformats.org/officeDocument/2006/relationships/tags" Target="../tags/tag22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224.xml"/><Relationship Id="rId2" Type="http://schemas.openxmlformats.org/officeDocument/2006/relationships/tags" Target="../tags/tag223.xml"/><Relationship Id="rId1" Type="http://schemas.openxmlformats.org/officeDocument/2006/relationships/tags" Target="../tags/tag22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26.xml"/><Relationship Id="rId4" Type="http://schemas.openxmlformats.org/officeDocument/2006/relationships/tags" Target="../tags/tag2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229.xml"/><Relationship Id="rId2" Type="http://schemas.openxmlformats.org/officeDocument/2006/relationships/tags" Target="../tags/tag228.xml"/><Relationship Id="rId1" Type="http://schemas.openxmlformats.org/officeDocument/2006/relationships/tags" Target="../tags/tag22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31.xml"/><Relationship Id="rId4" Type="http://schemas.openxmlformats.org/officeDocument/2006/relationships/tags" Target="../tags/tag23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234.xml"/><Relationship Id="rId7" Type="http://schemas.openxmlformats.org/officeDocument/2006/relationships/notesSlide" Target="../notesSlides/notesSlide8.xml"/><Relationship Id="rId2" Type="http://schemas.openxmlformats.org/officeDocument/2006/relationships/tags" Target="../tags/tag233.xml"/><Relationship Id="rId1" Type="http://schemas.openxmlformats.org/officeDocument/2006/relationships/tags" Target="../tags/tag232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236.xml"/><Relationship Id="rId4" Type="http://schemas.openxmlformats.org/officeDocument/2006/relationships/tags" Target="../tags/tag23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239.xml"/><Relationship Id="rId2" Type="http://schemas.openxmlformats.org/officeDocument/2006/relationships/tags" Target="../tags/tag238.xml"/><Relationship Id="rId1" Type="http://schemas.openxmlformats.org/officeDocument/2006/relationships/tags" Target="../tags/tag23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41.xml"/><Relationship Id="rId4" Type="http://schemas.openxmlformats.org/officeDocument/2006/relationships/tags" Target="../tags/tag24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244.xml"/><Relationship Id="rId2" Type="http://schemas.openxmlformats.org/officeDocument/2006/relationships/tags" Target="../tags/tag243.xml"/><Relationship Id="rId1" Type="http://schemas.openxmlformats.org/officeDocument/2006/relationships/tags" Target="../tags/tag24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46.xml"/><Relationship Id="rId4" Type="http://schemas.openxmlformats.org/officeDocument/2006/relationships/tags" Target="../tags/tag24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249.xml"/><Relationship Id="rId2" Type="http://schemas.openxmlformats.org/officeDocument/2006/relationships/tags" Target="../tags/tag248.xml"/><Relationship Id="rId1" Type="http://schemas.openxmlformats.org/officeDocument/2006/relationships/tags" Target="../tags/tag24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1.xml"/><Relationship Id="rId4" Type="http://schemas.openxmlformats.org/officeDocument/2006/relationships/tags" Target="../tags/tag250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254.xml"/><Relationship Id="rId2" Type="http://schemas.openxmlformats.org/officeDocument/2006/relationships/tags" Target="../tags/tag253.xml"/><Relationship Id="rId1" Type="http://schemas.openxmlformats.org/officeDocument/2006/relationships/tags" Target="../tags/tag25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6.xml"/><Relationship Id="rId4" Type="http://schemas.openxmlformats.org/officeDocument/2006/relationships/tags" Target="../tags/tag25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259.xml"/><Relationship Id="rId2" Type="http://schemas.openxmlformats.org/officeDocument/2006/relationships/tags" Target="../tags/tag258.xml"/><Relationship Id="rId1" Type="http://schemas.openxmlformats.org/officeDocument/2006/relationships/tags" Target="../tags/tag25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61.xml"/><Relationship Id="rId4" Type="http://schemas.openxmlformats.org/officeDocument/2006/relationships/tags" Target="../tags/tag26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264.xml"/><Relationship Id="rId2" Type="http://schemas.openxmlformats.org/officeDocument/2006/relationships/tags" Target="../tags/tag263.xml"/><Relationship Id="rId1" Type="http://schemas.openxmlformats.org/officeDocument/2006/relationships/tags" Target="../tags/tag26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66.xml"/><Relationship Id="rId4" Type="http://schemas.openxmlformats.org/officeDocument/2006/relationships/tags" Target="../tags/tag26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269.xml"/><Relationship Id="rId2" Type="http://schemas.openxmlformats.org/officeDocument/2006/relationships/tags" Target="../tags/tag268.xml"/><Relationship Id="rId1" Type="http://schemas.openxmlformats.org/officeDocument/2006/relationships/tags" Target="../tags/tag26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71.xml"/><Relationship Id="rId4" Type="http://schemas.openxmlformats.org/officeDocument/2006/relationships/tags" Target="../tags/tag270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tags" Target="../tags/tag274.xml"/><Relationship Id="rId2" Type="http://schemas.openxmlformats.org/officeDocument/2006/relationships/tags" Target="../tags/tag273.xml"/><Relationship Id="rId1" Type="http://schemas.openxmlformats.org/officeDocument/2006/relationships/tags" Target="../tags/tag27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76.xml"/><Relationship Id="rId4" Type="http://schemas.openxmlformats.org/officeDocument/2006/relationships/tags" Target="../tags/tag27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tags" Target="../tags/tag279.xml"/><Relationship Id="rId2" Type="http://schemas.openxmlformats.org/officeDocument/2006/relationships/tags" Target="../tags/tag278.xml"/><Relationship Id="rId1" Type="http://schemas.openxmlformats.org/officeDocument/2006/relationships/tags" Target="../tags/tag27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81.xml"/><Relationship Id="rId4" Type="http://schemas.openxmlformats.org/officeDocument/2006/relationships/tags" Target="../tags/tag280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84.xml"/><Relationship Id="rId7" Type="http://schemas.openxmlformats.org/officeDocument/2006/relationships/tags" Target="../tags/tag288.xml"/><Relationship Id="rId12" Type="http://schemas.openxmlformats.org/officeDocument/2006/relationships/image" Target="../media/image4.png"/><Relationship Id="rId2" Type="http://schemas.openxmlformats.org/officeDocument/2006/relationships/tags" Target="../tags/tag283.xml"/><Relationship Id="rId1" Type="http://schemas.openxmlformats.org/officeDocument/2006/relationships/tags" Target="../tags/tag282.xml"/><Relationship Id="rId6" Type="http://schemas.openxmlformats.org/officeDocument/2006/relationships/tags" Target="../tags/tag287.xml"/><Relationship Id="rId11" Type="http://schemas.openxmlformats.org/officeDocument/2006/relationships/image" Target="../media/image3.png"/><Relationship Id="rId5" Type="http://schemas.openxmlformats.org/officeDocument/2006/relationships/tags" Target="../tags/tag286.xml"/><Relationship Id="rId10" Type="http://schemas.openxmlformats.org/officeDocument/2006/relationships/image" Target="../media/image2.png"/><Relationship Id="rId4" Type="http://schemas.openxmlformats.org/officeDocument/2006/relationships/tags" Target="../tags/tag285.xml"/><Relationship Id="rId9" Type="http://schemas.openxmlformats.org/officeDocument/2006/relationships/image" Target="../media/image1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tags" Target="../tags/tag291.xml"/><Relationship Id="rId2" Type="http://schemas.openxmlformats.org/officeDocument/2006/relationships/tags" Target="../tags/tag290.xml"/><Relationship Id="rId1" Type="http://schemas.openxmlformats.org/officeDocument/2006/relationships/tags" Target="../tags/tag28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93.xml"/><Relationship Id="rId4" Type="http://schemas.openxmlformats.org/officeDocument/2006/relationships/tags" Target="../tags/tag29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tags" Target="../tags/tag296.xml"/><Relationship Id="rId2" Type="http://schemas.openxmlformats.org/officeDocument/2006/relationships/tags" Target="../tags/tag295.xml"/><Relationship Id="rId1" Type="http://schemas.openxmlformats.org/officeDocument/2006/relationships/tags" Target="../tags/tag29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98.xml"/><Relationship Id="rId4" Type="http://schemas.openxmlformats.org/officeDocument/2006/relationships/tags" Target="../tags/tag29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tags" Target="../tags/tag301.xml"/><Relationship Id="rId2" Type="http://schemas.openxmlformats.org/officeDocument/2006/relationships/tags" Target="../tags/tag300.xml"/><Relationship Id="rId1" Type="http://schemas.openxmlformats.org/officeDocument/2006/relationships/tags" Target="../tags/tag29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03.xml"/><Relationship Id="rId4" Type="http://schemas.openxmlformats.org/officeDocument/2006/relationships/tags" Target="../tags/tag30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1.xml"/><Relationship Id="rId4" Type="http://schemas.openxmlformats.org/officeDocument/2006/relationships/tags" Target="../tags/tag3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6.xml"/><Relationship Id="rId4" Type="http://schemas.openxmlformats.org/officeDocument/2006/relationships/tags" Target="../tags/tag3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1.xml"/><Relationship Id="rId4" Type="http://schemas.openxmlformats.org/officeDocument/2006/relationships/tags" Target="../tags/tag4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4"/>
          <p:cNvSpPr>
            <a:spLocks noGrp="1" noChangeArrowheads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7674EAA-7CE7-4973-99EE-BC78C30C50D2}" type="datetime1">
              <a:rPr lang="en-US" smtClean="0">
                <a:solidFill>
                  <a:schemeClr val="bg2"/>
                </a:solidFill>
              </a:rPr>
              <a:t>10/4/2011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3075" name="Rectangle 1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>
                <a:solidFill>
                  <a:schemeClr val="bg2"/>
                </a:solidFill>
              </a:rPr>
              <a:t>© 2002-11 Hal Perkins &amp; UW CSE</a:t>
            </a:r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3076" name="Rectangle 1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>
                <a:solidFill>
                  <a:schemeClr val="bg2"/>
                </a:solidFill>
              </a:rPr>
              <a:t>A-</a:t>
            </a:r>
            <a:fld id="{BAE369BB-1211-43D1-A37F-A713F413586D}" type="slidenum">
              <a:rPr lang="en-US" smtClean="0">
                <a:solidFill>
                  <a:schemeClr val="bg2"/>
                </a:solidFill>
              </a:rPr>
              <a:pPr/>
              <a:t>1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3077" name="Rectangle 15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P 501 – Compilers</a:t>
            </a:r>
          </a:p>
        </p:txBody>
      </p:sp>
      <p:sp>
        <p:nvSpPr>
          <p:cNvPr id="3078" name="Rectangle 16"/>
          <p:cNvSpPr>
            <a:spLocks noGrp="1" noChangeArrowheads="1"/>
          </p:cNvSpPr>
          <p:nvPr>
            <p:ph type="subTitle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 </a:t>
            </a:r>
            <a:r>
              <a:rPr lang="en-US" dirty="0" smtClean="0"/>
              <a:t>and </a:t>
            </a:r>
            <a:r>
              <a:rPr lang="en-US" dirty="0" err="1" smtClean="0"/>
              <a:t>Administrivia</a:t>
            </a:r>
            <a:endParaRPr lang="en-US" dirty="0" smtClean="0"/>
          </a:p>
          <a:p>
            <a:pPr eaLnBrk="1" hangingPunct="1"/>
            <a:r>
              <a:rPr lang="en-US" dirty="0" smtClean="0"/>
              <a:t>Hal Perkins</a:t>
            </a:r>
          </a:p>
          <a:p>
            <a:pPr eaLnBrk="1" hangingPunct="1"/>
            <a:r>
              <a:rPr lang="en-US" dirty="0" smtClean="0"/>
              <a:t>Autumn 2011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F1F7B06-7DB6-40AA-BCE9-026F43CF6FBE}" type="datetime1">
              <a:rPr lang="en-US" smtClean="0"/>
              <a:t>10/4/2011</a:t>
            </a:fld>
            <a:endParaRPr lang="en-US" smtClean="0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961D04DF-1B52-4DBE-9E04-76A38CBF90F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Typical Implementations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Compilers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FORTRAN, C, C++, Java, COBOL, etc. etc.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Strong need for optimization in many cases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Interpreters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PERL, Python, Ruby, awk, sed, shells, Scheme/Lisp/ML, postscript/pdf, Java VM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Particularly effective if interpreter overhead is low relative to execution cost of individual statements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02D25CC-01E4-4FBB-BD93-2B09A8FEA0A5}" type="datetime1">
              <a:rPr lang="en-US" smtClean="0"/>
              <a:t>10/4/2011</a:t>
            </a:fld>
            <a:endParaRPr lang="en-US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FC0F5719-356C-4D6A-8094-70003D82FD1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Hybrid approaches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Classic example: Java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Compile Java source to byte codes – Java Virtual Machine language (.class files)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Execution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Interpret byte codes directly, or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Compile some or all byte codes to native code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dirty="0" smtClean="0"/>
              <a:t>Just-In-Time compiler (JIT) – detect hot spots &amp; compile on the fly to native code – standard these days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Variations used for .NET (compile always) &amp; implementations of dynamic and functional languages, e.g., JavaScript, Haskell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FDB7361-7BFD-44AD-8C98-989F6378410A}" type="datetime1">
              <a:rPr lang="en-US" smtClean="0"/>
              <a:t>10/4/2011</a:t>
            </a:fld>
            <a:endParaRPr lang="en-US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79A7A61B-6313-4AEB-8813-0EDC371B22F4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Study Compilers?  (1)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Become a better programmer(!)</a:t>
            </a:r>
          </a:p>
          <a:p>
            <a:pPr lvl="1" eaLnBrk="1" hangingPunct="1"/>
            <a:r>
              <a:rPr lang="en-US" smtClean="0"/>
              <a:t>Insight into interaction between languages, compilers, and hardware</a:t>
            </a:r>
          </a:p>
          <a:p>
            <a:pPr lvl="1" eaLnBrk="1" hangingPunct="1"/>
            <a:r>
              <a:rPr lang="en-US" smtClean="0"/>
              <a:t>Understanding of implementation techniques</a:t>
            </a:r>
          </a:p>
          <a:p>
            <a:pPr lvl="1" eaLnBrk="1" hangingPunct="1"/>
            <a:r>
              <a:rPr lang="en-US" smtClean="0"/>
              <a:t>What is all that stuff in the debugger anyway?</a:t>
            </a:r>
          </a:p>
          <a:p>
            <a:pPr lvl="1" eaLnBrk="1" hangingPunct="1"/>
            <a:r>
              <a:rPr lang="en-US" smtClean="0"/>
              <a:t>Better intuition about what your code does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44A1B5C-4367-499E-8F65-93764CEC09BF}" type="datetime1">
              <a:rPr lang="en-US" smtClean="0"/>
              <a:t>10/4/2011</a:t>
            </a:fld>
            <a:endParaRPr lang="en-US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81BDBBF7-642E-46D4-8B11-E4CF64FB674D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Study Compilers?  (2)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Compiler techniques are everywhere</a:t>
            </a:r>
          </a:p>
          <a:p>
            <a:pPr lvl="1" eaLnBrk="1" hangingPunct="1">
              <a:defRPr/>
            </a:pPr>
            <a:r>
              <a:rPr lang="en-US" dirty="0" smtClean="0"/>
              <a:t>Parsing (little languages, interpreters, XML)</a:t>
            </a:r>
          </a:p>
          <a:p>
            <a:pPr lvl="1" eaLnBrk="1" hangingPunct="1">
              <a:defRPr/>
            </a:pPr>
            <a:r>
              <a:rPr lang="en-US" dirty="0" smtClean="0"/>
              <a:t>Software tools (verifiers, checkers, …)</a:t>
            </a:r>
          </a:p>
          <a:p>
            <a:pPr lvl="1" eaLnBrk="1" hangingPunct="1">
              <a:defRPr/>
            </a:pPr>
            <a:r>
              <a:rPr lang="en-US" dirty="0" smtClean="0"/>
              <a:t>Database engines, query languages</a:t>
            </a:r>
          </a:p>
          <a:p>
            <a:pPr lvl="1" eaLnBrk="1" hangingPunct="1">
              <a:defRPr/>
            </a:pPr>
            <a:r>
              <a:rPr lang="en-US" dirty="0" smtClean="0"/>
              <a:t>AI, etc.: domain-specific languages</a:t>
            </a:r>
          </a:p>
          <a:p>
            <a:pPr lvl="1" eaLnBrk="1" hangingPunct="1">
              <a:defRPr/>
            </a:pPr>
            <a:r>
              <a:rPr lang="en-US" dirty="0" smtClean="0"/>
              <a:t>Text processing </a:t>
            </a:r>
          </a:p>
          <a:p>
            <a:pPr lvl="2" eaLnBrk="1" hangingPunct="1">
              <a:defRPr/>
            </a:pPr>
            <a:r>
              <a:rPr lang="en-US" dirty="0" smtClean="0"/>
              <a:t>Tex/</a:t>
            </a:r>
            <a:r>
              <a:rPr lang="en-US" dirty="0" err="1" smtClean="0"/>
              <a:t>LaTex</a:t>
            </a:r>
            <a:r>
              <a:rPr lang="en-US" dirty="0" smtClean="0"/>
              <a:t> -&gt; </a:t>
            </a:r>
            <a:r>
              <a:rPr lang="en-US" dirty="0" err="1" smtClean="0"/>
              <a:t>dvi</a:t>
            </a:r>
            <a:r>
              <a:rPr lang="en-US" dirty="0" smtClean="0"/>
              <a:t> -&gt; Postscript -&gt; </a:t>
            </a:r>
            <a:r>
              <a:rPr lang="en-US" dirty="0" err="1" smtClean="0"/>
              <a:t>pdf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Hardware: VHDL; model-checking tools</a:t>
            </a:r>
          </a:p>
          <a:p>
            <a:pPr lvl="1" eaLnBrk="1" hangingPunct="1">
              <a:defRPr/>
            </a:pPr>
            <a:r>
              <a:rPr lang="en-US" dirty="0" smtClean="0"/>
              <a:t>Mathematics (</a:t>
            </a:r>
            <a:r>
              <a:rPr lang="en-US" dirty="0" err="1" smtClean="0"/>
              <a:t>Mathematica</a:t>
            </a:r>
            <a:r>
              <a:rPr lang="en-US" dirty="0" smtClean="0"/>
              <a:t>, </a:t>
            </a:r>
            <a:r>
              <a:rPr lang="en-US" dirty="0" err="1" smtClean="0"/>
              <a:t>Matlab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Why Study Compilers?  (3)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Fascinating blend of theory and engineering</a:t>
            </a:r>
          </a:p>
          <a:p>
            <a:pPr lvl="1"/>
            <a:r>
              <a:rPr lang="en-US" smtClean="0"/>
              <a:t>Direct applications of theory to practice</a:t>
            </a:r>
          </a:p>
          <a:p>
            <a:pPr lvl="2"/>
            <a:r>
              <a:rPr lang="en-US" smtClean="0"/>
              <a:t>Parsing, scanning, static analysis</a:t>
            </a:r>
          </a:p>
          <a:p>
            <a:pPr lvl="1"/>
            <a:r>
              <a:rPr lang="en-US" smtClean="0"/>
              <a:t>Some very difficult problems (NP-hard or worse)</a:t>
            </a:r>
          </a:p>
          <a:p>
            <a:pPr lvl="2"/>
            <a:r>
              <a:rPr lang="en-US" smtClean="0"/>
              <a:t>Resource allocation, “optimization”, etc.</a:t>
            </a:r>
          </a:p>
          <a:p>
            <a:pPr lvl="2"/>
            <a:r>
              <a:rPr lang="en-US" smtClean="0"/>
              <a:t>Need to come up with good-enough approximations/heuristics</a:t>
            </a:r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4E378BB-0237-4D76-A1A5-E5474C788492}" type="datetime1">
              <a:rPr lang="en-US" smtClean="0"/>
              <a:t>10/4/2011</a:t>
            </a:fld>
            <a:endParaRPr lang="en-US" smtClean="0"/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E844D127-1616-4FBC-A2CA-F24F4484FD7B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DC4CE51-A298-44A1-A584-98FC275DADD1}" type="datetime1">
              <a:rPr lang="en-US" smtClean="0"/>
              <a:t>10/4/2011</a:t>
            </a:fld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5E5A3FCD-F23E-4447-99A7-4C21A6D102D6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Study Compilers?  (4)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Ideas from many parts of CSE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AI: Greedy algorithms, heuristic search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Algorithms: graph algorithms, dynamic programming, approximation algorithms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Theory: Grammars, DFAs and PDAs, pattern matching, fixed-point algorithms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Systems: Allocation &amp; naming, synchronization, locality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Architecture: pipelines, instruction set use, memory hierarchy management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Why Study Compilers?  (5)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You might even write a compiler some day!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You </a:t>
            </a:r>
            <a:r>
              <a:rPr lang="en-US" b="1" dirty="0" smtClean="0">
                <a:solidFill>
                  <a:srgbClr val="FF0000"/>
                </a:solidFill>
              </a:rPr>
              <a:t>will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write parsers and interpreters for little languages if not bigger things</a:t>
            </a:r>
          </a:p>
          <a:p>
            <a:pPr lvl="2"/>
            <a:r>
              <a:rPr lang="en-US" dirty="0" smtClean="0"/>
              <a:t>Command languages, configuration files, XML, network protocols, …</a:t>
            </a:r>
          </a:p>
        </p:txBody>
      </p:sp>
      <p:sp>
        <p:nvSpPr>
          <p:cNvPr id="1843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B6DC66D-2DFC-4D22-A48A-8E5A012358C6}" type="datetime1">
              <a:rPr lang="en-US" smtClean="0"/>
              <a:pPr/>
              <a:t>10/4/2011</a:t>
            </a:fld>
            <a:endParaRPr lang="en-US" smtClean="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DF3C3E3A-88DF-4A26-9C73-07D186B0247F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81416EF-011E-46DD-9817-7125F2D44B74}" type="datetime1">
              <a:rPr lang="en-US" smtClean="0"/>
              <a:t>10/4/2011</a:t>
            </a:fld>
            <a:endParaRPr lang="en-US" smtClean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472A02DA-6F59-43C4-B94C-274B89285A42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Structure of a Compiler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First approximation</a:t>
            </a:r>
          </a:p>
          <a:p>
            <a:pPr lvl="1" eaLnBrk="1" hangingPunct="1"/>
            <a:r>
              <a:rPr lang="en-US" smtClean="0"/>
              <a:t>Front end: analysis</a:t>
            </a:r>
          </a:p>
          <a:p>
            <a:pPr lvl="2" eaLnBrk="1" hangingPunct="1"/>
            <a:r>
              <a:rPr lang="en-US" smtClean="0"/>
              <a:t>Read source program and understand its structure and meaning</a:t>
            </a:r>
          </a:p>
          <a:p>
            <a:pPr lvl="1" eaLnBrk="1" hangingPunct="1"/>
            <a:r>
              <a:rPr lang="en-US" smtClean="0"/>
              <a:t>Back end: synthesis</a:t>
            </a:r>
          </a:p>
          <a:p>
            <a:pPr lvl="2" eaLnBrk="1" hangingPunct="1"/>
            <a:r>
              <a:rPr lang="en-US" smtClean="0"/>
              <a:t>Generate equivalent target language program</a:t>
            </a:r>
          </a:p>
        </p:txBody>
      </p:sp>
      <p:sp>
        <p:nvSpPr>
          <p:cNvPr id="19463" name="Oval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447800" y="5105400"/>
            <a:ext cx="1295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Source</a:t>
            </a:r>
          </a:p>
        </p:txBody>
      </p:sp>
      <p:sp>
        <p:nvSpPr>
          <p:cNvPr id="19464" name="Oval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553200" y="5105400"/>
            <a:ext cx="1295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Target</a:t>
            </a:r>
          </a:p>
        </p:txBody>
      </p:sp>
      <p:sp>
        <p:nvSpPr>
          <p:cNvPr id="19465" name="Rectangle 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048000" y="5105400"/>
            <a:ext cx="1447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Front End</a:t>
            </a:r>
          </a:p>
        </p:txBody>
      </p:sp>
      <p:sp>
        <p:nvSpPr>
          <p:cNvPr id="19466" name="Rectangle 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800600" y="5105400"/>
            <a:ext cx="1447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Back End</a:t>
            </a:r>
          </a:p>
        </p:txBody>
      </p:sp>
      <p:sp>
        <p:nvSpPr>
          <p:cNvPr id="19467" name="Line 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743200" y="5562600"/>
            <a:ext cx="304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495800" y="5562600"/>
            <a:ext cx="304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248400" y="5562600"/>
            <a:ext cx="304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0C3E3AE-A91F-4B4B-84A0-B80C3E5BB67A}" type="datetime1">
              <a:rPr lang="en-US" smtClean="0"/>
              <a:t>10/4/2011</a:t>
            </a:fld>
            <a:endParaRPr lang="en-US" smtClean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91FD3FDC-D630-4D96-A8DC-D6853277D5CB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Compiler must…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recognize legal programs (&amp; complain about illegal ones)</a:t>
            </a:r>
          </a:p>
          <a:p>
            <a:pPr eaLnBrk="1" hangingPunct="1"/>
            <a:r>
              <a:rPr lang="en-US" sz="2800" dirty="0" smtClean="0"/>
              <a:t>generate correct code</a:t>
            </a:r>
          </a:p>
          <a:p>
            <a:pPr eaLnBrk="1" hangingPunct="1"/>
            <a:r>
              <a:rPr lang="en-US" sz="2800" dirty="0" smtClean="0"/>
              <a:t>manage storage of all variables/data</a:t>
            </a:r>
          </a:p>
          <a:p>
            <a:pPr eaLnBrk="1" hangingPunct="1"/>
            <a:r>
              <a:rPr lang="en-US" sz="2800" dirty="0" smtClean="0"/>
              <a:t>agree with OS &amp; linker on target format</a:t>
            </a:r>
          </a:p>
        </p:txBody>
      </p:sp>
      <p:sp>
        <p:nvSpPr>
          <p:cNvPr id="20487" name="Oval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447800" y="5105400"/>
            <a:ext cx="1295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Source</a:t>
            </a:r>
          </a:p>
        </p:txBody>
      </p:sp>
      <p:sp>
        <p:nvSpPr>
          <p:cNvPr id="20488" name="Oval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553200" y="5105400"/>
            <a:ext cx="1295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Target</a:t>
            </a:r>
          </a:p>
        </p:txBody>
      </p:sp>
      <p:sp>
        <p:nvSpPr>
          <p:cNvPr id="20489" name="Rectangle 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048000" y="5105400"/>
            <a:ext cx="1447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Front End</a:t>
            </a:r>
          </a:p>
        </p:txBody>
      </p:sp>
      <p:sp>
        <p:nvSpPr>
          <p:cNvPr id="20490" name="Rectangle 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800600" y="5105400"/>
            <a:ext cx="1447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Back End</a:t>
            </a:r>
          </a:p>
        </p:txBody>
      </p:sp>
      <p:sp>
        <p:nvSpPr>
          <p:cNvPr id="20491" name="Line 8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743200" y="5562600"/>
            <a:ext cx="304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9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495800" y="5562600"/>
            <a:ext cx="304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0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248400" y="5562600"/>
            <a:ext cx="304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8D31C7B-A15F-4BD8-B323-584ED29E4F31}" type="datetime1">
              <a:rPr lang="en-US" smtClean="0"/>
              <a:t>10/4/2011</a:t>
            </a:fld>
            <a:endParaRPr lang="en-US" smtClean="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1686E5DF-3266-44CE-BE4E-51E7DEE04ACF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Implications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Need some sort of Intermediate Representation(s) (IR)</a:t>
            </a:r>
          </a:p>
          <a:p>
            <a:pPr eaLnBrk="1" hangingPunct="1"/>
            <a:r>
              <a:rPr lang="en-US" sz="2800" smtClean="0"/>
              <a:t>Front end maps source into IR</a:t>
            </a:r>
          </a:p>
          <a:p>
            <a:pPr eaLnBrk="1" hangingPunct="1"/>
            <a:r>
              <a:rPr lang="en-US" sz="2800" smtClean="0"/>
              <a:t>Back end maps IR to target machine code</a:t>
            </a:r>
          </a:p>
          <a:p>
            <a:pPr eaLnBrk="1" hangingPunct="1"/>
            <a:r>
              <a:rPr lang="en-US" sz="2800" smtClean="0"/>
              <a:t>Often multiple IRs – higher level at first, lower level in later phases</a:t>
            </a:r>
          </a:p>
          <a:p>
            <a:pPr eaLnBrk="1" hangingPunct="1"/>
            <a:endParaRPr lang="en-US" sz="2800" smtClean="0"/>
          </a:p>
        </p:txBody>
      </p:sp>
      <p:sp>
        <p:nvSpPr>
          <p:cNvPr id="21511" name="Oval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447800" y="5105400"/>
            <a:ext cx="1295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Source</a:t>
            </a:r>
          </a:p>
        </p:txBody>
      </p:sp>
      <p:sp>
        <p:nvSpPr>
          <p:cNvPr id="21512" name="Oval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553200" y="5105400"/>
            <a:ext cx="1295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Target</a:t>
            </a:r>
          </a:p>
        </p:txBody>
      </p:sp>
      <p:sp>
        <p:nvSpPr>
          <p:cNvPr id="21513" name="Rectangle 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048000" y="5105400"/>
            <a:ext cx="1447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Front End</a:t>
            </a:r>
          </a:p>
        </p:txBody>
      </p:sp>
      <p:sp>
        <p:nvSpPr>
          <p:cNvPr id="21514" name="Rectangle 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800600" y="5105400"/>
            <a:ext cx="1447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Back End</a:t>
            </a:r>
          </a:p>
        </p:txBody>
      </p:sp>
      <p:sp>
        <p:nvSpPr>
          <p:cNvPr id="21515" name="Line 8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743200" y="5562600"/>
            <a:ext cx="304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9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495800" y="5562600"/>
            <a:ext cx="304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0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248400" y="5562600"/>
            <a:ext cx="304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Credits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direct ancestors of this course</a:t>
            </a:r>
          </a:p>
          <a:p>
            <a:pPr lvl="1"/>
            <a:r>
              <a:rPr lang="en-US" dirty="0" smtClean="0"/>
              <a:t>UW CSE 401 (Chambers, Snyder, Notkin…)</a:t>
            </a:r>
          </a:p>
          <a:p>
            <a:pPr lvl="1"/>
            <a:r>
              <a:rPr lang="en-US" dirty="0" smtClean="0"/>
              <a:t>Cornell CS 412-3 (</a:t>
            </a:r>
            <a:r>
              <a:rPr lang="en-US" dirty="0" err="1" smtClean="0"/>
              <a:t>Teitelbaum</a:t>
            </a:r>
            <a:r>
              <a:rPr lang="en-US" dirty="0" smtClean="0"/>
              <a:t>, Perkins)</a:t>
            </a:r>
          </a:p>
          <a:p>
            <a:pPr lvl="1"/>
            <a:r>
              <a:rPr lang="en-US" dirty="0" smtClean="0"/>
              <a:t>Rice CS 412 (Cooper, Kennedy, </a:t>
            </a:r>
            <a:r>
              <a:rPr lang="en-US" dirty="0" err="1" smtClean="0"/>
              <a:t>Torczon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Many other compiler courses, some papers</a:t>
            </a:r>
          </a:p>
          <a:p>
            <a:pPr lvl="1"/>
            <a:r>
              <a:rPr lang="en-US" dirty="0" smtClean="0"/>
              <a:t>Many books (</a:t>
            </a:r>
            <a:r>
              <a:rPr lang="en-US" dirty="0" err="1" smtClean="0"/>
              <a:t>Appel</a:t>
            </a:r>
            <a:r>
              <a:rPr lang="en-US" dirty="0" smtClean="0"/>
              <a:t>; Cooper/</a:t>
            </a:r>
            <a:r>
              <a:rPr lang="en-US" dirty="0" err="1" smtClean="0"/>
              <a:t>Torczon</a:t>
            </a:r>
            <a:r>
              <a:rPr lang="en-US" dirty="0" smtClean="0"/>
              <a:t>; </a:t>
            </a:r>
            <a:r>
              <a:rPr lang="en-US" dirty="0" err="1" smtClean="0"/>
              <a:t>Aho</a:t>
            </a:r>
            <a:r>
              <a:rPr lang="en-US" dirty="0" smtClean="0"/>
              <a:t>, [[Lam,] </a:t>
            </a:r>
            <a:r>
              <a:rPr lang="en-US" dirty="0" err="1" smtClean="0"/>
              <a:t>Sethi</a:t>
            </a:r>
            <a:r>
              <a:rPr lang="en-US" dirty="0" smtClean="0"/>
              <a:t>,] Ullman [Dragon Books]; Fischer, </a:t>
            </a:r>
            <a:r>
              <a:rPr lang="en-US" dirty="0" err="1" smtClean="0"/>
              <a:t>Cryton</a:t>
            </a:r>
            <a:r>
              <a:rPr lang="en-US" dirty="0" smtClean="0"/>
              <a:t>, LeBlanc; </a:t>
            </a:r>
            <a:r>
              <a:rPr lang="en-US" dirty="0" err="1" smtClean="0"/>
              <a:t>Muchnick</a:t>
            </a:r>
            <a:r>
              <a:rPr lang="en-US" dirty="0" smtClean="0"/>
              <a:t>, …)</a:t>
            </a:r>
          </a:p>
        </p:txBody>
      </p:sp>
      <p:sp>
        <p:nvSpPr>
          <p:cNvPr id="409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46BD693-FE30-4BC4-BEF4-2A5B985086D3}" type="datetime1">
              <a:rPr lang="en-US" smtClean="0"/>
              <a:t>10/4/2011</a:t>
            </a:fld>
            <a:endParaRPr lang="en-US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2C22AD48-5EF2-459E-9639-3D595848EB44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94036CD-4525-46B8-9397-728B289ECA01}" type="datetime1">
              <a:rPr lang="en-US" smtClean="0"/>
              <a:t>10/4/2011</a:t>
            </a:fld>
            <a:endParaRPr lang="en-US" smtClean="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1D6AF317-92BD-4EF5-B4A7-72AB838B2182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Front End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Normally split into two parts</a:t>
            </a:r>
          </a:p>
          <a:p>
            <a:pPr lvl="1" eaLnBrk="1" hangingPunct="1"/>
            <a:r>
              <a:rPr lang="en-US" sz="2400" smtClean="0"/>
              <a:t>Scanner: Responsible for converting character stream to token stream</a:t>
            </a:r>
          </a:p>
          <a:p>
            <a:pPr lvl="2" eaLnBrk="1" hangingPunct="1"/>
            <a:r>
              <a:rPr lang="en-US" sz="2000" smtClean="0"/>
              <a:t>Also strips out white space, comments</a:t>
            </a:r>
          </a:p>
          <a:p>
            <a:pPr lvl="1" eaLnBrk="1" hangingPunct="1"/>
            <a:r>
              <a:rPr lang="en-US" sz="2400" smtClean="0"/>
              <a:t>Parser: Reads token stream; generates IR</a:t>
            </a:r>
          </a:p>
          <a:p>
            <a:pPr eaLnBrk="1" hangingPunct="1"/>
            <a:r>
              <a:rPr lang="en-US" sz="2800" smtClean="0"/>
              <a:t>Both of these can be generated automatically</a:t>
            </a:r>
          </a:p>
          <a:p>
            <a:pPr lvl="1" eaLnBrk="1" hangingPunct="1"/>
            <a:r>
              <a:rPr lang="en-US" sz="2400" smtClean="0"/>
              <a:t>Source language specified by a formal grammar</a:t>
            </a:r>
          </a:p>
          <a:p>
            <a:pPr lvl="1" eaLnBrk="1" hangingPunct="1"/>
            <a:r>
              <a:rPr lang="en-US" sz="2400" smtClean="0"/>
              <a:t>Tools read the grammar and generate scanner &amp; parser (either table-driven or hard-coded)</a:t>
            </a:r>
          </a:p>
        </p:txBody>
      </p:sp>
      <p:grpSp>
        <p:nvGrpSpPr>
          <p:cNvPr id="22535" name="Group 12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4178300" y="533400"/>
            <a:ext cx="4584700" cy="838200"/>
            <a:chOff x="2632" y="336"/>
            <a:chExt cx="2888" cy="528"/>
          </a:xfrm>
        </p:grpSpPr>
        <p:sp>
          <p:nvSpPr>
            <p:cNvPr id="22536" name="Rectangle 4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120" y="336"/>
              <a:ext cx="672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Scanner</a:t>
              </a:r>
            </a:p>
          </p:txBody>
        </p:sp>
        <p:sp>
          <p:nvSpPr>
            <p:cNvPr id="22537" name="Rectangle 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320" y="336"/>
              <a:ext cx="672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Parser</a:t>
              </a:r>
            </a:p>
          </p:txBody>
        </p:sp>
        <p:sp>
          <p:nvSpPr>
            <p:cNvPr id="22538" name="Line 6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2640" y="624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9" name="Line 7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3792" y="62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0" name="Line 8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4992" y="62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1" name="Text Box 9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632" y="432"/>
              <a:ext cx="4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400"/>
                <a:t>source</a:t>
              </a:r>
            </a:p>
          </p:txBody>
        </p:sp>
        <p:sp>
          <p:nvSpPr>
            <p:cNvPr id="22542" name="Text Box 10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832" y="432"/>
              <a:ext cx="44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400"/>
                <a:t>tokens</a:t>
              </a:r>
            </a:p>
          </p:txBody>
        </p:sp>
        <p:sp>
          <p:nvSpPr>
            <p:cNvPr id="22543" name="Text Box 11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36" y="432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400"/>
                <a:t>IR</a:t>
              </a: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AD4F501-F546-4AF8-8C29-611E0FA9C792}" type="datetime1">
              <a:rPr lang="en-US" smtClean="0"/>
              <a:t>10/4/2011</a:t>
            </a:fld>
            <a:endParaRPr lang="en-US" smtClean="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02F23CA7-2208-48A7-A02A-A13417063CD8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Scanner Example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800" dirty="0" smtClean="0"/>
              <a:t>Input text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latin typeface="Lucida Sans Unicode" pitchFamily="34" charset="0"/>
              </a:rPr>
              <a:t>// this statement does very little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latin typeface="Lucida Sans Unicode" pitchFamily="34" charset="0"/>
              </a:rPr>
              <a:t>if (x &gt;= y) y = 42;</a:t>
            </a:r>
          </a:p>
          <a:p>
            <a:pPr eaLnBrk="1" hangingPunct="1">
              <a:defRPr/>
            </a:pPr>
            <a:r>
              <a:rPr lang="en-US" sz="2800" dirty="0" smtClean="0"/>
              <a:t>Token Stream</a:t>
            </a:r>
            <a:endParaRPr lang="en-US" sz="2800" dirty="0" smtClean="0">
              <a:latin typeface="Lucida Sans Unicode" pitchFamily="34" charset="0"/>
            </a:endParaRPr>
          </a:p>
          <a:p>
            <a:pPr eaLnBrk="1" hangingPunct="1">
              <a:defRPr/>
            </a:pPr>
            <a:endParaRPr lang="en-US" sz="2800" dirty="0" smtClean="0">
              <a:latin typeface="Lucida Sans Unicode" pitchFamily="34" charset="0"/>
            </a:endParaRPr>
          </a:p>
          <a:p>
            <a:pPr eaLnBrk="1" hangingPunct="1">
              <a:defRPr/>
            </a:pPr>
            <a:endParaRPr lang="en-US" sz="2800" dirty="0" smtClean="0">
              <a:latin typeface="Lucida Sans Unicode" pitchFamily="34" charset="0"/>
            </a:endParaRPr>
          </a:p>
          <a:p>
            <a:pPr lvl="1" eaLnBrk="1" hangingPunct="1">
              <a:defRPr/>
            </a:pPr>
            <a:endParaRPr lang="en-US" sz="2400" dirty="0" smtClean="0">
              <a:latin typeface="Lucida Sans Unicode" pitchFamily="34" charset="0"/>
            </a:endParaRPr>
          </a:p>
          <a:p>
            <a:pPr lvl="1" eaLnBrk="1" hangingPunct="1">
              <a:defRPr/>
            </a:pPr>
            <a:r>
              <a:rPr lang="en-US" sz="2400" dirty="0" smtClean="0"/>
              <a:t>Notes: tokens are atomic items, not character strings; comments &amp; whitespace are </a:t>
            </a:r>
            <a:r>
              <a:rPr lang="en-US" sz="2400" i="1" dirty="0" smtClean="0"/>
              <a:t>not</a:t>
            </a:r>
            <a:r>
              <a:rPr lang="en-US" sz="2400" dirty="0" smtClean="0"/>
              <a:t>  tokens </a:t>
            </a:r>
            <a:r>
              <a:rPr lang="en-US" sz="1800" dirty="0" smtClean="0"/>
              <a:t>(not true of all languages, cf. Python)</a:t>
            </a:r>
            <a:endParaRPr lang="en-US" sz="2400" dirty="0" smtClean="0"/>
          </a:p>
        </p:txBody>
      </p:sp>
      <p:sp>
        <p:nvSpPr>
          <p:cNvPr id="24583" name="Text Box 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905000" y="4038600"/>
            <a:ext cx="401638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IF</a:t>
            </a:r>
          </a:p>
        </p:txBody>
      </p:sp>
      <p:sp>
        <p:nvSpPr>
          <p:cNvPr id="24584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438400" y="4038600"/>
            <a:ext cx="995363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LPAREN</a:t>
            </a:r>
          </a:p>
        </p:txBody>
      </p:sp>
      <p:sp>
        <p:nvSpPr>
          <p:cNvPr id="24585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576638" y="4038600"/>
            <a:ext cx="725487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ID(x)</a:t>
            </a:r>
          </a:p>
        </p:txBody>
      </p:sp>
      <p:sp>
        <p:nvSpPr>
          <p:cNvPr id="24586" name="Text Box 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379913" y="4038600"/>
            <a:ext cx="639762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GEQ</a:t>
            </a:r>
          </a:p>
        </p:txBody>
      </p:sp>
      <p:sp>
        <p:nvSpPr>
          <p:cNvPr id="24587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151438" y="4038600"/>
            <a:ext cx="727075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ID(y)</a:t>
            </a:r>
          </a:p>
        </p:txBody>
      </p:sp>
      <p:sp>
        <p:nvSpPr>
          <p:cNvPr id="24588" name="Text Box 1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05000" y="4573588"/>
            <a:ext cx="102235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RPAREN</a:t>
            </a:r>
          </a:p>
        </p:txBody>
      </p:sp>
      <p:sp>
        <p:nvSpPr>
          <p:cNvPr id="24589" name="Text Box 1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092450" y="4572000"/>
            <a:ext cx="727075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ID(y)</a:t>
            </a:r>
          </a:p>
        </p:txBody>
      </p:sp>
      <p:sp>
        <p:nvSpPr>
          <p:cNvPr id="24590" name="Text Box 1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997325" y="4572000"/>
            <a:ext cx="1190625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BECOMES</a:t>
            </a:r>
          </a:p>
        </p:txBody>
      </p:sp>
      <p:sp>
        <p:nvSpPr>
          <p:cNvPr id="24591" name="Text Box 14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62575" y="4572000"/>
            <a:ext cx="993775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INT(42)</a:t>
            </a:r>
          </a:p>
        </p:txBody>
      </p:sp>
      <p:sp>
        <p:nvSpPr>
          <p:cNvPr id="24592" name="Text Box 15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473825" y="4572000"/>
            <a:ext cx="1050925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SCOLON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24B8601-C56C-4E14-99FD-832610E7BA9F}" type="datetime1">
              <a:rPr lang="en-US" smtClean="0"/>
              <a:t>10/4/2011</a:t>
            </a:fld>
            <a:endParaRPr lang="en-US" smtClean="0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E56DF48A-E5AB-4C07-8D3C-7DA7273D0B4A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Parser Output (IR)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Many different forms</a:t>
            </a:r>
          </a:p>
          <a:p>
            <a:pPr lvl="1" eaLnBrk="1" hangingPunct="1"/>
            <a:r>
              <a:rPr lang="en-US" smtClean="0"/>
              <a:t>Engineering tradeoffs have changed over time (e.g., memory is </a:t>
            </a:r>
            <a:r>
              <a:rPr lang="en-US" sz="1400" smtClean="0"/>
              <a:t>(almost)</a:t>
            </a:r>
            <a:r>
              <a:rPr lang="en-US" smtClean="0"/>
              <a:t> free these days)</a:t>
            </a:r>
          </a:p>
          <a:p>
            <a:pPr eaLnBrk="1" hangingPunct="1"/>
            <a:r>
              <a:rPr lang="en-US" smtClean="0"/>
              <a:t>Common output from a parser is an abstract syntax tree</a:t>
            </a:r>
          </a:p>
          <a:p>
            <a:pPr lvl="1" eaLnBrk="1" hangingPunct="1"/>
            <a:r>
              <a:rPr lang="en-US" smtClean="0"/>
              <a:t>Essential meaning of the program without the syntactic noise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DDB6E02-6081-46A8-8218-22C9A2C998D3}" type="datetime1">
              <a:rPr lang="en-US" smtClean="0"/>
              <a:t>10/4/2011</a:t>
            </a:fld>
            <a:endParaRPr lang="en-US" smtClean="0"/>
          </a:p>
        </p:txBody>
      </p:sp>
      <p:sp>
        <p:nvSpPr>
          <p:cNvPr id="26627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6628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04E54198-67FE-4C5F-97A5-882FB6F38620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Parser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Token Stream Input</a:t>
            </a:r>
          </a:p>
        </p:txBody>
      </p:sp>
      <p:sp>
        <p:nvSpPr>
          <p:cNvPr id="26631" name="Rectangle 14"/>
          <p:cNvSpPr>
            <a:spLocks noGrp="1" noChangeArrowheads="1"/>
          </p:cNvSpPr>
          <p:nvPr>
            <p:ph type="body" sz="half" idx="2"/>
            <p:custDataLst>
              <p:tags r:id="rId6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 Syntax Tree</a:t>
            </a:r>
          </a:p>
        </p:txBody>
      </p:sp>
      <p:sp>
        <p:nvSpPr>
          <p:cNvPr id="26632" name="Text Box 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752600" y="2667000"/>
            <a:ext cx="401638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IF</a:t>
            </a:r>
          </a:p>
        </p:txBody>
      </p:sp>
      <p:sp>
        <p:nvSpPr>
          <p:cNvPr id="26633" name="Text Box 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286000" y="2667000"/>
            <a:ext cx="995363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LPAREN</a:t>
            </a:r>
          </a:p>
        </p:txBody>
      </p:sp>
      <p:sp>
        <p:nvSpPr>
          <p:cNvPr id="26634" name="Text Box 6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424238" y="2667000"/>
            <a:ext cx="725487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ID(x)</a:t>
            </a:r>
          </a:p>
        </p:txBody>
      </p:sp>
      <p:sp>
        <p:nvSpPr>
          <p:cNvPr id="26635" name="Text Box 7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752600" y="3201988"/>
            <a:ext cx="639763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GEQ</a:t>
            </a:r>
          </a:p>
        </p:txBody>
      </p:sp>
      <p:sp>
        <p:nvSpPr>
          <p:cNvPr id="26636" name="Text Box 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84438" y="3201988"/>
            <a:ext cx="727075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ID(y)</a:t>
            </a:r>
          </a:p>
        </p:txBody>
      </p:sp>
      <p:sp>
        <p:nvSpPr>
          <p:cNvPr id="26637" name="Text Box 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321050" y="3200400"/>
            <a:ext cx="102235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RPAREN</a:t>
            </a:r>
          </a:p>
        </p:txBody>
      </p:sp>
      <p:sp>
        <p:nvSpPr>
          <p:cNvPr id="26638" name="Text Box 1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790700" y="3733800"/>
            <a:ext cx="727075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ID(y)</a:t>
            </a:r>
          </a:p>
        </p:txBody>
      </p:sp>
      <p:sp>
        <p:nvSpPr>
          <p:cNvPr id="26639" name="Text Box 1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695575" y="3733800"/>
            <a:ext cx="1190625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BECOMES</a:t>
            </a:r>
          </a:p>
        </p:txBody>
      </p:sp>
      <p:sp>
        <p:nvSpPr>
          <p:cNvPr id="26640" name="Text Box 1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800225" y="4267200"/>
            <a:ext cx="993775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INT(42)</a:t>
            </a:r>
          </a:p>
        </p:txBody>
      </p:sp>
      <p:sp>
        <p:nvSpPr>
          <p:cNvPr id="26641" name="Text Box 13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911475" y="4267200"/>
            <a:ext cx="1050925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SCOLON</a:t>
            </a:r>
          </a:p>
        </p:txBody>
      </p:sp>
      <p:grpSp>
        <p:nvGrpSpPr>
          <p:cNvPr id="26642" name="Group 28"/>
          <p:cNvGrpSpPr>
            <a:grpSpLocks/>
          </p:cNvGrpSpPr>
          <p:nvPr>
            <p:custDataLst>
              <p:tags r:id="rId17"/>
            </p:custDataLst>
          </p:nvPr>
        </p:nvGrpSpPr>
        <p:grpSpPr bwMode="auto">
          <a:xfrm>
            <a:off x="4724400" y="2743200"/>
            <a:ext cx="3962400" cy="1981200"/>
            <a:chOff x="2976" y="1728"/>
            <a:chExt cx="2496" cy="1248"/>
          </a:xfrm>
        </p:grpSpPr>
        <p:sp>
          <p:nvSpPr>
            <p:cNvPr id="26643" name="Oval 15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792" y="1728"/>
              <a:ext cx="576" cy="288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ifStmt</a:t>
              </a:r>
            </a:p>
          </p:txBody>
        </p:sp>
        <p:sp>
          <p:nvSpPr>
            <p:cNvPr id="26644" name="Oval 16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216" y="2160"/>
              <a:ext cx="576" cy="288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&gt;=</a:t>
              </a:r>
            </a:p>
          </p:txBody>
        </p:sp>
        <p:sp>
          <p:nvSpPr>
            <p:cNvPr id="26645" name="Oval 17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976" y="2688"/>
              <a:ext cx="576" cy="288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ID(x)</a:t>
              </a:r>
            </a:p>
          </p:txBody>
        </p:sp>
        <p:sp>
          <p:nvSpPr>
            <p:cNvPr id="26646" name="Oval 18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600" y="2688"/>
              <a:ext cx="576" cy="288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ID(y)</a:t>
              </a:r>
            </a:p>
          </p:txBody>
        </p:sp>
        <p:sp>
          <p:nvSpPr>
            <p:cNvPr id="26647" name="Oval 19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512" y="2160"/>
              <a:ext cx="576" cy="288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assign</a:t>
              </a:r>
            </a:p>
          </p:txBody>
        </p:sp>
        <p:sp>
          <p:nvSpPr>
            <p:cNvPr id="26648" name="Oval 20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272" y="2688"/>
              <a:ext cx="576" cy="288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ID(y)</a:t>
              </a:r>
            </a:p>
          </p:txBody>
        </p:sp>
        <p:sp>
          <p:nvSpPr>
            <p:cNvPr id="26649" name="Oval 21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896" y="2688"/>
              <a:ext cx="576" cy="288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INT(42)</a:t>
              </a:r>
            </a:p>
          </p:txBody>
        </p:sp>
        <p:sp>
          <p:nvSpPr>
            <p:cNvPr id="26650" name="Line 22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H="1">
              <a:off x="3552" y="1968"/>
              <a:ext cx="288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1" name="Line 23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 flipH="1">
              <a:off x="3264" y="2448"/>
              <a:ext cx="144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2" name="Line 24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 flipH="1">
              <a:off x="4560" y="2448"/>
              <a:ext cx="144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3" name="Line 25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3600" y="2448"/>
              <a:ext cx="24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4" name="Line 26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4896" y="2448"/>
              <a:ext cx="24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5" name="Line 27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4320" y="1968"/>
              <a:ext cx="432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EA56F6B-8A29-45C8-A81C-91F581FABBAF}" type="datetime1">
              <a:rPr lang="en-US" smtClean="0"/>
              <a:t>10/4/2011</a:t>
            </a:fld>
            <a:endParaRPr lang="en-US" smtClean="0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B1CE7495-17BC-4816-B8C8-2BA14F9D02B3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Static Semantic Analysis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During or (more common) after parsing</a:t>
            </a:r>
          </a:p>
          <a:p>
            <a:pPr lvl="1" eaLnBrk="1" hangingPunct="1"/>
            <a:r>
              <a:rPr lang="en-US" smtClean="0"/>
              <a:t>Type checking</a:t>
            </a:r>
          </a:p>
          <a:p>
            <a:pPr lvl="1" eaLnBrk="1" hangingPunct="1"/>
            <a:r>
              <a:rPr lang="en-US" smtClean="0"/>
              <a:t>Check language requirements like proper declarations, etc.</a:t>
            </a:r>
          </a:p>
          <a:p>
            <a:pPr lvl="1" eaLnBrk="1" hangingPunct="1"/>
            <a:r>
              <a:rPr lang="en-US" smtClean="0"/>
              <a:t>Preliminary resource allocation</a:t>
            </a:r>
          </a:p>
          <a:p>
            <a:pPr lvl="1" eaLnBrk="1" hangingPunct="1"/>
            <a:r>
              <a:rPr lang="en-US" smtClean="0"/>
              <a:t>Collect other information needed by back end analysis and code generation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A59FC49-E114-4432-8F4B-EB7C7D9929F4}" type="datetime1">
              <a:rPr lang="en-US" smtClean="0"/>
              <a:t>10/4/2011</a:t>
            </a:fld>
            <a:endParaRPr lang="en-US" smtClean="0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95B4F63B-EA96-45A8-B42F-4B523BFC613C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 End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Responsibilities</a:t>
            </a:r>
          </a:p>
          <a:p>
            <a:pPr lvl="1" eaLnBrk="1" hangingPunct="1">
              <a:defRPr/>
            </a:pPr>
            <a:r>
              <a:rPr lang="en-US" dirty="0" smtClean="0"/>
              <a:t>Translate IR into target machine code</a:t>
            </a:r>
          </a:p>
          <a:p>
            <a:pPr lvl="1" eaLnBrk="1" hangingPunct="1">
              <a:defRPr/>
            </a:pPr>
            <a:r>
              <a:rPr lang="en-US" dirty="0" smtClean="0"/>
              <a:t>Should produce “good” code</a:t>
            </a:r>
          </a:p>
          <a:p>
            <a:pPr lvl="2" eaLnBrk="1" hangingPunct="1">
              <a:defRPr/>
            </a:pPr>
            <a:r>
              <a:rPr lang="en-US" dirty="0" smtClean="0"/>
              <a:t>“good” = fast, compact, low power (pick some)</a:t>
            </a:r>
          </a:p>
          <a:p>
            <a:pPr lvl="1" eaLnBrk="1" hangingPunct="1">
              <a:defRPr/>
            </a:pPr>
            <a:r>
              <a:rPr lang="en-US" dirty="0" smtClean="0"/>
              <a:t>Should use machine resources effectively</a:t>
            </a:r>
          </a:p>
          <a:p>
            <a:pPr lvl="2" eaLnBrk="1" hangingPunct="1">
              <a:defRPr/>
            </a:pPr>
            <a:r>
              <a:rPr lang="en-US" dirty="0" smtClean="0"/>
              <a:t>Registers</a:t>
            </a:r>
          </a:p>
          <a:p>
            <a:pPr lvl="2" eaLnBrk="1" hangingPunct="1">
              <a:defRPr/>
            </a:pPr>
            <a:r>
              <a:rPr lang="en-US" dirty="0" smtClean="0"/>
              <a:t>Instructions &amp; function units</a:t>
            </a:r>
          </a:p>
          <a:p>
            <a:pPr lvl="2" eaLnBrk="1" hangingPunct="1">
              <a:defRPr/>
            </a:pPr>
            <a:r>
              <a:rPr lang="en-US" dirty="0" smtClean="0"/>
              <a:t>Memory hierarchy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28F694D-AD2D-4FAE-8297-A9A18AA38236}" type="datetime1">
              <a:rPr lang="en-US" smtClean="0"/>
              <a:t>10/4/2011</a:t>
            </a:fld>
            <a:endParaRPr lang="en-US" smtClean="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CC0E9F90-B2DE-4CEC-99C7-D0485B239A24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 End Structure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Typically split into two major parts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“Optimization” – code improvements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Usually works on lower-level IR than AST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Code generation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Instruction selection &amp; scheduling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Register allocation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F1BAC8C-2A3F-4C03-8A63-1769268AF3E8}" type="datetime1">
              <a:rPr lang="en-US" smtClean="0"/>
              <a:t>10/4/2011</a:t>
            </a:fld>
            <a:endParaRPr lang="en-US" smtClean="0"/>
          </a:p>
        </p:txBody>
      </p:sp>
      <p:sp>
        <p:nvSpPr>
          <p:cNvPr id="30723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0724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E8BD2C91-9D0A-4CA7-BB20-AE4158FFB1C8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Result</a:t>
            </a:r>
          </a:p>
        </p:txBody>
      </p:sp>
      <p:sp>
        <p:nvSpPr>
          <p:cNvPr id="30726" name="Rectangle 4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Input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>
                <a:latin typeface="Lucida Sans Unicode" pitchFamily="34" charset="0"/>
              </a:rPr>
              <a:t>if (x &gt;= y)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>
                <a:latin typeface="Lucida Sans Unicode" pitchFamily="34" charset="0"/>
              </a:rPr>
              <a:t>	    y = 42;</a:t>
            </a:r>
          </a:p>
        </p:txBody>
      </p:sp>
      <p:sp>
        <p:nvSpPr>
          <p:cNvPr id="30727" name="Rectangle 5"/>
          <p:cNvSpPr>
            <a:spLocks noGrp="1" noChangeArrowheads="1"/>
          </p:cNvSpPr>
          <p:nvPr>
            <p:ph type="body" sz="half" idx="2"/>
            <p:custDataLst>
              <p:tags r:id="rId6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Output</a:t>
            </a:r>
          </a:p>
          <a:p>
            <a:pPr eaLnBrk="1" hangingPunct="1"/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  mov   eax,[ebp+16]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  cmp   eax,[ebp-8]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  jl        L17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  mov    [ebp-8],42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L17:</a:t>
            </a:r>
          </a:p>
        </p:txBody>
      </p:sp>
      <p:grpSp>
        <p:nvGrpSpPr>
          <p:cNvPr id="30728" name="Group 6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838200" y="3810000"/>
            <a:ext cx="3962400" cy="1981200"/>
            <a:chOff x="2976" y="1728"/>
            <a:chExt cx="2496" cy="1248"/>
          </a:xfrm>
        </p:grpSpPr>
        <p:sp>
          <p:nvSpPr>
            <p:cNvPr id="30729" name="Oval 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792" y="1728"/>
              <a:ext cx="576" cy="288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ifStmt</a:t>
              </a:r>
            </a:p>
          </p:txBody>
        </p:sp>
        <p:sp>
          <p:nvSpPr>
            <p:cNvPr id="30730" name="Oval 8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216" y="2160"/>
              <a:ext cx="576" cy="288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&gt;=</a:t>
              </a:r>
            </a:p>
          </p:txBody>
        </p:sp>
        <p:sp>
          <p:nvSpPr>
            <p:cNvPr id="30731" name="Oval 9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976" y="2688"/>
              <a:ext cx="576" cy="288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ID(x)</a:t>
              </a:r>
            </a:p>
          </p:txBody>
        </p:sp>
        <p:sp>
          <p:nvSpPr>
            <p:cNvPr id="30732" name="Oval 1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600" y="2688"/>
              <a:ext cx="576" cy="288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ID(y)</a:t>
              </a:r>
            </a:p>
          </p:txBody>
        </p:sp>
        <p:sp>
          <p:nvSpPr>
            <p:cNvPr id="30733" name="Oval 11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12" y="2160"/>
              <a:ext cx="576" cy="288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assign</a:t>
              </a:r>
            </a:p>
          </p:txBody>
        </p:sp>
        <p:sp>
          <p:nvSpPr>
            <p:cNvPr id="30734" name="Oval 12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272" y="2688"/>
              <a:ext cx="576" cy="288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ID(y)</a:t>
              </a:r>
            </a:p>
          </p:txBody>
        </p:sp>
        <p:sp>
          <p:nvSpPr>
            <p:cNvPr id="30735" name="Oval 13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896" y="2688"/>
              <a:ext cx="576" cy="288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INT(42)</a:t>
              </a:r>
            </a:p>
          </p:txBody>
        </p:sp>
        <p:sp>
          <p:nvSpPr>
            <p:cNvPr id="30736" name="Line 14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H="1">
              <a:off x="3552" y="1968"/>
              <a:ext cx="288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7" name="Line 15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H="1">
              <a:off x="3264" y="2448"/>
              <a:ext cx="144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8" name="Line 16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 flipH="1">
              <a:off x="4560" y="2448"/>
              <a:ext cx="144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9" name="Line 17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3600" y="2448"/>
              <a:ext cx="24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0" name="Line 18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4896" y="2448"/>
              <a:ext cx="24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1" name="Line 19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4320" y="1968"/>
              <a:ext cx="432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B298CBA-A251-402C-AB05-9A04356C865F}" type="datetime1">
              <a:rPr lang="en-US" smtClean="0"/>
              <a:t>10/4/2011</a:t>
            </a:fld>
            <a:endParaRPr lang="en-US" smtClean="0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8ADDE7B7-0F88-47A6-8B0D-8808F49C63C5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History (1)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1950’s.  Existence proof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FORTRAN I (1954) – competitive with hand-optimized code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1960’s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New languages: ALGOL, LISP, COBOL, SIMULA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Formal notations for syntax, esp. BNF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Fundamental implementation techniques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Stack frames, recursive procedures, etc.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549B461-26E3-4FBB-9C7F-8911A88825BD}" type="datetime1">
              <a:rPr lang="en-US" smtClean="0"/>
              <a:t>10/4/2011</a:t>
            </a:fld>
            <a:endParaRPr lang="en-US" smtClean="0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FD1C9D32-3ED6-4491-B3D8-6FE945D0FCA9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History (2)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1970’s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Syntax: formal methods for producing compiler front-ends; many theorems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Late 1970’s, 1980’s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New languages (functional; object-oriented - Smalltalk)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New architectures (RISC machines, parallel machines, memory hierarchy)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More attention to back-end issues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6ABEE41-28D1-4A30-9306-0A053040E12C}" type="datetime1">
              <a:rPr lang="en-US" smtClean="0"/>
              <a:t>10/4/2011</a:t>
            </a:fld>
            <a:endParaRPr lang="en-US" smtClean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565FAA2B-439E-45A8-A21C-ABF58AE9DFC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Introductions</a:t>
            </a:r>
          </a:p>
          <a:p>
            <a:pPr eaLnBrk="1" hangingPunct="1"/>
            <a:r>
              <a:rPr lang="en-US" smtClean="0"/>
              <a:t>What’s a compiler?</a:t>
            </a:r>
          </a:p>
          <a:p>
            <a:pPr eaLnBrk="1" hangingPunct="1"/>
            <a:r>
              <a:rPr lang="en-US" smtClean="0"/>
              <a:t>Administrivia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History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1990s</a:t>
            </a:r>
          </a:p>
          <a:p>
            <a:pPr lvl="1">
              <a:defRPr/>
            </a:pPr>
            <a:r>
              <a:rPr lang="en-US" dirty="0" smtClean="0"/>
              <a:t>Techniques for compiling objects and classes, efficiency in the presence of dynamic dispatch and small methods (Self, Smalltalk – now common in JVMs, etc.)</a:t>
            </a:r>
          </a:p>
          <a:p>
            <a:pPr lvl="1">
              <a:defRPr/>
            </a:pPr>
            <a:r>
              <a:rPr lang="en-US" dirty="0" smtClean="0"/>
              <a:t>Just-in-time compilers (JITs)</a:t>
            </a:r>
          </a:p>
          <a:p>
            <a:pPr lvl="1">
              <a:defRPr/>
            </a:pPr>
            <a:r>
              <a:rPr lang="en-US" dirty="0" smtClean="0"/>
              <a:t>Compiler technology critical to effective use of new hardware (RISC, Itanium, parallel machines, complex memory hierarchies)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337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4DA747A-E7F6-4E16-B247-AC0291C01C97}" type="datetime1">
              <a:rPr lang="en-US" smtClean="0"/>
              <a:t>10/4/2011</a:t>
            </a:fld>
            <a:endParaRPr lang="en-US" smtClean="0"/>
          </a:p>
        </p:txBody>
      </p:sp>
      <p:sp>
        <p:nvSpPr>
          <p:cNvPr id="337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8A8249F7-6754-4819-BAB2-CB107397D97F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Some History (4)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Last decade</a:t>
            </a:r>
          </a:p>
          <a:p>
            <a:pPr lvl="1"/>
            <a:r>
              <a:rPr lang="en-US" dirty="0" smtClean="0"/>
              <a:t>Compilation techniques in many new places</a:t>
            </a:r>
          </a:p>
          <a:p>
            <a:pPr lvl="2"/>
            <a:r>
              <a:rPr lang="en-US" dirty="0" smtClean="0"/>
              <a:t>Software analysis, verification, security</a:t>
            </a:r>
          </a:p>
          <a:p>
            <a:pPr lvl="1"/>
            <a:r>
              <a:rPr lang="en-US" dirty="0" smtClean="0"/>
              <a:t>Phased compilation – blurring the lines between “compile time” and “runtime”</a:t>
            </a:r>
          </a:p>
          <a:p>
            <a:pPr lvl="1"/>
            <a:r>
              <a:rPr lang="en-US" dirty="0" smtClean="0"/>
              <a:t>Dynamic languages – e.g., JavaScript, …</a:t>
            </a:r>
          </a:p>
          <a:p>
            <a:pPr lvl="1"/>
            <a:r>
              <a:rPr lang="en-US" dirty="0" smtClean="0"/>
              <a:t>The new 800 </a:t>
            </a:r>
            <a:r>
              <a:rPr lang="en-US" dirty="0" err="1" smtClean="0"/>
              <a:t>lb</a:t>
            </a:r>
            <a:r>
              <a:rPr lang="en-US" dirty="0" smtClean="0"/>
              <a:t> gorilla - multicore</a:t>
            </a:r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189CD86-F42F-4326-8687-C08177EBDBCB}" type="datetime1">
              <a:rPr lang="en-US" smtClean="0"/>
              <a:pPr/>
              <a:t>10/4/2011</a:t>
            </a:fld>
            <a:endParaRPr 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2B00E21B-F232-435B-8011-DD9774559F69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Compiler (and related) Turing Awards</a:t>
            </a:r>
            <a:endParaRPr lang="en-US" dirty="0" smtClean="0"/>
          </a:p>
        </p:txBody>
      </p:sp>
      <p:sp>
        <p:nvSpPr>
          <p:cNvPr id="46083" name="Content Placeholder 3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1966 Alan Perlis</a:t>
            </a:r>
          </a:p>
          <a:p>
            <a:r>
              <a:rPr lang="en-US" dirty="0" smtClean="0"/>
              <a:t>1972 </a:t>
            </a:r>
            <a:r>
              <a:rPr lang="en-US" dirty="0" err="1" smtClean="0"/>
              <a:t>Edsger</a:t>
            </a:r>
            <a:r>
              <a:rPr lang="en-US" dirty="0" smtClean="0"/>
              <a:t> </a:t>
            </a:r>
            <a:r>
              <a:rPr lang="en-US" dirty="0" err="1" smtClean="0"/>
              <a:t>Dijkstra</a:t>
            </a:r>
            <a:endParaRPr lang="en-US" dirty="0" smtClean="0"/>
          </a:p>
          <a:p>
            <a:r>
              <a:rPr lang="en-US" dirty="0" smtClean="0"/>
              <a:t>1974 Donald Knuth</a:t>
            </a:r>
          </a:p>
          <a:p>
            <a:r>
              <a:rPr lang="en-US" dirty="0" smtClean="0"/>
              <a:t>1976 Michael Rabin and Dana Scott</a:t>
            </a:r>
          </a:p>
          <a:p>
            <a:r>
              <a:rPr lang="en-US" dirty="0" smtClean="0"/>
              <a:t>1977 John Backus</a:t>
            </a:r>
          </a:p>
          <a:p>
            <a:r>
              <a:rPr lang="en-US" dirty="0" smtClean="0"/>
              <a:t>1978 Bob Floyd</a:t>
            </a:r>
          </a:p>
          <a:p>
            <a:r>
              <a:rPr lang="en-US" dirty="0" smtClean="0"/>
              <a:t>1979 Ken Iverson</a:t>
            </a:r>
          </a:p>
          <a:p>
            <a:r>
              <a:rPr lang="en-US" dirty="0" smtClean="0"/>
              <a:t>1980 Tony Hoare</a:t>
            </a:r>
          </a:p>
        </p:txBody>
      </p:sp>
      <p:sp>
        <p:nvSpPr>
          <p:cNvPr id="46084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1984 </a:t>
            </a:r>
            <a:r>
              <a:rPr lang="en-US" dirty="0" err="1" smtClean="0"/>
              <a:t>Niklaus</a:t>
            </a:r>
            <a:r>
              <a:rPr lang="en-US" dirty="0" smtClean="0"/>
              <a:t> Wirth</a:t>
            </a:r>
          </a:p>
          <a:p>
            <a:r>
              <a:rPr lang="en-US" dirty="0" smtClean="0"/>
              <a:t>1987 John </a:t>
            </a:r>
            <a:r>
              <a:rPr lang="en-US" dirty="0" err="1" smtClean="0"/>
              <a:t>Cocke</a:t>
            </a:r>
            <a:endParaRPr lang="en-US" dirty="0" smtClean="0"/>
          </a:p>
          <a:p>
            <a:r>
              <a:rPr lang="en-US" dirty="0" smtClean="0"/>
              <a:t>1991 Robin Milner</a:t>
            </a:r>
          </a:p>
          <a:p>
            <a:r>
              <a:rPr lang="de-DE" dirty="0" smtClean="0"/>
              <a:t>2001 Ole-Johan Dahl and Kristen Nygaard</a:t>
            </a:r>
          </a:p>
          <a:p>
            <a:r>
              <a:rPr lang="de-DE" dirty="0" smtClean="0"/>
              <a:t>2003 Alan Kay</a:t>
            </a:r>
          </a:p>
          <a:p>
            <a:r>
              <a:rPr lang="de-DE" dirty="0" smtClean="0"/>
              <a:t>2005 Peter Naur</a:t>
            </a:r>
          </a:p>
          <a:p>
            <a:r>
              <a:rPr lang="de-DE" dirty="0" smtClean="0"/>
              <a:t>2006 Fran Allen</a:t>
            </a:r>
          </a:p>
          <a:p>
            <a:r>
              <a:rPr lang="de-DE" dirty="0" smtClean="0"/>
              <a:t>2008 Barbara Liskov</a:t>
            </a:r>
            <a:endParaRPr lang="en-US" dirty="0" smtClean="0"/>
          </a:p>
        </p:txBody>
      </p:sp>
      <p:sp>
        <p:nvSpPr>
          <p:cNvPr id="46085" name="Date Placeholder 4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/>
        <p:txBody>
          <a:bodyPr/>
          <a:lstStyle/>
          <a:p>
            <a:fld id="{F01F694B-1D1F-4852-BD58-56F4B5454A52}" type="datetime1">
              <a:rPr lang="en-US" smtClean="0"/>
              <a:pPr/>
              <a:t>10/4/2011</a:t>
            </a:fld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4608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0F9891CA-3A2F-4A75-954E-A115F002DF8A}" type="slidenum">
              <a:rPr lang="en-US" smtClean="0"/>
              <a:pPr/>
              <a:t>32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6460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CSE P 501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So what will this course cover?</a:t>
            </a:r>
          </a:p>
          <a:p>
            <a:pPr lvl="1">
              <a:defRPr/>
            </a:pPr>
            <a:r>
              <a:rPr lang="en-US" dirty="0" smtClean="0"/>
              <a:t>Only about 15% of you said “yes” for having had a compiler course, and what was covered was mixed, so…</a:t>
            </a:r>
          </a:p>
          <a:p>
            <a:pPr lvl="1">
              <a:defRPr/>
            </a:pPr>
            <a:r>
              <a:rPr lang="en-US" dirty="0" smtClean="0"/>
              <a:t>we will cover the basics, but quickly, then…</a:t>
            </a:r>
          </a:p>
          <a:p>
            <a:pPr lvl="1">
              <a:defRPr/>
            </a:pPr>
            <a:r>
              <a:rPr lang="en-US" dirty="0" smtClean="0"/>
              <a:t>we’ll explore more advanced things.</a:t>
            </a:r>
          </a:p>
          <a:p>
            <a:pPr lvl="1">
              <a:defRPr/>
            </a:pPr>
            <a:r>
              <a:rPr lang="en-US" dirty="0" smtClean="0"/>
              <a:t>If you are in that 15%, enjoy the review – but I’m guessing that everyone will pick up some new things</a:t>
            </a:r>
            <a:endParaRPr lang="en-US" dirty="0"/>
          </a:p>
        </p:txBody>
      </p:sp>
      <p:sp>
        <p:nvSpPr>
          <p:cNvPr id="358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A7DAF0A-8876-4C49-8B69-7049DC057A16}" type="datetime1">
              <a:rPr lang="en-US" smtClean="0"/>
              <a:t>10/4/2011</a:t>
            </a:fld>
            <a:endParaRPr lang="en-US" smtClean="0"/>
          </a:p>
        </p:txBody>
      </p:sp>
      <p:sp>
        <p:nvSpPr>
          <p:cNvPr id="358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58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573131AC-6B75-4C47-87A1-A7A2516AA7CE}" type="slidenum">
              <a:rPr lang="en-US" smtClean="0"/>
              <a:pPr/>
              <a:t>33</a:t>
            </a:fld>
            <a:endParaRPr lang="en-US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CSE P 501 Course Project</a:t>
            </a:r>
          </a:p>
        </p:txBody>
      </p:sp>
      <p:sp>
        <p:nvSpPr>
          <p:cNvPr id="10243" name="Rectangle 8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Best way to learn about compilers is to build (at least parts of) one</a:t>
            </a:r>
          </a:p>
          <a:p>
            <a:r>
              <a:rPr lang="en-US" dirty="0" smtClean="0"/>
              <a:t>Course project</a:t>
            </a:r>
          </a:p>
          <a:p>
            <a:pPr lvl="1"/>
            <a:r>
              <a:rPr lang="en-US" dirty="0" smtClean="0"/>
              <a:t>Mini Java compiler: classes, objects, inheritance, etc.</a:t>
            </a:r>
          </a:p>
          <a:p>
            <a:pPr lvl="1"/>
            <a:r>
              <a:rPr lang="en-US" dirty="0" smtClean="0"/>
              <a:t>Generate executable x86(-64) code &amp; run it</a:t>
            </a:r>
          </a:p>
          <a:p>
            <a:pPr lvl="1"/>
            <a:r>
              <a:rPr lang="en-US" dirty="0" smtClean="0"/>
              <a:t>Completed in steps through the quarter</a:t>
            </a:r>
          </a:p>
          <a:p>
            <a:pPr lvl="2"/>
            <a:r>
              <a:rPr lang="en-US" dirty="0" smtClean="0"/>
              <a:t>Intermediate steps to keep you on schedule but where you wind up at the end is major part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fld id="{6475B80E-8FD2-47AB-BEF1-B43226553038}" type="datetime1">
              <a:rPr lang="en-US" smtClean="0"/>
              <a:t>10/4/2011</a:t>
            </a:fld>
            <a:endParaRPr lang="en-US" smtClean="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</p:spPr>
        <p:txBody>
          <a:bodyPr/>
          <a:lstStyle/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</p:spPr>
        <p:txBody>
          <a:bodyPr/>
          <a:lstStyle/>
          <a:p>
            <a:r>
              <a:rPr lang="en-US" smtClean="0"/>
              <a:t>A-</a:t>
            </a:r>
            <a:fld id="{02C16C80-6CC4-4054-B89C-CA25AE758AD2}" type="slidenum">
              <a:rPr lang="en-US" smtClean="0"/>
              <a:pPr/>
              <a:t>34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3851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Project Details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182688" y="2017712"/>
            <a:ext cx="7772400" cy="430688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Goal: large enough language to be interesting; small enough to be tractable</a:t>
            </a:r>
          </a:p>
          <a:p>
            <a:r>
              <a:rPr lang="en-US" dirty="0" smtClean="0"/>
              <a:t>Project due in phases</a:t>
            </a:r>
          </a:p>
          <a:p>
            <a:pPr lvl="1"/>
            <a:r>
              <a:rPr lang="en-US" dirty="0" smtClean="0"/>
              <a:t>Final result is the main thing, but timeliness and quality of intermediate work counts for something</a:t>
            </a:r>
          </a:p>
          <a:p>
            <a:pPr lvl="1"/>
            <a:r>
              <a:rPr lang="en-US" dirty="0" smtClean="0"/>
              <a:t>Final report &amp; short meeting at end of the course</a:t>
            </a:r>
          </a:p>
          <a:p>
            <a:r>
              <a:rPr lang="en-US" dirty="0" smtClean="0"/>
              <a:t>Core requirements, then open-ended</a:t>
            </a:r>
          </a:p>
          <a:p>
            <a:r>
              <a:rPr lang="en-US" dirty="0" smtClean="0"/>
              <a:t>Reasonably open to alternatives; let’s discuss</a:t>
            </a:r>
          </a:p>
          <a:p>
            <a:pPr lvl="1"/>
            <a:r>
              <a:rPr lang="en-US" dirty="0" smtClean="0"/>
              <a:t>Have had people implement the compiler in C#, F# in the past; Haskell, ML, other languages with </a:t>
            </a:r>
            <a:r>
              <a:rPr lang="en-US" dirty="0" err="1" smtClean="0"/>
              <a:t>lex</a:t>
            </a:r>
            <a:r>
              <a:rPr lang="en-US" dirty="0" smtClean="0"/>
              <a:t>/</a:t>
            </a:r>
            <a:r>
              <a:rPr lang="en-US" dirty="0" err="1" smtClean="0"/>
              <a:t>yacc</a:t>
            </a:r>
            <a:r>
              <a:rPr lang="en-US" dirty="0"/>
              <a:t> </a:t>
            </a:r>
            <a:r>
              <a:rPr lang="en-US" dirty="0" smtClean="0"/>
              <a:t>– like tools would make sense also</a:t>
            </a:r>
          </a:p>
          <a:p>
            <a:pPr lvl="1"/>
            <a:r>
              <a:rPr lang="en-US" dirty="0" smtClean="0"/>
              <a:t>Tools, etc. can’t be proprietary – we need copies to run your code!</a:t>
            </a:r>
          </a:p>
          <a:p>
            <a:pPr lvl="1"/>
            <a:endParaRPr lang="en-US" dirty="0" smtClean="0"/>
          </a:p>
        </p:txBody>
      </p:sp>
      <p:sp>
        <p:nvSpPr>
          <p:cNvPr id="3789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408A471-A0C6-4F88-A847-D61E7E5A5029}" type="datetime1">
              <a:rPr lang="en-US" smtClean="0"/>
              <a:pPr/>
              <a:t>10/4/2011</a:t>
            </a:fld>
            <a:endParaRPr lang="en-US" smtClean="0"/>
          </a:p>
        </p:txBody>
      </p:sp>
      <p:sp>
        <p:nvSpPr>
          <p:cNvPr id="3789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7894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0DD9DE90-B9BA-48B9-92A1-E7DB8287C429}" type="slidenum">
              <a:rPr lang="en-US" smtClean="0"/>
              <a:pPr/>
              <a:t>35</a:t>
            </a:fld>
            <a:endParaRPr lang="en-US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Project Groups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are encouraged to work in groups of 2 (or maybe 3)</a:t>
            </a:r>
          </a:p>
          <a:p>
            <a:pPr lvl="1"/>
            <a:r>
              <a:rPr lang="en-US" dirty="0" smtClean="0"/>
              <a:t>Suggestion: use class discussion board to find partners</a:t>
            </a:r>
          </a:p>
          <a:p>
            <a:r>
              <a:rPr lang="en-US" dirty="0" smtClean="0"/>
              <a:t>Space for SVN or other repositories + other shared files available on UW CSE machines</a:t>
            </a:r>
          </a:p>
          <a:p>
            <a:pPr lvl="1"/>
            <a:r>
              <a:rPr lang="en-US" dirty="0" smtClean="0"/>
              <a:t>Use if desired; not required</a:t>
            </a:r>
            <a:endParaRPr lang="en-US" dirty="0"/>
          </a:p>
          <a:p>
            <a:pPr lvl="1"/>
            <a:r>
              <a:rPr lang="en-US" dirty="0" smtClean="0"/>
              <a:t>Please send mail to </a:t>
            </a:r>
            <a:r>
              <a:rPr lang="en-US" dirty="0" err="1" smtClean="0"/>
              <a:t>perkins@cs</a:t>
            </a:r>
            <a:r>
              <a:rPr lang="en-US" dirty="0" smtClean="0"/>
              <a:t> with your and your partner’s CSE login ids if you want this</a:t>
            </a:r>
          </a:p>
        </p:txBody>
      </p:sp>
      <p:sp>
        <p:nvSpPr>
          <p:cNvPr id="3993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8ED5A6E-2DCD-4F41-A9A2-2609DAF8A7DD}" type="datetime1">
              <a:rPr lang="en-US" smtClean="0"/>
              <a:pPr/>
              <a:t>10/4/2011</a:t>
            </a:fld>
            <a:endParaRPr lang="en-US" smtClean="0"/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47C95EA7-E1EF-43EC-A38D-4B6AFD21BE91}" type="slidenum">
              <a:rPr lang="en-US" smtClean="0"/>
              <a:pPr/>
              <a:t>36</a:t>
            </a:fld>
            <a:endParaRPr lang="en-US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Programming Environments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/>
              <a:t>Whatever you want!</a:t>
            </a:r>
          </a:p>
          <a:p>
            <a:pPr lvl="1">
              <a:defRPr/>
            </a:pPr>
            <a:r>
              <a:rPr lang="en-US" dirty="0" smtClean="0"/>
              <a:t>But if you’re using Java, your code should compile &amp; run using standard </a:t>
            </a:r>
            <a:r>
              <a:rPr lang="en-US" strike="sngStrike" dirty="0" smtClean="0"/>
              <a:t>Sun</a:t>
            </a:r>
            <a:r>
              <a:rPr lang="en-US" dirty="0" smtClean="0"/>
              <a:t> Oracle </a:t>
            </a:r>
            <a:r>
              <a:rPr lang="en-US" dirty="0" err="1" smtClean="0"/>
              <a:t>javac</a:t>
            </a:r>
            <a:r>
              <a:rPr lang="en-US" dirty="0" smtClean="0"/>
              <a:t>/java</a:t>
            </a:r>
          </a:p>
          <a:p>
            <a:pPr lvl="1">
              <a:defRPr/>
            </a:pPr>
            <a:r>
              <a:rPr lang="en-US" dirty="0" smtClean="0"/>
              <a:t>If you use C# or something else, you assume some risk of the unknown</a:t>
            </a:r>
          </a:p>
          <a:p>
            <a:pPr lvl="2">
              <a:defRPr/>
            </a:pPr>
            <a:r>
              <a:rPr lang="en-US" dirty="0" smtClean="0"/>
              <a:t>We’ll provide what pointers we can, but…</a:t>
            </a:r>
          </a:p>
          <a:p>
            <a:pPr lvl="2">
              <a:defRPr/>
            </a:pPr>
            <a:r>
              <a:rPr lang="en-US" dirty="0" smtClean="0"/>
              <a:t>Work with other members of the class on infrastructure</a:t>
            </a:r>
          </a:p>
          <a:p>
            <a:pPr lvl="2">
              <a:defRPr/>
            </a:pPr>
            <a:r>
              <a:rPr lang="en-US" dirty="0" smtClean="0"/>
              <a:t>Class discussion list can be very helpful here</a:t>
            </a:r>
          </a:p>
          <a:p>
            <a:pPr lvl="1">
              <a:defRPr/>
            </a:pPr>
            <a:r>
              <a:rPr lang="en-US" dirty="0" smtClean="0"/>
              <a:t>If you’re looking for a Java IDE, try Eclipse</a:t>
            </a:r>
          </a:p>
          <a:p>
            <a:pPr lvl="2">
              <a:defRPr/>
            </a:pPr>
            <a:r>
              <a:rPr lang="en-US" dirty="0" smtClean="0"/>
              <a:t>Or </a:t>
            </a:r>
            <a:r>
              <a:rPr lang="en-US" dirty="0" err="1" smtClean="0"/>
              <a:t>netbeans</a:t>
            </a:r>
            <a:r>
              <a:rPr lang="en-US" dirty="0" smtClean="0"/>
              <a:t>, or &lt;name your favorite&gt;</a:t>
            </a:r>
          </a:p>
          <a:p>
            <a:pPr lvl="2">
              <a:defRPr/>
            </a:pPr>
            <a:r>
              <a:rPr lang="en-US" dirty="0" err="1" smtClean="0"/>
              <a:t>javac</a:t>
            </a:r>
            <a:r>
              <a:rPr lang="en-US" dirty="0" smtClean="0"/>
              <a:t>/java + </a:t>
            </a:r>
            <a:r>
              <a:rPr lang="en-US" dirty="0" err="1" smtClean="0"/>
              <a:t>emacs</a:t>
            </a:r>
            <a:r>
              <a:rPr lang="en-US" dirty="0" smtClean="0"/>
              <a:t> for the truly hardcore</a:t>
            </a:r>
          </a:p>
        </p:txBody>
      </p:sp>
      <p:sp>
        <p:nvSpPr>
          <p:cNvPr id="4096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714F703-B6E4-49CC-9E54-EE947790FD44}" type="datetime1">
              <a:rPr lang="en-US" smtClean="0"/>
              <a:t>10/4/2011</a:t>
            </a:fld>
            <a:endParaRPr lang="en-US" smtClean="0"/>
          </a:p>
        </p:txBody>
      </p:sp>
      <p:sp>
        <p:nvSpPr>
          <p:cNvPr id="4096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255B2A81-81D1-4DE4-A918-6FCAF558CB11}" type="slidenum">
              <a:rPr lang="en-US" smtClean="0"/>
              <a:pPr/>
              <a:t>37</a:t>
            </a:fld>
            <a:endParaRPr lang="en-US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9819265-F5EA-412C-9A3C-CD18D24CC409}" type="datetime1">
              <a:rPr lang="en-US" smtClean="0"/>
              <a:t>10/4/2011</a:t>
            </a:fld>
            <a:endParaRPr lang="en-US" smtClean="0"/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DE476049-476D-49E9-9B53-FEC542FE3DA8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Prerequisites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Assume undergrad courses in: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Data structures &amp; algorithms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Linked lists, dictionaries, trees, hash tables, graphs, &amp;c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Formal languages &amp; automata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Regular expressions, finite automata, context-free grammars, maybe a little parsing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Machine organization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Assembly-level programming for some machine (not necessarily x86)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Gaps can usually be filled 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But be prepared to put in extra time if needed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Requirements &amp; Grading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Roughly</a:t>
            </a:r>
          </a:p>
          <a:p>
            <a:pPr lvl="1"/>
            <a:r>
              <a:rPr lang="en-US" dirty="0" smtClean="0"/>
              <a:t>50% project</a:t>
            </a:r>
          </a:p>
          <a:p>
            <a:pPr lvl="1"/>
            <a:r>
              <a:rPr lang="en-US" dirty="0" smtClean="0"/>
              <a:t>20% individual written homework</a:t>
            </a:r>
          </a:p>
          <a:p>
            <a:pPr lvl="1"/>
            <a:r>
              <a:rPr lang="en-US" dirty="0" smtClean="0"/>
              <a:t>25% exam (scheduled Thursday evening after Thanksgiving, Dec. 1, 6:30-8:00) </a:t>
            </a:r>
          </a:p>
          <a:p>
            <a:pPr lvl="1"/>
            <a:r>
              <a:rPr lang="en-US" dirty="0" smtClean="0"/>
              <a:t>5% other</a:t>
            </a:r>
          </a:p>
          <a:p>
            <a:r>
              <a:rPr lang="en-US" dirty="0" smtClean="0"/>
              <a:t>Homework submission online with feedback via the </a:t>
            </a:r>
            <a:r>
              <a:rPr lang="en-US" dirty="0" err="1" smtClean="0"/>
              <a:t>dropbox</a:t>
            </a:r>
            <a:r>
              <a:rPr lang="en-US" dirty="0" smtClean="0"/>
              <a:t> or email</a:t>
            </a:r>
          </a:p>
        </p:txBody>
      </p:sp>
      <p:sp>
        <p:nvSpPr>
          <p:cNvPr id="4198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171C4ED-5C51-4A25-8FD8-A01CEA6E755B}" type="datetime1">
              <a:rPr lang="en-US" smtClean="0"/>
              <a:pPr/>
              <a:t>10/4/2011</a:t>
            </a:fld>
            <a:endParaRPr lang="en-US" smtClean="0"/>
          </a:p>
        </p:txBody>
      </p:sp>
      <p:sp>
        <p:nvSpPr>
          <p:cNvPr id="4198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199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11A25648-B072-433C-8599-D903FA50D03B}" type="slidenum">
              <a:rPr lang="en-US" smtClean="0"/>
              <a:pPr/>
              <a:t>39</a:t>
            </a:fld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420123C-C555-4E9A-AD2D-DBD24F444141}" type="datetime1">
              <a:rPr lang="en-US" smtClean="0"/>
              <a:t>10/4/2011</a:t>
            </a:fld>
            <a:endParaRPr lang="en-US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3E4C64F2-DB4D-4BDF-8A72-E3482845B37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P 501 Personel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Instructor: Hal Perkins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CSE 548; </a:t>
            </a:r>
            <a:r>
              <a:rPr lang="en-US" dirty="0" err="1" smtClean="0"/>
              <a:t>perkins@cs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Office hours: after class + drop in when you’re around + appointments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400" dirty="0" smtClean="0"/>
              <a:t>(&amp; before class if I’m not swamped)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TA: </a:t>
            </a:r>
            <a:r>
              <a:rPr lang="en-US" dirty="0" err="1" smtClean="0"/>
              <a:t>Soumya</a:t>
            </a:r>
            <a:r>
              <a:rPr lang="en-US" dirty="0" smtClean="0"/>
              <a:t> </a:t>
            </a:r>
            <a:r>
              <a:rPr lang="en-US" dirty="0" err="1" smtClean="0"/>
              <a:t>Vasisht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vasisht@cs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Office hours: Tue 5:30-6:20; location </a:t>
            </a:r>
            <a:r>
              <a:rPr lang="en-US" dirty="0" err="1" smtClean="0"/>
              <a:t>tba</a:t>
            </a:r>
            <a:endParaRPr lang="en-US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2129EB6-398F-42CE-A84D-820618B85421}" type="datetime1">
              <a:rPr lang="en-US" smtClean="0"/>
              <a:t>10/4/2011</a:t>
            </a:fld>
            <a:endParaRPr lang="en-US" smtClean="0"/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2984E8B5-5FED-4983-8A2E-AA6E2A3220D6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CSE P 501 </a:t>
            </a:r>
            <a:r>
              <a:rPr lang="en-US" dirty="0" err="1" smtClean="0"/>
              <a:t>Administrivia</a:t>
            </a:r>
            <a:endParaRPr lang="en-US" dirty="0" smtClean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1 lecture per week</a:t>
            </a:r>
          </a:p>
          <a:p>
            <a:pPr lvl="1" eaLnBrk="1" hangingPunct="1">
              <a:defRPr/>
            </a:pPr>
            <a:r>
              <a:rPr lang="en-US" dirty="0" smtClean="0"/>
              <a:t>Tuesday 6:30-9:20, CSE 305 + MSFT</a:t>
            </a:r>
          </a:p>
          <a:p>
            <a:pPr lvl="1" eaLnBrk="1" hangingPunct="1">
              <a:defRPr/>
            </a:pPr>
            <a:r>
              <a:rPr lang="en-US" dirty="0" smtClean="0"/>
              <a:t>Carpools? </a:t>
            </a:r>
          </a:p>
          <a:p>
            <a:pPr eaLnBrk="1" hangingPunct="1">
              <a:defRPr/>
            </a:pPr>
            <a:r>
              <a:rPr lang="en-US" dirty="0" smtClean="0"/>
              <a:t>Office Hours</a:t>
            </a:r>
          </a:p>
          <a:p>
            <a:pPr lvl="1" eaLnBrk="1" hangingPunct="1">
              <a:defRPr/>
            </a:pPr>
            <a:r>
              <a:rPr lang="en-US" dirty="0" smtClean="0"/>
              <a:t>Perkins: after class, drop-ins, CSE 548</a:t>
            </a:r>
          </a:p>
          <a:p>
            <a:pPr lvl="1" eaLnBrk="1" hangingPunct="1">
              <a:defRPr/>
            </a:pPr>
            <a:r>
              <a:rPr lang="en-US" dirty="0" err="1" smtClean="0"/>
              <a:t>Vasisht</a:t>
            </a:r>
            <a:r>
              <a:rPr lang="en-US" dirty="0" smtClean="0"/>
              <a:t>: Tue. 5:30-6:20, location </a:t>
            </a:r>
            <a:r>
              <a:rPr lang="en-US" dirty="0" err="1" smtClean="0"/>
              <a:t>tba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Also appointments</a:t>
            </a:r>
          </a:p>
          <a:p>
            <a:pPr lvl="1" eaLnBrk="1" hangingPunct="1">
              <a:defRPr/>
            </a:pPr>
            <a:r>
              <a:rPr lang="en-US" dirty="0" smtClean="0"/>
              <a:t>Suggestions for other times/locations?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CSE P 501 Web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Everything is (or will be) at</a:t>
            </a:r>
          </a:p>
          <a:p>
            <a:pPr lvl="1">
              <a:defRPr/>
            </a:pPr>
            <a:r>
              <a:rPr lang="en-US" dirty="0" smtClean="0"/>
              <a:t>www.cs.washington.edu/csep501 </a:t>
            </a:r>
          </a:p>
          <a:p>
            <a:pPr>
              <a:defRPr/>
            </a:pPr>
            <a:r>
              <a:rPr lang="en-US" dirty="0" smtClean="0"/>
              <a:t>Lecture slides will be on the course web by mid-afternoon before each class</a:t>
            </a:r>
          </a:p>
          <a:p>
            <a:pPr lvl="1">
              <a:defRPr/>
            </a:pPr>
            <a:r>
              <a:rPr lang="en-US" dirty="0" smtClean="0"/>
              <a:t>Printed copies available in class at UW, but you may want to read or print in advance</a:t>
            </a:r>
          </a:p>
          <a:p>
            <a:pPr>
              <a:defRPr/>
            </a:pPr>
            <a:r>
              <a:rPr lang="en-US" dirty="0" smtClean="0"/>
              <a:t>Live video during class</a:t>
            </a:r>
          </a:p>
          <a:p>
            <a:pPr lvl="1">
              <a:defRPr/>
            </a:pPr>
            <a:r>
              <a:rPr lang="en-US" dirty="0" smtClean="0"/>
              <a:t>But do try to join us (questions, etc.) – it’s lonely talking to an empty room!  (&amp; not as good for you)</a:t>
            </a:r>
          </a:p>
          <a:p>
            <a:pPr>
              <a:defRPr/>
            </a:pPr>
            <a:r>
              <a:rPr lang="en-US" dirty="0" smtClean="0"/>
              <a:t>Archived video and slides from class will be posted a day or two later</a:t>
            </a:r>
          </a:p>
        </p:txBody>
      </p:sp>
      <p:sp>
        <p:nvSpPr>
          <p:cNvPr id="4403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A0FB843-2C2F-4316-91D8-4AD903C9C537}" type="datetime1">
              <a:rPr lang="en-US" smtClean="0"/>
              <a:t>10/4/2011</a:t>
            </a:fld>
            <a:endParaRPr lang="en-US" smtClean="0"/>
          </a:p>
        </p:txBody>
      </p:sp>
      <p:sp>
        <p:nvSpPr>
          <p:cNvPr id="4403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403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DFDB5459-ED44-4B25-B667-C88A81FAD4C5}" type="slidenum">
              <a:rPr lang="en-US" smtClean="0"/>
              <a:pPr/>
              <a:t>41</a:t>
            </a:fld>
            <a:endParaRPr lang="en-US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09E2B52-FF9B-48A3-B8A1-C5F077DE945C}" type="datetime1">
              <a:rPr lang="en-US" smtClean="0"/>
              <a:t>10/4/2011</a:t>
            </a:fld>
            <a:endParaRPr lang="en-US" smtClean="0"/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5FCB737B-F501-456A-9A9E-C264BFAADC94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Communications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Course web site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Mailing list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You are automatically subscribed if you are enrolled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Your UW </a:t>
            </a:r>
            <a:r>
              <a:rPr lang="en-US" sz="1600" dirty="0" err="1" smtClean="0"/>
              <a:t>netid</a:t>
            </a:r>
            <a:r>
              <a:rPr lang="en-US" sz="1600" dirty="0" smtClean="0"/>
              <a:t> email – forward if needed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Will try to keep this fairly low-volume; limited to things that everyone needs to read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Link is on course web page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Discussion board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Also linked from course web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Use for anything relevant to the course – let’s try to build a community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Can configure to have postings sent via email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15A4114-9567-4B4B-BB39-899890FB5A21}" type="datetime1">
              <a:rPr lang="en-US" smtClean="0"/>
              <a:t>10/4/2011</a:t>
            </a:fld>
            <a:endParaRPr lang="en-US" smtClean="0"/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0CA96DCA-484C-4EED-BE90-8CA5DFC191DA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Books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dirty="0" smtClean="0"/>
              <a:t>Four good books (all on </a:t>
            </a:r>
            <a:r>
              <a:rPr lang="en-US" dirty="0" err="1" smtClean="0"/>
              <a:t>engr</a:t>
            </a:r>
            <a:r>
              <a:rPr lang="en-US" dirty="0" smtClean="0"/>
              <a:t> lib Reserve):</a:t>
            </a:r>
          </a:p>
          <a:p>
            <a:pPr lvl="1" eaLnBrk="1" hangingPunct="1"/>
            <a:r>
              <a:rPr lang="en-US" dirty="0" err="1" smtClean="0"/>
              <a:t>Aho</a:t>
            </a:r>
            <a:r>
              <a:rPr lang="en-US" dirty="0" smtClean="0"/>
              <a:t>, Lam, </a:t>
            </a:r>
            <a:r>
              <a:rPr lang="en-US" dirty="0" err="1" smtClean="0"/>
              <a:t>Sethi</a:t>
            </a:r>
            <a:r>
              <a:rPr lang="en-US" dirty="0" smtClean="0"/>
              <a:t>, Ullman, “Dragon Book”, 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(but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is also fine)</a:t>
            </a:r>
          </a:p>
          <a:p>
            <a:pPr lvl="1" eaLnBrk="1" hangingPunct="1"/>
            <a:r>
              <a:rPr lang="en-US" dirty="0" err="1" smtClean="0"/>
              <a:t>Appel</a:t>
            </a:r>
            <a:r>
              <a:rPr lang="en-US" dirty="0" smtClean="0"/>
              <a:t>, </a:t>
            </a:r>
            <a:r>
              <a:rPr lang="en-US" i="1" dirty="0" smtClean="0"/>
              <a:t>Modern Compiler Implementation in Java</a:t>
            </a:r>
            <a:r>
              <a:rPr lang="en-US" dirty="0" smtClean="0"/>
              <a:t>, 2</a:t>
            </a:r>
            <a:r>
              <a:rPr lang="en-US" baseline="30000" dirty="0" smtClean="0"/>
              <a:t>nd</a:t>
            </a:r>
            <a:r>
              <a:rPr lang="en-US" dirty="0" smtClean="0"/>
              <a:t> ed.</a:t>
            </a:r>
          </a:p>
          <a:p>
            <a:pPr lvl="1" eaLnBrk="1" hangingPunct="1"/>
            <a:r>
              <a:rPr lang="en-US" dirty="0" smtClean="0"/>
              <a:t>Cooper &amp; </a:t>
            </a:r>
            <a:r>
              <a:rPr lang="en-US" dirty="0" err="1" smtClean="0"/>
              <a:t>Torczon</a:t>
            </a:r>
            <a:r>
              <a:rPr lang="en-US" dirty="0" smtClean="0"/>
              <a:t>, </a:t>
            </a:r>
            <a:r>
              <a:rPr lang="en-US" i="1" dirty="0" smtClean="0"/>
              <a:t>Engineering a Compiler</a:t>
            </a:r>
          </a:p>
          <a:p>
            <a:pPr lvl="1" eaLnBrk="1" hangingPunct="1"/>
            <a:r>
              <a:rPr lang="en-US" dirty="0" smtClean="0"/>
              <a:t>Fisher, </a:t>
            </a:r>
            <a:r>
              <a:rPr lang="en-US" dirty="0" err="1" smtClean="0"/>
              <a:t>Cryton</a:t>
            </a:r>
            <a:r>
              <a:rPr lang="en-US" dirty="0" smtClean="0"/>
              <a:t>, LeBlanc, </a:t>
            </a:r>
            <a:r>
              <a:rPr lang="en-US" i="1" dirty="0" smtClean="0"/>
              <a:t>Crafting a Compiler</a:t>
            </a:r>
            <a:endParaRPr lang="en-US" dirty="0" smtClean="0"/>
          </a:p>
          <a:p>
            <a:pPr eaLnBrk="1" hangingPunct="1"/>
            <a:r>
              <a:rPr lang="en-US" sz="2000" dirty="0" smtClean="0"/>
              <a:t>Cooper/</a:t>
            </a:r>
            <a:r>
              <a:rPr lang="en-US" sz="2000" dirty="0" err="1" smtClean="0"/>
              <a:t>Torczon</a:t>
            </a:r>
            <a:r>
              <a:rPr lang="en-US" sz="2000" dirty="0" smtClean="0"/>
              <a:t> book is the “official” text, but all would work &amp; we’ll draw on all (and more).  Older editions are generally okay.</a:t>
            </a:r>
          </a:p>
        </p:txBody>
      </p:sp>
      <p:pic>
        <p:nvPicPr>
          <p:cNvPr id="46088" name="Picture 6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124200"/>
            <a:ext cx="83820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9" name="Picture 5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2057400"/>
            <a:ext cx="8096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4116860"/>
            <a:ext cx="938212" cy="1217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5353050"/>
            <a:ext cx="1047750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67A35B8-EFE6-499E-BAE3-08D3D857DB79}" type="datetime1">
              <a:rPr lang="en-US" smtClean="0"/>
              <a:t>10/4/2011</a:t>
            </a:fld>
            <a:endParaRPr lang="en-US" smtClean="0"/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94798D27-0597-4A89-AA16-D57246146EA0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Academic Integrity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We want a cooperative group working together to do great stuff!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Possibilities include bounties for first person to solve vexing problems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But: you must never misrepresent work done by someone else as your own, without proper credit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OK to share ideas &amp; help each other out, but your project should ultimately be created by your group &amp; solo homework / test should be your own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BF4EAF6-77EB-434A-9C48-712C9C290AE3}" type="datetime1">
              <a:rPr lang="en-US" smtClean="0"/>
              <a:t>10/4/2011</a:t>
            </a:fld>
            <a:endParaRPr lang="en-US" smtClean="0"/>
          </a:p>
        </p:txBody>
      </p:sp>
      <p:sp>
        <p:nvSpPr>
          <p:cNvPr id="4813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4A9EAC46-026D-4A9C-9ED2-071DED82D8FE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Any questions?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Your job is to ask questions to be sure you understand what’s happening and to slow me down</a:t>
            </a:r>
          </a:p>
          <a:p>
            <a:pPr lvl="1" eaLnBrk="1" hangingPunct="1"/>
            <a:r>
              <a:rPr lang="en-US" smtClean="0"/>
              <a:t>Otherwise, I’ll barrel on ahead </a:t>
            </a:r>
            <a:r>
              <a:rPr lang="en-US" smtClean="0">
                <a:sym typeface="Wingdings" pitchFamily="2" charset="2"/>
              </a:rPr>
              <a:t></a:t>
            </a:r>
            <a:endParaRPr lang="en-US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010824C-CC4F-4E16-A2E6-550095FD8FF9}" type="datetime1">
              <a:rPr lang="en-US" smtClean="0"/>
              <a:t>10/4/2011</a:t>
            </a:fld>
            <a:endParaRPr lang="en-US" smtClean="0"/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915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9AD0C422-F03B-4062-984D-F5778DE5CBA3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Coming Attractions</a:t>
            </a:r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 of formal grammars</a:t>
            </a:r>
          </a:p>
          <a:p>
            <a:pPr eaLnBrk="1" hangingPunct="1"/>
            <a:r>
              <a:rPr lang="en-US" smtClean="0"/>
              <a:t>Lexical analysis – scanning</a:t>
            </a:r>
          </a:p>
          <a:p>
            <a:pPr lvl="1" eaLnBrk="1" hangingPunct="1"/>
            <a:r>
              <a:rPr lang="en-US" smtClean="0"/>
              <a:t>Background for first part of the project</a:t>
            </a:r>
          </a:p>
          <a:p>
            <a:pPr eaLnBrk="1" hangingPunct="1"/>
            <a:r>
              <a:rPr lang="en-US" smtClean="0"/>
              <a:t>Followed by parsing …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Good time to read the first couple of chapters of (any of) the book(s)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E5065FE-62C6-47E1-9E01-F514A0D27ACA}" type="datetime1">
              <a:rPr lang="en-US" smtClean="0"/>
              <a:t>10/4/2011</a:t>
            </a:fld>
            <a:endParaRPr lang="en-US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6B6AB659-3EBF-4524-9519-D5F5ECE85B4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And the point is… 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Execute this!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dirty="0" smtClean="0">
              <a:latin typeface="Lucida Sans Unicode" pitchFamily="34" charset="0"/>
            </a:endParaRP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Lucida Sans Unicode" pitchFamily="34" charset="0"/>
              </a:rPr>
              <a:t>int</a:t>
            </a:r>
            <a:r>
              <a:rPr lang="en-US" sz="2000" dirty="0" smtClean="0">
                <a:latin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</a:rPr>
              <a:t>nPos</a:t>
            </a:r>
            <a:r>
              <a:rPr lang="en-US" sz="2000" dirty="0" smtClean="0">
                <a:latin typeface="Lucida Sans Unicode" pitchFamily="34" charset="0"/>
              </a:rPr>
              <a:t> = 0;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Lucida Sans Unicode" pitchFamily="34" charset="0"/>
              </a:rPr>
              <a:t>int</a:t>
            </a:r>
            <a:r>
              <a:rPr lang="en-US" sz="2000" dirty="0" smtClean="0">
                <a:latin typeface="Lucida Sans Unicode" pitchFamily="34" charset="0"/>
              </a:rPr>
              <a:t> k = 0;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Lucida Sans Unicode" pitchFamily="34" charset="0"/>
              </a:rPr>
              <a:t>while (k &lt; length) {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Lucida Sans Unicode" pitchFamily="34" charset="0"/>
              </a:rPr>
              <a:t>	if (a[k] &gt; 0) {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Lucida Sans Unicode" pitchFamily="34" charset="0"/>
              </a:rPr>
              <a:t>	   </a:t>
            </a:r>
            <a:r>
              <a:rPr lang="en-US" sz="2000" dirty="0" err="1" smtClean="0">
                <a:latin typeface="Lucida Sans Unicode" pitchFamily="34" charset="0"/>
              </a:rPr>
              <a:t>nPos</a:t>
            </a:r>
            <a:r>
              <a:rPr lang="en-US" sz="2000" dirty="0" smtClean="0">
                <a:latin typeface="Lucida Sans Unicode" pitchFamily="34" charset="0"/>
              </a:rPr>
              <a:t>++;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Lucida Sans Unicode" pitchFamily="34" charset="0"/>
              </a:rPr>
              <a:t>	}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Lucida Sans Unicode" pitchFamily="34" charset="0"/>
              </a:rPr>
              <a:t>}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How?  Computers only know 1’s and 0’s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A4AFF74-37BA-4D06-92EE-43352FA92101}" type="datetime1">
              <a:rPr lang="en-US" smtClean="0"/>
              <a:t>10/4/2011</a:t>
            </a:fld>
            <a:endParaRPr lang="en-US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E1757980-2234-4378-8BE6-D6F32CE33AF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Interpreters &amp; Compilers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Interpreter</a:t>
            </a:r>
          </a:p>
          <a:p>
            <a:pPr lvl="1" eaLnBrk="1" hangingPunct="1"/>
            <a:r>
              <a:rPr lang="en-US" smtClean="0"/>
              <a:t>A program that reads an source program and produces the results of executing that program</a:t>
            </a:r>
          </a:p>
          <a:p>
            <a:pPr eaLnBrk="1" hangingPunct="1"/>
            <a:r>
              <a:rPr lang="en-US" smtClean="0"/>
              <a:t>Compiler</a:t>
            </a:r>
          </a:p>
          <a:p>
            <a:pPr lvl="1" eaLnBrk="1" hangingPunct="1"/>
            <a:r>
              <a:rPr lang="en-US" smtClean="0"/>
              <a:t>A program that translates a program from one language (the </a:t>
            </a:r>
            <a:r>
              <a:rPr lang="en-US" i="1" smtClean="0"/>
              <a:t>source</a:t>
            </a:r>
            <a:r>
              <a:rPr lang="en-US" smtClean="0"/>
              <a:t>) to another (the </a:t>
            </a:r>
            <a:r>
              <a:rPr lang="en-US" i="1" smtClean="0"/>
              <a:t>target</a:t>
            </a:r>
            <a:r>
              <a:rPr lang="en-US" smtClean="0"/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030C068-DBF7-4F93-81ED-63CDF7B77F1A}" type="datetime1">
              <a:rPr lang="en-US" smtClean="0"/>
              <a:t>10/4/2011</a:t>
            </a:fld>
            <a:endParaRPr lang="en-US" smtClean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493587D6-4DFA-4A69-A646-9F3E44CD64A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Issues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Compilers and interpreters both must read the input – a stream of characters – and “understand” it; </a:t>
            </a:r>
            <a:r>
              <a:rPr lang="en-US" i="1" smtClean="0"/>
              <a:t>analysis</a:t>
            </a:r>
          </a:p>
          <a:p>
            <a:pPr eaLnBrk="1" hangingPunct="1"/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1800" smtClean="0">
                <a:latin typeface="Lucida Sans Unicode" pitchFamily="34" charset="0"/>
              </a:rPr>
              <a:t>w h i l e ( k &lt; l e n g t h ) { &lt;nl&gt; &lt;tab&gt; i f ( a [ k ] &gt; 0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smtClean="0">
                <a:latin typeface="Lucida Sans Unicode" pitchFamily="34" charset="0"/>
              </a:rPr>
              <a:t>) &lt;nl&gt; &lt;tab&gt; &lt;tab&gt;{ n P o s + + ; } &lt;nl&gt; &lt;tab&gt; }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C0667CE-F926-42F6-9BFB-32D8547A9EC4}" type="datetime1">
              <a:rPr lang="en-US" smtClean="0"/>
              <a:t>10/4/2011</a:t>
            </a:fld>
            <a:endParaRPr lang="en-US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088E138E-4025-4330-94DC-6F9C1DCCA22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Interpreter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Interpreter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Execution engine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Program execution interleaved with analysis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running = true;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while (running) {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    analyze next statement;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    execute that statement;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Usually need repeated analysis of statements (particularly in loops, functions)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But: immediate execution, good debugging &amp; interaction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72D98CD-FEE5-45E2-9F4C-BE9BE582C8E0}" type="datetime1">
              <a:rPr lang="en-US" smtClean="0"/>
              <a:t>10/4/2011</a:t>
            </a:fld>
            <a:endParaRPr lang="en-US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A-</a:t>
            </a:r>
            <a:fld id="{E4837492-D42E-41CA-B97A-E85B4F1A565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Compiler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Read and analyze entire program</a:t>
            </a:r>
          </a:p>
          <a:p>
            <a:pPr eaLnBrk="1" hangingPunct="1"/>
            <a:r>
              <a:rPr lang="en-US" sz="2800" smtClean="0"/>
              <a:t>Translate to semantically equivalent program in another language</a:t>
            </a:r>
          </a:p>
          <a:p>
            <a:pPr lvl="1" eaLnBrk="1" hangingPunct="1"/>
            <a:r>
              <a:rPr lang="en-US" sz="2400" smtClean="0"/>
              <a:t>Presumably easier to execute or more efficient</a:t>
            </a:r>
          </a:p>
          <a:p>
            <a:pPr lvl="1" eaLnBrk="1" hangingPunct="1"/>
            <a:r>
              <a:rPr lang="en-US" sz="2400" smtClean="0"/>
              <a:t>Should “improve” the program in some fashion</a:t>
            </a:r>
          </a:p>
          <a:p>
            <a:pPr eaLnBrk="1" hangingPunct="1"/>
            <a:r>
              <a:rPr lang="en-US" sz="2800" smtClean="0"/>
              <a:t>Offline process</a:t>
            </a:r>
          </a:p>
          <a:p>
            <a:pPr lvl="1" eaLnBrk="1" hangingPunct="1"/>
            <a:r>
              <a:rPr lang="en-US" sz="2400" smtClean="0"/>
              <a:t>Tradeoff: compile time overhead (preprocessing step) vs execution performance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392861db-4ce1-4d07-a586-e9c51259335f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925</TotalTime>
  <Words>2860</Words>
  <Application>Microsoft Office PowerPoint</Application>
  <PresentationFormat>On-screen Show (4:3)</PresentationFormat>
  <Paragraphs>538</Paragraphs>
  <Slides>46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Blends</vt:lpstr>
      <vt:lpstr>CSE P 501 – Compilers</vt:lpstr>
      <vt:lpstr>Credits</vt:lpstr>
      <vt:lpstr>Agenda</vt:lpstr>
      <vt:lpstr>CSE P 501 Personel</vt:lpstr>
      <vt:lpstr>And the point is… </vt:lpstr>
      <vt:lpstr>Interpreters &amp; Compilers</vt:lpstr>
      <vt:lpstr>Common Issues</vt:lpstr>
      <vt:lpstr>Interpreter</vt:lpstr>
      <vt:lpstr>Compiler</vt:lpstr>
      <vt:lpstr>Typical Implementations</vt:lpstr>
      <vt:lpstr>Hybrid approaches</vt:lpstr>
      <vt:lpstr>Why Study Compilers?  (1)</vt:lpstr>
      <vt:lpstr>Why Study Compilers?  (2)</vt:lpstr>
      <vt:lpstr>Why Study Compilers?  (3)</vt:lpstr>
      <vt:lpstr>Why Study Compilers?  (4)</vt:lpstr>
      <vt:lpstr>Why Study Compilers?  (5)</vt:lpstr>
      <vt:lpstr>Structure of a Compiler</vt:lpstr>
      <vt:lpstr>Compiler must…</vt:lpstr>
      <vt:lpstr>Implications</vt:lpstr>
      <vt:lpstr>Front End</vt:lpstr>
      <vt:lpstr>Scanner Example</vt:lpstr>
      <vt:lpstr>Parser Output (IR)</vt:lpstr>
      <vt:lpstr>Parser Example</vt:lpstr>
      <vt:lpstr>Static Semantic Analysis</vt:lpstr>
      <vt:lpstr>Back End</vt:lpstr>
      <vt:lpstr>Back End Structure</vt:lpstr>
      <vt:lpstr>The Result</vt:lpstr>
      <vt:lpstr>Some History (1)</vt:lpstr>
      <vt:lpstr>Some History (2)</vt:lpstr>
      <vt:lpstr>Some History (3)</vt:lpstr>
      <vt:lpstr>Some History (4)</vt:lpstr>
      <vt:lpstr>Compiler (and related) Turing Awards</vt:lpstr>
      <vt:lpstr>CSE P 501</vt:lpstr>
      <vt:lpstr>CSE P 501 Course Project</vt:lpstr>
      <vt:lpstr>Project Details</vt:lpstr>
      <vt:lpstr>Project Groups</vt:lpstr>
      <vt:lpstr>Programming Environments</vt:lpstr>
      <vt:lpstr>Prerequisites</vt:lpstr>
      <vt:lpstr>Requirements &amp; Grading</vt:lpstr>
      <vt:lpstr>CSE P 501 Administrivia</vt:lpstr>
      <vt:lpstr>CSE P 501 Web</vt:lpstr>
      <vt:lpstr>Communications</vt:lpstr>
      <vt:lpstr>Books</vt:lpstr>
      <vt:lpstr>Academic Integrity</vt:lpstr>
      <vt:lpstr>Any questions?</vt:lpstr>
      <vt:lpstr>Coming Attractions</vt:lpstr>
    </vt:vector>
  </TitlesOfParts>
  <Company>UW CSE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Fred Videon</cp:lastModifiedBy>
  <cp:revision>72</cp:revision>
  <cp:lastPrinted>2011-10-04T03:46:36Z</cp:lastPrinted>
  <dcterms:created xsi:type="dcterms:W3CDTF">2002-10-01T01:44:57Z</dcterms:created>
  <dcterms:modified xsi:type="dcterms:W3CDTF">2011-10-04T17:08:47Z</dcterms:modified>
</cp:coreProperties>
</file>