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934200" cy="90805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7" d="100"/>
          <a:sy n="87" d="100"/>
        </p:scale>
        <p:origin x="-1884" y="-72"/>
      </p:cViewPr>
      <p:guideLst>
        <p:guide orient="horz" pos="2860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Au09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E0D11F6-1CD2-4E89-A93C-007E5CE04E83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98891-A17F-44DE-B41A-F76E5E9708C7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D4E63FB5-F2A9-4739-90AC-28BC7ED1C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7E2C2-DD54-4D31-9E92-6E23939EDBEA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EFA72487-1189-40F1-B783-E56463B6D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893B4-B64B-45C5-B311-87F1B9364B60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2CB31-43D9-41A8-AB9D-DDB5E855163E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7C9F8BA7-D86C-48B8-B2BD-B3B38453CA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5BBDB-F601-48FF-A21D-1E85E4CCD3FA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3EA411BF-5E07-473A-85CE-6D0B7DCF5B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34F8-1A9F-4993-943C-11E8D6FB25B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35FDE9DF-662C-4980-8C6D-C9F9AF7800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A07D-394A-4318-BD01-C494BB03260D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DAA186FD-622B-48EE-A556-8951819FE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D775E-5183-444F-8B77-85F8961D8694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FE514E09-7FC6-4E84-B83C-815E76F72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6B17C-4678-4AE8-8DA6-00E6A1798C06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159C6074-E21C-4AF8-AA03-6E9E3CD7E0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FA73-0CD5-4B8A-BCC7-EC424267B5E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6E8A0AB9-48A8-4ABE-83E3-3231578F42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05C013A8-C193-4FA2-8757-13FECBC7B03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2002-09 </a:t>
            </a:r>
            <a:r>
              <a:rPr lang="en-US" dirty="0"/>
              <a:t>Hal Perkins &amp; UW CSE</a:t>
            </a:r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66B360FE-62EE-4F37-872B-AFE6213E6CDF}" type="datetime1">
              <a:rPr lang="en-US" smtClean="0"/>
              <a:pPr/>
              <a:t>12/8/2009</a:t>
            </a:fld>
            <a:endParaRPr lang="en-US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 dirty="0" smtClean="0"/>
              <a:t>© 2002-09 Hal Perkins &amp; UW CSE</a:t>
            </a: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 dirty="0" smtClean="0"/>
              <a:t>X1-</a:t>
            </a:r>
            <a:fld id="{586F07FF-C179-4CB3-A89D-1530F1CEAFE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Inlining</a:t>
            </a:r>
            <a:r>
              <a:rPr lang="en-US" sz="2800" dirty="0" smtClean="0"/>
              <a:t> and </a:t>
            </a:r>
            <a:r>
              <a:rPr lang="en-US" sz="2800" dirty="0" err="1" smtClean="0"/>
              <a:t>Devirtualization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Hal Perkins</a:t>
            </a:r>
          </a:p>
          <a:p>
            <a:pPr eaLnBrk="1" hangingPunct="1"/>
            <a:r>
              <a:rPr lang="en-US" sz="2800" dirty="0" smtClean="0"/>
              <a:t>Autumn 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Virtual methods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16649" y="2362200"/>
            <a:ext cx="3964781" cy="3991570"/>
          </a:xfrm>
          <a:ln/>
        </p:spPr>
        <p:txBody>
          <a:bodyPr>
            <a:normAutofit fontScale="77500" lnSpcReduction="20000"/>
          </a:bodyPr>
          <a:lstStyle/>
          <a:p>
            <a:pPr marL="625056"/>
            <a:r>
              <a:rPr lang="en-US" dirty="0"/>
              <a:t>In general, we cannot determine the target until runtime</a:t>
            </a:r>
          </a:p>
          <a:p>
            <a:pPr marL="625056"/>
            <a:endParaRPr lang="en-US" dirty="0"/>
          </a:p>
          <a:p>
            <a:pPr marL="625056"/>
            <a:r>
              <a:rPr lang="en-US" dirty="0"/>
              <a:t>Some languages (e.g., Java) allow </a:t>
            </a:r>
            <a:r>
              <a:rPr lang="en-US" i="1" dirty="0"/>
              <a:t>dynamic class loading</a:t>
            </a:r>
            <a:r>
              <a:rPr lang="en-US" dirty="0"/>
              <a:t>:  all subclasses of A may not be visible until runtime</a:t>
            </a: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1134070" y="2247305"/>
            <a:ext cx="2582758" cy="400109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dirty="0">
                <a:ea typeface="Gill Sans" charset="0"/>
                <a:cs typeface="Gill Sans" charset="0"/>
              </a:rPr>
              <a:t>class A {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</a:t>
            </a:r>
            <a:r>
              <a:rPr lang="en-US" sz="2000" dirty="0" err="1">
                <a:ea typeface="Gill Sans" charset="0"/>
                <a:cs typeface="Gill Sans" charset="0"/>
              </a:rPr>
              <a:t>int</a:t>
            </a:r>
            <a:r>
              <a:rPr lang="en-US" sz="2000" dirty="0">
                <a:ea typeface="Gill Sans" charset="0"/>
                <a:cs typeface="Gill Sans" charset="0"/>
              </a:rPr>
              <a:t> </a:t>
            </a:r>
            <a:r>
              <a:rPr lang="en-US" sz="2000" dirty="0" err="1">
                <a:ea typeface="Gill Sans" charset="0"/>
                <a:cs typeface="Gill Sans" charset="0"/>
              </a:rPr>
              <a:t>foo</a:t>
            </a:r>
            <a:r>
              <a:rPr lang="en-US" sz="2000" dirty="0">
                <a:ea typeface="Gill Sans" charset="0"/>
                <a:cs typeface="Gill Sans" charset="0"/>
              </a:rPr>
              <a:t>() { return 0; }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</a:t>
            </a:r>
            <a:r>
              <a:rPr lang="en-US" sz="2000" dirty="0" err="1">
                <a:ea typeface="Gill Sans" charset="0"/>
                <a:cs typeface="Gill Sans" charset="0"/>
              </a:rPr>
              <a:t>int</a:t>
            </a:r>
            <a:r>
              <a:rPr lang="en-US" sz="2000" dirty="0">
                <a:ea typeface="Gill Sans" charset="0"/>
                <a:cs typeface="Gill Sans" charset="0"/>
              </a:rPr>
              <a:t> bar() { return 1; }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}</a:t>
            </a:r>
          </a:p>
          <a:p>
            <a:pPr algn="l"/>
            <a:endParaRPr lang="en-US" sz="2000" dirty="0"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class B extends A {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</a:t>
            </a:r>
            <a:r>
              <a:rPr lang="en-US" sz="2000" dirty="0" err="1">
                <a:ea typeface="Gill Sans" charset="0"/>
                <a:cs typeface="Gill Sans" charset="0"/>
              </a:rPr>
              <a:t>int</a:t>
            </a:r>
            <a:r>
              <a:rPr lang="en-US" sz="2000" dirty="0">
                <a:ea typeface="Gill Sans" charset="0"/>
                <a:cs typeface="Gill Sans" charset="0"/>
              </a:rPr>
              <a:t> </a:t>
            </a:r>
            <a:r>
              <a:rPr lang="en-US" sz="2000" dirty="0" err="1">
                <a:ea typeface="Gill Sans" charset="0"/>
                <a:cs typeface="Gill Sans" charset="0"/>
              </a:rPr>
              <a:t>foo</a:t>
            </a:r>
            <a:r>
              <a:rPr lang="en-US" sz="2000" dirty="0">
                <a:ea typeface="Gill Sans" charset="0"/>
                <a:cs typeface="Gill Sans" charset="0"/>
              </a:rPr>
              <a:t>() { return 2; }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}</a:t>
            </a:r>
          </a:p>
          <a:p>
            <a:pPr algn="l"/>
            <a:endParaRPr lang="en-US" sz="2000" dirty="0"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void </a:t>
            </a:r>
            <a:r>
              <a:rPr lang="en-US" sz="2000" dirty="0" err="1">
                <a:ea typeface="Gill Sans" charset="0"/>
                <a:cs typeface="Gill Sans" charset="0"/>
              </a:rPr>
              <a:t>baz</a:t>
            </a:r>
            <a:r>
              <a:rPr lang="en-US" sz="2000" dirty="0">
                <a:ea typeface="Gill Sans" charset="0"/>
                <a:cs typeface="Gill Sans" charset="0"/>
              </a:rPr>
              <a:t>(A x) {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y = x.foo();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z = x.bar();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636E8-F976-4DD4-BE28-CD02893A5193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Virtual tables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Object layout in a JVM:</a:t>
            </a:r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156" y="2908846"/>
            <a:ext cx="6786563" cy="245901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249F1-825A-495C-B126-701105A71D45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Virtual method dispatch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24400" y="2743200"/>
            <a:ext cx="3526631" cy="3158728"/>
          </a:xfrm>
          <a:ln/>
        </p:spPr>
        <p:txBody>
          <a:bodyPr>
            <a:normAutofit/>
          </a:bodyPr>
          <a:lstStyle/>
          <a:p>
            <a:pPr marL="625056"/>
            <a:r>
              <a:rPr lang="en-US" sz="2400" dirty="0"/>
              <a:t>x is </a:t>
            </a:r>
            <a:r>
              <a:rPr lang="en-US" sz="2400" i="1" dirty="0"/>
              <a:t>receiver</a:t>
            </a:r>
            <a:r>
              <a:rPr lang="en-US" sz="2400" dirty="0"/>
              <a:t> object</a:t>
            </a:r>
          </a:p>
          <a:p>
            <a:pPr marL="625056"/>
            <a:r>
              <a:rPr lang="en-US" sz="2400" dirty="0"/>
              <a:t>For a receiver object with a runtime type of B, t2 will refer to B::</a:t>
            </a:r>
            <a:r>
              <a:rPr lang="en-US" sz="2400" dirty="0" err="1"/>
              <a:t>foo</a:t>
            </a:r>
            <a:r>
              <a:rPr lang="en-US" sz="2400" dirty="0"/>
              <a:t>.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969988" y="2874170"/>
            <a:ext cx="3180166" cy="215443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t1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t2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t1, A::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t3 = call [t2] 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t4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t5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t4, A::bar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t6 = call [t4] (x)</a:t>
            </a:r>
          </a:p>
          <a:p>
            <a:pPr algn="l"/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63757-6206-45DC-8452-D9916A1896F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Devirtualization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dirty="0"/>
              <a:t>Compiler converts virtual calls to static calls</a:t>
            </a:r>
          </a:p>
          <a:p>
            <a:pPr marL="625056"/>
            <a:r>
              <a:rPr lang="en-US" dirty="0"/>
              <a:t>Benefits:  enables </a:t>
            </a:r>
            <a:r>
              <a:rPr lang="en-US" dirty="0" err="1"/>
              <a:t>inlining</a:t>
            </a:r>
            <a:r>
              <a:rPr lang="en-US" dirty="0"/>
              <a:t>, lowers call overhead, better branch prediction on calls</a:t>
            </a:r>
          </a:p>
          <a:p>
            <a:pPr marL="625056"/>
            <a:r>
              <a:rPr lang="en-US" dirty="0"/>
              <a:t>Often optimistic:</a:t>
            </a:r>
          </a:p>
          <a:p>
            <a:pPr marL="937584" lvl="1"/>
            <a:r>
              <a:rPr lang="en-US" dirty="0"/>
              <a:t>Make guess at compile time</a:t>
            </a:r>
          </a:p>
          <a:p>
            <a:pPr marL="937584" lvl="1"/>
            <a:r>
              <a:rPr lang="en-US" dirty="0"/>
              <a:t>Test guess at run time</a:t>
            </a:r>
          </a:p>
          <a:p>
            <a:pPr marL="937584" lvl="1"/>
            <a:r>
              <a:rPr lang="en-US" dirty="0"/>
              <a:t>Fall back to virtual call if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454F90-0E03-422F-8DF6-D4A7651CA589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Guarded devirtualization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76800" y="2382441"/>
            <a:ext cx="3797498" cy="4018359"/>
          </a:xfrm>
          <a:ln/>
        </p:spPr>
        <p:txBody>
          <a:bodyPr>
            <a:noAutofit/>
          </a:bodyPr>
          <a:lstStyle/>
          <a:p>
            <a:pPr marL="625056"/>
            <a:r>
              <a:rPr lang="en-US" sz="2400" dirty="0"/>
              <a:t>Guess receiver type is B (</a:t>
            </a:r>
            <a:r>
              <a:rPr lang="en-US" sz="2400" dirty="0" err="1"/>
              <a:t>e.g</a:t>
            </a:r>
            <a:r>
              <a:rPr lang="en-US" sz="2400" dirty="0"/>
              <a:t>, based on profile).</a:t>
            </a:r>
          </a:p>
          <a:p>
            <a:pPr marL="625056"/>
            <a:r>
              <a:rPr lang="en-US" sz="2400" dirty="0"/>
              <a:t>Call to B::</a:t>
            </a:r>
            <a:r>
              <a:rPr lang="en-US" sz="2400" dirty="0" err="1"/>
              <a:t>foo</a:t>
            </a:r>
            <a:r>
              <a:rPr lang="en-US" sz="2400" dirty="0"/>
              <a:t> is statically known - can be </a:t>
            </a:r>
            <a:r>
              <a:rPr lang="en-US" sz="2400" dirty="0" err="1"/>
              <a:t>inlined</a:t>
            </a:r>
            <a:r>
              <a:rPr lang="en-US" sz="2400" dirty="0"/>
              <a:t>.</a:t>
            </a:r>
          </a:p>
          <a:p>
            <a:pPr marL="625056"/>
            <a:r>
              <a:rPr lang="en-US" sz="2400" dirty="0"/>
              <a:t>Guard inhibits optimization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969988" y="2720281"/>
            <a:ext cx="3332451" cy="246221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t1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t7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getvtable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B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if t1 == t7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t3 = call B::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else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t2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t1, A::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t3 = call [t2] 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...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2659C5-A375-462C-BA97-A08119747718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Guarded by method test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76800" y="2534841"/>
            <a:ext cx="3588544" cy="4018359"/>
          </a:xfrm>
          <a:ln/>
        </p:spPr>
        <p:txBody>
          <a:bodyPr>
            <a:noAutofit/>
          </a:bodyPr>
          <a:lstStyle/>
          <a:p>
            <a:pPr marL="625056"/>
            <a:r>
              <a:rPr lang="en-US" sz="2400" dirty="0"/>
              <a:t>Guess that method is B:foo</a:t>
            </a:r>
          </a:p>
          <a:p>
            <a:pPr marL="625056"/>
            <a:r>
              <a:rPr lang="en-US" sz="2400" dirty="0"/>
              <a:t>More robust, but more overhead</a:t>
            </a:r>
          </a:p>
          <a:p>
            <a:pPr marL="625056"/>
            <a:r>
              <a:rPr lang="en-US" sz="2400" dirty="0"/>
              <a:t>Harder to optimize redundant guards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969988" y="2566394"/>
            <a:ext cx="3332451" cy="276998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t1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t2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t1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t7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getfunaddr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B::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if t2 == t7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t3 = call B::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else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t2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t1, A::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t3 = call [t2] 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...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77365-13DC-466D-87EC-1136C07E0D31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How to guess receiver?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Profile information</a:t>
            </a:r>
          </a:p>
          <a:p>
            <a:pPr marL="937584" lvl="1"/>
            <a:r>
              <a:rPr lang="en-US" dirty="0"/>
              <a:t>Record call site targets and / or frequently executed methods at run time</a:t>
            </a:r>
          </a:p>
          <a:p>
            <a:pPr marL="625056"/>
            <a:r>
              <a:rPr lang="en-US" dirty="0"/>
              <a:t>Class hierarchy analysis</a:t>
            </a:r>
          </a:p>
          <a:p>
            <a:pPr marL="937584" lvl="1"/>
            <a:r>
              <a:rPr lang="en-US" dirty="0"/>
              <a:t>Walk class hierarchy at compile time</a:t>
            </a:r>
          </a:p>
          <a:p>
            <a:pPr marL="625056"/>
            <a:r>
              <a:rPr lang="en-US" dirty="0"/>
              <a:t>Type analysis</a:t>
            </a:r>
          </a:p>
          <a:p>
            <a:pPr marL="937584" lvl="1"/>
            <a:r>
              <a:rPr lang="en-US" dirty="0"/>
              <a:t>Intra / </a:t>
            </a:r>
            <a:r>
              <a:rPr lang="en-US" dirty="0" err="1"/>
              <a:t>interprocedural</a:t>
            </a:r>
            <a:r>
              <a:rPr lang="en-US" dirty="0"/>
              <a:t> data flow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6CF19-89AA-48E0-A23E-938DD5DA36BB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Profiling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" y="3023592"/>
            <a:ext cx="3411141" cy="291107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6773" y="3014662"/>
            <a:ext cx="3411141" cy="292893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32772" name="Rectangle 4"/>
          <p:cNvSpPr>
            <a:spLocks/>
          </p:cNvSpPr>
          <p:nvPr/>
        </p:nvSpPr>
        <p:spPr bwMode="auto">
          <a:xfrm>
            <a:off x="919758" y="2318147"/>
            <a:ext cx="2634258" cy="43755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500" dirty="0">
                <a:ea typeface="Gill Sans" charset="0"/>
                <a:cs typeface="Gill Sans" charset="0"/>
              </a:rPr>
              <a:t>Context-insensitive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5768578" y="2318147"/>
            <a:ext cx="2634258" cy="43755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500" dirty="0">
                <a:ea typeface="Gill Sans" charset="0"/>
                <a:cs typeface="Gill Sans" charset="0"/>
              </a:rPr>
              <a:t>Context-sensitive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EB8DAC-5BBB-4CE8-8617-AFCB09A16287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Class hierarchy analysis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Walk class hierarchy at compilation time</a:t>
            </a:r>
          </a:p>
          <a:p>
            <a:pPr marL="937584" lvl="1"/>
            <a:r>
              <a:rPr lang="en-US" dirty="0"/>
              <a:t>If only one implementation of a method (i.e., in the base class), </a:t>
            </a:r>
            <a:r>
              <a:rPr lang="en-US" dirty="0" err="1"/>
              <a:t>devirtualize</a:t>
            </a:r>
            <a:r>
              <a:rPr lang="en-US" dirty="0"/>
              <a:t> to that target</a:t>
            </a:r>
          </a:p>
          <a:p>
            <a:pPr marL="625056"/>
            <a:r>
              <a:rPr lang="en-US" dirty="0"/>
              <a:t>Not guaranteed in the presence of class loading</a:t>
            </a:r>
          </a:p>
          <a:p>
            <a:pPr marL="937584" lvl="1"/>
            <a:r>
              <a:rPr lang="en-US" dirty="0"/>
              <a:t>Still need runtime test / fallback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6489B-4BA8-4A32-90FC-E5112DA72B17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Flow sensitive type analysis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46672"/>
            <a:ext cx="4589859" cy="4018359"/>
          </a:xfrm>
          <a:ln/>
        </p:spPr>
        <p:txBody>
          <a:bodyPr>
            <a:normAutofit fontScale="85000" lnSpcReduction="10000"/>
          </a:bodyPr>
          <a:lstStyle/>
          <a:p>
            <a:pPr marL="625056"/>
            <a:r>
              <a:rPr lang="en-US" dirty="0"/>
              <a:t>Perform a forward dataflow analysis propagating type information.</a:t>
            </a:r>
          </a:p>
          <a:p>
            <a:pPr marL="625056"/>
            <a:r>
              <a:rPr lang="en-US" dirty="0"/>
              <a:t>At each use site, compute the possible set of types.</a:t>
            </a:r>
          </a:p>
          <a:p>
            <a:pPr marL="625056"/>
            <a:r>
              <a:rPr lang="en-US" dirty="0"/>
              <a:t>At call sites, use type information of receiver to narrow targets.</a:t>
            </a: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5679282" y="2578818"/>
            <a:ext cx="2706510" cy="192360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500" dirty="0">
                <a:ea typeface="Gill Sans" charset="0"/>
                <a:cs typeface="Gill Sans" charset="0"/>
              </a:rPr>
              <a:t>A a1 = new B();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a1.foo();</a:t>
            </a:r>
          </a:p>
          <a:p>
            <a:pPr algn="l"/>
            <a:endParaRPr lang="en-US" sz="2500" dirty="0">
              <a:ea typeface="Gill Sans" charset="0"/>
              <a:cs typeface="Gill Sans" charset="0"/>
            </a:endParaRP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if (a2 </a:t>
            </a:r>
            <a:r>
              <a:rPr lang="en-US" sz="2500" dirty="0" err="1">
                <a:ea typeface="Gill Sans" charset="0"/>
                <a:cs typeface="Gill Sans" charset="0"/>
              </a:rPr>
              <a:t>instanceof</a:t>
            </a:r>
            <a:r>
              <a:rPr lang="en-US" sz="2500" dirty="0">
                <a:ea typeface="Gill Sans" charset="0"/>
                <a:cs typeface="Gill Sans" charset="0"/>
              </a:rPr>
              <a:t> C)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a2.bar();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5321AC-0592-4821-91E2-6E43A6FF41D3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Adaptive Online Context-Sensitive </a:t>
            </a:r>
            <a:r>
              <a:rPr lang="en-US" i="1" dirty="0" err="1" smtClean="0"/>
              <a:t>Inlining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Hazelwood and Grove, ICG 2003</a:t>
            </a:r>
          </a:p>
          <a:p>
            <a:r>
              <a:rPr lang="en-US" i="1" dirty="0" smtClean="0"/>
              <a:t>A Study of </a:t>
            </a:r>
            <a:r>
              <a:rPr lang="en-US" i="1" dirty="0" err="1" smtClean="0"/>
              <a:t>Devirtualization</a:t>
            </a:r>
            <a:r>
              <a:rPr lang="en-US" i="1" dirty="0" smtClean="0"/>
              <a:t> Techniques for a Java JIT Compiler</a:t>
            </a:r>
            <a:r>
              <a:rPr lang="en-US" dirty="0" smtClean="0"/>
              <a:t>                                                              </a:t>
            </a:r>
            <a:r>
              <a:rPr lang="en-US" dirty="0" err="1" smtClean="0"/>
              <a:t>Ishizaki</a:t>
            </a:r>
            <a:r>
              <a:rPr lang="en-US" dirty="0" smtClean="0"/>
              <a:t>, et al, OOPSLA 2000</a:t>
            </a:r>
          </a:p>
          <a:p>
            <a:endParaRPr lang="en-US" dirty="0" smtClean="0"/>
          </a:p>
          <a:p>
            <a:r>
              <a:rPr lang="en-US" dirty="0" smtClean="0"/>
              <a:t>Slides by Vijay Menon, </a:t>
            </a:r>
            <a:r>
              <a:rPr lang="en-US" smtClean="0"/>
              <a:t>CSE 501, Sp09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542062-5AD2-46AD-B283-0B8E43BFFA93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Alternatives to guarding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2969" y="1946672"/>
            <a:ext cx="7358063" cy="4339828"/>
          </a:xfrm>
          <a:ln/>
        </p:spPr>
        <p:txBody>
          <a:bodyPr>
            <a:normAutofit fontScale="92500" lnSpcReduction="20000"/>
          </a:bodyPr>
          <a:lstStyle/>
          <a:p>
            <a:pPr marL="625056"/>
            <a:r>
              <a:rPr lang="en-US" dirty="0"/>
              <a:t>Guarding impose overheads</a:t>
            </a:r>
          </a:p>
          <a:p>
            <a:pPr marL="937584" lvl="1"/>
            <a:r>
              <a:rPr lang="en-US" dirty="0"/>
              <a:t>run-time test on every call, merge points impede optimization</a:t>
            </a:r>
          </a:p>
          <a:p>
            <a:pPr marL="625056"/>
            <a:r>
              <a:rPr lang="en-US" dirty="0"/>
              <a:t>Often “know” only one target is </a:t>
            </a:r>
            <a:r>
              <a:rPr lang="en-US" dirty="0" smtClean="0"/>
              <a:t>invoked</a:t>
            </a:r>
            <a:endParaRPr lang="en-US" dirty="0"/>
          </a:p>
          <a:p>
            <a:pPr marL="937584" lvl="1"/>
            <a:r>
              <a:rPr lang="en-US" dirty="0"/>
              <a:t>call site is </a:t>
            </a:r>
            <a:r>
              <a:rPr lang="en-US" i="1" dirty="0" err="1"/>
              <a:t>monomorphic</a:t>
            </a:r>
            <a:endParaRPr lang="en-US" dirty="0"/>
          </a:p>
          <a:p>
            <a:pPr marL="625056"/>
            <a:r>
              <a:rPr lang="en-US" dirty="0"/>
              <a:t>Alternative: compile without guards</a:t>
            </a:r>
          </a:p>
          <a:p>
            <a:pPr marL="937584" lvl="1"/>
            <a:r>
              <a:rPr lang="en-US" dirty="0"/>
              <a:t>recover as assumption is violated (</a:t>
            </a:r>
            <a:r>
              <a:rPr lang="en-US" dirty="0" err="1"/>
              <a:t>e.g</a:t>
            </a:r>
            <a:r>
              <a:rPr lang="en-US" dirty="0"/>
              <a:t>, class load)</a:t>
            </a:r>
          </a:p>
          <a:p>
            <a:pPr marL="937584" lvl="1"/>
            <a:r>
              <a:rPr lang="en-US" dirty="0"/>
              <a:t>cheaper runtime test </a:t>
            </a:r>
            <a:r>
              <a:rPr lang="en-US" dirty="0" err="1"/>
              <a:t>vs</a:t>
            </a:r>
            <a:r>
              <a:rPr lang="en-US" dirty="0"/>
              <a:t> more costly recovery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506152-BE90-4E89-8DA2-AF5B32597890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Recompilation approach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dirty="0"/>
              <a:t>Optimistically assume current class hierarchy will never change </a:t>
            </a:r>
            <a:r>
              <a:rPr lang="en-US" dirty="0" err="1"/>
              <a:t>wrt</a:t>
            </a:r>
            <a:r>
              <a:rPr lang="en-US" dirty="0"/>
              <a:t> a call </a:t>
            </a:r>
          </a:p>
          <a:p>
            <a:pPr marL="625056"/>
            <a:r>
              <a:rPr lang="en-US" dirty="0" err="1"/>
              <a:t>Devirtualize</a:t>
            </a:r>
            <a:r>
              <a:rPr lang="en-US" dirty="0"/>
              <a:t>/inline call sites without guard</a:t>
            </a:r>
          </a:p>
          <a:p>
            <a:pPr marL="625056"/>
            <a:r>
              <a:rPr lang="en-US" dirty="0"/>
              <a:t>On violating class load, recompile caller method</a:t>
            </a:r>
          </a:p>
          <a:p>
            <a:pPr marL="937584" lvl="1"/>
            <a:r>
              <a:rPr lang="en-US" dirty="0"/>
              <a:t>Recompiled code installed before new class</a:t>
            </a:r>
          </a:p>
          <a:p>
            <a:pPr marL="937584" lvl="1"/>
            <a:r>
              <a:rPr lang="en-US" dirty="0"/>
              <a:t>New invocations will call de-optimized code</a:t>
            </a:r>
          </a:p>
          <a:p>
            <a:pPr marL="937584" lvl="1"/>
            <a:r>
              <a:rPr lang="en-US" dirty="0"/>
              <a:t>What about current invocations?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C8E35-56E7-4CF5-B818-DBEB31903996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Preexistence analysis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2969" y="2438400"/>
            <a:ext cx="7358063" cy="3071813"/>
          </a:xfrm>
          <a:ln/>
        </p:spPr>
        <p:txBody>
          <a:bodyPr/>
          <a:lstStyle/>
          <a:p>
            <a:pPr marL="625056"/>
            <a:r>
              <a:rPr lang="en-US" sz="2400" dirty="0"/>
              <a:t>Idea: if the receiver object pre-existed the caller method invocation, then the call site is only affected by a class load in future invocations.</a:t>
            </a:r>
          </a:p>
          <a:p>
            <a:pPr marL="625056"/>
            <a:r>
              <a:rPr lang="en-US" sz="2400" dirty="0"/>
              <a:t>If new class C is loaded during execution of </a:t>
            </a:r>
            <a:r>
              <a:rPr lang="en-US" sz="2400" dirty="0" err="1"/>
              <a:t>baz</a:t>
            </a:r>
            <a:r>
              <a:rPr lang="en-US" sz="2400" dirty="0"/>
              <a:t>, x cannot have type C:</a:t>
            </a:r>
          </a:p>
        </p:txBody>
      </p:sp>
      <p:sp>
        <p:nvSpPr>
          <p:cNvPr id="37891" name="Rectangle 3"/>
          <p:cNvSpPr>
            <a:spLocks/>
          </p:cNvSpPr>
          <p:nvPr/>
        </p:nvSpPr>
        <p:spPr bwMode="auto">
          <a:xfrm>
            <a:off x="4656832" y="4107656"/>
            <a:ext cx="3750469" cy="22592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void baz(A x) {</a:t>
            </a:r>
          </a:p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  ...</a:t>
            </a:r>
          </a:p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  // C loaded here</a:t>
            </a:r>
          </a:p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  x.bar();</a:t>
            </a:r>
          </a:p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833FE-ECEE-468F-B83E-CD33A5B00CF5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Code-patching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dirty="0"/>
              <a:t>Pre-generate fallback virtual call out of line</a:t>
            </a:r>
          </a:p>
          <a:p>
            <a:pPr marL="625056"/>
            <a:r>
              <a:rPr lang="en-US" dirty="0"/>
              <a:t>On invalidating class load, overwrite direct call / </a:t>
            </a:r>
            <a:r>
              <a:rPr lang="en-US" dirty="0" err="1"/>
              <a:t>inlined</a:t>
            </a:r>
            <a:r>
              <a:rPr lang="en-US" dirty="0"/>
              <a:t> code with a jump to the fallback code</a:t>
            </a:r>
          </a:p>
          <a:p>
            <a:pPr marL="937584" lvl="1"/>
            <a:r>
              <a:rPr lang="en-US" dirty="0"/>
              <a:t>Must do thread-safe!</a:t>
            </a:r>
          </a:p>
          <a:p>
            <a:pPr marL="937584" lvl="1"/>
            <a:r>
              <a:rPr lang="en-US" dirty="0"/>
              <a:t>On x86, single write within a cache line is atomic</a:t>
            </a:r>
          </a:p>
          <a:p>
            <a:pPr marL="625056"/>
            <a:r>
              <a:rPr lang="en-US" dirty="0"/>
              <a:t>No recompilation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7AC368-AC05-414E-A723-DD88516A3DBB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Patching</a:t>
            </a:r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1524000" y="2180328"/>
            <a:ext cx="4177554" cy="30777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  </a:t>
            </a:r>
            <a:r>
              <a:rPr lang="en-US" sz="2500" dirty="0">
                <a:ea typeface="Gill Sans" charset="0"/>
                <a:cs typeface="Gill Sans" charset="0"/>
              </a:rPr>
              <a:t>t3 = 2 // B::</a:t>
            </a:r>
            <a:r>
              <a:rPr lang="en-US" sz="2500" dirty="0" err="1">
                <a:ea typeface="Gill Sans" charset="0"/>
                <a:cs typeface="Gill Sans" charset="0"/>
              </a:rPr>
              <a:t>foo</a:t>
            </a:r>
            <a:endParaRPr lang="en-US" sz="2500" dirty="0">
              <a:ea typeface="Gill Sans" charset="0"/>
              <a:cs typeface="Gill Sans" charset="0"/>
            </a:endParaRP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next: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...</a:t>
            </a:r>
          </a:p>
          <a:p>
            <a:pPr algn="l"/>
            <a:endParaRPr lang="en-US" sz="2500" dirty="0">
              <a:ea typeface="Gill Sans" charset="0"/>
              <a:cs typeface="Gill Sans" charset="0"/>
            </a:endParaRP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fallback: 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t2 = </a:t>
            </a:r>
            <a:r>
              <a:rPr lang="en-US" sz="2500" dirty="0" err="1">
                <a:ea typeface="Gill Sans" charset="0"/>
                <a:cs typeface="Gill Sans" charset="0"/>
              </a:rPr>
              <a:t>ldvirtfunaddr</a:t>
            </a:r>
            <a:r>
              <a:rPr lang="en-US" sz="2500" dirty="0">
                <a:ea typeface="Gill Sans" charset="0"/>
                <a:cs typeface="Gill Sans" charset="0"/>
              </a:rPr>
              <a:t> t1, A::</a:t>
            </a:r>
            <a:r>
              <a:rPr lang="en-US" sz="2500" dirty="0" err="1">
                <a:ea typeface="Gill Sans" charset="0"/>
                <a:cs typeface="Gill Sans" charset="0"/>
              </a:rPr>
              <a:t>foo</a:t>
            </a:r>
            <a:endParaRPr lang="en-US" sz="2500" dirty="0">
              <a:ea typeface="Gill Sans" charset="0"/>
              <a:cs typeface="Gill Sans" charset="0"/>
            </a:endParaRP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t3 = call [t2] (x)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</a:t>
            </a:r>
            <a:r>
              <a:rPr lang="en-US" sz="2500" dirty="0" err="1">
                <a:ea typeface="Gill Sans" charset="0"/>
                <a:cs typeface="Gill Sans" charset="0"/>
              </a:rPr>
              <a:t>goto</a:t>
            </a:r>
            <a:r>
              <a:rPr lang="en-US" sz="2500" dirty="0">
                <a:ea typeface="Gill Sans" charset="0"/>
                <a:cs typeface="Gill Sans" charset="0"/>
              </a:rPr>
              <a:t> next</a:t>
            </a:r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5158383" y="2312417"/>
            <a:ext cx="1805238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500" dirty="0" err="1">
                <a:solidFill>
                  <a:srgbClr val="A40800"/>
                </a:solidFill>
                <a:ea typeface="Gill Sans" charset="0"/>
                <a:cs typeface="Gill Sans" charset="0"/>
              </a:rPr>
              <a:t>goto</a:t>
            </a:r>
            <a:r>
              <a:rPr lang="en-US" sz="2500" dirty="0">
                <a:solidFill>
                  <a:srgbClr val="A40800"/>
                </a:solidFill>
                <a:ea typeface="Gill Sans" charset="0"/>
                <a:cs typeface="Gill Sans" charset="0"/>
              </a:rPr>
              <a:t> fallback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4125887" y="2500313"/>
            <a:ext cx="669727" cy="7814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71A43-9101-4554-8B7F-77B9B5044830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25056"/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52" y="2089547"/>
            <a:ext cx="8090297" cy="388441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89D9D2-EC9B-4927-AEF6-C9A24476C1AD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Inlining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rot="10800000">
            <a:off x="3062883" y="3420070"/>
            <a:ext cx="517922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rot="10800000">
            <a:off x="5938242" y="3420070"/>
            <a:ext cx="517922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24550" y="2438400"/>
            <a:ext cx="17948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foo</a:t>
            </a:r>
            <a:r>
              <a:rPr lang="en-US" dirty="0" smtClean="0"/>
              <a:t>(long x)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res = 2 * x;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foo</a:t>
            </a:r>
            <a:r>
              <a:rPr lang="en-US" dirty="0" smtClean="0"/>
              <a:t>(5);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3950" y="2438400"/>
            <a:ext cx="17948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foo</a:t>
            </a:r>
            <a:r>
              <a:rPr lang="en-US" dirty="0" smtClean="0"/>
              <a:t>(long x)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res = 2 * x;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res = 2 * 5;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63350" y="2438400"/>
            <a:ext cx="17948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foo</a:t>
            </a:r>
            <a:r>
              <a:rPr lang="en-US" dirty="0" smtClean="0"/>
              <a:t>(long x)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res = 2 * x;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res = 10;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DD316C-64A0-4186-B795-9E937DB1F5A8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625056"/>
            <a:r>
              <a:rPr lang="en-US" dirty="0"/>
              <a:t>Reduction on function invocation overhead</a:t>
            </a:r>
          </a:p>
          <a:p>
            <a:pPr marL="937584" lvl="1"/>
            <a:r>
              <a:rPr lang="en-US" dirty="0"/>
              <a:t>No marshalling / </a:t>
            </a:r>
            <a:r>
              <a:rPr lang="en-US" dirty="0" err="1"/>
              <a:t>unmarshalling</a:t>
            </a:r>
            <a:r>
              <a:rPr lang="en-US" dirty="0"/>
              <a:t> parameters and return values</a:t>
            </a:r>
          </a:p>
          <a:p>
            <a:pPr marL="937584" lvl="1"/>
            <a:r>
              <a:rPr lang="en-US" dirty="0"/>
              <a:t>Better instruction cache locality</a:t>
            </a:r>
          </a:p>
          <a:p>
            <a:pPr marL="625056"/>
            <a:r>
              <a:rPr lang="en-US" dirty="0"/>
              <a:t>Expanded optimization opportunities</a:t>
            </a:r>
          </a:p>
          <a:p>
            <a:pPr marL="937584" lvl="1"/>
            <a:r>
              <a:rPr lang="en-US" dirty="0"/>
              <a:t>CSE, constant propagation, unreachable code elimination, ...</a:t>
            </a:r>
          </a:p>
          <a:p>
            <a:pPr marL="937584" lvl="1"/>
            <a:r>
              <a:rPr lang="en-US" dirty="0"/>
              <a:t>Poor man’s </a:t>
            </a:r>
            <a:r>
              <a:rPr lang="en-US" dirty="0" err="1"/>
              <a:t>interprocedural</a:t>
            </a:r>
            <a:r>
              <a:rPr lang="en-US" dirty="0"/>
              <a:t> optimization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7CDCB9-3CD7-45E7-ADA0-BD160F9C4355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Costs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Code size</a:t>
            </a:r>
          </a:p>
          <a:p>
            <a:pPr marL="937584" lvl="1"/>
            <a:r>
              <a:rPr lang="en-US" dirty="0"/>
              <a:t>Typically expands overall program size</a:t>
            </a:r>
          </a:p>
          <a:p>
            <a:pPr marL="937584" lvl="1"/>
            <a:r>
              <a:rPr lang="en-US" dirty="0"/>
              <a:t>Can hurt </a:t>
            </a:r>
            <a:r>
              <a:rPr lang="en-US" dirty="0" err="1"/>
              <a:t>icache</a:t>
            </a:r>
            <a:r>
              <a:rPr lang="en-US" dirty="0"/>
              <a:t> </a:t>
            </a:r>
          </a:p>
          <a:p>
            <a:pPr marL="625056"/>
            <a:r>
              <a:rPr lang="en-US" dirty="0"/>
              <a:t>Compilation time</a:t>
            </a:r>
          </a:p>
          <a:p>
            <a:pPr marL="937584" lvl="1"/>
            <a:r>
              <a:rPr lang="en-US" dirty="0"/>
              <a:t>Larger methods can lead to more expensive compilation, more complex control 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2B54-05C1-4063-8DD7-4E905EE0550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Language / runtime aspects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dirty="0"/>
              <a:t>What is the cost of a function call?</a:t>
            </a:r>
          </a:p>
          <a:p>
            <a:pPr marL="937584" lvl="1"/>
            <a:r>
              <a:rPr lang="en-US" dirty="0"/>
              <a:t>C: cheap,  Java: moderate,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Python</a:t>
            </a:r>
            <a:r>
              <a:rPr lang="en-US" dirty="0"/>
              <a:t>: expensive</a:t>
            </a:r>
          </a:p>
          <a:p>
            <a:pPr marL="625056"/>
            <a:r>
              <a:rPr lang="en-US" dirty="0"/>
              <a:t>Are targets resolved at compile time or run time?</a:t>
            </a:r>
          </a:p>
          <a:p>
            <a:pPr marL="937584" lvl="1"/>
            <a:r>
              <a:rPr lang="en-US" dirty="0"/>
              <a:t>C: compile </a:t>
            </a:r>
            <a:r>
              <a:rPr lang="en-US" dirty="0" smtClean="0"/>
              <a:t>time;  </a:t>
            </a:r>
            <a:r>
              <a:rPr lang="en-US" dirty="0"/>
              <a:t>Java, Python: run time</a:t>
            </a:r>
          </a:p>
          <a:p>
            <a:pPr marL="625056"/>
            <a:r>
              <a:rPr lang="en-US" dirty="0"/>
              <a:t>Is the whole program available for analysis?</a:t>
            </a:r>
          </a:p>
          <a:p>
            <a:pPr marL="625056"/>
            <a:r>
              <a:rPr lang="en-US" dirty="0"/>
              <a:t>Is profile information available?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121A3-AC4E-4717-8E09-52CAC4755196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When to inline?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25056"/>
            <a:r>
              <a:rPr lang="en-US" dirty="0" err="1"/>
              <a:t>Jikes</a:t>
            </a:r>
            <a:r>
              <a:rPr lang="en-US" dirty="0"/>
              <a:t> RVM (with Hazelwood/Grove adaptations):</a:t>
            </a:r>
          </a:p>
          <a:p>
            <a:pPr marL="937584" lvl="1"/>
            <a:r>
              <a:rPr lang="en-US" dirty="0"/>
              <a:t>Call Inst. Sequence (CIS) = # of Inst to make call</a:t>
            </a:r>
          </a:p>
          <a:p>
            <a:pPr marL="1250112" lvl="2"/>
            <a:r>
              <a:rPr lang="en-US" dirty="0"/>
              <a:t>Tiny </a:t>
            </a:r>
            <a:r>
              <a:rPr lang="en-US" dirty="0" smtClean="0"/>
              <a:t>(function size &lt; 2x call size) </a:t>
            </a:r>
            <a:r>
              <a:rPr lang="en-US" dirty="0"/>
              <a:t>:  Always inline</a:t>
            </a:r>
          </a:p>
          <a:p>
            <a:pPr marL="1250112" lvl="2"/>
            <a:r>
              <a:rPr lang="en-US" dirty="0"/>
              <a:t>Small (2-5x) : Inline subject to space constr.</a:t>
            </a:r>
          </a:p>
          <a:p>
            <a:pPr marL="1250112" lvl="2"/>
            <a:r>
              <a:rPr lang="en-US" dirty="0"/>
              <a:t>Medium (5-25x) : Inline if hot (sub. to space)</a:t>
            </a:r>
          </a:p>
          <a:p>
            <a:pPr marL="1250112" lvl="2"/>
            <a:r>
              <a:rPr lang="en-US" dirty="0"/>
              <a:t>Large : Never inline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D4DB8-AED8-468B-A896-0F40039F0F9F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Gathering profile info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625056"/>
            <a:r>
              <a:rPr lang="en-US" dirty="0"/>
              <a:t>Counter-based:  Instrument edges in CFG</a:t>
            </a:r>
          </a:p>
          <a:p>
            <a:pPr marL="937584" lvl="1"/>
            <a:r>
              <a:rPr lang="en-US" dirty="0"/>
              <a:t>Entry + loop back edges</a:t>
            </a:r>
          </a:p>
          <a:p>
            <a:pPr marL="937584" lvl="1"/>
            <a:r>
              <a:rPr lang="en-US" dirty="0"/>
              <a:t>Enough edges (e.g., Ball / Larus)</a:t>
            </a:r>
          </a:p>
          <a:p>
            <a:pPr marL="937584" lvl="1"/>
            <a:r>
              <a:rPr lang="en-US" dirty="0"/>
              <a:t>Expensive - typically removed in opt. code</a:t>
            </a:r>
          </a:p>
          <a:p>
            <a:pPr marL="625056"/>
            <a:r>
              <a:rPr lang="en-US" dirty="0"/>
              <a:t>Call stack sampling</a:t>
            </a:r>
          </a:p>
          <a:p>
            <a:pPr marL="937584" lvl="1"/>
            <a:r>
              <a:rPr lang="en-US" dirty="0"/>
              <a:t>Periodically walk stack</a:t>
            </a:r>
          </a:p>
          <a:p>
            <a:pPr marL="937584" lvl="1"/>
            <a:r>
              <a:rPr lang="en-US" dirty="0"/>
              <a:t>Interrupt-based or instrumentation-based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E6146D-9729-46B1-92DC-E5A8EA2CD381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Object-oriented languages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OO encourages lots of small methods</a:t>
            </a:r>
          </a:p>
          <a:p>
            <a:pPr marL="937584" lvl="1"/>
            <a:r>
              <a:rPr lang="en-US" dirty="0"/>
              <a:t>getters, setters, ...</a:t>
            </a:r>
          </a:p>
          <a:p>
            <a:pPr marL="937584" lvl="1"/>
            <a:r>
              <a:rPr lang="en-US" dirty="0" err="1"/>
              <a:t>Inlining</a:t>
            </a:r>
            <a:r>
              <a:rPr lang="en-US" dirty="0"/>
              <a:t> a requirement for performance</a:t>
            </a:r>
          </a:p>
          <a:p>
            <a:pPr marL="1250112" lvl="2"/>
            <a:r>
              <a:rPr lang="en-US" dirty="0"/>
              <a:t>High call overhead </a:t>
            </a:r>
            <a:r>
              <a:rPr lang="en-US" dirty="0" err="1"/>
              <a:t>wrt</a:t>
            </a:r>
            <a:r>
              <a:rPr lang="en-US" dirty="0"/>
              <a:t> total execution</a:t>
            </a:r>
          </a:p>
          <a:p>
            <a:pPr marL="1250112" lvl="2"/>
            <a:r>
              <a:rPr lang="en-US" dirty="0"/>
              <a:t>Limited scope for compiler </a:t>
            </a:r>
            <a:r>
              <a:rPr lang="en-US" dirty="0" smtClean="0"/>
              <a:t>optimizations</a:t>
            </a:r>
            <a:endParaRPr lang="en-US" dirty="0"/>
          </a:p>
          <a:p>
            <a:pPr marL="937584" lvl="1"/>
            <a:r>
              <a:rPr lang="en-US" dirty="0"/>
              <a:t>For Java, if you’re going to anything, do this!</a:t>
            </a:r>
          </a:p>
          <a:p>
            <a:pPr marL="937584" lvl="1"/>
            <a:r>
              <a:rPr lang="en-US" dirty="0"/>
              <a:t>But ... virtual methods a challenge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2336F6-BA73-4BE5-AF86-4ADEB9DF150E}" type="datetime1">
              <a:rPr lang="en-US" smtClean="0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2002-09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cdd4125-4141-4e87-8bfb-5c1bb5cc70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375</TotalTime>
  <Words>1277</Words>
  <Application>Microsoft Office PowerPoint</Application>
  <PresentationFormat>On-screen Show (4:3)</PresentationFormat>
  <Paragraphs>287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Blends</vt:lpstr>
      <vt:lpstr>CSE P 501 – Compilers</vt:lpstr>
      <vt:lpstr>References</vt:lpstr>
      <vt:lpstr>Inlining</vt:lpstr>
      <vt:lpstr>Benefits</vt:lpstr>
      <vt:lpstr>Costs</vt:lpstr>
      <vt:lpstr>Language / runtime aspects</vt:lpstr>
      <vt:lpstr>When to inline?</vt:lpstr>
      <vt:lpstr>Gathering profile info</vt:lpstr>
      <vt:lpstr>Object-oriented languages</vt:lpstr>
      <vt:lpstr>Virtual methods</vt:lpstr>
      <vt:lpstr>Virtual tables</vt:lpstr>
      <vt:lpstr>Virtual method dispatch</vt:lpstr>
      <vt:lpstr>Devirtualization</vt:lpstr>
      <vt:lpstr>Guarded devirtualization</vt:lpstr>
      <vt:lpstr>Guarded by method test</vt:lpstr>
      <vt:lpstr>How to guess receiver?</vt:lpstr>
      <vt:lpstr>Profiling</vt:lpstr>
      <vt:lpstr>Class hierarchy analysis</vt:lpstr>
      <vt:lpstr>Flow sensitive type analysis</vt:lpstr>
      <vt:lpstr>Alternatives to guarding</vt:lpstr>
      <vt:lpstr>Recompilation approach</vt:lpstr>
      <vt:lpstr>Preexistence analysis</vt:lpstr>
      <vt:lpstr>Code-patching</vt:lpstr>
      <vt:lpstr>Patching</vt:lpstr>
      <vt:lpstr>Performance</vt:lpstr>
    </vt:vector>
  </TitlesOfParts>
  <Company>UW 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43</cp:revision>
  <dcterms:created xsi:type="dcterms:W3CDTF">2002-10-01T01:44:57Z</dcterms:created>
  <dcterms:modified xsi:type="dcterms:W3CDTF">2009-12-08T21:01:44Z</dcterms:modified>
</cp:coreProperties>
</file>