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86" r:id="rId2"/>
    <p:sldMasterId id="2147483699" r:id="rId3"/>
    <p:sldMasterId id="2147483712" r:id="rId4"/>
    <p:sldMasterId id="2147483725" r:id="rId5"/>
    <p:sldMasterId id="2147483731" r:id="rId6"/>
    <p:sldMasterId id="2147483738" r:id="rId7"/>
    <p:sldMasterId id="2147483750" r:id="rId8"/>
  </p:sldMasterIdLst>
  <p:notesMasterIdLst>
    <p:notesMasterId r:id="rId76"/>
  </p:notesMasterIdLst>
  <p:handoutMasterIdLst>
    <p:handoutMasterId r:id="rId77"/>
  </p:handoutMasterIdLst>
  <p:sldIdLst>
    <p:sldId id="471" r:id="rId9"/>
    <p:sldId id="573" r:id="rId10"/>
    <p:sldId id="543" r:id="rId11"/>
    <p:sldId id="540" r:id="rId12"/>
    <p:sldId id="619" r:id="rId13"/>
    <p:sldId id="627" r:id="rId14"/>
    <p:sldId id="565" r:id="rId15"/>
    <p:sldId id="574" r:id="rId16"/>
    <p:sldId id="576" r:id="rId17"/>
    <p:sldId id="577" r:id="rId18"/>
    <p:sldId id="578" r:id="rId19"/>
    <p:sldId id="579" r:id="rId20"/>
    <p:sldId id="580" r:id="rId21"/>
    <p:sldId id="581" r:id="rId22"/>
    <p:sldId id="582" r:id="rId23"/>
    <p:sldId id="583" r:id="rId24"/>
    <p:sldId id="584" r:id="rId25"/>
    <p:sldId id="585" r:id="rId26"/>
    <p:sldId id="607" r:id="rId27"/>
    <p:sldId id="608" r:id="rId28"/>
    <p:sldId id="609" r:id="rId29"/>
    <p:sldId id="610" r:id="rId30"/>
    <p:sldId id="553" r:id="rId31"/>
    <p:sldId id="539" r:id="rId32"/>
    <p:sldId id="572" r:id="rId33"/>
    <p:sldId id="542" r:id="rId34"/>
    <p:sldId id="550" r:id="rId35"/>
    <p:sldId id="544" r:id="rId36"/>
    <p:sldId id="545" r:id="rId37"/>
    <p:sldId id="546" r:id="rId38"/>
    <p:sldId id="547" r:id="rId39"/>
    <p:sldId id="551" r:id="rId40"/>
    <p:sldId id="552" r:id="rId41"/>
    <p:sldId id="575" r:id="rId42"/>
    <p:sldId id="554" r:id="rId43"/>
    <p:sldId id="560" r:id="rId44"/>
    <p:sldId id="628" r:id="rId45"/>
    <p:sldId id="629" r:id="rId46"/>
    <p:sldId id="631" r:id="rId47"/>
    <p:sldId id="634" r:id="rId48"/>
    <p:sldId id="636" r:id="rId49"/>
    <p:sldId id="637" r:id="rId50"/>
    <p:sldId id="632" r:id="rId51"/>
    <p:sldId id="633" r:id="rId52"/>
    <p:sldId id="611" r:id="rId53"/>
    <p:sldId id="561" r:id="rId54"/>
    <p:sldId id="612" r:id="rId55"/>
    <p:sldId id="567" r:id="rId56"/>
    <p:sldId id="613" r:id="rId57"/>
    <p:sldId id="568" r:id="rId58"/>
    <p:sldId id="569" r:id="rId59"/>
    <p:sldId id="570" r:id="rId60"/>
    <p:sldId id="559" r:id="rId61"/>
    <p:sldId id="638" r:id="rId62"/>
    <p:sldId id="639" r:id="rId63"/>
    <p:sldId id="640" r:id="rId64"/>
    <p:sldId id="641" r:id="rId65"/>
    <p:sldId id="642" r:id="rId66"/>
    <p:sldId id="643" r:id="rId67"/>
    <p:sldId id="644" r:id="rId68"/>
    <p:sldId id="645" r:id="rId69"/>
    <p:sldId id="646" r:id="rId70"/>
    <p:sldId id="647" r:id="rId71"/>
    <p:sldId id="648" r:id="rId72"/>
    <p:sldId id="649" r:id="rId73"/>
    <p:sldId id="650" r:id="rId74"/>
    <p:sldId id="635" r:id="rId7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42F5B67B-9B2D-47FE-8AEA-42B5B734EEA0}">
          <p14:sldIdLst>
            <p14:sldId id="471"/>
            <p14:sldId id="573"/>
            <p14:sldId id="543"/>
            <p14:sldId id="540"/>
            <p14:sldId id="619"/>
            <p14:sldId id="627"/>
            <p14:sldId id="565"/>
          </p14:sldIdLst>
        </p14:section>
        <p14:section name="SAT/SMT" id="{A340FA1E-BEF9-45DD-B74D-0379D79F73CC}">
          <p14:sldIdLst>
            <p14:sldId id="574"/>
            <p14:sldId id="576"/>
            <p14:sldId id="577"/>
            <p14:sldId id="578"/>
            <p14:sldId id="579"/>
            <p14:sldId id="580"/>
            <p14:sldId id="581"/>
            <p14:sldId id="582"/>
            <p14:sldId id="583"/>
            <p14:sldId id="584"/>
            <p14:sldId id="585"/>
            <p14:sldId id="607"/>
            <p14:sldId id="608"/>
            <p14:sldId id="609"/>
            <p14:sldId id="610"/>
            <p14:sldId id="553"/>
            <p14:sldId id="539"/>
          </p14:sldIdLst>
        </p14:section>
        <p14:section name="Boogie" id="{F64291FF-B40F-4107-99DE-5A716ABE7B4A}">
          <p14:sldIdLst>
            <p14:sldId id="572"/>
            <p14:sldId id="542"/>
            <p14:sldId id="550"/>
            <p14:sldId id="544"/>
            <p14:sldId id="545"/>
            <p14:sldId id="546"/>
            <p14:sldId id="547"/>
            <p14:sldId id="551"/>
            <p14:sldId id="552"/>
          </p14:sldIdLst>
        </p14:section>
        <p14:section name="Dafny" id="{EFDAB83B-5C17-440C-B733-A9E1BB8E1636}">
          <p14:sldIdLst>
            <p14:sldId id="575"/>
            <p14:sldId id="554"/>
            <p14:sldId id="560"/>
            <p14:sldId id="628"/>
            <p14:sldId id="629"/>
            <p14:sldId id="631"/>
            <p14:sldId id="634"/>
            <p14:sldId id="636"/>
            <p14:sldId id="637"/>
            <p14:sldId id="632"/>
            <p14:sldId id="633"/>
            <p14:sldId id="611"/>
            <p14:sldId id="561"/>
            <p14:sldId id="612"/>
            <p14:sldId id="567"/>
            <p14:sldId id="613"/>
            <p14:sldId id="568"/>
            <p14:sldId id="569"/>
            <p14:sldId id="570"/>
            <p14:sldId id="559"/>
            <p14:sldId id="638"/>
            <p14:sldId id="639"/>
            <p14:sldId id="640"/>
            <p14:sldId id="641"/>
            <p14:sldId id="642"/>
            <p14:sldId id="643"/>
            <p14:sldId id="644"/>
            <p14:sldId id="645"/>
            <p14:sldId id="646"/>
            <p14:sldId id="647"/>
            <p14:sldId id="648"/>
            <p14:sldId id="649"/>
            <p14:sldId id="650"/>
            <p14:sldId id="635"/>
          </p14:sldIdLst>
        </p14:section>
        <p14:section name="Scratch" id="{4CFC17CE-95A9-48F9-9EB1-74FB8BD5CF2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9B16"/>
    <a:srgbClr val="1F8F8A"/>
    <a:srgbClr val="1B9BBD"/>
    <a:srgbClr val="3B608C"/>
    <a:srgbClr val="4F81BD"/>
    <a:srgbClr val="C0504D"/>
    <a:srgbClr val="AC5A9A"/>
    <a:srgbClr val="E6FE02"/>
    <a:srgbClr val="E224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84" autoAdjust="0"/>
    <p:restoredTop sz="90343" autoAdjust="0"/>
  </p:normalViewPr>
  <p:slideViewPr>
    <p:cSldViewPr snapToGrid="0">
      <p:cViewPr varScale="1">
        <p:scale>
          <a:sx n="77" d="100"/>
          <a:sy n="77" d="100"/>
        </p:scale>
        <p:origin x="1110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-20376"/>
    </p:cViewPr>
  </p:sorterViewPr>
  <p:notesViewPr>
    <p:cSldViewPr snapToGrid="0">
      <p:cViewPr varScale="1">
        <p:scale>
          <a:sx n="98" d="100"/>
          <a:sy n="98" d="100"/>
        </p:scale>
        <p:origin x="-2544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B2A8C0-E891-4533-9843-AA9AB49D750C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4B2241-C892-40E1-920E-6B936CF15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8210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43853-0092-4027-A693-F30C08815FC1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0A5B87-607C-4943-88E9-30ED9315F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97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use programmer-written quantifiers heavily,</a:t>
            </a:r>
          </a:p>
          <a:p>
            <a:r>
              <a:rPr lang="en-US" dirty="0" smtClean="0"/>
              <a:t>and Dafny uses quantifiers to </a:t>
            </a:r>
            <a:r>
              <a:rPr lang="en-US" dirty="0" err="1" smtClean="0"/>
              <a:t>axiomatize</a:t>
            </a:r>
            <a:r>
              <a:rPr lang="en-US" dirty="0" smtClean="0"/>
              <a:t> arrays and datatypes.</a:t>
            </a:r>
          </a:p>
          <a:p>
            <a:endParaRPr lang="en-US" dirty="0" smtClean="0"/>
          </a:p>
          <a:p>
            <a:r>
              <a:rPr lang="en-US" dirty="0" smtClean="0"/>
              <a:t>For our purposes, for any new theory to be a useful addition to the SMT solver, it has to play well with quantifiers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A5B87-607C-4943-88E9-30ED9315F7FB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2241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information hiding</a:t>
            </a:r>
          </a:p>
          <a:p>
            <a:r>
              <a:rPr lang="en-US" dirty="0" smtClean="0"/>
              <a:t>statically-unknown</a:t>
            </a:r>
            <a:r>
              <a:rPr lang="en-US" baseline="0" dirty="0" smtClean="0"/>
              <a:t> set of locations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9015B-902D-4BEA-9F46-42BE0B7F9EB2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776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information hiding</a:t>
            </a:r>
          </a:p>
          <a:p>
            <a:r>
              <a:rPr lang="en-US" dirty="0" smtClean="0"/>
              <a:t>statically-unknown</a:t>
            </a:r>
            <a:r>
              <a:rPr lang="en-US" baseline="0" dirty="0" smtClean="0"/>
              <a:t> set of locations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9015B-902D-4BEA-9F46-42BE0B7F9EB2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9866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list of lists is not as easy as appending to a list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9015B-902D-4BEA-9F46-42BE0B7F9EB2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675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9015B-902D-4BEA-9F46-42BE0B7F9EB2}" type="slidenum">
              <a:rPr lang="en-US" smtClean="0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049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information hiding</a:t>
            </a:r>
          </a:p>
          <a:p>
            <a:r>
              <a:rPr lang="en-US" dirty="0" smtClean="0"/>
              <a:t>statically-unknown</a:t>
            </a:r>
            <a:r>
              <a:rPr lang="en-US" baseline="0" dirty="0" smtClean="0"/>
              <a:t> set of locations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9015B-902D-4BEA-9F46-42BE0B7F9EB2}" type="slidenum">
              <a:rPr lang="en-US" smtClean="0">
                <a:solidFill>
                  <a:prstClr val="black"/>
                </a:solidFill>
              </a:rPr>
              <a:pPr/>
              <a:t>66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41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Liberal in the sense that s may not terminate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A5B87-607C-4943-88E9-30ED9315F7F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8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omit non-</a:t>
            </a:r>
            <a:r>
              <a:rPr lang="en-US" dirty="0" err="1" smtClean="0"/>
              <a:t>nullness</a:t>
            </a:r>
            <a:r>
              <a:rPr lang="en-US" dirty="0" smtClean="0"/>
              <a:t> specs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9015B-902D-4BEA-9F46-42BE0B7F9EB2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203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9015B-902D-4BEA-9F46-42BE0B7F9EB2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497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Rule is unsound even if R and C have no free variables in</a:t>
            </a:r>
            <a:r>
              <a:rPr lang="en-US" baseline="0" dirty="0" smtClean="0"/>
              <a:t> common (that is, if the heap is the only common variable)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9015B-902D-4BEA-9F46-42BE0B7F9EB2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116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Footprints need to be defined abstractly because we cannot enumerate all locations statically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9015B-902D-4BEA-9F46-42BE0B7F9EB2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808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9015B-902D-4BEA-9F46-42BE0B7F9EB2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151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information hiding</a:t>
            </a:r>
          </a:p>
          <a:p>
            <a:r>
              <a:rPr lang="en-US" dirty="0" smtClean="0"/>
              <a:t>statically-unknown</a:t>
            </a:r>
            <a:r>
              <a:rPr lang="en-US" baseline="0" dirty="0" smtClean="0"/>
              <a:t> set of locations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9015B-902D-4BEA-9F46-42BE0B7F9EB2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8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information hiding</a:t>
            </a:r>
          </a:p>
          <a:p>
            <a:r>
              <a:rPr lang="en-US" dirty="0" smtClean="0"/>
              <a:t>statically-unknown</a:t>
            </a:r>
            <a:r>
              <a:rPr lang="en-US" baseline="0" dirty="0" smtClean="0"/>
              <a:t> set of locations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9015B-902D-4BEA-9F46-42BE0B7F9EB2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410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579834"/>
            <a:ext cx="32004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K. Rustan M. Leino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56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/>
          <a:lstStyle/>
          <a:p>
            <a:fld id="{73D7E00A-486F-4252-8B1D-E32645521F49}" type="datetimeFigureOut">
              <a:rPr lang="en-US" smtClean="0"/>
              <a:t>4/5/2016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250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FAF93C-B628-4E07-BD03-8D6BA23445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0325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94667"/>
            <a:ext cx="7886700" cy="83121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63040"/>
            <a:ext cx="7886700" cy="4713923"/>
          </a:xfrm>
        </p:spPr>
        <p:txBody>
          <a:bodyPr/>
          <a:lstStyle>
            <a:lvl2pPr marL="685800" indent="-228600">
              <a:buFont typeface="Calibri" panose="020F0502020204030204" pitchFamily="34" charset="0"/>
              <a:buChar char="─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972300" y="6478271"/>
            <a:ext cx="2057400" cy="365125"/>
          </a:xfrm>
        </p:spPr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723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5C018C-A58B-4D39-B344-B9EA079690F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183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2F194E-8414-412F-9141-170111CC3A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6737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C26124-2346-488E-93DC-52038BC116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4753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F9C4EA-625C-49CF-8E3E-F2F961E614B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850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C980C3-CBC9-4391-8F7A-CDEC940F1FE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5772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F9D0F4-F2B7-48B0-8361-00AF8302DC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08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A8D1B9-B24E-4346-94BE-D8A65EE4A45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9124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03A3A3-6858-4550-A823-E607A72AC6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6979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8F2F5C-C9BE-4939-A209-B9998825D36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9060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100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38100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1524000" y="6400800"/>
            <a:ext cx="594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>
                    <a:tint val="75000"/>
                  </a:prstClr>
                </a:solidFill>
              </a:rPr>
              <a:t>SMART CoolTalk</a:t>
            </a:r>
          </a:p>
        </p:txBody>
      </p:sp>
    </p:spTree>
    <p:extLst>
      <p:ext uri="{BB962C8B-B14F-4D97-AF65-F5344CB8AC3E}">
        <p14:creationId xmlns:p14="http://schemas.microsoft.com/office/powerpoint/2010/main" val="4244749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FAF93C-B628-4E07-BD03-8D6BA23445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374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94667"/>
            <a:ext cx="7886700" cy="83121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63040"/>
            <a:ext cx="7886700" cy="4713923"/>
          </a:xfrm>
        </p:spPr>
        <p:txBody>
          <a:bodyPr/>
          <a:lstStyle>
            <a:lvl2pPr marL="685800" indent="-228600">
              <a:buFont typeface="Calibri" panose="020F0502020204030204" pitchFamily="34" charset="0"/>
              <a:buChar char="─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972300" y="6478271"/>
            <a:ext cx="2057400" cy="365125"/>
          </a:xfrm>
        </p:spPr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088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5C018C-A58B-4D39-B344-B9EA079690F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4763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2F194E-8414-412F-9141-170111CC3A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073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C26124-2346-488E-93DC-52038BC116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0487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F9C4EA-625C-49CF-8E3E-F2F961E614B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8284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C980C3-CBC9-4391-8F7A-CDEC940F1FE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8068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F9D0F4-F2B7-48B0-8361-00AF8302DC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5096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A8D1B9-B24E-4346-94BE-D8A65EE4A45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9462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03A3A3-6858-4550-A823-E607A72AC6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5610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8F2F5C-C9BE-4939-A209-B9998825D36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308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100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38100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1524000" y="6400800"/>
            <a:ext cx="594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>
                    <a:tint val="75000"/>
                  </a:prstClr>
                </a:solidFill>
              </a:rPr>
              <a:t>SMART CoolTalk</a:t>
            </a:r>
          </a:p>
        </p:txBody>
      </p:sp>
    </p:spTree>
    <p:extLst>
      <p:ext uri="{BB962C8B-B14F-4D97-AF65-F5344CB8AC3E}">
        <p14:creationId xmlns:p14="http://schemas.microsoft.com/office/powerpoint/2010/main" val="42640681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FAF93C-B628-4E07-BD03-8D6BA23445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7474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94667"/>
            <a:ext cx="7886700" cy="83121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63040"/>
            <a:ext cx="7886700" cy="4713923"/>
          </a:xfrm>
        </p:spPr>
        <p:txBody>
          <a:bodyPr/>
          <a:lstStyle>
            <a:lvl2pPr marL="685800" indent="-228600">
              <a:buFont typeface="Calibri" panose="020F0502020204030204" pitchFamily="34" charset="0"/>
              <a:buChar char="─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972300" y="6478271"/>
            <a:ext cx="2057400" cy="365125"/>
          </a:xfrm>
        </p:spPr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746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5C018C-A58B-4D39-B344-B9EA079690F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3842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2F194E-8414-412F-9141-170111CC3A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7449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C26124-2346-488E-93DC-52038BC116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7405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F9C4EA-625C-49CF-8E3E-F2F961E614B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6930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C980C3-CBC9-4391-8F7A-CDEC940F1FE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6266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F9D0F4-F2B7-48B0-8361-00AF8302DC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428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A8D1B9-B24E-4346-94BE-D8A65EE4A45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2125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03A3A3-6858-4550-A823-E607A72AC6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5959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8F2F5C-C9BE-4939-A209-B9998825D36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0292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100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38100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1524000" y="6400800"/>
            <a:ext cx="594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>
                    <a:tint val="75000"/>
                  </a:prstClr>
                </a:solidFill>
              </a:rPr>
              <a:t>SMART CoolTalk</a:t>
            </a:r>
          </a:p>
        </p:txBody>
      </p:sp>
    </p:spTree>
    <p:extLst>
      <p:ext uri="{BB962C8B-B14F-4D97-AF65-F5344CB8AC3E}">
        <p14:creationId xmlns:p14="http://schemas.microsoft.com/office/powerpoint/2010/main" val="834732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Placeholder footer:  Please edit in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785099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0430" y="397773"/>
            <a:ext cx="7983141" cy="3960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31" b="1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66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pPr marL="17859">
              <a:lnSpc>
                <a:spcPts val="1336"/>
              </a:lnSpc>
            </a:pPr>
            <a:fld id="{81D60167-4931-47E6-BA6A-407CBD079E47}" type="slidenum">
              <a:rPr lang="en-US" smtClean="0">
                <a:solidFill>
                  <a:prstClr val="black"/>
                </a:solidFill>
              </a:rPr>
              <a:pPr marL="17859">
                <a:lnSpc>
                  <a:spcPts val="1336"/>
                </a:lnSpc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8839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80430" y="397773"/>
            <a:ext cx="7983141" cy="389466"/>
          </a:xfrm>
        </p:spPr>
        <p:txBody>
          <a:bodyPr lIns="0" tIns="0" rIns="0" bIns="0"/>
          <a:lstStyle>
            <a:lvl1pPr>
              <a:defRPr sz="2531" b="1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27444" y="2330648"/>
            <a:ext cx="6889110" cy="303032"/>
          </a:xfrm>
        </p:spPr>
        <p:txBody>
          <a:bodyPr lIns="0" tIns="0" rIns="0" bIns="0"/>
          <a:lstStyle>
            <a:lvl1pPr>
              <a:defRPr sz="1969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66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pPr marL="17859">
              <a:lnSpc>
                <a:spcPts val="1336"/>
              </a:lnSpc>
            </a:pPr>
            <a:fld id="{81D60167-4931-47E6-BA6A-407CBD079E47}" type="slidenum">
              <a:rPr lang="en-US" smtClean="0">
                <a:solidFill>
                  <a:prstClr val="black"/>
                </a:solidFill>
              </a:rPr>
              <a:pPr marL="17859">
                <a:lnSpc>
                  <a:spcPts val="1336"/>
                </a:lnSpc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7606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80430" y="397773"/>
            <a:ext cx="7983141" cy="389466"/>
          </a:xfrm>
        </p:spPr>
        <p:txBody>
          <a:bodyPr lIns="0" tIns="0" rIns="0" bIns="0"/>
          <a:lstStyle>
            <a:lvl1pPr>
              <a:defRPr sz="2531" b="1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66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pPr marL="17859">
              <a:lnSpc>
                <a:spcPts val="1336"/>
              </a:lnSpc>
            </a:pPr>
            <a:fld id="{81D60167-4931-47E6-BA6A-407CBD079E47}" type="slidenum">
              <a:rPr lang="en-US" smtClean="0">
                <a:solidFill>
                  <a:prstClr val="black"/>
                </a:solidFill>
              </a:rPr>
              <a:pPr marL="17859">
                <a:lnSpc>
                  <a:spcPts val="1336"/>
                </a:lnSpc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0024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80430" y="397773"/>
            <a:ext cx="7983141" cy="389466"/>
          </a:xfrm>
        </p:spPr>
        <p:txBody>
          <a:bodyPr lIns="0" tIns="0" rIns="0" bIns="0"/>
          <a:lstStyle>
            <a:lvl1pPr>
              <a:defRPr sz="2531" b="1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66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pPr marL="17859">
              <a:lnSpc>
                <a:spcPts val="1336"/>
              </a:lnSpc>
            </a:pPr>
            <a:fld id="{81D60167-4931-47E6-BA6A-407CBD079E47}" type="slidenum">
              <a:rPr lang="en-US" smtClean="0">
                <a:solidFill>
                  <a:prstClr val="black"/>
                </a:solidFill>
              </a:rPr>
              <a:pPr marL="17859">
                <a:lnSpc>
                  <a:spcPts val="1336"/>
                </a:lnSpc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8775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66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pPr marL="17859">
              <a:lnSpc>
                <a:spcPts val="1336"/>
              </a:lnSpc>
            </a:pPr>
            <a:fld id="{81D60167-4931-47E6-BA6A-407CBD079E47}" type="slidenum">
              <a:rPr lang="en-US" smtClean="0">
                <a:solidFill>
                  <a:prstClr val="black"/>
                </a:solidFill>
              </a:rPr>
              <a:pPr marL="17859">
                <a:lnSpc>
                  <a:spcPts val="1336"/>
                </a:lnSpc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2478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1"/>
            <a:ext cx="77724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3339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66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pPr marL="58041">
              <a:lnSpc>
                <a:spcPts val="1336"/>
              </a:lnSpc>
            </a:pPr>
            <a:fld id="{81D60167-4931-47E6-BA6A-407CBD079E47}" type="slidenum">
              <a:rPr lang="en-US" smtClean="0">
                <a:solidFill>
                  <a:prstClr val="black"/>
                </a:solidFill>
              </a:rPr>
              <a:pPr marL="58041">
                <a:lnSpc>
                  <a:spcPts val="1336"/>
                </a:lnSpc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5149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80430" y="397773"/>
            <a:ext cx="7983141" cy="389466"/>
          </a:xfrm>
        </p:spPr>
        <p:txBody>
          <a:bodyPr lIns="0" tIns="0" rIns="0" bIns="0"/>
          <a:lstStyle>
            <a:lvl1pPr>
              <a:defRPr sz="2531" b="1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36385" y="1436421"/>
            <a:ext cx="7271228" cy="2347887"/>
          </a:xfrm>
        </p:spPr>
        <p:txBody>
          <a:bodyPr lIns="0" tIns="0" rIns="0" bIns="0"/>
          <a:lstStyle>
            <a:lvl1pPr>
              <a:defRPr sz="15257" b="1" i="0">
                <a:solidFill>
                  <a:srgbClr val="EBEBEB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66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pPr marL="58041">
              <a:lnSpc>
                <a:spcPts val="1336"/>
              </a:lnSpc>
            </a:pPr>
            <a:fld id="{81D60167-4931-47E6-BA6A-407CBD079E47}" type="slidenum">
              <a:rPr lang="en-US" smtClean="0">
                <a:solidFill>
                  <a:prstClr val="black"/>
                </a:solidFill>
              </a:rPr>
              <a:pPr marL="58041">
                <a:lnSpc>
                  <a:spcPts val="1336"/>
                </a:lnSpc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564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80430" y="397773"/>
            <a:ext cx="7983141" cy="389466"/>
          </a:xfrm>
        </p:spPr>
        <p:txBody>
          <a:bodyPr lIns="0" tIns="0" rIns="0" bIns="0"/>
          <a:lstStyle>
            <a:lvl1pPr>
              <a:defRPr sz="2531" b="1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87365" y="1760006"/>
            <a:ext cx="3509814" cy="259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87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839891" y="1744628"/>
            <a:ext cx="3415605" cy="3030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69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66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pPr marL="58041">
              <a:lnSpc>
                <a:spcPts val="1336"/>
              </a:lnSpc>
            </a:pPr>
            <a:fld id="{81D60167-4931-47E6-BA6A-407CBD079E47}" type="slidenum">
              <a:rPr lang="en-US" smtClean="0">
                <a:solidFill>
                  <a:prstClr val="black"/>
                </a:solidFill>
              </a:rPr>
              <a:pPr marL="58041">
                <a:lnSpc>
                  <a:spcPts val="1336"/>
                </a:lnSpc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8442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80430" y="397773"/>
            <a:ext cx="7983141" cy="389466"/>
          </a:xfrm>
        </p:spPr>
        <p:txBody>
          <a:bodyPr lIns="0" tIns="0" rIns="0" bIns="0"/>
          <a:lstStyle>
            <a:lvl1pPr>
              <a:defRPr sz="2531" b="1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66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pPr marL="58041">
              <a:lnSpc>
                <a:spcPts val="1336"/>
              </a:lnSpc>
            </a:pPr>
            <a:fld id="{81D60167-4931-47E6-BA6A-407CBD079E47}" type="slidenum">
              <a:rPr lang="en-US" smtClean="0">
                <a:solidFill>
                  <a:prstClr val="black"/>
                </a:solidFill>
              </a:rPr>
              <a:pPr marL="58041">
                <a:lnSpc>
                  <a:spcPts val="1336"/>
                </a:lnSpc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301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57200" y="1616074"/>
            <a:ext cx="8229600" cy="45637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66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pPr marL="58041">
              <a:lnSpc>
                <a:spcPts val="1336"/>
              </a:lnSpc>
            </a:pPr>
            <a:fld id="{81D60167-4931-47E6-BA6A-407CBD079E47}" type="slidenum">
              <a:rPr lang="en-US" smtClean="0">
                <a:solidFill>
                  <a:prstClr val="black"/>
                </a:solidFill>
              </a:rPr>
              <a:pPr marL="58041">
                <a:lnSpc>
                  <a:spcPts val="1336"/>
                </a:lnSpc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2653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A6C39-3353-4ED9-9429-502B59471F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04D1E-A0DF-44EA-81BD-EC0D457EB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0072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A6C39-3353-4ED9-9429-502B59471F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04D1E-A0DF-44EA-81BD-EC0D457EB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087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A6C39-3353-4ED9-9429-502B59471F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04D1E-A0DF-44EA-81BD-EC0D457EB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8067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A6C39-3353-4ED9-9429-502B59471F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04D1E-A0DF-44EA-81BD-EC0D457EB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5304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A6C39-3353-4ED9-9429-502B59471F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04D1E-A0DF-44EA-81BD-EC0D457EB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7292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A6C39-3353-4ED9-9429-502B59471F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04D1E-A0DF-44EA-81BD-EC0D457EB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8681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A6C39-3353-4ED9-9429-502B59471F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04D1E-A0DF-44EA-81BD-EC0D457EB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7680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A6C39-3353-4ED9-9429-502B59471F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04D1E-A0DF-44EA-81BD-EC0D457EB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6063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A6C39-3353-4ED9-9429-502B59471F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04D1E-A0DF-44EA-81BD-EC0D457EB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751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A6C39-3353-4ED9-9429-502B59471F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04D1E-A0DF-44EA-81BD-EC0D457EB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1951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A6C39-3353-4ED9-9429-502B59471F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04D1E-A0DF-44EA-81BD-EC0D457EB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8307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364705" y="6544875"/>
            <a:ext cx="2641313" cy="2443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20000"/>
                    <a:lumOff val="80000"/>
                  </a:schemeClr>
                </a:solidFill>
                <a:latin typeface="DINPro"/>
              </a:defRPr>
            </a:lvl1pPr>
          </a:lstStyle>
          <a:p>
            <a:fld id="{7F6D50E8-09C0-4F39-8C46-4E6B194B98D2}" type="slidenum">
              <a:rPr lang="en-US" smtClean="0">
                <a:solidFill>
                  <a:srgbClr val="DEEBF6">
                    <a:lumMod val="20000"/>
                    <a:lumOff val="8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EEBF6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381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377" y="1654629"/>
            <a:ext cx="8756899" cy="4741667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364705" y="6544875"/>
            <a:ext cx="2641313" cy="2443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DINPro"/>
              </a:defRPr>
            </a:lvl1pPr>
          </a:lstStyle>
          <a:p>
            <a:fld id="{7F6D50E8-09C0-4F39-8C46-4E6B194B98D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364705" y="6544875"/>
            <a:ext cx="2641313" cy="2443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20000"/>
                    <a:lumOff val="80000"/>
                  </a:schemeClr>
                </a:solidFill>
                <a:latin typeface="DINPro"/>
              </a:defRPr>
            </a:lvl1pPr>
          </a:lstStyle>
          <a:p>
            <a:fld id="{7F6D50E8-09C0-4F39-8C46-4E6B194B98D2}" type="slidenum">
              <a:rPr lang="en-US" smtClean="0">
                <a:solidFill>
                  <a:srgbClr val="DEEBF6">
                    <a:lumMod val="20000"/>
                    <a:lumOff val="8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EEBF6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12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364705" y="6544875"/>
            <a:ext cx="2641313" cy="2443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DINPro"/>
              </a:defRPr>
            </a:lvl1pPr>
          </a:lstStyle>
          <a:p>
            <a:fld id="{7F6D50E8-09C0-4F39-8C46-4E6B194B98D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398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6364705" y="6544875"/>
            <a:ext cx="2641313" cy="2443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20000"/>
                    <a:lumOff val="80000"/>
                  </a:schemeClr>
                </a:solidFill>
                <a:latin typeface="DINPro"/>
              </a:defRPr>
            </a:lvl1pPr>
          </a:lstStyle>
          <a:p>
            <a:fld id="{7F6D50E8-09C0-4F39-8C46-4E6B194B98D2}" type="slidenum">
              <a:rPr lang="en-US" smtClean="0">
                <a:solidFill>
                  <a:srgbClr val="DEEBF6">
                    <a:lumMod val="20000"/>
                    <a:lumOff val="8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EEBF6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564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364705" y="6544875"/>
            <a:ext cx="2641313" cy="2443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DINPro"/>
              </a:defRPr>
            </a:lvl1pPr>
          </a:lstStyle>
          <a:p>
            <a:fld id="{7F6D50E8-09C0-4F39-8C46-4E6B194B98D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680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002B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364705" y="6544875"/>
            <a:ext cx="2641313" cy="2443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DINPro"/>
              </a:defRPr>
            </a:lvl1pPr>
          </a:lstStyle>
          <a:p>
            <a:fld id="{7F6D50E8-09C0-4F39-8C46-4E6B194B98D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460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  <p:sldLayoutId id="2147483685" r:id="rId13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CBDAB71-A4DF-41C5-973E-0C0E175D06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747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CBDAB71-A4DF-41C5-973E-0C0E175D06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55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CBDAB71-A4DF-41C5-973E-0C0E175D06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061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37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80430" y="397773"/>
            <a:ext cx="798314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27444" y="2330648"/>
            <a:ext cx="688911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09137" y="6513884"/>
            <a:ext cx="196453" cy="333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66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pPr marL="17859">
              <a:lnSpc>
                <a:spcPts val="1336"/>
              </a:lnSpc>
            </a:pPr>
            <a:fld id="{81D60167-4931-47E6-BA6A-407CBD079E47}" type="slidenum">
              <a:rPr lang="en-US" smtClean="0">
                <a:solidFill>
                  <a:prstClr val="black"/>
                </a:solidFill>
              </a:rPr>
              <a:pPr marL="17859">
                <a:lnSpc>
                  <a:spcPts val="1336"/>
                </a:lnSpc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71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21457">
        <a:defRPr>
          <a:latin typeface="+mn-lt"/>
          <a:ea typeface="+mn-ea"/>
          <a:cs typeface="+mn-cs"/>
        </a:defRPr>
      </a:lvl2pPr>
      <a:lvl3pPr marL="642915">
        <a:defRPr>
          <a:latin typeface="+mn-lt"/>
          <a:ea typeface="+mn-ea"/>
          <a:cs typeface="+mn-cs"/>
        </a:defRPr>
      </a:lvl3pPr>
      <a:lvl4pPr marL="964372">
        <a:defRPr>
          <a:latin typeface="+mn-lt"/>
          <a:ea typeface="+mn-ea"/>
          <a:cs typeface="+mn-cs"/>
        </a:defRPr>
      </a:lvl4pPr>
      <a:lvl5pPr marL="1285829">
        <a:defRPr>
          <a:latin typeface="+mn-lt"/>
          <a:ea typeface="+mn-ea"/>
          <a:cs typeface="+mn-cs"/>
        </a:defRPr>
      </a:lvl5pPr>
      <a:lvl6pPr marL="1607287">
        <a:defRPr>
          <a:latin typeface="+mn-lt"/>
          <a:ea typeface="+mn-ea"/>
          <a:cs typeface="+mn-cs"/>
        </a:defRPr>
      </a:lvl6pPr>
      <a:lvl7pPr marL="1928744">
        <a:defRPr>
          <a:latin typeface="+mn-lt"/>
          <a:ea typeface="+mn-ea"/>
          <a:cs typeface="+mn-cs"/>
        </a:defRPr>
      </a:lvl7pPr>
      <a:lvl8pPr marL="2250201">
        <a:defRPr>
          <a:latin typeface="+mn-lt"/>
          <a:ea typeface="+mn-ea"/>
          <a:cs typeface="+mn-cs"/>
        </a:defRPr>
      </a:lvl8pPr>
      <a:lvl9pPr marL="257165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21457">
        <a:defRPr>
          <a:latin typeface="+mn-lt"/>
          <a:ea typeface="+mn-ea"/>
          <a:cs typeface="+mn-cs"/>
        </a:defRPr>
      </a:lvl2pPr>
      <a:lvl3pPr marL="642915">
        <a:defRPr>
          <a:latin typeface="+mn-lt"/>
          <a:ea typeface="+mn-ea"/>
          <a:cs typeface="+mn-cs"/>
        </a:defRPr>
      </a:lvl3pPr>
      <a:lvl4pPr marL="964372">
        <a:defRPr>
          <a:latin typeface="+mn-lt"/>
          <a:ea typeface="+mn-ea"/>
          <a:cs typeface="+mn-cs"/>
        </a:defRPr>
      </a:lvl4pPr>
      <a:lvl5pPr marL="1285829">
        <a:defRPr>
          <a:latin typeface="+mn-lt"/>
          <a:ea typeface="+mn-ea"/>
          <a:cs typeface="+mn-cs"/>
        </a:defRPr>
      </a:lvl5pPr>
      <a:lvl6pPr marL="1607287">
        <a:defRPr>
          <a:latin typeface="+mn-lt"/>
          <a:ea typeface="+mn-ea"/>
          <a:cs typeface="+mn-cs"/>
        </a:defRPr>
      </a:lvl6pPr>
      <a:lvl7pPr marL="1928744">
        <a:defRPr>
          <a:latin typeface="+mn-lt"/>
          <a:ea typeface="+mn-ea"/>
          <a:cs typeface="+mn-cs"/>
        </a:defRPr>
      </a:lvl7pPr>
      <a:lvl8pPr marL="2250201">
        <a:defRPr>
          <a:latin typeface="+mn-lt"/>
          <a:ea typeface="+mn-ea"/>
          <a:cs typeface="+mn-cs"/>
        </a:defRPr>
      </a:lvl8pPr>
      <a:lvl9pPr marL="2571659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80430" y="397773"/>
            <a:ext cx="798314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36385" y="1436421"/>
            <a:ext cx="7271228" cy="3339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700" b="1" i="0">
                <a:solidFill>
                  <a:srgbClr val="EBEBEB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09137" y="6513884"/>
            <a:ext cx="196453" cy="5001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66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pPr marL="58041">
              <a:lnSpc>
                <a:spcPts val="1336"/>
              </a:lnSpc>
            </a:pPr>
            <a:fld id="{81D60167-4931-47E6-BA6A-407CBD079E47}" type="slidenum">
              <a:rPr lang="en-US" smtClean="0">
                <a:solidFill>
                  <a:prstClr val="black"/>
                </a:solidFill>
              </a:rPr>
              <a:pPr marL="58041">
                <a:lnSpc>
                  <a:spcPts val="1336"/>
                </a:lnSpc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81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21457">
        <a:defRPr>
          <a:latin typeface="+mn-lt"/>
          <a:ea typeface="+mn-ea"/>
          <a:cs typeface="+mn-cs"/>
        </a:defRPr>
      </a:lvl2pPr>
      <a:lvl3pPr marL="642915">
        <a:defRPr>
          <a:latin typeface="+mn-lt"/>
          <a:ea typeface="+mn-ea"/>
          <a:cs typeface="+mn-cs"/>
        </a:defRPr>
      </a:lvl3pPr>
      <a:lvl4pPr marL="964372">
        <a:defRPr>
          <a:latin typeface="+mn-lt"/>
          <a:ea typeface="+mn-ea"/>
          <a:cs typeface="+mn-cs"/>
        </a:defRPr>
      </a:lvl4pPr>
      <a:lvl5pPr marL="1285829">
        <a:defRPr>
          <a:latin typeface="+mn-lt"/>
          <a:ea typeface="+mn-ea"/>
          <a:cs typeface="+mn-cs"/>
        </a:defRPr>
      </a:lvl5pPr>
      <a:lvl6pPr marL="1607287">
        <a:defRPr>
          <a:latin typeface="+mn-lt"/>
          <a:ea typeface="+mn-ea"/>
          <a:cs typeface="+mn-cs"/>
        </a:defRPr>
      </a:lvl6pPr>
      <a:lvl7pPr marL="1928744">
        <a:defRPr>
          <a:latin typeface="+mn-lt"/>
          <a:ea typeface="+mn-ea"/>
          <a:cs typeface="+mn-cs"/>
        </a:defRPr>
      </a:lvl7pPr>
      <a:lvl8pPr marL="2250201">
        <a:defRPr>
          <a:latin typeface="+mn-lt"/>
          <a:ea typeface="+mn-ea"/>
          <a:cs typeface="+mn-cs"/>
        </a:defRPr>
      </a:lvl8pPr>
      <a:lvl9pPr marL="257165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21457">
        <a:defRPr>
          <a:latin typeface="+mn-lt"/>
          <a:ea typeface="+mn-ea"/>
          <a:cs typeface="+mn-cs"/>
        </a:defRPr>
      </a:lvl2pPr>
      <a:lvl3pPr marL="642915">
        <a:defRPr>
          <a:latin typeface="+mn-lt"/>
          <a:ea typeface="+mn-ea"/>
          <a:cs typeface="+mn-cs"/>
        </a:defRPr>
      </a:lvl3pPr>
      <a:lvl4pPr marL="964372">
        <a:defRPr>
          <a:latin typeface="+mn-lt"/>
          <a:ea typeface="+mn-ea"/>
          <a:cs typeface="+mn-cs"/>
        </a:defRPr>
      </a:lvl4pPr>
      <a:lvl5pPr marL="1285829">
        <a:defRPr>
          <a:latin typeface="+mn-lt"/>
          <a:ea typeface="+mn-ea"/>
          <a:cs typeface="+mn-cs"/>
        </a:defRPr>
      </a:lvl5pPr>
      <a:lvl6pPr marL="1607287">
        <a:defRPr>
          <a:latin typeface="+mn-lt"/>
          <a:ea typeface="+mn-ea"/>
          <a:cs typeface="+mn-cs"/>
        </a:defRPr>
      </a:lvl6pPr>
      <a:lvl7pPr marL="1928744">
        <a:defRPr>
          <a:latin typeface="+mn-lt"/>
          <a:ea typeface="+mn-ea"/>
          <a:cs typeface="+mn-cs"/>
        </a:defRPr>
      </a:lvl7pPr>
      <a:lvl8pPr marL="2250201">
        <a:defRPr>
          <a:latin typeface="+mn-lt"/>
          <a:ea typeface="+mn-ea"/>
          <a:cs typeface="+mn-cs"/>
        </a:defRPr>
      </a:lvl8pPr>
      <a:lvl9pPr marL="2571659">
        <a:defRPr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A6C39-3353-4ED9-9429-502B59471F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04D1E-A0DF-44EA-81BD-EC0D457EB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888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3377" y="657647"/>
            <a:ext cx="8756899" cy="6396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3377" y="1698171"/>
            <a:ext cx="8756899" cy="4698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364705" y="6544875"/>
            <a:ext cx="2641313" cy="2443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20000"/>
                    <a:lumOff val="80000"/>
                  </a:schemeClr>
                </a:solidFill>
                <a:latin typeface="DINPro"/>
              </a:defRPr>
            </a:lvl1pPr>
          </a:lstStyle>
          <a:p>
            <a:fld id="{7F6D50E8-09C0-4F39-8C46-4E6B194B98D2}" type="slidenum">
              <a:rPr lang="en-US" smtClean="0">
                <a:solidFill>
                  <a:srgbClr val="DEEBF6">
                    <a:lumMod val="20000"/>
                    <a:lumOff val="8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EEBF6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732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en-US" sz="3600" b="1" kern="1200" dirty="0">
          <a:solidFill>
            <a:schemeClr val="accent1">
              <a:lumMod val="20000"/>
              <a:lumOff val="80000"/>
            </a:schemeClr>
          </a:solidFill>
          <a:effectLst/>
          <a:latin typeface="DINPro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" panose="05000000000000000000" pitchFamily="2" charset="2"/>
        <a:buChar char="§"/>
        <a:defRPr sz="2100" kern="1200">
          <a:solidFill>
            <a:schemeClr val="bg1"/>
          </a:solidFill>
          <a:latin typeface="DINPro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Calibri" panose="020F0502020204030204" pitchFamily="34" charset="0"/>
        <a:buChar char="­"/>
        <a:defRPr sz="1800" kern="1200">
          <a:solidFill>
            <a:schemeClr val="bg1"/>
          </a:solidFill>
          <a:latin typeface="DINPro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DINPro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4294967295" orient="horz" pos="2160">
          <p15:clr>
            <a:srgbClr val="F26B43"/>
          </p15:clr>
        </p15:guide>
        <p15:guide id="4294967295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18" Type="http://schemas.openxmlformats.org/officeDocument/2006/relationships/image" Target="../media/image33.jpeg"/><Relationship Id="rId3" Type="http://schemas.openxmlformats.org/officeDocument/2006/relationships/image" Target="../media/image18.jpeg"/><Relationship Id="rId21" Type="http://schemas.openxmlformats.org/officeDocument/2006/relationships/image" Target="../media/image36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17" Type="http://schemas.openxmlformats.org/officeDocument/2006/relationships/image" Target="../media/image32.jpeg"/><Relationship Id="rId2" Type="http://schemas.openxmlformats.org/officeDocument/2006/relationships/image" Target="../media/image17.jpeg"/><Relationship Id="rId16" Type="http://schemas.openxmlformats.org/officeDocument/2006/relationships/image" Target="../media/image31.jpeg"/><Relationship Id="rId20" Type="http://schemas.openxmlformats.org/officeDocument/2006/relationships/image" Target="../media/image35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19" Type="http://schemas.openxmlformats.org/officeDocument/2006/relationships/image" Target="../media/image34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17" Type="http://schemas.openxmlformats.org/officeDocument/2006/relationships/image" Target="../media/image57.jpeg"/><Relationship Id="rId2" Type="http://schemas.openxmlformats.org/officeDocument/2006/relationships/image" Target="../media/image42.jpeg"/><Relationship Id="rId16" Type="http://schemas.openxmlformats.org/officeDocument/2006/relationships/image" Target="../media/image56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5" Type="http://schemas.openxmlformats.org/officeDocument/2006/relationships/image" Target="../media/image5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Relationship Id="rId1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2" Type="http://schemas.openxmlformats.org/officeDocument/2006/relationships/image" Target="../media/image58.jpeg"/><Relationship Id="rId16" Type="http://schemas.openxmlformats.org/officeDocument/2006/relationships/image" Target="../media/image72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5" Type="http://schemas.openxmlformats.org/officeDocument/2006/relationships/image" Target="../media/image7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Relationship Id="rId1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tags" Target="../tags/tag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tags" Target="../tags/tag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9.xml"/><Relationship Id="rId1" Type="http://schemas.openxmlformats.org/officeDocument/2006/relationships/tags" Target="../tags/tag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Shape 31"/>
          <p:cNvPicPr preferRelativeResize="0"/>
          <p:nvPr/>
        </p:nvPicPr>
        <p:blipFill rotWithShape="1">
          <a:blip r:embed="rId2"/>
          <a:srcRect l="11017" t="31292" r="8208" b="29037"/>
          <a:stretch/>
        </p:blipFill>
        <p:spPr>
          <a:xfrm>
            <a:off x="453082" y="2610475"/>
            <a:ext cx="1615806" cy="5213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4716" y="1318562"/>
            <a:ext cx="8610935" cy="616852"/>
          </a:xfrm>
        </p:spPr>
        <p:txBody>
          <a:bodyPr>
            <a:noAutofit/>
          </a:bodyPr>
          <a:lstStyle/>
          <a:p>
            <a:pPr algn="l">
              <a:tabLst>
                <a:tab pos="2341563" algn="l"/>
              </a:tabLst>
            </a:pPr>
            <a:r>
              <a:rPr lang="en-US" sz="4000" i="1" dirty="0" smtClean="0"/>
              <a:t>Automated program verification</a:t>
            </a:r>
            <a:endParaRPr lang="en-US" sz="4000" dirty="0"/>
          </a:p>
        </p:txBody>
      </p:sp>
      <p:sp>
        <p:nvSpPr>
          <p:cNvPr id="43" name="TextBox 42"/>
          <p:cNvSpPr txBox="1"/>
          <p:nvPr/>
        </p:nvSpPr>
        <p:spPr>
          <a:xfrm>
            <a:off x="354716" y="2172461"/>
            <a:ext cx="2495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Bryan Parno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4716" y="6063048"/>
            <a:ext cx="716484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With material borrowed from: Chris Hawblitzel, Rustan Leino, and </a:t>
            </a:r>
            <a:r>
              <a:rPr lang="en-US" sz="1700" dirty="0" err="1" smtClean="0"/>
              <a:t>Emina</a:t>
            </a:r>
            <a:r>
              <a:rPr lang="en-US" sz="1700" dirty="0" smtClean="0"/>
              <a:t> </a:t>
            </a:r>
            <a:r>
              <a:rPr lang="en-US" sz="1700" dirty="0" err="1" smtClean="0"/>
              <a:t>Torlak</a:t>
            </a:r>
            <a:endParaRPr lang="en-US" sz="1700" dirty="0"/>
          </a:p>
        </p:txBody>
      </p:sp>
      <p:grpSp>
        <p:nvGrpSpPr>
          <p:cNvPr id="67" name="Group 66"/>
          <p:cNvGrpSpPr/>
          <p:nvPr/>
        </p:nvGrpSpPr>
        <p:grpSpPr>
          <a:xfrm>
            <a:off x="4033522" y="2172461"/>
            <a:ext cx="3321230" cy="3408956"/>
            <a:chOff x="5928225" y="1662111"/>
            <a:chExt cx="3321230" cy="3408956"/>
          </a:xfrm>
        </p:grpSpPr>
        <p:pic>
          <p:nvPicPr>
            <p:cNvPr id="68" name="Picture 2" descr="http://sheacomputing.com/wordpress/wp-content/uploads/2012/07/ComputerCaveman1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3" t="4812" r="7744" b="13010"/>
            <a:stretch/>
          </p:blipFill>
          <p:spPr bwMode="auto">
            <a:xfrm>
              <a:off x="5968837" y="2393225"/>
              <a:ext cx="3000376" cy="2677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TextBox 68"/>
            <p:cNvSpPr txBox="1"/>
            <p:nvPr/>
          </p:nvSpPr>
          <p:spPr>
            <a:xfrm>
              <a:off x="5928225" y="1662111"/>
              <a:ext cx="33212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prstClr val="black"/>
                  </a:solidFill>
                </a:rPr>
                <a:t>A Systems-Security View </a:t>
              </a:r>
            </a:p>
            <a:p>
              <a:pPr algn="ctr"/>
              <a:r>
                <a:rPr lang="en-US" sz="2400" dirty="0" smtClean="0">
                  <a:solidFill>
                    <a:prstClr val="black"/>
                  </a:solidFill>
                </a:rPr>
                <a:t>of Verification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473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8114" y="787684"/>
            <a:ext cx="8265985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pc="112" dirty="0"/>
              <a:t>Satisfiability </a:t>
            </a:r>
            <a:r>
              <a:rPr spc="183" dirty="0"/>
              <a:t>&amp; </a:t>
            </a:r>
            <a:r>
              <a:rPr spc="127" dirty="0"/>
              <a:t>validity </a:t>
            </a:r>
            <a:r>
              <a:rPr spc="141" dirty="0"/>
              <a:t>of </a:t>
            </a:r>
            <a:r>
              <a:rPr spc="109" dirty="0"/>
              <a:t>propositional</a:t>
            </a:r>
            <a:r>
              <a:rPr spc="-278" dirty="0"/>
              <a:t> </a:t>
            </a:r>
            <a:r>
              <a:rPr spc="116" dirty="0"/>
              <a:t>formulas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71499" y="1482707"/>
            <a:ext cx="3472259" cy="2003966"/>
            <a:chOff x="553641" y="1945734"/>
            <a:chExt cx="3472259" cy="2003966"/>
          </a:xfrm>
        </p:grpSpPr>
        <p:sp>
          <p:nvSpPr>
            <p:cNvPr id="8" name="object 3"/>
            <p:cNvSpPr/>
            <p:nvPr/>
          </p:nvSpPr>
          <p:spPr>
            <a:xfrm>
              <a:off x="553641" y="1945734"/>
              <a:ext cx="3472259" cy="200396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66">
                <a:solidFill>
                  <a:prstClr val="black"/>
                </a:solidFill>
              </a:endParaRPr>
            </a:p>
          </p:txBody>
        </p:sp>
        <p:sp>
          <p:nvSpPr>
            <p:cNvPr id="9" name="object 4"/>
            <p:cNvSpPr txBox="1"/>
            <p:nvPr/>
          </p:nvSpPr>
          <p:spPr>
            <a:xfrm>
              <a:off x="687586" y="2038808"/>
              <a:ext cx="3058914" cy="165365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929"/>
              <a:r>
                <a:rPr sz="1969" i="1" dirty="0">
                  <a:solidFill>
                    <a:srgbClr val="212121"/>
                  </a:solidFill>
                  <a:latin typeface="Gill Sans MT"/>
                  <a:cs typeface="Gill Sans MT"/>
                </a:rPr>
                <a:t>F </a:t>
              </a:r>
              <a:r>
                <a:rPr sz="1969" spc="-4" dirty="0">
                  <a:solidFill>
                    <a:srgbClr val="212121"/>
                  </a:solidFill>
                  <a:latin typeface="Gill Sans MT"/>
                  <a:cs typeface="Gill Sans MT"/>
                </a:rPr>
                <a:t>is </a:t>
              </a:r>
              <a:r>
                <a:rPr sz="1969" b="1" spc="88" dirty="0">
                  <a:solidFill>
                    <a:srgbClr val="212121"/>
                  </a:solidFill>
                  <a:latin typeface="Gill Sans MT"/>
                  <a:cs typeface="Gill Sans MT"/>
                </a:rPr>
                <a:t>satisfiable </a:t>
              </a:r>
              <a:r>
                <a:rPr sz="1969" spc="-4" dirty="0" err="1">
                  <a:solidFill>
                    <a:srgbClr val="212121"/>
                  </a:solidFill>
                  <a:latin typeface="Gill Sans MT"/>
                  <a:cs typeface="Gill Sans MT"/>
                </a:rPr>
                <a:t>iff</a:t>
              </a:r>
              <a:r>
                <a:rPr sz="1969" spc="-4" dirty="0">
                  <a:solidFill>
                    <a:srgbClr val="212121"/>
                  </a:solidFill>
                  <a:latin typeface="Gill Sans MT"/>
                  <a:cs typeface="Gill Sans MT"/>
                </a:rPr>
                <a:t> </a:t>
              </a:r>
              <a:r>
                <a:rPr lang="en-US" sz="1969" i="1" dirty="0" smtClean="0">
                  <a:solidFill>
                    <a:srgbClr val="212121"/>
                  </a:solidFill>
                  <a:latin typeface="Gill Sans MT"/>
                  <a:cs typeface="Gill Sans MT"/>
                </a:rPr>
                <a:t>there exists an assignment for which F is true</a:t>
              </a:r>
              <a:endParaRPr sz="1969" dirty="0">
                <a:solidFill>
                  <a:prstClr val="black"/>
                </a:solidFill>
                <a:latin typeface="Gill Sans MT"/>
                <a:cs typeface="Gill Sans MT"/>
              </a:endParaRPr>
            </a:p>
            <a:p>
              <a:pPr>
                <a:spcBef>
                  <a:spcPts val="14"/>
                </a:spcBef>
              </a:pPr>
              <a:endParaRPr sz="900" dirty="0">
                <a:solidFill>
                  <a:prstClr val="black"/>
                </a:solidFill>
                <a:latin typeface="Times New Roman"/>
                <a:cs typeface="Times New Roman"/>
              </a:endParaRPr>
            </a:p>
            <a:p>
              <a:pPr marL="8929"/>
              <a:r>
                <a:rPr sz="1969" i="1" dirty="0">
                  <a:solidFill>
                    <a:srgbClr val="212121"/>
                  </a:solidFill>
                  <a:latin typeface="Gill Sans MT"/>
                  <a:cs typeface="Gill Sans MT"/>
                </a:rPr>
                <a:t>F </a:t>
              </a:r>
              <a:r>
                <a:rPr sz="1969" spc="-4" dirty="0">
                  <a:solidFill>
                    <a:srgbClr val="212121"/>
                  </a:solidFill>
                  <a:latin typeface="Gill Sans MT"/>
                  <a:cs typeface="Gill Sans MT"/>
                </a:rPr>
                <a:t>is </a:t>
              </a:r>
              <a:r>
                <a:rPr sz="1969" b="1" spc="91" dirty="0">
                  <a:solidFill>
                    <a:srgbClr val="212121"/>
                  </a:solidFill>
                  <a:latin typeface="Gill Sans MT"/>
                  <a:cs typeface="Gill Sans MT"/>
                </a:rPr>
                <a:t>valid </a:t>
              </a:r>
              <a:r>
                <a:rPr sz="1969" spc="-4" dirty="0" err="1">
                  <a:solidFill>
                    <a:srgbClr val="212121"/>
                  </a:solidFill>
                  <a:latin typeface="Gill Sans MT"/>
                  <a:cs typeface="Gill Sans MT"/>
                </a:rPr>
                <a:t>iff</a:t>
              </a:r>
              <a:r>
                <a:rPr sz="1969" spc="-4" dirty="0">
                  <a:solidFill>
                    <a:srgbClr val="212121"/>
                  </a:solidFill>
                  <a:latin typeface="Gill Sans MT"/>
                  <a:cs typeface="Gill Sans MT"/>
                </a:rPr>
                <a:t> </a:t>
              </a:r>
              <a:r>
                <a:rPr lang="en-US" sz="1969" i="1" dirty="0" smtClean="0">
                  <a:solidFill>
                    <a:srgbClr val="212121"/>
                  </a:solidFill>
                  <a:latin typeface="Gill Sans MT"/>
                  <a:cs typeface="Gill Sans MT"/>
                </a:rPr>
                <a:t>F is true for all assignments</a:t>
              </a:r>
              <a:endParaRPr sz="1969" dirty="0">
                <a:solidFill>
                  <a:prstClr val="black"/>
                </a:solidFill>
                <a:latin typeface="Gill Sans MT"/>
                <a:cs typeface="Gill Sans MT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0" y="6504057"/>
            <a:ext cx="283930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From CSE 507 by </a:t>
            </a:r>
            <a:r>
              <a:rPr lang="en-US" sz="1700" dirty="0" err="1" smtClean="0"/>
              <a:t>Emina</a:t>
            </a:r>
            <a:r>
              <a:rPr lang="en-US" sz="1700" dirty="0" smtClean="0"/>
              <a:t> </a:t>
            </a:r>
            <a:r>
              <a:rPr lang="en-US" sz="1700" dirty="0" err="1" smtClean="0"/>
              <a:t>Torlak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59380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8941" y="3629417"/>
            <a:ext cx="4125516" cy="1655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571500" y="3661172"/>
            <a:ext cx="3982641" cy="1509117"/>
          </a:xfrm>
          <a:custGeom>
            <a:avLst/>
            <a:gdLst/>
            <a:ahLst/>
            <a:cxnLst/>
            <a:rect l="l" t="t" r="r" b="b"/>
            <a:pathLst>
              <a:path w="5664200" h="2146300">
                <a:moveTo>
                  <a:pt x="5473700" y="0"/>
                </a:moveTo>
                <a:lnTo>
                  <a:pt x="190500" y="0"/>
                </a:lnTo>
                <a:lnTo>
                  <a:pt x="146819" y="4980"/>
                </a:lnTo>
                <a:lnTo>
                  <a:pt x="106722" y="19179"/>
                </a:lnTo>
                <a:lnTo>
                  <a:pt x="71351" y="41486"/>
                </a:lnTo>
                <a:lnTo>
                  <a:pt x="41850" y="70791"/>
                </a:lnTo>
                <a:lnTo>
                  <a:pt x="19362" y="105981"/>
                </a:lnTo>
                <a:lnTo>
                  <a:pt x="5031" y="145945"/>
                </a:lnTo>
                <a:lnTo>
                  <a:pt x="0" y="189572"/>
                </a:lnTo>
                <a:lnTo>
                  <a:pt x="0" y="1960359"/>
                </a:lnTo>
                <a:lnTo>
                  <a:pt x="6804" y="2010667"/>
                </a:lnTo>
                <a:lnTo>
                  <a:pt x="26008" y="2055330"/>
                </a:lnTo>
                <a:lnTo>
                  <a:pt x="55796" y="2092786"/>
                </a:lnTo>
                <a:lnTo>
                  <a:pt x="94350" y="2121475"/>
                </a:lnTo>
                <a:lnTo>
                  <a:pt x="139857" y="2139833"/>
                </a:lnTo>
                <a:lnTo>
                  <a:pt x="190500" y="2146300"/>
                </a:lnTo>
                <a:lnTo>
                  <a:pt x="5473700" y="2146300"/>
                </a:lnTo>
                <a:lnTo>
                  <a:pt x="5524341" y="2139833"/>
                </a:lnTo>
                <a:lnTo>
                  <a:pt x="5569847" y="2121475"/>
                </a:lnTo>
                <a:lnTo>
                  <a:pt x="5608402" y="2092786"/>
                </a:lnTo>
                <a:lnTo>
                  <a:pt x="5638190" y="2055330"/>
                </a:lnTo>
                <a:lnTo>
                  <a:pt x="5657394" y="2010667"/>
                </a:lnTo>
                <a:lnTo>
                  <a:pt x="5664200" y="1960359"/>
                </a:lnTo>
                <a:lnTo>
                  <a:pt x="5664200" y="189572"/>
                </a:lnTo>
                <a:lnTo>
                  <a:pt x="5659168" y="145945"/>
                </a:lnTo>
                <a:lnTo>
                  <a:pt x="5644836" y="105981"/>
                </a:lnTo>
                <a:lnTo>
                  <a:pt x="5622348" y="70791"/>
                </a:lnTo>
                <a:lnTo>
                  <a:pt x="5592846" y="41486"/>
                </a:lnTo>
                <a:lnTo>
                  <a:pt x="5557475" y="19179"/>
                </a:lnTo>
                <a:lnTo>
                  <a:pt x="5517378" y="4980"/>
                </a:lnTo>
                <a:lnTo>
                  <a:pt x="54737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1499" y="3661171"/>
            <a:ext cx="3982641" cy="1509117"/>
          </a:xfrm>
          <a:custGeom>
            <a:avLst/>
            <a:gdLst/>
            <a:ahLst/>
            <a:cxnLst/>
            <a:rect l="l" t="t" r="r" b="b"/>
            <a:pathLst>
              <a:path w="5664200" h="2146300">
                <a:moveTo>
                  <a:pt x="0" y="1960360"/>
                </a:moveTo>
                <a:lnTo>
                  <a:pt x="0" y="189574"/>
                </a:lnTo>
                <a:lnTo>
                  <a:pt x="5031" y="145945"/>
                </a:lnTo>
                <a:lnTo>
                  <a:pt x="19362" y="105980"/>
                </a:lnTo>
                <a:lnTo>
                  <a:pt x="41850" y="70790"/>
                </a:lnTo>
                <a:lnTo>
                  <a:pt x="71352" y="41486"/>
                </a:lnTo>
                <a:lnTo>
                  <a:pt x="106723" y="19179"/>
                </a:lnTo>
                <a:lnTo>
                  <a:pt x="146820" y="4979"/>
                </a:lnTo>
                <a:lnTo>
                  <a:pt x="190500" y="0"/>
                </a:lnTo>
                <a:lnTo>
                  <a:pt x="5473700" y="0"/>
                </a:lnTo>
                <a:lnTo>
                  <a:pt x="5517378" y="4979"/>
                </a:lnTo>
                <a:lnTo>
                  <a:pt x="5557475" y="19179"/>
                </a:lnTo>
                <a:lnTo>
                  <a:pt x="5592846" y="41486"/>
                </a:lnTo>
                <a:lnTo>
                  <a:pt x="5622348" y="70790"/>
                </a:lnTo>
                <a:lnTo>
                  <a:pt x="5644836" y="105980"/>
                </a:lnTo>
                <a:lnTo>
                  <a:pt x="5659168" y="145945"/>
                </a:lnTo>
                <a:lnTo>
                  <a:pt x="5664200" y="189574"/>
                </a:lnTo>
                <a:lnTo>
                  <a:pt x="5664200" y="1960360"/>
                </a:lnTo>
                <a:lnTo>
                  <a:pt x="5657395" y="2010664"/>
                </a:lnTo>
                <a:lnTo>
                  <a:pt x="5638190" y="2055325"/>
                </a:lnTo>
                <a:lnTo>
                  <a:pt x="5608402" y="2092783"/>
                </a:lnTo>
                <a:lnTo>
                  <a:pt x="5569847" y="2121473"/>
                </a:lnTo>
                <a:lnTo>
                  <a:pt x="5524341" y="2139833"/>
                </a:lnTo>
                <a:lnTo>
                  <a:pt x="5473700" y="2146301"/>
                </a:lnTo>
                <a:lnTo>
                  <a:pt x="190500" y="2146301"/>
                </a:lnTo>
                <a:lnTo>
                  <a:pt x="139857" y="2139833"/>
                </a:lnTo>
                <a:lnTo>
                  <a:pt x="94351" y="2121473"/>
                </a:lnTo>
                <a:lnTo>
                  <a:pt x="55796" y="2092783"/>
                </a:lnTo>
                <a:lnTo>
                  <a:pt x="26008" y="2055325"/>
                </a:lnTo>
                <a:lnTo>
                  <a:pt x="6804" y="2010664"/>
                </a:lnTo>
                <a:lnTo>
                  <a:pt x="0" y="1960360"/>
                </a:lnTo>
                <a:close/>
              </a:path>
            </a:pathLst>
          </a:custGeom>
          <a:ln w="50800">
            <a:solidFill>
              <a:srgbClr val="797979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0784" y="3913265"/>
            <a:ext cx="3685729" cy="11142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sz="1969" b="1" spc="88" dirty="0">
                <a:solidFill>
                  <a:srgbClr val="212121"/>
                </a:solidFill>
                <a:latin typeface="Gill Sans MT"/>
                <a:cs typeface="Gill Sans MT"/>
              </a:rPr>
              <a:t>Duality </a:t>
            </a:r>
            <a:r>
              <a:rPr sz="1969" dirty="0">
                <a:solidFill>
                  <a:srgbClr val="212121"/>
                </a:solidFill>
                <a:latin typeface="Gill Sans MT"/>
                <a:cs typeface="Gill Sans MT"/>
              </a:rPr>
              <a:t>of satisfiability and</a:t>
            </a:r>
            <a:r>
              <a:rPr sz="1969" spc="-80" dirty="0">
                <a:solidFill>
                  <a:srgbClr val="212121"/>
                </a:solidFill>
                <a:latin typeface="Gill Sans MT"/>
                <a:cs typeface="Gill Sans MT"/>
              </a:rPr>
              <a:t> </a:t>
            </a:r>
            <a:r>
              <a:rPr sz="1969" spc="-4" dirty="0">
                <a:solidFill>
                  <a:srgbClr val="212121"/>
                </a:solidFill>
                <a:latin typeface="Gill Sans MT"/>
                <a:cs typeface="Gill Sans MT"/>
              </a:rPr>
              <a:t>validity:</a:t>
            </a:r>
            <a:endParaRPr sz="1969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78132" algn="ctr">
              <a:spcBef>
                <a:spcPts val="1575"/>
              </a:spcBef>
            </a:pPr>
            <a:r>
              <a:rPr sz="1969" i="1" dirty="0">
                <a:solidFill>
                  <a:srgbClr val="212121"/>
                </a:solidFill>
                <a:latin typeface="Gill Sans MT"/>
                <a:cs typeface="Gill Sans MT"/>
              </a:rPr>
              <a:t>F </a:t>
            </a:r>
            <a:r>
              <a:rPr sz="1969" spc="-4" dirty="0">
                <a:solidFill>
                  <a:srgbClr val="212121"/>
                </a:solidFill>
                <a:latin typeface="Gill Sans MT"/>
                <a:cs typeface="Gill Sans MT"/>
              </a:rPr>
              <a:t>is valid iff </a:t>
            </a:r>
            <a:r>
              <a:rPr sz="1969" dirty="0">
                <a:solidFill>
                  <a:srgbClr val="212121"/>
                </a:solidFill>
                <a:latin typeface="Gill Sans MT"/>
                <a:cs typeface="Gill Sans MT"/>
              </a:rPr>
              <a:t>¬</a:t>
            </a:r>
            <a:r>
              <a:rPr sz="1969" i="1" dirty="0">
                <a:solidFill>
                  <a:srgbClr val="212121"/>
                </a:solidFill>
                <a:latin typeface="Gill Sans MT"/>
                <a:cs typeface="Gill Sans MT"/>
              </a:rPr>
              <a:t>F </a:t>
            </a:r>
            <a:r>
              <a:rPr sz="1969" spc="-4" dirty="0">
                <a:solidFill>
                  <a:srgbClr val="212121"/>
                </a:solidFill>
                <a:latin typeface="Gill Sans MT"/>
                <a:cs typeface="Gill Sans MT"/>
              </a:rPr>
              <a:t>is</a:t>
            </a:r>
            <a:r>
              <a:rPr sz="1969" spc="42" dirty="0">
                <a:solidFill>
                  <a:srgbClr val="212121"/>
                </a:solidFill>
                <a:latin typeface="Gill Sans MT"/>
                <a:cs typeface="Gill Sans MT"/>
              </a:rPr>
              <a:t> </a:t>
            </a:r>
            <a:r>
              <a:rPr sz="1969" spc="4" dirty="0">
                <a:solidFill>
                  <a:srgbClr val="212121"/>
                </a:solidFill>
                <a:latin typeface="Gill Sans MT"/>
                <a:cs typeface="Gill Sans MT"/>
              </a:rPr>
              <a:t>unsatisfiable.</a:t>
            </a:r>
            <a:endParaRPr sz="1969">
              <a:solidFill>
                <a:prstClr val="black"/>
              </a:solidFill>
              <a:latin typeface="Gill Sans MT"/>
              <a:cs typeface="Gill Sans MT"/>
            </a:endParaRPr>
          </a:p>
        </p:txBody>
      </p:sp>
      <p:sp>
        <p:nvSpPr>
          <p:cNvPr id="11" name="object 2"/>
          <p:cNvSpPr txBox="1">
            <a:spLocks/>
          </p:cNvSpPr>
          <p:nvPr/>
        </p:nvSpPr>
        <p:spPr>
          <a:xfrm>
            <a:off x="408114" y="787684"/>
            <a:ext cx="8265985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2531" b="1" i="0">
                <a:solidFill>
                  <a:schemeClr val="tx1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8929"/>
            <a:r>
              <a:rPr lang="en-US" kern="0" spc="112" smtClean="0"/>
              <a:t>Satisfiability </a:t>
            </a:r>
            <a:r>
              <a:rPr lang="en-US" kern="0" spc="183" smtClean="0"/>
              <a:t>&amp; </a:t>
            </a:r>
            <a:r>
              <a:rPr lang="en-US" kern="0" spc="127" smtClean="0"/>
              <a:t>validity </a:t>
            </a:r>
            <a:r>
              <a:rPr lang="en-US" kern="0" spc="141" smtClean="0"/>
              <a:t>of </a:t>
            </a:r>
            <a:r>
              <a:rPr lang="en-US" kern="0" spc="109" smtClean="0"/>
              <a:t>propositional</a:t>
            </a:r>
            <a:r>
              <a:rPr lang="en-US" kern="0" spc="-278" smtClean="0"/>
              <a:t> </a:t>
            </a:r>
            <a:r>
              <a:rPr lang="en-US" kern="0" spc="116" smtClean="0"/>
              <a:t>formulas</a:t>
            </a:r>
            <a:endParaRPr lang="en-US" kern="0" spc="116" dirty="0"/>
          </a:p>
        </p:txBody>
      </p:sp>
      <p:grpSp>
        <p:nvGrpSpPr>
          <p:cNvPr id="14" name="Group 13"/>
          <p:cNvGrpSpPr/>
          <p:nvPr/>
        </p:nvGrpSpPr>
        <p:grpSpPr>
          <a:xfrm>
            <a:off x="571499" y="1482707"/>
            <a:ext cx="3472259" cy="2003966"/>
            <a:chOff x="553641" y="1945734"/>
            <a:chExt cx="3472259" cy="2003966"/>
          </a:xfrm>
        </p:grpSpPr>
        <p:sp>
          <p:nvSpPr>
            <p:cNvPr id="15" name="object 3"/>
            <p:cNvSpPr/>
            <p:nvPr/>
          </p:nvSpPr>
          <p:spPr>
            <a:xfrm>
              <a:off x="553641" y="1945734"/>
              <a:ext cx="3472259" cy="200396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66">
                <a:solidFill>
                  <a:prstClr val="black"/>
                </a:solidFill>
              </a:endParaRPr>
            </a:p>
          </p:txBody>
        </p:sp>
        <p:sp>
          <p:nvSpPr>
            <p:cNvPr id="16" name="object 4"/>
            <p:cNvSpPr txBox="1"/>
            <p:nvPr/>
          </p:nvSpPr>
          <p:spPr>
            <a:xfrm>
              <a:off x="687586" y="2038808"/>
              <a:ext cx="3058914" cy="165365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929"/>
              <a:r>
                <a:rPr sz="1969" i="1" dirty="0">
                  <a:solidFill>
                    <a:srgbClr val="212121"/>
                  </a:solidFill>
                  <a:latin typeface="Gill Sans MT"/>
                  <a:cs typeface="Gill Sans MT"/>
                </a:rPr>
                <a:t>F </a:t>
              </a:r>
              <a:r>
                <a:rPr sz="1969" spc="-4" dirty="0">
                  <a:solidFill>
                    <a:srgbClr val="212121"/>
                  </a:solidFill>
                  <a:latin typeface="Gill Sans MT"/>
                  <a:cs typeface="Gill Sans MT"/>
                </a:rPr>
                <a:t>is </a:t>
              </a:r>
              <a:r>
                <a:rPr sz="1969" b="1" spc="88" dirty="0">
                  <a:solidFill>
                    <a:srgbClr val="212121"/>
                  </a:solidFill>
                  <a:latin typeface="Gill Sans MT"/>
                  <a:cs typeface="Gill Sans MT"/>
                </a:rPr>
                <a:t>satisfiable </a:t>
              </a:r>
              <a:r>
                <a:rPr sz="1969" spc="-4" dirty="0" err="1">
                  <a:solidFill>
                    <a:srgbClr val="212121"/>
                  </a:solidFill>
                  <a:latin typeface="Gill Sans MT"/>
                  <a:cs typeface="Gill Sans MT"/>
                </a:rPr>
                <a:t>iff</a:t>
              </a:r>
              <a:r>
                <a:rPr sz="1969" spc="-4" dirty="0">
                  <a:solidFill>
                    <a:srgbClr val="212121"/>
                  </a:solidFill>
                  <a:latin typeface="Gill Sans MT"/>
                  <a:cs typeface="Gill Sans MT"/>
                </a:rPr>
                <a:t> </a:t>
              </a:r>
              <a:r>
                <a:rPr lang="en-US" sz="1969" i="1" dirty="0" smtClean="0">
                  <a:solidFill>
                    <a:srgbClr val="212121"/>
                  </a:solidFill>
                  <a:latin typeface="Gill Sans MT"/>
                  <a:cs typeface="Gill Sans MT"/>
                </a:rPr>
                <a:t>there exists an assignment for which F is true</a:t>
              </a:r>
              <a:endParaRPr sz="1969" dirty="0">
                <a:solidFill>
                  <a:prstClr val="black"/>
                </a:solidFill>
                <a:latin typeface="Gill Sans MT"/>
                <a:cs typeface="Gill Sans MT"/>
              </a:endParaRPr>
            </a:p>
            <a:p>
              <a:pPr>
                <a:spcBef>
                  <a:spcPts val="14"/>
                </a:spcBef>
              </a:pPr>
              <a:endParaRPr sz="900" dirty="0">
                <a:solidFill>
                  <a:prstClr val="black"/>
                </a:solidFill>
                <a:latin typeface="Times New Roman"/>
                <a:cs typeface="Times New Roman"/>
              </a:endParaRPr>
            </a:p>
            <a:p>
              <a:pPr marL="8929"/>
              <a:r>
                <a:rPr sz="1969" i="1" dirty="0">
                  <a:solidFill>
                    <a:srgbClr val="212121"/>
                  </a:solidFill>
                  <a:latin typeface="Gill Sans MT"/>
                  <a:cs typeface="Gill Sans MT"/>
                </a:rPr>
                <a:t>F </a:t>
              </a:r>
              <a:r>
                <a:rPr sz="1969" spc="-4" dirty="0">
                  <a:solidFill>
                    <a:srgbClr val="212121"/>
                  </a:solidFill>
                  <a:latin typeface="Gill Sans MT"/>
                  <a:cs typeface="Gill Sans MT"/>
                </a:rPr>
                <a:t>is </a:t>
              </a:r>
              <a:r>
                <a:rPr sz="1969" b="1" spc="91" dirty="0">
                  <a:solidFill>
                    <a:srgbClr val="212121"/>
                  </a:solidFill>
                  <a:latin typeface="Gill Sans MT"/>
                  <a:cs typeface="Gill Sans MT"/>
                </a:rPr>
                <a:t>valid </a:t>
              </a:r>
              <a:r>
                <a:rPr sz="1969" spc="-4" dirty="0" err="1">
                  <a:solidFill>
                    <a:srgbClr val="212121"/>
                  </a:solidFill>
                  <a:latin typeface="Gill Sans MT"/>
                  <a:cs typeface="Gill Sans MT"/>
                </a:rPr>
                <a:t>iff</a:t>
              </a:r>
              <a:r>
                <a:rPr sz="1969" spc="-4" dirty="0">
                  <a:solidFill>
                    <a:srgbClr val="212121"/>
                  </a:solidFill>
                  <a:latin typeface="Gill Sans MT"/>
                  <a:cs typeface="Gill Sans MT"/>
                </a:rPr>
                <a:t> </a:t>
              </a:r>
              <a:r>
                <a:rPr lang="en-US" sz="1969" i="1" dirty="0" smtClean="0">
                  <a:solidFill>
                    <a:srgbClr val="212121"/>
                  </a:solidFill>
                  <a:latin typeface="Gill Sans MT"/>
                  <a:cs typeface="Gill Sans MT"/>
                </a:rPr>
                <a:t>F is true for all assignments</a:t>
              </a:r>
              <a:endParaRPr sz="1969" dirty="0">
                <a:solidFill>
                  <a:prstClr val="black"/>
                </a:solidFill>
                <a:latin typeface="Gill Sans MT"/>
                <a:cs typeface="Gill Sans MT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0" y="6504057"/>
            <a:ext cx="283930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From CSE 507 by </a:t>
            </a:r>
            <a:r>
              <a:rPr lang="en-US" sz="1700" dirty="0" err="1" smtClean="0"/>
              <a:t>Emina</a:t>
            </a:r>
            <a:r>
              <a:rPr lang="en-US" sz="1700" dirty="0" smtClean="0"/>
              <a:t> </a:t>
            </a:r>
            <a:r>
              <a:rPr lang="en-US" sz="1700" dirty="0" err="1" smtClean="0"/>
              <a:t>Torlak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26852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8941" y="3629417"/>
            <a:ext cx="4125516" cy="1655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571500" y="3661172"/>
            <a:ext cx="3982641" cy="1509117"/>
          </a:xfrm>
          <a:custGeom>
            <a:avLst/>
            <a:gdLst/>
            <a:ahLst/>
            <a:cxnLst/>
            <a:rect l="l" t="t" r="r" b="b"/>
            <a:pathLst>
              <a:path w="5664200" h="2146300">
                <a:moveTo>
                  <a:pt x="5473700" y="0"/>
                </a:moveTo>
                <a:lnTo>
                  <a:pt x="190500" y="0"/>
                </a:lnTo>
                <a:lnTo>
                  <a:pt x="146819" y="4980"/>
                </a:lnTo>
                <a:lnTo>
                  <a:pt x="106722" y="19179"/>
                </a:lnTo>
                <a:lnTo>
                  <a:pt x="71351" y="41486"/>
                </a:lnTo>
                <a:lnTo>
                  <a:pt x="41850" y="70791"/>
                </a:lnTo>
                <a:lnTo>
                  <a:pt x="19362" y="105981"/>
                </a:lnTo>
                <a:lnTo>
                  <a:pt x="5031" y="145945"/>
                </a:lnTo>
                <a:lnTo>
                  <a:pt x="0" y="189572"/>
                </a:lnTo>
                <a:lnTo>
                  <a:pt x="0" y="1960359"/>
                </a:lnTo>
                <a:lnTo>
                  <a:pt x="6804" y="2010667"/>
                </a:lnTo>
                <a:lnTo>
                  <a:pt x="26008" y="2055330"/>
                </a:lnTo>
                <a:lnTo>
                  <a:pt x="55796" y="2092786"/>
                </a:lnTo>
                <a:lnTo>
                  <a:pt x="94350" y="2121475"/>
                </a:lnTo>
                <a:lnTo>
                  <a:pt x="139857" y="2139833"/>
                </a:lnTo>
                <a:lnTo>
                  <a:pt x="190500" y="2146300"/>
                </a:lnTo>
                <a:lnTo>
                  <a:pt x="5473700" y="2146300"/>
                </a:lnTo>
                <a:lnTo>
                  <a:pt x="5524341" y="2139833"/>
                </a:lnTo>
                <a:lnTo>
                  <a:pt x="5569847" y="2121475"/>
                </a:lnTo>
                <a:lnTo>
                  <a:pt x="5608402" y="2092786"/>
                </a:lnTo>
                <a:lnTo>
                  <a:pt x="5638190" y="2055330"/>
                </a:lnTo>
                <a:lnTo>
                  <a:pt x="5657394" y="2010667"/>
                </a:lnTo>
                <a:lnTo>
                  <a:pt x="5664200" y="1960359"/>
                </a:lnTo>
                <a:lnTo>
                  <a:pt x="5664200" y="189572"/>
                </a:lnTo>
                <a:lnTo>
                  <a:pt x="5659168" y="145945"/>
                </a:lnTo>
                <a:lnTo>
                  <a:pt x="5644836" y="105981"/>
                </a:lnTo>
                <a:lnTo>
                  <a:pt x="5622348" y="70791"/>
                </a:lnTo>
                <a:lnTo>
                  <a:pt x="5592846" y="41486"/>
                </a:lnTo>
                <a:lnTo>
                  <a:pt x="5557475" y="19179"/>
                </a:lnTo>
                <a:lnTo>
                  <a:pt x="5517378" y="4980"/>
                </a:lnTo>
                <a:lnTo>
                  <a:pt x="54737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1499" y="3661171"/>
            <a:ext cx="3982641" cy="1509117"/>
          </a:xfrm>
          <a:custGeom>
            <a:avLst/>
            <a:gdLst/>
            <a:ahLst/>
            <a:cxnLst/>
            <a:rect l="l" t="t" r="r" b="b"/>
            <a:pathLst>
              <a:path w="5664200" h="2146300">
                <a:moveTo>
                  <a:pt x="0" y="1960360"/>
                </a:moveTo>
                <a:lnTo>
                  <a:pt x="0" y="189574"/>
                </a:lnTo>
                <a:lnTo>
                  <a:pt x="5031" y="145945"/>
                </a:lnTo>
                <a:lnTo>
                  <a:pt x="19362" y="105980"/>
                </a:lnTo>
                <a:lnTo>
                  <a:pt x="41850" y="70790"/>
                </a:lnTo>
                <a:lnTo>
                  <a:pt x="71352" y="41486"/>
                </a:lnTo>
                <a:lnTo>
                  <a:pt x="106723" y="19179"/>
                </a:lnTo>
                <a:lnTo>
                  <a:pt x="146820" y="4979"/>
                </a:lnTo>
                <a:lnTo>
                  <a:pt x="190500" y="0"/>
                </a:lnTo>
                <a:lnTo>
                  <a:pt x="5473700" y="0"/>
                </a:lnTo>
                <a:lnTo>
                  <a:pt x="5517378" y="4979"/>
                </a:lnTo>
                <a:lnTo>
                  <a:pt x="5557475" y="19179"/>
                </a:lnTo>
                <a:lnTo>
                  <a:pt x="5592846" y="41486"/>
                </a:lnTo>
                <a:lnTo>
                  <a:pt x="5622348" y="70790"/>
                </a:lnTo>
                <a:lnTo>
                  <a:pt x="5644836" y="105980"/>
                </a:lnTo>
                <a:lnTo>
                  <a:pt x="5659168" y="145945"/>
                </a:lnTo>
                <a:lnTo>
                  <a:pt x="5664200" y="189574"/>
                </a:lnTo>
                <a:lnTo>
                  <a:pt x="5664200" y="1960360"/>
                </a:lnTo>
                <a:lnTo>
                  <a:pt x="5657395" y="2010664"/>
                </a:lnTo>
                <a:lnTo>
                  <a:pt x="5638190" y="2055325"/>
                </a:lnTo>
                <a:lnTo>
                  <a:pt x="5608402" y="2092783"/>
                </a:lnTo>
                <a:lnTo>
                  <a:pt x="5569847" y="2121473"/>
                </a:lnTo>
                <a:lnTo>
                  <a:pt x="5524341" y="2139833"/>
                </a:lnTo>
                <a:lnTo>
                  <a:pt x="5473700" y="2146301"/>
                </a:lnTo>
                <a:lnTo>
                  <a:pt x="190500" y="2146301"/>
                </a:lnTo>
                <a:lnTo>
                  <a:pt x="139857" y="2139833"/>
                </a:lnTo>
                <a:lnTo>
                  <a:pt x="94351" y="2121473"/>
                </a:lnTo>
                <a:lnTo>
                  <a:pt x="55796" y="2092783"/>
                </a:lnTo>
                <a:lnTo>
                  <a:pt x="26008" y="2055325"/>
                </a:lnTo>
                <a:lnTo>
                  <a:pt x="6804" y="2010664"/>
                </a:lnTo>
                <a:lnTo>
                  <a:pt x="0" y="1960360"/>
                </a:lnTo>
                <a:close/>
              </a:path>
            </a:pathLst>
          </a:custGeom>
          <a:ln w="50800">
            <a:solidFill>
              <a:srgbClr val="797979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0784" y="3913265"/>
            <a:ext cx="3685729" cy="11142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sz="1969" b="1" spc="88" dirty="0">
                <a:solidFill>
                  <a:srgbClr val="212121"/>
                </a:solidFill>
                <a:latin typeface="Gill Sans MT"/>
                <a:cs typeface="Gill Sans MT"/>
              </a:rPr>
              <a:t>Duality </a:t>
            </a:r>
            <a:r>
              <a:rPr sz="1969" dirty="0">
                <a:solidFill>
                  <a:srgbClr val="212121"/>
                </a:solidFill>
                <a:latin typeface="Gill Sans MT"/>
                <a:cs typeface="Gill Sans MT"/>
              </a:rPr>
              <a:t>of satisfiability and</a:t>
            </a:r>
            <a:r>
              <a:rPr sz="1969" spc="-80" dirty="0">
                <a:solidFill>
                  <a:srgbClr val="212121"/>
                </a:solidFill>
                <a:latin typeface="Gill Sans MT"/>
                <a:cs typeface="Gill Sans MT"/>
              </a:rPr>
              <a:t> </a:t>
            </a:r>
            <a:r>
              <a:rPr sz="1969" spc="-4" dirty="0">
                <a:solidFill>
                  <a:srgbClr val="212121"/>
                </a:solidFill>
                <a:latin typeface="Gill Sans MT"/>
                <a:cs typeface="Gill Sans MT"/>
              </a:rPr>
              <a:t>validity:</a:t>
            </a:r>
            <a:endParaRPr sz="1969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78132" algn="ctr">
              <a:spcBef>
                <a:spcPts val="1575"/>
              </a:spcBef>
            </a:pPr>
            <a:r>
              <a:rPr sz="1969" i="1" dirty="0">
                <a:solidFill>
                  <a:srgbClr val="212121"/>
                </a:solidFill>
                <a:latin typeface="Gill Sans MT"/>
                <a:cs typeface="Gill Sans MT"/>
              </a:rPr>
              <a:t>F </a:t>
            </a:r>
            <a:r>
              <a:rPr sz="1969" spc="-4" dirty="0">
                <a:solidFill>
                  <a:srgbClr val="212121"/>
                </a:solidFill>
                <a:latin typeface="Gill Sans MT"/>
                <a:cs typeface="Gill Sans MT"/>
              </a:rPr>
              <a:t>is valid iff </a:t>
            </a:r>
            <a:r>
              <a:rPr sz="1969" dirty="0">
                <a:solidFill>
                  <a:srgbClr val="212121"/>
                </a:solidFill>
                <a:latin typeface="Gill Sans MT"/>
                <a:cs typeface="Gill Sans MT"/>
              </a:rPr>
              <a:t>¬</a:t>
            </a:r>
            <a:r>
              <a:rPr sz="1969" i="1" dirty="0">
                <a:solidFill>
                  <a:srgbClr val="212121"/>
                </a:solidFill>
                <a:latin typeface="Gill Sans MT"/>
                <a:cs typeface="Gill Sans MT"/>
              </a:rPr>
              <a:t>F </a:t>
            </a:r>
            <a:r>
              <a:rPr sz="1969" spc="-4" dirty="0">
                <a:solidFill>
                  <a:srgbClr val="212121"/>
                </a:solidFill>
                <a:latin typeface="Gill Sans MT"/>
                <a:cs typeface="Gill Sans MT"/>
              </a:rPr>
              <a:t>is</a:t>
            </a:r>
            <a:r>
              <a:rPr sz="1969" spc="42" dirty="0">
                <a:solidFill>
                  <a:srgbClr val="212121"/>
                </a:solidFill>
                <a:latin typeface="Gill Sans MT"/>
                <a:cs typeface="Gill Sans MT"/>
              </a:rPr>
              <a:t> </a:t>
            </a:r>
            <a:r>
              <a:rPr sz="1969" spc="4" dirty="0">
                <a:solidFill>
                  <a:srgbClr val="212121"/>
                </a:solidFill>
                <a:latin typeface="Gill Sans MT"/>
                <a:cs typeface="Gill Sans MT"/>
              </a:rPr>
              <a:t>unsatisfiable.</a:t>
            </a:r>
            <a:endParaRPr sz="1969">
              <a:solidFill>
                <a:prstClr val="black"/>
              </a:solidFill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757577" y="2277642"/>
            <a:ext cx="4064118" cy="24848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802127" y="2294930"/>
            <a:ext cx="3788420" cy="2264569"/>
          </a:xfrm>
          <a:custGeom>
            <a:avLst/>
            <a:gdLst/>
            <a:ahLst/>
            <a:cxnLst/>
            <a:rect l="l" t="t" r="r" b="b"/>
            <a:pathLst>
              <a:path w="5387975" h="3220720">
                <a:moveTo>
                  <a:pt x="5089131" y="0"/>
                </a:moveTo>
                <a:lnTo>
                  <a:pt x="782637" y="0"/>
                </a:lnTo>
                <a:lnTo>
                  <a:pt x="734263" y="5361"/>
                </a:lnTo>
                <a:lnTo>
                  <a:pt x="688440" y="17836"/>
                </a:lnTo>
                <a:lnTo>
                  <a:pt x="645766" y="36841"/>
                </a:lnTo>
                <a:lnTo>
                  <a:pt x="606840" y="61794"/>
                </a:lnTo>
                <a:lnTo>
                  <a:pt x="572260" y="92113"/>
                </a:lnTo>
                <a:lnTo>
                  <a:pt x="542625" y="127215"/>
                </a:lnTo>
                <a:lnTo>
                  <a:pt x="518534" y="166520"/>
                </a:lnTo>
                <a:lnTo>
                  <a:pt x="500585" y="209444"/>
                </a:lnTo>
                <a:lnTo>
                  <a:pt x="489377" y="255405"/>
                </a:lnTo>
                <a:lnTo>
                  <a:pt x="485508" y="303822"/>
                </a:lnTo>
                <a:lnTo>
                  <a:pt x="485508" y="2254859"/>
                </a:lnTo>
                <a:lnTo>
                  <a:pt x="487754" y="2291680"/>
                </a:lnTo>
                <a:lnTo>
                  <a:pt x="494330" y="2326957"/>
                </a:lnTo>
                <a:lnTo>
                  <a:pt x="504994" y="2360615"/>
                </a:lnTo>
                <a:lnTo>
                  <a:pt x="519506" y="2392578"/>
                </a:lnTo>
                <a:lnTo>
                  <a:pt x="0" y="3220453"/>
                </a:lnTo>
                <a:lnTo>
                  <a:pt x="702462" y="2541003"/>
                </a:lnTo>
                <a:lnTo>
                  <a:pt x="5169385" y="2541003"/>
                </a:lnTo>
                <a:lnTo>
                  <a:pt x="5183474" y="2537548"/>
                </a:lnTo>
                <a:lnTo>
                  <a:pt x="5226309" y="2519519"/>
                </a:lnTo>
                <a:lnTo>
                  <a:pt x="5265432" y="2495332"/>
                </a:lnTo>
                <a:lnTo>
                  <a:pt x="5300227" y="2465592"/>
                </a:lnTo>
                <a:lnTo>
                  <a:pt x="5330077" y="2430907"/>
                </a:lnTo>
                <a:lnTo>
                  <a:pt x="5354366" y="2391884"/>
                </a:lnTo>
                <a:lnTo>
                  <a:pt x="5372479" y="2349130"/>
                </a:lnTo>
                <a:lnTo>
                  <a:pt x="5383798" y="2303253"/>
                </a:lnTo>
                <a:lnTo>
                  <a:pt x="5387708" y="2254859"/>
                </a:lnTo>
                <a:lnTo>
                  <a:pt x="5387708" y="303822"/>
                </a:lnTo>
                <a:lnTo>
                  <a:pt x="5383798" y="255260"/>
                </a:lnTo>
                <a:lnTo>
                  <a:pt x="5372479" y="208928"/>
                </a:lnTo>
                <a:lnTo>
                  <a:pt x="5354366" y="165505"/>
                </a:lnTo>
                <a:lnTo>
                  <a:pt x="5330077" y="125668"/>
                </a:lnTo>
                <a:lnTo>
                  <a:pt x="5300227" y="90098"/>
                </a:lnTo>
                <a:lnTo>
                  <a:pt x="5265432" y="59473"/>
                </a:lnTo>
                <a:lnTo>
                  <a:pt x="5226309" y="34472"/>
                </a:lnTo>
                <a:lnTo>
                  <a:pt x="5183474" y="15773"/>
                </a:lnTo>
                <a:lnTo>
                  <a:pt x="5137542" y="4056"/>
                </a:lnTo>
                <a:lnTo>
                  <a:pt x="5089131" y="0"/>
                </a:lnTo>
                <a:close/>
              </a:path>
              <a:path w="5387975" h="3220720">
                <a:moveTo>
                  <a:pt x="5169385" y="2541003"/>
                </a:moveTo>
                <a:lnTo>
                  <a:pt x="702462" y="2541003"/>
                </a:lnTo>
                <a:lnTo>
                  <a:pt x="721872" y="2545852"/>
                </a:lnTo>
                <a:lnTo>
                  <a:pt x="741692" y="2549537"/>
                </a:lnTo>
                <a:lnTo>
                  <a:pt x="761941" y="2551879"/>
                </a:lnTo>
                <a:lnTo>
                  <a:pt x="782637" y="2552700"/>
                </a:lnTo>
                <a:lnTo>
                  <a:pt x="5089131" y="2552700"/>
                </a:lnTo>
                <a:lnTo>
                  <a:pt x="5137542" y="2548810"/>
                </a:lnTo>
                <a:lnTo>
                  <a:pt x="5169385" y="2541003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80825" y="2481979"/>
            <a:ext cx="3005286" cy="14747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>
              <a:lnSpc>
                <a:spcPts val="2250"/>
              </a:lnSpc>
            </a:pPr>
            <a:r>
              <a:rPr sz="1969" dirty="0">
                <a:solidFill>
                  <a:prstClr val="black"/>
                </a:solidFill>
                <a:latin typeface="Gill Sans MT"/>
                <a:cs typeface="Gill Sans MT"/>
              </a:rPr>
              <a:t>If </a:t>
            </a:r>
            <a:r>
              <a:rPr sz="1969" spc="-21" dirty="0">
                <a:solidFill>
                  <a:prstClr val="black"/>
                </a:solidFill>
                <a:latin typeface="Gill Sans MT"/>
                <a:cs typeface="Gill Sans MT"/>
              </a:rPr>
              <a:t>we </a:t>
            </a:r>
            <a:r>
              <a:rPr sz="1969" spc="-28" dirty="0">
                <a:solidFill>
                  <a:prstClr val="black"/>
                </a:solidFill>
                <a:latin typeface="Gill Sans MT"/>
                <a:cs typeface="Gill Sans MT"/>
              </a:rPr>
              <a:t>have </a:t>
            </a:r>
            <a:r>
              <a:rPr sz="1969" dirty="0">
                <a:solidFill>
                  <a:prstClr val="black"/>
                </a:solidFill>
                <a:latin typeface="Gill Sans MT"/>
                <a:cs typeface="Gill Sans MT"/>
              </a:rPr>
              <a:t>a </a:t>
            </a:r>
            <a:r>
              <a:rPr sz="1969" spc="-11" dirty="0">
                <a:solidFill>
                  <a:prstClr val="black"/>
                </a:solidFill>
                <a:latin typeface="Gill Sans MT"/>
                <a:cs typeface="Gill Sans MT"/>
              </a:rPr>
              <a:t>procedure </a:t>
            </a:r>
            <a:r>
              <a:rPr sz="1969" spc="-7" dirty="0">
                <a:solidFill>
                  <a:prstClr val="black"/>
                </a:solidFill>
                <a:latin typeface="Gill Sans MT"/>
                <a:cs typeface="Gill Sans MT"/>
              </a:rPr>
              <a:t>for  </a:t>
            </a:r>
            <a:r>
              <a:rPr sz="1969" spc="-4" dirty="0">
                <a:solidFill>
                  <a:prstClr val="black"/>
                </a:solidFill>
                <a:latin typeface="Gill Sans MT"/>
                <a:cs typeface="Gill Sans MT"/>
              </a:rPr>
              <a:t>checking </a:t>
            </a:r>
            <a:r>
              <a:rPr sz="1969" spc="-11" dirty="0">
                <a:solidFill>
                  <a:prstClr val="black"/>
                </a:solidFill>
                <a:latin typeface="Gill Sans MT"/>
                <a:cs typeface="Gill Sans MT"/>
              </a:rPr>
              <a:t>satisfiability, </a:t>
            </a:r>
            <a:r>
              <a:rPr sz="1969" dirty="0">
                <a:solidFill>
                  <a:prstClr val="black"/>
                </a:solidFill>
                <a:latin typeface="Gill Sans MT"/>
                <a:cs typeface="Gill Sans MT"/>
              </a:rPr>
              <a:t>then</a:t>
            </a:r>
            <a:r>
              <a:rPr sz="1969" spc="-186" dirty="0">
                <a:solidFill>
                  <a:prstClr val="black"/>
                </a:solidFill>
                <a:latin typeface="Gill Sans MT"/>
                <a:cs typeface="Gill Sans MT"/>
              </a:rPr>
              <a:t> </a:t>
            </a:r>
            <a:r>
              <a:rPr sz="1969" spc="-21" dirty="0">
                <a:solidFill>
                  <a:prstClr val="black"/>
                </a:solidFill>
                <a:latin typeface="Gill Sans MT"/>
                <a:cs typeface="Gill Sans MT"/>
              </a:rPr>
              <a:t>we  </a:t>
            </a:r>
            <a:r>
              <a:rPr sz="1969" dirty="0">
                <a:solidFill>
                  <a:prstClr val="black"/>
                </a:solidFill>
                <a:latin typeface="Gill Sans MT"/>
                <a:cs typeface="Gill Sans MT"/>
              </a:rPr>
              <a:t>can </a:t>
            </a:r>
            <a:r>
              <a:rPr sz="1969" spc="-4" dirty="0">
                <a:solidFill>
                  <a:prstClr val="black"/>
                </a:solidFill>
                <a:latin typeface="Gill Sans MT"/>
                <a:cs typeface="Gill Sans MT"/>
              </a:rPr>
              <a:t>also </a:t>
            </a:r>
            <a:r>
              <a:rPr sz="1969" dirty="0">
                <a:solidFill>
                  <a:prstClr val="black"/>
                </a:solidFill>
                <a:latin typeface="Gill Sans MT"/>
                <a:cs typeface="Gill Sans MT"/>
              </a:rPr>
              <a:t>check </a:t>
            </a:r>
            <a:r>
              <a:rPr sz="1969" spc="-4" dirty="0">
                <a:solidFill>
                  <a:prstClr val="black"/>
                </a:solidFill>
                <a:latin typeface="Gill Sans MT"/>
                <a:cs typeface="Gill Sans MT"/>
              </a:rPr>
              <a:t>validity </a:t>
            </a:r>
            <a:r>
              <a:rPr sz="1969" dirty="0">
                <a:solidFill>
                  <a:prstClr val="black"/>
                </a:solidFill>
                <a:latin typeface="Gill Sans MT"/>
                <a:cs typeface="Gill Sans MT"/>
              </a:rPr>
              <a:t>of  </a:t>
            </a:r>
            <a:r>
              <a:rPr sz="1969" spc="-7" dirty="0">
                <a:solidFill>
                  <a:prstClr val="black"/>
                </a:solidFill>
                <a:latin typeface="Gill Sans MT"/>
                <a:cs typeface="Gill Sans MT"/>
              </a:rPr>
              <a:t>propositional formulas, </a:t>
            </a:r>
            <a:r>
              <a:rPr sz="1969" dirty="0">
                <a:solidFill>
                  <a:prstClr val="black"/>
                </a:solidFill>
                <a:latin typeface="Gill Sans MT"/>
                <a:cs typeface="Gill Sans MT"/>
              </a:rPr>
              <a:t>and  </a:t>
            </a:r>
            <a:r>
              <a:rPr sz="1969" spc="-4" dirty="0">
                <a:solidFill>
                  <a:prstClr val="black"/>
                </a:solidFill>
                <a:latin typeface="Gill Sans MT"/>
                <a:cs typeface="Gill Sans MT"/>
              </a:rPr>
              <a:t>vice</a:t>
            </a:r>
            <a:r>
              <a:rPr sz="1969" spc="-63" dirty="0">
                <a:solidFill>
                  <a:prstClr val="black"/>
                </a:solidFill>
                <a:latin typeface="Gill Sans MT"/>
                <a:cs typeface="Gill Sans MT"/>
              </a:rPr>
              <a:t> </a:t>
            </a:r>
            <a:r>
              <a:rPr sz="1969" spc="-7" dirty="0">
                <a:solidFill>
                  <a:prstClr val="black"/>
                </a:solidFill>
                <a:latin typeface="Gill Sans MT"/>
                <a:cs typeface="Gill Sans MT"/>
              </a:rPr>
              <a:t>versa.</a:t>
            </a:r>
            <a:endParaRPr sz="1969" dirty="0">
              <a:solidFill>
                <a:prstClr val="black"/>
              </a:solidFill>
              <a:latin typeface="Gill Sans MT"/>
              <a:cs typeface="Gill Sans MT"/>
            </a:endParaRPr>
          </a:p>
        </p:txBody>
      </p:sp>
      <p:sp>
        <p:nvSpPr>
          <p:cNvPr id="14" name="object 2"/>
          <p:cNvSpPr txBox="1">
            <a:spLocks noGrp="1"/>
          </p:cNvSpPr>
          <p:nvPr>
            <p:ph type="title"/>
          </p:nvPr>
        </p:nvSpPr>
        <p:spPr>
          <a:xfrm>
            <a:off x="408114" y="787684"/>
            <a:ext cx="8265985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pc="112" dirty="0"/>
              <a:t>Satisfiability </a:t>
            </a:r>
            <a:r>
              <a:rPr spc="183" dirty="0"/>
              <a:t>&amp; </a:t>
            </a:r>
            <a:r>
              <a:rPr spc="127" dirty="0"/>
              <a:t>validity </a:t>
            </a:r>
            <a:r>
              <a:rPr spc="141" dirty="0"/>
              <a:t>of </a:t>
            </a:r>
            <a:r>
              <a:rPr spc="109" dirty="0"/>
              <a:t>propositional</a:t>
            </a:r>
            <a:r>
              <a:rPr spc="-278" dirty="0"/>
              <a:t> </a:t>
            </a:r>
            <a:r>
              <a:rPr spc="116" dirty="0"/>
              <a:t>formulas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71499" y="1482707"/>
            <a:ext cx="3472259" cy="2003966"/>
            <a:chOff x="553641" y="1945734"/>
            <a:chExt cx="3472259" cy="2003966"/>
          </a:xfrm>
        </p:grpSpPr>
        <p:sp>
          <p:nvSpPr>
            <p:cNvPr id="20" name="object 3"/>
            <p:cNvSpPr/>
            <p:nvPr/>
          </p:nvSpPr>
          <p:spPr>
            <a:xfrm>
              <a:off x="553641" y="1945734"/>
              <a:ext cx="3472259" cy="200396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66">
                <a:solidFill>
                  <a:prstClr val="black"/>
                </a:solidFill>
              </a:endParaRPr>
            </a:p>
          </p:txBody>
        </p:sp>
        <p:sp>
          <p:nvSpPr>
            <p:cNvPr id="21" name="object 4"/>
            <p:cNvSpPr txBox="1"/>
            <p:nvPr/>
          </p:nvSpPr>
          <p:spPr>
            <a:xfrm>
              <a:off x="687586" y="2038808"/>
              <a:ext cx="3058914" cy="165365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929"/>
              <a:r>
                <a:rPr sz="1969" i="1" dirty="0">
                  <a:solidFill>
                    <a:srgbClr val="212121"/>
                  </a:solidFill>
                  <a:latin typeface="Gill Sans MT"/>
                  <a:cs typeface="Gill Sans MT"/>
                </a:rPr>
                <a:t>F </a:t>
              </a:r>
              <a:r>
                <a:rPr sz="1969" spc="-4" dirty="0">
                  <a:solidFill>
                    <a:srgbClr val="212121"/>
                  </a:solidFill>
                  <a:latin typeface="Gill Sans MT"/>
                  <a:cs typeface="Gill Sans MT"/>
                </a:rPr>
                <a:t>is </a:t>
              </a:r>
              <a:r>
                <a:rPr sz="1969" b="1" spc="88" dirty="0">
                  <a:solidFill>
                    <a:srgbClr val="212121"/>
                  </a:solidFill>
                  <a:latin typeface="Gill Sans MT"/>
                  <a:cs typeface="Gill Sans MT"/>
                </a:rPr>
                <a:t>satisfiable </a:t>
              </a:r>
              <a:r>
                <a:rPr sz="1969" spc="-4" dirty="0" err="1">
                  <a:solidFill>
                    <a:srgbClr val="212121"/>
                  </a:solidFill>
                  <a:latin typeface="Gill Sans MT"/>
                  <a:cs typeface="Gill Sans MT"/>
                </a:rPr>
                <a:t>iff</a:t>
              </a:r>
              <a:r>
                <a:rPr sz="1969" spc="-4" dirty="0">
                  <a:solidFill>
                    <a:srgbClr val="212121"/>
                  </a:solidFill>
                  <a:latin typeface="Gill Sans MT"/>
                  <a:cs typeface="Gill Sans MT"/>
                </a:rPr>
                <a:t> </a:t>
              </a:r>
              <a:r>
                <a:rPr lang="en-US" sz="1969" i="1" dirty="0" smtClean="0">
                  <a:solidFill>
                    <a:srgbClr val="212121"/>
                  </a:solidFill>
                  <a:latin typeface="Gill Sans MT"/>
                  <a:cs typeface="Gill Sans MT"/>
                </a:rPr>
                <a:t>there exists an assignment for which F is true</a:t>
              </a:r>
              <a:endParaRPr sz="1969" dirty="0">
                <a:solidFill>
                  <a:prstClr val="black"/>
                </a:solidFill>
                <a:latin typeface="Gill Sans MT"/>
                <a:cs typeface="Gill Sans MT"/>
              </a:endParaRPr>
            </a:p>
            <a:p>
              <a:pPr>
                <a:spcBef>
                  <a:spcPts val="14"/>
                </a:spcBef>
              </a:pPr>
              <a:endParaRPr sz="900" dirty="0">
                <a:solidFill>
                  <a:prstClr val="black"/>
                </a:solidFill>
                <a:latin typeface="Times New Roman"/>
                <a:cs typeface="Times New Roman"/>
              </a:endParaRPr>
            </a:p>
            <a:p>
              <a:pPr marL="8929"/>
              <a:r>
                <a:rPr sz="1969" i="1" dirty="0">
                  <a:solidFill>
                    <a:srgbClr val="212121"/>
                  </a:solidFill>
                  <a:latin typeface="Gill Sans MT"/>
                  <a:cs typeface="Gill Sans MT"/>
                </a:rPr>
                <a:t>F </a:t>
              </a:r>
              <a:r>
                <a:rPr sz="1969" spc="-4" dirty="0">
                  <a:solidFill>
                    <a:srgbClr val="212121"/>
                  </a:solidFill>
                  <a:latin typeface="Gill Sans MT"/>
                  <a:cs typeface="Gill Sans MT"/>
                </a:rPr>
                <a:t>is </a:t>
              </a:r>
              <a:r>
                <a:rPr sz="1969" b="1" spc="91" dirty="0">
                  <a:solidFill>
                    <a:srgbClr val="212121"/>
                  </a:solidFill>
                  <a:latin typeface="Gill Sans MT"/>
                  <a:cs typeface="Gill Sans MT"/>
                </a:rPr>
                <a:t>valid </a:t>
              </a:r>
              <a:r>
                <a:rPr sz="1969" spc="-4" dirty="0" err="1">
                  <a:solidFill>
                    <a:srgbClr val="212121"/>
                  </a:solidFill>
                  <a:latin typeface="Gill Sans MT"/>
                  <a:cs typeface="Gill Sans MT"/>
                </a:rPr>
                <a:t>iff</a:t>
              </a:r>
              <a:r>
                <a:rPr sz="1969" spc="-4" dirty="0">
                  <a:solidFill>
                    <a:srgbClr val="212121"/>
                  </a:solidFill>
                  <a:latin typeface="Gill Sans MT"/>
                  <a:cs typeface="Gill Sans MT"/>
                </a:rPr>
                <a:t> </a:t>
              </a:r>
              <a:r>
                <a:rPr lang="en-US" sz="1969" i="1" dirty="0" smtClean="0">
                  <a:solidFill>
                    <a:srgbClr val="212121"/>
                  </a:solidFill>
                  <a:latin typeface="Gill Sans MT"/>
                  <a:cs typeface="Gill Sans MT"/>
                </a:rPr>
                <a:t>F is true for all assignments</a:t>
              </a:r>
              <a:endParaRPr sz="1969" dirty="0">
                <a:solidFill>
                  <a:prstClr val="black"/>
                </a:solidFill>
                <a:latin typeface="Gill Sans MT"/>
                <a:cs typeface="Gill Sans MT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0" y="6504057"/>
            <a:ext cx="283930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From CSE 507 by </a:t>
            </a:r>
            <a:r>
              <a:rPr lang="en-US" sz="1700" dirty="0" err="1" smtClean="0"/>
              <a:t>Emina</a:t>
            </a:r>
            <a:r>
              <a:rPr lang="en-US" sz="1700" dirty="0" smtClean="0"/>
              <a:t> </a:t>
            </a:r>
            <a:r>
              <a:rPr lang="en-US" sz="1700" dirty="0" err="1" smtClean="0"/>
              <a:t>Torlak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3307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3420" y="1655805"/>
            <a:ext cx="3605861" cy="30179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7366" y="1749397"/>
            <a:ext cx="3316039" cy="24878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lnSpc>
                <a:spcPts val="1997"/>
              </a:lnSpc>
            </a:pP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// Returns </a:t>
            </a:r>
            <a:r>
              <a:rPr sz="1400" i="1" dirty="0">
                <a:solidFill>
                  <a:srgbClr val="5E5E5E"/>
                </a:solidFill>
                <a:latin typeface="Gill Sans MT"/>
                <a:cs typeface="Gill Sans MT"/>
              </a:rPr>
              <a:t>true </a:t>
            </a: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if the CNF </a:t>
            </a:r>
            <a:r>
              <a:rPr sz="1400" spc="-7" dirty="0">
                <a:solidFill>
                  <a:srgbClr val="5E5E5E"/>
                </a:solidFill>
                <a:latin typeface="Gill Sans MT"/>
                <a:cs typeface="Gill Sans MT"/>
              </a:rPr>
              <a:t>formula </a:t>
            </a: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F</a:t>
            </a:r>
            <a:r>
              <a:rPr sz="1400" spc="-56" dirty="0">
                <a:solidFill>
                  <a:srgbClr val="5E5E5E"/>
                </a:solidFill>
                <a:latin typeface="Gill Sans MT"/>
                <a:cs typeface="Gill Sans MT"/>
              </a:rPr>
              <a:t> </a:t>
            </a: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is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8929">
              <a:lnSpc>
                <a:spcPts val="1997"/>
              </a:lnSpc>
            </a:pP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// </a:t>
            </a:r>
            <a:r>
              <a:rPr sz="1400" spc="4" dirty="0">
                <a:solidFill>
                  <a:srgbClr val="5E5E5E"/>
                </a:solidFill>
                <a:latin typeface="Gill Sans MT"/>
                <a:cs typeface="Gill Sans MT"/>
              </a:rPr>
              <a:t>satisfiable; </a:t>
            </a: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otherwise </a:t>
            </a:r>
            <a:r>
              <a:rPr sz="1400" spc="-7" dirty="0">
                <a:solidFill>
                  <a:srgbClr val="5E5E5E"/>
                </a:solidFill>
                <a:latin typeface="Gill Sans MT"/>
                <a:cs typeface="Gill Sans MT"/>
              </a:rPr>
              <a:t>returns</a:t>
            </a:r>
            <a:r>
              <a:rPr sz="1400" spc="-214" dirty="0">
                <a:solidFill>
                  <a:srgbClr val="5E5E5E"/>
                </a:solidFill>
                <a:latin typeface="Gill Sans MT"/>
                <a:cs typeface="Gill Sans MT"/>
              </a:rPr>
              <a:t> </a:t>
            </a:r>
            <a:r>
              <a:rPr sz="1400" i="1" spc="-7" dirty="0">
                <a:solidFill>
                  <a:srgbClr val="5E5E5E"/>
                </a:solidFill>
                <a:latin typeface="Gill Sans MT"/>
                <a:cs typeface="Gill Sans MT"/>
              </a:rPr>
              <a:t>false</a:t>
            </a:r>
            <a:r>
              <a:rPr sz="1400" spc="-7" dirty="0">
                <a:solidFill>
                  <a:srgbClr val="5E5E5E"/>
                </a:solidFill>
                <a:latin typeface="Gill Sans MT"/>
                <a:cs typeface="Gill Sans MT"/>
              </a:rPr>
              <a:t>.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>
              <a:spcBef>
                <a:spcPts val="11"/>
              </a:spcBef>
            </a:pPr>
            <a:endParaRPr sz="1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929">
              <a:lnSpc>
                <a:spcPts val="2014"/>
              </a:lnSpc>
            </a:pP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DPLL(F)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27690">
              <a:lnSpc>
                <a:spcPts val="2004"/>
              </a:lnSpc>
            </a:pP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G </a:t>
            </a:r>
            <a:r>
              <a:rPr sz="1400" dirty="0">
                <a:solidFill>
                  <a:prstClr val="black"/>
                </a:solidFill>
                <a:latin typeface="Century Gothic"/>
                <a:cs typeface="Century Gothic"/>
              </a:rPr>
              <a:t>←</a:t>
            </a:r>
            <a:r>
              <a:rPr sz="1400" spc="-53" dirty="0">
                <a:solidFill>
                  <a:prstClr val="black"/>
                </a:solidFill>
                <a:latin typeface="Century Gothic"/>
                <a:cs typeface="Century Gothic"/>
              </a:rPr>
              <a:t> </a:t>
            </a: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BCP(F)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27690">
              <a:lnSpc>
                <a:spcPts val="2014"/>
              </a:lnSpc>
            </a:pPr>
            <a:r>
              <a:rPr sz="1400" b="1" spc="-46" dirty="0">
                <a:solidFill>
                  <a:prstClr val="black"/>
                </a:solidFill>
                <a:latin typeface="Gill Sans MT"/>
                <a:cs typeface="Gill Sans MT"/>
              </a:rPr>
              <a:t>if </a:t>
            </a: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G = </a:t>
            </a:r>
            <a:r>
              <a:rPr sz="1400" spc="-7" dirty="0">
                <a:solidFill>
                  <a:prstClr val="black"/>
                </a:solidFill>
                <a:latin typeface="Segoe UI Symbol"/>
                <a:cs typeface="Segoe UI Symbol"/>
              </a:rPr>
              <a:t>⟙ </a:t>
            </a:r>
            <a:r>
              <a:rPr sz="1400" b="1" spc="-67" dirty="0">
                <a:solidFill>
                  <a:prstClr val="black"/>
                </a:solidFill>
                <a:latin typeface="Gill Sans MT"/>
                <a:cs typeface="Gill Sans MT"/>
              </a:rPr>
              <a:t>then </a:t>
            </a:r>
            <a:r>
              <a:rPr sz="1400" b="1" spc="-70" dirty="0">
                <a:solidFill>
                  <a:prstClr val="black"/>
                </a:solidFill>
                <a:latin typeface="Gill Sans MT"/>
                <a:cs typeface="Gill Sans MT"/>
              </a:rPr>
              <a:t>return</a:t>
            </a:r>
            <a:r>
              <a:rPr sz="1400" b="1" spc="70" dirty="0">
                <a:solidFill>
                  <a:prstClr val="black"/>
                </a:solidFill>
                <a:latin typeface="Gill Sans MT"/>
                <a:cs typeface="Gill Sans MT"/>
              </a:rPr>
              <a:t> </a:t>
            </a:r>
            <a:r>
              <a:rPr sz="1400" i="1" dirty="0">
                <a:solidFill>
                  <a:prstClr val="black"/>
                </a:solidFill>
                <a:latin typeface="Gill Sans MT"/>
                <a:cs typeface="Gill Sans MT"/>
              </a:rPr>
              <a:t>true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27690">
              <a:spcBef>
                <a:spcPts val="155"/>
              </a:spcBef>
            </a:pPr>
            <a:r>
              <a:rPr sz="1400" b="1" spc="-46" dirty="0">
                <a:solidFill>
                  <a:prstClr val="black"/>
                </a:solidFill>
                <a:latin typeface="Gill Sans MT"/>
                <a:cs typeface="Gill Sans MT"/>
              </a:rPr>
              <a:t>if </a:t>
            </a: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G = </a:t>
            </a:r>
            <a:r>
              <a:rPr sz="1400" spc="-7" dirty="0">
                <a:solidFill>
                  <a:prstClr val="black"/>
                </a:solidFill>
                <a:latin typeface="Segoe UI Symbol"/>
                <a:cs typeface="Segoe UI Symbol"/>
              </a:rPr>
              <a:t>⟘ </a:t>
            </a:r>
            <a:r>
              <a:rPr sz="1400" b="1" spc="-67" dirty="0">
                <a:solidFill>
                  <a:prstClr val="black"/>
                </a:solidFill>
                <a:latin typeface="Gill Sans MT"/>
                <a:cs typeface="Gill Sans MT"/>
              </a:rPr>
              <a:t>then </a:t>
            </a:r>
            <a:r>
              <a:rPr sz="1400" b="1" spc="-70" dirty="0">
                <a:solidFill>
                  <a:prstClr val="black"/>
                </a:solidFill>
                <a:latin typeface="Gill Sans MT"/>
                <a:cs typeface="Gill Sans MT"/>
              </a:rPr>
              <a:t>return</a:t>
            </a:r>
            <a:r>
              <a:rPr sz="1400" b="1" spc="77" dirty="0">
                <a:solidFill>
                  <a:prstClr val="black"/>
                </a:solidFill>
                <a:latin typeface="Gill Sans MT"/>
                <a:cs typeface="Gill Sans MT"/>
              </a:rPr>
              <a:t> </a:t>
            </a:r>
            <a:r>
              <a:rPr sz="1400" i="1" spc="-7" dirty="0">
                <a:solidFill>
                  <a:prstClr val="black"/>
                </a:solidFill>
                <a:latin typeface="Gill Sans MT"/>
                <a:cs typeface="Gill Sans MT"/>
              </a:rPr>
              <a:t>false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27690">
              <a:spcBef>
                <a:spcPts val="151"/>
              </a:spcBef>
            </a:pP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p </a:t>
            </a:r>
            <a:r>
              <a:rPr sz="1400" dirty="0">
                <a:solidFill>
                  <a:prstClr val="black"/>
                </a:solidFill>
                <a:latin typeface="Century Gothic"/>
                <a:cs typeface="Century Gothic"/>
              </a:rPr>
              <a:t>←</a:t>
            </a:r>
            <a:r>
              <a:rPr sz="1400" spc="-25" dirty="0">
                <a:solidFill>
                  <a:prstClr val="black"/>
                </a:solidFill>
                <a:latin typeface="Century Gothic"/>
                <a:cs typeface="Century Gothic"/>
              </a:rPr>
              <a:t> </a:t>
            </a:r>
            <a:r>
              <a:rPr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choose(</a:t>
            </a:r>
            <a:r>
              <a:rPr sz="1400" spc="-4" dirty="0" err="1" smtClean="0">
                <a:solidFill>
                  <a:prstClr val="black"/>
                </a:solidFill>
                <a:latin typeface="Gill Sans MT"/>
                <a:cs typeface="Gill Sans MT"/>
              </a:rPr>
              <a:t>vars</a:t>
            </a:r>
            <a:r>
              <a:rPr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(</a:t>
            </a:r>
            <a:r>
              <a:rPr lang="en-US"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G</a:t>
            </a:r>
            <a:r>
              <a:rPr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))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27690">
              <a:spcBef>
                <a:spcPts val="225"/>
              </a:spcBef>
            </a:pPr>
            <a:r>
              <a:rPr sz="1400" b="1" spc="-70" dirty="0">
                <a:solidFill>
                  <a:prstClr val="black"/>
                </a:solidFill>
                <a:latin typeface="Gill Sans MT"/>
                <a:cs typeface="Gill Sans MT"/>
              </a:rPr>
              <a:t>return </a:t>
            </a: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DPLL(G{p </a:t>
            </a:r>
            <a:r>
              <a:rPr sz="1400" spc="-383" dirty="0">
                <a:solidFill>
                  <a:prstClr val="black"/>
                </a:solidFill>
                <a:latin typeface="Lucida Sans Unicode"/>
                <a:cs typeface="Lucida Sans Unicode"/>
              </a:rPr>
              <a:t>↦   </a:t>
            </a:r>
            <a:r>
              <a:rPr sz="1400" spc="-4" dirty="0">
                <a:solidFill>
                  <a:prstClr val="black"/>
                </a:solidFill>
                <a:latin typeface="Segoe UI Symbol"/>
                <a:cs typeface="Segoe UI Symbol"/>
              </a:rPr>
              <a:t>⟙</a:t>
            </a: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}) </a:t>
            </a: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= </a:t>
            </a:r>
            <a:r>
              <a:rPr sz="1400" spc="-35" dirty="0">
                <a:solidFill>
                  <a:prstClr val="black"/>
                </a:solidFill>
                <a:latin typeface="Gill Sans MT"/>
                <a:cs typeface="Gill Sans MT"/>
              </a:rPr>
              <a:t>“SAT”</a:t>
            </a:r>
            <a:r>
              <a:rPr sz="1400" spc="-102" dirty="0">
                <a:solidFill>
                  <a:prstClr val="black"/>
                </a:solidFill>
                <a:latin typeface="Gill Sans MT"/>
                <a:cs typeface="Gill Sans MT"/>
              </a:rPr>
              <a:t> </a:t>
            </a: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||</a:t>
            </a:r>
          </a:p>
          <a:p>
            <a:pPr marL="782659">
              <a:spcBef>
                <a:spcPts val="436"/>
              </a:spcBef>
            </a:pP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DPLL(G{p </a:t>
            </a:r>
            <a:r>
              <a:rPr sz="1400" spc="-383" dirty="0">
                <a:solidFill>
                  <a:prstClr val="black"/>
                </a:solidFill>
                <a:latin typeface="Lucida Sans Unicode"/>
                <a:cs typeface="Lucida Sans Unicode"/>
              </a:rPr>
              <a:t>↦ </a:t>
            </a:r>
            <a:r>
              <a:rPr sz="1400" spc="-257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400" spc="-4" dirty="0">
                <a:solidFill>
                  <a:prstClr val="black"/>
                </a:solidFill>
                <a:latin typeface="Segoe UI Symbol"/>
                <a:cs typeface="Segoe UI Symbol"/>
              </a:rPr>
              <a:t>⟘</a:t>
            </a: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})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58250" y="6513884"/>
            <a:ext cx="98227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lnSpc>
                <a:spcPts val="1336"/>
              </a:lnSpc>
            </a:pPr>
            <a:r>
              <a:rPr sz="1266" dirty="0">
                <a:solidFill>
                  <a:prstClr val="black"/>
                </a:solidFill>
                <a:latin typeface="Gill Sans MT"/>
                <a:cs typeface="Gill Sans MT"/>
              </a:rPr>
              <a:t>3</a:t>
            </a:r>
            <a:endParaRPr sz="1266">
              <a:solidFill>
                <a:prstClr val="black"/>
              </a:solidFill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pc="130" dirty="0"/>
              <a:t>A </a:t>
            </a:r>
            <a:r>
              <a:rPr spc="102" dirty="0"/>
              <a:t>brief </a:t>
            </a:r>
            <a:r>
              <a:rPr spc="120" dirty="0"/>
              <a:t>review </a:t>
            </a:r>
            <a:r>
              <a:rPr spc="141" dirty="0"/>
              <a:t>of</a:t>
            </a:r>
            <a:r>
              <a:rPr spc="-67" dirty="0"/>
              <a:t> </a:t>
            </a:r>
            <a:r>
              <a:rPr spc="60" dirty="0"/>
              <a:t>DPLL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58800" y="787238"/>
            <a:ext cx="8229600" cy="630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2531" b="1" i="0">
                <a:solidFill>
                  <a:schemeClr val="tx1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algn="l"/>
            <a:r>
              <a:rPr lang="en-US" sz="2000" kern="0" dirty="0" smtClean="0"/>
              <a:t>(DPLL = </a:t>
            </a:r>
            <a:r>
              <a:rPr lang="en-US" sz="2000" kern="0" spc="-5" dirty="0" smtClean="0"/>
              <a:t>Da</a:t>
            </a:r>
            <a:r>
              <a:rPr lang="en-US" sz="2000" kern="0" spc="-20" dirty="0" smtClean="0"/>
              <a:t>v</a:t>
            </a:r>
            <a:r>
              <a:rPr lang="en-US" sz="2000" kern="0" dirty="0" smtClean="0"/>
              <a:t>i</a:t>
            </a:r>
            <a:r>
              <a:rPr lang="en-US" sz="2000" kern="0" spc="-240" dirty="0" smtClean="0"/>
              <a:t>s</a:t>
            </a:r>
            <a:r>
              <a:rPr lang="en-US" sz="2000" kern="0" dirty="0" smtClean="0"/>
              <a:t>, </a:t>
            </a:r>
            <a:r>
              <a:rPr lang="en-US" sz="2000" kern="0" spc="-25" dirty="0" smtClean="0"/>
              <a:t>P</a:t>
            </a:r>
            <a:r>
              <a:rPr lang="en-US" sz="2000" kern="0" dirty="0" smtClean="0"/>
              <a:t>u</a:t>
            </a:r>
            <a:r>
              <a:rPr lang="en-US" sz="2000" kern="0" spc="-5" dirty="0" smtClean="0"/>
              <a:t>t</a:t>
            </a:r>
            <a:r>
              <a:rPr lang="en-US" sz="2000" kern="0" dirty="0" smtClean="0"/>
              <a:t>n</a:t>
            </a:r>
            <a:r>
              <a:rPr lang="en-US" sz="2000" kern="0" spc="-5" dirty="0" smtClean="0"/>
              <a:t>a</a:t>
            </a:r>
            <a:r>
              <a:rPr lang="en-US" sz="2000" kern="0" dirty="0" smtClean="0"/>
              <a:t>m, </a:t>
            </a:r>
            <a:r>
              <a:rPr lang="en-US" sz="2000" kern="0" spc="-50" dirty="0" err="1" smtClean="0"/>
              <a:t>L</a:t>
            </a:r>
            <a:r>
              <a:rPr lang="en-US" sz="2000" kern="0" dirty="0" err="1" smtClean="0"/>
              <a:t>o</a:t>
            </a:r>
            <a:r>
              <a:rPr lang="en-US" sz="2000" kern="0" spc="-5" dirty="0" err="1" smtClean="0"/>
              <a:t>ge</a:t>
            </a:r>
            <a:r>
              <a:rPr lang="en-US" sz="2000" kern="0" dirty="0" err="1" smtClean="0"/>
              <a:t>m</a:t>
            </a:r>
            <a:r>
              <a:rPr lang="en-US" sz="2000" kern="0" spc="-5" dirty="0" err="1" smtClean="0"/>
              <a:t>a</a:t>
            </a:r>
            <a:r>
              <a:rPr lang="en-US" sz="2000" kern="0" dirty="0" err="1" smtClean="0"/>
              <a:t>nn</a:t>
            </a:r>
            <a:r>
              <a:rPr lang="en-US" sz="2000" kern="0" dirty="0" smtClean="0"/>
              <a:t>, </a:t>
            </a:r>
            <a:r>
              <a:rPr lang="en-US" sz="2000" kern="0" spc="-50" dirty="0" smtClean="0"/>
              <a:t>L</a:t>
            </a:r>
            <a:r>
              <a:rPr lang="en-US" sz="2000" kern="0" dirty="0" smtClean="0"/>
              <a:t>o</a:t>
            </a:r>
            <a:r>
              <a:rPr lang="en-US" sz="2000" kern="0" spc="-20" dirty="0" smtClean="0"/>
              <a:t>v</a:t>
            </a:r>
            <a:r>
              <a:rPr lang="en-US" sz="2000" kern="0" spc="-5" dirty="0" smtClean="0"/>
              <a:t>e</a:t>
            </a:r>
            <a:r>
              <a:rPr lang="en-US" sz="2000" kern="0" dirty="0" smtClean="0"/>
              <a:t>l</a:t>
            </a:r>
            <a:r>
              <a:rPr lang="en-US" sz="2000" kern="0" spc="-5" dirty="0" smtClean="0"/>
              <a:t>a</a:t>
            </a:r>
            <a:r>
              <a:rPr lang="en-US" sz="2000" kern="0" dirty="0" smtClean="0"/>
              <a:t>nd)</a:t>
            </a:r>
            <a:endParaRPr lang="en-US" sz="2000" kern="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04057"/>
            <a:ext cx="283930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From CSE 507 by </a:t>
            </a:r>
            <a:r>
              <a:rPr lang="en-US" sz="1700" dirty="0" err="1" smtClean="0"/>
              <a:t>Emina</a:t>
            </a:r>
            <a:r>
              <a:rPr lang="en-US" sz="1700" dirty="0" smtClean="0"/>
              <a:t> </a:t>
            </a:r>
            <a:r>
              <a:rPr lang="en-US" sz="1700" dirty="0" err="1" smtClean="0"/>
              <a:t>Torlak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67870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3420" y="1655805"/>
            <a:ext cx="3605861" cy="30179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7366" y="1749397"/>
            <a:ext cx="3316039" cy="24878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lnSpc>
                <a:spcPts val="1997"/>
              </a:lnSpc>
            </a:pP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// Returns </a:t>
            </a:r>
            <a:r>
              <a:rPr sz="1400" i="1" dirty="0">
                <a:solidFill>
                  <a:srgbClr val="5E5E5E"/>
                </a:solidFill>
                <a:latin typeface="Gill Sans MT"/>
                <a:cs typeface="Gill Sans MT"/>
              </a:rPr>
              <a:t>true </a:t>
            </a: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if the CNF </a:t>
            </a:r>
            <a:r>
              <a:rPr sz="1400" spc="-7" dirty="0">
                <a:solidFill>
                  <a:srgbClr val="5E5E5E"/>
                </a:solidFill>
                <a:latin typeface="Gill Sans MT"/>
                <a:cs typeface="Gill Sans MT"/>
              </a:rPr>
              <a:t>formula </a:t>
            </a: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F</a:t>
            </a:r>
            <a:r>
              <a:rPr sz="1400" spc="-56" dirty="0">
                <a:solidFill>
                  <a:srgbClr val="5E5E5E"/>
                </a:solidFill>
                <a:latin typeface="Gill Sans MT"/>
                <a:cs typeface="Gill Sans MT"/>
              </a:rPr>
              <a:t> </a:t>
            </a: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is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8929">
              <a:lnSpc>
                <a:spcPts val="1997"/>
              </a:lnSpc>
            </a:pP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// </a:t>
            </a:r>
            <a:r>
              <a:rPr sz="1400" spc="4" dirty="0">
                <a:solidFill>
                  <a:srgbClr val="5E5E5E"/>
                </a:solidFill>
                <a:latin typeface="Gill Sans MT"/>
                <a:cs typeface="Gill Sans MT"/>
              </a:rPr>
              <a:t>satisfiable; </a:t>
            </a: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otherwise </a:t>
            </a:r>
            <a:r>
              <a:rPr sz="1400" spc="-7" dirty="0">
                <a:solidFill>
                  <a:srgbClr val="5E5E5E"/>
                </a:solidFill>
                <a:latin typeface="Gill Sans MT"/>
                <a:cs typeface="Gill Sans MT"/>
              </a:rPr>
              <a:t>returns</a:t>
            </a:r>
            <a:r>
              <a:rPr sz="1400" spc="-214" dirty="0">
                <a:solidFill>
                  <a:srgbClr val="5E5E5E"/>
                </a:solidFill>
                <a:latin typeface="Gill Sans MT"/>
                <a:cs typeface="Gill Sans MT"/>
              </a:rPr>
              <a:t> </a:t>
            </a:r>
            <a:r>
              <a:rPr sz="1400" i="1" spc="-7" dirty="0">
                <a:solidFill>
                  <a:srgbClr val="5E5E5E"/>
                </a:solidFill>
                <a:latin typeface="Gill Sans MT"/>
                <a:cs typeface="Gill Sans MT"/>
              </a:rPr>
              <a:t>false</a:t>
            </a:r>
            <a:r>
              <a:rPr sz="1400" spc="-7" dirty="0">
                <a:solidFill>
                  <a:srgbClr val="5E5E5E"/>
                </a:solidFill>
                <a:latin typeface="Gill Sans MT"/>
                <a:cs typeface="Gill Sans MT"/>
              </a:rPr>
              <a:t>.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>
              <a:spcBef>
                <a:spcPts val="11"/>
              </a:spcBef>
            </a:pPr>
            <a:endParaRPr sz="1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929">
              <a:lnSpc>
                <a:spcPts val="2014"/>
              </a:lnSpc>
            </a:pP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DPLL(F)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27690">
              <a:lnSpc>
                <a:spcPts val="2004"/>
              </a:lnSpc>
            </a:pP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G </a:t>
            </a:r>
            <a:r>
              <a:rPr sz="1400" dirty="0">
                <a:solidFill>
                  <a:prstClr val="black"/>
                </a:solidFill>
                <a:latin typeface="Century Gothic"/>
                <a:cs typeface="Century Gothic"/>
              </a:rPr>
              <a:t>←</a:t>
            </a:r>
            <a:r>
              <a:rPr sz="1400" spc="-53" dirty="0">
                <a:solidFill>
                  <a:prstClr val="black"/>
                </a:solidFill>
                <a:latin typeface="Century Gothic"/>
                <a:cs typeface="Century Gothic"/>
              </a:rPr>
              <a:t> </a:t>
            </a: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BCP(F)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27690">
              <a:lnSpc>
                <a:spcPts val="2014"/>
              </a:lnSpc>
            </a:pPr>
            <a:r>
              <a:rPr sz="1400" b="1" spc="-46" dirty="0">
                <a:solidFill>
                  <a:prstClr val="black"/>
                </a:solidFill>
                <a:latin typeface="Gill Sans MT"/>
                <a:cs typeface="Gill Sans MT"/>
              </a:rPr>
              <a:t>if </a:t>
            </a: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G = </a:t>
            </a:r>
            <a:r>
              <a:rPr sz="1400" spc="-7" dirty="0">
                <a:solidFill>
                  <a:prstClr val="black"/>
                </a:solidFill>
                <a:latin typeface="Segoe UI Symbol"/>
                <a:cs typeface="Segoe UI Symbol"/>
              </a:rPr>
              <a:t>⟙ </a:t>
            </a:r>
            <a:r>
              <a:rPr sz="1400" b="1" spc="-67" dirty="0">
                <a:solidFill>
                  <a:prstClr val="black"/>
                </a:solidFill>
                <a:latin typeface="Gill Sans MT"/>
                <a:cs typeface="Gill Sans MT"/>
              </a:rPr>
              <a:t>then </a:t>
            </a:r>
            <a:r>
              <a:rPr sz="1400" b="1" spc="-70" dirty="0">
                <a:solidFill>
                  <a:prstClr val="black"/>
                </a:solidFill>
                <a:latin typeface="Gill Sans MT"/>
                <a:cs typeface="Gill Sans MT"/>
              </a:rPr>
              <a:t>return</a:t>
            </a:r>
            <a:r>
              <a:rPr sz="1400" b="1" spc="70" dirty="0">
                <a:solidFill>
                  <a:prstClr val="black"/>
                </a:solidFill>
                <a:latin typeface="Gill Sans MT"/>
                <a:cs typeface="Gill Sans MT"/>
              </a:rPr>
              <a:t> </a:t>
            </a:r>
            <a:r>
              <a:rPr sz="1400" i="1" dirty="0">
                <a:solidFill>
                  <a:prstClr val="black"/>
                </a:solidFill>
                <a:latin typeface="Gill Sans MT"/>
                <a:cs typeface="Gill Sans MT"/>
              </a:rPr>
              <a:t>true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27690">
              <a:spcBef>
                <a:spcPts val="155"/>
              </a:spcBef>
            </a:pPr>
            <a:r>
              <a:rPr sz="1400" b="1" spc="-46" dirty="0">
                <a:solidFill>
                  <a:prstClr val="black"/>
                </a:solidFill>
                <a:latin typeface="Gill Sans MT"/>
                <a:cs typeface="Gill Sans MT"/>
              </a:rPr>
              <a:t>if </a:t>
            </a: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G = </a:t>
            </a:r>
            <a:r>
              <a:rPr sz="1400" spc="-7" dirty="0">
                <a:solidFill>
                  <a:prstClr val="black"/>
                </a:solidFill>
                <a:latin typeface="Segoe UI Symbol"/>
                <a:cs typeface="Segoe UI Symbol"/>
              </a:rPr>
              <a:t>⟘ </a:t>
            </a:r>
            <a:r>
              <a:rPr sz="1400" b="1" spc="-67" dirty="0">
                <a:solidFill>
                  <a:prstClr val="black"/>
                </a:solidFill>
                <a:latin typeface="Gill Sans MT"/>
                <a:cs typeface="Gill Sans MT"/>
              </a:rPr>
              <a:t>then </a:t>
            </a:r>
            <a:r>
              <a:rPr sz="1400" b="1" spc="-70" dirty="0">
                <a:solidFill>
                  <a:prstClr val="black"/>
                </a:solidFill>
                <a:latin typeface="Gill Sans MT"/>
                <a:cs typeface="Gill Sans MT"/>
              </a:rPr>
              <a:t>return</a:t>
            </a:r>
            <a:r>
              <a:rPr sz="1400" b="1" spc="77" dirty="0">
                <a:solidFill>
                  <a:prstClr val="black"/>
                </a:solidFill>
                <a:latin typeface="Gill Sans MT"/>
                <a:cs typeface="Gill Sans MT"/>
              </a:rPr>
              <a:t> </a:t>
            </a:r>
            <a:r>
              <a:rPr sz="1400" i="1" spc="-7" dirty="0">
                <a:solidFill>
                  <a:prstClr val="black"/>
                </a:solidFill>
                <a:latin typeface="Gill Sans MT"/>
                <a:cs typeface="Gill Sans MT"/>
              </a:rPr>
              <a:t>false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27690">
              <a:spcBef>
                <a:spcPts val="151"/>
              </a:spcBef>
            </a:pP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p </a:t>
            </a:r>
            <a:r>
              <a:rPr sz="1400" dirty="0">
                <a:solidFill>
                  <a:prstClr val="black"/>
                </a:solidFill>
                <a:latin typeface="Century Gothic"/>
                <a:cs typeface="Century Gothic"/>
              </a:rPr>
              <a:t>←</a:t>
            </a:r>
            <a:r>
              <a:rPr sz="1400" spc="-25" dirty="0">
                <a:solidFill>
                  <a:prstClr val="black"/>
                </a:solidFill>
                <a:latin typeface="Century Gothic"/>
                <a:cs typeface="Century Gothic"/>
              </a:rPr>
              <a:t> </a:t>
            </a:r>
            <a:r>
              <a:rPr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choose(</a:t>
            </a:r>
            <a:r>
              <a:rPr sz="1400" spc="-4" dirty="0" err="1" smtClean="0">
                <a:solidFill>
                  <a:prstClr val="black"/>
                </a:solidFill>
                <a:latin typeface="Gill Sans MT"/>
                <a:cs typeface="Gill Sans MT"/>
              </a:rPr>
              <a:t>vars</a:t>
            </a:r>
            <a:r>
              <a:rPr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(</a:t>
            </a:r>
            <a:r>
              <a:rPr lang="en-US"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G</a:t>
            </a:r>
            <a:r>
              <a:rPr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))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27690">
              <a:spcBef>
                <a:spcPts val="225"/>
              </a:spcBef>
            </a:pPr>
            <a:r>
              <a:rPr sz="1400" b="1" spc="-70" dirty="0">
                <a:solidFill>
                  <a:prstClr val="black"/>
                </a:solidFill>
                <a:latin typeface="Gill Sans MT"/>
                <a:cs typeface="Gill Sans MT"/>
              </a:rPr>
              <a:t>return </a:t>
            </a: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DPLL(G{p </a:t>
            </a:r>
            <a:r>
              <a:rPr sz="1400" spc="-383" dirty="0">
                <a:solidFill>
                  <a:prstClr val="black"/>
                </a:solidFill>
                <a:latin typeface="Lucida Sans Unicode"/>
                <a:cs typeface="Lucida Sans Unicode"/>
              </a:rPr>
              <a:t>↦   </a:t>
            </a:r>
            <a:r>
              <a:rPr sz="1400" spc="-4" dirty="0">
                <a:solidFill>
                  <a:prstClr val="black"/>
                </a:solidFill>
                <a:latin typeface="Segoe UI Symbol"/>
                <a:cs typeface="Segoe UI Symbol"/>
              </a:rPr>
              <a:t>⟙</a:t>
            </a: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}) </a:t>
            </a: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= </a:t>
            </a:r>
            <a:r>
              <a:rPr sz="1400" spc="-35" dirty="0">
                <a:solidFill>
                  <a:prstClr val="black"/>
                </a:solidFill>
                <a:latin typeface="Gill Sans MT"/>
                <a:cs typeface="Gill Sans MT"/>
              </a:rPr>
              <a:t>“SAT”</a:t>
            </a:r>
            <a:r>
              <a:rPr sz="1400" spc="-102" dirty="0">
                <a:solidFill>
                  <a:prstClr val="black"/>
                </a:solidFill>
                <a:latin typeface="Gill Sans MT"/>
                <a:cs typeface="Gill Sans MT"/>
              </a:rPr>
              <a:t> </a:t>
            </a: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||</a:t>
            </a:r>
          </a:p>
          <a:p>
            <a:pPr marL="782659">
              <a:spcBef>
                <a:spcPts val="436"/>
              </a:spcBef>
            </a:pP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DPLL(G{p </a:t>
            </a:r>
            <a:r>
              <a:rPr sz="1400" spc="-383" dirty="0">
                <a:solidFill>
                  <a:prstClr val="black"/>
                </a:solidFill>
                <a:latin typeface="Lucida Sans Unicode"/>
                <a:cs typeface="Lucida Sans Unicode"/>
              </a:rPr>
              <a:t>↦ </a:t>
            </a:r>
            <a:r>
              <a:rPr sz="1400" spc="-257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400" spc="-4" dirty="0">
                <a:solidFill>
                  <a:prstClr val="black"/>
                </a:solidFill>
                <a:latin typeface="Segoe UI Symbol"/>
                <a:cs typeface="Segoe UI Symbol"/>
              </a:rPr>
              <a:t>⟘</a:t>
            </a: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})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pc="130" dirty="0"/>
              <a:t>A </a:t>
            </a:r>
            <a:r>
              <a:rPr spc="102" dirty="0"/>
              <a:t>brief </a:t>
            </a:r>
            <a:r>
              <a:rPr spc="120" dirty="0"/>
              <a:t>review </a:t>
            </a:r>
            <a:r>
              <a:rPr spc="141" dirty="0"/>
              <a:t>of</a:t>
            </a:r>
            <a:r>
              <a:rPr spc="-67" dirty="0"/>
              <a:t> </a:t>
            </a:r>
            <a:r>
              <a:rPr spc="60" dirty="0"/>
              <a:t>DPLL</a:t>
            </a:r>
          </a:p>
        </p:txBody>
      </p:sp>
      <p:sp>
        <p:nvSpPr>
          <p:cNvPr id="5" name="object 5"/>
          <p:cNvSpPr/>
          <p:nvPr/>
        </p:nvSpPr>
        <p:spPr>
          <a:xfrm>
            <a:off x="2006572" y="1733850"/>
            <a:ext cx="5783089" cy="20889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33361" y="1741289"/>
            <a:ext cx="5726608" cy="2035969"/>
          </a:xfrm>
          <a:custGeom>
            <a:avLst/>
            <a:gdLst/>
            <a:ahLst/>
            <a:cxnLst/>
            <a:rect l="l" t="t" r="r" b="b"/>
            <a:pathLst>
              <a:path w="8144509" h="2895600">
                <a:moveTo>
                  <a:pt x="8085137" y="0"/>
                </a:moveTo>
                <a:lnTo>
                  <a:pt x="3995737" y="0"/>
                </a:lnTo>
                <a:lnTo>
                  <a:pt x="3970361" y="6215"/>
                </a:lnTo>
                <a:lnTo>
                  <a:pt x="3948723" y="20451"/>
                </a:lnTo>
                <a:lnTo>
                  <a:pt x="3933660" y="40867"/>
                </a:lnTo>
                <a:lnTo>
                  <a:pt x="3928008" y="65620"/>
                </a:lnTo>
                <a:lnTo>
                  <a:pt x="3928008" y="1564220"/>
                </a:lnTo>
                <a:lnTo>
                  <a:pt x="0" y="1691220"/>
                </a:lnTo>
                <a:lnTo>
                  <a:pt x="3928008" y="1818220"/>
                </a:lnTo>
                <a:lnTo>
                  <a:pt x="3928008" y="2833420"/>
                </a:lnTo>
                <a:lnTo>
                  <a:pt x="3933660" y="2857934"/>
                </a:lnTo>
                <a:lnTo>
                  <a:pt x="3948723" y="2877664"/>
                </a:lnTo>
                <a:lnTo>
                  <a:pt x="3970361" y="2890817"/>
                </a:lnTo>
                <a:lnTo>
                  <a:pt x="3995737" y="2895600"/>
                </a:lnTo>
                <a:lnTo>
                  <a:pt x="8085137" y="2895600"/>
                </a:lnTo>
                <a:lnTo>
                  <a:pt x="8109196" y="2890817"/>
                </a:lnTo>
                <a:lnTo>
                  <a:pt x="8127926" y="2877664"/>
                </a:lnTo>
                <a:lnTo>
                  <a:pt x="8140080" y="2857934"/>
                </a:lnTo>
                <a:lnTo>
                  <a:pt x="8144408" y="2833420"/>
                </a:lnTo>
                <a:lnTo>
                  <a:pt x="8144408" y="65620"/>
                </a:lnTo>
                <a:lnTo>
                  <a:pt x="8140080" y="40569"/>
                </a:lnTo>
                <a:lnTo>
                  <a:pt x="8127926" y="19656"/>
                </a:lnTo>
                <a:lnTo>
                  <a:pt x="8109196" y="5320"/>
                </a:lnTo>
                <a:lnTo>
                  <a:pt x="8085137" y="0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 sz="1266" dirty="0"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78583" y="1821718"/>
            <a:ext cx="2769096" cy="1712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>
              <a:lnSpc>
                <a:spcPct val="97500"/>
              </a:lnSpc>
            </a:pPr>
            <a:r>
              <a:rPr spc="-56" dirty="0">
                <a:solidFill>
                  <a:prstClr val="black"/>
                </a:solidFill>
                <a:latin typeface="Gill Sans MT"/>
                <a:cs typeface="Gill Sans MT"/>
              </a:rPr>
              <a:t>B</a:t>
            </a:r>
            <a:r>
              <a:rPr b="1" spc="-56" dirty="0">
                <a:solidFill>
                  <a:prstClr val="black"/>
                </a:solidFill>
                <a:latin typeface="Gill Sans MT"/>
                <a:cs typeface="Gill Sans MT"/>
              </a:rPr>
              <a:t>oolean </a:t>
            </a:r>
            <a:r>
              <a:rPr b="1" spc="-70" dirty="0">
                <a:solidFill>
                  <a:prstClr val="black"/>
                </a:solidFill>
                <a:latin typeface="Gill Sans MT"/>
                <a:cs typeface="Gill Sans MT"/>
              </a:rPr>
              <a:t>constraint  </a:t>
            </a:r>
            <a:r>
              <a:rPr b="1" spc="-77" dirty="0">
                <a:solidFill>
                  <a:prstClr val="black"/>
                </a:solidFill>
                <a:latin typeface="Gill Sans MT"/>
                <a:cs typeface="Gill Sans MT"/>
              </a:rPr>
              <a:t>propagation </a:t>
            </a:r>
            <a:r>
              <a:rPr spc="-7" dirty="0">
                <a:solidFill>
                  <a:prstClr val="black"/>
                </a:solidFill>
                <a:latin typeface="Gill Sans MT"/>
                <a:cs typeface="Gill Sans MT"/>
              </a:rPr>
              <a:t>applies </a:t>
            </a:r>
            <a:r>
              <a:rPr spc="-4" dirty="0">
                <a:solidFill>
                  <a:prstClr val="black"/>
                </a:solidFill>
                <a:latin typeface="Gill Sans MT"/>
                <a:cs typeface="Gill Sans MT"/>
              </a:rPr>
              <a:t>unit  </a:t>
            </a:r>
            <a:r>
              <a:rPr spc="-7" dirty="0">
                <a:solidFill>
                  <a:prstClr val="black"/>
                </a:solidFill>
                <a:latin typeface="Gill Sans MT"/>
                <a:cs typeface="Gill Sans MT"/>
              </a:rPr>
              <a:t>resolution </a:t>
            </a:r>
            <a:r>
              <a:rPr spc="-4" dirty="0">
                <a:solidFill>
                  <a:prstClr val="black"/>
                </a:solidFill>
                <a:latin typeface="Gill Sans MT"/>
                <a:cs typeface="Gill Sans MT"/>
              </a:rPr>
              <a:t>until </a:t>
            </a:r>
            <a:r>
              <a:rPr dirty="0">
                <a:solidFill>
                  <a:prstClr val="black"/>
                </a:solidFill>
                <a:latin typeface="Gill Sans MT"/>
                <a:cs typeface="Gill Sans MT"/>
              </a:rPr>
              <a:t>fixed</a:t>
            </a:r>
            <a:r>
              <a:rPr spc="-11" dirty="0">
                <a:solidFill>
                  <a:prstClr val="black"/>
                </a:solidFill>
                <a:latin typeface="Gill Sans MT"/>
                <a:cs typeface="Gill Sans MT"/>
              </a:rPr>
              <a:t> </a:t>
            </a:r>
            <a:r>
              <a:rPr spc="-4" dirty="0">
                <a:solidFill>
                  <a:prstClr val="black"/>
                </a:solidFill>
                <a:latin typeface="Gill Sans MT"/>
                <a:cs typeface="Gill Sans MT"/>
              </a:rPr>
              <a:t>point:</a:t>
            </a:r>
            <a:endParaRPr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endParaRPr sz="20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26422" marR="532190" indent="-353603">
              <a:lnSpc>
                <a:spcPts val="2250"/>
              </a:lnSpc>
              <a:tabLst>
                <a:tab pos="1113046" algn="l"/>
              </a:tabLst>
            </a:pPr>
            <a:r>
              <a:rPr u="heavy" dirty="0">
                <a:solidFill>
                  <a:prstClr val="black"/>
                </a:solidFill>
                <a:latin typeface="Gill Sans MT"/>
                <a:cs typeface="Gill Sans MT"/>
              </a:rPr>
              <a:t> </a:t>
            </a:r>
            <a:r>
              <a:rPr u="heavy" spc="-4" dirty="0">
                <a:solidFill>
                  <a:prstClr val="black"/>
                </a:solidFill>
                <a:latin typeface="Gill Sans MT"/>
                <a:cs typeface="Gill Sans MT"/>
              </a:rPr>
              <a:t>li</a:t>
            </a:r>
            <a:r>
              <a:rPr u="heavy" dirty="0">
                <a:solidFill>
                  <a:prstClr val="black"/>
                </a:solidFill>
                <a:latin typeface="Gill Sans MT"/>
                <a:cs typeface="Gill Sans MT"/>
              </a:rPr>
              <a:t>t		c</a:t>
            </a:r>
            <a:r>
              <a:rPr u="heavy" spc="-4" dirty="0">
                <a:solidFill>
                  <a:prstClr val="black"/>
                </a:solidFill>
                <a:latin typeface="Gill Sans MT"/>
                <a:cs typeface="Gill Sans MT"/>
              </a:rPr>
              <a:t>l</a:t>
            </a:r>
            <a:r>
              <a:rPr u="heavy" dirty="0">
                <a:solidFill>
                  <a:prstClr val="black"/>
                </a:solidFill>
                <a:latin typeface="Gill Sans MT"/>
                <a:cs typeface="Gill Sans MT"/>
              </a:rPr>
              <a:t>ause[¬l</a:t>
            </a:r>
            <a:r>
              <a:rPr u="heavy" spc="-4" dirty="0">
                <a:solidFill>
                  <a:prstClr val="black"/>
                </a:solidFill>
                <a:latin typeface="Gill Sans MT"/>
                <a:cs typeface="Gill Sans MT"/>
              </a:rPr>
              <a:t>i</a:t>
            </a:r>
            <a:r>
              <a:rPr u="heavy" dirty="0">
                <a:solidFill>
                  <a:prstClr val="black"/>
                </a:solidFill>
                <a:latin typeface="Gill Sans MT"/>
                <a:cs typeface="Gill Sans MT"/>
              </a:rPr>
              <a:t>t] </a:t>
            </a:r>
            <a:r>
              <a:rPr dirty="0">
                <a:solidFill>
                  <a:prstClr val="black"/>
                </a:solidFill>
                <a:latin typeface="Gill Sans MT"/>
                <a:cs typeface="Gill Sans MT"/>
              </a:rPr>
              <a:t> </a:t>
            </a:r>
            <a:r>
              <a:rPr spc="-4" dirty="0">
                <a:solidFill>
                  <a:prstClr val="black"/>
                </a:solidFill>
                <a:latin typeface="Gill Sans MT"/>
                <a:cs typeface="Gill Sans MT"/>
              </a:rPr>
              <a:t>clause[</a:t>
            </a:r>
            <a:r>
              <a:rPr spc="-4" dirty="0">
                <a:solidFill>
                  <a:prstClr val="black"/>
                </a:solidFill>
                <a:latin typeface="Segoe UI Symbol"/>
                <a:cs typeface="Segoe UI Symbol"/>
              </a:rPr>
              <a:t>⟘</a:t>
            </a:r>
            <a:r>
              <a:rPr spc="-4" dirty="0">
                <a:solidFill>
                  <a:prstClr val="black"/>
                </a:solidFill>
                <a:latin typeface="Gill Sans MT"/>
                <a:cs typeface="Gill Sans MT"/>
              </a:rPr>
              <a:t>]</a:t>
            </a:r>
            <a:endParaRPr dirty="0">
              <a:solidFill>
                <a:prstClr val="black"/>
              </a:solidFill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858250" y="6513884"/>
            <a:ext cx="98227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lnSpc>
                <a:spcPts val="1336"/>
              </a:lnSpc>
            </a:pPr>
            <a:r>
              <a:rPr sz="1266" dirty="0">
                <a:solidFill>
                  <a:prstClr val="black"/>
                </a:solidFill>
                <a:latin typeface="Gill Sans MT"/>
                <a:cs typeface="Gill Sans MT"/>
              </a:rPr>
              <a:t>3</a:t>
            </a:r>
            <a:endParaRPr sz="1266">
              <a:solidFill>
                <a:prstClr val="black"/>
              </a:solidFill>
              <a:latin typeface="Gill Sans MT"/>
              <a:cs typeface="Gill Sans M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58800" y="787238"/>
            <a:ext cx="8229600" cy="630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2531" b="1" i="0">
                <a:solidFill>
                  <a:schemeClr val="tx1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algn="l"/>
            <a:r>
              <a:rPr lang="en-US" sz="2000" kern="0" dirty="0" smtClean="0"/>
              <a:t>(DPLL = </a:t>
            </a:r>
            <a:r>
              <a:rPr lang="en-US" sz="2000" kern="0" spc="-5" dirty="0" smtClean="0"/>
              <a:t>Da</a:t>
            </a:r>
            <a:r>
              <a:rPr lang="en-US" sz="2000" kern="0" spc="-20" dirty="0" smtClean="0"/>
              <a:t>v</a:t>
            </a:r>
            <a:r>
              <a:rPr lang="en-US" sz="2000" kern="0" dirty="0" smtClean="0"/>
              <a:t>i</a:t>
            </a:r>
            <a:r>
              <a:rPr lang="en-US" sz="2000" kern="0" spc="-240" dirty="0" smtClean="0"/>
              <a:t>s</a:t>
            </a:r>
            <a:r>
              <a:rPr lang="en-US" sz="2000" kern="0" dirty="0" smtClean="0"/>
              <a:t>, </a:t>
            </a:r>
            <a:r>
              <a:rPr lang="en-US" sz="2000" kern="0" spc="-25" dirty="0" smtClean="0"/>
              <a:t>P</a:t>
            </a:r>
            <a:r>
              <a:rPr lang="en-US" sz="2000" kern="0" dirty="0" smtClean="0"/>
              <a:t>u</a:t>
            </a:r>
            <a:r>
              <a:rPr lang="en-US" sz="2000" kern="0" spc="-5" dirty="0" smtClean="0"/>
              <a:t>t</a:t>
            </a:r>
            <a:r>
              <a:rPr lang="en-US" sz="2000" kern="0" dirty="0" smtClean="0"/>
              <a:t>n</a:t>
            </a:r>
            <a:r>
              <a:rPr lang="en-US" sz="2000" kern="0" spc="-5" dirty="0" smtClean="0"/>
              <a:t>a</a:t>
            </a:r>
            <a:r>
              <a:rPr lang="en-US" sz="2000" kern="0" dirty="0" smtClean="0"/>
              <a:t>m, </a:t>
            </a:r>
            <a:r>
              <a:rPr lang="en-US" sz="2000" kern="0" spc="-50" dirty="0" err="1" smtClean="0"/>
              <a:t>L</a:t>
            </a:r>
            <a:r>
              <a:rPr lang="en-US" sz="2000" kern="0" dirty="0" err="1" smtClean="0"/>
              <a:t>o</a:t>
            </a:r>
            <a:r>
              <a:rPr lang="en-US" sz="2000" kern="0" spc="-5" dirty="0" err="1" smtClean="0"/>
              <a:t>ge</a:t>
            </a:r>
            <a:r>
              <a:rPr lang="en-US" sz="2000" kern="0" dirty="0" err="1" smtClean="0"/>
              <a:t>m</a:t>
            </a:r>
            <a:r>
              <a:rPr lang="en-US" sz="2000" kern="0" spc="-5" dirty="0" err="1" smtClean="0"/>
              <a:t>a</a:t>
            </a:r>
            <a:r>
              <a:rPr lang="en-US" sz="2000" kern="0" dirty="0" err="1" smtClean="0"/>
              <a:t>nn</a:t>
            </a:r>
            <a:r>
              <a:rPr lang="en-US" sz="2000" kern="0" dirty="0" smtClean="0"/>
              <a:t>, </a:t>
            </a:r>
            <a:r>
              <a:rPr lang="en-US" sz="2000" kern="0" spc="-50" dirty="0" smtClean="0"/>
              <a:t>L</a:t>
            </a:r>
            <a:r>
              <a:rPr lang="en-US" sz="2000" kern="0" dirty="0" smtClean="0"/>
              <a:t>o</a:t>
            </a:r>
            <a:r>
              <a:rPr lang="en-US" sz="2000" kern="0" spc="-20" dirty="0" smtClean="0"/>
              <a:t>v</a:t>
            </a:r>
            <a:r>
              <a:rPr lang="en-US" sz="2000" kern="0" spc="-5" dirty="0" smtClean="0"/>
              <a:t>e</a:t>
            </a:r>
            <a:r>
              <a:rPr lang="en-US" sz="2000" kern="0" dirty="0" smtClean="0"/>
              <a:t>l</a:t>
            </a:r>
            <a:r>
              <a:rPr lang="en-US" sz="2000" kern="0" spc="-5" dirty="0" smtClean="0"/>
              <a:t>a</a:t>
            </a:r>
            <a:r>
              <a:rPr lang="en-US" sz="2000" kern="0" dirty="0" smtClean="0"/>
              <a:t>nd)</a:t>
            </a:r>
            <a:endParaRPr lang="en-US" sz="2000" kern="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504057"/>
            <a:ext cx="283930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From CSE 507 by </a:t>
            </a:r>
            <a:r>
              <a:rPr lang="en-US" sz="1700" dirty="0" err="1" smtClean="0"/>
              <a:t>Emina</a:t>
            </a:r>
            <a:r>
              <a:rPr lang="en-US" sz="1700" dirty="0" smtClean="0"/>
              <a:t> </a:t>
            </a:r>
            <a:r>
              <a:rPr lang="en-US" sz="1700" dirty="0" err="1" smtClean="0"/>
              <a:t>Torlak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1640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3420" y="1655805"/>
            <a:ext cx="3605861" cy="30179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7366" y="1749397"/>
            <a:ext cx="3316039" cy="24878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lnSpc>
                <a:spcPts val="1997"/>
              </a:lnSpc>
            </a:pP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// Returns </a:t>
            </a:r>
            <a:r>
              <a:rPr sz="1400" i="1" dirty="0">
                <a:solidFill>
                  <a:srgbClr val="5E5E5E"/>
                </a:solidFill>
                <a:latin typeface="Gill Sans MT"/>
                <a:cs typeface="Gill Sans MT"/>
              </a:rPr>
              <a:t>true </a:t>
            </a: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if the CNF </a:t>
            </a:r>
            <a:r>
              <a:rPr sz="1400" spc="-7" dirty="0">
                <a:solidFill>
                  <a:srgbClr val="5E5E5E"/>
                </a:solidFill>
                <a:latin typeface="Gill Sans MT"/>
                <a:cs typeface="Gill Sans MT"/>
              </a:rPr>
              <a:t>formula </a:t>
            </a: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F</a:t>
            </a:r>
            <a:r>
              <a:rPr sz="1400" spc="-56" dirty="0">
                <a:solidFill>
                  <a:srgbClr val="5E5E5E"/>
                </a:solidFill>
                <a:latin typeface="Gill Sans MT"/>
                <a:cs typeface="Gill Sans MT"/>
              </a:rPr>
              <a:t> </a:t>
            </a: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is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8929">
              <a:lnSpc>
                <a:spcPts val="1997"/>
              </a:lnSpc>
            </a:pP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// </a:t>
            </a:r>
            <a:r>
              <a:rPr sz="1400" spc="4" dirty="0">
                <a:solidFill>
                  <a:srgbClr val="5E5E5E"/>
                </a:solidFill>
                <a:latin typeface="Gill Sans MT"/>
                <a:cs typeface="Gill Sans MT"/>
              </a:rPr>
              <a:t>satisfiable; </a:t>
            </a: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otherwise </a:t>
            </a:r>
            <a:r>
              <a:rPr sz="1400" spc="-7" dirty="0">
                <a:solidFill>
                  <a:srgbClr val="5E5E5E"/>
                </a:solidFill>
                <a:latin typeface="Gill Sans MT"/>
                <a:cs typeface="Gill Sans MT"/>
              </a:rPr>
              <a:t>returns</a:t>
            </a:r>
            <a:r>
              <a:rPr sz="1400" spc="-214" dirty="0">
                <a:solidFill>
                  <a:srgbClr val="5E5E5E"/>
                </a:solidFill>
                <a:latin typeface="Gill Sans MT"/>
                <a:cs typeface="Gill Sans MT"/>
              </a:rPr>
              <a:t> </a:t>
            </a:r>
            <a:r>
              <a:rPr sz="1400" i="1" spc="-7" dirty="0">
                <a:solidFill>
                  <a:srgbClr val="5E5E5E"/>
                </a:solidFill>
                <a:latin typeface="Gill Sans MT"/>
                <a:cs typeface="Gill Sans MT"/>
              </a:rPr>
              <a:t>false</a:t>
            </a:r>
            <a:r>
              <a:rPr sz="1400" spc="-7" dirty="0">
                <a:solidFill>
                  <a:srgbClr val="5E5E5E"/>
                </a:solidFill>
                <a:latin typeface="Gill Sans MT"/>
                <a:cs typeface="Gill Sans MT"/>
              </a:rPr>
              <a:t>.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>
              <a:spcBef>
                <a:spcPts val="11"/>
              </a:spcBef>
            </a:pPr>
            <a:endParaRPr sz="1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929">
              <a:lnSpc>
                <a:spcPts val="2014"/>
              </a:lnSpc>
            </a:pP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DPLL(F)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27690">
              <a:lnSpc>
                <a:spcPts val="2004"/>
              </a:lnSpc>
            </a:pP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G </a:t>
            </a:r>
            <a:r>
              <a:rPr sz="1400" dirty="0">
                <a:solidFill>
                  <a:prstClr val="black"/>
                </a:solidFill>
                <a:latin typeface="Century Gothic"/>
                <a:cs typeface="Century Gothic"/>
              </a:rPr>
              <a:t>←</a:t>
            </a:r>
            <a:r>
              <a:rPr sz="1400" spc="-53" dirty="0">
                <a:solidFill>
                  <a:prstClr val="black"/>
                </a:solidFill>
                <a:latin typeface="Century Gothic"/>
                <a:cs typeface="Century Gothic"/>
              </a:rPr>
              <a:t> </a:t>
            </a: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BCP(F)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27690">
              <a:lnSpc>
                <a:spcPts val="2014"/>
              </a:lnSpc>
            </a:pPr>
            <a:r>
              <a:rPr sz="1400" b="1" spc="-46" dirty="0">
                <a:solidFill>
                  <a:prstClr val="black"/>
                </a:solidFill>
                <a:latin typeface="Gill Sans MT"/>
                <a:cs typeface="Gill Sans MT"/>
              </a:rPr>
              <a:t>if </a:t>
            </a: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G = </a:t>
            </a:r>
            <a:r>
              <a:rPr sz="1400" spc="-7" dirty="0">
                <a:solidFill>
                  <a:prstClr val="black"/>
                </a:solidFill>
                <a:latin typeface="Segoe UI Symbol"/>
                <a:cs typeface="Segoe UI Symbol"/>
              </a:rPr>
              <a:t>⟙ </a:t>
            </a:r>
            <a:r>
              <a:rPr sz="1400" b="1" spc="-67" dirty="0">
                <a:solidFill>
                  <a:prstClr val="black"/>
                </a:solidFill>
                <a:latin typeface="Gill Sans MT"/>
                <a:cs typeface="Gill Sans MT"/>
              </a:rPr>
              <a:t>then </a:t>
            </a:r>
            <a:r>
              <a:rPr sz="1400" b="1" spc="-70" dirty="0">
                <a:solidFill>
                  <a:prstClr val="black"/>
                </a:solidFill>
                <a:latin typeface="Gill Sans MT"/>
                <a:cs typeface="Gill Sans MT"/>
              </a:rPr>
              <a:t>return</a:t>
            </a:r>
            <a:r>
              <a:rPr sz="1400" b="1" spc="70" dirty="0">
                <a:solidFill>
                  <a:prstClr val="black"/>
                </a:solidFill>
                <a:latin typeface="Gill Sans MT"/>
                <a:cs typeface="Gill Sans MT"/>
              </a:rPr>
              <a:t> </a:t>
            </a:r>
            <a:r>
              <a:rPr sz="1400" i="1" dirty="0">
                <a:solidFill>
                  <a:prstClr val="black"/>
                </a:solidFill>
                <a:latin typeface="Gill Sans MT"/>
                <a:cs typeface="Gill Sans MT"/>
              </a:rPr>
              <a:t>true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27690">
              <a:spcBef>
                <a:spcPts val="155"/>
              </a:spcBef>
            </a:pPr>
            <a:r>
              <a:rPr sz="1400" b="1" spc="-46" dirty="0">
                <a:solidFill>
                  <a:prstClr val="black"/>
                </a:solidFill>
                <a:latin typeface="Gill Sans MT"/>
                <a:cs typeface="Gill Sans MT"/>
              </a:rPr>
              <a:t>if </a:t>
            </a: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G = </a:t>
            </a:r>
            <a:r>
              <a:rPr sz="1400" spc="-7" dirty="0">
                <a:solidFill>
                  <a:prstClr val="black"/>
                </a:solidFill>
                <a:latin typeface="Segoe UI Symbol"/>
                <a:cs typeface="Segoe UI Symbol"/>
              </a:rPr>
              <a:t>⟘ </a:t>
            </a:r>
            <a:r>
              <a:rPr sz="1400" b="1" spc="-67" dirty="0">
                <a:solidFill>
                  <a:prstClr val="black"/>
                </a:solidFill>
                <a:latin typeface="Gill Sans MT"/>
                <a:cs typeface="Gill Sans MT"/>
              </a:rPr>
              <a:t>then </a:t>
            </a:r>
            <a:r>
              <a:rPr sz="1400" b="1" spc="-70" dirty="0">
                <a:solidFill>
                  <a:prstClr val="black"/>
                </a:solidFill>
                <a:latin typeface="Gill Sans MT"/>
                <a:cs typeface="Gill Sans MT"/>
              </a:rPr>
              <a:t>return</a:t>
            </a:r>
            <a:r>
              <a:rPr sz="1400" b="1" spc="77" dirty="0">
                <a:solidFill>
                  <a:prstClr val="black"/>
                </a:solidFill>
                <a:latin typeface="Gill Sans MT"/>
                <a:cs typeface="Gill Sans MT"/>
              </a:rPr>
              <a:t> </a:t>
            </a:r>
            <a:r>
              <a:rPr sz="1400" i="1" spc="-7" dirty="0">
                <a:solidFill>
                  <a:prstClr val="black"/>
                </a:solidFill>
                <a:latin typeface="Gill Sans MT"/>
                <a:cs typeface="Gill Sans MT"/>
              </a:rPr>
              <a:t>false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27690">
              <a:spcBef>
                <a:spcPts val="151"/>
              </a:spcBef>
            </a:pP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p </a:t>
            </a:r>
            <a:r>
              <a:rPr sz="1400" dirty="0">
                <a:solidFill>
                  <a:prstClr val="black"/>
                </a:solidFill>
                <a:latin typeface="Century Gothic"/>
                <a:cs typeface="Century Gothic"/>
              </a:rPr>
              <a:t>←</a:t>
            </a:r>
            <a:r>
              <a:rPr sz="1400" spc="-25" dirty="0">
                <a:solidFill>
                  <a:prstClr val="black"/>
                </a:solidFill>
                <a:latin typeface="Century Gothic"/>
                <a:cs typeface="Century Gothic"/>
              </a:rPr>
              <a:t> </a:t>
            </a:r>
            <a:r>
              <a:rPr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choose(</a:t>
            </a:r>
            <a:r>
              <a:rPr sz="1400" spc="-4" dirty="0" err="1" smtClean="0">
                <a:solidFill>
                  <a:prstClr val="black"/>
                </a:solidFill>
                <a:latin typeface="Gill Sans MT"/>
                <a:cs typeface="Gill Sans MT"/>
              </a:rPr>
              <a:t>vars</a:t>
            </a:r>
            <a:r>
              <a:rPr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(</a:t>
            </a:r>
            <a:r>
              <a:rPr lang="en-US"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G</a:t>
            </a:r>
            <a:r>
              <a:rPr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))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27690">
              <a:spcBef>
                <a:spcPts val="225"/>
              </a:spcBef>
            </a:pPr>
            <a:r>
              <a:rPr sz="1400" b="1" spc="-70" dirty="0">
                <a:solidFill>
                  <a:prstClr val="black"/>
                </a:solidFill>
                <a:latin typeface="Gill Sans MT"/>
                <a:cs typeface="Gill Sans MT"/>
              </a:rPr>
              <a:t>return </a:t>
            </a: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DPLL(G{p </a:t>
            </a:r>
            <a:r>
              <a:rPr sz="1400" spc="-383" dirty="0">
                <a:solidFill>
                  <a:prstClr val="black"/>
                </a:solidFill>
                <a:latin typeface="Lucida Sans Unicode"/>
                <a:cs typeface="Lucida Sans Unicode"/>
              </a:rPr>
              <a:t>↦   </a:t>
            </a:r>
            <a:r>
              <a:rPr sz="1400" spc="-4" dirty="0">
                <a:solidFill>
                  <a:prstClr val="black"/>
                </a:solidFill>
                <a:latin typeface="Segoe UI Symbol"/>
                <a:cs typeface="Segoe UI Symbol"/>
              </a:rPr>
              <a:t>⟙</a:t>
            </a: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}) </a:t>
            </a: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= </a:t>
            </a:r>
            <a:r>
              <a:rPr sz="1400" spc="-35" dirty="0">
                <a:solidFill>
                  <a:prstClr val="black"/>
                </a:solidFill>
                <a:latin typeface="Gill Sans MT"/>
                <a:cs typeface="Gill Sans MT"/>
              </a:rPr>
              <a:t>“SAT”</a:t>
            </a:r>
            <a:r>
              <a:rPr sz="1400" spc="-102" dirty="0">
                <a:solidFill>
                  <a:prstClr val="black"/>
                </a:solidFill>
                <a:latin typeface="Gill Sans MT"/>
                <a:cs typeface="Gill Sans MT"/>
              </a:rPr>
              <a:t> </a:t>
            </a: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||</a:t>
            </a:r>
          </a:p>
          <a:p>
            <a:pPr marL="782659">
              <a:spcBef>
                <a:spcPts val="436"/>
              </a:spcBef>
            </a:pP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DPLL(G{p </a:t>
            </a:r>
            <a:r>
              <a:rPr sz="1400" spc="-383" dirty="0">
                <a:solidFill>
                  <a:prstClr val="black"/>
                </a:solidFill>
                <a:latin typeface="Lucida Sans Unicode"/>
                <a:cs typeface="Lucida Sans Unicode"/>
              </a:rPr>
              <a:t>↦ </a:t>
            </a:r>
            <a:r>
              <a:rPr sz="1400" spc="-257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400" spc="-4" dirty="0">
                <a:solidFill>
                  <a:prstClr val="black"/>
                </a:solidFill>
                <a:latin typeface="Segoe UI Symbol"/>
                <a:cs typeface="Segoe UI Symbol"/>
              </a:rPr>
              <a:t>⟘</a:t>
            </a: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})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pc="130" dirty="0"/>
              <a:t>A </a:t>
            </a:r>
            <a:r>
              <a:rPr spc="102" dirty="0"/>
              <a:t>brief </a:t>
            </a:r>
            <a:r>
              <a:rPr spc="120" dirty="0"/>
              <a:t>review </a:t>
            </a:r>
            <a:r>
              <a:rPr spc="141" dirty="0"/>
              <a:t>of</a:t>
            </a:r>
            <a:r>
              <a:rPr spc="-67" dirty="0"/>
              <a:t> </a:t>
            </a:r>
            <a:r>
              <a:rPr spc="60" dirty="0"/>
              <a:t>DPLL</a:t>
            </a:r>
          </a:p>
        </p:txBody>
      </p:sp>
      <p:sp>
        <p:nvSpPr>
          <p:cNvPr id="5" name="object 5"/>
          <p:cNvSpPr/>
          <p:nvPr/>
        </p:nvSpPr>
        <p:spPr>
          <a:xfrm>
            <a:off x="4392754" y="1733850"/>
            <a:ext cx="3396907" cy="11893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4419543" y="1741289"/>
            <a:ext cx="3340596" cy="1134070"/>
          </a:xfrm>
          <a:custGeom>
            <a:avLst/>
            <a:gdLst/>
            <a:ahLst/>
            <a:cxnLst/>
            <a:rect l="l" t="t" r="r" b="b"/>
            <a:pathLst>
              <a:path w="4751070" h="1612900">
                <a:moveTo>
                  <a:pt x="4691456" y="0"/>
                </a:moveTo>
                <a:lnTo>
                  <a:pt x="602056" y="0"/>
                </a:lnTo>
                <a:lnTo>
                  <a:pt x="576680" y="6215"/>
                </a:lnTo>
                <a:lnTo>
                  <a:pt x="555042" y="20451"/>
                </a:lnTo>
                <a:lnTo>
                  <a:pt x="539978" y="40867"/>
                </a:lnTo>
                <a:lnTo>
                  <a:pt x="534327" y="65620"/>
                </a:lnTo>
                <a:lnTo>
                  <a:pt x="534327" y="581558"/>
                </a:lnTo>
                <a:lnTo>
                  <a:pt x="0" y="708952"/>
                </a:lnTo>
                <a:lnTo>
                  <a:pt x="534327" y="835952"/>
                </a:lnTo>
                <a:lnTo>
                  <a:pt x="534327" y="1553895"/>
                </a:lnTo>
                <a:lnTo>
                  <a:pt x="539978" y="1577913"/>
                </a:lnTo>
                <a:lnTo>
                  <a:pt x="555042" y="1596551"/>
                </a:lnTo>
                <a:lnTo>
                  <a:pt x="576680" y="1608613"/>
                </a:lnTo>
                <a:lnTo>
                  <a:pt x="602056" y="1612900"/>
                </a:lnTo>
                <a:lnTo>
                  <a:pt x="4691456" y="1612900"/>
                </a:lnTo>
                <a:lnTo>
                  <a:pt x="4715515" y="1608613"/>
                </a:lnTo>
                <a:lnTo>
                  <a:pt x="4734245" y="1596551"/>
                </a:lnTo>
                <a:lnTo>
                  <a:pt x="4746398" y="1577913"/>
                </a:lnTo>
                <a:lnTo>
                  <a:pt x="4750727" y="1553895"/>
                </a:lnTo>
                <a:lnTo>
                  <a:pt x="4750727" y="65620"/>
                </a:lnTo>
                <a:lnTo>
                  <a:pt x="4746398" y="40569"/>
                </a:lnTo>
                <a:lnTo>
                  <a:pt x="4734245" y="19656"/>
                </a:lnTo>
                <a:lnTo>
                  <a:pt x="4715515" y="5320"/>
                </a:lnTo>
                <a:lnTo>
                  <a:pt x="4691456" y="0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78583" y="1831595"/>
            <a:ext cx="2528888" cy="863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>
              <a:lnSpc>
                <a:spcPts val="2250"/>
              </a:lnSpc>
            </a:pPr>
            <a:r>
              <a:rPr spc="-21" dirty="0">
                <a:solidFill>
                  <a:prstClr val="black"/>
                </a:solidFill>
                <a:latin typeface="Gill Sans MT"/>
                <a:cs typeface="Gill Sans MT"/>
              </a:rPr>
              <a:t>Okay </a:t>
            </a:r>
            <a:r>
              <a:rPr spc="-7" dirty="0">
                <a:solidFill>
                  <a:prstClr val="black"/>
                </a:solidFill>
                <a:latin typeface="Gill Sans MT"/>
                <a:cs typeface="Gill Sans MT"/>
              </a:rPr>
              <a:t>for </a:t>
            </a:r>
            <a:r>
              <a:rPr spc="-4" dirty="0">
                <a:solidFill>
                  <a:prstClr val="black"/>
                </a:solidFill>
                <a:latin typeface="Gill Sans MT"/>
                <a:cs typeface="Gill Sans MT"/>
              </a:rPr>
              <a:t>randomly  </a:t>
            </a:r>
            <a:r>
              <a:rPr dirty="0">
                <a:solidFill>
                  <a:prstClr val="black"/>
                </a:solidFill>
                <a:latin typeface="Gill Sans MT"/>
                <a:cs typeface="Gill Sans MT"/>
              </a:rPr>
              <a:t>generated </a:t>
            </a:r>
            <a:r>
              <a:rPr spc="-4" dirty="0">
                <a:solidFill>
                  <a:prstClr val="black"/>
                </a:solidFill>
                <a:latin typeface="Gill Sans MT"/>
                <a:cs typeface="Gill Sans MT"/>
              </a:rPr>
              <a:t>CNFs, </a:t>
            </a:r>
            <a:r>
              <a:rPr dirty="0">
                <a:solidFill>
                  <a:prstClr val="black"/>
                </a:solidFill>
                <a:latin typeface="Gill Sans MT"/>
                <a:cs typeface="Gill Sans MT"/>
              </a:rPr>
              <a:t>but</a:t>
            </a:r>
            <a:r>
              <a:rPr spc="-257" dirty="0">
                <a:solidFill>
                  <a:prstClr val="black"/>
                </a:solidFill>
                <a:latin typeface="Gill Sans MT"/>
                <a:cs typeface="Gill Sans MT"/>
              </a:rPr>
              <a:t> </a:t>
            </a:r>
            <a:r>
              <a:rPr dirty="0">
                <a:solidFill>
                  <a:prstClr val="black"/>
                </a:solidFill>
                <a:latin typeface="Gill Sans MT"/>
                <a:cs typeface="Gill Sans MT"/>
              </a:rPr>
              <a:t>not  on </a:t>
            </a:r>
            <a:r>
              <a:rPr spc="-4" dirty="0">
                <a:solidFill>
                  <a:prstClr val="black"/>
                </a:solidFill>
                <a:latin typeface="Gill Sans MT"/>
                <a:cs typeface="Gill Sans MT"/>
              </a:rPr>
              <a:t>practical </a:t>
            </a:r>
            <a:r>
              <a:rPr dirty="0">
                <a:solidFill>
                  <a:prstClr val="black"/>
                </a:solidFill>
                <a:latin typeface="Gill Sans MT"/>
                <a:cs typeface="Gill Sans MT"/>
              </a:rPr>
              <a:t>ones.</a:t>
            </a:r>
            <a:r>
              <a:rPr spc="60" dirty="0">
                <a:solidFill>
                  <a:prstClr val="black"/>
                </a:solidFill>
                <a:latin typeface="Gill Sans MT"/>
                <a:cs typeface="Gill Sans MT"/>
              </a:rPr>
              <a:t> </a:t>
            </a:r>
            <a:r>
              <a:rPr spc="-18" dirty="0">
                <a:solidFill>
                  <a:prstClr val="black"/>
                </a:solidFill>
                <a:latin typeface="Gill Sans MT"/>
                <a:cs typeface="Gill Sans MT"/>
              </a:rPr>
              <a:t>Why?</a:t>
            </a:r>
            <a:endParaRPr dirty="0">
              <a:solidFill>
                <a:prstClr val="black"/>
              </a:solidFill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858250" y="6513884"/>
            <a:ext cx="98227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lnSpc>
                <a:spcPts val="1336"/>
              </a:lnSpc>
            </a:pPr>
            <a:r>
              <a:rPr sz="1266" dirty="0">
                <a:solidFill>
                  <a:prstClr val="black"/>
                </a:solidFill>
                <a:latin typeface="Gill Sans MT"/>
                <a:cs typeface="Gill Sans MT"/>
              </a:rPr>
              <a:t>3</a:t>
            </a:r>
            <a:endParaRPr sz="1266">
              <a:solidFill>
                <a:prstClr val="black"/>
              </a:solidFill>
              <a:latin typeface="Gill Sans MT"/>
              <a:cs typeface="Gill Sans M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58800" y="787238"/>
            <a:ext cx="8229600" cy="630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2531" b="1" i="0">
                <a:solidFill>
                  <a:schemeClr val="tx1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algn="l"/>
            <a:r>
              <a:rPr lang="en-US" sz="2000" kern="0" dirty="0" smtClean="0"/>
              <a:t>(DPLL = </a:t>
            </a:r>
            <a:r>
              <a:rPr lang="en-US" sz="2000" kern="0" spc="-5" dirty="0" smtClean="0"/>
              <a:t>Da</a:t>
            </a:r>
            <a:r>
              <a:rPr lang="en-US" sz="2000" kern="0" spc="-20" dirty="0" smtClean="0"/>
              <a:t>v</a:t>
            </a:r>
            <a:r>
              <a:rPr lang="en-US" sz="2000" kern="0" dirty="0" smtClean="0"/>
              <a:t>i</a:t>
            </a:r>
            <a:r>
              <a:rPr lang="en-US" sz="2000" kern="0" spc="-240" dirty="0" smtClean="0"/>
              <a:t>s</a:t>
            </a:r>
            <a:r>
              <a:rPr lang="en-US" sz="2000" kern="0" dirty="0" smtClean="0"/>
              <a:t>, </a:t>
            </a:r>
            <a:r>
              <a:rPr lang="en-US" sz="2000" kern="0" spc="-25" dirty="0" smtClean="0"/>
              <a:t>P</a:t>
            </a:r>
            <a:r>
              <a:rPr lang="en-US" sz="2000" kern="0" dirty="0" smtClean="0"/>
              <a:t>u</a:t>
            </a:r>
            <a:r>
              <a:rPr lang="en-US" sz="2000" kern="0" spc="-5" dirty="0" smtClean="0"/>
              <a:t>t</a:t>
            </a:r>
            <a:r>
              <a:rPr lang="en-US" sz="2000" kern="0" dirty="0" smtClean="0"/>
              <a:t>n</a:t>
            </a:r>
            <a:r>
              <a:rPr lang="en-US" sz="2000" kern="0" spc="-5" dirty="0" smtClean="0"/>
              <a:t>a</a:t>
            </a:r>
            <a:r>
              <a:rPr lang="en-US" sz="2000" kern="0" dirty="0" smtClean="0"/>
              <a:t>m, </a:t>
            </a:r>
            <a:r>
              <a:rPr lang="en-US" sz="2000" kern="0" spc="-50" dirty="0" err="1" smtClean="0"/>
              <a:t>L</a:t>
            </a:r>
            <a:r>
              <a:rPr lang="en-US" sz="2000" kern="0" dirty="0" err="1" smtClean="0"/>
              <a:t>o</a:t>
            </a:r>
            <a:r>
              <a:rPr lang="en-US" sz="2000" kern="0" spc="-5" dirty="0" err="1" smtClean="0"/>
              <a:t>ge</a:t>
            </a:r>
            <a:r>
              <a:rPr lang="en-US" sz="2000" kern="0" dirty="0" err="1" smtClean="0"/>
              <a:t>m</a:t>
            </a:r>
            <a:r>
              <a:rPr lang="en-US" sz="2000" kern="0" spc="-5" dirty="0" err="1" smtClean="0"/>
              <a:t>a</a:t>
            </a:r>
            <a:r>
              <a:rPr lang="en-US" sz="2000" kern="0" dirty="0" err="1" smtClean="0"/>
              <a:t>nn</a:t>
            </a:r>
            <a:r>
              <a:rPr lang="en-US" sz="2000" kern="0" dirty="0" smtClean="0"/>
              <a:t>, </a:t>
            </a:r>
            <a:r>
              <a:rPr lang="en-US" sz="2000" kern="0" spc="-50" dirty="0" smtClean="0"/>
              <a:t>L</a:t>
            </a:r>
            <a:r>
              <a:rPr lang="en-US" sz="2000" kern="0" dirty="0" smtClean="0"/>
              <a:t>o</a:t>
            </a:r>
            <a:r>
              <a:rPr lang="en-US" sz="2000" kern="0" spc="-20" dirty="0" smtClean="0"/>
              <a:t>v</a:t>
            </a:r>
            <a:r>
              <a:rPr lang="en-US" sz="2000" kern="0" spc="-5" dirty="0" smtClean="0"/>
              <a:t>e</a:t>
            </a:r>
            <a:r>
              <a:rPr lang="en-US" sz="2000" kern="0" dirty="0" smtClean="0"/>
              <a:t>l</a:t>
            </a:r>
            <a:r>
              <a:rPr lang="en-US" sz="2000" kern="0" spc="-5" dirty="0" smtClean="0"/>
              <a:t>a</a:t>
            </a:r>
            <a:r>
              <a:rPr lang="en-US" sz="2000" kern="0" dirty="0" smtClean="0"/>
              <a:t>nd)</a:t>
            </a:r>
            <a:endParaRPr lang="en-US" sz="2000" kern="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504057"/>
            <a:ext cx="283930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From CSE 507 by </a:t>
            </a:r>
            <a:r>
              <a:rPr lang="en-US" sz="1700" dirty="0" err="1" smtClean="0"/>
              <a:t>Emina</a:t>
            </a:r>
            <a:r>
              <a:rPr lang="en-US" sz="1700" dirty="0" smtClean="0"/>
              <a:t> </a:t>
            </a:r>
            <a:r>
              <a:rPr lang="en-US" sz="1700" dirty="0" err="1" smtClean="0"/>
              <a:t>Torlak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62944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3420" y="1655805"/>
            <a:ext cx="3605861" cy="30179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7366" y="1749397"/>
            <a:ext cx="3316039" cy="24878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lnSpc>
                <a:spcPts val="1997"/>
              </a:lnSpc>
            </a:pP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// Returns </a:t>
            </a:r>
            <a:r>
              <a:rPr sz="1400" i="1" dirty="0">
                <a:solidFill>
                  <a:srgbClr val="5E5E5E"/>
                </a:solidFill>
                <a:latin typeface="Gill Sans MT"/>
                <a:cs typeface="Gill Sans MT"/>
              </a:rPr>
              <a:t>true </a:t>
            </a: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if the CNF </a:t>
            </a:r>
            <a:r>
              <a:rPr sz="1400" spc="-7" dirty="0">
                <a:solidFill>
                  <a:srgbClr val="5E5E5E"/>
                </a:solidFill>
                <a:latin typeface="Gill Sans MT"/>
                <a:cs typeface="Gill Sans MT"/>
              </a:rPr>
              <a:t>formula </a:t>
            </a: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F</a:t>
            </a:r>
            <a:r>
              <a:rPr sz="1400" spc="-56" dirty="0">
                <a:solidFill>
                  <a:srgbClr val="5E5E5E"/>
                </a:solidFill>
                <a:latin typeface="Gill Sans MT"/>
                <a:cs typeface="Gill Sans MT"/>
              </a:rPr>
              <a:t> </a:t>
            </a: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is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8929">
              <a:lnSpc>
                <a:spcPts val="1997"/>
              </a:lnSpc>
            </a:pP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// </a:t>
            </a:r>
            <a:r>
              <a:rPr sz="1400" spc="4" dirty="0">
                <a:solidFill>
                  <a:srgbClr val="5E5E5E"/>
                </a:solidFill>
                <a:latin typeface="Gill Sans MT"/>
                <a:cs typeface="Gill Sans MT"/>
              </a:rPr>
              <a:t>satisfiable; </a:t>
            </a: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otherwise </a:t>
            </a:r>
            <a:r>
              <a:rPr sz="1400" spc="-7" dirty="0">
                <a:solidFill>
                  <a:srgbClr val="5E5E5E"/>
                </a:solidFill>
                <a:latin typeface="Gill Sans MT"/>
                <a:cs typeface="Gill Sans MT"/>
              </a:rPr>
              <a:t>returns</a:t>
            </a:r>
            <a:r>
              <a:rPr sz="1400" spc="-214" dirty="0">
                <a:solidFill>
                  <a:srgbClr val="5E5E5E"/>
                </a:solidFill>
                <a:latin typeface="Gill Sans MT"/>
                <a:cs typeface="Gill Sans MT"/>
              </a:rPr>
              <a:t> </a:t>
            </a:r>
            <a:r>
              <a:rPr sz="1400" i="1" spc="-7" dirty="0">
                <a:solidFill>
                  <a:srgbClr val="5E5E5E"/>
                </a:solidFill>
                <a:latin typeface="Gill Sans MT"/>
                <a:cs typeface="Gill Sans MT"/>
              </a:rPr>
              <a:t>false</a:t>
            </a:r>
            <a:r>
              <a:rPr sz="1400" spc="-7" dirty="0">
                <a:solidFill>
                  <a:srgbClr val="5E5E5E"/>
                </a:solidFill>
                <a:latin typeface="Gill Sans MT"/>
                <a:cs typeface="Gill Sans MT"/>
              </a:rPr>
              <a:t>.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>
              <a:spcBef>
                <a:spcPts val="11"/>
              </a:spcBef>
            </a:pPr>
            <a:endParaRPr sz="1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929">
              <a:lnSpc>
                <a:spcPts val="2014"/>
              </a:lnSpc>
            </a:pP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DPLL(F)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27690">
              <a:lnSpc>
                <a:spcPts val="2004"/>
              </a:lnSpc>
            </a:pP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G </a:t>
            </a:r>
            <a:r>
              <a:rPr sz="1400" dirty="0">
                <a:solidFill>
                  <a:prstClr val="black"/>
                </a:solidFill>
                <a:latin typeface="Century Gothic"/>
                <a:cs typeface="Century Gothic"/>
              </a:rPr>
              <a:t>←</a:t>
            </a:r>
            <a:r>
              <a:rPr sz="1400" spc="-53" dirty="0">
                <a:solidFill>
                  <a:prstClr val="black"/>
                </a:solidFill>
                <a:latin typeface="Century Gothic"/>
                <a:cs typeface="Century Gothic"/>
              </a:rPr>
              <a:t> </a:t>
            </a: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BCP(F)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27690">
              <a:lnSpc>
                <a:spcPts val="2014"/>
              </a:lnSpc>
            </a:pPr>
            <a:r>
              <a:rPr sz="1400" b="1" spc="-46" dirty="0">
                <a:solidFill>
                  <a:prstClr val="black"/>
                </a:solidFill>
                <a:latin typeface="Gill Sans MT"/>
                <a:cs typeface="Gill Sans MT"/>
              </a:rPr>
              <a:t>if </a:t>
            </a: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G = </a:t>
            </a:r>
            <a:r>
              <a:rPr sz="1400" spc="-7" dirty="0">
                <a:solidFill>
                  <a:prstClr val="black"/>
                </a:solidFill>
                <a:latin typeface="Segoe UI Symbol"/>
                <a:cs typeface="Segoe UI Symbol"/>
              </a:rPr>
              <a:t>⟙ </a:t>
            </a:r>
            <a:r>
              <a:rPr sz="1400" b="1" spc="-67" dirty="0">
                <a:solidFill>
                  <a:prstClr val="black"/>
                </a:solidFill>
                <a:latin typeface="Gill Sans MT"/>
                <a:cs typeface="Gill Sans MT"/>
              </a:rPr>
              <a:t>then </a:t>
            </a:r>
            <a:r>
              <a:rPr sz="1400" b="1" spc="-70" dirty="0">
                <a:solidFill>
                  <a:prstClr val="black"/>
                </a:solidFill>
                <a:latin typeface="Gill Sans MT"/>
                <a:cs typeface="Gill Sans MT"/>
              </a:rPr>
              <a:t>return</a:t>
            </a:r>
            <a:r>
              <a:rPr sz="1400" b="1" spc="70" dirty="0">
                <a:solidFill>
                  <a:prstClr val="black"/>
                </a:solidFill>
                <a:latin typeface="Gill Sans MT"/>
                <a:cs typeface="Gill Sans MT"/>
              </a:rPr>
              <a:t> </a:t>
            </a:r>
            <a:r>
              <a:rPr sz="1400" i="1" dirty="0">
                <a:solidFill>
                  <a:prstClr val="black"/>
                </a:solidFill>
                <a:latin typeface="Gill Sans MT"/>
                <a:cs typeface="Gill Sans MT"/>
              </a:rPr>
              <a:t>true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27690">
              <a:spcBef>
                <a:spcPts val="155"/>
              </a:spcBef>
            </a:pPr>
            <a:r>
              <a:rPr sz="1400" b="1" spc="-46" dirty="0">
                <a:solidFill>
                  <a:prstClr val="black"/>
                </a:solidFill>
                <a:latin typeface="Gill Sans MT"/>
                <a:cs typeface="Gill Sans MT"/>
              </a:rPr>
              <a:t>if </a:t>
            </a: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G = </a:t>
            </a:r>
            <a:r>
              <a:rPr sz="1400" spc="-7" dirty="0">
                <a:solidFill>
                  <a:prstClr val="black"/>
                </a:solidFill>
                <a:latin typeface="Segoe UI Symbol"/>
                <a:cs typeface="Segoe UI Symbol"/>
              </a:rPr>
              <a:t>⟘ </a:t>
            </a:r>
            <a:r>
              <a:rPr sz="1400" b="1" spc="-67" dirty="0">
                <a:solidFill>
                  <a:prstClr val="black"/>
                </a:solidFill>
                <a:latin typeface="Gill Sans MT"/>
                <a:cs typeface="Gill Sans MT"/>
              </a:rPr>
              <a:t>then </a:t>
            </a:r>
            <a:r>
              <a:rPr sz="1400" b="1" spc="-70" dirty="0">
                <a:solidFill>
                  <a:prstClr val="black"/>
                </a:solidFill>
                <a:latin typeface="Gill Sans MT"/>
                <a:cs typeface="Gill Sans MT"/>
              </a:rPr>
              <a:t>return</a:t>
            </a:r>
            <a:r>
              <a:rPr sz="1400" b="1" spc="77" dirty="0">
                <a:solidFill>
                  <a:prstClr val="black"/>
                </a:solidFill>
                <a:latin typeface="Gill Sans MT"/>
                <a:cs typeface="Gill Sans MT"/>
              </a:rPr>
              <a:t> </a:t>
            </a:r>
            <a:r>
              <a:rPr sz="1400" i="1" spc="-7" dirty="0">
                <a:solidFill>
                  <a:prstClr val="black"/>
                </a:solidFill>
                <a:latin typeface="Gill Sans MT"/>
                <a:cs typeface="Gill Sans MT"/>
              </a:rPr>
              <a:t>false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27690">
              <a:spcBef>
                <a:spcPts val="151"/>
              </a:spcBef>
            </a:pP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p </a:t>
            </a:r>
            <a:r>
              <a:rPr sz="1400" dirty="0">
                <a:solidFill>
                  <a:prstClr val="black"/>
                </a:solidFill>
                <a:latin typeface="Century Gothic"/>
                <a:cs typeface="Century Gothic"/>
              </a:rPr>
              <a:t>←</a:t>
            </a:r>
            <a:r>
              <a:rPr sz="1400" spc="-25" dirty="0">
                <a:solidFill>
                  <a:prstClr val="black"/>
                </a:solidFill>
                <a:latin typeface="Century Gothic"/>
                <a:cs typeface="Century Gothic"/>
              </a:rPr>
              <a:t> </a:t>
            </a:r>
            <a:r>
              <a:rPr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choose(</a:t>
            </a:r>
            <a:r>
              <a:rPr sz="1400" spc="-4" dirty="0" err="1" smtClean="0">
                <a:solidFill>
                  <a:prstClr val="black"/>
                </a:solidFill>
                <a:latin typeface="Gill Sans MT"/>
                <a:cs typeface="Gill Sans MT"/>
              </a:rPr>
              <a:t>vars</a:t>
            </a:r>
            <a:r>
              <a:rPr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(</a:t>
            </a:r>
            <a:r>
              <a:rPr lang="en-US"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G</a:t>
            </a:r>
            <a:r>
              <a:rPr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))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27690">
              <a:spcBef>
                <a:spcPts val="225"/>
              </a:spcBef>
            </a:pPr>
            <a:r>
              <a:rPr sz="1400" b="1" spc="-70" dirty="0">
                <a:solidFill>
                  <a:prstClr val="black"/>
                </a:solidFill>
                <a:latin typeface="Gill Sans MT"/>
                <a:cs typeface="Gill Sans MT"/>
              </a:rPr>
              <a:t>return </a:t>
            </a: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DPLL(G{p </a:t>
            </a:r>
            <a:r>
              <a:rPr sz="1400" spc="-383" dirty="0">
                <a:solidFill>
                  <a:prstClr val="black"/>
                </a:solidFill>
                <a:latin typeface="Lucida Sans Unicode"/>
                <a:cs typeface="Lucida Sans Unicode"/>
              </a:rPr>
              <a:t>↦   </a:t>
            </a:r>
            <a:r>
              <a:rPr sz="1400" spc="-4" dirty="0">
                <a:solidFill>
                  <a:prstClr val="black"/>
                </a:solidFill>
                <a:latin typeface="Segoe UI Symbol"/>
                <a:cs typeface="Segoe UI Symbol"/>
              </a:rPr>
              <a:t>⟙</a:t>
            </a: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}) </a:t>
            </a: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= </a:t>
            </a:r>
            <a:r>
              <a:rPr sz="1400" spc="-35" dirty="0">
                <a:solidFill>
                  <a:prstClr val="black"/>
                </a:solidFill>
                <a:latin typeface="Gill Sans MT"/>
                <a:cs typeface="Gill Sans MT"/>
              </a:rPr>
              <a:t>“SAT”</a:t>
            </a:r>
            <a:r>
              <a:rPr sz="1400" spc="-102" dirty="0">
                <a:solidFill>
                  <a:prstClr val="black"/>
                </a:solidFill>
                <a:latin typeface="Gill Sans MT"/>
                <a:cs typeface="Gill Sans MT"/>
              </a:rPr>
              <a:t> </a:t>
            </a: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||</a:t>
            </a:r>
          </a:p>
          <a:p>
            <a:pPr marL="782659">
              <a:spcBef>
                <a:spcPts val="436"/>
              </a:spcBef>
            </a:pP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DPLL(G{p </a:t>
            </a:r>
            <a:r>
              <a:rPr sz="1400" spc="-383" dirty="0">
                <a:solidFill>
                  <a:prstClr val="black"/>
                </a:solidFill>
                <a:latin typeface="Lucida Sans Unicode"/>
                <a:cs typeface="Lucida Sans Unicode"/>
              </a:rPr>
              <a:t>↦ </a:t>
            </a:r>
            <a:r>
              <a:rPr sz="1400" spc="-257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400" spc="-4" dirty="0">
                <a:solidFill>
                  <a:prstClr val="black"/>
                </a:solidFill>
                <a:latin typeface="Segoe UI Symbol"/>
                <a:cs typeface="Segoe UI Symbol"/>
              </a:rPr>
              <a:t>⟘</a:t>
            </a: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})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pc="130" dirty="0"/>
              <a:t>A </a:t>
            </a:r>
            <a:r>
              <a:rPr spc="102" dirty="0"/>
              <a:t>brief </a:t>
            </a:r>
            <a:r>
              <a:rPr spc="120" dirty="0"/>
              <a:t>review </a:t>
            </a:r>
            <a:r>
              <a:rPr spc="141" dirty="0"/>
              <a:t>of</a:t>
            </a:r>
            <a:r>
              <a:rPr spc="-67" dirty="0"/>
              <a:t> </a:t>
            </a:r>
            <a:r>
              <a:rPr spc="60" dirty="0"/>
              <a:t>DPLL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130132" y="1307739"/>
            <a:ext cx="5728118" cy="2086925"/>
            <a:chOff x="3130132" y="1307739"/>
            <a:chExt cx="5728118" cy="2086925"/>
          </a:xfrm>
        </p:grpSpPr>
        <p:sp>
          <p:nvSpPr>
            <p:cNvPr id="5" name="object 5"/>
            <p:cNvSpPr/>
            <p:nvPr/>
          </p:nvSpPr>
          <p:spPr>
            <a:xfrm>
              <a:off x="3130132" y="1307739"/>
              <a:ext cx="5728118" cy="20869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66">
                <a:solidFill>
                  <a:prstClr val="black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3156922" y="1312857"/>
              <a:ext cx="5679281" cy="2030886"/>
            </a:xfrm>
            <a:custGeom>
              <a:avLst/>
              <a:gdLst/>
              <a:ahLst/>
              <a:cxnLst/>
              <a:rect l="l" t="t" r="r" b="b"/>
              <a:pathLst>
                <a:path w="8077200" h="2557145">
                  <a:moveTo>
                    <a:pt x="8006943" y="0"/>
                  </a:moveTo>
                  <a:lnTo>
                    <a:pt x="2420937" y="0"/>
                  </a:lnTo>
                  <a:lnTo>
                    <a:pt x="2396878" y="8126"/>
                  </a:lnTo>
                  <a:lnTo>
                    <a:pt x="2378148" y="23345"/>
                  </a:lnTo>
                  <a:lnTo>
                    <a:pt x="2365994" y="44123"/>
                  </a:lnTo>
                  <a:lnTo>
                    <a:pt x="2361666" y="68922"/>
                  </a:lnTo>
                  <a:lnTo>
                    <a:pt x="2361666" y="2152523"/>
                  </a:lnTo>
                  <a:lnTo>
                    <a:pt x="0" y="2556929"/>
                  </a:lnTo>
                  <a:lnTo>
                    <a:pt x="3481781" y="2336800"/>
                  </a:lnTo>
                  <a:lnTo>
                    <a:pt x="8006943" y="2336800"/>
                  </a:lnTo>
                  <a:lnTo>
                    <a:pt x="8032636" y="2331914"/>
                  </a:lnTo>
                  <a:lnTo>
                    <a:pt x="8054959" y="2318534"/>
                  </a:lnTo>
                  <a:lnTo>
                    <a:pt x="8070705" y="2298577"/>
                  </a:lnTo>
                  <a:lnTo>
                    <a:pt x="8076666" y="2273960"/>
                  </a:lnTo>
                  <a:lnTo>
                    <a:pt x="8076666" y="68922"/>
                  </a:lnTo>
                  <a:lnTo>
                    <a:pt x="8070705" y="43360"/>
                  </a:lnTo>
                  <a:lnTo>
                    <a:pt x="8054959" y="21312"/>
                  </a:lnTo>
                  <a:lnTo>
                    <a:pt x="8032636" y="5838"/>
                  </a:lnTo>
                  <a:lnTo>
                    <a:pt x="8006943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>
              <a:endParaRPr sz="1266"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4894861" y="1401309"/>
              <a:ext cx="3861197" cy="176971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929">
                <a:lnSpc>
                  <a:spcPts val="2222"/>
                </a:lnSpc>
                <a:tabLst>
                  <a:tab pos="1461737" algn="l"/>
                </a:tabLst>
              </a:pPr>
              <a:r>
                <a:rPr sz="1969" b="1" spc="-67" dirty="0">
                  <a:solidFill>
                    <a:prstClr val="black"/>
                  </a:solidFill>
                  <a:latin typeface="Gill Sans MT"/>
                  <a:cs typeface="Gill Sans MT"/>
                </a:rPr>
                <a:t>No</a:t>
              </a:r>
              <a:r>
                <a:rPr sz="1969" b="1" spc="4" dirty="0">
                  <a:solidFill>
                    <a:prstClr val="black"/>
                  </a:solidFill>
                  <a:latin typeface="Gill Sans MT"/>
                  <a:cs typeface="Gill Sans MT"/>
                </a:rPr>
                <a:t> </a:t>
              </a:r>
              <a:r>
                <a:rPr sz="1969" b="1" spc="-67" dirty="0">
                  <a:solidFill>
                    <a:prstClr val="black"/>
                  </a:solidFill>
                  <a:latin typeface="Gill Sans MT"/>
                  <a:cs typeface="Gill Sans MT"/>
                </a:rPr>
                <a:t>learning</a:t>
              </a:r>
              <a:r>
                <a:rPr sz="1969" spc="-67" dirty="0">
                  <a:solidFill>
                    <a:prstClr val="black"/>
                  </a:solidFill>
                  <a:latin typeface="Gill Sans MT"/>
                  <a:cs typeface="Gill Sans MT"/>
                </a:rPr>
                <a:t>:	</a:t>
              </a:r>
              <a:r>
                <a:rPr sz="1969" spc="-14" dirty="0">
                  <a:solidFill>
                    <a:prstClr val="black"/>
                  </a:solidFill>
                  <a:latin typeface="Gill Sans MT"/>
                  <a:cs typeface="Gill Sans MT"/>
                </a:rPr>
                <a:t>throws </a:t>
              </a:r>
              <a:r>
                <a:rPr sz="1969" spc="-39" dirty="0">
                  <a:solidFill>
                    <a:prstClr val="black"/>
                  </a:solidFill>
                  <a:latin typeface="Gill Sans MT"/>
                  <a:cs typeface="Gill Sans MT"/>
                </a:rPr>
                <a:t>away </a:t>
              </a:r>
              <a:r>
                <a:rPr sz="1969" spc="-4" dirty="0">
                  <a:solidFill>
                    <a:prstClr val="black"/>
                  </a:solidFill>
                  <a:latin typeface="Gill Sans MT"/>
                  <a:cs typeface="Gill Sans MT"/>
                </a:rPr>
                <a:t>all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the</a:t>
              </a:r>
            </a:p>
            <a:p>
              <a:pPr marL="8929" marR="3572">
                <a:lnSpc>
                  <a:spcPts val="2250"/>
                </a:lnSpc>
                <a:spcBef>
                  <a:spcPts val="130"/>
                </a:spcBef>
              </a:pPr>
              <a:r>
                <a:rPr sz="1969" spc="-11" dirty="0">
                  <a:solidFill>
                    <a:prstClr val="black"/>
                  </a:solidFill>
                  <a:latin typeface="Gill Sans MT"/>
                  <a:cs typeface="Gill Sans MT"/>
                </a:rPr>
                <a:t>work </a:t>
              </a:r>
              <a:r>
                <a:rPr sz="1969" spc="-4" dirty="0">
                  <a:solidFill>
                    <a:prstClr val="black"/>
                  </a:solidFill>
                  <a:latin typeface="Gill Sans MT"/>
                  <a:cs typeface="Gill Sans MT"/>
                </a:rPr>
                <a:t>performed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to conclude that the  </a:t>
              </a:r>
              <a:r>
                <a:rPr sz="1969" spc="-11" dirty="0">
                  <a:solidFill>
                    <a:prstClr val="black"/>
                  </a:solidFill>
                  <a:latin typeface="Gill Sans MT"/>
                  <a:cs typeface="Gill Sans MT"/>
                </a:rPr>
                <a:t>current </a:t>
              </a:r>
              <a:r>
                <a:rPr sz="1969" spc="4" dirty="0">
                  <a:solidFill>
                    <a:prstClr val="black"/>
                  </a:solidFill>
                  <a:latin typeface="Gill Sans MT"/>
                  <a:cs typeface="Gill Sans MT"/>
                </a:rPr>
                <a:t>partial </a:t>
              </a:r>
              <a:r>
                <a:rPr sz="1969" spc="-4" dirty="0">
                  <a:solidFill>
                    <a:prstClr val="black"/>
                  </a:solidFill>
                  <a:latin typeface="Gill Sans MT"/>
                  <a:cs typeface="Gill Sans MT"/>
                </a:rPr>
                <a:t>assignment </a:t>
              </a:r>
              <a:r>
                <a:rPr sz="1969" spc="-42" dirty="0">
                  <a:solidFill>
                    <a:prstClr val="black"/>
                  </a:solidFill>
                  <a:latin typeface="Gill Sans MT"/>
                  <a:cs typeface="Gill Sans MT"/>
                </a:rPr>
                <a:t>(PA) </a:t>
              </a:r>
              <a:r>
                <a:rPr sz="1969" spc="-4" dirty="0">
                  <a:solidFill>
                    <a:prstClr val="black"/>
                  </a:solidFill>
                  <a:latin typeface="Gill Sans MT"/>
                  <a:cs typeface="Gill Sans MT"/>
                </a:rPr>
                <a:t>is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bad.  </a:t>
              </a:r>
              <a:r>
                <a:rPr sz="1969" spc="-7" dirty="0">
                  <a:solidFill>
                    <a:prstClr val="black"/>
                  </a:solidFill>
                  <a:latin typeface="Gill Sans MT"/>
                  <a:cs typeface="Gill Sans MT"/>
                </a:rPr>
                <a:t>Revisits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bad </a:t>
              </a:r>
              <a:r>
                <a:rPr sz="1969" spc="-53" dirty="0">
                  <a:solidFill>
                    <a:prstClr val="black"/>
                  </a:solidFill>
                  <a:latin typeface="Gill Sans MT"/>
                  <a:cs typeface="Gill Sans MT"/>
                </a:rPr>
                <a:t>PAs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that </a:t>
              </a:r>
              <a:r>
                <a:rPr sz="1969" spc="-4" dirty="0">
                  <a:solidFill>
                    <a:prstClr val="black"/>
                  </a:solidFill>
                  <a:latin typeface="Gill Sans MT"/>
                  <a:cs typeface="Gill Sans MT"/>
                </a:rPr>
                <a:t>lead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to </a:t>
              </a:r>
              <a:r>
                <a:rPr sz="1969" spc="7" dirty="0">
                  <a:solidFill>
                    <a:prstClr val="black"/>
                  </a:solidFill>
                  <a:latin typeface="Gill Sans MT"/>
                  <a:cs typeface="Gill Sans MT"/>
                </a:rPr>
                <a:t>conflict 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due to the same </a:t>
              </a:r>
              <a:r>
                <a:rPr sz="1969" spc="-14" dirty="0">
                  <a:solidFill>
                    <a:prstClr val="black"/>
                  </a:solidFill>
                  <a:latin typeface="Gill Sans MT"/>
                  <a:cs typeface="Gill Sans MT"/>
                </a:rPr>
                <a:t>root</a:t>
              </a:r>
              <a:r>
                <a:rPr sz="1969" spc="-56" dirty="0">
                  <a:solidFill>
                    <a:prstClr val="black"/>
                  </a:solidFill>
                  <a:latin typeface="Gill Sans MT"/>
                  <a:cs typeface="Gill Sans MT"/>
                </a:rPr>
                <a:t> </a:t>
              </a:r>
              <a:r>
                <a:rPr sz="1969" spc="4" dirty="0">
                  <a:solidFill>
                    <a:prstClr val="black"/>
                  </a:solidFill>
                  <a:latin typeface="Gill Sans MT"/>
                  <a:cs typeface="Gill Sans MT"/>
                </a:rPr>
                <a:t>cause.</a:t>
              </a:r>
              <a:endParaRPr sz="1969" dirty="0">
                <a:solidFill>
                  <a:prstClr val="black"/>
                </a:solidFill>
                <a:latin typeface="Gill Sans MT"/>
                <a:cs typeface="Gill Sans MT"/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858250" y="6513884"/>
            <a:ext cx="98227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lnSpc>
                <a:spcPts val="1336"/>
              </a:lnSpc>
            </a:pPr>
            <a:r>
              <a:rPr sz="1266" dirty="0">
                <a:solidFill>
                  <a:prstClr val="black"/>
                </a:solidFill>
                <a:latin typeface="Gill Sans MT"/>
                <a:cs typeface="Gill Sans MT"/>
              </a:rPr>
              <a:t>3</a:t>
            </a:r>
            <a:endParaRPr sz="1266">
              <a:solidFill>
                <a:prstClr val="black"/>
              </a:solidFill>
              <a:latin typeface="Gill Sans MT"/>
              <a:cs typeface="Gill Sans MT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58800" y="787238"/>
            <a:ext cx="8229600" cy="630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2531" b="1" i="0">
                <a:solidFill>
                  <a:schemeClr val="tx1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algn="l"/>
            <a:r>
              <a:rPr lang="en-US" sz="2000" kern="0" dirty="0" smtClean="0"/>
              <a:t>(DPLL = </a:t>
            </a:r>
            <a:r>
              <a:rPr lang="en-US" sz="2000" kern="0" spc="-5" dirty="0" smtClean="0"/>
              <a:t>Da</a:t>
            </a:r>
            <a:r>
              <a:rPr lang="en-US" sz="2000" kern="0" spc="-20" dirty="0" smtClean="0"/>
              <a:t>v</a:t>
            </a:r>
            <a:r>
              <a:rPr lang="en-US" sz="2000" kern="0" dirty="0" smtClean="0"/>
              <a:t>i</a:t>
            </a:r>
            <a:r>
              <a:rPr lang="en-US" sz="2000" kern="0" spc="-240" dirty="0" smtClean="0"/>
              <a:t>s</a:t>
            </a:r>
            <a:r>
              <a:rPr lang="en-US" sz="2000" kern="0" dirty="0" smtClean="0"/>
              <a:t>, </a:t>
            </a:r>
            <a:r>
              <a:rPr lang="en-US" sz="2000" kern="0" spc="-25" dirty="0" smtClean="0"/>
              <a:t>P</a:t>
            </a:r>
            <a:r>
              <a:rPr lang="en-US" sz="2000" kern="0" dirty="0" smtClean="0"/>
              <a:t>u</a:t>
            </a:r>
            <a:r>
              <a:rPr lang="en-US" sz="2000" kern="0" spc="-5" dirty="0" smtClean="0"/>
              <a:t>t</a:t>
            </a:r>
            <a:r>
              <a:rPr lang="en-US" sz="2000" kern="0" dirty="0" smtClean="0"/>
              <a:t>n</a:t>
            </a:r>
            <a:r>
              <a:rPr lang="en-US" sz="2000" kern="0" spc="-5" dirty="0" smtClean="0"/>
              <a:t>a</a:t>
            </a:r>
            <a:r>
              <a:rPr lang="en-US" sz="2000" kern="0" dirty="0" smtClean="0"/>
              <a:t>m, </a:t>
            </a:r>
            <a:r>
              <a:rPr lang="en-US" sz="2000" kern="0" spc="-50" dirty="0" err="1" smtClean="0"/>
              <a:t>L</a:t>
            </a:r>
            <a:r>
              <a:rPr lang="en-US" sz="2000" kern="0" dirty="0" err="1" smtClean="0"/>
              <a:t>o</a:t>
            </a:r>
            <a:r>
              <a:rPr lang="en-US" sz="2000" kern="0" spc="-5" dirty="0" err="1" smtClean="0"/>
              <a:t>ge</a:t>
            </a:r>
            <a:r>
              <a:rPr lang="en-US" sz="2000" kern="0" dirty="0" err="1" smtClean="0"/>
              <a:t>m</a:t>
            </a:r>
            <a:r>
              <a:rPr lang="en-US" sz="2000" kern="0" spc="-5" dirty="0" err="1" smtClean="0"/>
              <a:t>a</a:t>
            </a:r>
            <a:r>
              <a:rPr lang="en-US" sz="2000" kern="0" dirty="0" err="1" smtClean="0"/>
              <a:t>nn</a:t>
            </a:r>
            <a:r>
              <a:rPr lang="en-US" sz="2000" kern="0" dirty="0" smtClean="0"/>
              <a:t>, </a:t>
            </a:r>
            <a:r>
              <a:rPr lang="en-US" sz="2000" kern="0" spc="-50" dirty="0" smtClean="0"/>
              <a:t>L</a:t>
            </a:r>
            <a:r>
              <a:rPr lang="en-US" sz="2000" kern="0" dirty="0" smtClean="0"/>
              <a:t>o</a:t>
            </a:r>
            <a:r>
              <a:rPr lang="en-US" sz="2000" kern="0" spc="-20" dirty="0" smtClean="0"/>
              <a:t>v</a:t>
            </a:r>
            <a:r>
              <a:rPr lang="en-US" sz="2000" kern="0" spc="-5" dirty="0" smtClean="0"/>
              <a:t>e</a:t>
            </a:r>
            <a:r>
              <a:rPr lang="en-US" sz="2000" kern="0" dirty="0" smtClean="0"/>
              <a:t>l</a:t>
            </a:r>
            <a:r>
              <a:rPr lang="en-US" sz="2000" kern="0" spc="-5" dirty="0" smtClean="0"/>
              <a:t>a</a:t>
            </a:r>
            <a:r>
              <a:rPr lang="en-US" sz="2000" kern="0" dirty="0" smtClean="0"/>
              <a:t>nd)</a:t>
            </a:r>
            <a:endParaRPr lang="en-US" sz="2000" kern="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6504057"/>
            <a:ext cx="283930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From CSE 507 by </a:t>
            </a:r>
            <a:r>
              <a:rPr lang="en-US" sz="1700" dirty="0" err="1" smtClean="0"/>
              <a:t>Emina</a:t>
            </a:r>
            <a:r>
              <a:rPr lang="en-US" sz="1700" dirty="0" smtClean="0"/>
              <a:t> </a:t>
            </a:r>
            <a:r>
              <a:rPr lang="en-US" sz="1700" dirty="0" err="1" smtClean="0"/>
              <a:t>Torlak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26530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3420" y="1655805"/>
            <a:ext cx="3605861" cy="30179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pc="130" dirty="0"/>
              <a:t>A </a:t>
            </a:r>
            <a:r>
              <a:rPr spc="102" dirty="0"/>
              <a:t>brief </a:t>
            </a:r>
            <a:r>
              <a:rPr spc="120" dirty="0"/>
              <a:t>review </a:t>
            </a:r>
            <a:r>
              <a:rPr spc="141" dirty="0"/>
              <a:t>of</a:t>
            </a:r>
            <a:r>
              <a:rPr spc="-67" dirty="0"/>
              <a:t> </a:t>
            </a:r>
            <a:r>
              <a:rPr spc="60" dirty="0"/>
              <a:t>DPLL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33788" y="1749397"/>
            <a:ext cx="3434804" cy="24878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506">
              <a:lnSpc>
                <a:spcPts val="1997"/>
              </a:lnSpc>
            </a:pP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// Returns </a:t>
            </a:r>
            <a:r>
              <a:rPr sz="1400" i="1" dirty="0">
                <a:solidFill>
                  <a:srgbClr val="5E5E5E"/>
                </a:solidFill>
                <a:latin typeface="Gill Sans MT"/>
                <a:cs typeface="Gill Sans MT"/>
              </a:rPr>
              <a:t>true </a:t>
            </a: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if the CNF </a:t>
            </a:r>
            <a:r>
              <a:rPr sz="1400" spc="-7" dirty="0">
                <a:solidFill>
                  <a:srgbClr val="5E5E5E"/>
                </a:solidFill>
                <a:latin typeface="Gill Sans MT"/>
                <a:cs typeface="Gill Sans MT"/>
              </a:rPr>
              <a:t>formula </a:t>
            </a: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F</a:t>
            </a:r>
            <a:r>
              <a:rPr sz="1400" spc="-56" dirty="0">
                <a:solidFill>
                  <a:srgbClr val="5E5E5E"/>
                </a:solidFill>
                <a:latin typeface="Gill Sans MT"/>
                <a:cs typeface="Gill Sans MT"/>
              </a:rPr>
              <a:t> </a:t>
            </a: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is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62506">
              <a:lnSpc>
                <a:spcPts val="1997"/>
              </a:lnSpc>
            </a:pP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// </a:t>
            </a:r>
            <a:r>
              <a:rPr sz="1400" spc="4" dirty="0">
                <a:solidFill>
                  <a:srgbClr val="5E5E5E"/>
                </a:solidFill>
                <a:latin typeface="Gill Sans MT"/>
                <a:cs typeface="Gill Sans MT"/>
              </a:rPr>
              <a:t>satisfiable; </a:t>
            </a: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otherwise </a:t>
            </a:r>
            <a:r>
              <a:rPr sz="1400" spc="-7" dirty="0">
                <a:solidFill>
                  <a:srgbClr val="5E5E5E"/>
                </a:solidFill>
                <a:latin typeface="Gill Sans MT"/>
                <a:cs typeface="Gill Sans MT"/>
              </a:rPr>
              <a:t>returns</a:t>
            </a:r>
            <a:r>
              <a:rPr sz="1400" spc="-214" dirty="0">
                <a:solidFill>
                  <a:srgbClr val="5E5E5E"/>
                </a:solidFill>
                <a:latin typeface="Gill Sans MT"/>
                <a:cs typeface="Gill Sans MT"/>
              </a:rPr>
              <a:t> </a:t>
            </a:r>
            <a:r>
              <a:rPr sz="1400" i="1" spc="-7" dirty="0">
                <a:solidFill>
                  <a:srgbClr val="5E5E5E"/>
                </a:solidFill>
                <a:latin typeface="Gill Sans MT"/>
                <a:cs typeface="Gill Sans MT"/>
              </a:rPr>
              <a:t>false</a:t>
            </a:r>
            <a:r>
              <a:rPr sz="1400" spc="-7" dirty="0">
                <a:solidFill>
                  <a:srgbClr val="5E5E5E"/>
                </a:solidFill>
                <a:latin typeface="Gill Sans MT"/>
                <a:cs typeface="Gill Sans MT"/>
              </a:rPr>
              <a:t>.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>
              <a:spcBef>
                <a:spcPts val="11"/>
              </a:spcBef>
            </a:pPr>
            <a:endParaRPr sz="1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62506">
              <a:lnSpc>
                <a:spcPts val="2014"/>
              </a:lnSpc>
            </a:pP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DPLL(F)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81266">
              <a:lnSpc>
                <a:spcPts val="2004"/>
              </a:lnSpc>
            </a:pP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G </a:t>
            </a:r>
            <a:r>
              <a:rPr sz="1400" dirty="0">
                <a:solidFill>
                  <a:prstClr val="black"/>
                </a:solidFill>
                <a:latin typeface="Century Gothic"/>
                <a:cs typeface="Century Gothic"/>
              </a:rPr>
              <a:t>←</a:t>
            </a:r>
            <a:r>
              <a:rPr sz="1400" spc="-53" dirty="0">
                <a:solidFill>
                  <a:prstClr val="black"/>
                </a:solidFill>
                <a:latin typeface="Century Gothic"/>
                <a:cs typeface="Century Gothic"/>
              </a:rPr>
              <a:t> </a:t>
            </a: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BCP(F)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81266">
              <a:lnSpc>
                <a:spcPts val="2014"/>
              </a:lnSpc>
            </a:pPr>
            <a:r>
              <a:rPr sz="1400" b="1" spc="-46" dirty="0">
                <a:solidFill>
                  <a:prstClr val="black"/>
                </a:solidFill>
                <a:latin typeface="Gill Sans MT"/>
                <a:cs typeface="Gill Sans MT"/>
              </a:rPr>
              <a:t>if </a:t>
            </a: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G = </a:t>
            </a:r>
            <a:r>
              <a:rPr sz="1400" spc="-7" dirty="0">
                <a:solidFill>
                  <a:prstClr val="black"/>
                </a:solidFill>
                <a:latin typeface="Segoe UI Symbol"/>
                <a:cs typeface="Segoe UI Symbol"/>
              </a:rPr>
              <a:t>⟙ </a:t>
            </a:r>
            <a:r>
              <a:rPr sz="1400" b="1" spc="-67" dirty="0">
                <a:solidFill>
                  <a:prstClr val="black"/>
                </a:solidFill>
                <a:latin typeface="Gill Sans MT"/>
                <a:cs typeface="Gill Sans MT"/>
              </a:rPr>
              <a:t>then </a:t>
            </a:r>
            <a:r>
              <a:rPr sz="1400" b="1" spc="-70" dirty="0">
                <a:solidFill>
                  <a:prstClr val="black"/>
                </a:solidFill>
                <a:latin typeface="Gill Sans MT"/>
                <a:cs typeface="Gill Sans MT"/>
              </a:rPr>
              <a:t>return</a:t>
            </a:r>
            <a:r>
              <a:rPr sz="1400" b="1" spc="70" dirty="0">
                <a:solidFill>
                  <a:prstClr val="black"/>
                </a:solidFill>
                <a:latin typeface="Gill Sans MT"/>
                <a:cs typeface="Gill Sans MT"/>
              </a:rPr>
              <a:t> </a:t>
            </a:r>
            <a:r>
              <a:rPr sz="1400" i="1" dirty="0">
                <a:solidFill>
                  <a:prstClr val="black"/>
                </a:solidFill>
                <a:latin typeface="Gill Sans MT"/>
                <a:cs typeface="Gill Sans MT"/>
              </a:rPr>
              <a:t>true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81266">
              <a:spcBef>
                <a:spcPts val="155"/>
              </a:spcBef>
            </a:pPr>
            <a:r>
              <a:rPr sz="1400" b="1" spc="-46" dirty="0">
                <a:solidFill>
                  <a:prstClr val="black"/>
                </a:solidFill>
                <a:latin typeface="Gill Sans MT"/>
                <a:cs typeface="Gill Sans MT"/>
              </a:rPr>
              <a:t>if </a:t>
            </a: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G = </a:t>
            </a:r>
            <a:r>
              <a:rPr sz="1400" spc="-7" dirty="0">
                <a:solidFill>
                  <a:prstClr val="black"/>
                </a:solidFill>
                <a:latin typeface="Segoe UI Symbol"/>
                <a:cs typeface="Segoe UI Symbol"/>
              </a:rPr>
              <a:t>⟘ </a:t>
            </a:r>
            <a:r>
              <a:rPr sz="1400" b="1" spc="-67" dirty="0">
                <a:solidFill>
                  <a:prstClr val="black"/>
                </a:solidFill>
                <a:latin typeface="Gill Sans MT"/>
                <a:cs typeface="Gill Sans MT"/>
              </a:rPr>
              <a:t>then </a:t>
            </a:r>
            <a:r>
              <a:rPr sz="1400" b="1" spc="-70" dirty="0">
                <a:solidFill>
                  <a:prstClr val="black"/>
                </a:solidFill>
                <a:latin typeface="Gill Sans MT"/>
                <a:cs typeface="Gill Sans MT"/>
              </a:rPr>
              <a:t>return</a:t>
            </a:r>
            <a:r>
              <a:rPr sz="1400" b="1" spc="77" dirty="0">
                <a:solidFill>
                  <a:prstClr val="black"/>
                </a:solidFill>
                <a:latin typeface="Gill Sans MT"/>
                <a:cs typeface="Gill Sans MT"/>
              </a:rPr>
              <a:t> </a:t>
            </a:r>
            <a:r>
              <a:rPr sz="1400" i="1" spc="-7" dirty="0">
                <a:solidFill>
                  <a:prstClr val="black"/>
                </a:solidFill>
                <a:latin typeface="Gill Sans MT"/>
                <a:cs typeface="Gill Sans MT"/>
              </a:rPr>
              <a:t>false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81266">
              <a:spcBef>
                <a:spcPts val="151"/>
              </a:spcBef>
            </a:pP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p </a:t>
            </a:r>
            <a:r>
              <a:rPr sz="1400" dirty="0">
                <a:solidFill>
                  <a:prstClr val="black"/>
                </a:solidFill>
                <a:latin typeface="Century Gothic"/>
                <a:cs typeface="Century Gothic"/>
              </a:rPr>
              <a:t>←</a:t>
            </a:r>
            <a:r>
              <a:rPr sz="1400" spc="-25" dirty="0">
                <a:solidFill>
                  <a:prstClr val="black"/>
                </a:solidFill>
                <a:latin typeface="Century Gothic"/>
                <a:cs typeface="Century Gothic"/>
              </a:rPr>
              <a:t> </a:t>
            </a:r>
            <a:r>
              <a:rPr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choose(</a:t>
            </a:r>
            <a:r>
              <a:rPr sz="1400" spc="-4" dirty="0" err="1" smtClean="0">
                <a:solidFill>
                  <a:prstClr val="black"/>
                </a:solidFill>
                <a:latin typeface="Gill Sans MT"/>
                <a:cs typeface="Gill Sans MT"/>
              </a:rPr>
              <a:t>vars</a:t>
            </a:r>
            <a:r>
              <a:rPr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(</a:t>
            </a:r>
            <a:r>
              <a:rPr lang="en-US"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G</a:t>
            </a:r>
            <a:r>
              <a:rPr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))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81266">
              <a:spcBef>
                <a:spcPts val="225"/>
              </a:spcBef>
            </a:pPr>
            <a:r>
              <a:rPr sz="1400" b="1" spc="-70" dirty="0">
                <a:solidFill>
                  <a:prstClr val="black"/>
                </a:solidFill>
                <a:latin typeface="Gill Sans MT"/>
                <a:cs typeface="Gill Sans MT"/>
              </a:rPr>
              <a:t>return </a:t>
            </a: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DPLL(G{p </a:t>
            </a:r>
            <a:r>
              <a:rPr sz="1400" spc="-383" dirty="0">
                <a:solidFill>
                  <a:prstClr val="black"/>
                </a:solidFill>
                <a:latin typeface="Lucida Sans Unicode"/>
                <a:cs typeface="Lucida Sans Unicode"/>
              </a:rPr>
              <a:t>↦   </a:t>
            </a:r>
            <a:r>
              <a:rPr sz="1400" spc="-4" dirty="0">
                <a:solidFill>
                  <a:prstClr val="black"/>
                </a:solidFill>
                <a:latin typeface="Segoe UI Symbol"/>
                <a:cs typeface="Segoe UI Symbol"/>
              </a:rPr>
              <a:t>⟙</a:t>
            </a: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}) </a:t>
            </a: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= </a:t>
            </a:r>
            <a:r>
              <a:rPr sz="1400" spc="-35" dirty="0">
                <a:solidFill>
                  <a:prstClr val="black"/>
                </a:solidFill>
                <a:latin typeface="Gill Sans MT"/>
                <a:cs typeface="Gill Sans MT"/>
              </a:rPr>
              <a:t>“SAT”</a:t>
            </a:r>
            <a:r>
              <a:rPr sz="1400" spc="-102" dirty="0">
                <a:solidFill>
                  <a:prstClr val="black"/>
                </a:solidFill>
                <a:latin typeface="Gill Sans MT"/>
                <a:cs typeface="Gill Sans MT"/>
              </a:rPr>
              <a:t> </a:t>
            </a: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||</a:t>
            </a:r>
          </a:p>
          <a:p>
            <a:pPr marL="836236">
              <a:spcBef>
                <a:spcPts val="436"/>
              </a:spcBef>
            </a:pP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DPLL(G{p </a:t>
            </a:r>
            <a:r>
              <a:rPr sz="1400" spc="-383" dirty="0">
                <a:solidFill>
                  <a:prstClr val="black"/>
                </a:solidFill>
                <a:latin typeface="Lucida Sans Unicode"/>
                <a:cs typeface="Lucida Sans Unicode"/>
              </a:rPr>
              <a:t>↦ </a:t>
            </a:r>
            <a:r>
              <a:rPr sz="1400" spc="-257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400" spc="-4" dirty="0">
                <a:solidFill>
                  <a:prstClr val="black"/>
                </a:solidFill>
                <a:latin typeface="Segoe UI Symbol"/>
                <a:cs typeface="Segoe UI Symbol"/>
              </a:rPr>
              <a:t>⟘</a:t>
            </a:r>
            <a:r>
              <a:rPr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})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858250" y="6513884"/>
            <a:ext cx="98227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lnSpc>
                <a:spcPts val="1336"/>
              </a:lnSpc>
            </a:pPr>
            <a:r>
              <a:rPr sz="1266" dirty="0">
                <a:solidFill>
                  <a:prstClr val="black"/>
                </a:solidFill>
                <a:latin typeface="Gill Sans MT"/>
                <a:cs typeface="Gill Sans MT"/>
              </a:rPr>
              <a:t>3</a:t>
            </a:r>
            <a:endParaRPr sz="1266">
              <a:solidFill>
                <a:prstClr val="black"/>
              </a:solidFill>
              <a:latin typeface="Gill Sans MT"/>
              <a:cs typeface="Gill Sans M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4031096"/>
            <a:ext cx="3659216" cy="1946173"/>
            <a:chOff x="526631" y="4187927"/>
            <a:chExt cx="3659216" cy="1946173"/>
          </a:xfrm>
        </p:grpSpPr>
        <p:sp>
          <p:nvSpPr>
            <p:cNvPr id="7" name="object 7"/>
            <p:cNvSpPr/>
            <p:nvPr/>
          </p:nvSpPr>
          <p:spPr>
            <a:xfrm>
              <a:off x="526631" y="4187927"/>
              <a:ext cx="3659216" cy="194617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66"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53641" y="4196864"/>
              <a:ext cx="3607594" cy="1899930"/>
            </a:xfrm>
            <a:custGeom>
              <a:avLst/>
              <a:gdLst/>
              <a:ahLst/>
              <a:cxnLst/>
              <a:rect l="l" t="t" r="r" b="b"/>
              <a:pathLst>
                <a:path w="5130800" h="3023234">
                  <a:moveTo>
                    <a:pt x="5064201" y="1092327"/>
                  </a:moveTo>
                  <a:lnTo>
                    <a:pt x="63186" y="1092327"/>
                  </a:lnTo>
                  <a:lnTo>
                    <a:pt x="38517" y="1097978"/>
                  </a:lnTo>
                  <a:lnTo>
                    <a:pt x="18441" y="1113042"/>
                  </a:lnTo>
                  <a:lnTo>
                    <a:pt x="4940" y="1134680"/>
                  </a:lnTo>
                  <a:lnTo>
                    <a:pt x="0" y="1160056"/>
                  </a:lnTo>
                  <a:lnTo>
                    <a:pt x="0" y="2957109"/>
                  </a:lnTo>
                  <a:lnTo>
                    <a:pt x="4940" y="2982157"/>
                  </a:lnTo>
                  <a:lnTo>
                    <a:pt x="18441" y="3003069"/>
                  </a:lnTo>
                  <a:lnTo>
                    <a:pt x="38517" y="3017406"/>
                  </a:lnTo>
                  <a:lnTo>
                    <a:pt x="63186" y="3022727"/>
                  </a:lnTo>
                  <a:lnTo>
                    <a:pt x="5064201" y="3022727"/>
                  </a:lnTo>
                  <a:lnTo>
                    <a:pt x="5089405" y="3017406"/>
                  </a:lnTo>
                  <a:lnTo>
                    <a:pt x="5110654" y="3003069"/>
                  </a:lnTo>
                  <a:lnTo>
                    <a:pt x="5125326" y="2982157"/>
                  </a:lnTo>
                  <a:lnTo>
                    <a:pt x="5130800" y="2957109"/>
                  </a:lnTo>
                  <a:lnTo>
                    <a:pt x="5130800" y="1160056"/>
                  </a:lnTo>
                  <a:lnTo>
                    <a:pt x="5125326" y="1134680"/>
                  </a:lnTo>
                  <a:lnTo>
                    <a:pt x="5110654" y="1113042"/>
                  </a:lnTo>
                  <a:lnTo>
                    <a:pt x="5089405" y="1097978"/>
                  </a:lnTo>
                  <a:lnTo>
                    <a:pt x="5064201" y="1092327"/>
                  </a:lnTo>
                  <a:close/>
                </a:path>
                <a:path w="5130800" h="3023234">
                  <a:moveTo>
                    <a:pt x="4594301" y="0"/>
                  </a:moveTo>
                  <a:lnTo>
                    <a:pt x="4467301" y="1092327"/>
                  </a:lnTo>
                  <a:lnTo>
                    <a:pt x="4720907" y="1092327"/>
                  </a:lnTo>
                  <a:lnTo>
                    <a:pt x="4594301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>
              <a:endParaRPr sz="1266">
                <a:solidFill>
                  <a:prstClr val="black"/>
                </a:solidFill>
              </a:endParaRPr>
            </a:p>
          </p:txBody>
        </p:sp>
        <p:sp>
          <p:nvSpPr>
            <p:cNvPr id="11" name="object 9"/>
            <p:cNvSpPr txBox="1"/>
            <p:nvPr/>
          </p:nvSpPr>
          <p:spPr>
            <a:xfrm>
              <a:off x="633788" y="5081216"/>
              <a:ext cx="3434804" cy="94538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929" marR="3572">
                <a:lnSpc>
                  <a:spcPct val="95800"/>
                </a:lnSpc>
              </a:pPr>
              <a:r>
                <a:rPr sz="1600" b="1" spc="-70" dirty="0" smtClean="0">
                  <a:solidFill>
                    <a:prstClr val="black"/>
                  </a:solidFill>
                  <a:latin typeface="Gill Sans MT"/>
                  <a:cs typeface="Gill Sans MT"/>
                </a:rPr>
                <a:t>Chronological </a:t>
              </a:r>
              <a:r>
                <a:rPr sz="1600" b="1" spc="-74" dirty="0">
                  <a:solidFill>
                    <a:prstClr val="black"/>
                  </a:solidFill>
                  <a:latin typeface="Gill Sans MT"/>
                  <a:cs typeface="Gill Sans MT"/>
                </a:rPr>
                <a:t>backtracking</a:t>
              </a:r>
              <a:r>
                <a:rPr sz="1600" spc="-74" dirty="0">
                  <a:solidFill>
                    <a:prstClr val="black"/>
                  </a:solidFill>
                  <a:latin typeface="Gill Sans MT"/>
                  <a:cs typeface="Gill Sans MT"/>
                </a:rPr>
                <a:t>:  </a:t>
              </a:r>
              <a:r>
                <a:rPr sz="1600" dirty="0">
                  <a:solidFill>
                    <a:prstClr val="black"/>
                  </a:solidFill>
                  <a:latin typeface="Gill Sans MT"/>
                  <a:cs typeface="Gill Sans MT"/>
                </a:rPr>
                <a:t>backtracks one </a:t>
              </a:r>
              <a:r>
                <a:rPr sz="1600" spc="-14" dirty="0">
                  <a:solidFill>
                    <a:prstClr val="black"/>
                  </a:solidFill>
                  <a:latin typeface="Gill Sans MT"/>
                  <a:cs typeface="Gill Sans MT"/>
                </a:rPr>
                <a:t>level, </a:t>
              </a:r>
              <a:r>
                <a:rPr sz="1600" spc="-21" dirty="0">
                  <a:solidFill>
                    <a:prstClr val="black"/>
                  </a:solidFill>
                  <a:latin typeface="Gill Sans MT"/>
                  <a:cs typeface="Gill Sans MT"/>
                </a:rPr>
                <a:t>even </a:t>
              </a:r>
              <a:r>
                <a:rPr sz="1600" spc="-4" dirty="0">
                  <a:solidFill>
                    <a:prstClr val="black"/>
                  </a:solidFill>
                  <a:latin typeface="Gill Sans MT"/>
                  <a:cs typeface="Gill Sans MT"/>
                </a:rPr>
                <a:t>if it</a:t>
              </a:r>
              <a:r>
                <a:rPr sz="1600" spc="-218" dirty="0">
                  <a:solidFill>
                    <a:prstClr val="black"/>
                  </a:solidFill>
                  <a:latin typeface="Gill Sans MT"/>
                  <a:cs typeface="Gill Sans MT"/>
                </a:rPr>
                <a:t> </a:t>
              </a:r>
              <a:r>
                <a:rPr sz="1600" dirty="0">
                  <a:solidFill>
                    <a:prstClr val="black"/>
                  </a:solidFill>
                  <a:latin typeface="Gill Sans MT"/>
                  <a:cs typeface="Gill Sans MT"/>
                </a:rPr>
                <a:t>can  be deduced that the </a:t>
              </a:r>
              <a:r>
                <a:rPr sz="1600" spc="-11" dirty="0">
                  <a:solidFill>
                    <a:prstClr val="black"/>
                  </a:solidFill>
                  <a:latin typeface="Gill Sans MT"/>
                  <a:cs typeface="Gill Sans MT"/>
                </a:rPr>
                <a:t>current </a:t>
              </a:r>
              <a:r>
                <a:rPr sz="1600" spc="-80" dirty="0">
                  <a:solidFill>
                    <a:prstClr val="black"/>
                  </a:solidFill>
                  <a:latin typeface="Gill Sans MT"/>
                  <a:cs typeface="Gill Sans MT"/>
                </a:rPr>
                <a:t>PA  </a:t>
              </a:r>
              <a:r>
                <a:rPr sz="1600" dirty="0">
                  <a:solidFill>
                    <a:prstClr val="black"/>
                  </a:solidFill>
                  <a:latin typeface="Gill Sans MT"/>
                  <a:cs typeface="Gill Sans MT"/>
                </a:rPr>
                <a:t>became doomed at a </a:t>
              </a:r>
              <a:r>
                <a:rPr sz="1600" spc="-14" dirty="0">
                  <a:solidFill>
                    <a:prstClr val="black"/>
                  </a:solidFill>
                  <a:latin typeface="Gill Sans MT"/>
                  <a:cs typeface="Gill Sans MT"/>
                </a:rPr>
                <a:t>lower</a:t>
              </a:r>
              <a:r>
                <a:rPr sz="1600" spc="-70" dirty="0">
                  <a:solidFill>
                    <a:prstClr val="black"/>
                  </a:solidFill>
                  <a:latin typeface="Gill Sans MT"/>
                  <a:cs typeface="Gill Sans MT"/>
                </a:rPr>
                <a:t> </a:t>
              </a:r>
              <a:r>
                <a:rPr sz="1600" spc="-14" dirty="0">
                  <a:solidFill>
                    <a:prstClr val="black"/>
                  </a:solidFill>
                  <a:latin typeface="Gill Sans MT"/>
                  <a:cs typeface="Gill Sans MT"/>
                </a:rPr>
                <a:t>level.</a:t>
              </a:r>
              <a:endParaRPr sz="1600" dirty="0">
                <a:solidFill>
                  <a:prstClr val="black"/>
                </a:solidFill>
                <a:latin typeface="Gill Sans MT"/>
                <a:cs typeface="Gill Sans MT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130132" y="1307739"/>
            <a:ext cx="5728118" cy="2086925"/>
            <a:chOff x="3130132" y="1307739"/>
            <a:chExt cx="5728118" cy="2086925"/>
          </a:xfrm>
        </p:grpSpPr>
        <p:sp>
          <p:nvSpPr>
            <p:cNvPr id="14" name="object 5"/>
            <p:cNvSpPr/>
            <p:nvPr/>
          </p:nvSpPr>
          <p:spPr>
            <a:xfrm>
              <a:off x="3130132" y="1307739"/>
              <a:ext cx="5728118" cy="208692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66">
                <a:solidFill>
                  <a:prstClr val="black"/>
                </a:solidFill>
              </a:endParaRPr>
            </a:p>
          </p:txBody>
        </p:sp>
        <p:sp>
          <p:nvSpPr>
            <p:cNvPr id="15" name="object 6"/>
            <p:cNvSpPr/>
            <p:nvPr/>
          </p:nvSpPr>
          <p:spPr>
            <a:xfrm>
              <a:off x="3156922" y="1312857"/>
              <a:ext cx="5679281" cy="2030886"/>
            </a:xfrm>
            <a:custGeom>
              <a:avLst/>
              <a:gdLst/>
              <a:ahLst/>
              <a:cxnLst/>
              <a:rect l="l" t="t" r="r" b="b"/>
              <a:pathLst>
                <a:path w="8077200" h="2557145">
                  <a:moveTo>
                    <a:pt x="8006943" y="0"/>
                  </a:moveTo>
                  <a:lnTo>
                    <a:pt x="2420937" y="0"/>
                  </a:lnTo>
                  <a:lnTo>
                    <a:pt x="2396878" y="8126"/>
                  </a:lnTo>
                  <a:lnTo>
                    <a:pt x="2378148" y="23345"/>
                  </a:lnTo>
                  <a:lnTo>
                    <a:pt x="2365994" y="44123"/>
                  </a:lnTo>
                  <a:lnTo>
                    <a:pt x="2361666" y="68922"/>
                  </a:lnTo>
                  <a:lnTo>
                    <a:pt x="2361666" y="2152523"/>
                  </a:lnTo>
                  <a:lnTo>
                    <a:pt x="0" y="2556929"/>
                  </a:lnTo>
                  <a:lnTo>
                    <a:pt x="3481781" y="2336800"/>
                  </a:lnTo>
                  <a:lnTo>
                    <a:pt x="8006943" y="2336800"/>
                  </a:lnTo>
                  <a:lnTo>
                    <a:pt x="8032636" y="2331914"/>
                  </a:lnTo>
                  <a:lnTo>
                    <a:pt x="8054959" y="2318534"/>
                  </a:lnTo>
                  <a:lnTo>
                    <a:pt x="8070705" y="2298577"/>
                  </a:lnTo>
                  <a:lnTo>
                    <a:pt x="8076666" y="2273960"/>
                  </a:lnTo>
                  <a:lnTo>
                    <a:pt x="8076666" y="68922"/>
                  </a:lnTo>
                  <a:lnTo>
                    <a:pt x="8070705" y="43360"/>
                  </a:lnTo>
                  <a:lnTo>
                    <a:pt x="8054959" y="21312"/>
                  </a:lnTo>
                  <a:lnTo>
                    <a:pt x="8032636" y="5838"/>
                  </a:lnTo>
                  <a:lnTo>
                    <a:pt x="8006943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>
              <a:endParaRPr sz="1266">
                <a:solidFill>
                  <a:prstClr val="black"/>
                </a:solidFill>
              </a:endParaRPr>
            </a:p>
          </p:txBody>
        </p:sp>
        <p:sp>
          <p:nvSpPr>
            <p:cNvPr id="16" name="object 7"/>
            <p:cNvSpPr txBox="1"/>
            <p:nvPr/>
          </p:nvSpPr>
          <p:spPr>
            <a:xfrm>
              <a:off x="4894861" y="1401309"/>
              <a:ext cx="3861197" cy="176971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929">
                <a:lnSpc>
                  <a:spcPts val="2222"/>
                </a:lnSpc>
                <a:tabLst>
                  <a:tab pos="1461737" algn="l"/>
                </a:tabLst>
              </a:pPr>
              <a:r>
                <a:rPr sz="1969" b="1" spc="-67" dirty="0">
                  <a:solidFill>
                    <a:prstClr val="black"/>
                  </a:solidFill>
                  <a:latin typeface="Gill Sans MT"/>
                  <a:cs typeface="Gill Sans MT"/>
                </a:rPr>
                <a:t>No</a:t>
              </a:r>
              <a:r>
                <a:rPr sz="1969" b="1" spc="4" dirty="0">
                  <a:solidFill>
                    <a:prstClr val="black"/>
                  </a:solidFill>
                  <a:latin typeface="Gill Sans MT"/>
                  <a:cs typeface="Gill Sans MT"/>
                </a:rPr>
                <a:t> </a:t>
              </a:r>
              <a:r>
                <a:rPr sz="1969" b="1" spc="-67" dirty="0">
                  <a:solidFill>
                    <a:prstClr val="black"/>
                  </a:solidFill>
                  <a:latin typeface="Gill Sans MT"/>
                  <a:cs typeface="Gill Sans MT"/>
                </a:rPr>
                <a:t>learning</a:t>
              </a:r>
              <a:r>
                <a:rPr sz="1969" spc="-67" dirty="0">
                  <a:solidFill>
                    <a:prstClr val="black"/>
                  </a:solidFill>
                  <a:latin typeface="Gill Sans MT"/>
                  <a:cs typeface="Gill Sans MT"/>
                </a:rPr>
                <a:t>:	</a:t>
              </a:r>
              <a:r>
                <a:rPr sz="1969" spc="-14" dirty="0">
                  <a:solidFill>
                    <a:prstClr val="black"/>
                  </a:solidFill>
                  <a:latin typeface="Gill Sans MT"/>
                  <a:cs typeface="Gill Sans MT"/>
                </a:rPr>
                <a:t>throws </a:t>
              </a:r>
              <a:r>
                <a:rPr sz="1969" spc="-39" dirty="0">
                  <a:solidFill>
                    <a:prstClr val="black"/>
                  </a:solidFill>
                  <a:latin typeface="Gill Sans MT"/>
                  <a:cs typeface="Gill Sans MT"/>
                </a:rPr>
                <a:t>away </a:t>
              </a:r>
              <a:r>
                <a:rPr sz="1969" spc="-4" dirty="0">
                  <a:solidFill>
                    <a:prstClr val="black"/>
                  </a:solidFill>
                  <a:latin typeface="Gill Sans MT"/>
                  <a:cs typeface="Gill Sans MT"/>
                </a:rPr>
                <a:t>all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the</a:t>
              </a:r>
            </a:p>
            <a:p>
              <a:pPr marL="8929" marR="3572">
                <a:lnSpc>
                  <a:spcPts val="2250"/>
                </a:lnSpc>
                <a:spcBef>
                  <a:spcPts val="130"/>
                </a:spcBef>
              </a:pPr>
              <a:r>
                <a:rPr sz="1969" spc="-11" dirty="0">
                  <a:solidFill>
                    <a:prstClr val="black"/>
                  </a:solidFill>
                  <a:latin typeface="Gill Sans MT"/>
                  <a:cs typeface="Gill Sans MT"/>
                </a:rPr>
                <a:t>work </a:t>
              </a:r>
              <a:r>
                <a:rPr sz="1969" spc="-4" dirty="0">
                  <a:solidFill>
                    <a:prstClr val="black"/>
                  </a:solidFill>
                  <a:latin typeface="Gill Sans MT"/>
                  <a:cs typeface="Gill Sans MT"/>
                </a:rPr>
                <a:t>performed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to conclude that the  </a:t>
              </a:r>
              <a:r>
                <a:rPr sz="1969" spc="-11" dirty="0">
                  <a:solidFill>
                    <a:prstClr val="black"/>
                  </a:solidFill>
                  <a:latin typeface="Gill Sans MT"/>
                  <a:cs typeface="Gill Sans MT"/>
                </a:rPr>
                <a:t>current </a:t>
              </a:r>
              <a:r>
                <a:rPr sz="1969" spc="4" dirty="0">
                  <a:solidFill>
                    <a:prstClr val="black"/>
                  </a:solidFill>
                  <a:latin typeface="Gill Sans MT"/>
                  <a:cs typeface="Gill Sans MT"/>
                </a:rPr>
                <a:t>partial </a:t>
              </a:r>
              <a:r>
                <a:rPr sz="1969" spc="-4" dirty="0">
                  <a:solidFill>
                    <a:prstClr val="black"/>
                  </a:solidFill>
                  <a:latin typeface="Gill Sans MT"/>
                  <a:cs typeface="Gill Sans MT"/>
                </a:rPr>
                <a:t>assignment </a:t>
              </a:r>
              <a:r>
                <a:rPr sz="1969" spc="-42" dirty="0">
                  <a:solidFill>
                    <a:prstClr val="black"/>
                  </a:solidFill>
                  <a:latin typeface="Gill Sans MT"/>
                  <a:cs typeface="Gill Sans MT"/>
                </a:rPr>
                <a:t>(PA) </a:t>
              </a:r>
              <a:r>
                <a:rPr sz="1969" spc="-4" dirty="0">
                  <a:solidFill>
                    <a:prstClr val="black"/>
                  </a:solidFill>
                  <a:latin typeface="Gill Sans MT"/>
                  <a:cs typeface="Gill Sans MT"/>
                </a:rPr>
                <a:t>is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bad.  </a:t>
              </a:r>
              <a:r>
                <a:rPr sz="1969" spc="-7" dirty="0">
                  <a:solidFill>
                    <a:prstClr val="black"/>
                  </a:solidFill>
                  <a:latin typeface="Gill Sans MT"/>
                  <a:cs typeface="Gill Sans MT"/>
                </a:rPr>
                <a:t>Revisits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bad </a:t>
              </a:r>
              <a:r>
                <a:rPr sz="1969" spc="-53" dirty="0">
                  <a:solidFill>
                    <a:prstClr val="black"/>
                  </a:solidFill>
                  <a:latin typeface="Gill Sans MT"/>
                  <a:cs typeface="Gill Sans MT"/>
                </a:rPr>
                <a:t>PAs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that </a:t>
              </a:r>
              <a:r>
                <a:rPr sz="1969" spc="-4" dirty="0">
                  <a:solidFill>
                    <a:prstClr val="black"/>
                  </a:solidFill>
                  <a:latin typeface="Gill Sans MT"/>
                  <a:cs typeface="Gill Sans MT"/>
                </a:rPr>
                <a:t>lead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to </a:t>
              </a:r>
              <a:r>
                <a:rPr sz="1969" spc="7" dirty="0">
                  <a:solidFill>
                    <a:prstClr val="black"/>
                  </a:solidFill>
                  <a:latin typeface="Gill Sans MT"/>
                  <a:cs typeface="Gill Sans MT"/>
                </a:rPr>
                <a:t>conflict 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due to the same </a:t>
              </a:r>
              <a:r>
                <a:rPr sz="1969" spc="-14" dirty="0">
                  <a:solidFill>
                    <a:prstClr val="black"/>
                  </a:solidFill>
                  <a:latin typeface="Gill Sans MT"/>
                  <a:cs typeface="Gill Sans MT"/>
                </a:rPr>
                <a:t>root</a:t>
              </a:r>
              <a:r>
                <a:rPr sz="1969" spc="-56" dirty="0">
                  <a:solidFill>
                    <a:prstClr val="black"/>
                  </a:solidFill>
                  <a:latin typeface="Gill Sans MT"/>
                  <a:cs typeface="Gill Sans MT"/>
                </a:rPr>
                <a:t> </a:t>
              </a:r>
              <a:r>
                <a:rPr sz="1969" spc="4" dirty="0">
                  <a:solidFill>
                    <a:prstClr val="black"/>
                  </a:solidFill>
                  <a:latin typeface="Gill Sans MT"/>
                  <a:cs typeface="Gill Sans MT"/>
                </a:rPr>
                <a:t>cause.</a:t>
              </a:r>
              <a:endParaRPr sz="1969" dirty="0">
                <a:solidFill>
                  <a:prstClr val="black"/>
                </a:solidFill>
                <a:latin typeface="Gill Sans MT"/>
                <a:cs typeface="Gill Sans MT"/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558800" y="787238"/>
            <a:ext cx="8229600" cy="630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2531" b="1" i="0">
                <a:solidFill>
                  <a:schemeClr val="tx1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algn="l"/>
            <a:r>
              <a:rPr lang="en-US" sz="2000" kern="0" dirty="0" smtClean="0"/>
              <a:t>(DPLL = </a:t>
            </a:r>
            <a:r>
              <a:rPr lang="en-US" sz="2000" kern="0" spc="-5" dirty="0" smtClean="0"/>
              <a:t>Da</a:t>
            </a:r>
            <a:r>
              <a:rPr lang="en-US" sz="2000" kern="0" spc="-20" dirty="0" smtClean="0"/>
              <a:t>v</a:t>
            </a:r>
            <a:r>
              <a:rPr lang="en-US" sz="2000" kern="0" dirty="0" smtClean="0"/>
              <a:t>i</a:t>
            </a:r>
            <a:r>
              <a:rPr lang="en-US" sz="2000" kern="0" spc="-240" dirty="0" smtClean="0"/>
              <a:t>s</a:t>
            </a:r>
            <a:r>
              <a:rPr lang="en-US" sz="2000" kern="0" dirty="0" smtClean="0"/>
              <a:t>, </a:t>
            </a:r>
            <a:r>
              <a:rPr lang="en-US" sz="2000" kern="0" spc="-25" dirty="0" smtClean="0"/>
              <a:t>P</a:t>
            </a:r>
            <a:r>
              <a:rPr lang="en-US" sz="2000" kern="0" dirty="0" smtClean="0"/>
              <a:t>u</a:t>
            </a:r>
            <a:r>
              <a:rPr lang="en-US" sz="2000" kern="0" spc="-5" dirty="0" smtClean="0"/>
              <a:t>t</a:t>
            </a:r>
            <a:r>
              <a:rPr lang="en-US" sz="2000" kern="0" dirty="0" smtClean="0"/>
              <a:t>n</a:t>
            </a:r>
            <a:r>
              <a:rPr lang="en-US" sz="2000" kern="0" spc="-5" dirty="0" smtClean="0"/>
              <a:t>a</a:t>
            </a:r>
            <a:r>
              <a:rPr lang="en-US" sz="2000" kern="0" dirty="0" smtClean="0"/>
              <a:t>m, </a:t>
            </a:r>
            <a:r>
              <a:rPr lang="en-US" sz="2000" kern="0" spc="-50" dirty="0" err="1" smtClean="0"/>
              <a:t>L</a:t>
            </a:r>
            <a:r>
              <a:rPr lang="en-US" sz="2000" kern="0" dirty="0" err="1" smtClean="0"/>
              <a:t>o</a:t>
            </a:r>
            <a:r>
              <a:rPr lang="en-US" sz="2000" kern="0" spc="-5" dirty="0" err="1" smtClean="0"/>
              <a:t>ge</a:t>
            </a:r>
            <a:r>
              <a:rPr lang="en-US" sz="2000" kern="0" dirty="0" err="1" smtClean="0"/>
              <a:t>m</a:t>
            </a:r>
            <a:r>
              <a:rPr lang="en-US" sz="2000" kern="0" spc="-5" dirty="0" err="1" smtClean="0"/>
              <a:t>a</a:t>
            </a:r>
            <a:r>
              <a:rPr lang="en-US" sz="2000" kern="0" dirty="0" err="1" smtClean="0"/>
              <a:t>nn</a:t>
            </a:r>
            <a:r>
              <a:rPr lang="en-US" sz="2000" kern="0" dirty="0" smtClean="0"/>
              <a:t>, </a:t>
            </a:r>
            <a:r>
              <a:rPr lang="en-US" sz="2000" kern="0" spc="-50" dirty="0" smtClean="0"/>
              <a:t>L</a:t>
            </a:r>
            <a:r>
              <a:rPr lang="en-US" sz="2000" kern="0" dirty="0" smtClean="0"/>
              <a:t>o</a:t>
            </a:r>
            <a:r>
              <a:rPr lang="en-US" sz="2000" kern="0" spc="-20" dirty="0" smtClean="0"/>
              <a:t>v</a:t>
            </a:r>
            <a:r>
              <a:rPr lang="en-US" sz="2000" kern="0" spc="-5" dirty="0" smtClean="0"/>
              <a:t>e</a:t>
            </a:r>
            <a:r>
              <a:rPr lang="en-US" sz="2000" kern="0" dirty="0" smtClean="0"/>
              <a:t>l</a:t>
            </a:r>
            <a:r>
              <a:rPr lang="en-US" sz="2000" kern="0" spc="-5" dirty="0" smtClean="0"/>
              <a:t>a</a:t>
            </a:r>
            <a:r>
              <a:rPr lang="en-US" sz="2000" kern="0" dirty="0" smtClean="0"/>
              <a:t>nd)</a:t>
            </a:r>
            <a:endParaRPr lang="en-US" sz="2000" kern="0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6504057"/>
            <a:ext cx="283930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From CSE 507 by </a:t>
            </a:r>
            <a:r>
              <a:rPr lang="en-US" sz="1700" dirty="0" err="1" smtClean="0"/>
              <a:t>Emina</a:t>
            </a:r>
            <a:r>
              <a:rPr lang="en-US" sz="1700" dirty="0" smtClean="0"/>
              <a:t> </a:t>
            </a:r>
            <a:r>
              <a:rPr lang="en-US" sz="1700" dirty="0" err="1" smtClean="0"/>
              <a:t>Torlak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95926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3420" y="1655805"/>
            <a:ext cx="3605861" cy="30179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pc="130" dirty="0"/>
              <a:t>A </a:t>
            </a:r>
            <a:r>
              <a:rPr spc="102" dirty="0"/>
              <a:t>brief </a:t>
            </a:r>
            <a:r>
              <a:rPr spc="120" dirty="0"/>
              <a:t>review </a:t>
            </a:r>
            <a:r>
              <a:rPr spc="141" dirty="0"/>
              <a:t>of</a:t>
            </a:r>
            <a:r>
              <a:rPr spc="-67" dirty="0"/>
              <a:t> </a:t>
            </a:r>
            <a:r>
              <a:rPr spc="60" dirty="0"/>
              <a:t>DPLL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33788" y="1749397"/>
            <a:ext cx="3434804" cy="24878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506">
              <a:lnSpc>
                <a:spcPts val="1997"/>
              </a:lnSpc>
            </a:pP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// Returns </a:t>
            </a:r>
            <a:r>
              <a:rPr sz="1400" i="1" dirty="0">
                <a:solidFill>
                  <a:srgbClr val="5E5E5E"/>
                </a:solidFill>
                <a:latin typeface="Gill Sans MT"/>
                <a:cs typeface="Gill Sans MT"/>
              </a:rPr>
              <a:t>true </a:t>
            </a: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if the CNF </a:t>
            </a:r>
            <a:r>
              <a:rPr sz="1400" spc="-7" dirty="0">
                <a:solidFill>
                  <a:srgbClr val="5E5E5E"/>
                </a:solidFill>
                <a:latin typeface="Gill Sans MT"/>
                <a:cs typeface="Gill Sans MT"/>
              </a:rPr>
              <a:t>formula </a:t>
            </a: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F</a:t>
            </a:r>
            <a:r>
              <a:rPr sz="1400" spc="-56" dirty="0">
                <a:solidFill>
                  <a:srgbClr val="5E5E5E"/>
                </a:solidFill>
                <a:latin typeface="Gill Sans MT"/>
                <a:cs typeface="Gill Sans MT"/>
              </a:rPr>
              <a:t> </a:t>
            </a: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is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62506">
              <a:lnSpc>
                <a:spcPts val="1997"/>
              </a:lnSpc>
            </a:pP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// </a:t>
            </a:r>
            <a:r>
              <a:rPr sz="1400" spc="4" dirty="0">
                <a:solidFill>
                  <a:srgbClr val="5E5E5E"/>
                </a:solidFill>
                <a:latin typeface="Gill Sans MT"/>
                <a:cs typeface="Gill Sans MT"/>
              </a:rPr>
              <a:t>satisfiable; </a:t>
            </a: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otherwise </a:t>
            </a:r>
            <a:r>
              <a:rPr sz="1400" spc="-7" dirty="0">
                <a:solidFill>
                  <a:srgbClr val="5E5E5E"/>
                </a:solidFill>
                <a:latin typeface="Gill Sans MT"/>
                <a:cs typeface="Gill Sans MT"/>
              </a:rPr>
              <a:t>returns</a:t>
            </a:r>
            <a:r>
              <a:rPr sz="1400" spc="-214" dirty="0">
                <a:solidFill>
                  <a:srgbClr val="5E5E5E"/>
                </a:solidFill>
                <a:latin typeface="Gill Sans MT"/>
                <a:cs typeface="Gill Sans MT"/>
              </a:rPr>
              <a:t> </a:t>
            </a:r>
            <a:r>
              <a:rPr sz="1400" i="1" spc="-7" dirty="0">
                <a:solidFill>
                  <a:srgbClr val="5E5E5E"/>
                </a:solidFill>
                <a:latin typeface="Gill Sans MT"/>
                <a:cs typeface="Gill Sans MT"/>
              </a:rPr>
              <a:t>false</a:t>
            </a:r>
            <a:r>
              <a:rPr sz="1400" spc="-7" dirty="0">
                <a:solidFill>
                  <a:srgbClr val="5E5E5E"/>
                </a:solidFill>
                <a:latin typeface="Gill Sans MT"/>
                <a:cs typeface="Gill Sans MT"/>
              </a:rPr>
              <a:t>.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>
              <a:spcBef>
                <a:spcPts val="11"/>
              </a:spcBef>
            </a:pPr>
            <a:endParaRPr sz="1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62506">
              <a:lnSpc>
                <a:spcPts val="2014"/>
              </a:lnSpc>
            </a:pP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DPLL(F)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81266">
              <a:lnSpc>
                <a:spcPts val="2004"/>
              </a:lnSpc>
            </a:pP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G </a:t>
            </a:r>
            <a:r>
              <a:rPr sz="1400" dirty="0">
                <a:solidFill>
                  <a:prstClr val="black"/>
                </a:solidFill>
                <a:latin typeface="Century Gothic"/>
                <a:cs typeface="Century Gothic"/>
              </a:rPr>
              <a:t>←</a:t>
            </a:r>
            <a:r>
              <a:rPr sz="1400" spc="-53" dirty="0">
                <a:solidFill>
                  <a:prstClr val="black"/>
                </a:solidFill>
                <a:latin typeface="Century Gothic"/>
                <a:cs typeface="Century Gothic"/>
              </a:rPr>
              <a:t> </a:t>
            </a: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BCP(F)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81266">
              <a:lnSpc>
                <a:spcPts val="2014"/>
              </a:lnSpc>
            </a:pPr>
            <a:r>
              <a:rPr sz="1400" b="1" spc="-46" dirty="0">
                <a:solidFill>
                  <a:prstClr val="black"/>
                </a:solidFill>
                <a:latin typeface="Gill Sans MT"/>
                <a:cs typeface="Gill Sans MT"/>
              </a:rPr>
              <a:t>if </a:t>
            </a: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G = </a:t>
            </a:r>
            <a:r>
              <a:rPr sz="1400" spc="-7" dirty="0">
                <a:solidFill>
                  <a:prstClr val="black"/>
                </a:solidFill>
                <a:latin typeface="Segoe UI Symbol"/>
                <a:cs typeface="Segoe UI Symbol"/>
              </a:rPr>
              <a:t>⟙ </a:t>
            </a:r>
            <a:r>
              <a:rPr sz="1400" b="1" spc="-67" dirty="0">
                <a:solidFill>
                  <a:prstClr val="black"/>
                </a:solidFill>
                <a:latin typeface="Gill Sans MT"/>
                <a:cs typeface="Gill Sans MT"/>
              </a:rPr>
              <a:t>then </a:t>
            </a:r>
            <a:r>
              <a:rPr sz="1400" b="1" spc="-70" dirty="0">
                <a:solidFill>
                  <a:prstClr val="black"/>
                </a:solidFill>
                <a:latin typeface="Gill Sans MT"/>
                <a:cs typeface="Gill Sans MT"/>
              </a:rPr>
              <a:t>return</a:t>
            </a:r>
            <a:r>
              <a:rPr sz="1400" b="1" spc="70" dirty="0">
                <a:solidFill>
                  <a:prstClr val="black"/>
                </a:solidFill>
                <a:latin typeface="Gill Sans MT"/>
                <a:cs typeface="Gill Sans MT"/>
              </a:rPr>
              <a:t> </a:t>
            </a:r>
            <a:r>
              <a:rPr sz="1400" i="1" dirty="0">
                <a:solidFill>
                  <a:prstClr val="black"/>
                </a:solidFill>
                <a:latin typeface="Gill Sans MT"/>
                <a:cs typeface="Gill Sans MT"/>
              </a:rPr>
              <a:t>true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81266">
              <a:spcBef>
                <a:spcPts val="155"/>
              </a:spcBef>
            </a:pPr>
            <a:r>
              <a:rPr sz="1400" b="1" spc="-46" dirty="0">
                <a:solidFill>
                  <a:prstClr val="black"/>
                </a:solidFill>
                <a:latin typeface="Gill Sans MT"/>
                <a:cs typeface="Gill Sans MT"/>
              </a:rPr>
              <a:t>if </a:t>
            </a: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G = </a:t>
            </a:r>
            <a:r>
              <a:rPr sz="1400" spc="-7" dirty="0">
                <a:solidFill>
                  <a:prstClr val="black"/>
                </a:solidFill>
                <a:latin typeface="Segoe UI Symbol"/>
                <a:cs typeface="Segoe UI Symbol"/>
              </a:rPr>
              <a:t>⟘ </a:t>
            </a:r>
            <a:r>
              <a:rPr sz="1400" b="1" spc="-67" dirty="0">
                <a:solidFill>
                  <a:prstClr val="black"/>
                </a:solidFill>
                <a:latin typeface="Gill Sans MT"/>
                <a:cs typeface="Gill Sans MT"/>
              </a:rPr>
              <a:t>then </a:t>
            </a:r>
            <a:r>
              <a:rPr sz="1400" b="1" spc="-70" dirty="0">
                <a:solidFill>
                  <a:prstClr val="black"/>
                </a:solidFill>
                <a:latin typeface="Gill Sans MT"/>
                <a:cs typeface="Gill Sans MT"/>
              </a:rPr>
              <a:t>return</a:t>
            </a:r>
            <a:r>
              <a:rPr sz="1400" b="1" spc="77" dirty="0">
                <a:solidFill>
                  <a:prstClr val="black"/>
                </a:solidFill>
                <a:latin typeface="Gill Sans MT"/>
                <a:cs typeface="Gill Sans MT"/>
              </a:rPr>
              <a:t> </a:t>
            </a:r>
            <a:r>
              <a:rPr sz="1400" i="1" spc="-7" dirty="0">
                <a:solidFill>
                  <a:prstClr val="black"/>
                </a:solidFill>
                <a:latin typeface="Gill Sans MT"/>
                <a:cs typeface="Gill Sans MT"/>
              </a:rPr>
              <a:t>false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81266">
              <a:spcBef>
                <a:spcPts val="151"/>
              </a:spcBef>
            </a:pP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p </a:t>
            </a:r>
            <a:r>
              <a:rPr sz="1400" dirty="0">
                <a:solidFill>
                  <a:prstClr val="black"/>
                </a:solidFill>
                <a:latin typeface="Century Gothic"/>
                <a:cs typeface="Century Gothic"/>
              </a:rPr>
              <a:t>←</a:t>
            </a:r>
            <a:r>
              <a:rPr sz="1400" spc="-25" dirty="0">
                <a:solidFill>
                  <a:prstClr val="black"/>
                </a:solidFill>
                <a:latin typeface="Century Gothic"/>
                <a:cs typeface="Century Gothic"/>
              </a:rPr>
              <a:t> </a:t>
            </a:r>
            <a:r>
              <a:rPr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choose(</a:t>
            </a:r>
            <a:r>
              <a:rPr sz="1400" spc="-4" dirty="0" err="1" smtClean="0">
                <a:solidFill>
                  <a:prstClr val="black"/>
                </a:solidFill>
                <a:latin typeface="Gill Sans MT"/>
                <a:cs typeface="Gill Sans MT"/>
              </a:rPr>
              <a:t>vars</a:t>
            </a:r>
            <a:r>
              <a:rPr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(</a:t>
            </a:r>
            <a:r>
              <a:rPr lang="en-US"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G</a:t>
            </a:r>
            <a:r>
              <a:rPr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))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81266">
              <a:spcBef>
                <a:spcPts val="225"/>
              </a:spcBef>
            </a:pPr>
            <a:r>
              <a:rPr sz="1400" b="1" spc="-70" dirty="0">
                <a:solidFill>
                  <a:prstClr val="black"/>
                </a:solidFill>
                <a:latin typeface="Gill Sans MT"/>
                <a:cs typeface="Gill Sans MT"/>
              </a:rPr>
              <a:t>return </a:t>
            </a: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DPLL(G{p </a:t>
            </a:r>
            <a:r>
              <a:rPr sz="1400" spc="-383" dirty="0">
                <a:solidFill>
                  <a:prstClr val="black"/>
                </a:solidFill>
                <a:latin typeface="Lucida Sans Unicode"/>
                <a:cs typeface="Lucida Sans Unicode"/>
              </a:rPr>
              <a:t>↦   </a:t>
            </a:r>
            <a:r>
              <a:rPr sz="1400" spc="-4" dirty="0">
                <a:solidFill>
                  <a:prstClr val="black"/>
                </a:solidFill>
                <a:latin typeface="Segoe UI Symbol"/>
                <a:cs typeface="Segoe UI Symbol"/>
              </a:rPr>
              <a:t>⟙</a:t>
            </a: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}) </a:t>
            </a: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= </a:t>
            </a:r>
            <a:r>
              <a:rPr sz="1400" spc="-35" dirty="0">
                <a:solidFill>
                  <a:prstClr val="black"/>
                </a:solidFill>
                <a:latin typeface="Gill Sans MT"/>
                <a:cs typeface="Gill Sans MT"/>
              </a:rPr>
              <a:t>“SAT”</a:t>
            </a:r>
            <a:r>
              <a:rPr sz="1400" spc="-102" dirty="0">
                <a:solidFill>
                  <a:prstClr val="black"/>
                </a:solidFill>
                <a:latin typeface="Gill Sans MT"/>
                <a:cs typeface="Gill Sans MT"/>
              </a:rPr>
              <a:t> </a:t>
            </a: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||</a:t>
            </a:r>
          </a:p>
          <a:p>
            <a:pPr marL="836236">
              <a:spcBef>
                <a:spcPts val="436"/>
              </a:spcBef>
            </a:pP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DPLL(G{p </a:t>
            </a:r>
            <a:r>
              <a:rPr sz="1400" spc="-383" dirty="0">
                <a:solidFill>
                  <a:prstClr val="black"/>
                </a:solidFill>
                <a:latin typeface="Lucida Sans Unicode"/>
                <a:cs typeface="Lucida Sans Unicode"/>
              </a:rPr>
              <a:t>↦ </a:t>
            </a:r>
            <a:r>
              <a:rPr sz="1400" spc="-257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400" spc="-4" dirty="0">
                <a:solidFill>
                  <a:prstClr val="black"/>
                </a:solidFill>
                <a:latin typeface="Segoe UI Symbol"/>
                <a:cs typeface="Segoe UI Symbol"/>
              </a:rPr>
              <a:t>⟘</a:t>
            </a:r>
            <a:r>
              <a:rPr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})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626105" y="3421611"/>
            <a:ext cx="6129953" cy="1700130"/>
            <a:chOff x="2723831" y="3576616"/>
            <a:chExt cx="6129953" cy="1700130"/>
          </a:xfrm>
        </p:grpSpPr>
        <p:sp>
          <p:nvSpPr>
            <p:cNvPr id="9" name="object 9"/>
            <p:cNvSpPr/>
            <p:nvPr/>
          </p:nvSpPr>
          <p:spPr>
            <a:xfrm>
              <a:off x="2723831" y="3576616"/>
              <a:ext cx="6129953" cy="17001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66"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2750620" y="3589734"/>
              <a:ext cx="6081117" cy="1629966"/>
            </a:xfrm>
            <a:custGeom>
              <a:avLst/>
              <a:gdLst/>
              <a:ahLst/>
              <a:cxnLst/>
              <a:rect l="l" t="t" r="r" b="b"/>
              <a:pathLst>
                <a:path w="8648700" h="1917700">
                  <a:moveTo>
                    <a:pt x="8578456" y="0"/>
                  </a:moveTo>
                  <a:lnTo>
                    <a:pt x="2917824" y="0"/>
                  </a:lnTo>
                  <a:lnTo>
                    <a:pt x="2893544" y="1547"/>
                  </a:lnTo>
                  <a:lnTo>
                    <a:pt x="2874316" y="13388"/>
                  </a:lnTo>
                  <a:lnTo>
                    <a:pt x="2861662" y="32921"/>
                  </a:lnTo>
                  <a:lnTo>
                    <a:pt x="2857106" y="57543"/>
                  </a:lnTo>
                  <a:lnTo>
                    <a:pt x="2857106" y="63500"/>
                  </a:lnTo>
                  <a:lnTo>
                    <a:pt x="0" y="190893"/>
                  </a:lnTo>
                  <a:lnTo>
                    <a:pt x="2857106" y="317893"/>
                  </a:lnTo>
                  <a:lnTo>
                    <a:pt x="2857106" y="1854593"/>
                  </a:lnTo>
                  <a:lnTo>
                    <a:pt x="2861662" y="1879252"/>
                  </a:lnTo>
                  <a:lnTo>
                    <a:pt x="2874316" y="1899300"/>
                  </a:lnTo>
                  <a:lnTo>
                    <a:pt x="2893544" y="1912772"/>
                  </a:lnTo>
                  <a:lnTo>
                    <a:pt x="2917824" y="1917700"/>
                  </a:lnTo>
                  <a:lnTo>
                    <a:pt x="8578456" y="1917700"/>
                  </a:lnTo>
                  <a:lnTo>
                    <a:pt x="8604163" y="1912772"/>
                  </a:lnTo>
                  <a:lnTo>
                    <a:pt x="8626530" y="1899300"/>
                  </a:lnTo>
                  <a:lnTo>
                    <a:pt x="8642323" y="1879252"/>
                  </a:lnTo>
                  <a:lnTo>
                    <a:pt x="8648306" y="1854593"/>
                  </a:lnTo>
                  <a:lnTo>
                    <a:pt x="8648306" y="57543"/>
                  </a:lnTo>
                  <a:lnTo>
                    <a:pt x="8642323" y="33759"/>
                  </a:lnTo>
                  <a:lnTo>
                    <a:pt x="8626530" y="15622"/>
                  </a:lnTo>
                  <a:lnTo>
                    <a:pt x="8604163" y="4060"/>
                  </a:lnTo>
                  <a:lnTo>
                    <a:pt x="8578456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>
              <a:endParaRPr sz="1266"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4868518" y="3691334"/>
              <a:ext cx="3913882" cy="145456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929" marR="104920">
                <a:lnSpc>
                  <a:spcPct val="95800"/>
                </a:lnSpc>
                <a:spcBef>
                  <a:spcPts val="1571"/>
                </a:spcBef>
                <a:tabLst>
                  <a:tab pos="1863560" algn="l"/>
                  <a:tab pos="3214127" algn="l"/>
                </a:tabLst>
              </a:pPr>
              <a:r>
                <a:rPr sz="1969" b="1" spc="-74" dirty="0" smtClean="0">
                  <a:solidFill>
                    <a:prstClr val="black"/>
                  </a:solidFill>
                  <a:latin typeface="Gill Sans MT"/>
                  <a:cs typeface="Gill Sans MT"/>
                </a:rPr>
                <a:t>Naive</a:t>
              </a:r>
              <a:r>
                <a:rPr sz="1969" b="1" spc="7" dirty="0" smtClean="0">
                  <a:solidFill>
                    <a:prstClr val="black"/>
                  </a:solidFill>
                  <a:latin typeface="Gill Sans MT"/>
                  <a:cs typeface="Gill Sans MT"/>
                </a:rPr>
                <a:t> </a:t>
              </a:r>
              <a:r>
                <a:rPr sz="1969" b="1" spc="-56" dirty="0">
                  <a:solidFill>
                    <a:prstClr val="black"/>
                  </a:solidFill>
                  <a:latin typeface="Gill Sans MT"/>
                  <a:cs typeface="Gill Sans MT"/>
                </a:rPr>
                <a:t>decisions</a:t>
              </a:r>
              <a:r>
                <a:rPr sz="1969" spc="-56" dirty="0">
                  <a:solidFill>
                    <a:prstClr val="black"/>
                  </a:solidFill>
                  <a:latin typeface="Gill Sans MT"/>
                  <a:cs typeface="Gill Sans MT"/>
                </a:rPr>
                <a:t>:	</a:t>
              </a:r>
              <a:r>
                <a:rPr sz="1969" spc="-4" dirty="0">
                  <a:solidFill>
                    <a:prstClr val="black"/>
                  </a:solidFill>
                  <a:latin typeface="Gill Sans MT"/>
                  <a:cs typeface="Gill Sans MT"/>
                </a:rPr>
                <a:t>picks</a:t>
              </a:r>
              <a:r>
                <a:rPr sz="1969" spc="-18" dirty="0">
                  <a:solidFill>
                    <a:prstClr val="black"/>
                  </a:solidFill>
                  <a:latin typeface="Gill Sans MT"/>
                  <a:cs typeface="Gill Sans MT"/>
                </a:rPr>
                <a:t>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an</a:t>
              </a:r>
              <a:r>
                <a:rPr sz="1969" spc="-18" dirty="0">
                  <a:solidFill>
                    <a:prstClr val="black"/>
                  </a:solidFill>
                  <a:latin typeface="Gill Sans MT"/>
                  <a:cs typeface="Gill Sans MT"/>
                </a:rPr>
                <a:t> </a:t>
              </a:r>
              <a:r>
                <a:rPr sz="1969" spc="4" dirty="0">
                  <a:solidFill>
                    <a:prstClr val="black"/>
                  </a:solidFill>
                  <a:latin typeface="Gill Sans MT"/>
                  <a:cs typeface="Gill Sans MT"/>
                </a:rPr>
                <a:t>arbitrary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 </a:t>
              </a:r>
              <a:r>
                <a:rPr sz="1969" spc="-4" dirty="0">
                  <a:solidFill>
                    <a:prstClr val="black"/>
                  </a:solidFill>
                  <a:latin typeface="Gill Sans MT"/>
                  <a:cs typeface="Gill Sans MT"/>
                </a:rPr>
                <a:t>variable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and assumes </a:t>
              </a:r>
              <a:r>
                <a:rPr sz="1969" spc="-4" dirty="0">
                  <a:solidFill>
                    <a:prstClr val="black"/>
                  </a:solidFill>
                  <a:latin typeface="Gill Sans MT"/>
                  <a:cs typeface="Gill Sans MT"/>
                </a:rPr>
                <a:t>it</a:t>
              </a:r>
              <a:r>
                <a:rPr sz="1969" spc="14" dirty="0">
                  <a:solidFill>
                    <a:prstClr val="black"/>
                  </a:solidFill>
                  <a:latin typeface="Gill Sans MT"/>
                  <a:cs typeface="Gill Sans MT"/>
                </a:rPr>
                <a:t> </a:t>
              </a:r>
              <a:r>
                <a:rPr sz="1969" spc="-4" dirty="0">
                  <a:solidFill>
                    <a:prstClr val="black"/>
                  </a:solidFill>
                  <a:latin typeface="Gill Sans MT"/>
                  <a:cs typeface="Gill Sans MT"/>
                </a:rPr>
                <a:t>is</a:t>
              </a:r>
              <a:r>
                <a:rPr sz="1969" spc="4" dirty="0">
                  <a:solidFill>
                    <a:prstClr val="black"/>
                  </a:solidFill>
                  <a:latin typeface="Gill Sans MT"/>
                  <a:cs typeface="Gill Sans MT"/>
                </a:rPr>
                <a:t> </a:t>
              </a:r>
              <a:r>
                <a:rPr sz="1969" spc="7" dirty="0" smtClean="0">
                  <a:solidFill>
                    <a:prstClr val="black"/>
                  </a:solidFill>
                  <a:latin typeface="Gill Sans MT"/>
                  <a:cs typeface="Gill Sans MT"/>
                </a:rPr>
                <a:t>true.</a:t>
              </a:r>
              <a:r>
                <a:rPr lang="en-US" sz="1969" spc="7" dirty="0" smtClean="0">
                  <a:solidFill>
                    <a:prstClr val="black"/>
                  </a:solidFill>
                  <a:latin typeface="Gill Sans MT"/>
                  <a:cs typeface="Gill Sans MT"/>
                </a:rPr>
                <a:t>  </a:t>
              </a:r>
              <a:r>
                <a:rPr sz="1969" spc="-4" dirty="0" smtClean="0">
                  <a:solidFill>
                    <a:prstClr val="black"/>
                  </a:solidFill>
                  <a:latin typeface="Gill Sans MT"/>
                  <a:cs typeface="Gill Sans MT"/>
                </a:rPr>
                <a:t>Fails 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to </a:t>
              </a:r>
              <a:r>
                <a:rPr sz="1969" spc="-4" dirty="0">
                  <a:solidFill>
                    <a:prstClr val="black"/>
                  </a:solidFill>
                  <a:latin typeface="Gill Sans MT"/>
                  <a:cs typeface="Gill Sans MT"/>
                </a:rPr>
                <a:t>consider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the state of the </a:t>
              </a:r>
              <a:r>
                <a:rPr sz="1969" spc="-11" dirty="0">
                  <a:solidFill>
                    <a:prstClr val="black"/>
                  </a:solidFill>
                  <a:latin typeface="Gill Sans MT"/>
                  <a:cs typeface="Gill Sans MT"/>
                </a:rPr>
                <a:t>search</a:t>
              </a:r>
              <a:r>
                <a:rPr sz="1969" spc="-32" dirty="0">
                  <a:solidFill>
                    <a:prstClr val="black"/>
                  </a:solidFill>
                  <a:latin typeface="Gill Sans MT"/>
                  <a:cs typeface="Gill Sans MT"/>
                </a:rPr>
                <a:t>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to  </a:t>
              </a:r>
              <a:r>
                <a:rPr sz="1969" spc="-18" dirty="0">
                  <a:solidFill>
                    <a:prstClr val="black"/>
                  </a:solidFill>
                  <a:latin typeface="Gill Sans MT"/>
                  <a:cs typeface="Gill Sans MT"/>
                </a:rPr>
                <a:t>make </a:t>
              </a:r>
              <a:r>
                <a:rPr sz="1969" spc="-4" dirty="0">
                  <a:solidFill>
                    <a:prstClr val="black"/>
                  </a:solidFill>
                  <a:latin typeface="Gill Sans MT"/>
                  <a:cs typeface="Gill Sans MT"/>
                </a:rPr>
                <a:t>heuristically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better </a:t>
              </a:r>
              <a:r>
                <a:rPr sz="1969" spc="-4" dirty="0">
                  <a:solidFill>
                    <a:prstClr val="black"/>
                  </a:solidFill>
                  <a:latin typeface="Gill Sans MT"/>
                  <a:cs typeface="Gill Sans MT"/>
                </a:rPr>
                <a:t>decisions.</a:t>
              </a:r>
              <a:endParaRPr sz="1969" dirty="0">
                <a:solidFill>
                  <a:prstClr val="black"/>
                </a:solidFill>
                <a:latin typeface="Gill Sans MT"/>
                <a:cs typeface="Gill Sans MT"/>
              </a:endParaRPr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8858250" y="6513884"/>
            <a:ext cx="98227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lnSpc>
                <a:spcPts val="1336"/>
              </a:lnSpc>
            </a:pPr>
            <a:r>
              <a:rPr sz="1266" dirty="0">
                <a:solidFill>
                  <a:prstClr val="black"/>
                </a:solidFill>
                <a:latin typeface="Gill Sans MT"/>
                <a:cs typeface="Gill Sans MT"/>
              </a:rPr>
              <a:t>3</a:t>
            </a:r>
            <a:endParaRPr sz="1266">
              <a:solidFill>
                <a:prstClr val="black"/>
              </a:solidFill>
              <a:latin typeface="Gill Sans MT"/>
              <a:cs typeface="Gill Sans M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130132" y="1307739"/>
            <a:ext cx="5728118" cy="2086925"/>
            <a:chOff x="3130132" y="1307739"/>
            <a:chExt cx="5728118" cy="2086925"/>
          </a:xfrm>
        </p:grpSpPr>
        <p:sp>
          <p:nvSpPr>
            <p:cNvPr id="18" name="object 5"/>
            <p:cNvSpPr/>
            <p:nvPr/>
          </p:nvSpPr>
          <p:spPr>
            <a:xfrm>
              <a:off x="3130132" y="1307739"/>
              <a:ext cx="5728118" cy="208692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66">
                <a:solidFill>
                  <a:prstClr val="black"/>
                </a:solidFill>
              </a:endParaRPr>
            </a:p>
          </p:txBody>
        </p:sp>
        <p:sp>
          <p:nvSpPr>
            <p:cNvPr id="19" name="object 6"/>
            <p:cNvSpPr/>
            <p:nvPr/>
          </p:nvSpPr>
          <p:spPr>
            <a:xfrm>
              <a:off x="3156922" y="1312857"/>
              <a:ext cx="5679281" cy="2030886"/>
            </a:xfrm>
            <a:custGeom>
              <a:avLst/>
              <a:gdLst/>
              <a:ahLst/>
              <a:cxnLst/>
              <a:rect l="l" t="t" r="r" b="b"/>
              <a:pathLst>
                <a:path w="8077200" h="2557145">
                  <a:moveTo>
                    <a:pt x="8006943" y="0"/>
                  </a:moveTo>
                  <a:lnTo>
                    <a:pt x="2420937" y="0"/>
                  </a:lnTo>
                  <a:lnTo>
                    <a:pt x="2396878" y="8126"/>
                  </a:lnTo>
                  <a:lnTo>
                    <a:pt x="2378148" y="23345"/>
                  </a:lnTo>
                  <a:lnTo>
                    <a:pt x="2365994" y="44123"/>
                  </a:lnTo>
                  <a:lnTo>
                    <a:pt x="2361666" y="68922"/>
                  </a:lnTo>
                  <a:lnTo>
                    <a:pt x="2361666" y="2152523"/>
                  </a:lnTo>
                  <a:lnTo>
                    <a:pt x="0" y="2556929"/>
                  </a:lnTo>
                  <a:lnTo>
                    <a:pt x="3481781" y="2336800"/>
                  </a:lnTo>
                  <a:lnTo>
                    <a:pt x="8006943" y="2336800"/>
                  </a:lnTo>
                  <a:lnTo>
                    <a:pt x="8032636" y="2331914"/>
                  </a:lnTo>
                  <a:lnTo>
                    <a:pt x="8054959" y="2318534"/>
                  </a:lnTo>
                  <a:lnTo>
                    <a:pt x="8070705" y="2298577"/>
                  </a:lnTo>
                  <a:lnTo>
                    <a:pt x="8076666" y="2273960"/>
                  </a:lnTo>
                  <a:lnTo>
                    <a:pt x="8076666" y="68922"/>
                  </a:lnTo>
                  <a:lnTo>
                    <a:pt x="8070705" y="43360"/>
                  </a:lnTo>
                  <a:lnTo>
                    <a:pt x="8054959" y="21312"/>
                  </a:lnTo>
                  <a:lnTo>
                    <a:pt x="8032636" y="5838"/>
                  </a:lnTo>
                  <a:lnTo>
                    <a:pt x="8006943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>
              <a:endParaRPr sz="1266">
                <a:solidFill>
                  <a:prstClr val="black"/>
                </a:solidFill>
              </a:endParaRPr>
            </a:p>
          </p:txBody>
        </p:sp>
        <p:sp>
          <p:nvSpPr>
            <p:cNvPr id="20" name="object 7"/>
            <p:cNvSpPr txBox="1"/>
            <p:nvPr/>
          </p:nvSpPr>
          <p:spPr>
            <a:xfrm>
              <a:off x="4894861" y="1401309"/>
              <a:ext cx="3861197" cy="176971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929">
                <a:lnSpc>
                  <a:spcPts val="2222"/>
                </a:lnSpc>
                <a:tabLst>
                  <a:tab pos="1461737" algn="l"/>
                </a:tabLst>
              </a:pPr>
              <a:r>
                <a:rPr sz="1969" b="1" spc="-67" dirty="0">
                  <a:solidFill>
                    <a:prstClr val="black"/>
                  </a:solidFill>
                  <a:latin typeface="Gill Sans MT"/>
                  <a:cs typeface="Gill Sans MT"/>
                </a:rPr>
                <a:t>No</a:t>
              </a:r>
              <a:r>
                <a:rPr sz="1969" b="1" spc="4" dirty="0">
                  <a:solidFill>
                    <a:prstClr val="black"/>
                  </a:solidFill>
                  <a:latin typeface="Gill Sans MT"/>
                  <a:cs typeface="Gill Sans MT"/>
                </a:rPr>
                <a:t> </a:t>
              </a:r>
              <a:r>
                <a:rPr sz="1969" b="1" spc="-67" dirty="0">
                  <a:solidFill>
                    <a:prstClr val="black"/>
                  </a:solidFill>
                  <a:latin typeface="Gill Sans MT"/>
                  <a:cs typeface="Gill Sans MT"/>
                </a:rPr>
                <a:t>learning</a:t>
              </a:r>
              <a:r>
                <a:rPr sz="1969" spc="-67" dirty="0">
                  <a:solidFill>
                    <a:prstClr val="black"/>
                  </a:solidFill>
                  <a:latin typeface="Gill Sans MT"/>
                  <a:cs typeface="Gill Sans MT"/>
                </a:rPr>
                <a:t>:	</a:t>
              </a:r>
              <a:r>
                <a:rPr sz="1969" spc="-14" dirty="0">
                  <a:solidFill>
                    <a:prstClr val="black"/>
                  </a:solidFill>
                  <a:latin typeface="Gill Sans MT"/>
                  <a:cs typeface="Gill Sans MT"/>
                </a:rPr>
                <a:t>throws </a:t>
              </a:r>
              <a:r>
                <a:rPr sz="1969" spc="-39" dirty="0">
                  <a:solidFill>
                    <a:prstClr val="black"/>
                  </a:solidFill>
                  <a:latin typeface="Gill Sans MT"/>
                  <a:cs typeface="Gill Sans MT"/>
                </a:rPr>
                <a:t>away </a:t>
              </a:r>
              <a:r>
                <a:rPr sz="1969" spc="-4" dirty="0">
                  <a:solidFill>
                    <a:prstClr val="black"/>
                  </a:solidFill>
                  <a:latin typeface="Gill Sans MT"/>
                  <a:cs typeface="Gill Sans MT"/>
                </a:rPr>
                <a:t>all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the</a:t>
              </a:r>
            </a:p>
            <a:p>
              <a:pPr marL="8929" marR="3572">
                <a:lnSpc>
                  <a:spcPts val="2250"/>
                </a:lnSpc>
                <a:spcBef>
                  <a:spcPts val="130"/>
                </a:spcBef>
              </a:pPr>
              <a:r>
                <a:rPr sz="1969" spc="-11" dirty="0">
                  <a:solidFill>
                    <a:prstClr val="black"/>
                  </a:solidFill>
                  <a:latin typeface="Gill Sans MT"/>
                  <a:cs typeface="Gill Sans MT"/>
                </a:rPr>
                <a:t>work </a:t>
              </a:r>
              <a:r>
                <a:rPr sz="1969" spc="-4" dirty="0">
                  <a:solidFill>
                    <a:prstClr val="black"/>
                  </a:solidFill>
                  <a:latin typeface="Gill Sans MT"/>
                  <a:cs typeface="Gill Sans MT"/>
                </a:rPr>
                <a:t>performed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to conclude that the  </a:t>
              </a:r>
              <a:r>
                <a:rPr sz="1969" spc="-11" dirty="0">
                  <a:solidFill>
                    <a:prstClr val="black"/>
                  </a:solidFill>
                  <a:latin typeface="Gill Sans MT"/>
                  <a:cs typeface="Gill Sans MT"/>
                </a:rPr>
                <a:t>current </a:t>
              </a:r>
              <a:r>
                <a:rPr sz="1969" spc="4" dirty="0">
                  <a:solidFill>
                    <a:prstClr val="black"/>
                  </a:solidFill>
                  <a:latin typeface="Gill Sans MT"/>
                  <a:cs typeface="Gill Sans MT"/>
                </a:rPr>
                <a:t>partial </a:t>
              </a:r>
              <a:r>
                <a:rPr sz="1969" spc="-4" dirty="0">
                  <a:solidFill>
                    <a:prstClr val="black"/>
                  </a:solidFill>
                  <a:latin typeface="Gill Sans MT"/>
                  <a:cs typeface="Gill Sans MT"/>
                </a:rPr>
                <a:t>assignment </a:t>
              </a:r>
              <a:r>
                <a:rPr sz="1969" spc="-42" dirty="0">
                  <a:solidFill>
                    <a:prstClr val="black"/>
                  </a:solidFill>
                  <a:latin typeface="Gill Sans MT"/>
                  <a:cs typeface="Gill Sans MT"/>
                </a:rPr>
                <a:t>(PA) </a:t>
              </a:r>
              <a:r>
                <a:rPr sz="1969" spc="-4" dirty="0">
                  <a:solidFill>
                    <a:prstClr val="black"/>
                  </a:solidFill>
                  <a:latin typeface="Gill Sans MT"/>
                  <a:cs typeface="Gill Sans MT"/>
                </a:rPr>
                <a:t>is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bad.  </a:t>
              </a:r>
              <a:r>
                <a:rPr sz="1969" spc="-7" dirty="0">
                  <a:solidFill>
                    <a:prstClr val="black"/>
                  </a:solidFill>
                  <a:latin typeface="Gill Sans MT"/>
                  <a:cs typeface="Gill Sans MT"/>
                </a:rPr>
                <a:t>Revisits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bad </a:t>
              </a:r>
              <a:r>
                <a:rPr sz="1969" spc="-53" dirty="0">
                  <a:solidFill>
                    <a:prstClr val="black"/>
                  </a:solidFill>
                  <a:latin typeface="Gill Sans MT"/>
                  <a:cs typeface="Gill Sans MT"/>
                </a:rPr>
                <a:t>PAs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that </a:t>
              </a:r>
              <a:r>
                <a:rPr sz="1969" spc="-4" dirty="0">
                  <a:solidFill>
                    <a:prstClr val="black"/>
                  </a:solidFill>
                  <a:latin typeface="Gill Sans MT"/>
                  <a:cs typeface="Gill Sans MT"/>
                </a:rPr>
                <a:t>lead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to </a:t>
              </a:r>
              <a:r>
                <a:rPr sz="1969" spc="7" dirty="0">
                  <a:solidFill>
                    <a:prstClr val="black"/>
                  </a:solidFill>
                  <a:latin typeface="Gill Sans MT"/>
                  <a:cs typeface="Gill Sans MT"/>
                </a:rPr>
                <a:t>conflict 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due to the same </a:t>
              </a:r>
              <a:r>
                <a:rPr sz="1969" spc="-14" dirty="0">
                  <a:solidFill>
                    <a:prstClr val="black"/>
                  </a:solidFill>
                  <a:latin typeface="Gill Sans MT"/>
                  <a:cs typeface="Gill Sans MT"/>
                </a:rPr>
                <a:t>root</a:t>
              </a:r>
              <a:r>
                <a:rPr sz="1969" spc="-56" dirty="0">
                  <a:solidFill>
                    <a:prstClr val="black"/>
                  </a:solidFill>
                  <a:latin typeface="Gill Sans MT"/>
                  <a:cs typeface="Gill Sans MT"/>
                </a:rPr>
                <a:t> </a:t>
              </a:r>
              <a:r>
                <a:rPr sz="1969" spc="4" dirty="0">
                  <a:solidFill>
                    <a:prstClr val="black"/>
                  </a:solidFill>
                  <a:latin typeface="Gill Sans MT"/>
                  <a:cs typeface="Gill Sans MT"/>
                </a:rPr>
                <a:t>cause.</a:t>
              </a:r>
              <a:endParaRPr sz="1969" dirty="0">
                <a:solidFill>
                  <a:prstClr val="black"/>
                </a:solidFill>
                <a:latin typeface="Gill Sans MT"/>
                <a:cs typeface="Gill Sans MT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0" y="4031096"/>
            <a:ext cx="3659216" cy="1946173"/>
            <a:chOff x="526631" y="4187927"/>
            <a:chExt cx="3659216" cy="1946173"/>
          </a:xfrm>
        </p:grpSpPr>
        <p:sp>
          <p:nvSpPr>
            <p:cNvPr id="22" name="object 7"/>
            <p:cNvSpPr/>
            <p:nvPr/>
          </p:nvSpPr>
          <p:spPr>
            <a:xfrm>
              <a:off x="526631" y="4187927"/>
              <a:ext cx="3659216" cy="194617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66">
                <a:solidFill>
                  <a:prstClr val="black"/>
                </a:solidFill>
              </a:endParaRPr>
            </a:p>
          </p:txBody>
        </p:sp>
        <p:sp>
          <p:nvSpPr>
            <p:cNvPr id="23" name="object 8"/>
            <p:cNvSpPr/>
            <p:nvPr/>
          </p:nvSpPr>
          <p:spPr>
            <a:xfrm>
              <a:off x="553641" y="4196864"/>
              <a:ext cx="3607594" cy="1899930"/>
            </a:xfrm>
            <a:custGeom>
              <a:avLst/>
              <a:gdLst/>
              <a:ahLst/>
              <a:cxnLst/>
              <a:rect l="l" t="t" r="r" b="b"/>
              <a:pathLst>
                <a:path w="5130800" h="3023234">
                  <a:moveTo>
                    <a:pt x="5064201" y="1092327"/>
                  </a:moveTo>
                  <a:lnTo>
                    <a:pt x="63186" y="1092327"/>
                  </a:lnTo>
                  <a:lnTo>
                    <a:pt x="38517" y="1097978"/>
                  </a:lnTo>
                  <a:lnTo>
                    <a:pt x="18441" y="1113042"/>
                  </a:lnTo>
                  <a:lnTo>
                    <a:pt x="4940" y="1134680"/>
                  </a:lnTo>
                  <a:lnTo>
                    <a:pt x="0" y="1160056"/>
                  </a:lnTo>
                  <a:lnTo>
                    <a:pt x="0" y="2957109"/>
                  </a:lnTo>
                  <a:lnTo>
                    <a:pt x="4940" y="2982157"/>
                  </a:lnTo>
                  <a:lnTo>
                    <a:pt x="18441" y="3003069"/>
                  </a:lnTo>
                  <a:lnTo>
                    <a:pt x="38517" y="3017406"/>
                  </a:lnTo>
                  <a:lnTo>
                    <a:pt x="63186" y="3022727"/>
                  </a:lnTo>
                  <a:lnTo>
                    <a:pt x="5064201" y="3022727"/>
                  </a:lnTo>
                  <a:lnTo>
                    <a:pt x="5089405" y="3017406"/>
                  </a:lnTo>
                  <a:lnTo>
                    <a:pt x="5110654" y="3003069"/>
                  </a:lnTo>
                  <a:lnTo>
                    <a:pt x="5125326" y="2982157"/>
                  </a:lnTo>
                  <a:lnTo>
                    <a:pt x="5130800" y="2957109"/>
                  </a:lnTo>
                  <a:lnTo>
                    <a:pt x="5130800" y="1160056"/>
                  </a:lnTo>
                  <a:lnTo>
                    <a:pt x="5125326" y="1134680"/>
                  </a:lnTo>
                  <a:lnTo>
                    <a:pt x="5110654" y="1113042"/>
                  </a:lnTo>
                  <a:lnTo>
                    <a:pt x="5089405" y="1097978"/>
                  </a:lnTo>
                  <a:lnTo>
                    <a:pt x="5064201" y="1092327"/>
                  </a:lnTo>
                  <a:close/>
                </a:path>
                <a:path w="5130800" h="3023234">
                  <a:moveTo>
                    <a:pt x="4594301" y="0"/>
                  </a:moveTo>
                  <a:lnTo>
                    <a:pt x="4467301" y="1092327"/>
                  </a:lnTo>
                  <a:lnTo>
                    <a:pt x="4720907" y="1092327"/>
                  </a:lnTo>
                  <a:lnTo>
                    <a:pt x="4594301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>
              <a:endParaRPr sz="1266">
                <a:solidFill>
                  <a:prstClr val="black"/>
                </a:solidFill>
              </a:endParaRPr>
            </a:p>
          </p:txBody>
        </p:sp>
        <p:sp>
          <p:nvSpPr>
            <p:cNvPr id="24" name="object 9"/>
            <p:cNvSpPr txBox="1"/>
            <p:nvPr/>
          </p:nvSpPr>
          <p:spPr>
            <a:xfrm>
              <a:off x="633788" y="5081216"/>
              <a:ext cx="3434804" cy="94538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929" marR="3572">
                <a:lnSpc>
                  <a:spcPct val="95800"/>
                </a:lnSpc>
              </a:pPr>
              <a:r>
                <a:rPr sz="1600" b="1" spc="-70" dirty="0" smtClean="0">
                  <a:solidFill>
                    <a:prstClr val="black"/>
                  </a:solidFill>
                  <a:latin typeface="Gill Sans MT"/>
                  <a:cs typeface="Gill Sans MT"/>
                </a:rPr>
                <a:t>Chronological </a:t>
              </a:r>
              <a:r>
                <a:rPr sz="1600" b="1" spc="-74" dirty="0">
                  <a:solidFill>
                    <a:prstClr val="black"/>
                  </a:solidFill>
                  <a:latin typeface="Gill Sans MT"/>
                  <a:cs typeface="Gill Sans MT"/>
                </a:rPr>
                <a:t>backtracking</a:t>
              </a:r>
              <a:r>
                <a:rPr sz="1600" spc="-74" dirty="0">
                  <a:solidFill>
                    <a:prstClr val="black"/>
                  </a:solidFill>
                  <a:latin typeface="Gill Sans MT"/>
                  <a:cs typeface="Gill Sans MT"/>
                </a:rPr>
                <a:t>:  </a:t>
              </a:r>
              <a:r>
                <a:rPr sz="1600" dirty="0">
                  <a:solidFill>
                    <a:prstClr val="black"/>
                  </a:solidFill>
                  <a:latin typeface="Gill Sans MT"/>
                  <a:cs typeface="Gill Sans MT"/>
                </a:rPr>
                <a:t>backtracks one </a:t>
              </a:r>
              <a:r>
                <a:rPr sz="1600" spc="-14" dirty="0">
                  <a:solidFill>
                    <a:prstClr val="black"/>
                  </a:solidFill>
                  <a:latin typeface="Gill Sans MT"/>
                  <a:cs typeface="Gill Sans MT"/>
                </a:rPr>
                <a:t>level, </a:t>
              </a:r>
              <a:r>
                <a:rPr sz="1600" spc="-21" dirty="0">
                  <a:solidFill>
                    <a:prstClr val="black"/>
                  </a:solidFill>
                  <a:latin typeface="Gill Sans MT"/>
                  <a:cs typeface="Gill Sans MT"/>
                </a:rPr>
                <a:t>even </a:t>
              </a:r>
              <a:r>
                <a:rPr sz="1600" spc="-4" dirty="0">
                  <a:solidFill>
                    <a:prstClr val="black"/>
                  </a:solidFill>
                  <a:latin typeface="Gill Sans MT"/>
                  <a:cs typeface="Gill Sans MT"/>
                </a:rPr>
                <a:t>if it</a:t>
              </a:r>
              <a:r>
                <a:rPr sz="1600" spc="-218" dirty="0">
                  <a:solidFill>
                    <a:prstClr val="black"/>
                  </a:solidFill>
                  <a:latin typeface="Gill Sans MT"/>
                  <a:cs typeface="Gill Sans MT"/>
                </a:rPr>
                <a:t> </a:t>
              </a:r>
              <a:r>
                <a:rPr sz="1600" dirty="0">
                  <a:solidFill>
                    <a:prstClr val="black"/>
                  </a:solidFill>
                  <a:latin typeface="Gill Sans MT"/>
                  <a:cs typeface="Gill Sans MT"/>
                </a:rPr>
                <a:t>can  be deduced that the </a:t>
              </a:r>
              <a:r>
                <a:rPr sz="1600" spc="-11" dirty="0">
                  <a:solidFill>
                    <a:prstClr val="black"/>
                  </a:solidFill>
                  <a:latin typeface="Gill Sans MT"/>
                  <a:cs typeface="Gill Sans MT"/>
                </a:rPr>
                <a:t>current </a:t>
              </a:r>
              <a:r>
                <a:rPr sz="1600" spc="-80" dirty="0">
                  <a:solidFill>
                    <a:prstClr val="black"/>
                  </a:solidFill>
                  <a:latin typeface="Gill Sans MT"/>
                  <a:cs typeface="Gill Sans MT"/>
                </a:rPr>
                <a:t>PA  </a:t>
              </a:r>
              <a:r>
                <a:rPr sz="1600" dirty="0">
                  <a:solidFill>
                    <a:prstClr val="black"/>
                  </a:solidFill>
                  <a:latin typeface="Gill Sans MT"/>
                  <a:cs typeface="Gill Sans MT"/>
                </a:rPr>
                <a:t>became doomed at a </a:t>
              </a:r>
              <a:r>
                <a:rPr sz="1600" spc="-14" dirty="0">
                  <a:solidFill>
                    <a:prstClr val="black"/>
                  </a:solidFill>
                  <a:latin typeface="Gill Sans MT"/>
                  <a:cs typeface="Gill Sans MT"/>
                </a:rPr>
                <a:t>lower</a:t>
              </a:r>
              <a:r>
                <a:rPr sz="1600" spc="-70" dirty="0">
                  <a:solidFill>
                    <a:prstClr val="black"/>
                  </a:solidFill>
                  <a:latin typeface="Gill Sans MT"/>
                  <a:cs typeface="Gill Sans MT"/>
                </a:rPr>
                <a:t> </a:t>
              </a:r>
              <a:r>
                <a:rPr sz="1600" spc="-14" dirty="0">
                  <a:solidFill>
                    <a:prstClr val="black"/>
                  </a:solidFill>
                  <a:latin typeface="Gill Sans MT"/>
                  <a:cs typeface="Gill Sans MT"/>
                </a:rPr>
                <a:t>level.</a:t>
              </a:r>
              <a:endParaRPr sz="1600" dirty="0">
                <a:solidFill>
                  <a:prstClr val="black"/>
                </a:solidFill>
                <a:latin typeface="Gill Sans MT"/>
                <a:cs typeface="Gill Sans MT"/>
              </a:endParaRPr>
            </a:p>
          </p:txBody>
        </p:sp>
      </p:grpSp>
      <p:sp>
        <p:nvSpPr>
          <p:cNvPr id="26" name="Title 1"/>
          <p:cNvSpPr txBox="1">
            <a:spLocks/>
          </p:cNvSpPr>
          <p:nvPr/>
        </p:nvSpPr>
        <p:spPr>
          <a:xfrm>
            <a:off x="558800" y="787238"/>
            <a:ext cx="8229600" cy="630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2531" b="1" i="0">
                <a:solidFill>
                  <a:schemeClr val="tx1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algn="l"/>
            <a:r>
              <a:rPr lang="en-US" sz="2000" kern="0" dirty="0" smtClean="0"/>
              <a:t>(DPLL = </a:t>
            </a:r>
            <a:r>
              <a:rPr lang="en-US" sz="2000" kern="0" spc="-5" dirty="0" smtClean="0"/>
              <a:t>Da</a:t>
            </a:r>
            <a:r>
              <a:rPr lang="en-US" sz="2000" kern="0" spc="-20" dirty="0" smtClean="0"/>
              <a:t>v</a:t>
            </a:r>
            <a:r>
              <a:rPr lang="en-US" sz="2000" kern="0" dirty="0" smtClean="0"/>
              <a:t>i</a:t>
            </a:r>
            <a:r>
              <a:rPr lang="en-US" sz="2000" kern="0" spc="-240" dirty="0" smtClean="0"/>
              <a:t>s</a:t>
            </a:r>
            <a:r>
              <a:rPr lang="en-US" sz="2000" kern="0" dirty="0" smtClean="0"/>
              <a:t>, </a:t>
            </a:r>
            <a:r>
              <a:rPr lang="en-US" sz="2000" kern="0" spc="-25" dirty="0" smtClean="0"/>
              <a:t>P</a:t>
            </a:r>
            <a:r>
              <a:rPr lang="en-US" sz="2000" kern="0" dirty="0" smtClean="0"/>
              <a:t>u</a:t>
            </a:r>
            <a:r>
              <a:rPr lang="en-US" sz="2000" kern="0" spc="-5" dirty="0" smtClean="0"/>
              <a:t>t</a:t>
            </a:r>
            <a:r>
              <a:rPr lang="en-US" sz="2000" kern="0" dirty="0" smtClean="0"/>
              <a:t>n</a:t>
            </a:r>
            <a:r>
              <a:rPr lang="en-US" sz="2000" kern="0" spc="-5" dirty="0" smtClean="0"/>
              <a:t>a</a:t>
            </a:r>
            <a:r>
              <a:rPr lang="en-US" sz="2000" kern="0" dirty="0" smtClean="0"/>
              <a:t>m, </a:t>
            </a:r>
            <a:r>
              <a:rPr lang="en-US" sz="2000" kern="0" spc="-50" dirty="0" err="1" smtClean="0"/>
              <a:t>L</a:t>
            </a:r>
            <a:r>
              <a:rPr lang="en-US" sz="2000" kern="0" dirty="0" err="1" smtClean="0"/>
              <a:t>o</a:t>
            </a:r>
            <a:r>
              <a:rPr lang="en-US" sz="2000" kern="0" spc="-5" dirty="0" err="1" smtClean="0"/>
              <a:t>ge</a:t>
            </a:r>
            <a:r>
              <a:rPr lang="en-US" sz="2000" kern="0" dirty="0" err="1" smtClean="0"/>
              <a:t>m</a:t>
            </a:r>
            <a:r>
              <a:rPr lang="en-US" sz="2000" kern="0" spc="-5" dirty="0" err="1" smtClean="0"/>
              <a:t>a</a:t>
            </a:r>
            <a:r>
              <a:rPr lang="en-US" sz="2000" kern="0" dirty="0" err="1" smtClean="0"/>
              <a:t>nn</a:t>
            </a:r>
            <a:r>
              <a:rPr lang="en-US" sz="2000" kern="0" dirty="0" smtClean="0"/>
              <a:t>, </a:t>
            </a:r>
            <a:r>
              <a:rPr lang="en-US" sz="2000" kern="0" spc="-50" dirty="0" smtClean="0"/>
              <a:t>L</a:t>
            </a:r>
            <a:r>
              <a:rPr lang="en-US" sz="2000" kern="0" dirty="0" smtClean="0"/>
              <a:t>o</a:t>
            </a:r>
            <a:r>
              <a:rPr lang="en-US" sz="2000" kern="0" spc="-20" dirty="0" smtClean="0"/>
              <a:t>v</a:t>
            </a:r>
            <a:r>
              <a:rPr lang="en-US" sz="2000" kern="0" spc="-5" dirty="0" smtClean="0"/>
              <a:t>e</a:t>
            </a:r>
            <a:r>
              <a:rPr lang="en-US" sz="2000" kern="0" dirty="0" smtClean="0"/>
              <a:t>l</a:t>
            </a:r>
            <a:r>
              <a:rPr lang="en-US" sz="2000" kern="0" spc="-5" dirty="0" smtClean="0"/>
              <a:t>a</a:t>
            </a:r>
            <a:r>
              <a:rPr lang="en-US" sz="2000" kern="0" dirty="0" smtClean="0"/>
              <a:t>nd)</a:t>
            </a:r>
            <a:endParaRPr lang="en-US" sz="2000" kern="0" dirty="0"/>
          </a:p>
        </p:txBody>
      </p:sp>
      <p:sp>
        <p:nvSpPr>
          <p:cNvPr id="27" name="TextBox 26"/>
          <p:cNvSpPr txBox="1"/>
          <p:nvPr/>
        </p:nvSpPr>
        <p:spPr>
          <a:xfrm>
            <a:off x="0" y="6504057"/>
            <a:ext cx="283930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From CSE 507 by </a:t>
            </a:r>
            <a:r>
              <a:rPr lang="en-US" sz="1700" dirty="0" err="1" smtClean="0"/>
              <a:t>Emina</a:t>
            </a:r>
            <a:r>
              <a:rPr lang="en-US" sz="1700" dirty="0" smtClean="0"/>
              <a:t> </a:t>
            </a:r>
            <a:r>
              <a:rPr lang="en-US" sz="1700" dirty="0" err="1" smtClean="0"/>
              <a:t>Torlak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26772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0" y="6504057"/>
            <a:ext cx="283930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From CSE 507 by </a:t>
            </a:r>
            <a:r>
              <a:rPr lang="en-US" sz="1700" dirty="0" err="1" smtClean="0"/>
              <a:t>Emina</a:t>
            </a:r>
            <a:r>
              <a:rPr lang="en-US" sz="1700" dirty="0" smtClean="0"/>
              <a:t> </a:t>
            </a:r>
            <a:r>
              <a:rPr lang="en-US" sz="1700" dirty="0" err="1" smtClean="0"/>
              <a:t>Torlak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21944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</a:p>
          <a:p>
            <a:r>
              <a:rPr lang="en-US" dirty="0" smtClean="0"/>
              <a:t>Z3: SAT/SMT</a:t>
            </a:r>
            <a:endParaRPr lang="en-US" dirty="0"/>
          </a:p>
          <a:p>
            <a:r>
              <a:rPr lang="en-US" dirty="0" smtClean="0"/>
              <a:t>Boogie: Hoare logic</a:t>
            </a:r>
          </a:p>
          <a:p>
            <a:r>
              <a:rPr lang="en-US" dirty="0" smtClean="0"/>
              <a:t>Dafny: Advanced tips and tricks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4258962"/>
            <a:ext cx="7788876" cy="550335"/>
          </a:xfrm>
          <a:prstGeom prst="roundRect">
            <a:avLst/>
          </a:prstGeom>
          <a:solidFill>
            <a:srgbClr val="70AD47">
              <a:lumMod val="75000"/>
            </a:srgbClr>
          </a:solidFill>
          <a:ln w="38100">
            <a:solidFill>
              <a:sysClr val="windowText" lastClr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prstClr val="white"/>
                </a:solidFill>
              </a:rPr>
              <a:t>Reminder: </a:t>
            </a:r>
            <a:r>
              <a:rPr lang="en-US" sz="2400" kern="0" dirty="0" err="1" smtClean="0">
                <a:solidFill>
                  <a:prstClr val="white"/>
                </a:solidFill>
              </a:rPr>
              <a:t>Hw</a:t>
            </a:r>
            <a:r>
              <a:rPr lang="en-US" sz="2400" kern="0" dirty="0" smtClean="0">
                <a:solidFill>
                  <a:prstClr val="white"/>
                </a:solidFill>
              </a:rPr>
              <a:t> 2 due Monday night.  Start early!  Questions?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5301048"/>
            <a:ext cx="4131276" cy="550335"/>
          </a:xfrm>
          <a:prstGeom prst="roundRect">
            <a:avLst/>
          </a:prstGeom>
          <a:solidFill>
            <a:srgbClr val="70AD47">
              <a:lumMod val="75000"/>
            </a:srgbClr>
          </a:solidFill>
          <a:ln w="38100">
            <a:solidFill>
              <a:sysClr val="windowText" lastClr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prstClr val="white"/>
                </a:solidFill>
              </a:rPr>
              <a:t>Office hours Thursday morning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1907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504057"/>
            <a:ext cx="283930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From CSE 507 by </a:t>
            </a:r>
            <a:r>
              <a:rPr lang="en-US" sz="1700" dirty="0" err="1" smtClean="0"/>
              <a:t>Emina</a:t>
            </a:r>
            <a:r>
              <a:rPr lang="en-US" sz="1700" dirty="0" smtClean="0"/>
              <a:t> </a:t>
            </a:r>
            <a:r>
              <a:rPr lang="en-US" sz="1700" dirty="0" err="1" smtClean="0"/>
              <a:t>Torlak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72832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6504057"/>
            <a:ext cx="283930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From CSE 507 by </a:t>
            </a:r>
            <a:r>
              <a:rPr lang="en-US" sz="1700" dirty="0" err="1" smtClean="0"/>
              <a:t>Emina</a:t>
            </a:r>
            <a:r>
              <a:rPr lang="en-US" sz="1700" dirty="0" smtClean="0"/>
              <a:t> </a:t>
            </a:r>
            <a:r>
              <a:rPr lang="en-US" sz="1700" dirty="0" err="1" smtClean="0"/>
              <a:t>Torlak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104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6504057"/>
            <a:ext cx="283930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From CSE 507 by </a:t>
            </a:r>
            <a:r>
              <a:rPr lang="en-US" sz="1700" dirty="0" err="1" smtClean="0"/>
              <a:t>Emina</a:t>
            </a:r>
            <a:r>
              <a:rPr lang="en-US" sz="1700" dirty="0" smtClean="0"/>
              <a:t> </a:t>
            </a:r>
            <a:r>
              <a:rPr lang="en-US" sz="1700" dirty="0" err="1" smtClean="0"/>
              <a:t>Torlak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410431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Z3 SMT prover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228600" y="1710015"/>
            <a:ext cx="8534400" cy="19587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003300"/>
                </a:solidFill>
              </a:rPr>
              <a:t>DECIDABLE THEORIES</a:t>
            </a:r>
          </a:p>
          <a:p>
            <a:pPr>
              <a:defRPr/>
            </a:pPr>
            <a:r>
              <a:rPr lang="en-US" sz="2000" b="1" dirty="0" err="1" smtClean="0">
                <a:solidFill>
                  <a:srgbClr val="003300"/>
                </a:solidFill>
              </a:rPr>
              <a:t>boolean</a:t>
            </a:r>
            <a:r>
              <a:rPr lang="en-US" sz="2000" b="1" dirty="0" smtClean="0">
                <a:solidFill>
                  <a:srgbClr val="003300"/>
                </a:solidFill>
              </a:rPr>
              <a:t> expressions</a:t>
            </a:r>
            <a:r>
              <a:rPr lang="en-US" sz="2000" dirty="0" smtClean="0">
                <a:solidFill>
                  <a:srgbClr val="003300"/>
                </a:solidFill>
              </a:rPr>
              <a:t>          e ::= true | false | !e | e &amp;&amp; e | e ==&gt; e | ...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00"/>
                </a:solidFill>
              </a:rPr>
              <a:t>linear integer arithmetic </a:t>
            </a:r>
            <a:r>
              <a:rPr lang="en-US" sz="2000" dirty="0" smtClean="0">
                <a:solidFill>
                  <a:srgbClr val="003300"/>
                </a:solidFill>
              </a:rPr>
              <a:t>  e ::= ... | -2 | -1 | 0 | 1 | 2 | e + e | e – e | e &lt;= e | ...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00"/>
                </a:solidFill>
              </a:rPr>
              <a:t>bit vector arithmetic</a:t>
            </a:r>
            <a:r>
              <a:rPr lang="en-US" sz="2000" dirty="0" smtClean="0">
                <a:solidFill>
                  <a:srgbClr val="003300"/>
                </a:solidFill>
              </a:rPr>
              <a:t>          e ::= ... | e &amp; e | e &lt;&lt; e | ...</a:t>
            </a:r>
          </a:p>
          <a:p>
            <a:pPr>
              <a:defRPr/>
            </a:pPr>
            <a:r>
              <a:rPr lang="en-US" sz="2000" b="1" dirty="0" err="1" smtClean="0">
                <a:solidFill>
                  <a:srgbClr val="003300"/>
                </a:solidFill>
              </a:rPr>
              <a:t>uninterpreted</a:t>
            </a:r>
            <a:r>
              <a:rPr lang="en-US" sz="2000" b="1" dirty="0" smtClean="0">
                <a:solidFill>
                  <a:srgbClr val="003300"/>
                </a:solidFill>
              </a:rPr>
              <a:t> functions</a:t>
            </a:r>
            <a:r>
              <a:rPr lang="en-US" sz="2000" dirty="0" smtClean="0">
                <a:solidFill>
                  <a:srgbClr val="003300"/>
                </a:solidFill>
              </a:rPr>
              <a:t>   e </a:t>
            </a:r>
            <a:r>
              <a:rPr lang="en-US" sz="2000" dirty="0">
                <a:solidFill>
                  <a:srgbClr val="003300"/>
                </a:solidFill>
              </a:rPr>
              <a:t>::= ... | f</a:t>
            </a:r>
            <a:r>
              <a:rPr lang="en-US" sz="2000" dirty="0" smtClean="0">
                <a:solidFill>
                  <a:srgbClr val="003300"/>
                </a:solidFill>
              </a:rPr>
              <a:t>(e,…,e)</a:t>
            </a:r>
            <a:endParaRPr lang="en-US" sz="2000" dirty="0">
              <a:solidFill>
                <a:srgbClr val="003300"/>
              </a:solidFill>
            </a:endParaRPr>
          </a:p>
          <a:p>
            <a:pPr>
              <a:defRPr/>
            </a:pPr>
            <a:r>
              <a:rPr lang="en-US" sz="2000" b="1" dirty="0" smtClean="0">
                <a:solidFill>
                  <a:srgbClr val="003300"/>
                </a:solidFill>
              </a:rPr>
              <a:t>arrays</a:t>
            </a:r>
            <a:r>
              <a:rPr lang="en-US" sz="2000" dirty="0" smtClean="0">
                <a:solidFill>
                  <a:srgbClr val="003300"/>
                </a:solidFill>
              </a:rPr>
              <a:t>                                    e ::= ... | e[e] | e[e := e]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28600" y="4867847"/>
            <a:ext cx="8534400" cy="13716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003300"/>
                </a:solidFill>
              </a:rPr>
              <a:t>UNDECIDABLE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00"/>
                </a:solidFill>
              </a:rPr>
              <a:t>quantifiers</a:t>
            </a:r>
            <a:r>
              <a:rPr lang="en-US" sz="2000" dirty="0" smtClean="0">
                <a:solidFill>
                  <a:srgbClr val="003300"/>
                </a:solidFill>
              </a:rPr>
              <a:t>                           e ::= ... | </a:t>
            </a:r>
            <a:r>
              <a:rPr lang="en-US" sz="2000" dirty="0" err="1" smtClean="0">
                <a:solidFill>
                  <a:srgbClr val="003300"/>
                </a:solidFill>
              </a:rPr>
              <a:t>forall</a:t>
            </a:r>
            <a:r>
              <a:rPr lang="en-US" sz="2000" dirty="0" smtClean="0">
                <a:solidFill>
                  <a:srgbClr val="003300"/>
                </a:solidFill>
              </a:rPr>
              <a:t> x :: e | exists x :: e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00"/>
                </a:solidFill>
              </a:rPr>
              <a:t>nonlinear arithmetic         </a:t>
            </a:r>
            <a:r>
              <a:rPr lang="en-US" sz="2000" dirty="0" smtClean="0">
                <a:solidFill>
                  <a:srgbClr val="003300"/>
                </a:solidFill>
              </a:rPr>
              <a:t>e ::= … | e * e | e / e | e % e</a:t>
            </a:r>
          </a:p>
          <a:p>
            <a:pPr>
              <a:defRPr/>
            </a:pPr>
            <a:r>
              <a:rPr lang="en-US" sz="2000" b="1" dirty="0">
                <a:solidFill>
                  <a:srgbClr val="003300"/>
                </a:solidFill>
              </a:rPr>
              <a:t>i</a:t>
            </a:r>
            <a:r>
              <a:rPr lang="en-US" sz="2000" b="1" dirty="0" smtClean="0">
                <a:solidFill>
                  <a:srgbClr val="003300"/>
                </a:solidFill>
              </a:rPr>
              <a:t>nductive definitions         </a:t>
            </a:r>
            <a:r>
              <a:rPr lang="en-US" sz="2000" dirty="0" smtClean="0">
                <a:solidFill>
                  <a:srgbClr val="003300"/>
                </a:solidFill>
              </a:rPr>
              <a:t>f(n) = … f(n – 1) …</a:t>
            </a:r>
            <a:r>
              <a:rPr lang="en-US" sz="2000" b="1" dirty="0" smtClean="0">
                <a:solidFill>
                  <a:srgbClr val="003300"/>
                </a:solidFill>
              </a:rPr>
              <a:t>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6351" y="3765176"/>
            <a:ext cx="8534400" cy="10062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003300"/>
                </a:solidFill>
              </a:rPr>
              <a:t>MAYBE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00"/>
                </a:solidFill>
              </a:rPr>
              <a:t>sequences</a:t>
            </a:r>
            <a:r>
              <a:rPr lang="en-US" sz="2000" dirty="0" smtClean="0">
                <a:solidFill>
                  <a:srgbClr val="003300"/>
                </a:solidFill>
              </a:rPr>
              <a:t>                            e ::= ... | [e,…,e] | e + e | e[e..] | e[..e] | </a:t>
            </a:r>
            <a:r>
              <a:rPr lang="en-US" sz="2000" dirty="0" err="1" smtClean="0">
                <a:solidFill>
                  <a:srgbClr val="003300"/>
                </a:solidFill>
              </a:rPr>
              <a:t>e.Length</a:t>
            </a:r>
            <a:r>
              <a:rPr lang="en-US" sz="2000" dirty="0" smtClean="0">
                <a:solidFill>
                  <a:srgbClr val="003300"/>
                </a:solidFill>
              </a:rPr>
              <a:t> | …</a:t>
            </a:r>
          </a:p>
          <a:p>
            <a:pPr>
              <a:defRPr/>
            </a:pPr>
            <a:r>
              <a:rPr lang="en-US" sz="2000" b="1" dirty="0">
                <a:solidFill>
                  <a:srgbClr val="003300"/>
                </a:solidFill>
              </a:rPr>
              <a:t>s</a:t>
            </a:r>
            <a:r>
              <a:rPr lang="en-US" sz="2000" b="1" dirty="0" smtClean="0">
                <a:solidFill>
                  <a:srgbClr val="003300"/>
                </a:solidFill>
              </a:rPr>
              <a:t>ets                                        </a:t>
            </a:r>
            <a:r>
              <a:rPr lang="en-US" sz="2000" dirty="0" smtClean="0">
                <a:solidFill>
                  <a:srgbClr val="003300"/>
                </a:solidFill>
              </a:rPr>
              <a:t>e ::= … | {e,…,e} | e U e | {x | e} | </a:t>
            </a:r>
            <a:r>
              <a:rPr lang="en-US" sz="2000" dirty="0" err="1" smtClean="0">
                <a:solidFill>
                  <a:srgbClr val="003300"/>
                </a:solidFill>
              </a:rPr>
              <a:t>e.Count</a:t>
            </a:r>
            <a:r>
              <a:rPr lang="en-US" sz="2000" dirty="0" smtClean="0">
                <a:solidFill>
                  <a:srgbClr val="003300"/>
                </a:solidFill>
              </a:rPr>
              <a:t> | …</a:t>
            </a:r>
          </a:p>
        </p:txBody>
      </p:sp>
    </p:spTree>
    <p:extLst>
      <p:ext uri="{BB962C8B-B14F-4D97-AF65-F5344CB8AC3E}">
        <p14:creationId xmlns:p14="http://schemas.microsoft.com/office/powerpoint/2010/main" val="282692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5810"/>
            <a:ext cx="8229600" cy="1143000"/>
          </a:xfrm>
        </p:spPr>
        <p:txBody>
          <a:bodyPr/>
          <a:lstStyle/>
          <a:p>
            <a:r>
              <a:rPr lang="en-US" dirty="0" smtClean="0"/>
              <a:t>The power of benchmarks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81204"/>
            <a:ext cx="8318500" cy="57813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519446"/>
            <a:ext cx="92263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The </a:t>
            </a:r>
            <a:r>
              <a:rPr lang="en-US" sz="1600" i="1" dirty="0" smtClean="0"/>
              <a:t>International SAT </a:t>
            </a:r>
            <a:r>
              <a:rPr lang="en-US" sz="1600" i="1" dirty="0"/>
              <a:t>Solver </a:t>
            </a:r>
            <a:r>
              <a:rPr lang="en-US" sz="1600" i="1" dirty="0" smtClean="0"/>
              <a:t>Competitions</a:t>
            </a:r>
            <a:r>
              <a:rPr lang="en-US" sz="1600" dirty="0" smtClean="0"/>
              <a:t>, by </a:t>
            </a:r>
            <a:r>
              <a:rPr lang="en-US" sz="1600" dirty="0" err="1" smtClean="0"/>
              <a:t>Matti</a:t>
            </a:r>
            <a:r>
              <a:rPr lang="en-US" sz="1600" dirty="0" smtClean="0"/>
              <a:t> </a:t>
            </a:r>
            <a:r>
              <a:rPr lang="en-US" sz="1600" dirty="0" err="1"/>
              <a:t>Järvisalo</a:t>
            </a:r>
            <a:r>
              <a:rPr lang="en-US" sz="1600" dirty="0"/>
              <a:t>, Daniel Le </a:t>
            </a:r>
            <a:r>
              <a:rPr lang="en-US" sz="1600" dirty="0" err="1"/>
              <a:t>Berre</a:t>
            </a:r>
            <a:r>
              <a:rPr lang="en-US" sz="1600" dirty="0"/>
              <a:t>, Olivier </a:t>
            </a:r>
            <a:r>
              <a:rPr lang="en-US" sz="1600" dirty="0" err="1"/>
              <a:t>Roussel</a:t>
            </a:r>
            <a:r>
              <a:rPr lang="en-US" sz="1600" dirty="0"/>
              <a:t>, Laurent Simon</a:t>
            </a:r>
          </a:p>
        </p:txBody>
      </p:sp>
      <p:pic>
        <p:nvPicPr>
          <p:cNvPr id="2050" name="Picture 2" descr="http://i.imgur.com/0QMJFBZ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0" y="1699167"/>
            <a:ext cx="4597400" cy="408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54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</a:p>
          <a:p>
            <a:r>
              <a:rPr lang="en-US" dirty="0" smtClean="0"/>
              <a:t>Z3: SAT/SMT</a:t>
            </a:r>
            <a:endParaRPr lang="en-US" dirty="0"/>
          </a:p>
          <a:p>
            <a:r>
              <a:rPr lang="en-US" dirty="0" smtClean="0"/>
              <a:t>Boogie: Hoare logic</a:t>
            </a:r>
          </a:p>
          <a:p>
            <a:r>
              <a:rPr lang="en-US" dirty="0" smtClean="0"/>
              <a:t>Dafny: </a:t>
            </a:r>
            <a:r>
              <a:rPr lang="en-US" dirty="0"/>
              <a:t>Advanced tips and </a:t>
            </a:r>
            <a:r>
              <a:rPr lang="en-US" dirty="0" smtClean="0"/>
              <a:t>tricks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8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ounded Rectangle 58"/>
          <p:cNvSpPr/>
          <p:nvPr/>
        </p:nvSpPr>
        <p:spPr bwMode="auto">
          <a:xfrm rot="900000">
            <a:off x="3338994" y="1278292"/>
            <a:ext cx="1057275" cy="74295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HeroicExtremeLeftFacing">
              <a:rot lat="522495" lon="1766461" rev="81379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4">
                <a:satMod val="30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68577" tIns="34289" rIns="68577" bIns="34289" numCol="1" rtlCol="0" anchor="ctr" anchorCtr="0" compatLnSpc="1">
            <a:prstTxWarp prst="textNoShape">
              <a:avLst/>
            </a:prstTxWarp>
          </a:bodyPr>
          <a:lstStyle/>
          <a:p>
            <a:pPr algn="ctr" defTabSz="685574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Segoe" pitchFamily="34" charset="0"/>
              </a:rPr>
              <a:t>GPU Verify</a:t>
            </a:r>
          </a:p>
        </p:txBody>
      </p:sp>
      <p:cxnSp>
        <p:nvCxnSpPr>
          <p:cNvPr id="60" name="Straight Arrow Connector 59"/>
          <p:cNvCxnSpPr>
            <a:stCxn id="59" idx="3"/>
          </p:cNvCxnSpPr>
          <p:nvPr/>
        </p:nvCxnSpPr>
        <p:spPr>
          <a:xfrm>
            <a:off x="4378256" y="1786590"/>
            <a:ext cx="514350" cy="1989464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26" idx="2"/>
          </p:cNvCxnSpPr>
          <p:nvPr/>
        </p:nvCxnSpPr>
        <p:spPr>
          <a:xfrm flipH="1">
            <a:off x="5393982" y="2885563"/>
            <a:ext cx="1446905" cy="917194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2310706" y="2336584"/>
            <a:ext cx="1180133" cy="1306196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 bwMode="auto">
          <a:xfrm rot="900000">
            <a:off x="1546918" y="1800634"/>
            <a:ext cx="1057275" cy="74295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HeroicExtremeLeftFacing">
              <a:rot lat="522495" lon="1766461" rev="81379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4">
                <a:satMod val="30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68577" tIns="34289" rIns="68577" bIns="34289" numCol="1" rtlCol="0" anchor="ctr" anchorCtr="0" compatLnSpc="1">
            <a:prstTxWarp prst="textNoShape">
              <a:avLst/>
            </a:prstTxWarp>
          </a:bodyPr>
          <a:lstStyle/>
          <a:p>
            <a:pPr algn="ctr" defTabSz="685574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Segoe" pitchFamily="34" charset="0"/>
              </a:rPr>
              <a:t>Corral</a:t>
            </a:r>
          </a:p>
        </p:txBody>
      </p:sp>
      <p:sp>
        <p:nvSpPr>
          <p:cNvPr id="3" name="Snip Same Side Corner Rectangle 2"/>
          <p:cNvSpPr/>
          <p:nvPr/>
        </p:nvSpPr>
        <p:spPr bwMode="auto">
          <a:xfrm rot="151991">
            <a:off x="6076735" y="4075601"/>
            <a:ext cx="1461620" cy="278719"/>
          </a:xfrm>
          <a:prstGeom prst="snip2Same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68577" tIns="34289" rIns="68577" bIns="34289" numCol="1" rtlCol="0" anchor="ctr" anchorCtr="0" compatLnSpc="1">
            <a:prstTxWarp prst="textNoShape">
              <a:avLst/>
            </a:prstTxWarp>
          </a:bodyPr>
          <a:lstStyle/>
          <a:p>
            <a:pPr algn="ctr" defTabSz="685574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Segoe" pitchFamily="34" charset="0"/>
              </a:rPr>
              <a:t>inference</a:t>
            </a:r>
          </a:p>
        </p:txBody>
      </p:sp>
      <p:sp>
        <p:nvSpPr>
          <p:cNvPr id="55" name="Snip Same Side Corner Rectangle 54"/>
          <p:cNvSpPr/>
          <p:nvPr/>
        </p:nvSpPr>
        <p:spPr bwMode="auto">
          <a:xfrm rot="151991">
            <a:off x="6133885" y="4393515"/>
            <a:ext cx="1461620" cy="278719"/>
          </a:xfrm>
          <a:prstGeom prst="snip2Same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68577" tIns="34289" rIns="68577" bIns="34289" numCol="1" rtlCol="0" anchor="ctr" anchorCtr="0" compatLnSpc="1">
            <a:prstTxWarp prst="textNoShape">
              <a:avLst/>
            </a:prstTxWarp>
          </a:bodyPr>
          <a:lstStyle/>
          <a:p>
            <a:pPr algn="ctr" defTabSz="685574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Segoe" pitchFamily="34" charset="0"/>
              </a:rPr>
              <a:t>SymDiff</a:t>
            </a:r>
            <a:endParaRPr lang="en-US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chemeClr val="bg2">
                    <a:alpha val="40000"/>
                  </a:schemeClr>
                </a:outerShdw>
              </a:effectLst>
              <a:latin typeface="Segoe" pitchFamily="34" charset="0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3152628" y="2393734"/>
            <a:ext cx="676422" cy="1217844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48"/>
          <p:cNvSpPr/>
          <p:nvPr/>
        </p:nvSpPr>
        <p:spPr bwMode="auto">
          <a:xfrm rot="900000">
            <a:off x="2306982" y="1828287"/>
            <a:ext cx="1057275" cy="74295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HeroicExtremeLeftFacing">
              <a:rot lat="522495" lon="1766461" rev="81379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4">
                <a:satMod val="30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68577" tIns="34289" rIns="68577" bIns="34289" numCol="1" rtlCol="0" anchor="ctr" anchorCtr="0" compatLnSpc="1">
            <a:prstTxWarp prst="textNoShape">
              <a:avLst/>
            </a:prstTxWarp>
          </a:bodyPr>
          <a:lstStyle/>
          <a:p>
            <a:pPr algn="ctr" defTabSz="685574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Segoe" pitchFamily="34" charset="0"/>
              </a:rPr>
              <a:t>Poirot</a:t>
            </a:r>
            <a:endParaRPr lang="en-US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chemeClr val="bg2">
                    <a:alpha val="40000"/>
                  </a:schemeClr>
                </a:outerShdw>
              </a:effectLst>
              <a:latin typeface="Segoe" pitchFamily="34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4000502" y="2393735"/>
            <a:ext cx="402196" cy="1307612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 bwMode="auto">
          <a:xfrm rot="900000">
            <a:off x="3049932" y="1812370"/>
            <a:ext cx="1057275" cy="74295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HeroicExtremeLeftFacing">
              <a:rot lat="522495" lon="1766461" rev="81379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4">
                <a:satMod val="30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68577" tIns="34289" rIns="68577" bIns="34289" numCol="1" rtlCol="0" anchor="ctr" anchorCtr="0" compatLnSpc="1">
            <a:prstTxWarp prst="textNoShape">
              <a:avLst/>
            </a:prstTxWarp>
          </a:bodyPr>
          <a:lstStyle/>
          <a:p>
            <a:pPr algn="ctr" defTabSz="685574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Segoe" pitchFamily="34" charset="0"/>
              </a:rPr>
              <a:t>Forró</a:t>
            </a:r>
            <a:endParaRPr lang="en-US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chemeClr val="bg2">
                    <a:alpha val="40000"/>
                  </a:schemeClr>
                </a:outerShdw>
              </a:effectLst>
              <a:latin typeface="Segoe" pitchFamily="34" charset="0"/>
            </a:endParaRPr>
          </a:p>
        </p:txBody>
      </p:sp>
      <p:cxnSp>
        <p:nvCxnSpPr>
          <p:cNvPr id="39" name="Straight Arrow Connector 38"/>
          <p:cNvCxnSpPr>
            <a:stCxn id="43" idx="2"/>
          </p:cNvCxnSpPr>
          <p:nvPr/>
        </p:nvCxnSpPr>
        <p:spPr>
          <a:xfrm flipH="1">
            <a:off x="4857751" y="2428363"/>
            <a:ext cx="440086" cy="1183216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62" idx="2"/>
          </p:cNvCxnSpPr>
          <p:nvPr/>
        </p:nvCxnSpPr>
        <p:spPr>
          <a:xfrm>
            <a:off x="4396826" y="2465784"/>
            <a:ext cx="96145" cy="1235562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51" idx="2"/>
          </p:cNvCxnSpPr>
          <p:nvPr/>
        </p:nvCxnSpPr>
        <p:spPr>
          <a:xfrm flipH="1">
            <a:off x="4996299" y="2294335"/>
            <a:ext cx="969182" cy="1317244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47" idx="2"/>
          </p:cNvCxnSpPr>
          <p:nvPr/>
        </p:nvCxnSpPr>
        <p:spPr>
          <a:xfrm flipH="1">
            <a:off x="5327470" y="2199763"/>
            <a:ext cx="2142066" cy="1488694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40" idx="2"/>
          </p:cNvCxnSpPr>
          <p:nvPr/>
        </p:nvCxnSpPr>
        <p:spPr>
          <a:xfrm flipH="1">
            <a:off x="5327470" y="2256913"/>
            <a:ext cx="1456266" cy="1317244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 Diagonal Corner Rectangle 4"/>
          <p:cNvSpPr/>
          <p:nvPr/>
        </p:nvSpPr>
        <p:spPr bwMode="auto">
          <a:xfrm rot="299490">
            <a:off x="2574179" y="5154942"/>
            <a:ext cx="1078057" cy="628650"/>
          </a:xfrm>
          <a:prstGeom prst="round2DiagRect">
            <a:avLst/>
          </a:prstGeom>
          <a:ln>
            <a:headEnd type="none" w="med" len="med"/>
            <a:tailEnd type="none" w="med" len="med"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bliqueTopLeft">
              <a:rot lat="0" lon="60000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68577" tIns="34289" rIns="68577" bIns="34289" numCol="1" rtlCol="0" anchor="ctr" anchorCtr="0" compatLnSpc="1">
            <a:prstTxWarp prst="textNoShape">
              <a:avLst/>
            </a:prstTxWarp>
          </a:bodyPr>
          <a:lstStyle/>
          <a:p>
            <a:pPr algn="ctr" defTabSz="685574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Segoe" pitchFamily="34" charset="0"/>
              </a:rPr>
              <a:t>SMT Lib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228851" y="3161448"/>
            <a:ext cx="1110857" cy="539898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3" idx="2"/>
          </p:cNvCxnSpPr>
          <p:nvPr/>
        </p:nvCxnSpPr>
        <p:spPr>
          <a:xfrm>
            <a:off x="3126137" y="3161449"/>
            <a:ext cx="486817" cy="412708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5" idx="2"/>
          </p:cNvCxnSpPr>
          <p:nvPr/>
        </p:nvCxnSpPr>
        <p:spPr>
          <a:xfrm>
            <a:off x="3882475" y="3151585"/>
            <a:ext cx="282338" cy="536872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6" idx="2"/>
          </p:cNvCxnSpPr>
          <p:nvPr/>
        </p:nvCxnSpPr>
        <p:spPr>
          <a:xfrm>
            <a:off x="4675437" y="3161448"/>
            <a:ext cx="0" cy="539898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7" idx="2"/>
          </p:cNvCxnSpPr>
          <p:nvPr/>
        </p:nvCxnSpPr>
        <p:spPr>
          <a:xfrm flipH="1">
            <a:off x="5185654" y="3161449"/>
            <a:ext cx="283632" cy="412708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486151" y="4660006"/>
            <a:ext cx="514351" cy="496128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6" idx="3"/>
          </p:cNvCxnSpPr>
          <p:nvPr/>
        </p:nvCxnSpPr>
        <p:spPr>
          <a:xfrm>
            <a:off x="4402698" y="4736620"/>
            <a:ext cx="56618" cy="419514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 bwMode="auto">
          <a:xfrm>
            <a:off x="3143250" y="3574156"/>
            <a:ext cx="2400300" cy="1200150"/>
          </a:xfrm>
          <a:prstGeom prst="hexagon">
            <a:avLst/>
          </a:prstGeom>
          <a:ln>
            <a:headEnd type="none" w="med" len="med"/>
            <a:tailEnd type="none" w="med" len="me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68577" tIns="34289" rIns="68577" bIns="34289" numCol="1" rtlCol="0" anchor="ctr" anchorCtr="0" compatLnSpc="1">
            <a:prstTxWarp prst="textNoShape">
              <a:avLst/>
            </a:prstTxWarp>
          </a:bodyPr>
          <a:lstStyle/>
          <a:p>
            <a:pPr algn="ctr" defTabSz="685574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Segoe" pitchFamily="34" charset="0"/>
              </a:rPr>
              <a:t>Boogie</a:t>
            </a:r>
          </a:p>
        </p:txBody>
      </p:sp>
      <p:sp>
        <p:nvSpPr>
          <p:cNvPr id="26" name="Rounded Rectangle 25"/>
          <p:cNvSpPr/>
          <p:nvPr/>
        </p:nvSpPr>
        <p:spPr bwMode="auto">
          <a:xfrm rot="900000">
            <a:off x="6408393" y="2155270"/>
            <a:ext cx="1057275" cy="74295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HeroicExtremeLeftFacing">
              <a:rot lat="522495" lon="1766461" rev="81379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4">
                <a:satMod val="30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68577" tIns="34289" rIns="68577" bIns="34289" numCol="1" rtlCol="0" anchor="ctr" anchorCtr="0" compatLnSpc="1">
            <a:prstTxWarp prst="textNoShape">
              <a:avLst/>
            </a:prstTxWarp>
          </a:bodyPr>
          <a:lstStyle/>
          <a:p>
            <a:pPr algn="ctr" defTabSz="685574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Segoe" pitchFamily="34" charset="0"/>
              </a:rPr>
              <a:t>Diego-</a:t>
            </a:r>
            <a:r>
              <a:rPr lang="en-US" dirty="0" err="1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Segoe" pitchFamily="34" charset="0"/>
              </a:rPr>
              <a:t>matic</a:t>
            </a:r>
            <a:endParaRPr lang="en-US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chemeClr val="bg2">
                    <a:alpha val="40000"/>
                  </a:schemeClr>
                </a:outerShdw>
              </a:effectLst>
              <a:latin typeface="Segoe" pitchFamily="34" charset="0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 rot="900000">
            <a:off x="5735982" y="2431155"/>
            <a:ext cx="1057275" cy="74295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HeroicExtremeLeftFacing">
              <a:rot lat="522495" lon="1766461" rev="81379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4">
                <a:satMod val="30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68577" tIns="34289" rIns="68577" bIns="34289" numCol="1" rtlCol="0" anchor="ctr" anchorCtr="0" compatLnSpc="1">
            <a:prstTxWarp prst="textNoShape">
              <a:avLst/>
            </a:prstTxWarp>
          </a:bodyPr>
          <a:lstStyle/>
          <a:p>
            <a:pPr algn="ctr" defTabSz="685574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Segoe" pitchFamily="34" charset="0"/>
              </a:rPr>
              <a:t>Java </a:t>
            </a:r>
            <a:br>
              <a:rPr lang="en-US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Segoe" pitchFamily="34" charset="0"/>
              </a:rPr>
            </a:br>
            <a:r>
              <a:rPr lang="en-US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Segoe" pitchFamily="34" charset="0"/>
              </a:rPr>
              <a:t>  BML</a:t>
            </a:r>
          </a:p>
        </p:txBody>
      </p:sp>
      <p:sp>
        <p:nvSpPr>
          <p:cNvPr id="17" name="Rounded Rectangle 16"/>
          <p:cNvSpPr/>
          <p:nvPr/>
        </p:nvSpPr>
        <p:spPr bwMode="auto">
          <a:xfrm rot="900000">
            <a:off x="5036793" y="2431156"/>
            <a:ext cx="1057275" cy="74295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HeroicExtremeLeftFacing">
              <a:rot lat="522495" lon="1766461" rev="81379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4">
                <a:satMod val="30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68577" tIns="34289" rIns="68577" bIns="34289" numCol="1" rtlCol="0" anchor="ctr" anchorCtr="0" compatLnSpc="1">
            <a:prstTxWarp prst="textNoShape">
              <a:avLst/>
            </a:prstTxWarp>
          </a:bodyPr>
          <a:lstStyle/>
          <a:p>
            <a:pPr algn="ctr" defTabSz="685574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Segoe" pitchFamily="34" charset="0"/>
              </a:rPr>
              <a:t>Eiffel</a:t>
            </a:r>
            <a:br>
              <a:rPr lang="en-US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Segoe" pitchFamily="34" charset="0"/>
              </a:rPr>
            </a:br>
            <a:r>
              <a:rPr lang="en-US" sz="12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Segoe" pitchFamily="34" charset="0"/>
              </a:rPr>
              <a:t>(</a:t>
            </a:r>
            <a:r>
              <a:rPr lang="en-US" sz="1200" dirty="0" err="1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Segoe" pitchFamily="34" charset="0"/>
              </a:rPr>
              <a:t>EveProofs</a:t>
            </a:r>
            <a:r>
              <a:rPr lang="en-US" sz="12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Segoe" pitchFamily="34" charset="0"/>
              </a:rPr>
              <a:t>)</a:t>
            </a:r>
            <a:endParaRPr lang="en-US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chemeClr val="bg2">
                    <a:alpha val="40000"/>
                  </a:schemeClr>
                </a:outerShdw>
              </a:effectLst>
              <a:latin typeface="Segoe" pitchFamily="34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 rot="900000">
            <a:off x="4242944" y="2431156"/>
            <a:ext cx="1057275" cy="74295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HeroicExtremeLeftFacing">
              <a:rot lat="522495" lon="1766461" rev="81379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4">
                <a:satMod val="30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68577" tIns="34289" rIns="68577" bIns="34289" numCol="1" rtlCol="0" anchor="ctr" anchorCtr="0" compatLnSpc="1">
            <a:prstTxWarp prst="textNoShape">
              <a:avLst/>
            </a:prstTxWarp>
          </a:bodyPr>
          <a:lstStyle/>
          <a:p>
            <a:pPr algn="ctr" defTabSz="685574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Segoe" pitchFamily="34" charset="0"/>
              </a:rPr>
              <a:t>Chalice</a:t>
            </a:r>
          </a:p>
        </p:txBody>
      </p:sp>
      <p:sp>
        <p:nvSpPr>
          <p:cNvPr id="15" name="Rounded Rectangle 14"/>
          <p:cNvSpPr/>
          <p:nvPr/>
        </p:nvSpPr>
        <p:spPr bwMode="auto">
          <a:xfrm rot="900000">
            <a:off x="3449982" y="2421292"/>
            <a:ext cx="1057275" cy="74295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HeroicExtremeLeftFacing">
              <a:rot lat="522495" lon="1766461" rev="81379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4">
                <a:satMod val="30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68577" tIns="34289" rIns="68577" bIns="34289" numCol="1" rtlCol="0" anchor="ctr" anchorCtr="0" compatLnSpc="1">
            <a:prstTxWarp prst="textNoShape">
              <a:avLst/>
            </a:prstTxWarp>
          </a:bodyPr>
          <a:lstStyle/>
          <a:p>
            <a:pPr algn="ctr" defTabSz="685574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Segoe" pitchFamily="34" charset="0"/>
              </a:rPr>
              <a:t>Dafny</a:t>
            </a:r>
            <a:endParaRPr lang="en-US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chemeClr val="bg2">
                    <a:alpha val="40000"/>
                  </a:schemeClr>
                </a:outerShdw>
              </a:effectLst>
              <a:latin typeface="Segoe" pitchFamily="34" charset="0"/>
            </a:endParaRPr>
          </a:p>
        </p:txBody>
      </p:sp>
      <p:cxnSp>
        <p:nvCxnSpPr>
          <p:cNvPr id="28" name="Straight Arrow Connector 27"/>
          <p:cNvCxnSpPr>
            <a:stCxn id="24" idx="2"/>
          </p:cNvCxnSpPr>
          <p:nvPr/>
        </p:nvCxnSpPr>
        <p:spPr>
          <a:xfrm>
            <a:off x="1468787" y="3161446"/>
            <a:ext cx="1683842" cy="734066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3" idx="2"/>
          </p:cNvCxnSpPr>
          <p:nvPr/>
        </p:nvCxnSpPr>
        <p:spPr>
          <a:xfrm flipH="1">
            <a:off x="5417486" y="3161447"/>
            <a:ext cx="750989" cy="527009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 Diagonal Corner Rectangle 31"/>
          <p:cNvSpPr/>
          <p:nvPr/>
        </p:nvSpPr>
        <p:spPr bwMode="auto">
          <a:xfrm rot="299490">
            <a:off x="5211698" y="5154942"/>
            <a:ext cx="1078057" cy="628650"/>
          </a:xfrm>
          <a:prstGeom prst="round2DiagRect">
            <a:avLst/>
          </a:prstGeom>
          <a:ln>
            <a:headEnd type="none" w="med" len="med"/>
            <a:tailEnd type="none" w="med" len="med"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bliqueTopLeft">
              <a:rot lat="0" lon="60000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68577" tIns="34289" rIns="68577" bIns="34289" numCol="1" rtlCol="0" anchor="ctr" anchorCtr="0" compatLnSpc="1">
            <a:prstTxWarp prst="textNoShape">
              <a:avLst/>
            </a:prstTxWarp>
          </a:bodyPr>
          <a:lstStyle/>
          <a:p>
            <a:pPr algn="ctr" defTabSz="685574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Segoe" pitchFamily="34" charset="0"/>
              </a:rPr>
              <a:t>TPTP</a:t>
            </a:r>
          </a:p>
        </p:txBody>
      </p:sp>
      <p:cxnSp>
        <p:nvCxnSpPr>
          <p:cNvPr id="33" name="Straight Arrow Connector 32"/>
          <p:cNvCxnSpPr>
            <a:endCxn id="32" idx="3"/>
          </p:cNvCxnSpPr>
          <p:nvPr/>
        </p:nvCxnSpPr>
        <p:spPr>
          <a:xfrm>
            <a:off x="4958662" y="4488558"/>
            <a:ext cx="819413" cy="667577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/>
          <p:cNvSpPr/>
          <p:nvPr/>
        </p:nvSpPr>
        <p:spPr bwMode="auto">
          <a:xfrm rot="900000">
            <a:off x="7037043" y="1469470"/>
            <a:ext cx="1057275" cy="74295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HeroicExtremeLeftFacing">
              <a:rot lat="522495" lon="1766461" rev="81379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4">
                <a:satMod val="30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68577" tIns="34289" rIns="68577" bIns="34289" numCol="1" rtlCol="0" anchor="ctr" anchorCtr="0" compatLnSpc="1">
            <a:prstTxWarp prst="textNoShape">
              <a:avLst/>
            </a:prstTxWarp>
          </a:bodyPr>
          <a:lstStyle/>
          <a:p>
            <a:pPr algn="ctr" defTabSz="685574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Segoe" pitchFamily="34" charset="0"/>
              </a:rPr>
              <a:t>…</a:t>
            </a:r>
          </a:p>
        </p:txBody>
      </p:sp>
      <p:sp>
        <p:nvSpPr>
          <p:cNvPr id="40" name="Rounded Rectangle 39"/>
          <p:cNvSpPr/>
          <p:nvPr/>
        </p:nvSpPr>
        <p:spPr bwMode="auto">
          <a:xfrm rot="900000">
            <a:off x="6351243" y="1526620"/>
            <a:ext cx="1057275" cy="74295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HeroicExtremeLeftFacing">
              <a:rot lat="522495" lon="1766461" rev="81379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4">
                <a:satMod val="30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68577" tIns="34289" rIns="68577" bIns="34289" numCol="1" rtlCol="0" anchor="ctr" anchorCtr="0" compatLnSpc="1">
            <a:prstTxWarp prst="textNoShape">
              <a:avLst/>
            </a:prstTxWarp>
          </a:bodyPr>
          <a:lstStyle/>
          <a:p>
            <a:pPr algn="ctr" defTabSz="685574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Segoe" pitchFamily="34" charset="0"/>
              </a:rPr>
              <a:t>Boogie x86</a:t>
            </a:r>
          </a:p>
        </p:txBody>
      </p:sp>
      <p:sp>
        <p:nvSpPr>
          <p:cNvPr id="50" name="Freeform 49"/>
          <p:cNvSpPr/>
          <p:nvPr/>
        </p:nvSpPr>
        <p:spPr>
          <a:xfrm>
            <a:off x="5387688" y="3895512"/>
            <a:ext cx="836812" cy="682332"/>
          </a:xfrm>
          <a:custGeom>
            <a:avLst/>
            <a:gdLst>
              <a:gd name="connsiteX0" fmla="*/ 0 w 1115749"/>
              <a:gd name="connsiteY0" fmla="*/ 402798 h 909776"/>
              <a:gd name="connsiteX1" fmla="*/ 886691 w 1115749"/>
              <a:gd name="connsiteY1" fmla="*/ 901561 h 909776"/>
              <a:gd name="connsiteX2" fmla="*/ 1066800 w 1115749"/>
              <a:gd name="connsiteY2" fmla="*/ 42580 h 909776"/>
              <a:gd name="connsiteX3" fmla="*/ 152400 w 1115749"/>
              <a:gd name="connsiteY3" fmla="*/ 208834 h 909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5749" h="909776">
                <a:moveTo>
                  <a:pt x="0" y="402798"/>
                </a:moveTo>
                <a:cubicBezTo>
                  <a:pt x="354445" y="682197"/>
                  <a:pt x="708891" y="961597"/>
                  <a:pt x="886691" y="901561"/>
                </a:cubicBezTo>
                <a:cubicBezTo>
                  <a:pt x="1064491" y="841525"/>
                  <a:pt x="1189182" y="158034"/>
                  <a:pt x="1066800" y="42580"/>
                </a:cubicBezTo>
                <a:cubicBezTo>
                  <a:pt x="944418" y="-72874"/>
                  <a:pt x="548409" y="67980"/>
                  <a:pt x="152400" y="208834"/>
                </a:cubicBezTo>
              </a:path>
            </a:pathLst>
          </a:custGeom>
          <a:ln w="2857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1" name="Rounded Rectangle 50"/>
          <p:cNvSpPr/>
          <p:nvPr/>
        </p:nvSpPr>
        <p:spPr bwMode="auto">
          <a:xfrm rot="900000">
            <a:off x="5532988" y="1564042"/>
            <a:ext cx="1057275" cy="74295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HeroicExtremeLeftFacing">
              <a:rot lat="522495" lon="1766461" rev="81379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4">
                <a:satMod val="30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68577" tIns="34289" rIns="68577" bIns="34289" numCol="1" rtlCol="0" anchor="ctr" anchorCtr="0" compatLnSpc="1">
            <a:prstTxWarp prst="textNoShape">
              <a:avLst/>
            </a:prstTxWarp>
          </a:bodyPr>
          <a:lstStyle/>
          <a:p>
            <a:pPr algn="ctr" defTabSz="685574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Segoe" pitchFamily="34" charset="0"/>
              </a:rPr>
              <a:t>STORM (C)</a:t>
            </a:r>
          </a:p>
        </p:txBody>
      </p:sp>
      <p:sp>
        <p:nvSpPr>
          <p:cNvPr id="43" name="Rounded Rectangle 42"/>
          <p:cNvSpPr/>
          <p:nvPr/>
        </p:nvSpPr>
        <p:spPr bwMode="auto">
          <a:xfrm rot="900000">
            <a:off x="4865343" y="1698070"/>
            <a:ext cx="1057275" cy="74295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HeroicExtremeLeftFacing">
              <a:rot lat="522495" lon="1766461" rev="81379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4">
                <a:satMod val="30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68577" tIns="34289" rIns="68577" bIns="34289" numCol="1" rtlCol="0" anchor="ctr" anchorCtr="0" compatLnSpc="1">
            <a:prstTxWarp prst="textNoShape">
              <a:avLst/>
            </a:prstTxWarp>
          </a:bodyPr>
          <a:lstStyle/>
          <a:p>
            <a:pPr algn="ctr" defTabSz="685574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Segoe" pitchFamily="34" charset="0"/>
              </a:rPr>
              <a:t>C B Analyze</a:t>
            </a:r>
          </a:p>
        </p:txBody>
      </p:sp>
      <p:sp>
        <p:nvSpPr>
          <p:cNvPr id="62" name="Rounded Rectangle 61"/>
          <p:cNvSpPr/>
          <p:nvPr/>
        </p:nvSpPr>
        <p:spPr bwMode="auto">
          <a:xfrm rot="900000">
            <a:off x="3964332" y="1735492"/>
            <a:ext cx="1057275" cy="74295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HeroicExtremeLeftFacing">
              <a:rot lat="522495" lon="1766461" rev="81379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4">
                <a:satMod val="30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68577" tIns="34289" rIns="68577" bIns="34289" numCol="1" rtlCol="0" anchor="ctr" anchorCtr="0" compatLnSpc="1">
            <a:prstTxWarp prst="textNoShape">
              <a:avLst/>
            </a:prstTxWarp>
          </a:bodyPr>
          <a:lstStyle/>
          <a:p>
            <a:pPr algn="ctr" defTabSz="685574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Segoe" pitchFamily="34" charset="0"/>
              </a:rPr>
              <a:t>QED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" y="115435"/>
            <a:ext cx="9105900" cy="124364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Boogie </a:t>
            </a:r>
            <a:r>
              <a:rPr lang="en-US" sz="3600" dirty="0"/>
              <a:t>= Intermediate Language for Verification </a:t>
            </a:r>
          </a:p>
        </p:txBody>
      </p:sp>
      <p:cxnSp>
        <p:nvCxnSpPr>
          <p:cNvPr id="58" name="Straight Arrow Connector 57"/>
          <p:cNvCxnSpPr>
            <a:stCxn id="57" idx="2"/>
          </p:cNvCxnSpPr>
          <p:nvPr/>
        </p:nvCxnSpPr>
        <p:spPr>
          <a:xfrm flipH="1">
            <a:off x="5587312" y="3275747"/>
            <a:ext cx="1882224" cy="641309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56"/>
          <p:cNvSpPr/>
          <p:nvPr/>
        </p:nvSpPr>
        <p:spPr bwMode="auto">
          <a:xfrm rot="900000">
            <a:off x="7037043" y="2545455"/>
            <a:ext cx="1057275" cy="74295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HeroicExtremeLeftFacing">
              <a:rot lat="522495" lon="1766461" rev="81379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4">
                <a:satMod val="30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68577" tIns="34289" rIns="68577" bIns="34289" numCol="1" rtlCol="0" anchor="ctr" anchorCtr="0" compatLnSpc="1">
            <a:prstTxWarp prst="textNoShape">
              <a:avLst/>
            </a:prstTxWarp>
          </a:bodyPr>
          <a:lstStyle/>
          <a:p>
            <a:pPr algn="ctr" defTabSz="685574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Segoe" pitchFamily="34" charset="0"/>
              </a:rPr>
              <a:t>Region Logic</a:t>
            </a:r>
          </a:p>
        </p:txBody>
      </p:sp>
      <p:sp>
        <p:nvSpPr>
          <p:cNvPr id="29" name="Snip Same Side Corner Rectangle 28"/>
          <p:cNvSpPr/>
          <p:nvPr/>
        </p:nvSpPr>
        <p:spPr bwMode="auto">
          <a:xfrm rot="427467">
            <a:off x="1395044" y="3802757"/>
            <a:ext cx="1644420" cy="775088"/>
          </a:xfrm>
          <a:prstGeom prst="snip2SameRect">
            <a:avLst>
              <a:gd name="adj1" fmla="val 22627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68577" tIns="34289" rIns="68577" bIns="34289" numCol="1" rtlCol="0" anchor="ctr" anchorCtr="0" compatLnSpc="1">
            <a:prstTxWarp prst="textNoShape">
              <a:avLst/>
            </a:prstTxWarp>
          </a:bodyPr>
          <a:lstStyle/>
          <a:p>
            <a:pPr algn="ctr" defTabSz="685574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Segoe" pitchFamily="34" charset="0"/>
              </a:rPr>
              <a:t>Boogie Verification Debugger</a:t>
            </a:r>
          </a:p>
        </p:txBody>
      </p:sp>
      <p:sp>
        <p:nvSpPr>
          <p:cNvPr id="30" name="Freeform 29"/>
          <p:cNvSpPr/>
          <p:nvPr/>
        </p:nvSpPr>
        <p:spPr bwMode="auto">
          <a:xfrm>
            <a:off x="3022059" y="4386483"/>
            <a:ext cx="1147919" cy="774753"/>
          </a:xfrm>
          <a:custGeom>
            <a:avLst/>
            <a:gdLst>
              <a:gd name="connsiteX0" fmla="*/ 1749972 w 1749972"/>
              <a:gd name="connsiteY0" fmla="*/ 1308538 h 1308538"/>
              <a:gd name="connsiteX1" fmla="*/ 1450427 w 1749972"/>
              <a:gd name="connsiteY1" fmla="*/ 315311 h 1308538"/>
              <a:gd name="connsiteX2" fmla="*/ 0 w 1749972"/>
              <a:gd name="connsiteY2" fmla="*/ 0 h 1308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49972" h="1308538">
                <a:moveTo>
                  <a:pt x="1749972" y="1308538"/>
                </a:moveTo>
                <a:cubicBezTo>
                  <a:pt x="1746030" y="920969"/>
                  <a:pt x="1742089" y="533401"/>
                  <a:pt x="1450427" y="315311"/>
                </a:cubicBezTo>
                <a:cubicBezTo>
                  <a:pt x="1158765" y="97221"/>
                  <a:pt x="579382" y="48610"/>
                  <a:pt x="0" y="0"/>
                </a:cubicBezTo>
              </a:path>
            </a:pathLst>
          </a:custGeom>
          <a:noFill/>
          <a:ln w="38100"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ound Diagonal Corner Rectangle 5"/>
          <p:cNvSpPr/>
          <p:nvPr/>
        </p:nvSpPr>
        <p:spPr bwMode="auto">
          <a:xfrm rot="299490">
            <a:off x="3892938" y="5154942"/>
            <a:ext cx="1078057" cy="628650"/>
          </a:xfrm>
          <a:prstGeom prst="round2DiagRect">
            <a:avLst/>
          </a:prstGeom>
          <a:ln>
            <a:headEnd type="none" w="med" len="med"/>
            <a:tailEnd type="none" w="med" len="med"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bliqueTopLeft">
              <a:rot lat="0" lon="60000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68577" tIns="34289" rIns="68577" bIns="34289" numCol="1" rtlCol="0" anchor="ctr" anchorCtr="0" compatLnSpc="1">
            <a:prstTxWarp prst="textNoShape">
              <a:avLst/>
            </a:prstTxWarp>
          </a:bodyPr>
          <a:lstStyle/>
          <a:p>
            <a:pPr algn="ctr" defTabSz="685574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Segoe" pitchFamily="34" charset="0"/>
              </a:rPr>
              <a:t>Z3</a:t>
            </a:r>
          </a:p>
        </p:txBody>
      </p:sp>
      <p:cxnSp>
        <p:nvCxnSpPr>
          <p:cNvPr id="63" name="Straight Arrow Connector 62"/>
          <p:cNvCxnSpPr/>
          <p:nvPr/>
        </p:nvCxnSpPr>
        <p:spPr>
          <a:xfrm flipV="1">
            <a:off x="2310707" y="3022384"/>
            <a:ext cx="1667913" cy="780374"/>
          </a:xfrm>
          <a:prstGeom prst="straightConnector1">
            <a:avLst/>
          </a:prstGeom>
          <a:noFill/>
          <a:ln w="38100"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cxnSp>
      <p:sp>
        <p:nvSpPr>
          <p:cNvPr id="13" name="Rounded Rectangle 12"/>
          <p:cNvSpPr/>
          <p:nvPr/>
        </p:nvSpPr>
        <p:spPr bwMode="auto">
          <a:xfrm rot="900000">
            <a:off x="2693643" y="2431156"/>
            <a:ext cx="1057275" cy="74295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HeroicExtremeLeftFacing">
              <a:rot lat="522495" lon="1766461" rev="81379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4">
                <a:satMod val="30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68577" tIns="34289" rIns="68577" bIns="34289" numCol="1" rtlCol="0" anchor="ctr" anchorCtr="0" compatLnSpc="1">
            <a:prstTxWarp prst="textNoShape">
              <a:avLst/>
            </a:prstTxWarp>
          </a:bodyPr>
          <a:lstStyle/>
          <a:p>
            <a:pPr algn="ctr" defTabSz="685574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Segoe" pitchFamily="34" charset="0"/>
              </a:rPr>
              <a:t>HAVOC (C)</a:t>
            </a:r>
          </a:p>
        </p:txBody>
      </p:sp>
      <p:sp>
        <p:nvSpPr>
          <p:cNvPr id="14" name="Rounded Rectangle 13"/>
          <p:cNvSpPr/>
          <p:nvPr/>
        </p:nvSpPr>
        <p:spPr bwMode="auto">
          <a:xfrm rot="900000">
            <a:off x="1830142" y="2431156"/>
            <a:ext cx="1057275" cy="74295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HeroicExtremeLeftFacing">
              <a:rot lat="522495" lon="1766461" rev="81379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4">
                <a:satMod val="30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68577" tIns="34289" rIns="68577" bIns="34289" numCol="1" rtlCol="0" anchor="ctr" anchorCtr="0" compatLnSpc="1">
            <a:prstTxWarp prst="textNoShape">
              <a:avLst/>
            </a:prstTxWarp>
          </a:bodyPr>
          <a:lstStyle/>
          <a:p>
            <a:pPr algn="ctr" defTabSz="685574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Segoe" pitchFamily="34" charset="0"/>
              </a:rPr>
              <a:t>VCC</a:t>
            </a:r>
            <a:br>
              <a:rPr lang="en-US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Segoe" pitchFamily="34" charset="0"/>
              </a:rPr>
            </a:br>
            <a:r>
              <a:rPr lang="en-US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Segoe" pitchFamily="34" charset="0"/>
              </a:rPr>
              <a:t>(C)</a:t>
            </a:r>
          </a:p>
        </p:txBody>
      </p:sp>
      <p:sp>
        <p:nvSpPr>
          <p:cNvPr id="24" name="Rounded Rectangle 23"/>
          <p:cNvSpPr/>
          <p:nvPr/>
        </p:nvSpPr>
        <p:spPr bwMode="auto">
          <a:xfrm rot="900000">
            <a:off x="1036293" y="2431154"/>
            <a:ext cx="1057275" cy="74295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HeroicExtremeLeftFacing">
              <a:rot lat="522495" lon="1766461" rev="81379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4">
                <a:satMod val="30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68577" tIns="34289" rIns="68577" bIns="34289" numCol="1" rtlCol="0" anchor="ctr" anchorCtr="0" compatLnSpc="1">
            <a:prstTxWarp prst="textNoShape">
              <a:avLst/>
            </a:prstTxWarp>
          </a:bodyPr>
          <a:lstStyle/>
          <a:p>
            <a:pPr algn="ctr" defTabSz="685574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Segoe" pitchFamily="34" charset="0"/>
              </a:rPr>
              <a:t>Spec#</a:t>
            </a:r>
          </a:p>
        </p:txBody>
      </p:sp>
      <p:cxnSp>
        <p:nvCxnSpPr>
          <p:cNvPr id="34" name="Straight Arrow Connector 33"/>
          <p:cNvCxnSpPr>
            <a:stCxn id="29" idx="3"/>
          </p:cNvCxnSpPr>
          <p:nvPr/>
        </p:nvCxnSpPr>
        <p:spPr>
          <a:xfrm flipV="1">
            <a:off x="2265319" y="3083566"/>
            <a:ext cx="283554" cy="722183"/>
          </a:xfrm>
          <a:prstGeom prst="straightConnector1">
            <a:avLst/>
          </a:prstGeom>
          <a:noFill/>
          <a:ln w="38100"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16203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Boogie Syntax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" y="1371600"/>
            <a:ext cx="81534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TYPES</a:t>
            </a:r>
          </a:p>
          <a:p>
            <a:r>
              <a:rPr lang="en-US" b="1" dirty="0" smtClean="0"/>
              <a:t>primitive types         </a:t>
            </a:r>
            <a:r>
              <a:rPr lang="en-US" dirty="0" smtClean="0"/>
              <a:t>          t ::= </a:t>
            </a:r>
            <a:r>
              <a:rPr lang="en-US" dirty="0" err="1" smtClean="0"/>
              <a:t>bool</a:t>
            </a:r>
            <a:r>
              <a:rPr lang="en-US" dirty="0" smtClean="0"/>
              <a:t> | </a:t>
            </a:r>
            <a:r>
              <a:rPr lang="en-US" dirty="0" err="1" smtClean="0"/>
              <a:t>int</a:t>
            </a:r>
            <a:r>
              <a:rPr lang="en-US" dirty="0" smtClean="0"/>
              <a:t> | bv8 | bv16 | bv32 | …</a:t>
            </a:r>
          </a:p>
          <a:p>
            <a:r>
              <a:rPr lang="en-US" b="1" dirty="0" smtClean="0"/>
              <a:t>array types                </a:t>
            </a:r>
            <a:r>
              <a:rPr lang="en-US" dirty="0" smtClean="0"/>
              <a:t>                | [t]t</a:t>
            </a:r>
          </a:p>
          <a:p>
            <a:endParaRPr lang="en-US" dirty="0" smtClean="0"/>
          </a:p>
          <a:p>
            <a:pPr algn="ctr"/>
            <a:r>
              <a:rPr lang="en-US" b="1" dirty="0" smtClean="0"/>
              <a:t>EXPRESSIONS</a:t>
            </a:r>
          </a:p>
          <a:p>
            <a:r>
              <a:rPr lang="en-US" b="1" dirty="0" smtClean="0"/>
              <a:t>variables                    </a:t>
            </a:r>
            <a:r>
              <a:rPr lang="en-US" dirty="0" smtClean="0"/>
              <a:t>          e, P ::= x</a:t>
            </a:r>
          </a:p>
          <a:p>
            <a:r>
              <a:rPr lang="en-US" b="1" dirty="0" err="1" smtClean="0"/>
              <a:t>boolean</a:t>
            </a:r>
            <a:r>
              <a:rPr lang="en-US" b="1" dirty="0" smtClean="0"/>
              <a:t> expressions</a:t>
            </a:r>
            <a:r>
              <a:rPr lang="en-US" dirty="0" smtClean="0"/>
              <a:t>                   | true | false | !e | e &amp;&amp; e | e ==&gt; e | ...</a:t>
            </a:r>
          </a:p>
          <a:p>
            <a:r>
              <a:rPr lang="en-US" b="1" dirty="0" smtClean="0"/>
              <a:t>linear integer arithmetic </a:t>
            </a:r>
            <a:r>
              <a:rPr lang="en-US" dirty="0" smtClean="0"/>
              <a:t>           | ... | -2 | -1 | 0 | 1 | 2 | … | e + e | e – e | e &lt;= e | ...</a:t>
            </a:r>
          </a:p>
          <a:p>
            <a:r>
              <a:rPr lang="en-US" b="1" dirty="0" smtClean="0"/>
              <a:t>bit vector arithmetic</a:t>
            </a:r>
            <a:r>
              <a:rPr lang="en-US" dirty="0" smtClean="0"/>
              <a:t>                   | e &amp; e | e &lt;&lt; e | ...</a:t>
            </a:r>
          </a:p>
          <a:p>
            <a:r>
              <a:rPr lang="en-US" b="1" dirty="0" err="1" smtClean="0"/>
              <a:t>uninterpreted</a:t>
            </a:r>
            <a:r>
              <a:rPr lang="en-US" b="1" dirty="0" smtClean="0"/>
              <a:t> functions</a:t>
            </a:r>
            <a:r>
              <a:rPr lang="en-US" dirty="0" smtClean="0"/>
              <a:t>             | f(e,…,e)</a:t>
            </a:r>
          </a:p>
          <a:p>
            <a:r>
              <a:rPr lang="en-US" b="1" dirty="0" smtClean="0"/>
              <a:t>arrays</a:t>
            </a:r>
            <a:r>
              <a:rPr lang="en-US" dirty="0" smtClean="0"/>
              <a:t>                                             | e[e] | e[e := e]</a:t>
            </a:r>
          </a:p>
          <a:p>
            <a:r>
              <a:rPr lang="en-US" b="1" dirty="0" smtClean="0"/>
              <a:t>quantifiers</a:t>
            </a:r>
            <a:r>
              <a:rPr lang="en-US" dirty="0" smtClean="0"/>
              <a:t>                                    | (</a:t>
            </a:r>
            <a:r>
              <a:rPr lang="en-US" dirty="0" err="1" smtClean="0"/>
              <a:t>forall</a:t>
            </a:r>
            <a:r>
              <a:rPr lang="en-US" dirty="0" smtClean="0"/>
              <a:t> x:t :: e) | (exists x:t :: e)</a:t>
            </a:r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STATEMENTS</a:t>
            </a:r>
          </a:p>
          <a:p>
            <a:r>
              <a:rPr lang="en-US" b="1" dirty="0" smtClean="0"/>
              <a:t>primitive statements</a:t>
            </a:r>
            <a:r>
              <a:rPr lang="en-US" dirty="0" smtClean="0"/>
              <a:t>        s ::=   x := e  | assert e; | assume e; | …</a:t>
            </a:r>
          </a:p>
          <a:p>
            <a:r>
              <a:rPr lang="en-US" b="1" dirty="0" smtClean="0"/>
              <a:t>compound statements</a:t>
            </a:r>
            <a:r>
              <a:rPr lang="en-US" dirty="0" smtClean="0"/>
              <a:t>           | s1 s2 | if(e) {s1} else {s2} | while(e) invariant P; {s} | …</a:t>
            </a:r>
          </a:p>
          <a:p>
            <a:r>
              <a:rPr lang="en-US" dirty="0" smtClean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5795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3299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Hoare logic: </a:t>
            </a:r>
            <a:br>
              <a:rPr lang="en-US" dirty="0" smtClean="0"/>
            </a:br>
            <a:r>
              <a:rPr lang="en-US" dirty="0" smtClean="0"/>
              <a:t>Reasoning about imperative code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19400" y="2784764"/>
            <a:ext cx="17524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rgbClr val="00B050"/>
                </a:solidFill>
              </a:rPr>
              <a:t>?</a:t>
            </a:r>
          </a:p>
          <a:p>
            <a:r>
              <a:rPr lang="en-US" sz="3200" dirty="0" smtClean="0"/>
              <a:t>x := x + 1;</a:t>
            </a:r>
          </a:p>
          <a:p>
            <a:r>
              <a:rPr lang="en-US" sz="3200" i="1" dirty="0" smtClean="0">
                <a:solidFill>
                  <a:srgbClr val="00B050"/>
                </a:solidFill>
              </a:rPr>
              <a:t>x &gt; 5</a:t>
            </a:r>
          </a:p>
        </p:txBody>
      </p:sp>
      <p:sp>
        <p:nvSpPr>
          <p:cNvPr id="5" name="Left Brace 4"/>
          <p:cNvSpPr/>
          <p:nvPr/>
        </p:nvSpPr>
        <p:spPr>
          <a:xfrm>
            <a:off x="2438400" y="3352800"/>
            <a:ext cx="381000" cy="4572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Brace 5"/>
          <p:cNvSpPr/>
          <p:nvPr/>
        </p:nvSpPr>
        <p:spPr>
          <a:xfrm>
            <a:off x="2438400" y="3897224"/>
            <a:ext cx="381000" cy="4572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e 6"/>
          <p:cNvSpPr/>
          <p:nvPr/>
        </p:nvSpPr>
        <p:spPr>
          <a:xfrm>
            <a:off x="2438400" y="2895600"/>
            <a:ext cx="381000" cy="4572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99316" y="3382181"/>
            <a:ext cx="18667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imperative code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09600" y="3886200"/>
            <a:ext cx="1883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goal: prove x &gt; 5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476413" y="2895600"/>
            <a:ext cx="2038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initial assumption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2819400" y="2787595"/>
            <a:ext cx="1752403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rgbClr val="00B050"/>
                </a:solidFill>
              </a:rPr>
              <a:t>x &gt; 4</a:t>
            </a:r>
          </a:p>
          <a:p>
            <a:r>
              <a:rPr lang="en-US" sz="3200" dirty="0" smtClean="0"/>
              <a:t>x := x + 1;</a:t>
            </a:r>
          </a:p>
          <a:p>
            <a:r>
              <a:rPr lang="en-US" sz="3200" i="1" dirty="0" smtClean="0">
                <a:solidFill>
                  <a:srgbClr val="00B050"/>
                </a:solidFill>
              </a:rPr>
              <a:t>x &gt; 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4400" y="5029200"/>
            <a:ext cx="68150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Why does </a:t>
            </a:r>
            <a:r>
              <a:rPr lang="en-US" sz="2400" i="1" dirty="0" smtClean="0">
                <a:solidFill>
                  <a:srgbClr val="00B050"/>
                </a:solidFill>
              </a:rPr>
              <a:t>x &gt; 4 </a:t>
            </a:r>
            <a:r>
              <a:rPr lang="en-US" sz="2400" dirty="0" smtClean="0"/>
              <a:t>come from?</a:t>
            </a:r>
          </a:p>
          <a:p>
            <a:r>
              <a:rPr lang="en-US" sz="2400" dirty="0" smtClean="0"/>
              <a:t>Why is it a sufficient assumption to guarantee </a:t>
            </a:r>
            <a:r>
              <a:rPr lang="en-US" sz="2400" i="1" dirty="0" smtClean="0">
                <a:solidFill>
                  <a:srgbClr val="00B050"/>
                </a:solidFill>
              </a:rPr>
              <a:t>x &gt; 5 </a:t>
            </a:r>
            <a:r>
              <a:rPr lang="en-US" sz="2400" dirty="0" smtClean="0"/>
              <a:t>? </a:t>
            </a:r>
            <a:endParaRPr lang="en-US" sz="2400" dirty="0"/>
          </a:p>
        </p:txBody>
      </p:sp>
      <p:sp>
        <p:nvSpPr>
          <p:cNvPr id="13" name="Arc 12"/>
          <p:cNvSpPr/>
          <p:nvPr/>
        </p:nvSpPr>
        <p:spPr>
          <a:xfrm>
            <a:off x="4190803" y="3041652"/>
            <a:ext cx="762000" cy="1061545"/>
          </a:xfrm>
          <a:prstGeom prst="arc">
            <a:avLst>
              <a:gd name="adj1" fmla="val 16200000"/>
              <a:gd name="adj2" fmla="val 4917430"/>
            </a:avLst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419600" y="2590800"/>
            <a:ext cx="38135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substitute x + 1 for x in </a:t>
            </a:r>
            <a:r>
              <a:rPr lang="en-US" sz="2400" i="1" dirty="0" smtClean="0">
                <a:solidFill>
                  <a:srgbClr val="00B050"/>
                </a:solidFill>
              </a:rPr>
              <a:t>x &gt; 5</a:t>
            </a:r>
            <a:r>
              <a:rPr lang="en-US" sz="2400" dirty="0" smtClean="0"/>
              <a:t>:</a:t>
            </a:r>
          </a:p>
          <a:p>
            <a:pPr algn="ctr"/>
            <a:r>
              <a:rPr lang="en-US" sz="2400" i="1" dirty="0" smtClean="0">
                <a:solidFill>
                  <a:srgbClr val="00B050"/>
                </a:solidFill>
              </a:rPr>
              <a:t>x + 1 &gt; 5</a:t>
            </a:r>
          </a:p>
        </p:txBody>
      </p:sp>
    </p:spTree>
    <p:extLst>
      <p:ext uri="{BB962C8B-B14F-4D97-AF65-F5344CB8AC3E}">
        <p14:creationId xmlns:p14="http://schemas.microsoft.com/office/powerpoint/2010/main" val="212223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Reasoning about assignment</a:t>
            </a:r>
            <a:endParaRPr lang="en-US" dirty="0"/>
          </a:p>
        </p:txBody>
      </p:sp>
      <p:sp>
        <p:nvSpPr>
          <p:cNvPr id="5" name="Left Brace 4"/>
          <p:cNvSpPr/>
          <p:nvPr/>
        </p:nvSpPr>
        <p:spPr>
          <a:xfrm>
            <a:off x="2438400" y="3352800"/>
            <a:ext cx="381000" cy="4572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Brace 5"/>
          <p:cNvSpPr/>
          <p:nvPr/>
        </p:nvSpPr>
        <p:spPr>
          <a:xfrm>
            <a:off x="2438400" y="3897224"/>
            <a:ext cx="381000" cy="4572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e 6"/>
          <p:cNvSpPr/>
          <p:nvPr/>
        </p:nvSpPr>
        <p:spPr>
          <a:xfrm>
            <a:off x="2438400" y="2895600"/>
            <a:ext cx="381000" cy="4572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99316" y="3382181"/>
            <a:ext cx="18667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imperative code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09600" y="3886200"/>
            <a:ext cx="1532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goal: prove P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476413" y="2895600"/>
            <a:ext cx="2038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initial assumption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2819400" y="2787595"/>
            <a:ext cx="1544012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rgbClr val="00B050"/>
                </a:solidFill>
              </a:rPr>
              <a:t>P{x := e}</a:t>
            </a:r>
          </a:p>
          <a:p>
            <a:r>
              <a:rPr lang="en-US" sz="3200" dirty="0" smtClean="0"/>
              <a:t>x := e;</a:t>
            </a:r>
          </a:p>
          <a:p>
            <a:r>
              <a:rPr lang="en-US" sz="3200" i="1" dirty="0" smtClean="0">
                <a:solidFill>
                  <a:srgbClr val="00B050"/>
                </a:solidFill>
              </a:rPr>
              <a:t>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4400" y="5029200"/>
            <a:ext cx="75059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If we want to ensure that </a:t>
            </a:r>
            <a:r>
              <a:rPr lang="en-US" sz="2400" i="1" dirty="0" smtClean="0">
                <a:solidFill>
                  <a:srgbClr val="00B050"/>
                </a:solidFill>
              </a:rPr>
              <a:t>P</a:t>
            </a:r>
            <a:r>
              <a:rPr lang="en-US" sz="2400" dirty="0" smtClean="0"/>
              <a:t> holds after the assignment to x,</a:t>
            </a:r>
          </a:p>
          <a:p>
            <a:r>
              <a:rPr lang="en-US" sz="2400" dirty="0" smtClean="0"/>
              <a:t>we must require that </a:t>
            </a:r>
            <a:r>
              <a:rPr lang="en-US" sz="2400" i="1" dirty="0" smtClean="0">
                <a:solidFill>
                  <a:srgbClr val="00B050"/>
                </a:solidFill>
              </a:rPr>
              <a:t>P{x := e} </a:t>
            </a:r>
            <a:r>
              <a:rPr lang="en-US" sz="2400" dirty="0" smtClean="0"/>
              <a:t>holds before the assignment.</a:t>
            </a:r>
            <a:endParaRPr lang="en-US" sz="2400" dirty="0"/>
          </a:p>
        </p:txBody>
      </p:sp>
      <p:sp>
        <p:nvSpPr>
          <p:cNvPr id="15" name="Arc 14"/>
          <p:cNvSpPr/>
          <p:nvPr/>
        </p:nvSpPr>
        <p:spPr>
          <a:xfrm>
            <a:off x="4190803" y="3041652"/>
            <a:ext cx="762000" cy="1061545"/>
          </a:xfrm>
          <a:prstGeom prst="arc">
            <a:avLst>
              <a:gd name="adj1" fmla="val 16200000"/>
              <a:gd name="adj2" fmla="val 4917430"/>
            </a:avLst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918935" y="2590800"/>
            <a:ext cx="2814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substitute e for x in </a:t>
            </a:r>
            <a:r>
              <a:rPr lang="en-US" sz="2400" i="1" dirty="0" smtClean="0">
                <a:solidFill>
                  <a:srgbClr val="00B050"/>
                </a:solidFill>
              </a:rPr>
              <a:t>P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8450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i="1" dirty="0"/>
              <a:t>Automated program </a:t>
            </a:r>
            <a:r>
              <a:rPr lang="en-US" i="1" dirty="0" smtClean="0"/>
              <a:t>verification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Automated</a:t>
            </a:r>
          </a:p>
          <a:p>
            <a:pPr lvl="1"/>
            <a:r>
              <a:rPr lang="en-US" dirty="0" smtClean="0"/>
              <a:t>Tools try to fill in low-level proof steps</a:t>
            </a:r>
          </a:p>
          <a:p>
            <a:r>
              <a:rPr lang="en-US" dirty="0" smtClean="0"/>
              <a:t>Program</a:t>
            </a:r>
          </a:p>
          <a:p>
            <a:pPr lvl="1"/>
            <a:r>
              <a:rPr lang="en-US" dirty="0" smtClean="0"/>
              <a:t>Focused on verifying the correctness of programs, not necessarily proofs</a:t>
            </a:r>
          </a:p>
          <a:p>
            <a:r>
              <a:rPr lang="en-US" dirty="0" smtClean="0"/>
              <a:t>Verification</a:t>
            </a:r>
          </a:p>
          <a:p>
            <a:pPr lvl="1"/>
            <a:r>
              <a:rPr lang="en-US" dirty="0" smtClean="0"/>
              <a:t>Sound, but not complete</a:t>
            </a:r>
          </a:p>
          <a:p>
            <a:r>
              <a:rPr lang="en-US" dirty="0"/>
              <a:t>Examples</a:t>
            </a:r>
          </a:p>
          <a:p>
            <a:pPr lvl="1"/>
            <a:r>
              <a:rPr lang="en-US" dirty="0"/>
              <a:t>Dafny: Imperative, OO</a:t>
            </a:r>
          </a:p>
          <a:p>
            <a:pPr lvl="1"/>
            <a:r>
              <a:rPr lang="en-US" dirty="0"/>
              <a:t>F*: ML-like with dependent </a:t>
            </a:r>
            <a:r>
              <a:rPr lang="en-US" dirty="0" smtClean="0"/>
              <a:t>types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45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What about more complicated programs</a:t>
            </a:r>
            <a:r>
              <a:rPr lang="en-US" sz="3600" dirty="0"/>
              <a:t>?</a:t>
            </a:r>
          </a:p>
        </p:txBody>
      </p:sp>
      <p:sp>
        <p:nvSpPr>
          <p:cNvPr id="5" name="Left Brace 4"/>
          <p:cNvSpPr/>
          <p:nvPr/>
        </p:nvSpPr>
        <p:spPr>
          <a:xfrm>
            <a:off x="2438400" y="1676400"/>
            <a:ext cx="381000" cy="44196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Brace 5"/>
          <p:cNvSpPr/>
          <p:nvPr/>
        </p:nvSpPr>
        <p:spPr>
          <a:xfrm>
            <a:off x="2438400" y="6248400"/>
            <a:ext cx="381000" cy="4572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e 6"/>
          <p:cNvSpPr/>
          <p:nvPr/>
        </p:nvSpPr>
        <p:spPr>
          <a:xfrm>
            <a:off x="2438400" y="1143000"/>
            <a:ext cx="381000" cy="4572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99316" y="3382181"/>
            <a:ext cx="18667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imperative code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09600" y="6229290"/>
            <a:ext cx="1883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goal: prove x &gt; 5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476413" y="1143000"/>
            <a:ext cx="2038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initial assumption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2988394" y="1143000"/>
            <a:ext cx="2650406" cy="563231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B050"/>
                </a:solidFill>
              </a:rPr>
              <a:t>y + 3 &gt; 5</a:t>
            </a:r>
          </a:p>
          <a:p>
            <a:r>
              <a:rPr lang="nn-NO" sz="2400" dirty="0" smtClean="0"/>
              <a:t>x := y;</a:t>
            </a:r>
          </a:p>
          <a:p>
            <a:r>
              <a:rPr lang="en-US" sz="2400" i="1" dirty="0" smtClean="0">
                <a:solidFill>
                  <a:srgbClr val="00B050"/>
                </a:solidFill>
              </a:rPr>
              <a:t>x + 3 &gt; 5</a:t>
            </a:r>
            <a:endParaRPr lang="nn-NO" sz="2400" dirty="0" smtClean="0"/>
          </a:p>
          <a:p>
            <a:r>
              <a:rPr lang="nn-NO" sz="2400" dirty="0" smtClean="0"/>
              <a:t>i := 3;</a:t>
            </a:r>
          </a:p>
          <a:p>
            <a:r>
              <a:rPr lang="en-US" sz="2400" i="1" dirty="0" smtClean="0">
                <a:solidFill>
                  <a:srgbClr val="00B050"/>
                </a:solidFill>
              </a:rPr>
              <a:t>x + i &gt; 5</a:t>
            </a:r>
            <a:endParaRPr lang="nn-NO" sz="2400" dirty="0" smtClean="0"/>
          </a:p>
          <a:p>
            <a:r>
              <a:rPr lang="nn-NO" sz="2400" dirty="0" smtClean="0"/>
              <a:t>while (i != 0)</a:t>
            </a:r>
          </a:p>
          <a:p>
            <a:r>
              <a:rPr lang="nn-NO" sz="2400" dirty="0" smtClean="0"/>
              <a:t>    invariant x + i &gt; 5;</a:t>
            </a:r>
          </a:p>
          <a:p>
            <a:r>
              <a:rPr lang="nn-NO" sz="2400" dirty="0" smtClean="0"/>
              <a:t>{</a:t>
            </a:r>
          </a:p>
          <a:p>
            <a:r>
              <a:rPr lang="nn-NO" sz="2400" dirty="0" smtClean="0"/>
              <a:t>    </a:t>
            </a:r>
            <a:r>
              <a:rPr lang="en-US" sz="2400" i="1" dirty="0" smtClean="0">
                <a:solidFill>
                  <a:srgbClr val="00B050"/>
                </a:solidFill>
              </a:rPr>
              <a:t>(x + 1) + (i - 1) &gt; 5</a:t>
            </a:r>
            <a:endParaRPr lang="nn-NO" sz="2400" dirty="0" smtClean="0"/>
          </a:p>
          <a:p>
            <a:r>
              <a:rPr lang="nn-NO" sz="2400" dirty="0" smtClean="0"/>
              <a:t>    i := i - 1;</a:t>
            </a:r>
          </a:p>
          <a:p>
            <a:r>
              <a:rPr lang="nn-NO" sz="2400" dirty="0" smtClean="0"/>
              <a:t>    </a:t>
            </a:r>
            <a:r>
              <a:rPr lang="en-US" sz="2400" i="1" dirty="0" smtClean="0">
                <a:solidFill>
                  <a:srgbClr val="00B050"/>
                </a:solidFill>
              </a:rPr>
              <a:t>(x + 1) + i &gt; 5</a:t>
            </a:r>
            <a:endParaRPr lang="nn-NO" sz="2400" dirty="0" smtClean="0"/>
          </a:p>
          <a:p>
            <a:r>
              <a:rPr lang="nn-NO" sz="2400" dirty="0" smtClean="0"/>
              <a:t>    x := x + 1;</a:t>
            </a:r>
          </a:p>
          <a:p>
            <a:r>
              <a:rPr lang="nn-NO" sz="2400" dirty="0"/>
              <a:t> </a:t>
            </a:r>
            <a:r>
              <a:rPr lang="nn-NO" sz="2400" dirty="0" smtClean="0"/>
              <a:t>   </a:t>
            </a:r>
            <a:r>
              <a:rPr lang="en-US" sz="2400" i="1" dirty="0" smtClean="0">
                <a:solidFill>
                  <a:srgbClr val="00B050"/>
                </a:solidFill>
              </a:rPr>
              <a:t>x + i &gt; 5</a:t>
            </a:r>
            <a:endParaRPr lang="nn-NO" sz="2400" dirty="0" smtClean="0"/>
          </a:p>
          <a:p>
            <a:r>
              <a:rPr lang="nn-NO" sz="2400" dirty="0" smtClean="0"/>
              <a:t>}</a:t>
            </a:r>
          </a:p>
          <a:p>
            <a:r>
              <a:rPr lang="en-US" sz="2400" i="1" dirty="0" smtClean="0">
                <a:solidFill>
                  <a:srgbClr val="00B050"/>
                </a:solidFill>
              </a:rPr>
              <a:t>x &gt; 5</a:t>
            </a:r>
          </a:p>
        </p:txBody>
      </p:sp>
      <p:sp>
        <p:nvSpPr>
          <p:cNvPr id="13" name="Arc 12"/>
          <p:cNvSpPr/>
          <p:nvPr/>
        </p:nvSpPr>
        <p:spPr>
          <a:xfrm>
            <a:off x="5181600" y="5029200"/>
            <a:ext cx="762000" cy="842665"/>
          </a:xfrm>
          <a:prstGeom prst="arc">
            <a:avLst>
              <a:gd name="adj1" fmla="val 16200000"/>
              <a:gd name="adj2" fmla="val 4917430"/>
            </a:avLst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980675" y="5177135"/>
            <a:ext cx="2712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substitute x + 1 for x</a:t>
            </a:r>
          </a:p>
        </p:txBody>
      </p:sp>
      <p:sp>
        <p:nvSpPr>
          <p:cNvPr id="18" name="Arc 17"/>
          <p:cNvSpPr/>
          <p:nvPr/>
        </p:nvSpPr>
        <p:spPr>
          <a:xfrm>
            <a:off x="5480244" y="4262735"/>
            <a:ext cx="762000" cy="842665"/>
          </a:xfrm>
          <a:prstGeom prst="arc">
            <a:avLst>
              <a:gd name="adj1" fmla="val 16200000"/>
              <a:gd name="adj2" fmla="val 4917430"/>
            </a:avLst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279319" y="4410670"/>
            <a:ext cx="2527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substitute i - 1 for i</a:t>
            </a:r>
          </a:p>
        </p:txBody>
      </p:sp>
      <p:sp>
        <p:nvSpPr>
          <p:cNvPr id="20" name="Arc 19"/>
          <p:cNvSpPr/>
          <p:nvPr/>
        </p:nvSpPr>
        <p:spPr>
          <a:xfrm flipH="1">
            <a:off x="2628900" y="2890299"/>
            <a:ext cx="762000" cy="691937"/>
          </a:xfrm>
          <a:prstGeom prst="arc">
            <a:avLst>
              <a:gd name="adj1" fmla="val 16200000"/>
              <a:gd name="adj2" fmla="val 4917430"/>
            </a:avLst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/>
          <p:cNvSpPr/>
          <p:nvPr/>
        </p:nvSpPr>
        <p:spPr>
          <a:xfrm flipH="1" flipV="1">
            <a:off x="2667000" y="3651462"/>
            <a:ext cx="723900" cy="2063537"/>
          </a:xfrm>
          <a:prstGeom prst="arc">
            <a:avLst>
              <a:gd name="adj1" fmla="val 16200000"/>
              <a:gd name="adj2" fmla="val 4917430"/>
            </a:avLst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5638800" y="2743200"/>
            <a:ext cx="3437310" cy="1631216"/>
            <a:chOff x="5638800" y="2743200"/>
            <a:chExt cx="3437310" cy="1631216"/>
          </a:xfrm>
        </p:grpSpPr>
        <p:sp>
          <p:nvSpPr>
            <p:cNvPr id="22" name="TextBox 21"/>
            <p:cNvSpPr txBox="1"/>
            <p:nvPr/>
          </p:nvSpPr>
          <p:spPr>
            <a:xfrm>
              <a:off x="6279319" y="2743200"/>
              <a:ext cx="2796791" cy="1631216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 dirty="0" smtClean="0"/>
                <a:t>“invariant” =</a:t>
              </a:r>
            </a:p>
            <a:p>
              <a:r>
                <a:rPr lang="en-US" sz="2000" dirty="0" smtClean="0"/>
                <a:t>induction hypothesis:</a:t>
              </a:r>
            </a:p>
            <a:p>
              <a:r>
                <a:rPr lang="en-US" sz="2000" dirty="0" smtClean="0"/>
                <a:t>what we expect to be</a:t>
              </a:r>
            </a:p>
            <a:p>
              <a:r>
                <a:rPr lang="en-US" sz="2000" dirty="0" smtClean="0"/>
                <a:t>true at beginning of each</a:t>
              </a:r>
            </a:p>
            <a:p>
              <a:r>
                <a:rPr lang="en-US" sz="2000" dirty="0" smtClean="0"/>
                <a:t>loop iteration</a:t>
              </a:r>
              <a:endParaRPr lang="en-US" sz="2000" dirty="0"/>
            </a:p>
          </p:txBody>
        </p:sp>
        <p:sp>
          <p:nvSpPr>
            <p:cNvPr id="3" name="Right Arrow 2"/>
            <p:cNvSpPr/>
            <p:nvPr/>
          </p:nvSpPr>
          <p:spPr>
            <a:xfrm flipH="1">
              <a:off x="5638800" y="3382181"/>
              <a:ext cx="640519" cy="40011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Arc 22"/>
          <p:cNvSpPr/>
          <p:nvPr/>
        </p:nvSpPr>
        <p:spPr>
          <a:xfrm>
            <a:off x="3886200" y="2057400"/>
            <a:ext cx="762000" cy="842665"/>
          </a:xfrm>
          <a:prstGeom prst="arc">
            <a:avLst>
              <a:gd name="adj1" fmla="val 16200000"/>
              <a:gd name="adj2" fmla="val 4917430"/>
            </a:avLst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685275" y="2205335"/>
            <a:ext cx="2224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substitute 3 for i</a:t>
            </a:r>
          </a:p>
        </p:txBody>
      </p:sp>
      <p:sp>
        <p:nvSpPr>
          <p:cNvPr id="25" name="Arc 24"/>
          <p:cNvSpPr/>
          <p:nvPr/>
        </p:nvSpPr>
        <p:spPr>
          <a:xfrm>
            <a:off x="4191000" y="1219200"/>
            <a:ext cx="762000" cy="842665"/>
          </a:xfrm>
          <a:prstGeom prst="arc">
            <a:avLst>
              <a:gd name="adj1" fmla="val 16200000"/>
              <a:gd name="adj2" fmla="val 4917430"/>
            </a:avLst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990075" y="1367135"/>
            <a:ext cx="2271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substitute y for x</a:t>
            </a:r>
          </a:p>
        </p:txBody>
      </p:sp>
    </p:spTree>
    <p:extLst>
      <p:ext uri="{BB962C8B-B14F-4D97-AF65-F5344CB8AC3E}">
        <p14:creationId xmlns:p14="http://schemas.microsoft.com/office/powerpoint/2010/main" val="211377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8" grpId="0" animBg="1"/>
      <p:bldP spid="19" grpId="0"/>
      <p:bldP spid="20" grpId="0" animBg="1"/>
      <p:bldP spid="21" grpId="0" animBg="1"/>
      <p:bldP spid="23" grpId="0" animBg="1"/>
      <p:bldP spid="24" grpId="0"/>
      <p:bldP spid="25" grpId="0" animBg="1"/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What about more complicated programs</a:t>
            </a:r>
            <a:r>
              <a:rPr lang="en-US" sz="3600" dirty="0"/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88394" y="1143000"/>
            <a:ext cx="2650406" cy="563231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B050"/>
                </a:solidFill>
              </a:rPr>
              <a:t>y + 3 &gt; 5</a:t>
            </a:r>
          </a:p>
          <a:p>
            <a:r>
              <a:rPr lang="nn-NO" sz="2400" dirty="0" smtClean="0"/>
              <a:t>x := y;</a:t>
            </a:r>
          </a:p>
          <a:p>
            <a:r>
              <a:rPr lang="en-US" sz="2400" i="1" dirty="0" smtClean="0">
                <a:solidFill>
                  <a:srgbClr val="00B050"/>
                </a:solidFill>
              </a:rPr>
              <a:t>x + 3 &gt; 5</a:t>
            </a:r>
            <a:endParaRPr lang="nn-NO" sz="2400" dirty="0" smtClean="0"/>
          </a:p>
          <a:p>
            <a:r>
              <a:rPr lang="nn-NO" sz="2400" dirty="0" smtClean="0"/>
              <a:t>i := 3;</a:t>
            </a:r>
          </a:p>
          <a:p>
            <a:r>
              <a:rPr lang="en-US" sz="2400" i="1" dirty="0" smtClean="0">
                <a:solidFill>
                  <a:srgbClr val="00B050"/>
                </a:solidFill>
              </a:rPr>
              <a:t>x + i &gt; 5</a:t>
            </a:r>
            <a:endParaRPr lang="nn-NO" sz="2400" dirty="0" smtClean="0"/>
          </a:p>
          <a:p>
            <a:r>
              <a:rPr lang="nn-NO" sz="2400" dirty="0" smtClean="0"/>
              <a:t>while (i != 0)</a:t>
            </a:r>
          </a:p>
          <a:p>
            <a:r>
              <a:rPr lang="nn-NO" sz="2400" dirty="0" smtClean="0"/>
              <a:t>    invariant x + i &gt; 5;</a:t>
            </a:r>
          </a:p>
          <a:p>
            <a:r>
              <a:rPr lang="nn-NO" sz="2400" dirty="0" smtClean="0"/>
              <a:t>{</a:t>
            </a:r>
          </a:p>
          <a:p>
            <a:r>
              <a:rPr lang="nn-NO" sz="2400" dirty="0" smtClean="0"/>
              <a:t>    </a:t>
            </a:r>
            <a:r>
              <a:rPr lang="en-US" sz="2400" i="1" dirty="0" smtClean="0">
                <a:solidFill>
                  <a:srgbClr val="00B050"/>
                </a:solidFill>
              </a:rPr>
              <a:t>(x + 1) + (i - 1) &gt; 5</a:t>
            </a:r>
            <a:endParaRPr lang="nn-NO" sz="2400" dirty="0" smtClean="0"/>
          </a:p>
          <a:p>
            <a:r>
              <a:rPr lang="nn-NO" sz="2400" dirty="0" smtClean="0"/>
              <a:t>    i := i - 1;</a:t>
            </a:r>
          </a:p>
          <a:p>
            <a:r>
              <a:rPr lang="nn-NO" sz="2400" dirty="0" smtClean="0"/>
              <a:t>    </a:t>
            </a:r>
            <a:r>
              <a:rPr lang="en-US" sz="2400" i="1" dirty="0" smtClean="0">
                <a:solidFill>
                  <a:srgbClr val="00B050"/>
                </a:solidFill>
              </a:rPr>
              <a:t>(x + 1) + i &gt; 5</a:t>
            </a:r>
            <a:endParaRPr lang="nn-NO" sz="2400" dirty="0" smtClean="0"/>
          </a:p>
          <a:p>
            <a:r>
              <a:rPr lang="nn-NO" sz="2400" dirty="0" smtClean="0"/>
              <a:t>    x := x + 1;</a:t>
            </a:r>
          </a:p>
          <a:p>
            <a:r>
              <a:rPr lang="nn-NO" sz="2400" dirty="0"/>
              <a:t> </a:t>
            </a:r>
            <a:r>
              <a:rPr lang="nn-NO" sz="2400" dirty="0" smtClean="0"/>
              <a:t>   </a:t>
            </a:r>
            <a:r>
              <a:rPr lang="en-US" sz="2400" i="1" dirty="0" smtClean="0">
                <a:solidFill>
                  <a:srgbClr val="00B050"/>
                </a:solidFill>
              </a:rPr>
              <a:t>x + i &gt; 5</a:t>
            </a:r>
            <a:endParaRPr lang="nn-NO" sz="2400" dirty="0" smtClean="0"/>
          </a:p>
          <a:p>
            <a:r>
              <a:rPr lang="nn-NO" sz="2400" dirty="0" smtClean="0"/>
              <a:t>}</a:t>
            </a:r>
          </a:p>
          <a:p>
            <a:r>
              <a:rPr lang="en-US" sz="2400" i="1" dirty="0" smtClean="0">
                <a:solidFill>
                  <a:srgbClr val="00B050"/>
                </a:solidFill>
              </a:rPr>
              <a:t>x &gt; 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04800" y="3254513"/>
            <a:ext cx="2188420" cy="13234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proof obligation:</a:t>
            </a:r>
          </a:p>
          <a:p>
            <a:r>
              <a:rPr lang="en-US" sz="2000" dirty="0" smtClean="0"/>
              <a:t>assuming i == 0,</a:t>
            </a:r>
          </a:p>
          <a:p>
            <a:r>
              <a:rPr lang="en-US" sz="2000" dirty="0" smtClean="0"/>
              <a:t>assuming </a:t>
            </a:r>
            <a:r>
              <a:rPr lang="en-US" sz="2000" i="1" dirty="0" smtClean="0">
                <a:solidFill>
                  <a:srgbClr val="00B050"/>
                </a:solidFill>
              </a:rPr>
              <a:t>x + i &gt; 5</a:t>
            </a:r>
            <a:r>
              <a:rPr lang="en-US" sz="2000" dirty="0" smtClean="0"/>
              <a:t>, </a:t>
            </a:r>
          </a:p>
          <a:p>
            <a:r>
              <a:rPr lang="en-US" sz="2000" dirty="0" smtClean="0"/>
              <a:t>prove </a:t>
            </a:r>
            <a:r>
              <a:rPr lang="en-US" sz="2000" i="1" dirty="0" smtClean="0">
                <a:solidFill>
                  <a:srgbClr val="00B050"/>
                </a:solidFill>
              </a:rPr>
              <a:t>x &gt; 5</a:t>
            </a:r>
            <a:endParaRPr lang="en-US" sz="2000" i="1" dirty="0">
              <a:solidFill>
                <a:srgbClr val="00B050"/>
              </a:solidFill>
            </a:endParaRPr>
          </a:p>
        </p:txBody>
      </p:sp>
      <p:sp>
        <p:nvSpPr>
          <p:cNvPr id="12" name="Curved Left Arrow 11"/>
          <p:cNvSpPr/>
          <p:nvPr/>
        </p:nvSpPr>
        <p:spPr>
          <a:xfrm>
            <a:off x="5638800" y="3582236"/>
            <a:ext cx="533400" cy="76116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79857" y="3254514"/>
            <a:ext cx="2635914" cy="13234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proof obligation:</a:t>
            </a:r>
          </a:p>
          <a:p>
            <a:r>
              <a:rPr lang="en-US" sz="2000" dirty="0" smtClean="0"/>
              <a:t>assuming i != 0,</a:t>
            </a:r>
          </a:p>
          <a:p>
            <a:r>
              <a:rPr lang="en-US" sz="2000" dirty="0" smtClean="0"/>
              <a:t>assuming </a:t>
            </a:r>
            <a:r>
              <a:rPr lang="en-US" sz="2000" i="1" dirty="0" smtClean="0">
                <a:solidFill>
                  <a:srgbClr val="00B050"/>
                </a:solidFill>
              </a:rPr>
              <a:t>x + i &gt; 5</a:t>
            </a:r>
            <a:r>
              <a:rPr lang="en-US" sz="2000" dirty="0" smtClean="0"/>
              <a:t>,</a:t>
            </a:r>
            <a:endParaRPr lang="en-US" sz="2000" dirty="0"/>
          </a:p>
          <a:p>
            <a:r>
              <a:rPr lang="en-US" sz="2000" dirty="0" smtClean="0"/>
              <a:t>prove </a:t>
            </a:r>
            <a:r>
              <a:rPr lang="en-US" sz="2000" i="1" dirty="0" smtClean="0">
                <a:solidFill>
                  <a:srgbClr val="00B050"/>
                </a:solidFill>
              </a:rPr>
              <a:t>(x + 1) + (i - 1) &gt; 5</a:t>
            </a:r>
            <a:endParaRPr lang="en-US" sz="2000" i="1" dirty="0">
              <a:solidFill>
                <a:srgbClr val="00B050"/>
              </a:solidFill>
            </a:endParaRPr>
          </a:p>
        </p:txBody>
      </p:sp>
      <p:sp>
        <p:nvSpPr>
          <p:cNvPr id="15" name="Curved Right Arrow 14"/>
          <p:cNvSpPr/>
          <p:nvPr/>
        </p:nvSpPr>
        <p:spPr>
          <a:xfrm>
            <a:off x="2209800" y="3512525"/>
            <a:ext cx="838200" cy="319307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9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Hoare logic rules: </a:t>
            </a:r>
            <a:r>
              <a:rPr lang="en-US" i="1" dirty="0" smtClean="0">
                <a:solidFill>
                  <a:srgbClr val="00B050"/>
                </a:solidFill>
              </a:rPr>
              <a:t>(P)</a:t>
            </a:r>
            <a:r>
              <a:rPr lang="en-US" dirty="0" smtClean="0"/>
              <a:t> s </a:t>
            </a:r>
            <a:r>
              <a:rPr lang="en-US" i="1" dirty="0" smtClean="0">
                <a:solidFill>
                  <a:srgbClr val="00B050"/>
                </a:solidFill>
              </a:rPr>
              <a:t>(Q)</a:t>
            </a:r>
            <a:endParaRPr lang="en-US" i="1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2459772"/>
            <a:ext cx="2515432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i="1" dirty="0" smtClean="0">
              <a:solidFill>
                <a:srgbClr val="00B050"/>
              </a:solidFill>
            </a:endParaRPr>
          </a:p>
          <a:p>
            <a:r>
              <a:rPr lang="en-US" sz="2000" i="1" dirty="0" smtClean="0">
                <a:solidFill>
                  <a:srgbClr val="00B050"/>
                </a:solidFill>
              </a:rPr>
              <a:t>(P</a:t>
            </a:r>
            <a:r>
              <a:rPr lang="en-US" sz="2000" i="1" dirty="0">
                <a:solidFill>
                  <a:srgbClr val="00B050"/>
                </a:solidFill>
              </a:rPr>
              <a:t>{</a:t>
            </a:r>
            <a:r>
              <a:rPr lang="en-US" sz="2000" i="1" dirty="0" smtClean="0">
                <a:solidFill>
                  <a:srgbClr val="00B050"/>
                </a:solidFill>
              </a:rPr>
              <a:t>x := e})</a:t>
            </a:r>
            <a:r>
              <a:rPr lang="en-US" sz="2000" dirty="0" smtClean="0"/>
              <a:t> x := e </a:t>
            </a:r>
            <a:r>
              <a:rPr lang="en-US" sz="2000" i="1" dirty="0" smtClean="0">
                <a:solidFill>
                  <a:srgbClr val="00B050"/>
                </a:solidFill>
              </a:rPr>
              <a:t>(P</a:t>
            </a:r>
            <a:r>
              <a:rPr lang="en-US" sz="2000" i="1" dirty="0">
                <a:solidFill>
                  <a:srgbClr val="00B050"/>
                </a:solidFill>
              </a:rPr>
              <a:t>)</a:t>
            </a:r>
            <a:endParaRPr lang="en-US" sz="2000" i="1" dirty="0" smtClean="0">
              <a:solidFill>
                <a:srgbClr val="00B050"/>
              </a:solidFill>
            </a:endParaRPr>
          </a:p>
          <a:p>
            <a:endParaRPr lang="en-US" sz="2000" dirty="0" smtClean="0"/>
          </a:p>
          <a:p>
            <a:r>
              <a:rPr lang="en-US" sz="2000" i="1" dirty="0">
                <a:solidFill>
                  <a:srgbClr val="00B050"/>
                </a:solidFill>
              </a:rPr>
              <a:t>(</a:t>
            </a:r>
            <a:r>
              <a:rPr lang="en-US" sz="2000" i="1" dirty="0" smtClean="0">
                <a:solidFill>
                  <a:srgbClr val="00B050"/>
                </a:solidFill>
              </a:rPr>
              <a:t>P &amp;&amp; e)</a:t>
            </a:r>
            <a:r>
              <a:rPr lang="en-US" sz="2000" dirty="0" smtClean="0"/>
              <a:t> assert e; </a:t>
            </a:r>
            <a:r>
              <a:rPr lang="en-US" sz="2000" i="1" dirty="0">
                <a:solidFill>
                  <a:srgbClr val="00B050"/>
                </a:solidFill>
              </a:rPr>
              <a:t>(</a:t>
            </a:r>
            <a:r>
              <a:rPr lang="en-US" sz="2000" i="1" dirty="0" smtClean="0">
                <a:solidFill>
                  <a:srgbClr val="00B050"/>
                </a:solidFill>
              </a:rPr>
              <a:t>P)</a:t>
            </a:r>
          </a:p>
          <a:p>
            <a:endParaRPr lang="en-US" sz="2000" dirty="0" smtClean="0"/>
          </a:p>
          <a:p>
            <a:r>
              <a:rPr lang="en-US" sz="2000" i="1" dirty="0">
                <a:solidFill>
                  <a:srgbClr val="00B050"/>
                </a:solidFill>
              </a:rPr>
              <a:t>(</a:t>
            </a:r>
            <a:r>
              <a:rPr lang="en-US" sz="2000" i="1" dirty="0" smtClean="0">
                <a:solidFill>
                  <a:srgbClr val="00B050"/>
                </a:solidFill>
              </a:rPr>
              <a:t>P</a:t>
            </a:r>
            <a:r>
              <a:rPr lang="en-US" sz="2000" i="1" dirty="0">
                <a:solidFill>
                  <a:srgbClr val="00B050"/>
                </a:solidFill>
              </a:rPr>
              <a:t>)</a:t>
            </a:r>
            <a:r>
              <a:rPr lang="en-US" sz="2000" dirty="0" smtClean="0"/>
              <a:t> assume e; </a:t>
            </a:r>
            <a:r>
              <a:rPr lang="en-US" sz="2000" i="1" dirty="0" smtClean="0">
                <a:solidFill>
                  <a:srgbClr val="00B050"/>
                </a:solidFill>
              </a:rPr>
              <a:t>(P &amp;&amp; e)</a:t>
            </a:r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P ==&gt; P'</a:t>
            </a:r>
          </a:p>
          <a:p>
            <a:r>
              <a:rPr lang="en-US" sz="2000" i="1" dirty="0" smtClean="0">
                <a:solidFill>
                  <a:srgbClr val="00B050"/>
                </a:solidFill>
              </a:rPr>
              <a:t>(P‘)</a:t>
            </a:r>
            <a:r>
              <a:rPr lang="en-US" sz="2000" dirty="0" smtClean="0"/>
              <a:t> s </a:t>
            </a:r>
            <a:r>
              <a:rPr lang="en-US" sz="2000" i="1" dirty="0" smtClean="0">
                <a:solidFill>
                  <a:srgbClr val="00B050"/>
                </a:solidFill>
              </a:rPr>
              <a:t>(Q‘)</a:t>
            </a:r>
          </a:p>
          <a:p>
            <a:r>
              <a:rPr lang="en-US" sz="2000" dirty="0" smtClean="0"/>
              <a:t>Q' ==&gt; Q</a:t>
            </a:r>
          </a:p>
          <a:p>
            <a:r>
              <a:rPr lang="en-US" sz="2000" dirty="0" smtClean="0"/>
              <a:t>-----------</a:t>
            </a:r>
          </a:p>
          <a:p>
            <a:r>
              <a:rPr lang="en-US" sz="2000" i="1" dirty="0">
                <a:solidFill>
                  <a:srgbClr val="00B050"/>
                </a:solidFill>
              </a:rPr>
              <a:t>(</a:t>
            </a:r>
            <a:r>
              <a:rPr lang="en-US" sz="2000" i="1" dirty="0" smtClean="0">
                <a:solidFill>
                  <a:srgbClr val="00B050"/>
                </a:solidFill>
              </a:rPr>
              <a:t>P)</a:t>
            </a:r>
            <a:r>
              <a:rPr lang="en-US" sz="2000" dirty="0" smtClean="0"/>
              <a:t> s </a:t>
            </a:r>
            <a:r>
              <a:rPr lang="en-US" sz="2000" i="1" dirty="0" smtClean="0">
                <a:solidFill>
                  <a:srgbClr val="00B050"/>
                </a:solidFill>
              </a:rPr>
              <a:t>(Q)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4800600" y="2459772"/>
            <a:ext cx="3745769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B050"/>
                </a:solidFill>
              </a:rPr>
              <a:t>(P1)</a:t>
            </a:r>
            <a:r>
              <a:rPr lang="en-US" sz="2000" dirty="0" smtClean="0"/>
              <a:t> s1 </a:t>
            </a:r>
            <a:r>
              <a:rPr lang="en-US" sz="2000" i="1" dirty="0" smtClean="0">
                <a:solidFill>
                  <a:srgbClr val="00B050"/>
                </a:solidFill>
              </a:rPr>
              <a:t>(P2)</a:t>
            </a:r>
          </a:p>
          <a:p>
            <a:r>
              <a:rPr lang="en-US" sz="2000" i="1" dirty="0" smtClean="0">
                <a:solidFill>
                  <a:srgbClr val="00B050"/>
                </a:solidFill>
              </a:rPr>
              <a:t>             (P2)</a:t>
            </a:r>
            <a:r>
              <a:rPr lang="en-US" sz="2000" dirty="0" smtClean="0"/>
              <a:t> s2 </a:t>
            </a:r>
            <a:r>
              <a:rPr lang="en-US" sz="2000" i="1" dirty="0" smtClean="0">
                <a:solidFill>
                  <a:srgbClr val="00B050"/>
                </a:solidFill>
              </a:rPr>
              <a:t>(P3</a:t>
            </a:r>
            <a:r>
              <a:rPr lang="en-US" sz="2000" i="1" dirty="0">
                <a:solidFill>
                  <a:srgbClr val="00B050"/>
                </a:solidFill>
              </a:rPr>
              <a:t>)</a:t>
            </a:r>
            <a:endParaRPr lang="en-US" sz="2000" i="1" dirty="0" smtClean="0">
              <a:solidFill>
                <a:srgbClr val="00B050"/>
              </a:solidFill>
            </a:endParaRPr>
          </a:p>
          <a:p>
            <a:r>
              <a:rPr lang="en-US" sz="2000" dirty="0" smtClean="0"/>
              <a:t>------------------------</a:t>
            </a:r>
          </a:p>
          <a:p>
            <a:r>
              <a:rPr lang="en-US" sz="2000" i="1" dirty="0" smtClean="0">
                <a:solidFill>
                  <a:srgbClr val="00B050"/>
                </a:solidFill>
              </a:rPr>
              <a:t>   (P1)</a:t>
            </a:r>
            <a:r>
              <a:rPr lang="en-US" sz="2000" dirty="0" smtClean="0"/>
              <a:t> s1 s2 </a:t>
            </a:r>
            <a:r>
              <a:rPr lang="en-US" sz="2000" i="1" dirty="0" smtClean="0">
                <a:solidFill>
                  <a:srgbClr val="00B050"/>
                </a:solidFill>
              </a:rPr>
              <a:t>(P3)</a:t>
            </a:r>
          </a:p>
          <a:p>
            <a:endParaRPr lang="en-US" sz="2000" dirty="0" smtClean="0"/>
          </a:p>
          <a:p>
            <a:r>
              <a:rPr lang="en-US" sz="2000" i="1" dirty="0">
                <a:solidFill>
                  <a:srgbClr val="00B050"/>
                </a:solidFill>
              </a:rPr>
              <a:t>(</a:t>
            </a:r>
            <a:r>
              <a:rPr lang="en-US" sz="2000" i="1" dirty="0" smtClean="0">
                <a:solidFill>
                  <a:srgbClr val="00B050"/>
                </a:solidFill>
              </a:rPr>
              <a:t>P &amp;&amp; e)</a:t>
            </a:r>
            <a:r>
              <a:rPr lang="en-US" sz="2000" dirty="0" smtClean="0"/>
              <a:t>  s1 </a:t>
            </a:r>
            <a:r>
              <a:rPr lang="en-US" sz="2000" i="1" dirty="0" smtClean="0">
                <a:solidFill>
                  <a:srgbClr val="00B050"/>
                </a:solidFill>
              </a:rPr>
              <a:t>(Q)</a:t>
            </a:r>
          </a:p>
          <a:p>
            <a:r>
              <a:rPr lang="en-US" sz="2000" i="1" dirty="0">
                <a:solidFill>
                  <a:srgbClr val="00B050"/>
                </a:solidFill>
              </a:rPr>
              <a:t>(</a:t>
            </a:r>
            <a:r>
              <a:rPr lang="en-US" sz="2000" i="1" dirty="0" smtClean="0">
                <a:solidFill>
                  <a:srgbClr val="00B050"/>
                </a:solidFill>
              </a:rPr>
              <a:t>P &amp;&amp; !e)</a:t>
            </a:r>
            <a:r>
              <a:rPr lang="en-US" sz="2000" dirty="0" smtClean="0"/>
              <a:t> s2 </a:t>
            </a:r>
            <a:r>
              <a:rPr lang="en-US" sz="2000" i="1" dirty="0" smtClean="0">
                <a:solidFill>
                  <a:srgbClr val="00B050"/>
                </a:solidFill>
              </a:rPr>
              <a:t>(Q</a:t>
            </a:r>
            <a:r>
              <a:rPr lang="en-US" sz="2000" i="1" dirty="0">
                <a:solidFill>
                  <a:srgbClr val="00B050"/>
                </a:solidFill>
              </a:rPr>
              <a:t>)</a:t>
            </a:r>
            <a:endParaRPr lang="en-US" sz="2000" i="1" dirty="0" smtClean="0">
              <a:solidFill>
                <a:srgbClr val="00B050"/>
              </a:solidFill>
            </a:endParaRPr>
          </a:p>
          <a:p>
            <a:r>
              <a:rPr lang="en-US" sz="2000" dirty="0" smtClean="0"/>
              <a:t>---------------------------------</a:t>
            </a:r>
          </a:p>
          <a:p>
            <a:r>
              <a:rPr lang="en-US" sz="2000" dirty="0">
                <a:solidFill>
                  <a:srgbClr val="00B050"/>
                </a:solidFill>
              </a:rPr>
              <a:t>(</a:t>
            </a:r>
            <a:r>
              <a:rPr lang="en-US" sz="2000" dirty="0" smtClean="0">
                <a:solidFill>
                  <a:srgbClr val="00B050"/>
                </a:solidFill>
              </a:rPr>
              <a:t>P</a:t>
            </a:r>
            <a:r>
              <a:rPr lang="en-US" sz="2000" dirty="0">
                <a:solidFill>
                  <a:srgbClr val="00B050"/>
                </a:solidFill>
              </a:rPr>
              <a:t>)</a:t>
            </a:r>
            <a:r>
              <a:rPr lang="en-US" sz="2000" dirty="0" smtClean="0"/>
              <a:t> if (e) {s1} else {s2} </a:t>
            </a:r>
            <a:r>
              <a:rPr lang="en-US" sz="2000" i="1" dirty="0">
                <a:solidFill>
                  <a:srgbClr val="00B050"/>
                </a:solidFill>
              </a:rPr>
              <a:t>(</a:t>
            </a:r>
            <a:r>
              <a:rPr lang="en-US" sz="2000" i="1" dirty="0" smtClean="0">
                <a:solidFill>
                  <a:srgbClr val="00B050"/>
                </a:solidFill>
              </a:rPr>
              <a:t>Q)</a:t>
            </a:r>
          </a:p>
          <a:p>
            <a:endParaRPr lang="en-US" sz="2000" dirty="0" smtClean="0"/>
          </a:p>
          <a:p>
            <a:r>
              <a:rPr lang="en-US" sz="2000" i="1" dirty="0">
                <a:solidFill>
                  <a:srgbClr val="00B050"/>
                </a:solidFill>
              </a:rPr>
              <a:t>(</a:t>
            </a:r>
            <a:r>
              <a:rPr lang="en-US" sz="2000" i="1" dirty="0" smtClean="0">
                <a:solidFill>
                  <a:srgbClr val="00B050"/>
                </a:solidFill>
              </a:rPr>
              <a:t>I &amp;&amp; e)</a:t>
            </a:r>
            <a:r>
              <a:rPr lang="en-US" sz="2000" dirty="0" smtClean="0"/>
              <a:t> s </a:t>
            </a:r>
            <a:r>
              <a:rPr lang="en-US" sz="2000" i="1" dirty="0" smtClean="0">
                <a:solidFill>
                  <a:srgbClr val="00B050"/>
                </a:solidFill>
              </a:rPr>
              <a:t>(I</a:t>
            </a:r>
            <a:r>
              <a:rPr lang="en-US" sz="2000" i="1" dirty="0">
                <a:solidFill>
                  <a:srgbClr val="00B050"/>
                </a:solidFill>
              </a:rPr>
              <a:t>)</a:t>
            </a:r>
            <a:endParaRPr lang="en-US" sz="2000" i="1" dirty="0" smtClean="0">
              <a:solidFill>
                <a:srgbClr val="00B050"/>
              </a:solidFill>
            </a:endParaRPr>
          </a:p>
          <a:p>
            <a:r>
              <a:rPr lang="en-US" sz="2000" dirty="0" smtClean="0"/>
              <a:t>---------------------------------------------</a:t>
            </a:r>
          </a:p>
          <a:p>
            <a:r>
              <a:rPr lang="en-US" sz="2000" i="1" dirty="0">
                <a:solidFill>
                  <a:srgbClr val="00B050"/>
                </a:solidFill>
              </a:rPr>
              <a:t>(</a:t>
            </a:r>
            <a:r>
              <a:rPr lang="en-US" sz="2000" i="1" dirty="0" smtClean="0">
                <a:solidFill>
                  <a:srgbClr val="00B050"/>
                </a:solidFill>
              </a:rPr>
              <a:t>I)</a:t>
            </a:r>
            <a:r>
              <a:rPr lang="en-US" sz="2000" dirty="0" smtClean="0"/>
              <a:t> while(e) invariant I; {s} </a:t>
            </a:r>
            <a:r>
              <a:rPr lang="en-US" sz="2000" i="1" dirty="0" smtClean="0">
                <a:solidFill>
                  <a:srgbClr val="00B050"/>
                </a:solidFill>
              </a:rPr>
              <a:t>(I &amp;&amp; !e)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14482" y="1161472"/>
            <a:ext cx="6263831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B050"/>
                </a:solidFill>
              </a:rPr>
              <a:t>(P)</a:t>
            </a:r>
            <a:r>
              <a:rPr lang="en-US" sz="2400" dirty="0"/>
              <a:t> s </a:t>
            </a:r>
            <a:r>
              <a:rPr lang="en-US" sz="2400" i="1" dirty="0">
                <a:solidFill>
                  <a:srgbClr val="00B050"/>
                </a:solidFill>
              </a:rPr>
              <a:t>(</a:t>
            </a:r>
            <a:r>
              <a:rPr lang="en-US" sz="2400" i="1" dirty="0" smtClean="0">
                <a:solidFill>
                  <a:srgbClr val="00B050"/>
                </a:solidFill>
              </a:rPr>
              <a:t>Q)</a:t>
            </a:r>
            <a:r>
              <a:rPr lang="en-US" sz="2400" dirty="0"/>
              <a:t> </a:t>
            </a:r>
            <a:r>
              <a:rPr lang="en-US" sz="2400" dirty="0" smtClean="0"/>
              <a:t>describes “partial correctness”:</a:t>
            </a:r>
          </a:p>
          <a:p>
            <a:r>
              <a:rPr lang="en-US" sz="2400" dirty="0" smtClean="0"/>
              <a:t>If P is true for the initial state, and s terminates,</a:t>
            </a:r>
          </a:p>
          <a:p>
            <a:r>
              <a:rPr lang="en-US" sz="2400" dirty="0" smtClean="0"/>
              <a:t>then Q will be true for the final state.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1358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Weakest (liberal) precondition</a:t>
            </a:r>
            <a:endParaRPr lang="en-US" i="1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1161472"/>
            <a:ext cx="8709051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If P = </a:t>
            </a:r>
            <a:r>
              <a:rPr lang="en-US" sz="2400" dirty="0" err="1" smtClean="0"/>
              <a:t>wlp</a:t>
            </a:r>
            <a:r>
              <a:rPr lang="en-US" sz="2400" dirty="0" smtClean="0"/>
              <a:t>(s, Q), then P is in some sense the “best” (weakest) P</a:t>
            </a:r>
          </a:p>
          <a:p>
            <a:r>
              <a:rPr lang="en-US" sz="2400" dirty="0" smtClean="0"/>
              <a:t>such that </a:t>
            </a:r>
            <a:r>
              <a:rPr lang="en-US" sz="2400" i="1" dirty="0">
                <a:solidFill>
                  <a:srgbClr val="00B050"/>
                </a:solidFill>
              </a:rPr>
              <a:t>(P)</a:t>
            </a:r>
            <a:r>
              <a:rPr lang="en-US" sz="2400" dirty="0"/>
              <a:t> s </a:t>
            </a:r>
            <a:r>
              <a:rPr lang="en-US" sz="2400" i="1" dirty="0">
                <a:solidFill>
                  <a:srgbClr val="00B050"/>
                </a:solidFill>
              </a:rPr>
              <a:t>(Q</a:t>
            </a:r>
            <a:r>
              <a:rPr lang="en-US" sz="2400" i="1" dirty="0" smtClean="0">
                <a:solidFill>
                  <a:srgbClr val="00B050"/>
                </a:solidFill>
              </a:rPr>
              <a:t>)</a:t>
            </a:r>
            <a:r>
              <a:rPr lang="en-US" sz="2400" dirty="0" smtClean="0"/>
              <a:t>.  Thus, </a:t>
            </a:r>
            <a:r>
              <a:rPr lang="en-US" sz="2400" dirty="0" err="1" smtClean="0"/>
              <a:t>wlp</a:t>
            </a:r>
            <a:r>
              <a:rPr lang="en-US" sz="2400" dirty="0" smtClean="0"/>
              <a:t> provides an algorithm for computing </a:t>
            </a:r>
            <a:r>
              <a:rPr lang="en-US" sz="2400" smtClean="0"/>
              <a:t>P.</a:t>
            </a:r>
            <a:endParaRPr lang="en-US" sz="24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07695" y="2343329"/>
            <a:ext cx="1217000" cy="193899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B050"/>
                </a:solidFill>
              </a:rPr>
              <a:t>y + 3 &gt; 5</a:t>
            </a:r>
          </a:p>
          <a:p>
            <a:r>
              <a:rPr lang="nn-NO" sz="2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x:=y</a:t>
            </a:r>
            <a:r>
              <a:rPr lang="nn-NO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2400" i="1" dirty="0" smtClean="0">
                <a:solidFill>
                  <a:srgbClr val="00B050"/>
                </a:solidFill>
              </a:rPr>
              <a:t>x + 3 &gt; 5</a:t>
            </a:r>
            <a:endParaRPr lang="nn-NO" sz="2400" dirty="0" smtClean="0"/>
          </a:p>
          <a:p>
            <a:r>
              <a:rPr lang="nn-NO" sz="2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i:=3</a:t>
            </a:r>
            <a:r>
              <a:rPr lang="nn-NO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2400" i="1" dirty="0" smtClean="0">
                <a:solidFill>
                  <a:srgbClr val="00B050"/>
                </a:solidFill>
              </a:rPr>
              <a:t>x + i &gt; 5</a:t>
            </a:r>
            <a:endParaRPr lang="nn-NO" sz="2400" dirty="0" smtClean="0"/>
          </a:p>
        </p:txBody>
      </p:sp>
      <p:sp>
        <p:nvSpPr>
          <p:cNvPr id="8" name="Arc 7"/>
          <p:cNvSpPr/>
          <p:nvPr/>
        </p:nvSpPr>
        <p:spPr>
          <a:xfrm>
            <a:off x="1005501" y="3257729"/>
            <a:ext cx="762000" cy="842665"/>
          </a:xfrm>
          <a:prstGeom prst="arc">
            <a:avLst>
              <a:gd name="adj1" fmla="val 16200000"/>
              <a:gd name="adj2" fmla="val 4917430"/>
            </a:avLst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804576" y="3405664"/>
            <a:ext cx="2832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wlp</a:t>
            </a:r>
            <a:r>
              <a:rPr lang="en-US" sz="2400" dirty="0" smtClean="0"/>
              <a:t>(</a:t>
            </a:r>
            <a:r>
              <a:rPr lang="en-US" sz="24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:=3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r>
              <a:rPr lang="en-US" sz="2400" dirty="0" smtClean="0"/>
              <a:t>, </a:t>
            </a:r>
            <a:r>
              <a:rPr lang="en-US" sz="2400" i="1" dirty="0">
                <a:solidFill>
                  <a:srgbClr val="00B050"/>
                </a:solidFill>
              </a:rPr>
              <a:t>x + i &gt; 5</a:t>
            </a:r>
            <a:r>
              <a:rPr lang="en-US" sz="2400" dirty="0" smtClean="0"/>
              <a:t>)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= </a:t>
            </a:r>
            <a:r>
              <a:rPr lang="en-US" sz="2400" i="1" dirty="0">
                <a:solidFill>
                  <a:srgbClr val="00B050"/>
                </a:solidFill>
              </a:rPr>
              <a:t>(x + i &gt; 5)</a:t>
            </a:r>
            <a:r>
              <a:rPr lang="en-US" sz="2400" i="1" dirty="0" smtClean="0">
                <a:solidFill>
                  <a:srgbClr val="00B050"/>
                </a:solidFill>
              </a:rPr>
              <a:t>{i </a:t>
            </a:r>
            <a:r>
              <a:rPr lang="en-US" sz="2400" i="1" dirty="0">
                <a:solidFill>
                  <a:srgbClr val="00B050"/>
                </a:solidFill>
              </a:rPr>
              <a:t>:= </a:t>
            </a:r>
            <a:r>
              <a:rPr lang="en-US" sz="2400" i="1" dirty="0" smtClean="0">
                <a:solidFill>
                  <a:srgbClr val="00B050"/>
                </a:solidFill>
              </a:rPr>
              <a:t>3}</a:t>
            </a:r>
            <a:endParaRPr lang="en-US" sz="2400" dirty="0"/>
          </a:p>
          <a:p>
            <a:r>
              <a:rPr lang="en-US" sz="2400" dirty="0"/>
              <a:t>  = </a:t>
            </a:r>
            <a:r>
              <a:rPr lang="en-US" sz="2400" i="1" dirty="0">
                <a:solidFill>
                  <a:srgbClr val="00B050"/>
                </a:solidFill>
              </a:rPr>
              <a:t>x + 3 &gt; </a:t>
            </a:r>
            <a:r>
              <a:rPr lang="en-US" sz="2400" i="1" dirty="0" smtClean="0">
                <a:solidFill>
                  <a:srgbClr val="00B050"/>
                </a:solidFill>
              </a:rPr>
              <a:t>5</a:t>
            </a:r>
            <a:endParaRPr lang="nn-NO" sz="2400" dirty="0"/>
          </a:p>
        </p:txBody>
      </p:sp>
      <p:sp>
        <p:nvSpPr>
          <p:cNvPr id="10" name="Arc 9"/>
          <p:cNvSpPr/>
          <p:nvPr/>
        </p:nvSpPr>
        <p:spPr>
          <a:xfrm>
            <a:off x="1310301" y="2419529"/>
            <a:ext cx="762000" cy="842665"/>
          </a:xfrm>
          <a:prstGeom prst="arc">
            <a:avLst>
              <a:gd name="adj1" fmla="val 16200000"/>
              <a:gd name="adj2" fmla="val 4917430"/>
            </a:avLst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012695" y="2133600"/>
            <a:ext cx="29177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wlp</a:t>
            </a:r>
            <a:r>
              <a:rPr lang="en-US" sz="2400" dirty="0" smtClean="0"/>
              <a:t>(</a:t>
            </a:r>
            <a:r>
              <a:rPr lang="en-US" sz="2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x:=y;</a:t>
            </a:r>
            <a:r>
              <a:rPr lang="en-US" sz="2400" dirty="0" smtClean="0"/>
              <a:t>, </a:t>
            </a:r>
            <a:r>
              <a:rPr lang="en-US" sz="2400" i="1" dirty="0">
                <a:solidFill>
                  <a:srgbClr val="00B050"/>
                </a:solidFill>
              </a:rPr>
              <a:t>x + </a:t>
            </a:r>
            <a:r>
              <a:rPr lang="en-US" sz="2400" i="1" dirty="0" smtClean="0">
                <a:solidFill>
                  <a:srgbClr val="00B050"/>
                </a:solidFill>
              </a:rPr>
              <a:t>3 </a:t>
            </a:r>
            <a:r>
              <a:rPr lang="en-US" sz="2400" i="1" dirty="0">
                <a:solidFill>
                  <a:srgbClr val="00B050"/>
                </a:solidFill>
              </a:rPr>
              <a:t>&gt; 5</a:t>
            </a:r>
            <a:r>
              <a:rPr lang="en-US" sz="2400" dirty="0"/>
              <a:t>)</a:t>
            </a:r>
          </a:p>
          <a:p>
            <a:r>
              <a:rPr lang="en-US" sz="2400" dirty="0"/>
              <a:t>  = </a:t>
            </a:r>
            <a:r>
              <a:rPr lang="en-US" sz="2400" i="1" dirty="0">
                <a:solidFill>
                  <a:srgbClr val="00B050"/>
                </a:solidFill>
              </a:rPr>
              <a:t>(x + </a:t>
            </a:r>
            <a:r>
              <a:rPr lang="en-US" sz="2400" i="1" dirty="0" smtClean="0">
                <a:solidFill>
                  <a:srgbClr val="00B050"/>
                </a:solidFill>
              </a:rPr>
              <a:t>3 </a:t>
            </a:r>
            <a:r>
              <a:rPr lang="en-US" sz="2400" i="1" dirty="0">
                <a:solidFill>
                  <a:srgbClr val="00B050"/>
                </a:solidFill>
              </a:rPr>
              <a:t>&gt; 5</a:t>
            </a:r>
            <a:r>
              <a:rPr lang="en-US" sz="2400" i="1" dirty="0" smtClean="0">
                <a:solidFill>
                  <a:srgbClr val="00B050"/>
                </a:solidFill>
              </a:rPr>
              <a:t>){x </a:t>
            </a:r>
            <a:r>
              <a:rPr lang="en-US" sz="2400" i="1" dirty="0">
                <a:solidFill>
                  <a:srgbClr val="00B050"/>
                </a:solidFill>
              </a:rPr>
              <a:t>:= y</a:t>
            </a:r>
            <a:r>
              <a:rPr lang="en-US" sz="2400" i="1" dirty="0" smtClean="0">
                <a:solidFill>
                  <a:srgbClr val="00B050"/>
                </a:solidFill>
              </a:rPr>
              <a:t>}</a:t>
            </a:r>
            <a:endParaRPr lang="en-US" sz="2400" dirty="0"/>
          </a:p>
          <a:p>
            <a:r>
              <a:rPr lang="en-US" sz="2400" dirty="0"/>
              <a:t>  = </a:t>
            </a:r>
            <a:r>
              <a:rPr lang="en-US" sz="2400" i="1" dirty="0" smtClean="0">
                <a:solidFill>
                  <a:srgbClr val="00B050"/>
                </a:solidFill>
              </a:rPr>
              <a:t>y </a:t>
            </a:r>
            <a:r>
              <a:rPr lang="en-US" sz="2400" i="1" dirty="0">
                <a:solidFill>
                  <a:srgbClr val="00B050"/>
                </a:solidFill>
              </a:rPr>
              <a:t>+ 3 &gt; 5</a:t>
            </a:r>
            <a:endParaRPr lang="nn-NO" sz="2400" dirty="0"/>
          </a:p>
        </p:txBody>
      </p:sp>
      <p:sp>
        <p:nvSpPr>
          <p:cNvPr id="14" name="Arc 13"/>
          <p:cNvSpPr/>
          <p:nvPr/>
        </p:nvSpPr>
        <p:spPr>
          <a:xfrm>
            <a:off x="4191000" y="2495729"/>
            <a:ext cx="762000" cy="1786592"/>
          </a:xfrm>
          <a:prstGeom prst="arc">
            <a:avLst>
              <a:gd name="adj1" fmla="val 16200000"/>
              <a:gd name="adj2" fmla="val 4917430"/>
            </a:avLst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922157" y="2657564"/>
            <a:ext cx="4363695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 err="1" smtClean="0"/>
              <a:t>wlp</a:t>
            </a:r>
            <a:r>
              <a:rPr lang="en-US" sz="2300" dirty="0" smtClean="0"/>
              <a:t>(</a:t>
            </a:r>
            <a:r>
              <a:rPr lang="en-US" sz="23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x:=y</a:t>
            </a:r>
            <a:r>
              <a:rPr lang="en-US" sz="2300" dirty="0"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  <a:r>
              <a:rPr lang="en-US" sz="23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i:=3;</a:t>
            </a:r>
            <a:r>
              <a:rPr lang="en-US" sz="2300" dirty="0" smtClean="0"/>
              <a:t>, </a:t>
            </a:r>
            <a:r>
              <a:rPr lang="en-US" sz="2300" i="1" dirty="0">
                <a:solidFill>
                  <a:srgbClr val="00B050"/>
                </a:solidFill>
              </a:rPr>
              <a:t>x + i</a:t>
            </a:r>
            <a:r>
              <a:rPr lang="en-US" sz="2300" i="1" dirty="0" smtClean="0">
                <a:solidFill>
                  <a:srgbClr val="00B050"/>
                </a:solidFill>
              </a:rPr>
              <a:t> </a:t>
            </a:r>
            <a:r>
              <a:rPr lang="en-US" sz="2300" i="1" dirty="0">
                <a:solidFill>
                  <a:srgbClr val="00B050"/>
                </a:solidFill>
              </a:rPr>
              <a:t>&gt; 5</a:t>
            </a:r>
            <a:r>
              <a:rPr lang="en-US" sz="2300" dirty="0" smtClean="0"/>
              <a:t>)</a:t>
            </a:r>
          </a:p>
          <a:p>
            <a:r>
              <a:rPr lang="en-US" sz="2300" dirty="0"/>
              <a:t> </a:t>
            </a:r>
            <a:r>
              <a:rPr lang="en-US" sz="2300" dirty="0" smtClean="0"/>
              <a:t> = </a:t>
            </a:r>
            <a:r>
              <a:rPr lang="en-US" sz="2300" dirty="0" err="1" smtClean="0"/>
              <a:t>wlp</a:t>
            </a:r>
            <a:r>
              <a:rPr lang="en-US" sz="2300" dirty="0" smtClean="0"/>
              <a:t>(</a:t>
            </a:r>
            <a:r>
              <a:rPr lang="en-US" sz="2300" dirty="0">
                <a:latin typeface="Courier New" panose="02070309020205020404" pitchFamily="49" charset="0"/>
                <a:cs typeface="Courier New" panose="02070309020205020404" pitchFamily="49" charset="0"/>
              </a:rPr>
              <a:t>x:=y</a:t>
            </a:r>
            <a:r>
              <a:rPr lang="en-US" sz="2300" dirty="0" smtClean="0"/>
              <a:t>, </a:t>
            </a:r>
            <a:r>
              <a:rPr lang="en-US" sz="2300" dirty="0" err="1" smtClean="0"/>
              <a:t>wlp</a:t>
            </a:r>
            <a:r>
              <a:rPr lang="en-US" sz="2300" dirty="0" smtClean="0"/>
              <a:t>(</a:t>
            </a:r>
            <a:r>
              <a:rPr lang="en-US" sz="23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3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:=3</a:t>
            </a:r>
            <a:r>
              <a:rPr lang="en-US" sz="2300" dirty="0" smtClean="0"/>
              <a:t>, </a:t>
            </a:r>
            <a:r>
              <a:rPr lang="en-US" sz="2300" i="1" dirty="0">
                <a:solidFill>
                  <a:srgbClr val="00B050"/>
                </a:solidFill>
              </a:rPr>
              <a:t>x + i &gt; </a:t>
            </a:r>
            <a:r>
              <a:rPr lang="en-US" sz="2300" i="1" dirty="0" smtClean="0">
                <a:solidFill>
                  <a:srgbClr val="00B050"/>
                </a:solidFill>
              </a:rPr>
              <a:t>5</a:t>
            </a:r>
            <a:r>
              <a:rPr lang="en-US" sz="2300" dirty="0" smtClean="0"/>
              <a:t>))</a:t>
            </a:r>
          </a:p>
          <a:p>
            <a:r>
              <a:rPr lang="en-US" sz="2300" dirty="0"/>
              <a:t> </a:t>
            </a:r>
            <a:r>
              <a:rPr lang="en-US" sz="2300" dirty="0" smtClean="0"/>
              <a:t> = </a:t>
            </a:r>
            <a:r>
              <a:rPr lang="en-US" sz="2300" dirty="0" err="1" smtClean="0"/>
              <a:t>wlp</a:t>
            </a:r>
            <a:r>
              <a:rPr lang="en-US" sz="2300" dirty="0" smtClean="0"/>
              <a:t>(</a:t>
            </a:r>
            <a:r>
              <a:rPr lang="en-US" sz="23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x:=y</a:t>
            </a:r>
            <a:r>
              <a:rPr lang="en-US" sz="2300" dirty="0" smtClean="0"/>
              <a:t>, </a:t>
            </a:r>
            <a:r>
              <a:rPr lang="en-US" sz="2300" i="1" dirty="0">
                <a:solidFill>
                  <a:srgbClr val="00B050"/>
                </a:solidFill>
              </a:rPr>
              <a:t>x + 3 &gt; </a:t>
            </a:r>
            <a:r>
              <a:rPr lang="en-US" sz="2300" i="1" dirty="0" smtClean="0">
                <a:solidFill>
                  <a:srgbClr val="00B050"/>
                </a:solidFill>
              </a:rPr>
              <a:t>5</a:t>
            </a:r>
            <a:r>
              <a:rPr lang="en-US" sz="2300" dirty="0"/>
              <a:t>)</a:t>
            </a:r>
          </a:p>
          <a:p>
            <a:r>
              <a:rPr lang="en-US" sz="2300" dirty="0" smtClean="0"/>
              <a:t>  = </a:t>
            </a:r>
            <a:r>
              <a:rPr lang="en-US" sz="2300" i="1" dirty="0" smtClean="0">
                <a:solidFill>
                  <a:srgbClr val="00B050"/>
                </a:solidFill>
              </a:rPr>
              <a:t>y </a:t>
            </a:r>
            <a:r>
              <a:rPr lang="en-US" sz="2300" i="1" dirty="0">
                <a:solidFill>
                  <a:srgbClr val="00B050"/>
                </a:solidFill>
              </a:rPr>
              <a:t>+ 3 &gt; 5</a:t>
            </a:r>
            <a:endParaRPr lang="nn-NO" sz="2300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4724400"/>
            <a:ext cx="8456161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sz="2400" dirty="0" smtClean="0"/>
              <a:t>wlp(x </a:t>
            </a:r>
            <a:r>
              <a:rPr lang="pt-BR" sz="2400" dirty="0"/>
              <a:t>:= e, </a:t>
            </a:r>
            <a:r>
              <a:rPr lang="pt-BR" sz="2400" i="1" dirty="0">
                <a:solidFill>
                  <a:srgbClr val="00B050"/>
                </a:solidFill>
              </a:rPr>
              <a:t>P</a:t>
            </a:r>
            <a:r>
              <a:rPr lang="pt-BR" sz="2400" dirty="0"/>
              <a:t>) = </a:t>
            </a:r>
            <a:r>
              <a:rPr lang="pt-BR" sz="2400" i="1" dirty="0" smtClean="0">
                <a:solidFill>
                  <a:srgbClr val="00B050"/>
                </a:solidFill>
              </a:rPr>
              <a:t>P{x := e}</a:t>
            </a:r>
            <a:endParaRPr lang="pt-BR" sz="2400" i="1" dirty="0">
              <a:solidFill>
                <a:srgbClr val="00B050"/>
              </a:solidFill>
            </a:endParaRPr>
          </a:p>
          <a:p>
            <a:r>
              <a:rPr lang="pt-BR" sz="2400" dirty="0" smtClean="0"/>
              <a:t>wlp(assert </a:t>
            </a:r>
            <a:r>
              <a:rPr lang="pt-BR" sz="2400" dirty="0"/>
              <a:t>e, </a:t>
            </a:r>
            <a:r>
              <a:rPr lang="pt-BR" sz="2400" i="1" dirty="0">
                <a:solidFill>
                  <a:srgbClr val="00B050"/>
                </a:solidFill>
              </a:rPr>
              <a:t>P</a:t>
            </a:r>
            <a:r>
              <a:rPr lang="pt-BR" sz="2400" dirty="0"/>
              <a:t>) = </a:t>
            </a:r>
            <a:r>
              <a:rPr lang="pt-BR" sz="2400" i="1" dirty="0">
                <a:solidFill>
                  <a:srgbClr val="00B050"/>
                </a:solidFill>
              </a:rPr>
              <a:t>e &amp;&amp; P</a:t>
            </a:r>
          </a:p>
          <a:p>
            <a:r>
              <a:rPr lang="pt-BR" sz="2400" dirty="0" smtClean="0"/>
              <a:t>wlp(assume </a:t>
            </a:r>
            <a:r>
              <a:rPr lang="pt-BR" sz="2400" dirty="0"/>
              <a:t>e, </a:t>
            </a:r>
            <a:r>
              <a:rPr lang="pt-BR" sz="2400" i="1" dirty="0">
                <a:solidFill>
                  <a:srgbClr val="00B050"/>
                </a:solidFill>
              </a:rPr>
              <a:t>P</a:t>
            </a:r>
            <a:r>
              <a:rPr lang="pt-BR" sz="2400" dirty="0"/>
              <a:t>) = </a:t>
            </a:r>
            <a:r>
              <a:rPr lang="pt-BR" sz="2400" i="1" dirty="0">
                <a:solidFill>
                  <a:srgbClr val="00B050"/>
                </a:solidFill>
              </a:rPr>
              <a:t>e ==&gt; P</a:t>
            </a:r>
          </a:p>
          <a:p>
            <a:r>
              <a:rPr lang="pt-BR" sz="2400" dirty="0" smtClean="0"/>
              <a:t>wlp(s1 </a:t>
            </a:r>
            <a:r>
              <a:rPr lang="pt-BR" sz="2400" dirty="0"/>
              <a:t>s2, </a:t>
            </a:r>
            <a:r>
              <a:rPr lang="pt-BR" sz="2400" i="1" dirty="0">
                <a:solidFill>
                  <a:srgbClr val="00B050"/>
                </a:solidFill>
              </a:rPr>
              <a:t>P</a:t>
            </a:r>
            <a:r>
              <a:rPr lang="pt-BR" sz="2400" dirty="0"/>
              <a:t>) = </a:t>
            </a:r>
            <a:r>
              <a:rPr lang="pt-BR" sz="2400" dirty="0" smtClean="0"/>
              <a:t>wlp(s1</a:t>
            </a:r>
            <a:r>
              <a:rPr lang="pt-BR" sz="2400" dirty="0"/>
              <a:t>, </a:t>
            </a:r>
            <a:r>
              <a:rPr lang="pt-BR" sz="2400" dirty="0" smtClean="0"/>
              <a:t>wlp(s2</a:t>
            </a:r>
            <a:r>
              <a:rPr lang="pt-BR" sz="2400" dirty="0"/>
              <a:t>, </a:t>
            </a:r>
            <a:r>
              <a:rPr lang="pt-BR" sz="2400" i="1" dirty="0">
                <a:solidFill>
                  <a:srgbClr val="00B050"/>
                </a:solidFill>
              </a:rPr>
              <a:t>P</a:t>
            </a:r>
            <a:r>
              <a:rPr lang="pt-BR" sz="2400" dirty="0"/>
              <a:t>))</a:t>
            </a:r>
          </a:p>
          <a:p>
            <a:r>
              <a:rPr lang="pt-BR" sz="2400" dirty="0" smtClean="0"/>
              <a:t>wlp(if(e</a:t>
            </a:r>
            <a:r>
              <a:rPr lang="pt-BR" sz="2400" dirty="0"/>
              <a:t>) {s1} else {s2}, </a:t>
            </a:r>
            <a:r>
              <a:rPr lang="pt-BR" sz="2400" i="1" dirty="0">
                <a:solidFill>
                  <a:srgbClr val="00B050"/>
                </a:solidFill>
              </a:rPr>
              <a:t>P</a:t>
            </a:r>
            <a:r>
              <a:rPr lang="pt-BR" sz="2400" dirty="0"/>
              <a:t>) = </a:t>
            </a:r>
            <a:r>
              <a:rPr lang="pt-BR" sz="2400" i="1" dirty="0">
                <a:solidFill>
                  <a:srgbClr val="00B050"/>
                </a:solidFill>
              </a:rPr>
              <a:t>(e ==&gt; </a:t>
            </a:r>
            <a:r>
              <a:rPr lang="pt-BR" sz="2400" dirty="0" smtClean="0"/>
              <a:t>wlp(s1</a:t>
            </a:r>
            <a:r>
              <a:rPr lang="pt-BR" sz="2400" dirty="0"/>
              <a:t>, </a:t>
            </a:r>
            <a:r>
              <a:rPr lang="pt-BR" sz="2400" i="1" dirty="0">
                <a:solidFill>
                  <a:srgbClr val="00B050"/>
                </a:solidFill>
              </a:rPr>
              <a:t>P</a:t>
            </a:r>
            <a:r>
              <a:rPr lang="pt-BR" sz="2400" dirty="0"/>
              <a:t>)</a:t>
            </a:r>
            <a:r>
              <a:rPr lang="pt-BR" sz="2400" i="1" dirty="0">
                <a:solidFill>
                  <a:srgbClr val="00B050"/>
                </a:solidFill>
              </a:rPr>
              <a:t>) &amp;&amp; (!e ==&gt; </a:t>
            </a:r>
            <a:r>
              <a:rPr lang="pt-BR" sz="2400" dirty="0" smtClean="0"/>
              <a:t>wlp(s2</a:t>
            </a:r>
            <a:r>
              <a:rPr lang="pt-BR" sz="2400" dirty="0"/>
              <a:t>, </a:t>
            </a:r>
            <a:r>
              <a:rPr lang="pt-BR" sz="2400" i="1" dirty="0">
                <a:solidFill>
                  <a:srgbClr val="00B050"/>
                </a:solidFill>
              </a:rPr>
              <a:t>P</a:t>
            </a:r>
            <a:r>
              <a:rPr lang="pt-BR" sz="2400" dirty="0" smtClean="0"/>
              <a:t>)</a:t>
            </a:r>
            <a:r>
              <a:rPr lang="pt-BR" sz="2400" i="1" dirty="0" smtClean="0">
                <a:solidFill>
                  <a:srgbClr val="00B050"/>
                </a:solidFill>
              </a:rPr>
              <a:t>)</a:t>
            </a:r>
            <a:endParaRPr lang="pt-BR" sz="24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23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4" grpId="0" animBg="1"/>
      <p:bldP spid="15" grpId="0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</a:p>
          <a:p>
            <a:r>
              <a:rPr lang="en-US" dirty="0" smtClean="0"/>
              <a:t>Z3: SAT/SMT</a:t>
            </a:r>
            <a:endParaRPr lang="en-US" dirty="0"/>
          </a:p>
          <a:p>
            <a:r>
              <a:rPr lang="en-US" dirty="0" smtClean="0"/>
              <a:t>Boogie: Hoare logic</a:t>
            </a:r>
          </a:p>
          <a:p>
            <a:r>
              <a:rPr lang="en-US" dirty="0" smtClean="0"/>
              <a:t>Dafny: </a:t>
            </a:r>
            <a:r>
              <a:rPr lang="en-US" dirty="0"/>
              <a:t>Advanced tips and </a:t>
            </a:r>
            <a:r>
              <a:rPr lang="en-US" dirty="0" smtClean="0"/>
              <a:t>tricks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96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157" y="365126"/>
            <a:ext cx="7886700" cy="1325563"/>
          </a:xfrm>
        </p:spPr>
        <p:txBody>
          <a:bodyPr/>
          <a:lstStyle/>
          <a:p>
            <a:r>
              <a:rPr lang="en-US" dirty="0" smtClean="0"/>
              <a:t>Exercise: Max frequency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7157" y="1997838"/>
            <a:ext cx="85096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method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find_max_frequency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&lt;T(==)&gt;(</a:t>
            </a:r>
            <a:r>
              <a:rPr lang="en-US" dirty="0" err="1">
                <a:solidFill>
                  <a:srgbClr val="6495ED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elts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seq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&lt;T&gt;) </a:t>
            </a:r>
            <a:endParaRPr lang="en-US" dirty="0" smtClean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dirty="0" smtClean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returns</a:t>
            </a:r>
            <a:r>
              <a:rPr lang="en-US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6495ED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max_elt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6495ED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count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ensures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count_occurrences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elts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max_elt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== count;</a:t>
            </a: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ensures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forall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6495ED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:: </a:t>
            </a:r>
            <a:endParaRPr lang="en-US" dirty="0" smtClean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	 </a:t>
            </a:r>
            <a:r>
              <a:rPr lang="en-US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</a:t>
            </a:r>
            <a:r>
              <a:rPr lang="en-US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elt</a:t>
            </a:r>
            <a:r>
              <a:rPr lang="en-US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elts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==&gt;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count_occurrences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elts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&lt;= count;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91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Dafny tips and caveats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Quantifiers and </a:t>
            </a:r>
            <a:r>
              <a:rPr lang="en-US" dirty="0" smtClean="0"/>
              <a:t>triggers</a:t>
            </a:r>
          </a:p>
          <a:p>
            <a:r>
              <a:rPr lang="en-US" dirty="0"/>
              <a:t>Debugging</a:t>
            </a:r>
          </a:p>
          <a:p>
            <a:r>
              <a:rPr lang="en-US" dirty="0" smtClean="0"/>
              <a:t>Controlling function unrolling</a:t>
            </a:r>
          </a:p>
          <a:p>
            <a:r>
              <a:rPr lang="en-US" dirty="0" smtClean="0"/>
              <a:t>Sequences </a:t>
            </a:r>
            <a:endParaRPr lang="en-US" dirty="0"/>
          </a:p>
          <a:p>
            <a:r>
              <a:rPr lang="en-US" dirty="0" smtClean="0"/>
              <a:t>Non-linear </a:t>
            </a:r>
            <a:r>
              <a:rPr lang="en-US" dirty="0" smtClean="0"/>
              <a:t>arithmetic</a:t>
            </a:r>
          </a:p>
          <a:p>
            <a:r>
              <a:rPr lang="en-US" dirty="0"/>
              <a:t>Dynamic </a:t>
            </a:r>
            <a:r>
              <a:rPr lang="en-US" dirty="0" smtClean="0"/>
              <a:t>frames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7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28600" y="551935"/>
            <a:ext cx="8534400" cy="914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3300"/>
                </a:solidFill>
              </a:rPr>
              <a:t>UNDECIDABLE</a:t>
            </a:r>
          </a:p>
          <a:p>
            <a:r>
              <a:rPr lang="en-US" sz="2000" b="1" dirty="0" smtClean="0">
                <a:solidFill>
                  <a:srgbClr val="003300"/>
                </a:solidFill>
              </a:rPr>
              <a:t>quantifiers</a:t>
            </a:r>
            <a:r>
              <a:rPr lang="en-US" sz="2000" dirty="0" smtClean="0">
                <a:solidFill>
                  <a:srgbClr val="003300"/>
                </a:solidFill>
              </a:rPr>
              <a:t>             e ::= ... | </a:t>
            </a:r>
            <a:r>
              <a:rPr lang="en-US" sz="2000" dirty="0" err="1" smtClean="0">
                <a:solidFill>
                  <a:srgbClr val="003300"/>
                </a:solidFill>
              </a:rPr>
              <a:t>forall</a:t>
            </a:r>
            <a:r>
              <a:rPr lang="en-US" sz="2000" dirty="0" smtClean="0">
                <a:solidFill>
                  <a:srgbClr val="003300"/>
                </a:solidFill>
              </a:rPr>
              <a:t> x</a:t>
            </a:r>
            <a:r>
              <a:rPr lang="en-US" sz="2000" baseline="-25000" dirty="0" smtClean="0">
                <a:solidFill>
                  <a:srgbClr val="003300"/>
                </a:solidFill>
              </a:rPr>
              <a:t>1</a:t>
            </a:r>
            <a:r>
              <a:rPr lang="en-US" sz="2000" dirty="0" smtClean="0">
                <a:solidFill>
                  <a:srgbClr val="003300"/>
                </a:solidFill>
              </a:rPr>
              <a:t>:t</a:t>
            </a:r>
            <a:r>
              <a:rPr lang="en-US" sz="2000" baseline="-25000" dirty="0" smtClean="0">
                <a:solidFill>
                  <a:srgbClr val="003300"/>
                </a:solidFill>
              </a:rPr>
              <a:t>1</a:t>
            </a:r>
            <a:r>
              <a:rPr lang="en-US" sz="2000" dirty="0" smtClean="0">
                <a:solidFill>
                  <a:srgbClr val="003300"/>
                </a:solidFill>
              </a:rPr>
              <a:t>,…</a:t>
            </a:r>
            <a:r>
              <a:rPr lang="en-US" sz="2000" dirty="0">
                <a:solidFill>
                  <a:srgbClr val="003300"/>
                </a:solidFill>
              </a:rPr>
              <a:t>,</a:t>
            </a:r>
            <a:r>
              <a:rPr lang="en-US" sz="2000" dirty="0" err="1" smtClean="0">
                <a:solidFill>
                  <a:srgbClr val="003300"/>
                </a:solidFill>
              </a:rPr>
              <a:t>x</a:t>
            </a:r>
            <a:r>
              <a:rPr lang="en-US" sz="2000" baseline="-25000" dirty="0" err="1" smtClean="0">
                <a:solidFill>
                  <a:srgbClr val="003300"/>
                </a:solidFill>
              </a:rPr>
              <a:t>n</a:t>
            </a:r>
            <a:r>
              <a:rPr lang="en-US" sz="2000" dirty="0" err="1" smtClean="0">
                <a:solidFill>
                  <a:srgbClr val="003300"/>
                </a:solidFill>
              </a:rPr>
              <a:t>:t</a:t>
            </a:r>
            <a:r>
              <a:rPr lang="en-US" sz="2000" baseline="-25000" dirty="0" err="1" smtClean="0">
                <a:solidFill>
                  <a:srgbClr val="003300"/>
                </a:solidFill>
              </a:rPr>
              <a:t>n</a:t>
            </a:r>
            <a:r>
              <a:rPr lang="en-US" sz="2000" dirty="0" smtClean="0">
                <a:solidFill>
                  <a:srgbClr val="003300"/>
                </a:solidFill>
              </a:rPr>
              <a:t> :: e | exists </a:t>
            </a:r>
            <a:r>
              <a:rPr lang="en-US" sz="2000" dirty="0">
                <a:solidFill>
                  <a:srgbClr val="003300"/>
                </a:solidFill>
              </a:rPr>
              <a:t>x</a:t>
            </a:r>
            <a:r>
              <a:rPr lang="en-US" sz="2000" baseline="-25000" dirty="0">
                <a:solidFill>
                  <a:srgbClr val="003300"/>
                </a:solidFill>
              </a:rPr>
              <a:t>1</a:t>
            </a:r>
            <a:r>
              <a:rPr lang="en-US" sz="2000" dirty="0">
                <a:solidFill>
                  <a:srgbClr val="003300"/>
                </a:solidFill>
              </a:rPr>
              <a:t>:t</a:t>
            </a:r>
            <a:r>
              <a:rPr lang="en-US" sz="2000" baseline="-25000" dirty="0">
                <a:solidFill>
                  <a:srgbClr val="003300"/>
                </a:solidFill>
              </a:rPr>
              <a:t>1</a:t>
            </a:r>
            <a:r>
              <a:rPr lang="en-US" sz="2000" dirty="0">
                <a:solidFill>
                  <a:srgbClr val="003300"/>
                </a:solidFill>
              </a:rPr>
              <a:t>,…,</a:t>
            </a:r>
            <a:r>
              <a:rPr lang="en-US" sz="2000" dirty="0" err="1">
                <a:solidFill>
                  <a:srgbClr val="003300"/>
                </a:solidFill>
              </a:rPr>
              <a:t>x</a:t>
            </a:r>
            <a:r>
              <a:rPr lang="en-US" sz="2000" baseline="-25000" dirty="0" err="1">
                <a:solidFill>
                  <a:srgbClr val="003300"/>
                </a:solidFill>
              </a:rPr>
              <a:t>n</a:t>
            </a:r>
            <a:r>
              <a:rPr lang="en-US" sz="2000" dirty="0" err="1">
                <a:solidFill>
                  <a:srgbClr val="003300"/>
                </a:solidFill>
              </a:rPr>
              <a:t>:t</a:t>
            </a:r>
            <a:r>
              <a:rPr lang="en-US" sz="2000" baseline="-25000" dirty="0" err="1">
                <a:solidFill>
                  <a:srgbClr val="003300"/>
                </a:solidFill>
              </a:rPr>
              <a:t>n</a:t>
            </a:r>
            <a:r>
              <a:rPr lang="en-US" sz="2000" dirty="0" smtClean="0">
                <a:solidFill>
                  <a:srgbClr val="003300"/>
                </a:solidFill>
              </a:rPr>
              <a:t> :: e</a:t>
            </a:r>
          </a:p>
        </p:txBody>
      </p:sp>
      <p:sp>
        <p:nvSpPr>
          <p:cNvPr id="5" name="Rectangle 4"/>
          <p:cNvSpPr/>
          <p:nvPr/>
        </p:nvSpPr>
        <p:spPr>
          <a:xfrm>
            <a:off x="984421" y="2315688"/>
            <a:ext cx="6750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assert </a:t>
            </a:r>
            <a:r>
              <a:rPr lang="en-US" dirty="0" err="1" smtClean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forall</a:t>
            </a:r>
            <a:r>
              <a:rPr lang="en-US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6495ED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x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::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ValidID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(x) ==&gt;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OkayToSend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(x);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715529"/>
            <a:ext cx="8229600" cy="68168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Universal quantifiers are “easy” to prove: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3839177"/>
            <a:ext cx="8229600" cy="68168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Existential quantifiers are easy to use:</a:t>
            </a:r>
          </a:p>
        </p:txBody>
      </p:sp>
      <p:sp>
        <p:nvSpPr>
          <p:cNvPr id="8" name="Rectangle 7"/>
          <p:cNvSpPr/>
          <p:nvPr/>
        </p:nvSpPr>
        <p:spPr>
          <a:xfrm>
            <a:off x="984421" y="4624002"/>
            <a:ext cx="70968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assume exists</a:t>
            </a:r>
            <a:r>
              <a:rPr lang="en-US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6495ED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x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::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ValidID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(x) ==&gt;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OkayToSend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(x);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84421" y="2823514"/>
            <a:ext cx="4031873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n-NO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var x_new:int;</a:t>
            </a:r>
          </a:p>
          <a:p>
            <a:r>
              <a:rPr lang="nn-NO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assume ValidID(x_new);</a:t>
            </a:r>
          </a:p>
          <a:p>
            <a:r>
              <a:rPr lang="nn-NO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assert OkayToSend(x_new);</a:t>
            </a:r>
            <a:endParaRPr lang="nn-NO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4420" y="5133022"/>
            <a:ext cx="695575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n-NO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var x_new:int;</a:t>
            </a:r>
          </a:p>
          <a:p>
            <a:r>
              <a:rPr lang="nn-NO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assume ValidID(x_new) ==&gt; OkayToSend(x_new);</a:t>
            </a:r>
            <a:endParaRPr lang="nn-NO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0727" y="5954513"/>
            <a:ext cx="79599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Note</a:t>
            </a:r>
            <a:r>
              <a:rPr lang="en-US" sz="2000" dirty="0" smtClean="0"/>
              <a:t>: Use </a:t>
            </a:r>
            <a:r>
              <a:rPr lang="en-US" sz="2000" dirty="0" err="1" smtClean="0"/>
              <a:t>Dafny’s</a:t>
            </a:r>
            <a:r>
              <a:rPr lang="en-US" sz="2000" dirty="0" smtClean="0"/>
              <a:t> let-such-that operator to grab </a:t>
            </a:r>
            <a:r>
              <a:rPr lang="en-US" sz="2000" dirty="0" err="1" smtClean="0"/>
              <a:t>x_new</a:t>
            </a:r>
            <a:r>
              <a:rPr lang="en-US" sz="2000" dirty="0" smtClean="0"/>
              <a:t>, i.e., the “witness”:</a:t>
            </a:r>
          </a:p>
          <a:p>
            <a:r>
              <a:rPr lang="en-US" sz="2000" dirty="0" smtClean="0"/>
              <a:t>           </a:t>
            </a:r>
            <a:r>
              <a:rPr lang="en-US" sz="2000" dirty="0" err="1" smtClean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var</a:t>
            </a:r>
            <a:r>
              <a:rPr lang="en-US" sz="2000" dirty="0" smtClean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my_x</a:t>
            </a:r>
            <a:r>
              <a:rPr lang="en-US" sz="2000" dirty="0" err="1" smtClean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:int</a:t>
            </a:r>
            <a:r>
              <a:rPr lang="en-US" sz="2000" dirty="0" smtClean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:|</a:t>
            </a:r>
            <a:r>
              <a:rPr lang="en-US" sz="2000" dirty="0" smtClean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ValidID</a:t>
            </a:r>
            <a:r>
              <a:rPr lang="en-US" sz="2000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sz="20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my_x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==&gt; </a:t>
            </a:r>
            <a:r>
              <a:rPr lang="en-US" sz="20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OkayToSend</a:t>
            </a:r>
            <a:r>
              <a:rPr lang="en-US" sz="2000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sz="20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my_x</a:t>
            </a:r>
            <a:r>
              <a:rPr lang="en-US" sz="2000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0723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 animBg="1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28600" y="551935"/>
            <a:ext cx="8534400" cy="914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3300"/>
                </a:solidFill>
              </a:rPr>
              <a:t>UNDECIDABLE</a:t>
            </a:r>
          </a:p>
          <a:p>
            <a:r>
              <a:rPr lang="en-US" sz="2000" b="1" dirty="0" smtClean="0">
                <a:solidFill>
                  <a:srgbClr val="003300"/>
                </a:solidFill>
              </a:rPr>
              <a:t>quantifiers</a:t>
            </a:r>
            <a:r>
              <a:rPr lang="en-US" sz="2000" dirty="0" smtClean="0">
                <a:solidFill>
                  <a:srgbClr val="003300"/>
                </a:solidFill>
              </a:rPr>
              <a:t>             e ::= ... | </a:t>
            </a:r>
            <a:r>
              <a:rPr lang="en-US" sz="2000" dirty="0" err="1" smtClean="0">
                <a:solidFill>
                  <a:srgbClr val="003300"/>
                </a:solidFill>
              </a:rPr>
              <a:t>forall</a:t>
            </a:r>
            <a:r>
              <a:rPr lang="en-US" sz="2000" dirty="0" smtClean="0">
                <a:solidFill>
                  <a:srgbClr val="003300"/>
                </a:solidFill>
              </a:rPr>
              <a:t> x</a:t>
            </a:r>
            <a:r>
              <a:rPr lang="en-US" sz="2000" baseline="-25000" dirty="0" smtClean="0">
                <a:solidFill>
                  <a:srgbClr val="003300"/>
                </a:solidFill>
              </a:rPr>
              <a:t>1</a:t>
            </a:r>
            <a:r>
              <a:rPr lang="en-US" sz="2000" dirty="0" smtClean="0">
                <a:solidFill>
                  <a:srgbClr val="003300"/>
                </a:solidFill>
              </a:rPr>
              <a:t>:t</a:t>
            </a:r>
            <a:r>
              <a:rPr lang="en-US" sz="2000" baseline="-25000" dirty="0" smtClean="0">
                <a:solidFill>
                  <a:srgbClr val="003300"/>
                </a:solidFill>
              </a:rPr>
              <a:t>1</a:t>
            </a:r>
            <a:r>
              <a:rPr lang="en-US" sz="2000" dirty="0" smtClean="0">
                <a:solidFill>
                  <a:srgbClr val="003300"/>
                </a:solidFill>
              </a:rPr>
              <a:t>,…</a:t>
            </a:r>
            <a:r>
              <a:rPr lang="en-US" sz="2000" dirty="0">
                <a:solidFill>
                  <a:srgbClr val="003300"/>
                </a:solidFill>
              </a:rPr>
              <a:t>,</a:t>
            </a:r>
            <a:r>
              <a:rPr lang="en-US" sz="2000" dirty="0" err="1" smtClean="0">
                <a:solidFill>
                  <a:srgbClr val="003300"/>
                </a:solidFill>
              </a:rPr>
              <a:t>x</a:t>
            </a:r>
            <a:r>
              <a:rPr lang="en-US" sz="2000" baseline="-25000" dirty="0" err="1" smtClean="0">
                <a:solidFill>
                  <a:srgbClr val="003300"/>
                </a:solidFill>
              </a:rPr>
              <a:t>n</a:t>
            </a:r>
            <a:r>
              <a:rPr lang="en-US" sz="2000" dirty="0" err="1" smtClean="0">
                <a:solidFill>
                  <a:srgbClr val="003300"/>
                </a:solidFill>
              </a:rPr>
              <a:t>:t</a:t>
            </a:r>
            <a:r>
              <a:rPr lang="en-US" sz="2000" baseline="-25000" dirty="0" err="1" smtClean="0">
                <a:solidFill>
                  <a:srgbClr val="003300"/>
                </a:solidFill>
              </a:rPr>
              <a:t>n</a:t>
            </a:r>
            <a:r>
              <a:rPr lang="en-US" sz="2000" dirty="0" smtClean="0">
                <a:solidFill>
                  <a:srgbClr val="003300"/>
                </a:solidFill>
              </a:rPr>
              <a:t> :: e | exists </a:t>
            </a:r>
            <a:r>
              <a:rPr lang="en-US" sz="2000" dirty="0">
                <a:solidFill>
                  <a:srgbClr val="003300"/>
                </a:solidFill>
              </a:rPr>
              <a:t>x</a:t>
            </a:r>
            <a:r>
              <a:rPr lang="en-US" sz="2000" baseline="-25000" dirty="0">
                <a:solidFill>
                  <a:srgbClr val="003300"/>
                </a:solidFill>
              </a:rPr>
              <a:t>1</a:t>
            </a:r>
            <a:r>
              <a:rPr lang="en-US" sz="2000" dirty="0">
                <a:solidFill>
                  <a:srgbClr val="003300"/>
                </a:solidFill>
              </a:rPr>
              <a:t>:t</a:t>
            </a:r>
            <a:r>
              <a:rPr lang="en-US" sz="2000" baseline="-25000" dirty="0">
                <a:solidFill>
                  <a:srgbClr val="003300"/>
                </a:solidFill>
              </a:rPr>
              <a:t>1</a:t>
            </a:r>
            <a:r>
              <a:rPr lang="en-US" sz="2000" dirty="0">
                <a:solidFill>
                  <a:srgbClr val="003300"/>
                </a:solidFill>
              </a:rPr>
              <a:t>,…,</a:t>
            </a:r>
            <a:r>
              <a:rPr lang="en-US" sz="2000" dirty="0" err="1">
                <a:solidFill>
                  <a:srgbClr val="003300"/>
                </a:solidFill>
              </a:rPr>
              <a:t>x</a:t>
            </a:r>
            <a:r>
              <a:rPr lang="en-US" sz="2000" baseline="-25000" dirty="0" err="1">
                <a:solidFill>
                  <a:srgbClr val="003300"/>
                </a:solidFill>
              </a:rPr>
              <a:t>n</a:t>
            </a:r>
            <a:r>
              <a:rPr lang="en-US" sz="2000" dirty="0" err="1">
                <a:solidFill>
                  <a:srgbClr val="003300"/>
                </a:solidFill>
              </a:rPr>
              <a:t>:t</a:t>
            </a:r>
            <a:r>
              <a:rPr lang="en-US" sz="2000" baseline="-25000" dirty="0" err="1">
                <a:solidFill>
                  <a:srgbClr val="003300"/>
                </a:solidFill>
              </a:rPr>
              <a:t>n</a:t>
            </a:r>
            <a:r>
              <a:rPr lang="en-US" sz="2000" dirty="0" smtClean="0">
                <a:solidFill>
                  <a:srgbClr val="003300"/>
                </a:solidFill>
              </a:rPr>
              <a:t> :: e</a:t>
            </a:r>
          </a:p>
        </p:txBody>
      </p:sp>
      <p:sp>
        <p:nvSpPr>
          <p:cNvPr id="5" name="Rectangle 4"/>
          <p:cNvSpPr/>
          <p:nvPr/>
        </p:nvSpPr>
        <p:spPr>
          <a:xfrm>
            <a:off x="984421" y="3257191"/>
            <a:ext cx="6750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assume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forall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6495ED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x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::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ValidID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(x) ==&gt;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OkayToSend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(x);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2657032"/>
            <a:ext cx="8229600" cy="68168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When should Z3 use this fact?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4119248"/>
            <a:ext cx="8229600" cy="68168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What values should Z3 use to prove this?</a:t>
            </a:r>
          </a:p>
        </p:txBody>
      </p:sp>
      <p:sp>
        <p:nvSpPr>
          <p:cNvPr id="8" name="Rectangle 7"/>
          <p:cNvSpPr/>
          <p:nvPr/>
        </p:nvSpPr>
        <p:spPr>
          <a:xfrm>
            <a:off x="984421" y="4904073"/>
            <a:ext cx="70968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assert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exists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6495ED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x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::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ValidID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(x) ==&gt;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OkayToSend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(x);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1738518"/>
            <a:ext cx="68269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The converse cases are not so easy!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6428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28600" y="551935"/>
            <a:ext cx="8534400" cy="914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3300"/>
                </a:solidFill>
              </a:rPr>
              <a:t>UNDECIDABLE</a:t>
            </a:r>
          </a:p>
          <a:p>
            <a:r>
              <a:rPr lang="en-US" sz="2000" b="1" dirty="0" smtClean="0">
                <a:solidFill>
                  <a:srgbClr val="003300"/>
                </a:solidFill>
              </a:rPr>
              <a:t>quantifiers</a:t>
            </a:r>
            <a:r>
              <a:rPr lang="en-US" sz="2000" dirty="0" smtClean="0">
                <a:solidFill>
                  <a:srgbClr val="003300"/>
                </a:solidFill>
              </a:rPr>
              <a:t>             e ::= ... | </a:t>
            </a:r>
            <a:r>
              <a:rPr lang="en-US" sz="2000" dirty="0" err="1" smtClean="0">
                <a:solidFill>
                  <a:srgbClr val="003300"/>
                </a:solidFill>
              </a:rPr>
              <a:t>forall</a:t>
            </a:r>
            <a:r>
              <a:rPr lang="en-US" sz="2000" dirty="0" smtClean="0">
                <a:solidFill>
                  <a:srgbClr val="003300"/>
                </a:solidFill>
              </a:rPr>
              <a:t> x</a:t>
            </a:r>
            <a:r>
              <a:rPr lang="en-US" sz="2000" baseline="-25000" dirty="0" smtClean="0">
                <a:solidFill>
                  <a:srgbClr val="003300"/>
                </a:solidFill>
              </a:rPr>
              <a:t>1</a:t>
            </a:r>
            <a:r>
              <a:rPr lang="en-US" sz="2000" dirty="0" smtClean="0">
                <a:solidFill>
                  <a:srgbClr val="003300"/>
                </a:solidFill>
              </a:rPr>
              <a:t>:t</a:t>
            </a:r>
            <a:r>
              <a:rPr lang="en-US" sz="2000" baseline="-25000" dirty="0" smtClean="0">
                <a:solidFill>
                  <a:srgbClr val="003300"/>
                </a:solidFill>
              </a:rPr>
              <a:t>1</a:t>
            </a:r>
            <a:r>
              <a:rPr lang="en-US" sz="2000" dirty="0" smtClean="0">
                <a:solidFill>
                  <a:srgbClr val="003300"/>
                </a:solidFill>
              </a:rPr>
              <a:t>,…</a:t>
            </a:r>
            <a:r>
              <a:rPr lang="en-US" sz="2000" dirty="0">
                <a:solidFill>
                  <a:srgbClr val="003300"/>
                </a:solidFill>
              </a:rPr>
              <a:t>,</a:t>
            </a:r>
            <a:r>
              <a:rPr lang="en-US" sz="2000" dirty="0" err="1" smtClean="0">
                <a:solidFill>
                  <a:srgbClr val="003300"/>
                </a:solidFill>
              </a:rPr>
              <a:t>x</a:t>
            </a:r>
            <a:r>
              <a:rPr lang="en-US" sz="2000" baseline="-25000" dirty="0" err="1" smtClean="0">
                <a:solidFill>
                  <a:srgbClr val="003300"/>
                </a:solidFill>
              </a:rPr>
              <a:t>n</a:t>
            </a:r>
            <a:r>
              <a:rPr lang="en-US" sz="2000" dirty="0" err="1" smtClean="0">
                <a:solidFill>
                  <a:srgbClr val="003300"/>
                </a:solidFill>
              </a:rPr>
              <a:t>:t</a:t>
            </a:r>
            <a:r>
              <a:rPr lang="en-US" sz="2000" baseline="-25000" dirty="0" err="1" smtClean="0">
                <a:solidFill>
                  <a:srgbClr val="003300"/>
                </a:solidFill>
              </a:rPr>
              <a:t>n</a:t>
            </a:r>
            <a:r>
              <a:rPr lang="en-US" sz="2000" dirty="0" smtClean="0">
                <a:solidFill>
                  <a:srgbClr val="003300"/>
                </a:solidFill>
              </a:rPr>
              <a:t> :: e | exists </a:t>
            </a:r>
            <a:r>
              <a:rPr lang="en-US" sz="2000" dirty="0">
                <a:solidFill>
                  <a:srgbClr val="003300"/>
                </a:solidFill>
              </a:rPr>
              <a:t>x</a:t>
            </a:r>
            <a:r>
              <a:rPr lang="en-US" sz="2000" baseline="-25000" dirty="0">
                <a:solidFill>
                  <a:srgbClr val="003300"/>
                </a:solidFill>
              </a:rPr>
              <a:t>1</a:t>
            </a:r>
            <a:r>
              <a:rPr lang="en-US" sz="2000" dirty="0">
                <a:solidFill>
                  <a:srgbClr val="003300"/>
                </a:solidFill>
              </a:rPr>
              <a:t>:t</a:t>
            </a:r>
            <a:r>
              <a:rPr lang="en-US" sz="2000" baseline="-25000" dirty="0">
                <a:solidFill>
                  <a:srgbClr val="003300"/>
                </a:solidFill>
              </a:rPr>
              <a:t>1</a:t>
            </a:r>
            <a:r>
              <a:rPr lang="en-US" sz="2000" dirty="0">
                <a:solidFill>
                  <a:srgbClr val="003300"/>
                </a:solidFill>
              </a:rPr>
              <a:t>,…,</a:t>
            </a:r>
            <a:r>
              <a:rPr lang="en-US" sz="2000" dirty="0" err="1">
                <a:solidFill>
                  <a:srgbClr val="003300"/>
                </a:solidFill>
              </a:rPr>
              <a:t>x</a:t>
            </a:r>
            <a:r>
              <a:rPr lang="en-US" sz="2000" baseline="-25000" dirty="0" err="1">
                <a:solidFill>
                  <a:srgbClr val="003300"/>
                </a:solidFill>
              </a:rPr>
              <a:t>n</a:t>
            </a:r>
            <a:r>
              <a:rPr lang="en-US" sz="2000" dirty="0" err="1">
                <a:solidFill>
                  <a:srgbClr val="003300"/>
                </a:solidFill>
              </a:rPr>
              <a:t>:t</a:t>
            </a:r>
            <a:r>
              <a:rPr lang="en-US" sz="2000" baseline="-25000" dirty="0" err="1">
                <a:solidFill>
                  <a:srgbClr val="003300"/>
                </a:solidFill>
              </a:rPr>
              <a:t>n</a:t>
            </a:r>
            <a:r>
              <a:rPr lang="en-US" sz="2000" dirty="0" smtClean="0">
                <a:solidFill>
                  <a:srgbClr val="003300"/>
                </a:solidFill>
              </a:rPr>
              <a:t> :: e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199" y="2922223"/>
            <a:ext cx="82090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assume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forall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6495ED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x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ValidID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(x)}</a:t>
            </a:r>
            <a:r>
              <a:rPr lang="en-US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 </a:t>
            </a: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	</a:t>
            </a:r>
            <a:r>
              <a:rPr lang="en-US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	</a:t>
            </a:r>
            <a:r>
              <a:rPr lang="en-US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ValidID</a:t>
            </a:r>
            <a:r>
              <a:rPr lang="en-US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(x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==&gt;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OkayToSend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(x);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1738518"/>
            <a:ext cx="3858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Z3 relies on triggers</a:t>
            </a:r>
            <a:endParaRPr lang="en-US" sz="3600" dirty="0"/>
          </a:p>
        </p:txBody>
      </p:sp>
      <p:grpSp>
        <p:nvGrpSpPr>
          <p:cNvPr id="4" name="Group 3"/>
          <p:cNvGrpSpPr/>
          <p:nvPr/>
        </p:nvGrpSpPr>
        <p:grpSpPr>
          <a:xfrm>
            <a:off x="2380736" y="2256672"/>
            <a:ext cx="3647281" cy="762000"/>
            <a:chOff x="2380736" y="2494005"/>
            <a:chExt cx="3647281" cy="762000"/>
          </a:xfrm>
        </p:grpSpPr>
        <p:sp>
          <p:nvSpPr>
            <p:cNvPr id="9" name="Right Brace 8"/>
            <p:cNvSpPr/>
            <p:nvPr/>
          </p:nvSpPr>
          <p:spPr>
            <a:xfrm rot="16200000" flipV="1">
              <a:off x="3590668" y="2282910"/>
              <a:ext cx="381000" cy="1565189"/>
            </a:xfrm>
            <a:prstGeom prst="righ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380736" y="2494005"/>
              <a:ext cx="36472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prstClr val="black"/>
                  </a:solidFill>
                </a:rPr>
                <a:t>pattern (“trigger”) to match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91297" y="3517571"/>
            <a:ext cx="82090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var</a:t>
            </a:r>
            <a:r>
              <a:rPr lang="en-US" dirty="0" smtClean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z;</a:t>
            </a:r>
          </a:p>
          <a:p>
            <a:r>
              <a:rPr lang="en-US" dirty="0" smtClean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assert</a:t>
            </a:r>
            <a:r>
              <a:rPr lang="en-US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ValidID</a:t>
            </a:r>
            <a:r>
              <a:rPr lang="en-US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(z);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515846" y="3657264"/>
            <a:ext cx="2871557" cy="923330"/>
          </a:xfrm>
          <a:prstGeom prst="wedgeRectCallout">
            <a:avLst>
              <a:gd name="adj1" fmla="val -75420"/>
              <a:gd name="adj2" fmla="val -1595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 smtClean="0">
                <a:highlight>
                  <a:srgbClr val="FFFFFF"/>
                </a:highlight>
                <a:cs typeface="Consolas" panose="020B0609020204030204" pitchFamily="49" charset="0"/>
              </a:rPr>
              <a:t>This causes Z3 to trigger the quantifier and hence learn:</a:t>
            </a:r>
          </a:p>
          <a:p>
            <a:pPr algn="ctr">
              <a:defRPr/>
            </a:pPr>
            <a:r>
              <a:rPr lang="en-US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OkayToSend</a:t>
            </a:r>
            <a:r>
              <a:rPr lang="en-US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(z);</a:t>
            </a:r>
            <a:endParaRPr lang="en-US" dirty="0" smtClean="0">
              <a:solidFill>
                <a:srgbClr val="0000FF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2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 smtClean="0"/>
              <a:t>Dafny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7892" y="1417638"/>
            <a:ext cx="8382000" cy="5398401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Object-based language</a:t>
            </a:r>
          </a:p>
          <a:p>
            <a:pPr lvl="1"/>
            <a:r>
              <a:rPr lang="en-US" sz="2400" dirty="0"/>
              <a:t>generic classes, no </a:t>
            </a:r>
            <a:r>
              <a:rPr lang="en-US" sz="2400" dirty="0" err="1"/>
              <a:t>subclassing</a:t>
            </a:r>
            <a:endParaRPr lang="en-US" sz="2400" dirty="0"/>
          </a:p>
          <a:p>
            <a:pPr lvl="1"/>
            <a:r>
              <a:rPr lang="en-US" sz="2400" dirty="0" smtClean="0"/>
              <a:t>object references, dynamic allocation</a:t>
            </a:r>
          </a:p>
          <a:p>
            <a:pPr lvl="1"/>
            <a:r>
              <a:rPr lang="en-US" sz="2400" dirty="0" smtClean="0"/>
              <a:t>sequential control</a:t>
            </a:r>
          </a:p>
          <a:p>
            <a:r>
              <a:rPr lang="en-US" sz="2800" dirty="0" smtClean="0"/>
              <a:t>Built-in specifications</a:t>
            </a:r>
          </a:p>
          <a:p>
            <a:pPr lvl="1"/>
            <a:r>
              <a:rPr lang="en-US" sz="2400" dirty="0" smtClean="0"/>
              <a:t>pre- and postconditions</a:t>
            </a:r>
          </a:p>
          <a:p>
            <a:pPr lvl="1"/>
            <a:r>
              <a:rPr lang="en-US" sz="2400" dirty="0" smtClean="0"/>
              <a:t>framing</a:t>
            </a:r>
          </a:p>
          <a:p>
            <a:pPr lvl="1"/>
            <a:r>
              <a:rPr lang="en-US" sz="2400" dirty="0" smtClean="0"/>
              <a:t>loop invariants, inline assertions</a:t>
            </a:r>
          </a:p>
          <a:p>
            <a:pPr lvl="1"/>
            <a:r>
              <a:rPr lang="en-US" sz="2400" dirty="0" smtClean="0"/>
              <a:t>termination</a:t>
            </a:r>
          </a:p>
          <a:p>
            <a:r>
              <a:rPr lang="en-US" sz="2800" dirty="0" smtClean="0"/>
              <a:t>Specification support</a:t>
            </a:r>
          </a:p>
          <a:p>
            <a:pPr lvl="1"/>
            <a:r>
              <a:rPr lang="en-US" sz="2400" dirty="0"/>
              <a:t>Sets, sequences, algebraic </a:t>
            </a:r>
            <a:r>
              <a:rPr lang="en-US" sz="2400" dirty="0" smtClean="0"/>
              <a:t>datatypes</a:t>
            </a:r>
            <a:r>
              <a:rPr lang="en-US" sz="2400" dirty="0"/>
              <a:t>, </a:t>
            </a:r>
            <a:r>
              <a:rPr lang="en-US" sz="2400" dirty="0" err="1"/>
              <a:t>coinductive</a:t>
            </a:r>
            <a:r>
              <a:rPr lang="en-US" sz="2400" dirty="0"/>
              <a:t> </a:t>
            </a:r>
            <a:r>
              <a:rPr lang="en-US" sz="2400" dirty="0" smtClean="0"/>
              <a:t>types, </a:t>
            </a:r>
            <a:r>
              <a:rPr lang="en-US" sz="2400" dirty="0"/>
              <a:t>integer </a:t>
            </a:r>
            <a:r>
              <a:rPr lang="en-US" sz="2400" dirty="0" smtClean="0"/>
              <a:t>subset types</a:t>
            </a:r>
            <a:endParaRPr lang="en-US" sz="2400" dirty="0"/>
          </a:p>
          <a:p>
            <a:pPr lvl="1"/>
            <a:r>
              <a:rPr lang="en-US" sz="2400" dirty="0" smtClean="0"/>
              <a:t>User-defined functions; higher-order functions</a:t>
            </a:r>
          </a:p>
          <a:p>
            <a:pPr lvl="1"/>
            <a:r>
              <a:rPr lang="en-US" sz="2400" dirty="0" smtClean="0"/>
              <a:t>Ghost variables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960877" y="477290"/>
            <a:ext cx="1785231" cy="3122372"/>
            <a:chOff x="5446108" y="2368310"/>
            <a:chExt cx="985308" cy="1723304"/>
          </a:xfrm>
        </p:grpSpPr>
        <p:sp>
          <p:nvSpPr>
            <p:cNvPr id="6" name="TextBox 5"/>
            <p:cNvSpPr txBox="1"/>
            <p:nvPr/>
          </p:nvSpPr>
          <p:spPr>
            <a:xfrm>
              <a:off x="5446108" y="3836811"/>
              <a:ext cx="985308" cy="254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Rustan Leino</a:t>
              </a:r>
              <a:endParaRPr lang="en-US" sz="2400" dirty="0"/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491113" y="2368310"/>
              <a:ext cx="895300" cy="137160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369741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28600" y="551935"/>
            <a:ext cx="8534400" cy="914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3300"/>
                </a:solidFill>
              </a:rPr>
              <a:t>UNDECIDABLE</a:t>
            </a:r>
          </a:p>
          <a:p>
            <a:r>
              <a:rPr lang="en-US" sz="2000" b="1" dirty="0" smtClean="0">
                <a:solidFill>
                  <a:srgbClr val="003300"/>
                </a:solidFill>
              </a:rPr>
              <a:t>quantifiers</a:t>
            </a:r>
            <a:r>
              <a:rPr lang="en-US" sz="2000" dirty="0" smtClean="0">
                <a:solidFill>
                  <a:srgbClr val="003300"/>
                </a:solidFill>
              </a:rPr>
              <a:t>             e ::= ... | </a:t>
            </a:r>
            <a:r>
              <a:rPr lang="en-US" sz="2000" dirty="0" err="1" smtClean="0">
                <a:solidFill>
                  <a:srgbClr val="003300"/>
                </a:solidFill>
              </a:rPr>
              <a:t>forall</a:t>
            </a:r>
            <a:r>
              <a:rPr lang="en-US" sz="2000" dirty="0" smtClean="0">
                <a:solidFill>
                  <a:srgbClr val="003300"/>
                </a:solidFill>
              </a:rPr>
              <a:t> x</a:t>
            </a:r>
            <a:r>
              <a:rPr lang="en-US" sz="2000" baseline="-25000" dirty="0" smtClean="0">
                <a:solidFill>
                  <a:srgbClr val="003300"/>
                </a:solidFill>
              </a:rPr>
              <a:t>1</a:t>
            </a:r>
            <a:r>
              <a:rPr lang="en-US" sz="2000" dirty="0" smtClean="0">
                <a:solidFill>
                  <a:srgbClr val="003300"/>
                </a:solidFill>
              </a:rPr>
              <a:t>:t</a:t>
            </a:r>
            <a:r>
              <a:rPr lang="en-US" sz="2000" baseline="-25000" dirty="0" smtClean="0">
                <a:solidFill>
                  <a:srgbClr val="003300"/>
                </a:solidFill>
              </a:rPr>
              <a:t>1</a:t>
            </a:r>
            <a:r>
              <a:rPr lang="en-US" sz="2000" dirty="0" smtClean="0">
                <a:solidFill>
                  <a:srgbClr val="003300"/>
                </a:solidFill>
              </a:rPr>
              <a:t>,…</a:t>
            </a:r>
            <a:r>
              <a:rPr lang="en-US" sz="2000" dirty="0">
                <a:solidFill>
                  <a:srgbClr val="003300"/>
                </a:solidFill>
              </a:rPr>
              <a:t>,</a:t>
            </a:r>
            <a:r>
              <a:rPr lang="en-US" sz="2000" dirty="0" err="1" smtClean="0">
                <a:solidFill>
                  <a:srgbClr val="003300"/>
                </a:solidFill>
              </a:rPr>
              <a:t>x</a:t>
            </a:r>
            <a:r>
              <a:rPr lang="en-US" sz="2000" baseline="-25000" dirty="0" err="1" smtClean="0">
                <a:solidFill>
                  <a:srgbClr val="003300"/>
                </a:solidFill>
              </a:rPr>
              <a:t>n</a:t>
            </a:r>
            <a:r>
              <a:rPr lang="en-US" sz="2000" dirty="0" err="1" smtClean="0">
                <a:solidFill>
                  <a:srgbClr val="003300"/>
                </a:solidFill>
              </a:rPr>
              <a:t>:t</a:t>
            </a:r>
            <a:r>
              <a:rPr lang="en-US" sz="2000" baseline="-25000" dirty="0" err="1" smtClean="0">
                <a:solidFill>
                  <a:srgbClr val="003300"/>
                </a:solidFill>
              </a:rPr>
              <a:t>n</a:t>
            </a:r>
            <a:r>
              <a:rPr lang="en-US" sz="2000" dirty="0" smtClean="0">
                <a:solidFill>
                  <a:srgbClr val="003300"/>
                </a:solidFill>
              </a:rPr>
              <a:t> :: e | exists </a:t>
            </a:r>
            <a:r>
              <a:rPr lang="en-US" sz="2000" dirty="0">
                <a:solidFill>
                  <a:srgbClr val="003300"/>
                </a:solidFill>
              </a:rPr>
              <a:t>x</a:t>
            </a:r>
            <a:r>
              <a:rPr lang="en-US" sz="2000" baseline="-25000" dirty="0">
                <a:solidFill>
                  <a:srgbClr val="003300"/>
                </a:solidFill>
              </a:rPr>
              <a:t>1</a:t>
            </a:r>
            <a:r>
              <a:rPr lang="en-US" sz="2000" dirty="0">
                <a:solidFill>
                  <a:srgbClr val="003300"/>
                </a:solidFill>
              </a:rPr>
              <a:t>:t</a:t>
            </a:r>
            <a:r>
              <a:rPr lang="en-US" sz="2000" baseline="-25000" dirty="0">
                <a:solidFill>
                  <a:srgbClr val="003300"/>
                </a:solidFill>
              </a:rPr>
              <a:t>1</a:t>
            </a:r>
            <a:r>
              <a:rPr lang="en-US" sz="2000" dirty="0">
                <a:solidFill>
                  <a:srgbClr val="003300"/>
                </a:solidFill>
              </a:rPr>
              <a:t>,…,</a:t>
            </a:r>
            <a:r>
              <a:rPr lang="en-US" sz="2000" dirty="0" err="1">
                <a:solidFill>
                  <a:srgbClr val="003300"/>
                </a:solidFill>
              </a:rPr>
              <a:t>x</a:t>
            </a:r>
            <a:r>
              <a:rPr lang="en-US" sz="2000" baseline="-25000" dirty="0" err="1">
                <a:solidFill>
                  <a:srgbClr val="003300"/>
                </a:solidFill>
              </a:rPr>
              <a:t>n</a:t>
            </a:r>
            <a:r>
              <a:rPr lang="en-US" sz="2000" dirty="0" err="1">
                <a:solidFill>
                  <a:srgbClr val="003300"/>
                </a:solidFill>
              </a:rPr>
              <a:t>:t</a:t>
            </a:r>
            <a:r>
              <a:rPr lang="en-US" sz="2000" baseline="-25000" dirty="0" err="1">
                <a:solidFill>
                  <a:srgbClr val="003300"/>
                </a:solidFill>
              </a:rPr>
              <a:t>n</a:t>
            </a:r>
            <a:r>
              <a:rPr lang="en-US" sz="2000" dirty="0" smtClean="0">
                <a:solidFill>
                  <a:srgbClr val="003300"/>
                </a:solidFill>
              </a:rPr>
              <a:t> :: e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199" y="2497114"/>
            <a:ext cx="82090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assume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forall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6495ED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x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ValidID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(x)}</a:t>
            </a:r>
            <a:r>
              <a:rPr lang="en-US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 </a:t>
            </a: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	</a:t>
            </a:r>
            <a:r>
              <a:rPr lang="en-US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	</a:t>
            </a:r>
            <a:r>
              <a:rPr lang="en-US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ValidID</a:t>
            </a:r>
            <a:r>
              <a:rPr lang="en-US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(x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==&gt;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OkayToSend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(x);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1738518"/>
            <a:ext cx="3858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Z3 relies on triggers</a:t>
            </a:r>
            <a:endParaRPr lang="en-US" sz="3600" dirty="0"/>
          </a:p>
        </p:txBody>
      </p:sp>
      <p:sp>
        <p:nvSpPr>
          <p:cNvPr id="11" name="Rectangle 10"/>
          <p:cNvSpPr/>
          <p:nvPr/>
        </p:nvSpPr>
        <p:spPr>
          <a:xfrm>
            <a:off x="391297" y="3092462"/>
            <a:ext cx="82090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var</a:t>
            </a:r>
            <a:r>
              <a:rPr lang="en-US" dirty="0" smtClean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z;</a:t>
            </a:r>
          </a:p>
          <a:p>
            <a:r>
              <a:rPr lang="en-US" dirty="0" smtClean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assert</a:t>
            </a:r>
            <a:r>
              <a:rPr lang="en-US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ValidID</a:t>
            </a:r>
            <a:r>
              <a:rPr lang="en-US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(z);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91297" y="5499108"/>
            <a:ext cx="59479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Triggers may be written by the user,</a:t>
            </a:r>
          </a:p>
          <a:p>
            <a:r>
              <a:rPr lang="en-US" sz="2800" dirty="0" smtClean="0"/>
              <a:t>or chosen automatically by Dafny or Z3.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6659789" y="6083883"/>
            <a:ext cx="2006415" cy="646331"/>
          </a:xfrm>
          <a:prstGeom prst="wedgeRectCallout">
            <a:avLst>
              <a:gd name="adj1" fmla="val -75420"/>
              <a:gd name="adj2" fmla="val -1595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 smtClean="0">
                <a:highlight>
                  <a:srgbClr val="FFFFFF"/>
                </a:highlight>
                <a:cs typeface="Consolas" panose="020B0609020204030204" pitchFamily="49" charset="0"/>
              </a:rPr>
              <a:t>Usually a bad idea!</a:t>
            </a:r>
          </a:p>
          <a:p>
            <a:pPr algn="ctr">
              <a:defRPr/>
            </a:pPr>
            <a:r>
              <a:rPr lang="en-US" dirty="0">
                <a:highlight>
                  <a:srgbClr val="FFFFFF"/>
                </a:highlight>
                <a:cs typeface="Consolas" panose="020B0609020204030204" pitchFamily="49" charset="0"/>
              </a:rPr>
              <a:t>Why?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692346" y="5992637"/>
            <a:ext cx="453081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>
              <a:solidFill>
                <a:schemeClr val="tx1"/>
              </a:solidFill>
              <a:highlight>
                <a:srgbClr val="FFFFFF"/>
              </a:highlight>
              <a:cs typeface="Consolas" panose="020B0609020204030204" pitchFamily="49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1297" y="4678956"/>
            <a:ext cx="82090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assert exists </a:t>
            </a:r>
            <a:r>
              <a:rPr lang="en-US" dirty="0" smtClean="0">
                <a:solidFill>
                  <a:srgbClr val="6495ED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x</a:t>
            </a:r>
            <a:r>
              <a:rPr lang="en-US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  <a:r>
              <a:rPr lang="en-US" dirty="0" smtClean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ValidID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(x)}</a:t>
            </a:r>
            <a:r>
              <a:rPr lang="en-US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 </a:t>
            </a: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	</a:t>
            </a:r>
            <a:r>
              <a:rPr lang="en-US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	</a:t>
            </a:r>
            <a:r>
              <a:rPr lang="en-US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ValidID</a:t>
            </a:r>
            <a:r>
              <a:rPr lang="en-US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(x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==&gt;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OkayToSend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(x);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25395" y="3967332"/>
            <a:ext cx="82090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var</a:t>
            </a:r>
            <a:r>
              <a:rPr lang="en-US" dirty="0" smtClean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z;</a:t>
            </a:r>
          </a:p>
          <a:p>
            <a:r>
              <a:rPr lang="en-US" dirty="0" smtClean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assume </a:t>
            </a:r>
            <a:r>
              <a:rPr lang="en-US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ValidID</a:t>
            </a:r>
            <a:r>
              <a:rPr lang="en-US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(z);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28600" y="3880022"/>
            <a:ext cx="611067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339273" y="2497114"/>
            <a:ext cx="2656446" cy="206210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highlight>
                  <a:srgbClr val="FFFFFF"/>
                </a:highlight>
                <a:cs typeface="Consolas" panose="020B0609020204030204" pitchFamily="49" charset="0"/>
              </a:rPr>
              <a:t>Subtleties</a:t>
            </a:r>
            <a:endParaRPr lang="en-US" dirty="0" smtClean="0">
              <a:highlight>
                <a:srgbClr val="FFFFFF"/>
              </a:highlight>
              <a:cs typeface="Consolas" panose="020B06090202040302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highlight>
                  <a:srgbClr val="FFFFFF"/>
                </a:highlight>
                <a:cs typeface="Consolas" panose="020B0609020204030204" pitchFamily="49" charset="0"/>
              </a:rPr>
              <a:t>Trigger must include all quantified variables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highlight>
                  <a:srgbClr val="FFFFFF"/>
                </a:highlight>
                <a:cs typeface="Consolas" panose="020B0609020204030204" pitchFamily="49" charset="0"/>
              </a:rPr>
              <a:t>Non-quantified terms checked for equality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highlight>
                  <a:srgbClr val="FFFFFF"/>
                </a:highlight>
                <a:cs typeface="Consolas" panose="020B0609020204030204" pitchFamily="49" charset="0"/>
              </a:rPr>
              <a:t>Z3 must “think” about the triggering term</a:t>
            </a:r>
            <a:endParaRPr lang="en-US" dirty="0">
              <a:solidFill>
                <a:schemeClr val="tx1"/>
              </a:solidFill>
              <a:highlight>
                <a:srgbClr val="FFFFFF"/>
              </a:highlight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38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3" grpId="0"/>
      <p:bldP spid="18" grpId="0"/>
      <p:bldP spid="1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28600" y="551935"/>
            <a:ext cx="8534400" cy="914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3300"/>
                </a:solidFill>
              </a:rPr>
              <a:t>UNDECIDABLE</a:t>
            </a:r>
          </a:p>
          <a:p>
            <a:r>
              <a:rPr lang="en-US" sz="2000" b="1" dirty="0" smtClean="0">
                <a:solidFill>
                  <a:srgbClr val="003300"/>
                </a:solidFill>
              </a:rPr>
              <a:t>quantifiers</a:t>
            </a:r>
            <a:r>
              <a:rPr lang="en-US" sz="2000" dirty="0" smtClean="0">
                <a:solidFill>
                  <a:srgbClr val="003300"/>
                </a:solidFill>
              </a:rPr>
              <a:t>             e ::= ... | </a:t>
            </a:r>
            <a:r>
              <a:rPr lang="en-US" sz="2000" dirty="0" err="1" smtClean="0">
                <a:solidFill>
                  <a:srgbClr val="003300"/>
                </a:solidFill>
              </a:rPr>
              <a:t>forall</a:t>
            </a:r>
            <a:r>
              <a:rPr lang="en-US" sz="2000" dirty="0" smtClean="0">
                <a:solidFill>
                  <a:srgbClr val="003300"/>
                </a:solidFill>
              </a:rPr>
              <a:t> x</a:t>
            </a:r>
            <a:r>
              <a:rPr lang="en-US" sz="2000" baseline="-25000" dirty="0" smtClean="0">
                <a:solidFill>
                  <a:srgbClr val="003300"/>
                </a:solidFill>
              </a:rPr>
              <a:t>1</a:t>
            </a:r>
            <a:r>
              <a:rPr lang="en-US" sz="2000" dirty="0" smtClean="0">
                <a:solidFill>
                  <a:srgbClr val="003300"/>
                </a:solidFill>
              </a:rPr>
              <a:t>:t</a:t>
            </a:r>
            <a:r>
              <a:rPr lang="en-US" sz="2000" baseline="-25000" dirty="0" smtClean="0">
                <a:solidFill>
                  <a:srgbClr val="003300"/>
                </a:solidFill>
              </a:rPr>
              <a:t>1</a:t>
            </a:r>
            <a:r>
              <a:rPr lang="en-US" sz="2000" dirty="0" smtClean="0">
                <a:solidFill>
                  <a:srgbClr val="003300"/>
                </a:solidFill>
              </a:rPr>
              <a:t>,…</a:t>
            </a:r>
            <a:r>
              <a:rPr lang="en-US" sz="2000" dirty="0">
                <a:solidFill>
                  <a:srgbClr val="003300"/>
                </a:solidFill>
              </a:rPr>
              <a:t>,</a:t>
            </a:r>
            <a:r>
              <a:rPr lang="en-US" sz="2000" dirty="0" err="1" smtClean="0">
                <a:solidFill>
                  <a:srgbClr val="003300"/>
                </a:solidFill>
              </a:rPr>
              <a:t>x</a:t>
            </a:r>
            <a:r>
              <a:rPr lang="en-US" sz="2000" baseline="-25000" dirty="0" err="1" smtClean="0">
                <a:solidFill>
                  <a:srgbClr val="003300"/>
                </a:solidFill>
              </a:rPr>
              <a:t>n</a:t>
            </a:r>
            <a:r>
              <a:rPr lang="en-US" sz="2000" dirty="0" err="1" smtClean="0">
                <a:solidFill>
                  <a:srgbClr val="003300"/>
                </a:solidFill>
              </a:rPr>
              <a:t>:t</a:t>
            </a:r>
            <a:r>
              <a:rPr lang="en-US" sz="2000" baseline="-25000" dirty="0" err="1" smtClean="0">
                <a:solidFill>
                  <a:srgbClr val="003300"/>
                </a:solidFill>
              </a:rPr>
              <a:t>n</a:t>
            </a:r>
            <a:r>
              <a:rPr lang="en-US" sz="2000" dirty="0" smtClean="0">
                <a:solidFill>
                  <a:srgbClr val="003300"/>
                </a:solidFill>
              </a:rPr>
              <a:t> :: e | exists </a:t>
            </a:r>
            <a:r>
              <a:rPr lang="en-US" sz="2000" dirty="0">
                <a:solidFill>
                  <a:srgbClr val="003300"/>
                </a:solidFill>
              </a:rPr>
              <a:t>x</a:t>
            </a:r>
            <a:r>
              <a:rPr lang="en-US" sz="2000" baseline="-25000" dirty="0">
                <a:solidFill>
                  <a:srgbClr val="003300"/>
                </a:solidFill>
              </a:rPr>
              <a:t>1</a:t>
            </a:r>
            <a:r>
              <a:rPr lang="en-US" sz="2000" dirty="0">
                <a:solidFill>
                  <a:srgbClr val="003300"/>
                </a:solidFill>
              </a:rPr>
              <a:t>:t</a:t>
            </a:r>
            <a:r>
              <a:rPr lang="en-US" sz="2000" baseline="-25000" dirty="0">
                <a:solidFill>
                  <a:srgbClr val="003300"/>
                </a:solidFill>
              </a:rPr>
              <a:t>1</a:t>
            </a:r>
            <a:r>
              <a:rPr lang="en-US" sz="2000" dirty="0">
                <a:solidFill>
                  <a:srgbClr val="003300"/>
                </a:solidFill>
              </a:rPr>
              <a:t>,…,</a:t>
            </a:r>
            <a:r>
              <a:rPr lang="en-US" sz="2000" dirty="0" err="1">
                <a:solidFill>
                  <a:srgbClr val="003300"/>
                </a:solidFill>
              </a:rPr>
              <a:t>x</a:t>
            </a:r>
            <a:r>
              <a:rPr lang="en-US" sz="2000" baseline="-25000" dirty="0" err="1">
                <a:solidFill>
                  <a:srgbClr val="003300"/>
                </a:solidFill>
              </a:rPr>
              <a:t>n</a:t>
            </a:r>
            <a:r>
              <a:rPr lang="en-US" sz="2000" dirty="0" err="1">
                <a:solidFill>
                  <a:srgbClr val="003300"/>
                </a:solidFill>
              </a:rPr>
              <a:t>:t</a:t>
            </a:r>
            <a:r>
              <a:rPr lang="en-US" sz="2000" baseline="-25000" dirty="0" err="1">
                <a:solidFill>
                  <a:srgbClr val="003300"/>
                </a:solidFill>
              </a:rPr>
              <a:t>n</a:t>
            </a:r>
            <a:r>
              <a:rPr lang="en-US" sz="2000" dirty="0" smtClean="0">
                <a:solidFill>
                  <a:srgbClr val="003300"/>
                </a:solidFill>
              </a:rPr>
              <a:t> :: 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738518"/>
            <a:ext cx="69958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Concrete example: </a:t>
            </a:r>
          </a:p>
          <a:p>
            <a:r>
              <a:rPr lang="en-US" sz="3600" dirty="0"/>
              <a:t>	</a:t>
            </a:r>
            <a:r>
              <a:rPr lang="en-US" sz="3200" dirty="0" smtClean="0"/>
              <a:t>What does Dafny know about sets?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1383691" y="4016121"/>
            <a:ext cx="2970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assert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|a * b| &lt;= |a|;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3327845"/>
            <a:ext cx="2654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Will this work?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4488954"/>
            <a:ext cx="3342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What would work?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7425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28600" y="551935"/>
            <a:ext cx="8534400" cy="914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3300"/>
                </a:solidFill>
              </a:rPr>
              <a:t>UNDECIDABLE</a:t>
            </a:r>
          </a:p>
          <a:p>
            <a:r>
              <a:rPr lang="en-US" sz="2000" b="1" dirty="0" smtClean="0">
                <a:solidFill>
                  <a:srgbClr val="003300"/>
                </a:solidFill>
              </a:rPr>
              <a:t>quantifiers</a:t>
            </a:r>
            <a:r>
              <a:rPr lang="en-US" sz="2000" dirty="0" smtClean="0">
                <a:solidFill>
                  <a:srgbClr val="003300"/>
                </a:solidFill>
              </a:rPr>
              <a:t>             e ::= ... | </a:t>
            </a:r>
            <a:r>
              <a:rPr lang="en-US" sz="2000" dirty="0" err="1" smtClean="0">
                <a:solidFill>
                  <a:srgbClr val="003300"/>
                </a:solidFill>
              </a:rPr>
              <a:t>forall</a:t>
            </a:r>
            <a:r>
              <a:rPr lang="en-US" sz="2000" dirty="0" smtClean="0">
                <a:solidFill>
                  <a:srgbClr val="003300"/>
                </a:solidFill>
              </a:rPr>
              <a:t> x</a:t>
            </a:r>
            <a:r>
              <a:rPr lang="en-US" sz="2000" baseline="-25000" dirty="0" smtClean="0">
                <a:solidFill>
                  <a:srgbClr val="003300"/>
                </a:solidFill>
              </a:rPr>
              <a:t>1</a:t>
            </a:r>
            <a:r>
              <a:rPr lang="en-US" sz="2000" dirty="0" smtClean="0">
                <a:solidFill>
                  <a:srgbClr val="003300"/>
                </a:solidFill>
              </a:rPr>
              <a:t>:t</a:t>
            </a:r>
            <a:r>
              <a:rPr lang="en-US" sz="2000" baseline="-25000" dirty="0" smtClean="0">
                <a:solidFill>
                  <a:srgbClr val="003300"/>
                </a:solidFill>
              </a:rPr>
              <a:t>1</a:t>
            </a:r>
            <a:r>
              <a:rPr lang="en-US" sz="2000" dirty="0" smtClean="0">
                <a:solidFill>
                  <a:srgbClr val="003300"/>
                </a:solidFill>
              </a:rPr>
              <a:t>,…</a:t>
            </a:r>
            <a:r>
              <a:rPr lang="en-US" sz="2000" dirty="0">
                <a:solidFill>
                  <a:srgbClr val="003300"/>
                </a:solidFill>
              </a:rPr>
              <a:t>,</a:t>
            </a:r>
            <a:r>
              <a:rPr lang="en-US" sz="2000" dirty="0" err="1" smtClean="0">
                <a:solidFill>
                  <a:srgbClr val="003300"/>
                </a:solidFill>
              </a:rPr>
              <a:t>x</a:t>
            </a:r>
            <a:r>
              <a:rPr lang="en-US" sz="2000" baseline="-25000" dirty="0" err="1" smtClean="0">
                <a:solidFill>
                  <a:srgbClr val="003300"/>
                </a:solidFill>
              </a:rPr>
              <a:t>n</a:t>
            </a:r>
            <a:r>
              <a:rPr lang="en-US" sz="2000" dirty="0" err="1" smtClean="0">
                <a:solidFill>
                  <a:srgbClr val="003300"/>
                </a:solidFill>
              </a:rPr>
              <a:t>:t</a:t>
            </a:r>
            <a:r>
              <a:rPr lang="en-US" sz="2000" baseline="-25000" dirty="0" err="1" smtClean="0">
                <a:solidFill>
                  <a:srgbClr val="003300"/>
                </a:solidFill>
              </a:rPr>
              <a:t>n</a:t>
            </a:r>
            <a:r>
              <a:rPr lang="en-US" sz="2000" dirty="0" smtClean="0">
                <a:solidFill>
                  <a:srgbClr val="003300"/>
                </a:solidFill>
              </a:rPr>
              <a:t> :: e | exists </a:t>
            </a:r>
            <a:r>
              <a:rPr lang="en-US" sz="2000" dirty="0">
                <a:solidFill>
                  <a:srgbClr val="003300"/>
                </a:solidFill>
              </a:rPr>
              <a:t>x</a:t>
            </a:r>
            <a:r>
              <a:rPr lang="en-US" sz="2000" baseline="-25000" dirty="0">
                <a:solidFill>
                  <a:srgbClr val="003300"/>
                </a:solidFill>
              </a:rPr>
              <a:t>1</a:t>
            </a:r>
            <a:r>
              <a:rPr lang="en-US" sz="2000" dirty="0">
                <a:solidFill>
                  <a:srgbClr val="003300"/>
                </a:solidFill>
              </a:rPr>
              <a:t>:t</a:t>
            </a:r>
            <a:r>
              <a:rPr lang="en-US" sz="2000" baseline="-25000" dirty="0">
                <a:solidFill>
                  <a:srgbClr val="003300"/>
                </a:solidFill>
              </a:rPr>
              <a:t>1</a:t>
            </a:r>
            <a:r>
              <a:rPr lang="en-US" sz="2000" dirty="0">
                <a:solidFill>
                  <a:srgbClr val="003300"/>
                </a:solidFill>
              </a:rPr>
              <a:t>,…,</a:t>
            </a:r>
            <a:r>
              <a:rPr lang="en-US" sz="2000" dirty="0" err="1">
                <a:solidFill>
                  <a:srgbClr val="003300"/>
                </a:solidFill>
              </a:rPr>
              <a:t>x</a:t>
            </a:r>
            <a:r>
              <a:rPr lang="en-US" sz="2000" baseline="-25000" dirty="0" err="1">
                <a:solidFill>
                  <a:srgbClr val="003300"/>
                </a:solidFill>
              </a:rPr>
              <a:t>n</a:t>
            </a:r>
            <a:r>
              <a:rPr lang="en-US" sz="2000" dirty="0" err="1">
                <a:solidFill>
                  <a:srgbClr val="003300"/>
                </a:solidFill>
              </a:rPr>
              <a:t>:t</a:t>
            </a:r>
            <a:r>
              <a:rPr lang="en-US" sz="2000" baseline="-25000" dirty="0" err="1">
                <a:solidFill>
                  <a:srgbClr val="003300"/>
                </a:solidFill>
              </a:rPr>
              <a:t>n</a:t>
            </a:r>
            <a:r>
              <a:rPr lang="en-US" sz="2000" dirty="0" smtClean="0">
                <a:solidFill>
                  <a:srgbClr val="003300"/>
                </a:solidFill>
              </a:rPr>
              <a:t> :: 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738518"/>
            <a:ext cx="69958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Concrete example: </a:t>
            </a:r>
          </a:p>
          <a:p>
            <a:r>
              <a:rPr lang="en-US" sz="3600" dirty="0"/>
              <a:t>	</a:t>
            </a:r>
            <a:r>
              <a:rPr lang="en-US" sz="3200" dirty="0" smtClean="0"/>
              <a:t>What does Dafny know about sets?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1383691" y="4016121"/>
            <a:ext cx="2970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assert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|a * b| &lt;= |a|;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3327845"/>
            <a:ext cx="2654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Will this work?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4488954"/>
            <a:ext cx="3342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What would work?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1272745" y="5177230"/>
            <a:ext cx="5869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assert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|a - b| == |a| - |a * b|; </a:t>
            </a: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assert</a:t>
            </a:r>
            <a:r>
              <a:rPr lang="en-US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|a * b| &lt;= |a|;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19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28600" y="551935"/>
            <a:ext cx="8534400" cy="914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3300"/>
                </a:solidFill>
              </a:rPr>
              <a:t>UNDECIDABLE</a:t>
            </a:r>
          </a:p>
          <a:p>
            <a:r>
              <a:rPr lang="en-US" sz="2000" b="1" dirty="0" smtClean="0">
                <a:solidFill>
                  <a:srgbClr val="003300"/>
                </a:solidFill>
              </a:rPr>
              <a:t>quantifiers</a:t>
            </a:r>
            <a:r>
              <a:rPr lang="en-US" sz="2000" dirty="0" smtClean="0">
                <a:solidFill>
                  <a:srgbClr val="003300"/>
                </a:solidFill>
              </a:rPr>
              <a:t>             e ::= ... | </a:t>
            </a:r>
            <a:r>
              <a:rPr lang="en-US" sz="2000" dirty="0" err="1" smtClean="0">
                <a:solidFill>
                  <a:srgbClr val="003300"/>
                </a:solidFill>
              </a:rPr>
              <a:t>forall</a:t>
            </a:r>
            <a:r>
              <a:rPr lang="en-US" sz="2000" dirty="0" smtClean="0">
                <a:solidFill>
                  <a:srgbClr val="003300"/>
                </a:solidFill>
              </a:rPr>
              <a:t> x</a:t>
            </a:r>
            <a:r>
              <a:rPr lang="en-US" sz="2000" baseline="-25000" dirty="0" smtClean="0">
                <a:solidFill>
                  <a:srgbClr val="003300"/>
                </a:solidFill>
              </a:rPr>
              <a:t>1</a:t>
            </a:r>
            <a:r>
              <a:rPr lang="en-US" sz="2000" dirty="0" smtClean="0">
                <a:solidFill>
                  <a:srgbClr val="003300"/>
                </a:solidFill>
              </a:rPr>
              <a:t>:t</a:t>
            </a:r>
            <a:r>
              <a:rPr lang="en-US" sz="2000" baseline="-25000" dirty="0" smtClean="0">
                <a:solidFill>
                  <a:srgbClr val="003300"/>
                </a:solidFill>
              </a:rPr>
              <a:t>1</a:t>
            </a:r>
            <a:r>
              <a:rPr lang="en-US" sz="2000" dirty="0" smtClean="0">
                <a:solidFill>
                  <a:srgbClr val="003300"/>
                </a:solidFill>
              </a:rPr>
              <a:t>,…</a:t>
            </a:r>
            <a:r>
              <a:rPr lang="en-US" sz="2000" dirty="0">
                <a:solidFill>
                  <a:srgbClr val="003300"/>
                </a:solidFill>
              </a:rPr>
              <a:t>,</a:t>
            </a:r>
            <a:r>
              <a:rPr lang="en-US" sz="2000" dirty="0" err="1" smtClean="0">
                <a:solidFill>
                  <a:srgbClr val="003300"/>
                </a:solidFill>
              </a:rPr>
              <a:t>x</a:t>
            </a:r>
            <a:r>
              <a:rPr lang="en-US" sz="2000" baseline="-25000" dirty="0" err="1" smtClean="0">
                <a:solidFill>
                  <a:srgbClr val="003300"/>
                </a:solidFill>
              </a:rPr>
              <a:t>n</a:t>
            </a:r>
            <a:r>
              <a:rPr lang="en-US" sz="2000" dirty="0" err="1" smtClean="0">
                <a:solidFill>
                  <a:srgbClr val="003300"/>
                </a:solidFill>
              </a:rPr>
              <a:t>:t</a:t>
            </a:r>
            <a:r>
              <a:rPr lang="en-US" sz="2000" baseline="-25000" dirty="0" err="1" smtClean="0">
                <a:solidFill>
                  <a:srgbClr val="003300"/>
                </a:solidFill>
              </a:rPr>
              <a:t>n</a:t>
            </a:r>
            <a:r>
              <a:rPr lang="en-US" sz="2000" dirty="0" smtClean="0">
                <a:solidFill>
                  <a:srgbClr val="003300"/>
                </a:solidFill>
              </a:rPr>
              <a:t> :: e | exists </a:t>
            </a:r>
            <a:r>
              <a:rPr lang="en-US" sz="2000" dirty="0">
                <a:solidFill>
                  <a:srgbClr val="003300"/>
                </a:solidFill>
              </a:rPr>
              <a:t>x</a:t>
            </a:r>
            <a:r>
              <a:rPr lang="en-US" sz="2000" baseline="-25000" dirty="0">
                <a:solidFill>
                  <a:srgbClr val="003300"/>
                </a:solidFill>
              </a:rPr>
              <a:t>1</a:t>
            </a:r>
            <a:r>
              <a:rPr lang="en-US" sz="2000" dirty="0">
                <a:solidFill>
                  <a:srgbClr val="003300"/>
                </a:solidFill>
              </a:rPr>
              <a:t>:t</a:t>
            </a:r>
            <a:r>
              <a:rPr lang="en-US" sz="2000" baseline="-25000" dirty="0">
                <a:solidFill>
                  <a:srgbClr val="003300"/>
                </a:solidFill>
              </a:rPr>
              <a:t>1</a:t>
            </a:r>
            <a:r>
              <a:rPr lang="en-US" sz="2000" dirty="0">
                <a:solidFill>
                  <a:srgbClr val="003300"/>
                </a:solidFill>
              </a:rPr>
              <a:t>,…,</a:t>
            </a:r>
            <a:r>
              <a:rPr lang="en-US" sz="2000" dirty="0" err="1">
                <a:solidFill>
                  <a:srgbClr val="003300"/>
                </a:solidFill>
              </a:rPr>
              <a:t>x</a:t>
            </a:r>
            <a:r>
              <a:rPr lang="en-US" sz="2000" baseline="-25000" dirty="0" err="1">
                <a:solidFill>
                  <a:srgbClr val="003300"/>
                </a:solidFill>
              </a:rPr>
              <a:t>n</a:t>
            </a:r>
            <a:r>
              <a:rPr lang="en-US" sz="2000" dirty="0" err="1">
                <a:solidFill>
                  <a:srgbClr val="003300"/>
                </a:solidFill>
              </a:rPr>
              <a:t>:t</a:t>
            </a:r>
            <a:r>
              <a:rPr lang="en-US" sz="2000" baseline="-25000" dirty="0" err="1">
                <a:solidFill>
                  <a:srgbClr val="003300"/>
                </a:solidFill>
              </a:rPr>
              <a:t>n</a:t>
            </a:r>
            <a:r>
              <a:rPr lang="en-US" sz="2000" dirty="0" smtClean="0">
                <a:solidFill>
                  <a:srgbClr val="003300"/>
                </a:solidFill>
              </a:rPr>
              <a:t> :: 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9016" y="2292096"/>
            <a:ext cx="6981398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Example:</a:t>
            </a:r>
          </a:p>
          <a:p>
            <a:endParaRPr lang="en-US" sz="2400" dirty="0" smtClean="0"/>
          </a:p>
          <a:p>
            <a:r>
              <a:rPr lang="en-US" sz="2400" dirty="0" err="1" smtClean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forall</a:t>
            </a:r>
            <a:r>
              <a:rPr lang="en-US" sz="2400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6495ED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x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{f(x)}</a:t>
            </a:r>
            <a:r>
              <a:rPr lang="en-US" sz="2400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:: f(f(x)) &gt; f(x-1);</a:t>
            </a:r>
            <a:endParaRPr lang="en-US" sz="2400" dirty="0"/>
          </a:p>
          <a:p>
            <a:r>
              <a:rPr lang="en-US" sz="2400" dirty="0" smtClean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assert </a:t>
            </a:r>
            <a:r>
              <a:rPr lang="en-US" sz="2400" dirty="0" smtClean="0"/>
              <a:t>f(3) &lt;= f(f(2));</a:t>
            </a:r>
          </a:p>
          <a:p>
            <a:pPr lvl="1"/>
            <a:r>
              <a:rPr lang="en-US" sz="2400" dirty="0" smtClean="0">
                <a:solidFill>
                  <a:srgbClr val="0070C0"/>
                </a:solidFill>
              </a:rPr>
              <a:t>          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f(f(3)) &gt; f(2)</a:t>
            </a:r>
          </a:p>
          <a:p>
            <a:pPr lvl="1"/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  &amp;&amp; f(f(f(3))) &gt; f(f(3)-1)</a:t>
            </a:r>
          </a:p>
          <a:p>
            <a:pPr lvl="1"/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  &amp;&amp; f(f(f(f(3)))) &gt; f(f(f(3)-1)-1)</a:t>
            </a:r>
          </a:p>
          <a:p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</a:rPr>
              <a:t>       …</a:t>
            </a:r>
            <a:endParaRPr lang="en-US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1920" y="1583071"/>
            <a:ext cx="5909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Beware of infinite matching loops!</a:t>
            </a:r>
            <a:endParaRPr lang="en-US" sz="3200" dirty="0"/>
          </a:p>
        </p:txBody>
      </p:sp>
      <p:sp>
        <p:nvSpPr>
          <p:cNvPr id="15" name="Right Brace 14"/>
          <p:cNvSpPr/>
          <p:nvPr/>
        </p:nvSpPr>
        <p:spPr>
          <a:xfrm rot="16200000" flipV="1">
            <a:off x="3067065" y="2401047"/>
            <a:ext cx="480030" cy="871728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109216" y="2215896"/>
            <a:ext cx="2924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accent4">
                    <a:lumMod val="75000"/>
                  </a:schemeClr>
                </a:solidFill>
              </a:rPr>
              <a:t>badly behaved trigger</a:t>
            </a:r>
            <a:endParaRPr lang="en-US" sz="2400" i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45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28600" y="551935"/>
            <a:ext cx="8534400" cy="914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3300"/>
                </a:solidFill>
              </a:rPr>
              <a:t>UNDECIDABLE</a:t>
            </a:r>
          </a:p>
          <a:p>
            <a:r>
              <a:rPr lang="en-US" sz="2000" b="1" dirty="0" smtClean="0">
                <a:solidFill>
                  <a:srgbClr val="003300"/>
                </a:solidFill>
              </a:rPr>
              <a:t>quantifiers</a:t>
            </a:r>
            <a:r>
              <a:rPr lang="en-US" sz="2000" dirty="0" smtClean="0">
                <a:solidFill>
                  <a:srgbClr val="003300"/>
                </a:solidFill>
              </a:rPr>
              <a:t>             e ::= ... | </a:t>
            </a:r>
            <a:r>
              <a:rPr lang="en-US" sz="2000" dirty="0" err="1" smtClean="0">
                <a:solidFill>
                  <a:srgbClr val="003300"/>
                </a:solidFill>
              </a:rPr>
              <a:t>forall</a:t>
            </a:r>
            <a:r>
              <a:rPr lang="en-US" sz="2000" dirty="0" smtClean="0">
                <a:solidFill>
                  <a:srgbClr val="003300"/>
                </a:solidFill>
              </a:rPr>
              <a:t> x</a:t>
            </a:r>
            <a:r>
              <a:rPr lang="en-US" sz="2000" baseline="-25000" dirty="0" smtClean="0">
                <a:solidFill>
                  <a:srgbClr val="003300"/>
                </a:solidFill>
              </a:rPr>
              <a:t>1</a:t>
            </a:r>
            <a:r>
              <a:rPr lang="en-US" sz="2000" dirty="0" smtClean="0">
                <a:solidFill>
                  <a:srgbClr val="003300"/>
                </a:solidFill>
              </a:rPr>
              <a:t>:t</a:t>
            </a:r>
            <a:r>
              <a:rPr lang="en-US" sz="2000" baseline="-25000" dirty="0" smtClean="0">
                <a:solidFill>
                  <a:srgbClr val="003300"/>
                </a:solidFill>
              </a:rPr>
              <a:t>1</a:t>
            </a:r>
            <a:r>
              <a:rPr lang="en-US" sz="2000" dirty="0" smtClean="0">
                <a:solidFill>
                  <a:srgbClr val="003300"/>
                </a:solidFill>
              </a:rPr>
              <a:t>,…</a:t>
            </a:r>
            <a:r>
              <a:rPr lang="en-US" sz="2000" dirty="0">
                <a:solidFill>
                  <a:srgbClr val="003300"/>
                </a:solidFill>
              </a:rPr>
              <a:t>,</a:t>
            </a:r>
            <a:r>
              <a:rPr lang="en-US" sz="2000" dirty="0" err="1" smtClean="0">
                <a:solidFill>
                  <a:srgbClr val="003300"/>
                </a:solidFill>
              </a:rPr>
              <a:t>x</a:t>
            </a:r>
            <a:r>
              <a:rPr lang="en-US" sz="2000" baseline="-25000" dirty="0" err="1" smtClean="0">
                <a:solidFill>
                  <a:srgbClr val="003300"/>
                </a:solidFill>
              </a:rPr>
              <a:t>n</a:t>
            </a:r>
            <a:r>
              <a:rPr lang="en-US" sz="2000" dirty="0" err="1" smtClean="0">
                <a:solidFill>
                  <a:srgbClr val="003300"/>
                </a:solidFill>
              </a:rPr>
              <a:t>:t</a:t>
            </a:r>
            <a:r>
              <a:rPr lang="en-US" sz="2000" baseline="-25000" dirty="0" err="1" smtClean="0">
                <a:solidFill>
                  <a:srgbClr val="003300"/>
                </a:solidFill>
              </a:rPr>
              <a:t>n</a:t>
            </a:r>
            <a:r>
              <a:rPr lang="en-US" sz="2000" dirty="0" smtClean="0">
                <a:solidFill>
                  <a:srgbClr val="003300"/>
                </a:solidFill>
              </a:rPr>
              <a:t> :: e | exists </a:t>
            </a:r>
            <a:r>
              <a:rPr lang="en-US" sz="2000" dirty="0">
                <a:solidFill>
                  <a:srgbClr val="003300"/>
                </a:solidFill>
              </a:rPr>
              <a:t>x</a:t>
            </a:r>
            <a:r>
              <a:rPr lang="en-US" sz="2000" baseline="-25000" dirty="0">
                <a:solidFill>
                  <a:srgbClr val="003300"/>
                </a:solidFill>
              </a:rPr>
              <a:t>1</a:t>
            </a:r>
            <a:r>
              <a:rPr lang="en-US" sz="2000" dirty="0">
                <a:solidFill>
                  <a:srgbClr val="003300"/>
                </a:solidFill>
              </a:rPr>
              <a:t>:t</a:t>
            </a:r>
            <a:r>
              <a:rPr lang="en-US" sz="2000" baseline="-25000" dirty="0">
                <a:solidFill>
                  <a:srgbClr val="003300"/>
                </a:solidFill>
              </a:rPr>
              <a:t>1</a:t>
            </a:r>
            <a:r>
              <a:rPr lang="en-US" sz="2000" dirty="0">
                <a:solidFill>
                  <a:srgbClr val="003300"/>
                </a:solidFill>
              </a:rPr>
              <a:t>,…,</a:t>
            </a:r>
            <a:r>
              <a:rPr lang="en-US" sz="2000" dirty="0" err="1">
                <a:solidFill>
                  <a:srgbClr val="003300"/>
                </a:solidFill>
              </a:rPr>
              <a:t>x</a:t>
            </a:r>
            <a:r>
              <a:rPr lang="en-US" sz="2000" baseline="-25000" dirty="0" err="1">
                <a:solidFill>
                  <a:srgbClr val="003300"/>
                </a:solidFill>
              </a:rPr>
              <a:t>n</a:t>
            </a:r>
            <a:r>
              <a:rPr lang="en-US" sz="2000" dirty="0" err="1">
                <a:solidFill>
                  <a:srgbClr val="003300"/>
                </a:solidFill>
              </a:rPr>
              <a:t>:t</a:t>
            </a:r>
            <a:r>
              <a:rPr lang="en-US" sz="2000" baseline="-25000" dirty="0" err="1">
                <a:solidFill>
                  <a:srgbClr val="003300"/>
                </a:solidFill>
              </a:rPr>
              <a:t>n</a:t>
            </a:r>
            <a:r>
              <a:rPr lang="en-US" sz="2000" dirty="0" smtClean="0">
                <a:solidFill>
                  <a:srgbClr val="003300"/>
                </a:solidFill>
              </a:rPr>
              <a:t> :: 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9016" y="2292096"/>
            <a:ext cx="749115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Example:</a:t>
            </a:r>
          </a:p>
          <a:p>
            <a:endParaRPr lang="en-US" sz="2400" dirty="0" smtClean="0"/>
          </a:p>
          <a:p>
            <a:r>
              <a:rPr lang="en-US" sz="2400" dirty="0" err="1" smtClean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forall</a:t>
            </a:r>
            <a:r>
              <a:rPr lang="en-US" sz="2400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6495ED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x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{f(f(x))}</a:t>
            </a:r>
            <a:r>
              <a:rPr lang="en-US" sz="2400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:: f(f(x)) &gt; f(x-1);</a:t>
            </a:r>
            <a:endParaRPr lang="en-US" sz="2400" dirty="0"/>
          </a:p>
          <a:p>
            <a:r>
              <a:rPr lang="en-US" sz="2400" dirty="0" smtClean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assert </a:t>
            </a:r>
            <a:r>
              <a:rPr lang="en-US" sz="2400" dirty="0" smtClean="0"/>
              <a:t>f(3) &lt;= f(f(2));</a:t>
            </a:r>
          </a:p>
          <a:p>
            <a:pPr lvl="1"/>
            <a:r>
              <a:rPr lang="en-US" sz="2400" dirty="0" smtClean="0">
                <a:solidFill>
                  <a:srgbClr val="0070C0"/>
                </a:solidFill>
              </a:rPr>
              <a:t>          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f(f(2)) &gt; f(1)  </a:t>
            </a:r>
            <a:endParaRPr lang="en-US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1920" y="1583071"/>
            <a:ext cx="5909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Beware of infinite matching loops!</a:t>
            </a:r>
            <a:endParaRPr lang="en-US" sz="3200" dirty="0"/>
          </a:p>
        </p:txBody>
      </p:sp>
      <p:sp>
        <p:nvSpPr>
          <p:cNvPr id="15" name="Right Brace 14"/>
          <p:cNvSpPr/>
          <p:nvPr/>
        </p:nvSpPr>
        <p:spPr>
          <a:xfrm rot="16200000" flipV="1">
            <a:off x="3298713" y="2093629"/>
            <a:ext cx="480030" cy="1486564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524604" y="2179320"/>
            <a:ext cx="2028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accent4">
                    <a:lumMod val="75000"/>
                  </a:schemeClr>
                </a:solidFill>
              </a:rPr>
              <a:t>a better choice</a:t>
            </a:r>
            <a:endParaRPr lang="en-US" sz="2400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4515781"/>
            <a:ext cx="4420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Choose triggers carefully!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0481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Dafny debugging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Whiteboard + (imaginary) friends</a:t>
            </a:r>
          </a:p>
          <a:p>
            <a:r>
              <a:rPr lang="en-US" dirty="0" smtClean="0"/>
              <a:t>Assertions and assumes</a:t>
            </a:r>
          </a:p>
          <a:p>
            <a:r>
              <a:rPr lang="en-US" dirty="0" err="1" smtClean="0"/>
              <a:t>Calc</a:t>
            </a:r>
            <a:r>
              <a:rPr lang="en-US" dirty="0" smtClean="0"/>
              <a:t> </a:t>
            </a:r>
            <a:r>
              <a:rPr lang="en-US" dirty="0" smtClean="0"/>
              <a:t>statement</a:t>
            </a:r>
          </a:p>
          <a:p>
            <a:r>
              <a:rPr lang="en-US" dirty="0" err="1" smtClean="0"/>
              <a:t>Forall</a:t>
            </a:r>
            <a:r>
              <a:rPr lang="en-US" dirty="0" smtClean="0"/>
              <a:t> statement</a:t>
            </a:r>
            <a:endParaRPr lang="en-US" dirty="0" smtClean="0"/>
          </a:p>
          <a:p>
            <a:r>
              <a:rPr lang="en-US" dirty="0"/>
              <a:t>:</a:t>
            </a:r>
            <a:r>
              <a:rPr lang="en-US" dirty="0" err="1" smtClean="0"/>
              <a:t>timeLimit</a:t>
            </a:r>
            <a:r>
              <a:rPr lang="en-US" dirty="0" smtClean="0"/>
              <a:t>/Multiplier</a:t>
            </a:r>
          </a:p>
          <a:p>
            <a:pPr lvl="1"/>
            <a:r>
              <a:rPr lang="en-US" dirty="0" smtClean="0"/>
              <a:t>Beware!  Fix timeouts before other errors</a:t>
            </a:r>
          </a:p>
          <a:p>
            <a:r>
              <a:rPr lang="en-US" dirty="0" smtClean="0"/>
              <a:t>Boogie verification debugger</a:t>
            </a:r>
          </a:p>
          <a:p>
            <a:r>
              <a:rPr lang="en-US" dirty="0" smtClean="0"/>
              <a:t>Z3 axiom profiler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14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Controlling function unrolling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90088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Fuel</a:t>
            </a:r>
          </a:p>
          <a:p>
            <a:pPr lvl="1"/>
            <a:r>
              <a:rPr lang="en-US" dirty="0" smtClean="0"/>
              <a:t>{:fuel} annotation</a:t>
            </a:r>
          </a:p>
          <a:p>
            <a:r>
              <a:rPr lang="en-US" dirty="0" smtClean="0"/>
              <a:t>Computation</a:t>
            </a:r>
          </a:p>
          <a:p>
            <a:r>
              <a:rPr lang="en-US" dirty="0"/>
              <a:t>{:opaque} annotation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4687330" y="1600200"/>
            <a:ext cx="4283675" cy="1456352"/>
            <a:chOff x="4687330" y="1260082"/>
            <a:chExt cx="4283675" cy="1456352"/>
          </a:xfrm>
        </p:grpSpPr>
        <p:sp>
          <p:nvSpPr>
            <p:cNvPr id="6" name="Rectangle 5"/>
            <p:cNvSpPr/>
            <p:nvPr/>
          </p:nvSpPr>
          <p:spPr>
            <a:xfrm>
              <a:off x="4687330" y="1608438"/>
              <a:ext cx="4283675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0000FF"/>
                  </a:solidFill>
                  <a:highlight>
                    <a:srgbClr val="FFFFFF"/>
                  </a:highlight>
                  <a:latin typeface="Consolas" panose="020B0609020204030204" pitchFamily="49" charset="0"/>
                </a:rPr>
                <a:t>function</a:t>
              </a:r>
              <a:r>
                <a:rPr lang="en-US" sz="1600" dirty="0">
                  <a:solidFill>
                    <a:srgbClr val="000000"/>
                  </a:solidFill>
                  <a:highlight>
                    <a:srgbClr val="FFFFFF"/>
                  </a:highlight>
                  <a:latin typeface="Consolas" panose="020B0609020204030204" pitchFamily="49" charset="0"/>
                </a:rPr>
                <a:t> pow2(</a:t>
              </a:r>
              <a:r>
                <a:rPr lang="en-US" sz="1600" dirty="0" err="1">
                  <a:solidFill>
                    <a:srgbClr val="6495ED"/>
                  </a:solidFill>
                  <a:highlight>
                    <a:srgbClr val="FFFFFF"/>
                  </a:highlight>
                  <a:latin typeface="Consolas" panose="020B0609020204030204" pitchFamily="49" charset="0"/>
                </a:rPr>
                <a:t>n</a:t>
              </a:r>
              <a:r>
                <a:rPr lang="en-US" sz="1600" dirty="0" err="1">
                  <a:solidFill>
                    <a:srgbClr val="000000"/>
                  </a:solidFill>
                  <a:highlight>
                    <a:srgbClr val="FFFFFF"/>
                  </a:highlight>
                  <a:latin typeface="Consolas" panose="020B0609020204030204" pitchFamily="49" charset="0"/>
                </a:rPr>
                <a:t>:</a:t>
              </a:r>
              <a:r>
                <a:rPr lang="en-US" sz="1600" dirty="0" err="1">
                  <a:solidFill>
                    <a:srgbClr val="0000FF"/>
                  </a:solidFill>
                  <a:highlight>
                    <a:srgbClr val="FFFFFF"/>
                  </a:highlight>
                  <a:latin typeface="Consolas" panose="020B0609020204030204" pitchFamily="49" charset="0"/>
                </a:rPr>
                <a:t>nat</a:t>
              </a:r>
              <a:r>
                <a:rPr lang="en-US" sz="1600" dirty="0">
                  <a:solidFill>
                    <a:srgbClr val="000000"/>
                  </a:solidFill>
                  <a:highlight>
                    <a:srgbClr val="FFFFFF"/>
                  </a:highlight>
                  <a:latin typeface="Consolas" panose="020B0609020204030204" pitchFamily="49" charset="0"/>
                </a:rPr>
                <a:t>):</a:t>
              </a:r>
              <a:r>
                <a:rPr lang="en-US" sz="1600" dirty="0" err="1">
                  <a:solidFill>
                    <a:srgbClr val="0000FF"/>
                  </a:solidFill>
                  <a:highlight>
                    <a:srgbClr val="FFFFFF"/>
                  </a:highlight>
                  <a:latin typeface="Consolas" panose="020B0609020204030204" pitchFamily="49" charset="0"/>
                </a:rPr>
                <a:t>nat</a:t>
              </a:r>
              <a:endPara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endParaRPr>
            </a:p>
            <a:p>
              <a:r>
                <a:rPr lang="en-US" sz="1600" dirty="0">
                  <a:solidFill>
                    <a:srgbClr val="000000"/>
                  </a:solidFill>
                  <a:highlight>
                    <a:srgbClr val="FFFFFF"/>
                  </a:highlight>
                  <a:latin typeface="Consolas" panose="020B0609020204030204" pitchFamily="49" charset="0"/>
                </a:rPr>
                <a:t>{</a:t>
              </a:r>
            </a:p>
            <a:p>
              <a:r>
                <a:rPr lang="en-US" sz="1600" dirty="0">
                  <a:solidFill>
                    <a:srgbClr val="000000"/>
                  </a:solidFill>
                  <a:highlight>
                    <a:srgbClr val="FFFFFF"/>
                  </a:highlight>
                  <a:latin typeface="Consolas" panose="020B0609020204030204" pitchFamily="49" charset="0"/>
                </a:rPr>
                <a:t>  </a:t>
              </a:r>
              <a:r>
                <a:rPr lang="en-US" sz="1600" dirty="0">
                  <a:solidFill>
                    <a:srgbClr val="0000FF"/>
                  </a:solidFill>
                  <a:highlight>
                    <a:srgbClr val="FFFFFF"/>
                  </a:highlight>
                  <a:latin typeface="Consolas" panose="020B0609020204030204" pitchFamily="49" charset="0"/>
                </a:rPr>
                <a:t>if</a:t>
              </a:r>
              <a:r>
                <a:rPr lang="en-US" sz="1600" dirty="0">
                  <a:solidFill>
                    <a:srgbClr val="000000"/>
                  </a:solidFill>
                  <a:highlight>
                    <a:srgbClr val="FFFFFF"/>
                  </a:highlight>
                  <a:latin typeface="Consolas" panose="020B0609020204030204" pitchFamily="49" charset="0"/>
                </a:rPr>
                <a:t> n == 0 </a:t>
              </a:r>
              <a:r>
                <a:rPr lang="en-US" sz="1600" dirty="0">
                  <a:solidFill>
                    <a:srgbClr val="0000FF"/>
                  </a:solidFill>
                  <a:highlight>
                    <a:srgbClr val="FFFFFF"/>
                  </a:highlight>
                  <a:latin typeface="Consolas" panose="020B0609020204030204" pitchFamily="49" charset="0"/>
                </a:rPr>
                <a:t>then</a:t>
              </a:r>
              <a:r>
                <a:rPr lang="en-US" sz="1600" dirty="0">
                  <a:solidFill>
                    <a:srgbClr val="000000"/>
                  </a:solidFill>
                  <a:highlight>
                    <a:srgbClr val="FFFFFF"/>
                  </a:highlight>
                  <a:latin typeface="Consolas" panose="020B0609020204030204" pitchFamily="49" charset="0"/>
                </a:rPr>
                <a:t> 1 </a:t>
              </a:r>
              <a:r>
                <a:rPr lang="en-US" sz="1600" dirty="0">
                  <a:solidFill>
                    <a:srgbClr val="0000FF"/>
                  </a:solidFill>
                  <a:highlight>
                    <a:srgbClr val="FFFFFF"/>
                  </a:highlight>
                  <a:latin typeface="Consolas" panose="020B0609020204030204" pitchFamily="49" charset="0"/>
                </a:rPr>
                <a:t>else</a:t>
              </a:r>
              <a:r>
                <a:rPr lang="en-US" sz="1600" dirty="0">
                  <a:solidFill>
                    <a:srgbClr val="000000"/>
                  </a:solidFill>
                  <a:highlight>
                    <a:srgbClr val="FFFFFF"/>
                  </a:highlight>
                  <a:latin typeface="Consolas" panose="020B0609020204030204" pitchFamily="49" charset="0"/>
                </a:rPr>
                <a:t> 2*pow2(n-1)</a:t>
              </a:r>
            </a:p>
            <a:p>
              <a:r>
                <a:rPr lang="en-US" sz="1600" dirty="0">
                  <a:solidFill>
                    <a:srgbClr val="000000"/>
                  </a:solidFill>
                  <a:highlight>
                    <a:srgbClr val="FFFFFF"/>
                  </a:highlight>
                  <a:latin typeface="Consolas" panose="020B0609020204030204" pitchFamily="49" charset="0"/>
                </a:rPr>
                <a:t>}</a:t>
              </a:r>
              <a:endParaRPr lang="en-US" sz="16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87330" y="1260082"/>
              <a:ext cx="13476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u="sng" dirty="0" smtClean="0"/>
                <a:t>Example 1:</a:t>
              </a:r>
              <a:endParaRPr lang="en-US" sz="2000" b="1" u="sng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47816" y="3712998"/>
            <a:ext cx="5630562" cy="2431435"/>
            <a:chOff x="1429265" y="3369049"/>
            <a:chExt cx="5630562" cy="2431435"/>
          </a:xfrm>
        </p:grpSpPr>
        <p:sp>
          <p:nvSpPr>
            <p:cNvPr id="5" name="Rectangle 4"/>
            <p:cNvSpPr/>
            <p:nvPr/>
          </p:nvSpPr>
          <p:spPr>
            <a:xfrm>
              <a:off x="1429265" y="3769159"/>
              <a:ext cx="5630562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  <a:highlight>
                    <a:srgbClr val="FFFFFF"/>
                  </a:highlight>
                  <a:latin typeface="Consolas" panose="020B0609020204030204" pitchFamily="49" charset="0"/>
                </a:rPr>
                <a:t>function</a:t>
              </a:r>
              <a:r>
                <a:rPr lang="en-US" dirty="0" smtClean="0">
                  <a:solidFill>
                    <a:srgbClr val="000000"/>
                  </a:solidFill>
                  <a:highlight>
                    <a:srgbClr val="FFFFFF"/>
                  </a:highlight>
                  <a:latin typeface="Consolas" panose="020B0609020204030204" pitchFamily="49" charset="0"/>
                </a:rPr>
                <a:t> Fib(</a:t>
              </a:r>
              <a:r>
                <a:rPr lang="en-US" dirty="0" smtClean="0">
                  <a:solidFill>
                    <a:srgbClr val="6495ED"/>
                  </a:solidFill>
                  <a:highlight>
                    <a:srgbClr val="FFFFFF"/>
                  </a:highlight>
                  <a:latin typeface="Consolas" panose="020B0609020204030204" pitchFamily="49" charset="0"/>
                </a:rPr>
                <a:t>n</a:t>
              </a:r>
              <a:r>
                <a:rPr lang="en-US" dirty="0" smtClean="0">
                  <a:solidFill>
                    <a:srgbClr val="000000"/>
                  </a:solidFill>
                  <a:highlight>
                    <a:srgbClr val="FFFFFF"/>
                  </a:highlight>
                  <a:latin typeface="Consolas" panose="020B0609020204030204" pitchFamily="49" charset="0"/>
                </a:rPr>
                <a:t>: </a:t>
              </a:r>
              <a:r>
                <a:rPr lang="en-US" dirty="0" err="1" smtClean="0">
                  <a:solidFill>
                    <a:srgbClr val="0000FF"/>
                  </a:solidFill>
                  <a:highlight>
                    <a:srgbClr val="FFFFFF"/>
                  </a:highlight>
                  <a:latin typeface="Consolas" panose="020B0609020204030204" pitchFamily="49" charset="0"/>
                </a:rPr>
                <a:t>nat</a:t>
              </a:r>
              <a:r>
                <a:rPr lang="en-US" dirty="0" smtClean="0">
                  <a:solidFill>
                    <a:srgbClr val="000000"/>
                  </a:solidFill>
                  <a:highlight>
                    <a:srgbClr val="FFFFFF"/>
                  </a:highlight>
                  <a:latin typeface="Consolas" panose="020B0609020204030204" pitchFamily="49" charset="0"/>
                </a:rPr>
                <a:t>): </a:t>
              </a:r>
              <a:r>
                <a:rPr lang="en-US" dirty="0" err="1" smtClean="0">
                  <a:solidFill>
                    <a:srgbClr val="0000FF"/>
                  </a:solidFill>
                  <a:highlight>
                    <a:srgbClr val="FFFFFF"/>
                  </a:highlight>
                  <a:latin typeface="Consolas" panose="020B0609020204030204" pitchFamily="49" charset="0"/>
                </a:rPr>
                <a:t>nat</a:t>
              </a:r>
              <a:endParaRPr lang="en-US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endParaRPr>
            </a:p>
            <a:p>
              <a:r>
                <a:rPr lang="en-US" dirty="0" smtClean="0">
                  <a:solidFill>
                    <a:srgbClr val="000000"/>
                  </a:solidFill>
                  <a:highlight>
                    <a:srgbClr val="FFFFFF"/>
                  </a:highlight>
                  <a:latin typeface="Consolas" panose="020B0609020204030204" pitchFamily="49" charset="0"/>
                </a:rPr>
                <a:t>{</a:t>
              </a:r>
            </a:p>
            <a:p>
              <a:r>
                <a:rPr lang="pt-BR" dirty="0" smtClean="0">
                  <a:solidFill>
                    <a:srgbClr val="000000"/>
                  </a:solidFill>
                  <a:highlight>
                    <a:srgbClr val="FFFFFF"/>
                  </a:highlight>
                  <a:latin typeface="Consolas" panose="020B0609020204030204" pitchFamily="49" charset="0"/>
                </a:rPr>
                <a:t>  </a:t>
              </a:r>
              <a:r>
                <a:rPr lang="pt-BR" dirty="0" smtClean="0">
                  <a:solidFill>
                    <a:srgbClr val="0000FF"/>
                  </a:solidFill>
                  <a:highlight>
                    <a:srgbClr val="FFFFFF"/>
                  </a:highlight>
                  <a:latin typeface="Consolas" panose="020B0609020204030204" pitchFamily="49" charset="0"/>
                </a:rPr>
                <a:t>if</a:t>
              </a:r>
              <a:r>
                <a:rPr lang="pt-BR" dirty="0" smtClean="0">
                  <a:solidFill>
                    <a:srgbClr val="000000"/>
                  </a:solidFill>
                  <a:highlight>
                    <a:srgbClr val="FFFFFF"/>
                  </a:highlight>
                  <a:latin typeface="Consolas" panose="020B0609020204030204" pitchFamily="49" charset="0"/>
                </a:rPr>
                <a:t> n &lt; 2 </a:t>
              </a:r>
              <a:r>
                <a:rPr lang="pt-BR" dirty="0" smtClean="0">
                  <a:solidFill>
                    <a:srgbClr val="0000FF"/>
                  </a:solidFill>
                  <a:highlight>
                    <a:srgbClr val="FFFFFF"/>
                  </a:highlight>
                  <a:latin typeface="Consolas" panose="020B0609020204030204" pitchFamily="49" charset="0"/>
                </a:rPr>
                <a:t>then</a:t>
              </a:r>
              <a:r>
                <a:rPr lang="pt-BR" dirty="0" smtClean="0">
                  <a:solidFill>
                    <a:srgbClr val="000000"/>
                  </a:solidFill>
                  <a:highlight>
                    <a:srgbClr val="FFFFFF"/>
                  </a:highlight>
                  <a:latin typeface="Consolas" panose="020B0609020204030204" pitchFamily="49" charset="0"/>
                </a:rPr>
                <a:t> n </a:t>
              </a:r>
              <a:r>
                <a:rPr lang="pt-BR" dirty="0" smtClean="0">
                  <a:solidFill>
                    <a:srgbClr val="0000FF"/>
                  </a:solidFill>
                  <a:highlight>
                    <a:srgbClr val="FFFFFF"/>
                  </a:highlight>
                  <a:latin typeface="Consolas" panose="020B0609020204030204" pitchFamily="49" charset="0"/>
                </a:rPr>
                <a:t>else</a:t>
              </a:r>
              <a:r>
                <a:rPr lang="pt-BR" dirty="0" smtClean="0">
                  <a:solidFill>
                    <a:srgbClr val="000000"/>
                  </a:solidFill>
                  <a:highlight>
                    <a:srgbClr val="FFFFFF"/>
                  </a:highlight>
                  <a:latin typeface="Consolas" panose="020B0609020204030204" pitchFamily="49" charset="0"/>
                </a:rPr>
                <a:t> Fib(n-2) + Fib(n-1)</a:t>
              </a:r>
            </a:p>
            <a:p>
              <a:r>
                <a:rPr lang="en-US" dirty="0" smtClean="0">
                  <a:solidFill>
                    <a:srgbClr val="000000"/>
                  </a:solidFill>
                  <a:highlight>
                    <a:srgbClr val="FFFFFF"/>
                  </a:highlight>
                  <a:latin typeface="Consolas" panose="020B0609020204030204" pitchFamily="49" charset="0"/>
                </a:rPr>
                <a:t>}</a:t>
              </a:r>
            </a:p>
            <a:p>
              <a:endParaRPr lang="en-US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endParaRPr>
            </a:p>
            <a:p>
              <a:r>
                <a:rPr lang="en-US" dirty="0" smtClean="0">
                  <a:solidFill>
                    <a:srgbClr val="0000FF"/>
                  </a:solidFill>
                  <a:highlight>
                    <a:srgbClr val="FFFFFF"/>
                  </a:highlight>
                  <a:latin typeface="Consolas" panose="020B0609020204030204" pitchFamily="49" charset="0"/>
                </a:rPr>
                <a:t>method</a:t>
              </a:r>
              <a:r>
                <a:rPr lang="en-US" dirty="0" smtClean="0">
                  <a:solidFill>
                    <a:srgbClr val="000000"/>
                  </a:solidFill>
                  <a:highlight>
                    <a:srgbClr val="FFFFFF"/>
                  </a:highlight>
                  <a:latin typeface="Consolas" panose="020B0609020204030204" pitchFamily="49" charset="0"/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  <a:highlight>
                    <a:srgbClr val="FFFFFF"/>
                  </a:highlight>
                  <a:latin typeface="Consolas" panose="020B0609020204030204" pitchFamily="49" charset="0"/>
                </a:rPr>
                <a:t>ComputeFib</a:t>
              </a:r>
              <a:r>
                <a:rPr lang="en-US" dirty="0" smtClean="0">
                  <a:solidFill>
                    <a:srgbClr val="000000"/>
                  </a:solidFill>
                  <a:highlight>
                    <a:srgbClr val="FFFFFF"/>
                  </a:highlight>
                  <a:latin typeface="Consolas" panose="020B0609020204030204" pitchFamily="49" charset="0"/>
                </a:rPr>
                <a:t>(</a:t>
              </a:r>
              <a:r>
                <a:rPr lang="en-US" dirty="0" smtClean="0">
                  <a:solidFill>
                    <a:srgbClr val="6495ED"/>
                  </a:solidFill>
                  <a:highlight>
                    <a:srgbClr val="FFFFFF"/>
                  </a:highlight>
                  <a:latin typeface="Consolas" panose="020B0609020204030204" pitchFamily="49" charset="0"/>
                </a:rPr>
                <a:t>N</a:t>
              </a:r>
              <a:r>
                <a:rPr lang="en-US" dirty="0" smtClean="0">
                  <a:solidFill>
                    <a:srgbClr val="000000"/>
                  </a:solidFill>
                  <a:highlight>
                    <a:srgbClr val="FFFFFF"/>
                  </a:highlight>
                  <a:latin typeface="Consolas" panose="020B0609020204030204" pitchFamily="49" charset="0"/>
                </a:rPr>
                <a:t>: </a:t>
              </a:r>
              <a:r>
                <a:rPr lang="en-US" dirty="0" err="1" smtClean="0">
                  <a:solidFill>
                    <a:srgbClr val="0000FF"/>
                  </a:solidFill>
                  <a:highlight>
                    <a:srgbClr val="FFFFFF"/>
                  </a:highlight>
                  <a:latin typeface="Consolas" panose="020B0609020204030204" pitchFamily="49" charset="0"/>
                </a:rPr>
                <a:t>nat</a:t>
              </a:r>
              <a:r>
                <a:rPr lang="en-US" dirty="0" smtClean="0">
                  <a:solidFill>
                    <a:srgbClr val="000000"/>
                  </a:solidFill>
                  <a:highlight>
                    <a:srgbClr val="FFFFFF"/>
                  </a:highlight>
                  <a:latin typeface="Consolas" panose="020B0609020204030204" pitchFamily="49" charset="0"/>
                </a:rPr>
                <a:t>) </a:t>
              </a:r>
              <a:r>
                <a:rPr lang="en-US" dirty="0" smtClean="0">
                  <a:solidFill>
                    <a:srgbClr val="0000FF"/>
                  </a:solidFill>
                  <a:highlight>
                    <a:srgbClr val="FFFFFF"/>
                  </a:highlight>
                  <a:latin typeface="Consolas" panose="020B0609020204030204" pitchFamily="49" charset="0"/>
                </a:rPr>
                <a:t>returns</a:t>
              </a:r>
              <a:r>
                <a:rPr lang="en-US" dirty="0" smtClean="0">
                  <a:solidFill>
                    <a:srgbClr val="000000"/>
                  </a:solidFill>
                  <a:highlight>
                    <a:srgbClr val="FFFFFF"/>
                  </a:highlight>
                  <a:latin typeface="Consolas" panose="020B0609020204030204" pitchFamily="49" charset="0"/>
                </a:rPr>
                <a:t> (</a:t>
              </a:r>
              <a:r>
                <a:rPr lang="en-US" dirty="0" smtClean="0">
                  <a:solidFill>
                    <a:srgbClr val="6495ED"/>
                  </a:solidFill>
                  <a:highlight>
                    <a:srgbClr val="FFFFFF"/>
                  </a:highlight>
                  <a:latin typeface="Consolas" panose="020B0609020204030204" pitchFamily="49" charset="0"/>
                </a:rPr>
                <a:t>x</a:t>
              </a:r>
              <a:r>
                <a:rPr lang="en-US" dirty="0" smtClean="0">
                  <a:solidFill>
                    <a:srgbClr val="000000"/>
                  </a:solidFill>
                  <a:highlight>
                    <a:srgbClr val="FFFFFF"/>
                  </a:highlight>
                  <a:latin typeface="Consolas" panose="020B0609020204030204" pitchFamily="49" charset="0"/>
                </a:rPr>
                <a:t>: </a:t>
              </a:r>
              <a:r>
                <a:rPr lang="en-US" dirty="0" err="1" smtClean="0">
                  <a:solidFill>
                    <a:srgbClr val="0000FF"/>
                  </a:solidFill>
                  <a:highlight>
                    <a:srgbClr val="FFFFFF"/>
                  </a:highlight>
                  <a:latin typeface="Consolas" panose="020B0609020204030204" pitchFamily="49" charset="0"/>
                </a:rPr>
                <a:t>nat</a:t>
              </a:r>
              <a:r>
                <a:rPr lang="en-US" dirty="0" smtClean="0">
                  <a:solidFill>
                    <a:srgbClr val="000000"/>
                  </a:solidFill>
                  <a:highlight>
                    <a:srgbClr val="FFFFFF"/>
                  </a:highlight>
                  <a:latin typeface="Consolas" panose="020B0609020204030204" pitchFamily="49" charset="0"/>
                </a:rPr>
                <a:t>)</a:t>
              </a:r>
            </a:p>
            <a:p>
              <a:r>
                <a:rPr lang="en-US" dirty="0" smtClean="0">
                  <a:solidFill>
                    <a:srgbClr val="000000"/>
                  </a:solidFill>
                  <a:highlight>
                    <a:srgbClr val="FFFFFF"/>
                  </a:highlight>
                  <a:latin typeface="Consolas" panose="020B0609020204030204" pitchFamily="49" charset="0"/>
                </a:rPr>
                <a:t>  </a:t>
              </a:r>
              <a:r>
                <a:rPr lang="en-US" dirty="0" smtClean="0">
                  <a:solidFill>
                    <a:srgbClr val="0000FF"/>
                  </a:solidFill>
                  <a:highlight>
                    <a:srgbClr val="FFFFFF"/>
                  </a:highlight>
                  <a:latin typeface="Consolas" panose="020B0609020204030204" pitchFamily="49" charset="0"/>
                </a:rPr>
                <a:t>ensures</a:t>
              </a:r>
              <a:r>
                <a:rPr lang="en-US" dirty="0" smtClean="0">
                  <a:solidFill>
                    <a:srgbClr val="000000"/>
                  </a:solidFill>
                  <a:highlight>
                    <a:srgbClr val="FFFFFF"/>
                  </a:highlight>
                  <a:latin typeface="Consolas" panose="020B0609020204030204" pitchFamily="49" charset="0"/>
                </a:rPr>
                <a:t> x == Fib(N)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29265" y="3369049"/>
              <a:ext cx="13476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u="sng" dirty="0" smtClean="0"/>
                <a:t>Example 2:</a:t>
              </a:r>
              <a:endParaRPr lang="en-US" sz="2000" b="1" u="sng" dirty="0"/>
            </a:p>
          </p:txBody>
        </p:sp>
      </p:grpSp>
    </p:spTree>
    <p:extLst>
      <p:ext uri="{BB962C8B-B14F-4D97-AF65-F5344CB8AC3E}">
        <p14:creationId xmlns:p14="http://schemas.microsoft.com/office/powerpoint/2010/main" val="228214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Sequences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485900"/>
          </a:xfrm>
        </p:spPr>
        <p:txBody>
          <a:bodyPr/>
          <a:lstStyle/>
          <a:p>
            <a:r>
              <a:rPr lang="en-US" dirty="0" smtClean="0"/>
              <a:t>Axiomatization</a:t>
            </a:r>
          </a:p>
          <a:p>
            <a:r>
              <a:rPr lang="en-US" dirty="0" smtClean="0"/>
              <a:t>Beware extensionality!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63600" y="2937639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predicate</a:t>
            </a: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P(</a:t>
            </a:r>
            <a:r>
              <a:rPr lang="en-US" dirty="0" err="1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s:</a:t>
            </a:r>
            <a:r>
              <a:rPr lang="en-US" dirty="0" err="1">
                <a:solidFill>
                  <a:srgbClr val="1F8F8A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seq</a:t>
            </a: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1F8F8A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&gt;)</a:t>
            </a:r>
          </a:p>
          <a:p>
            <a:endParaRPr lang="en-US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method</a:t>
            </a: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test()</a:t>
            </a:r>
          </a:p>
          <a:p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var</a:t>
            </a: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  := [</a:t>
            </a:r>
            <a:r>
              <a:rPr lang="en-US" dirty="0">
                <a:solidFill>
                  <a:srgbClr val="1F8F8A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r>
              <a:rPr lang="en-US" dirty="0">
                <a:solidFill>
                  <a:srgbClr val="1F8F8A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</a:t>
            </a: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r>
              <a:rPr lang="en-US" dirty="0">
                <a:solidFill>
                  <a:srgbClr val="1F8F8A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3</a:t>
            </a: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];</a:t>
            </a:r>
          </a:p>
          <a:p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var</a:t>
            </a: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s' := [</a:t>
            </a:r>
            <a:r>
              <a:rPr lang="en-US" dirty="0">
                <a:solidFill>
                  <a:srgbClr val="1F8F8A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r>
              <a:rPr lang="en-US" dirty="0">
                <a:solidFill>
                  <a:srgbClr val="1F8F8A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</a:t>
            </a: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 + [</a:t>
            </a:r>
            <a:r>
              <a:rPr lang="en-US" dirty="0">
                <a:solidFill>
                  <a:srgbClr val="1F8F8A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3</a:t>
            </a: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];</a:t>
            </a:r>
          </a:p>
          <a:p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</a:p>
          <a:p>
            <a:r>
              <a:rPr lang="en-US" dirty="0">
                <a:solidFill>
                  <a:srgbClr val="1F8F8A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>
                <a:solidFill>
                  <a:srgbClr val="139B1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//assert s == s'; </a:t>
            </a:r>
          </a:p>
          <a:p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assert</a:t>
            </a: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P(s) == P(s');  </a:t>
            </a:r>
          </a:p>
          <a:p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05620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48667"/>
            <a:ext cx="7886700" cy="831214"/>
          </a:xfrm>
        </p:spPr>
        <p:txBody>
          <a:bodyPr/>
          <a:lstStyle/>
          <a:p>
            <a:r>
              <a:rPr lang="en-US" dirty="0" smtClean="0"/>
              <a:t>Non-linear arithmetic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8650" y="1706881"/>
            <a:ext cx="65994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 err="1" smtClean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var</a:t>
            </a:r>
            <a:r>
              <a:rPr lang="en-US" dirty="0" smtClean="0">
                <a:solidFill>
                  <a:prstClr val="black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x := a + b;</a:t>
            </a:r>
          </a:p>
          <a:p>
            <a:pPr>
              <a:defRPr/>
            </a:pPr>
            <a:endParaRPr lang="en-US" dirty="0" smtClean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defRPr/>
            </a:pPr>
            <a:r>
              <a:rPr lang="en-US" dirty="0" smtClean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assume</a:t>
            </a:r>
            <a:r>
              <a:rPr lang="en-US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x   * (F(w) + (G(x, y) % z)) == P(b);</a:t>
            </a:r>
          </a:p>
          <a:p>
            <a:pPr>
              <a:defRPr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assert</a:t>
            </a:r>
            <a:r>
              <a:rPr lang="en-US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dirty="0" err="1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a+b</a:t>
            </a:r>
            <a:r>
              <a:rPr lang="en-US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 </a:t>
            </a: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 (F(w) + </a:t>
            </a:r>
            <a:r>
              <a:rPr lang="en-US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(G(x</a:t>
            </a: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y</a:t>
            </a:r>
            <a:r>
              <a:rPr lang="en-US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 % z)) </a:t>
            </a: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== P(b);</a:t>
            </a:r>
          </a:p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8650" y="3117246"/>
            <a:ext cx="701910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sz="2800" u="sng" dirty="0">
                <a:solidFill>
                  <a:prstClr val="black"/>
                </a:solidFill>
              </a:rPr>
              <a:t>Why would </a:t>
            </a:r>
            <a:r>
              <a:rPr lang="en-US" sz="2800" u="sng" dirty="0" smtClean="0">
                <a:solidFill>
                  <a:prstClr val="black"/>
                </a:solidFill>
              </a:rPr>
              <a:t>we write </a:t>
            </a:r>
            <a:r>
              <a:rPr lang="en-US" sz="2800" u="sng" dirty="0">
                <a:solidFill>
                  <a:prstClr val="black"/>
                </a:solidFill>
              </a:rPr>
              <a:t>something like that!?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prstClr val="black"/>
                </a:solidFill>
              </a:rPr>
              <a:t>Manipulating arrays of bits, bytes, and words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prstClr val="black"/>
                </a:solidFill>
              </a:rPr>
              <a:t>BigInteger library</a:t>
            </a:r>
            <a:endParaRPr lang="en-US" sz="2800" dirty="0">
              <a:solidFill>
                <a:prstClr val="black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08454" y="2895600"/>
            <a:ext cx="5988908" cy="0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581150" y="2266949"/>
            <a:ext cx="657225" cy="628651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941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48667"/>
            <a:ext cx="7886700" cy="831214"/>
          </a:xfrm>
        </p:spPr>
        <p:txBody>
          <a:bodyPr/>
          <a:lstStyle/>
          <a:p>
            <a:r>
              <a:rPr lang="en-US" dirty="0" smtClean="0"/>
              <a:t>“Solution” 1: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8650" y="1706881"/>
            <a:ext cx="65994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 err="1" smtClean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var</a:t>
            </a:r>
            <a:r>
              <a:rPr lang="en-US" dirty="0" smtClean="0">
                <a:solidFill>
                  <a:prstClr val="black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x := a + b;</a:t>
            </a:r>
          </a:p>
          <a:p>
            <a:pPr>
              <a:defRPr/>
            </a:pPr>
            <a:endParaRPr lang="en-US" dirty="0" smtClean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defRPr/>
            </a:pPr>
            <a:r>
              <a:rPr lang="en-US" dirty="0" smtClean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assume</a:t>
            </a:r>
            <a:r>
              <a:rPr lang="en-US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x   * (F(w) + (G(x, y) % z)) == P(b);</a:t>
            </a:r>
          </a:p>
          <a:p>
            <a:pPr>
              <a:defRPr/>
            </a:pPr>
            <a:endParaRPr lang="en-US" dirty="0" smtClean="0">
              <a:solidFill>
                <a:srgbClr val="0000FF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defRPr/>
            </a:pPr>
            <a:endParaRPr lang="en-US" dirty="0">
              <a:solidFill>
                <a:srgbClr val="0000FF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defRPr/>
            </a:pPr>
            <a:r>
              <a:rPr lang="en-US" dirty="0" smtClean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assert</a:t>
            </a:r>
            <a:r>
              <a:rPr lang="en-US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dirty="0" err="1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a+b</a:t>
            </a:r>
            <a:r>
              <a:rPr lang="en-US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 </a:t>
            </a: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 (F(w) + </a:t>
            </a:r>
            <a:r>
              <a:rPr lang="en-US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(G(x</a:t>
            </a: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y</a:t>
            </a:r>
            <a:r>
              <a:rPr lang="en-US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 % z)) </a:t>
            </a: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== P(b);</a:t>
            </a:r>
          </a:p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8650" y="4061372"/>
            <a:ext cx="72055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lemma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MultiplyObvious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6495ED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x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 err="1" smtClean="0">
                <a:solidFill>
                  <a:srgbClr val="6495ED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a_plus_b</a:t>
            </a:r>
            <a:r>
              <a:rPr lang="en-US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  <a:r>
              <a:rPr lang="en-US" dirty="0" err="1" smtClean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6495ED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z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requires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x == </a:t>
            </a:r>
            <a:r>
              <a:rPr lang="en-US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a_plus_b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r>
              <a:rPr lang="pl-PL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pl-PL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ensures</a:t>
            </a:r>
            <a:r>
              <a:rPr lang="pl-PL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x * z == </a:t>
            </a:r>
            <a:r>
              <a:rPr lang="pl-PL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</a:t>
            </a:r>
            <a:r>
              <a:rPr lang="en-US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_plus_</a:t>
            </a:r>
            <a:r>
              <a:rPr lang="pl-PL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 </a:t>
            </a:r>
            <a:r>
              <a:rPr lang="pl-PL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* z;</a:t>
            </a:r>
          </a:p>
          <a:p>
            <a:r>
              <a:rPr lang="en-US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{}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8649" y="2660136"/>
            <a:ext cx="72055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MultiplyObvious</a:t>
            </a:r>
            <a:r>
              <a:rPr lang="en-US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(x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a+b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(F(w) + (G(x, y) % z)));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433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program verification</a:t>
            </a:r>
            <a:endParaRPr lang="en-US" dirty="0"/>
          </a:p>
        </p:txBody>
      </p:sp>
      <p:cxnSp>
        <p:nvCxnSpPr>
          <p:cNvPr id="7" name="Elbow Connector 6"/>
          <p:cNvCxnSpPr/>
          <p:nvPr/>
        </p:nvCxnSpPr>
        <p:spPr>
          <a:xfrm>
            <a:off x="2209800" y="1524000"/>
            <a:ext cx="5486400" cy="3733800"/>
          </a:xfrm>
          <a:prstGeom prst="bentConnector3">
            <a:avLst>
              <a:gd name="adj1" fmla="val 0"/>
            </a:avLst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09600" y="1578114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effectLst/>
              </a:rPr>
              <a:t>functional correctness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2000" y="44196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effectLst/>
              </a:rPr>
              <a:t>limited checking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11394" y="5284694"/>
            <a:ext cx="17114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/>
              </a:rPr>
              <a:t>automatic </a:t>
            </a:r>
          </a:p>
          <a:p>
            <a:pPr algn="ctr"/>
            <a:r>
              <a:rPr lang="en-US" sz="2000" dirty="0" smtClean="0">
                <a:effectLst/>
              </a:rPr>
              <a:t>decision</a:t>
            </a:r>
          </a:p>
          <a:p>
            <a:pPr algn="ctr"/>
            <a:r>
              <a:rPr lang="en-US" sz="2000" dirty="0" smtClean="0">
                <a:effectLst/>
              </a:rPr>
              <a:t>procedures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67400" y="5284694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/>
              </a:rPr>
              <a:t>interactive</a:t>
            </a:r>
            <a:br>
              <a:rPr lang="en-US" sz="2000" dirty="0" smtClean="0">
                <a:effectLst/>
              </a:rPr>
            </a:br>
            <a:r>
              <a:rPr lang="en-US" sz="2000" dirty="0" smtClean="0">
                <a:effectLst/>
              </a:rPr>
              <a:t>proof assistants</a:t>
            </a:r>
          </a:p>
        </p:txBody>
      </p:sp>
      <p:sp>
        <p:nvSpPr>
          <p:cNvPr id="20" name="Oval 19"/>
          <p:cNvSpPr/>
          <p:nvPr/>
        </p:nvSpPr>
        <p:spPr bwMode="auto">
          <a:xfrm>
            <a:off x="5943600" y="1676400"/>
            <a:ext cx="1752600" cy="1066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Segoe" pitchFamily="34" charset="0"/>
              </a:rPr>
              <a:t>traditional mechanical program verification</a:t>
            </a:r>
          </a:p>
        </p:txBody>
      </p:sp>
      <p:sp>
        <p:nvSpPr>
          <p:cNvPr id="21" name="Oval 20"/>
          <p:cNvSpPr/>
          <p:nvPr/>
        </p:nvSpPr>
        <p:spPr bwMode="auto">
          <a:xfrm>
            <a:off x="2590800" y="4114800"/>
            <a:ext cx="1752600" cy="100820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Segoe" pitchFamily="34" charset="0"/>
              </a:rPr>
              <a:t>extended static checking</a:t>
            </a:r>
          </a:p>
        </p:txBody>
      </p:sp>
      <p:sp>
        <p:nvSpPr>
          <p:cNvPr id="23" name="Oval 22"/>
          <p:cNvSpPr/>
          <p:nvPr/>
        </p:nvSpPr>
        <p:spPr bwMode="auto">
          <a:xfrm>
            <a:off x="2590800" y="1676400"/>
            <a:ext cx="1828800" cy="103974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Segoe" pitchFamily="34" charset="0"/>
              </a:rPr>
              <a:t>Dafny</a:t>
            </a:r>
            <a:endParaRPr lang="en-US" sz="2400" dirty="0" smtClean="0">
              <a:solidFill>
                <a:schemeClr val="bg1"/>
              </a:solidFill>
              <a:effectLst>
                <a:outerShdw blurRad="50800" dist="38100" dir="2700000" algn="tl" rotWithShape="0">
                  <a:schemeClr val="bg2">
                    <a:alpha val="40000"/>
                  </a:schemeClr>
                </a:outerShdw>
              </a:effectLst>
              <a:latin typeface="Sego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92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021" y="378553"/>
            <a:ext cx="8196036" cy="831214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“Solution” 2: Abandon non-linear automation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972300" y="5326742"/>
            <a:ext cx="1700187" cy="870857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lIns="0" tIns="0" rIns="0" bIns="0" rtlCol="0" anchor="ctr" anchorCtr="0"/>
          <a:lstStyle/>
          <a:p>
            <a:pPr algn="ctr" defTabSz="457200">
              <a:defRPr/>
            </a:pPr>
            <a:r>
              <a:rPr lang="en-US" sz="2400" kern="0" dirty="0" smtClean="0">
                <a:solidFill>
                  <a:prstClr val="white"/>
                </a:solidFill>
              </a:rPr>
              <a:t>Non-linear</a:t>
            </a:r>
          </a:p>
          <a:p>
            <a:pPr algn="ctr" defTabSz="457200">
              <a:defRPr/>
            </a:pPr>
            <a:r>
              <a:rPr lang="en-US" sz="2400" kern="0" dirty="0" smtClean="0">
                <a:solidFill>
                  <a:prstClr val="white"/>
                </a:solidFill>
              </a:rPr>
              <a:t>basics</a:t>
            </a:r>
            <a:endParaRPr lang="en-US" sz="2400" kern="0" dirty="0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972300" y="2989944"/>
            <a:ext cx="1700187" cy="2059804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lIns="0" tIns="0" rIns="0" bIns="0" rtlCol="0" anchor="ctr" anchorCtr="0"/>
          <a:lstStyle/>
          <a:p>
            <a:pPr algn="ctr" defTabSz="457200">
              <a:defRPr/>
            </a:pPr>
            <a:r>
              <a:rPr lang="en-US" sz="2400" kern="0" dirty="0" smtClean="0">
                <a:solidFill>
                  <a:prstClr val="white"/>
                </a:solidFill>
              </a:rPr>
              <a:t>Non-linear</a:t>
            </a:r>
          </a:p>
          <a:p>
            <a:pPr algn="ctr" defTabSz="457200">
              <a:defRPr/>
            </a:pPr>
            <a:r>
              <a:rPr lang="en-US" sz="2400" kern="0" dirty="0" smtClean="0">
                <a:solidFill>
                  <a:prstClr val="white"/>
                </a:solidFill>
              </a:rPr>
              <a:t>lemmas</a:t>
            </a:r>
            <a:endParaRPr lang="en-US" sz="2400" kern="0" dirty="0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251201" y="5254172"/>
            <a:ext cx="3721099" cy="1011193"/>
            <a:chOff x="-2565297" y="1649500"/>
            <a:chExt cx="2340326" cy="1929801"/>
          </a:xfrm>
        </p:grpSpPr>
        <p:sp>
          <p:nvSpPr>
            <p:cNvPr id="9" name="Right Brace 8"/>
            <p:cNvSpPr/>
            <p:nvPr/>
          </p:nvSpPr>
          <p:spPr>
            <a:xfrm flipH="1">
              <a:off x="-673183" y="1649500"/>
              <a:ext cx="448212" cy="1929801"/>
            </a:xfrm>
            <a:prstGeom prst="rightBrac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96386">
                <a:defRPr/>
              </a:pPr>
              <a:endParaRPr lang="en-US" sz="1765" kern="0" dirty="0">
                <a:solidFill>
                  <a:prstClr val="black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-2565297" y="2115133"/>
              <a:ext cx="1892114" cy="998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800" dirty="0" smtClean="0">
                  <a:solidFill>
                    <a:prstClr val="black"/>
                  </a:solidFill>
                </a:rPr>
                <a:t>Non-linear enabled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98285" y="1678816"/>
            <a:ext cx="5952671" cy="3028722"/>
            <a:chOff x="798285" y="1678816"/>
            <a:chExt cx="5952671" cy="3028722"/>
          </a:xfrm>
        </p:grpSpPr>
        <p:sp>
          <p:nvSpPr>
            <p:cNvPr id="5" name="TextBox 4"/>
            <p:cNvSpPr txBox="1"/>
            <p:nvPr/>
          </p:nvSpPr>
          <p:spPr>
            <a:xfrm>
              <a:off x="798285" y="1678816"/>
              <a:ext cx="5952671" cy="2862322"/>
            </a:xfrm>
            <a:prstGeom prst="wedgeRectCallout">
              <a:avLst>
                <a:gd name="adj1" fmla="val 55485"/>
                <a:gd name="adj2" fmla="val 76698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0000FF"/>
                  </a:solidFill>
                  <a:highlight>
                    <a:srgbClr val="FFFFFF"/>
                  </a:highlight>
                  <a:latin typeface="Consolas" panose="020B0609020204030204" pitchFamily="49" charset="0"/>
                  <a:cs typeface="Consolas" panose="020B0609020204030204" pitchFamily="49" charset="0"/>
                </a:rPr>
                <a:t>lemma</a:t>
              </a:r>
              <a:r>
                <a:rPr lang="en-US" dirty="0">
                  <a:solidFill>
                    <a:prstClr val="black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lemma_fundamental_div_mod</a:t>
              </a:r>
              <a:r>
                <a:rPr lang="en-US" dirty="0">
                  <a:solidFill>
                    <a:prstClr val="black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(</a:t>
              </a:r>
              <a:r>
                <a:rPr lang="en-US" dirty="0" err="1">
                  <a:solidFill>
                    <a:prstClr val="black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x:</a:t>
              </a:r>
              <a:r>
                <a:rPr lang="en-US" dirty="0" err="1">
                  <a:solidFill>
                    <a:srgbClr val="0000FF"/>
                  </a:solidFill>
                  <a:highlight>
                    <a:srgbClr val="FFFFFF"/>
                  </a:highlight>
                  <a:latin typeface="Consolas" panose="020B0609020204030204" pitchFamily="49" charset="0"/>
                  <a:cs typeface="Consolas" panose="020B0609020204030204" pitchFamily="49" charset="0"/>
                </a:rPr>
                <a:t>int</a:t>
              </a:r>
              <a:r>
                <a:rPr lang="en-US" dirty="0">
                  <a:solidFill>
                    <a:prstClr val="black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, d:</a:t>
              </a:r>
              <a:r>
                <a:rPr lang="en-US" dirty="0">
                  <a:solidFill>
                    <a:srgbClr val="0000FF"/>
                  </a:solidFill>
                  <a:highlight>
                    <a:srgbClr val="FFFFFF"/>
                  </a:highlight>
                  <a:latin typeface="Consolas" panose="020B0609020204030204" pitchFamily="49" charset="0"/>
                  <a:cs typeface="Consolas" panose="020B0609020204030204" pitchFamily="49" charset="0"/>
                </a:rPr>
                <a:t>int</a:t>
              </a:r>
              <a:r>
                <a:rPr lang="en-US" dirty="0">
                  <a:solidFill>
                    <a:prstClr val="black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)</a:t>
              </a:r>
            </a:p>
            <a:p>
              <a:pPr>
                <a:defRPr/>
              </a:pPr>
              <a:r>
                <a:rPr lang="en-US" dirty="0">
                  <a:solidFill>
                    <a:prstClr val="black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   </a:t>
              </a:r>
              <a:r>
                <a:rPr lang="en-US" dirty="0">
                  <a:solidFill>
                    <a:srgbClr val="0000FF"/>
                  </a:solidFill>
                  <a:highlight>
                    <a:srgbClr val="FFFFFF"/>
                  </a:highlight>
                  <a:latin typeface="Consolas" panose="020B0609020204030204" pitchFamily="49" charset="0"/>
                  <a:cs typeface="Consolas" panose="020B0609020204030204" pitchFamily="49" charset="0"/>
                </a:rPr>
                <a:t>requires</a:t>
              </a:r>
              <a:r>
                <a:rPr lang="en-US" dirty="0">
                  <a:solidFill>
                    <a:prstClr val="black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d != 0;</a:t>
              </a:r>
            </a:p>
            <a:p>
              <a:pPr>
                <a:defRPr/>
              </a:pPr>
              <a:r>
                <a:rPr lang="fr-FR" dirty="0">
                  <a:solidFill>
                    <a:prstClr val="black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   </a:t>
              </a:r>
              <a:r>
                <a:rPr lang="fr-FR" dirty="0" err="1">
                  <a:solidFill>
                    <a:srgbClr val="0000FF"/>
                  </a:solidFill>
                  <a:highlight>
                    <a:srgbClr val="FFFFFF"/>
                  </a:highlight>
                  <a:latin typeface="Consolas" panose="020B0609020204030204" pitchFamily="49" charset="0"/>
                  <a:cs typeface="Consolas" panose="020B0609020204030204" pitchFamily="49" charset="0"/>
                </a:rPr>
                <a:t>ensures</a:t>
              </a:r>
              <a:r>
                <a:rPr lang="fr-FR" dirty="0">
                  <a:solidFill>
                    <a:prstClr val="black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x == d * (x/d) + (</a:t>
              </a:r>
              <a:r>
                <a:rPr lang="fr-FR" dirty="0" err="1">
                  <a:solidFill>
                    <a:prstClr val="black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x%d</a:t>
              </a:r>
              <a:r>
                <a:rPr lang="fr-FR" dirty="0">
                  <a:solidFill>
                    <a:prstClr val="black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);</a:t>
              </a:r>
            </a:p>
            <a:p>
              <a:pPr>
                <a:defRPr/>
              </a:pPr>
              <a:r>
                <a:rPr lang="en-US" dirty="0">
                  <a:solidFill>
                    <a:prstClr val="black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{ }</a:t>
              </a:r>
            </a:p>
            <a:p>
              <a:pPr>
                <a:defRPr/>
              </a:pPr>
              <a:endPara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  <a:p>
              <a:pPr>
                <a:defRPr/>
              </a:pPr>
              <a:r>
                <a:rPr lang="en-US" dirty="0">
                  <a:solidFill>
                    <a:srgbClr val="0000FF"/>
                  </a:solidFill>
                  <a:highlight>
                    <a:srgbClr val="FFFFFF"/>
                  </a:highlight>
                  <a:latin typeface="Consolas" panose="020B0609020204030204" pitchFamily="49" charset="0"/>
                  <a:cs typeface="Consolas" panose="020B0609020204030204" pitchFamily="49" charset="0"/>
                </a:rPr>
                <a:t>lemma</a:t>
              </a:r>
              <a:r>
                <a:rPr lang="en-US" dirty="0">
                  <a:solidFill>
                    <a:prstClr val="black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lemma_mod_of_zero_is_zero</a:t>
              </a:r>
              <a:r>
                <a:rPr lang="en-US" dirty="0">
                  <a:solidFill>
                    <a:prstClr val="black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(</a:t>
              </a:r>
              <a:r>
                <a:rPr lang="en-US" dirty="0" err="1">
                  <a:solidFill>
                    <a:prstClr val="black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m:</a:t>
              </a:r>
              <a:r>
                <a:rPr lang="en-US" dirty="0" err="1">
                  <a:solidFill>
                    <a:srgbClr val="0000FF"/>
                  </a:solidFill>
                  <a:highlight>
                    <a:srgbClr val="FFFFFF"/>
                  </a:highlight>
                  <a:latin typeface="Consolas" panose="020B0609020204030204" pitchFamily="49" charset="0"/>
                  <a:cs typeface="Consolas" panose="020B0609020204030204" pitchFamily="49" charset="0"/>
                </a:rPr>
                <a:t>int</a:t>
              </a:r>
              <a:r>
                <a:rPr lang="en-US" dirty="0">
                  <a:solidFill>
                    <a:prstClr val="black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)</a:t>
              </a:r>
            </a:p>
            <a:p>
              <a:pPr>
                <a:defRPr/>
              </a:pPr>
              <a:r>
                <a:rPr lang="en-US" dirty="0">
                  <a:solidFill>
                    <a:prstClr val="black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   </a:t>
              </a:r>
              <a:r>
                <a:rPr lang="en-US" dirty="0">
                  <a:solidFill>
                    <a:srgbClr val="0000FF"/>
                  </a:solidFill>
                  <a:highlight>
                    <a:srgbClr val="FFFFFF"/>
                  </a:highlight>
                  <a:latin typeface="Consolas" panose="020B0609020204030204" pitchFamily="49" charset="0"/>
                  <a:cs typeface="Consolas" panose="020B0609020204030204" pitchFamily="49" charset="0"/>
                </a:rPr>
                <a:t>requires</a:t>
              </a:r>
              <a:r>
                <a:rPr lang="en-US" dirty="0">
                  <a:solidFill>
                    <a:prstClr val="black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0 &lt; m;</a:t>
              </a:r>
            </a:p>
            <a:p>
              <a:pPr>
                <a:defRPr/>
              </a:pPr>
              <a:r>
                <a:rPr lang="en-US" dirty="0">
                  <a:solidFill>
                    <a:prstClr val="black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   </a:t>
              </a:r>
              <a:r>
                <a:rPr lang="en-US" dirty="0">
                  <a:solidFill>
                    <a:srgbClr val="0000FF"/>
                  </a:solidFill>
                  <a:highlight>
                    <a:srgbClr val="FFFFFF"/>
                  </a:highlight>
                  <a:latin typeface="Consolas" panose="020B0609020204030204" pitchFamily="49" charset="0"/>
                  <a:cs typeface="Consolas" panose="020B0609020204030204" pitchFamily="49" charset="0"/>
                </a:rPr>
                <a:t>ensures</a:t>
              </a:r>
              <a:r>
                <a:rPr lang="en-US" dirty="0">
                  <a:solidFill>
                    <a:prstClr val="black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0 % m == 0;</a:t>
              </a:r>
            </a:p>
            <a:p>
              <a:pPr>
                <a:defRPr/>
              </a:pPr>
              <a:r>
                <a:rPr lang="en-US" dirty="0">
                  <a:solidFill>
                    <a:prstClr val="black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{ </a:t>
              </a:r>
              <a:r>
                <a:rPr lang="en-US" dirty="0" smtClean="0">
                  <a:solidFill>
                    <a:prstClr val="black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}</a:t>
              </a:r>
            </a:p>
            <a:p>
              <a:pPr>
                <a:defRPr/>
              </a:pPr>
              <a:endPara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96572" y="3599542"/>
              <a:ext cx="649537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6600" dirty="0" smtClean="0">
                  <a:solidFill>
                    <a:prstClr val="black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…</a:t>
              </a:r>
              <a:endParaRPr lang="en-US" sz="66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71616" y="1199844"/>
            <a:ext cx="6416927" cy="2585323"/>
            <a:chOff x="-11460842" y="7519638"/>
            <a:chExt cx="6416927" cy="2585323"/>
          </a:xfrm>
        </p:grpSpPr>
        <p:sp>
          <p:nvSpPr>
            <p:cNvPr id="11" name="TextBox 10"/>
            <p:cNvSpPr txBox="1"/>
            <p:nvPr/>
          </p:nvSpPr>
          <p:spPr>
            <a:xfrm>
              <a:off x="-11460842" y="7519638"/>
              <a:ext cx="6416927" cy="2585323"/>
            </a:xfrm>
            <a:prstGeom prst="wedgeRectCallout">
              <a:avLst>
                <a:gd name="adj1" fmla="val 53675"/>
                <a:gd name="adj2" fmla="val 64347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0000FF"/>
                  </a:solidFill>
                  <a:highlight>
                    <a:srgbClr val="FFFFFF"/>
                  </a:highlight>
                  <a:latin typeface="Consolas" panose="020B0609020204030204" pitchFamily="49" charset="0"/>
                  <a:cs typeface="Consolas" panose="020B0609020204030204" pitchFamily="49" charset="0"/>
                </a:rPr>
                <a:t>lemma</a:t>
              </a:r>
              <a:r>
                <a:rPr lang="en-US" dirty="0">
                  <a:solidFill>
                    <a:prstClr val="black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</a:t>
              </a:r>
              <a:r>
                <a:rPr lang="en-US" dirty="0" err="1" smtClean="0">
                  <a:solidFill>
                    <a:prstClr val="black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lemma_div_is_strictly_ordered</a:t>
              </a:r>
              <a:r>
                <a:rPr lang="en-US" dirty="0" smtClean="0">
                  <a:solidFill>
                    <a:prstClr val="black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(</a:t>
              </a:r>
              <a:r>
                <a:rPr lang="en-US" dirty="0" err="1" smtClean="0">
                  <a:solidFill>
                    <a:prstClr val="black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x:</a:t>
              </a:r>
              <a:r>
                <a:rPr lang="en-US" dirty="0" err="1">
                  <a:solidFill>
                    <a:srgbClr val="0000FF"/>
                  </a:solidFill>
                  <a:highlight>
                    <a:srgbClr val="FFFFFF"/>
                  </a:highlight>
                  <a:latin typeface="Consolas" panose="020B0609020204030204" pitchFamily="49" charset="0"/>
                  <a:cs typeface="Consolas" panose="020B0609020204030204" pitchFamily="49" charset="0"/>
                </a:rPr>
                <a:t>int</a:t>
              </a:r>
              <a:r>
                <a:rPr lang="en-US" dirty="0">
                  <a:solidFill>
                    <a:prstClr val="black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, d:</a:t>
              </a:r>
              <a:r>
                <a:rPr lang="en-US" dirty="0">
                  <a:solidFill>
                    <a:srgbClr val="0000FF"/>
                  </a:solidFill>
                  <a:highlight>
                    <a:srgbClr val="FFFFFF"/>
                  </a:highlight>
                  <a:latin typeface="Consolas" panose="020B0609020204030204" pitchFamily="49" charset="0"/>
                  <a:cs typeface="Consolas" panose="020B0609020204030204" pitchFamily="49" charset="0"/>
                </a:rPr>
                <a:t>int</a:t>
              </a:r>
              <a:r>
                <a:rPr lang="en-US" dirty="0">
                  <a:solidFill>
                    <a:prstClr val="black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)</a:t>
              </a:r>
            </a:p>
            <a:p>
              <a:pPr>
                <a:defRPr/>
              </a:pPr>
              <a:r>
                <a:rPr lang="en-US" dirty="0">
                  <a:solidFill>
                    <a:prstClr val="black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   </a:t>
              </a:r>
              <a:r>
                <a:rPr lang="en-US" dirty="0">
                  <a:solidFill>
                    <a:srgbClr val="0000FF"/>
                  </a:solidFill>
                  <a:highlight>
                    <a:srgbClr val="FFFFFF"/>
                  </a:highlight>
                  <a:latin typeface="Consolas" panose="020B0609020204030204" pitchFamily="49" charset="0"/>
                  <a:cs typeface="Consolas" panose="020B0609020204030204" pitchFamily="49" charset="0"/>
                </a:rPr>
                <a:t>requires</a:t>
              </a:r>
              <a:r>
                <a:rPr lang="en-US" dirty="0">
                  <a:solidFill>
                    <a:prstClr val="black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0 &lt; x;</a:t>
              </a:r>
            </a:p>
            <a:p>
              <a:pPr>
                <a:defRPr/>
              </a:pPr>
              <a:r>
                <a:rPr lang="en-US" dirty="0">
                  <a:solidFill>
                    <a:prstClr val="black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   </a:t>
              </a:r>
              <a:r>
                <a:rPr lang="en-US" dirty="0">
                  <a:solidFill>
                    <a:srgbClr val="0000FF"/>
                  </a:solidFill>
                  <a:highlight>
                    <a:srgbClr val="FFFFFF"/>
                  </a:highlight>
                  <a:latin typeface="Consolas" panose="020B0609020204030204" pitchFamily="49" charset="0"/>
                  <a:cs typeface="Consolas" panose="020B0609020204030204" pitchFamily="49" charset="0"/>
                </a:rPr>
                <a:t>requires</a:t>
              </a:r>
              <a:r>
                <a:rPr lang="en-US" dirty="0">
                  <a:solidFill>
                    <a:prstClr val="black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1 &lt; d;</a:t>
              </a:r>
            </a:p>
            <a:p>
              <a:pPr>
                <a:defRPr/>
              </a:pPr>
              <a:r>
                <a:rPr lang="en-US" dirty="0">
                  <a:solidFill>
                    <a:prstClr val="black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   </a:t>
              </a:r>
              <a:r>
                <a:rPr lang="en-US" dirty="0">
                  <a:solidFill>
                    <a:srgbClr val="0000FF"/>
                  </a:solidFill>
                  <a:highlight>
                    <a:srgbClr val="FFFFFF"/>
                  </a:highlight>
                  <a:latin typeface="Consolas" panose="020B0609020204030204" pitchFamily="49" charset="0"/>
                  <a:cs typeface="Consolas" panose="020B0609020204030204" pitchFamily="49" charset="0"/>
                </a:rPr>
                <a:t>ensures</a:t>
              </a:r>
              <a:r>
                <a:rPr lang="en-US" dirty="0">
                  <a:solidFill>
                    <a:prstClr val="black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x/d &lt; x;</a:t>
              </a:r>
            </a:p>
            <a:p>
              <a:pPr>
                <a:defRPr/>
              </a:pPr>
              <a:r>
                <a:rPr lang="en-US" dirty="0" smtClean="0">
                  <a:solidFill>
                    <a:prstClr val="black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{ </a:t>
              </a:r>
            </a:p>
            <a:p>
              <a:pPr>
                <a:defRPr/>
              </a:pPr>
              <a:r>
                <a:rPr lang="en-US" dirty="0" smtClean="0">
                  <a:solidFill>
                    <a:prstClr val="black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	</a:t>
              </a:r>
            </a:p>
            <a:p>
              <a:pPr>
                <a:defRPr/>
              </a:pPr>
              <a:r>
                <a:rPr lang="en-US" dirty="0" smtClean="0">
                  <a:solidFill>
                    <a:prstClr val="black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 </a:t>
              </a:r>
              <a:r>
                <a:rPr lang="en-US" dirty="0" err="1" smtClean="0">
                  <a:solidFill>
                    <a:prstClr val="black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lemma_fundamental_div_mod</a:t>
              </a:r>
              <a:r>
                <a:rPr lang="en-US" dirty="0" smtClean="0">
                  <a:solidFill>
                    <a:prstClr val="black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(x, d);</a:t>
              </a:r>
            </a:p>
            <a:p>
              <a:pPr>
                <a:defRPr/>
              </a:pPr>
              <a:endPara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  <a:p>
              <a:pPr>
                <a:defRPr/>
              </a:pPr>
              <a:r>
                <a:rPr lang="en-US" dirty="0" smtClean="0">
                  <a:solidFill>
                    <a:prstClr val="black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}</a:t>
              </a:r>
              <a:endPara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11183256" y="8401665"/>
              <a:ext cx="56618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5400" dirty="0" smtClean="0">
                  <a:solidFill>
                    <a:prstClr val="black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…</a:t>
              </a:r>
              <a:endParaRPr lang="en-US" sz="54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11183256" y="8975287"/>
              <a:ext cx="56618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5400" dirty="0" smtClean="0">
                  <a:solidFill>
                    <a:prstClr val="black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…</a:t>
              </a:r>
              <a:endParaRPr lang="en-US" sz="54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919948" y="2492505"/>
            <a:ext cx="1883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nsolas" panose="020B0609020204030204" pitchFamily="49" charset="0"/>
              </a:rPr>
              <a:t>/</a:t>
            </a:r>
            <a:r>
              <a:rPr lang="en-US" sz="2400" dirty="0" err="1" smtClean="0">
                <a:latin typeface="Consolas" panose="020B0609020204030204" pitchFamily="49" charset="0"/>
              </a:rPr>
              <a:t>noNLarith</a:t>
            </a:r>
            <a:endParaRPr lang="en-US" sz="2400" dirty="0">
              <a:latin typeface="Consolas" panose="020B0609020204030204" pitchFamily="49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685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021" y="378553"/>
            <a:ext cx="8196036" cy="831214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“Solution” 2: Abandon non-linear automation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972300" y="5326742"/>
            <a:ext cx="1700187" cy="870857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lIns="0" tIns="0" rIns="0" bIns="0" rtlCol="0" anchor="ctr" anchorCtr="0"/>
          <a:lstStyle/>
          <a:p>
            <a:pPr algn="ctr" defTabSz="457200">
              <a:defRPr/>
            </a:pPr>
            <a:r>
              <a:rPr lang="en-US" sz="2400" kern="0" dirty="0" smtClean="0">
                <a:solidFill>
                  <a:prstClr val="white"/>
                </a:solidFill>
              </a:rPr>
              <a:t>Non-linear</a:t>
            </a:r>
          </a:p>
          <a:p>
            <a:pPr algn="ctr" defTabSz="457200">
              <a:defRPr/>
            </a:pPr>
            <a:r>
              <a:rPr lang="en-US" sz="2400" kern="0" dirty="0" smtClean="0">
                <a:solidFill>
                  <a:prstClr val="white"/>
                </a:solidFill>
              </a:rPr>
              <a:t>basics</a:t>
            </a:r>
            <a:endParaRPr lang="en-US" sz="2400" kern="0" dirty="0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972300" y="2989944"/>
            <a:ext cx="1700187" cy="2059804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lIns="0" tIns="0" rIns="0" bIns="0" rtlCol="0" anchor="ctr" anchorCtr="0"/>
          <a:lstStyle/>
          <a:p>
            <a:pPr algn="ctr" defTabSz="457200">
              <a:defRPr/>
            </a:pPr>
            <a:r>
              <a:rPr lang="en-US" sz="2400" kern="0" dirty="0" smtClean="0">
                <a:solidFill>
                  <a:prstClr val="white"/>
                </a:solidFill>
              </a:rPr>
              <a:t>Non-linear</a:t>
            </a:r>
          </a:p>
          <a:p>
            <a:pPr algn="ctr" defTabSz="457200">
              <a:defRPr/>
            </a:pPr>
            <a:r>
              <a:rPr lang="en-US" sz="2400" kern="0" dirty="0" smtClean="0">
                <a:solidFill>
                  <a:prstClr val="white"/>
                </a:solidFill>
              </a:rPr>
              <a:t>lemmas</a:t>
            </a:r>
            <a:endParaRPr lang="en-US" sz="2400" kern="0" dirty="0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251201" y="5254172"/>
            <a:ext cx="3721099" cy="1011193"/>
            <a:chOff x="-2565297" y="1649500"/>
            <a:chExt cx="2340326" cy="1929801"/>
          </a:xfrm>
        </p:grpSpPr>
        <p:sp>
          <p:nvSpPr>
            <p:cNvPr id="9" name="Right Brace 8"/>
            <p:cNvSpPr/>
            <p:nvPr/>
          </p:nvSpPr>
          <p:spPr>
            <a:xfrm flipH="1">
              <a:off x="-673183" y="1649500"/>
              <a:ext cx="448212" cy="1929801"/>
            </a:xfrm>
            <a:prstGeom prst="rightBrac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96386">
                <a:defRPr/>
              </a:pPr>
              <a:endParaRPr lang="en-US" sz="1765" kern="0" dirty="0">
                <a:solidFill>
                  <a:prstClr val="black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-2565297" y="2115133"/>
              <a:ext cx="1892114" cy="998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800" dirty="0" smtClean="0">
                  <a:solidFill>
                    <a:prstClr val="black"/>
                  </a:solidFill>
                </a:rPr>
                <a:t>Non-linear enabled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98021" y="2983781"/>
            <a:ext cx="5264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assume</a:t>
            </a:r>
            <a:r>
              <a:rPr lang="en-US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F(x) == v * (y + z);</a:t>
            </a:r>
          </a:p>
          <a:p>
            <a:pPr>
              <a:defRPr/>
            </a:pPr>
            <a:r>
              <a:rPr lang="en-US" dirty="0" err="1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lemma_mul_is_distributive_add</a:t>
            </a:r>
            <a:r>
              <a:rPr lang="en-US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(v, y, z);</a:t>
            </a:r>
          </a:p>
          <a:p>
            <a:pPr>
              <a:defRPr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assert</a:t>
            </a:r>
            <a:r>
              <a:rPr lang="en-US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F(x) == (v * y) + (v * z);</a:t>
            </a:r>
            <a:endParaRPr lang="en-US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1563" y="1382906"/>
            <a:ext cx="6599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 err="1" smtClean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var</a:t>
            </a:r>
            <a:r>
              <a:rPr lang="en-US" dirty="0" smtClean="0">
                <a:solidFill>
                  <a:prstClr val="black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x := a * b;</a:t>
            </a:r>
          </a:p>
          <a:p>
            <a:pPr>
              <a:defRPr/>
            </a:pPr>
            <a:endParaRPr lang="en-US" dirty="0" smtClean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defRPr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assume</a:t>
            </a: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x   * (F(w) + (G(x, y) % z)) == P(b);</a:t>
            </a:r>
          </a:p>
          <a:p>
            <a:pPr>
              <a:defRPr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assert</a:t>
            </a: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dirty="0" err="1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a+b</a:t>
            </a: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 * (F(w) + (G(x, y) % z)) == P(b);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1925015"/>
            <a:ext cx="668773" cy="830997"/>
          </a:xfrm>
          <a:prstGeom prst="rect">
            <a:avLst/>
          </a:prstGeom>
          <a:effectLst>
            <a:outerShdw blurRad="38100" dist="38100" dir="2700000" algn="tl" rotWithShape="0">
              <a:schemeClr val="tx1">
                <a:alpha val="59000"/>
              </a:scheme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dirty="0" smtClean="0">
                <a:solidFill>
                  <a:srgbClr val="008000"/>
                </a:solidFill>
                <a:sym typeface="Wingdings" panose="05000000000000000000" pitchFamily="2" charset="2"/>
              </a:rPr>
              <a:t></a:t>
            </a:r>
            <a:endParaRPr lang="en-US" sz="4800" b="1" dirty="0">
              <a:solidFill>
                <a:srgbClr val="008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028" y="3156558"/>
            <a:ext cx="5741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ED7D31">
                    <a:lumMod val="75000"/>
                  </a:srgbClr>
                </a:solidFill>
                <a:sym typeface="Wingdings" panose="05000000000000000000" pitchFamily="2" charset="2"/>
              </a:rPr>
              <a:t>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19948" y="2492505"/>
            <a:ext cx="1883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nsolas" panose="020B0609020204030204" pitchFamily="49" charset="0"/>
              </a:rPr>
              <a:t>/</a:t>
            </a:r>
            <a:r>
              <a:rPr lang="en-US" sz="2400" dirty="0" err="1" smtClean="0">
                <a:latin typeface="Consolas" panose="020B0609020204030204" pitchFamily="49" charset="0"/>
              </a:rPr>
              <a:t>noNLarith</a:t>
            </a:r>
            <a:endParaRPr lang="en-US" sz="2400" dirty="0">
              <a:latin typeface="Consolas" panose="020B0609020204030204" pitchFamily="49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879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3" grpId="0"/>
      <p:bldP spid="1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397" y="149861"/>
            <a:ext cx="7886700" cy="831214"/>
          </a:xfrm>
        </p:spPr>
        <p:txBody>
          <a:bodyPr/>
          <a:lstStyle/>
          <a:p>
            <a:r>
              <a:rPr lang="en-US" dirty="0" smtClean="0"/>
              <a:t>A real 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 useBgFill="1">
        <p:nvSpPr>
          <p:cNvPr id="6" name="Rectangle 5"/>
          <p:cNvSpPr/>
          <p:nvPr/>
        </p:nvSpPr>
        <p:spPr>
          <a:xfrm>
            <a:off x="466397" y="981075"/>
            <a:ext cx="8296603" cy="5640706"/>
          </a:xfrm>
          <a:prstGeom prst="rect">
            <a:avLst/>
          </a:prstGeom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wrap="none" lIns="182880" rtlCol="0" anchor="ctr"/>
          <a:lstStyle/>
          <a:p>
            <a:r>
              <a:rPr lang="en-US" sz="1600" dirty="0" err="1" smtClean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calc</a:t>
            </a:r>
            <a:r>
              <a:rPr lang="en-US" sz="16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6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 (d2i(</a:t>
            </a:r>
            <a:r>
              <a:rPr lang="en-US" sz="1600" dirty="0" err="1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base,inseq</a:t>
            </a:r>
            <a:r>
              <a:rPr lang="en-US" sz="16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 / power(</a:t>
            </a:r>
            <a:r>
              <a:rPr lang="en-US" sz="1600" dirty="0" err="1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base,i</a:t>
            </a:r>
            <a:r>
              <a:rPr lang="en-US" sz="16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)) % base;</a:t>
            </a:r>
          </a:p>
          <a:p>
            <a:r>
              <a:rPr lang="en-US" sz="16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6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smtClean="0">
                <a:solidFill>
                  <a:srgbClr val="70AD47">
                    <a:lumMod val="5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 </a:t>
            </a:r>
            <a:r>
              <a:rPr lang="en-US" sz="1600" dirty="0" err="1">
                <a:solidFill>
                  <a:srgbClr val="70AD47">
                    <a:lumMod val="5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reveal_power</a:t>
            </a:r>
            <a:r>
              <a:rPr lang="en-US" sz="1600" dirty="0">
                <a:solidFill>
                  <a:srgbClr val="70AD47">
                    <a:lumMod val="5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 }</a:t>
            </a:r>
          </a:p>
          <a:p>
            <a:r>
              <a:rPr lang="en-US" sz="16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2. (d2i(</a:t>
            </a:r>
            <a:r>
              <a:rPr lang="en-US" sz="1600" dirty="0" err="1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base,inseq</a:t>
            </a:r>
            <a:r>
              <a:rPr lang="en-US" sz="16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 / (base*power(base,i-1))) % base;</a:t>
            </a:r>
          </a:p>
          <a:p>
            <a:r>
              <a:rPr lang="en-US" sz="16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6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smtClean="0">
                <a:solidFill>
                  <a:srgbClr val="70AD47">
                    <a:lumMod val="5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 </a:t>
            </a:r>
            <a:r>
              <a:rPr lang="en-US" sz="1600" dirty="0" err="1" smtClean="0">
                <a:solidFill>
                  <a:srgbClr val="70AD47">
                    <a:lumMod val="5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lemma_div_denominator</a:t>
            </a:r>
            <a:r>
              <a:rPr lang="en-US" sz="1600" dirty="0" smtClean="0">
                <a:solidFill>
                  <a:srgbClr val="70AD47">
                    <a:lumMod val="5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(d2i(base</a:t>
            </a:r>
            <a:r>
              <a:rPr lang="en-US" sz="1600" dirty="0">
                <a:solidFill>
                  <a:srgbClr val="70AD47">
                    <a:lumMod val="5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 err="1">
                <a:solidFill>
                  <a:srgbClr val="70AD47">
                    <a:lumMod val="5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inseq</a:t>
            </a:r>
            <a:r>
              <a:rPr lang="en-US" sz="1600" dirty="0">
                <a:solidFill>
                  <a:srgbClr val="70AD47">
                    <a:lumMod val="5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), base, power(base,i-1)); }</a:t>
            </a:r>
          </a:p>
          <a:p>
            <a:r>
              <a:rPr lang="en-US" sz="16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3. ((d2i(base</a:t>
            </a:r>
            <a:r>
              <a:rPr lang="en-US" sz="16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 err="1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inseq</a:t>
            </a:r>
            <a:r>
              <a:rPr lang="en-US" sz="16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)/base)/power(base,i-1)) % base;</a:t>
            </a:r>
          </a:p>
          <a:p>
            <a:r>
              <a:rPr lang="en-US" sz="16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4. (((d2i_private(</a:t>
            </a:r>
            <a:r>
              <a:rPr lang="en-US" sz="1600" dirty="0" err="1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base,inseq</a:t>
            </a:r>
            <a:r>
              <a:rPr lang="en-US" sz="16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[0</a:t>
            </a:r>
            <a:r>
              <a:rPr lang="en-US" sz="16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..|inseq|-1])*base </a:t>
            </a:r>
            <a:r>
              <a:rPr lang="en-US" sz="16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+</a:t>
            </a:r>
          </a:p>
          <a:p>
            <a:r>
              <a:rPr lang="en-US" sz="16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600" dirty="0" err="1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inseq</a:t>
            </a:r>
            <a:r>
              <a:rPr lang="en-US" sz="16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[|</a:t>
            </a:r>
            <a:r>
              <a:rPr lang="en-US" sz="1600" dirty="0" err="1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inseq</a:t>
            </a:r>
            <a:r>
              <a:rPr lang="en-US" sz="16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|-1])/base)/power(base,i-1)) % base;</a:t>
            </a:r>
          </a:p>
          <a:p>
            <a:r>
              <a:rPr lang="en-US" sz="16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6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smtClean="0">
                <a:solidFill>
                  <a:srgbClr val="70AD47">
                    <a:lumMod val="5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 </a:t>
            </a:r>
            <a:r>
              <a:rPr lang="en-US" sz="1600" dirty="0" err="1" smtClean="0">
                <a:solidFill>
                  <a:srgbClr val="70AD47">
                    <a:lumMod val="5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lemma_div_multiples_vanish_fancy</a:t>
            </a:r>
            <a:r>
              <a:rPr lang="en-US" sz="1600" dirty="0">
                <a:solidFill>
                  <a:srgbClr val="70AD47">
                    <a:lumMod val="5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n-US" sz="1600" dirty="0">
                <a:solidFill>
                  <a:srgbClr val="70AD47">
                    <a:lumMod val="5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</a:t>
            </a:r>
            <a:r>
              <a:rPr lang="en-US" sz="1600" dirty="0" smtClean="0">
                <a:solidFill>
                  <a:srgbClr val="70AD47">
                    <a:lumMod val="5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d2i_private(base</a:t>
            </a:r>
            <a:r>
              <a:rPr lang="en-US" sz="1600" dirty="0">
                <a:solidFill>
                  <a:srgbClr val="70AD47">
                    <a:lumMod val="5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 err="1">
                <a:solidFill>
                  <a:srgbClr val="70AD47">
                    <a:lumMod val="5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inseq</a:t>
            </a:r>
            <a:r>
              <a:rPr lang="en-US" sz="1600" dirty="0">
                <a:solidFill>
                  <a:srgbClr val="70AD47">
                    <a:lumMod val="5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[0..|inseq|-1]),</a:t>
            </a:r>
          </a:p>
          <a:p>
            <a:r>
              <a:rPr lang="en-US" sz="1600" dirty="0">
                <a:solidFill>
                  <a:srgbClr val="70AD47">
                    <a:lumMod val="5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</a:t>
            </a:r>
            <a:r>
              <a:rPr lang="en-US" sz="1600" dirty="0" err="1">
                <a:solidFill>
                  <a:srgbClr val="70AD47">
                    <a:lumMod val="5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inseq</a:t>
            </a:r>
            <a:r>
              <a:rPr lang="en-US" sz="1600" dirty="0">
                <a:solidFill>
                  <a:srgbClr val="70AD47">
                    <a:lumMod val="5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[|</a:t>
            </a:r>
            <a:r>
              <a:rPr lang="en-US" sz="1600" dirty="0" err="1">
                <a:solidFill>
                  <a:srgbClr val="70AD47">
                    <a:lumMod val="5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inseq</a:t>
            </a:r>
            <a:r>
              <a:rPr lang="en-US" sz="1600" dirty="0">
                <a:solidFill>
                  <a:srgbClr val="70AD47">
                    <a:lumMod val="5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|-1],</a:t>
            </a:r>
          </a:p>
          <a:p>
            <a:r>
              <a:rPr lang="en-US" sz="1600" dirty="0">
                <a:solidFill>
                  <a:srgbClr val="70AD47">
                    <a:lumMod val="5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base);</a:t>
            </a:r>
          </a:p>
          <a:p>
            <a:r>
              <a:rPr lang="en-US" sz="1600" dirty="0">
                <a:solidFill>
                  <a:srgbClr val="70AD47">
                    <a:lumMod val="5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en-US" sz="1600" dirty="0" smtClean="0">
                <a:solidFill>
                  <a:srgbClr val="70AD47">
                    <a:lumMod val="5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 smtClean="0">
                <a:solidFill>
                  <a:srgbClr val="70AD47">
                    <a:lumMod val="5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lemma_mul_is_commutative_forall</a:t>
            </a:r>
            <a:r>
              <a:rPr lang="en-US" sz="1600" dirty="0">
                <a:solidFill>
                  <a:srgbClr val="70AD47">
                    <a:lumMod val="5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r>
              <a:rPr lang="en-US" sz="1600" dirty="0">
                <a:solidFill>
                  <a:srgbClr val="70AD47">
                    <a:lumMod val="5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600" dirty="0" smtClean="0">
                <a:solidFill>
                  <a:srgbClr val="70AD47">
                    <a:lumMod val="5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}</a:t>
            </a:r>
            <a:endParaRPr lang="en-US" sz="1600" dirty="0">
              <a:solidFill>
                <a:srgbClr val="70AD47">
                  <a:lumMod val="50000"/>
                </a:srgb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5. ((d2i_private(base</a:t>
            </a:r>
            <a:r>
              <a:rPr lang="en-US" sz="16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 err="1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inseq</a:t>
            </a:r>
            <a:r>
              <a:rPr lang="en-US" sz="16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[0..|inseq|-1]))/power(base,i-1)) % base;</a:t>
            </a:r>
          </a:p>
          <a:p>
            <a:r>
              <a:rPr lang="en-US" sz="16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</a:t>
            </a:r>
            <a:r>
              <a:rPr lang="en-US" sz="1600" dirty="0" smtClean="0">
                <a:solidFill>
                  <a:srgbClr val="70AD47">
                    <a:lumMod val="5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assert</a:t>
            </a:r>
            <a:r>
              <a:rPr lang="en-US" sz="1600" dirty="0">
                <a:solidFill>
                  <a:srgbClr val="70AD47">
                    <a:lumMod val="5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70AD47">
                    <a:lumMod val="5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inseq</a:t>
            </a:r>
            <a:r>
              <a:rPr lang="en-US" sz="1600" dirty="0">
                <a:solidFill>
                  <a:srgbClr val="70AD47">
                    <a:lumMod val="5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[0..|inseq|-1] == </a:t>
            </a:r>
            <a:r>
              <a:rPr lang="en-US" sz="1600" dirty="0" err="1">
                <a:solidFill>
                  <a:srgbClr val="70AD47">
                    <a:lumMod val="5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inseq</a:t>
            </a:r>
            <a:r>
              <a:rPr lang="en-US" sz="1600" dirty="0">
                <a:solidFill>
                  <a:srgbClr val="70AD47">
                    <a:lumMod val="5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[..|</a:t>
            </a:r>
            <a:r>
              <a:rPr lang="en-US" sz="1600" dirty="0" err="1">
                <a:solidFill>
                  <a:srgbClr val="70AD47">
                    <a:lumMod val="5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inseq</a:t>
            </a:r>
            <a:r>
              <a:rPr lang="en-US" sz="1600" dirty="0">
                <a:solidFill>
                  <a:srgbClr val="70AD47">
                    <a:lumMod val="5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|-1]; }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6. ((d2i_private(base</a:t>
            </a:r>
            <a:r>
              <a:rPr lang="en-US" sz="16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 err="1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inseq</a:t>
            </a:r>
            <a:r>
              <a:rPr lang="en-US" sz="16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[..|</a:t>
            </a:r>
            <a:r>
              <a:rPr lang="en-US" sz="1600" dirty="0" err="1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inseq</a:t>
            </a:r>
            <a:r>
              <a:rPr lang="en-US" sz="16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|-1]))/power(base,i-1)) % base;</a:t>
            </a:r>
          </a:p>
          <a:p>
            <a:r>
              <a:rPr lang="en-US" sz="16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7. (d2i(base</a:t>
            </a:r>
            <a:r>
              <a:rPr lang="en-US" sz="16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(</a:t>
            </a:r>
            <a:r>
              <a:rPr lang="en-US" sz="1600" dirty="0" err="1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inseq</a:t>
            </a:r>
            <a:r>
              <a:rPr lang="en-US" sz="16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[..|</a:t>
            </a:r>
            <a:r>
              <a:rPr lang="en-US" sz="1600" dirty="0" err="1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inseq</a:t>
            </a:r>
            <a:r>
              <a:rPr lang="en-US" sz="16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|-1])) / power(base,(i-1))) % base;</a:t>
            </a:r>
          </a:p>
          <a:p>
            <a:r>
              <a:rPr lang="en-US" sz="16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en-US" sz="1600" dirty="0">
                <a:solidFill>
                  <a:srgbClr val="70AD47">
                    <a:lumMod val="5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 </a:t>
            </a:r>
            <a:r>
              <a:rPr lang="en-US" sz="1600" dirty="0" err="1">
                <a:solidFill>
                  <a:srgbClr val="70AD47">
                    <a:lumMod val="5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lemma_DigitSeq_extract</a:t>
            </a:r>
            <a:r>
              <a:rPr lang="en-US" sz="1600" dirty="0">
                <a:solidFill>
                  <a:srgbClr val="70AD47">
                    <a:lumMod val="5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(base, </a:t>
            </a:r>
            <a:r>
              <a:rPr lang="en-US" sz="1600" dirty="0" err="1">
                <a:solidFill>
                  <a:srgbClr val="70AD47">
                    <a:lumMod val="5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inseq</a:t>
            </a:r>
            <a:r>
              <a:rPr lang="en-US" sz="1600" dirty="0">
                <a:solidFill>
                  <a:srgbClr val="70AD47">
                    <a:lumMod val="5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[..|</a:t>
            </a:r>
            <a:r>
              <a:rPr lang="en-US" sz="1600" dirty="0" err="1">
                <a:solidFill>
                  <a:srgbClr val="70AD47">
                    <a:lumMod val="5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inseq</a:t>
            </a:r>
            <a:r>
              <a:rPr lang="en-US" sz="1600" dirty="0">
                <a:solidFill>
                  <a:srgbClr val="70AD47">
                    <a:lumMod val="5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|-1], i-1); }</a:t>
            </a:r>
          </a:p>
          <a:p>
            <a:r>
              <a:rPr lang="en-US" sz="16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8. (</a:t>
            </a:r>
            <a:r>
              <a:rPr lang="en-US" sz="1600" dirty="0" err="1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inseq</a:t>
            </a:r>
            <a:r>
              <a:rPr lang="en-US" sz="16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[..|</a:t>
            </a:r>
            <a:r>
              <a:rPr lang="en-US" sz="1600" dirty="0" err="1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inseq</a:t>
            </a:r>
            <a:r>
              <a:rPr lang="en-US" sz="16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|-1])[|(</a:t>
            </a:r>
            <a:r>
              <a:rPr lang="en-US" sz="1600" dirty="0" err="1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inseq</a:t>
            </a:r>
            <a:r>
              <a:rPr lang="en-US" sz="16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[..|</a:t>
            </a:r>
            <a:r>
              <a:rPr lang="en-US" sz="1600" dirty="0" err="1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inseq</a:t>
            </a:r>
            <a:r>
              <a:rPr lang="en-US" sz="16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|-1])|-1-(i-1)];</a:t>
            </a:r>
          </a:p>
          <a:p>
            <a:r>
              <a:rPr lang="en-US" sz="16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9. </a:t>
            </a:r>
            <a:r>
              <a:rPr lang="en-US" sz="1600" dirty="0" err="1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inseq</a:t>
            </a:r>
            <a:r>
              <a:rPr lang="en-US" sz="16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[|</a:t>
            </a:r>
            <a:r>
              <a:rPr lang="en-US" sz="1600" dirty="0" err="1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inseq</a:t>
            </a:r>
            <a:r>
              <a:rPr lang="en-US" sz="16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|-1-i];</a:t>
            </a:r>
          </a:p>
          <a:p>
            <a:r>
              <a:rPr lang="en-US" sz="16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130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Dynamic frames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Reads and modifies clauses</a:t>
            </a:r>
          </a:p>
          <a:p>
            <a:pPr lvl="1"/>
            <a:r>
              <a:rPr lang="en-US" dirty="0" smtClean="0"/>
              <a:t>Boogie </a:t>
            </a:r>
            <a:r>
              <a:rPr lang="en-US" dirty="0" smtClean="0"/>
              <a:t>translation</a:t>
            </a:r>
          </a:p>
          <a:p>
            <a:r>
              <a:rPr lang="en-US" dirty="0" smtClean="0"/>
              <a:t>Using old()</a:t>
            </a:r>
            <a:endParaRPr lang="en-US" dirty="0" smtClean="0"/>
          </a:p>
          <a:p>
            <a:r>
              <a:rPr lang="en-US" dirty="0" smtClean="0"/>
              <a:t>Anecdotal </a:t>
            </a:r>
            <a:r>
              <a:rPr lang="en-US" dirty="0" smtClean="0"/>
              <a:t>advice</a:t>
            </a:r>
          </a:p>
          <a:p>
            <a:r>
              <a:rPr lang="en-US" dirty="0"/>
              <a:t>Comparison with implicit frames and separation logic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15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Contracts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6D50E8-09C0-4F39-8C46-4E6B194B98D2}" type="slidenum">
              <a:rPr lang="en-US" smtClean="0">
                <a:solidFill>
                  <a:prstClr val="white"/>
                </a:solidFill>
              </a:rPr>
              <a:pPr/>
              <a:t>54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437422" y="1984029"/>
            <a:ext cx="2802839" cy="1720192"/>
          </a:xfrm>
          <a:prstGeom prst="rect">
            <a:avLst/>
          </a:prstGeom>
          <a:solidFill>
            <a:srgbClr val="DEEB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204788">
              <a:spcBef>
                <a:spcPct val="20000"/>
              </a:spcBef>
            </a:pPr>
            <a:r>
              <a:rPr lang="en-US" sz="1500" b="1" dirty="0">
                <a:solidFill>
                  <a:prstClr val="black"/>
                </a:solidFill>
                <a:latin typeface="DINPro"/>
              </a:rPr>
              <a:t>method 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demo(a: Account)</a:t>
            </a:r>
          </a:p>
          <a:p>
            <a:pPr defTabSz="204788">
              <a:spcBef>
                <a:spcPct val="20000"/>
              </a:spcBef>
            </a:pPr>
            <a:r>
              <a:rPr lang="en-US" sz="1500" b="1" dirty="0">
                <a:solidFill>
                  <a:srgbClr val="326FB8"/>
                </a:solidFill>
                <a:latin typeface="DINPro"/>
              </a:rPr>
              <a:t>  requires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 0 &lt;= </a:t>
            </a:r>
            <a:r>
              <a:rPr lang="en-US" sz="1500" dirty="0" err="1">
                <a:solidFill>
                  <a:srgbClr val="326FB8"/>
                </a:solidFill>
                <a:latin typeface="DINPro"/>
              </a:rPr>
              <a:t>a.balance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( )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{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a.deposit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(200);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a.withdraw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(100);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}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60687" y="1984029"/>
            <a:ext cx="4150209" cy="3560035"/>
          </a:xfrm>
          <a:prstGeom prst="rect">
            <a:avLst/>
          </a:prstGeom>
          <a:solidFill>
            <a:srgbClr val="DEEB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204788">
              <a:spcBef>
                <a:spcPct val="20000"/>
              </a:spcBef>
            </a:pPr>
            <a:r>
              <a:rPr lang="en-US" sz="1500" b="1" dirty="0">
                <a:solidFill>
                  <a:prstClr val="black"/>
                </a:solidFill>
                <a:latin typeface="DINPro"/>
              </a:rPr>
              <a:t>class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Account {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</a:t>
            </a:r>
            <a:r>
              <a:rPr lang="en-US" sz="1500" b="1" dirty="0">
                <a:solidFill>
                  <a:prstClr val="black"/>
                </a:solidFill>
                <a:latin typeface="DINPro"/>
              </a:rPr>
              <a:t>function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balance( ): </a:t>
            </a:r>
            <a:r>
              <a:rPr lang="en-US" sz="1500" b="1" dirty="0" err="1">
                <a:solidFill>
                  <a:prstClr val="black"/>
                </a:solidFill>
                <a:latin typeface="DINPro"/>
              </a:rPr>
              <a:t>Int</a:t>
            </a:r>
            <a:endParaRPr lang="en-US" sz="1500" dirty="0">
              <a:solidFill>
                <a:prstClr val="black"/>
              </a:solidFill>
              <a:latin typeface="DINPro"/>
            </a:endParaRP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{ … }</a:t>
            </a:r>
          </a:p>
          <a:p>
            <a:pPr defTabSz="204788">
              <a:spcBef>
                <a:spcPct val="20000"/>
              </a:spcBef>
            </a:pPr>
            <a:endParaRPr lang="en-US" sz="600" dirty="0">
              <a:solidFill>
                <a:prstClr val="black"/>
              </a:solidFill>
              <a:latin typeface="DINPro"/>
            </a:endParaRP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</a:t>
            </a:r>
            <a:r>
              <a:rPr lang="en-US" sz="1500" b="1" dirty="0">
                <a:solidFill>
                  <a:prstClr val="black"/>
                </a:solidFill>
                <a:latin typeface="DINPro"/>
              </a:rPr>
              <a:t>method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deposit(n: </a:t>
            </a:r>
            <a:r>
              <a:rPr lang="en-US" sz="1500" b="1" dirty="0" err="1">
                <a:solidFill>
                  <a:prstClr val="black"/>
                </a:solidFill>
                <a:latin typeface="DINPro"/>
              </a:rPr>
              <a:t>Int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) 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srgbClr val="326FB8"/>
                </a:solidFill>
                <a:latin typeface="DINPro"/>
              </a:rPr>
              <a:t>    </a:t>
            </a:r>
            <a:r>
              <a:rPr lang="en-US" sz="1500" b="1" dirty="0">
                <a:solidFill>
                  <a:srgbClr val="326FB8"/>
                </a:solidFill>
                <a:latin typeface="DINPro"/>
              </a:rPr>
              <a:t>requires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 0 &lt; n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srgbClr val="326FB8"/>
                </a:solidFill>
                <a:latin typeface="DINPro"/>
              </a:rPr>
              <a:t>    </a:t>
            </a:r>
            <a:r>
              <a:rPr lang="en-US" sz="1500" b="1" dirty="0">
                <a:solidFill>
                  <a:srgbClr val="326FB8"/>
                </a:solidFill>
                <a:latin typeface="DINPro"/>
              </a:rPr>
              <a:t>ensures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 balance( ) == </a:t>
            </a:r>
            <a:r>
              <a:rPr lang="en-US" sz="1500" b="1" dirty="0">
                <a:solidFill>
                  <a:srgbClr val="326FB8"/>
                </a:solidFill>
                <a:latin typeface="DINPro"/>
              </a:rPr>
              <a:t>old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(balance( )) + n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{ … }</a:t>
            </a:r>
          </a:p>
          <a:p>
            <a:pPr defTabSz="204788">
              <a:spcBef>
                <a:spcPct val="20000"/>
              </a:spcBef>
            </a:pPr>
            <a:endParaRPr lang="en-US" sz="600" dirty="0">
              <a:solidFill>
                <a:prstClr val="black"/>
              </a:solidFill>
              <a:latin typeface="DINPro"/>
            </a:endParaRP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</a:t>
            </a:r>
            <a:r>
              <a:rPr lang="en-US" sz="1500" b="1" dirty="0">
                <a:solidFill>
                  <a:prstClr val="black"/>
                </a:solidFill>
                <a:latin typeface="DINPro"/>
              </a:rPr>
              <a:t>method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withdraw(n: </a:t>
            </a:r>
            <a:r>
              <a:rPr lang="en-US" sz="1500" b="1" dirty="0" err="1">
                <a:solidFill>
                  <a:prstClr val="black"/>
                </a:solidFill>
                <a:latin typeface="DINPro"/>
              </a:rPr>
              <a:t>Int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) 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srgbClr val="326FB8"/>
                </a:solidFill>
                <a:latin typeface="DINPro"/>
              </a:rPr>
              <a:t>    </a:t>
            </a:r>
            <a:r>
              <a:rPr lang="en-US" sz="1500" b="1" dirty="0">
                <a:solidFill>
                  <a:srgbClr val="326FB8"/>
                </a:solidFill>
                <a:latin typeface="DINPro"/>
              </a:rPr>
              <a:t>requires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 n &lt;= balance( )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{ … }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}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488668"/>
            <a:ext cx="2519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Courtesy of Peter Müller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30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Side Effects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6D50E8-09C0-4F39-8C46-4E6B194B98D2}" type="slidenum">
              <a:rPr lang="en-US" smtClean="0">
                <a:solidFill>
                  <a:prstClr val="white"/>
                </a:solidFill>
              </a:rPr>
              <a:pPr/>
              <a:t>55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54767" y="1987880"/>
            <a:ext cx="4213795" cy="2691212"/>
          </a:xfrm>
          <a:prstGeom prst="rect">
            <a:avLst/>
          </a:prstGeom>
          <a:solidFill>
            <a:srgbClr val="DEEB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204788">
              <a:spcBef>
                <a:spcPct val="20000"/>
              </a:spcBef>
            </a:pPr>
            <a:r>
              <a:rPr lang="en-US" sz="1500" b="1" dirty="0">
                <a:solidFill>
                  <a:prstClr val="black"/>
                </a:solidFill>
                <a:latin typeface="DINPro"/>
              </a:rPr>
              <a:t>class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Account {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</a:t>
            </a:r>
            <a:r>
              <a:rPr lang="en-US" sz="1500" b="1" dirty="0">
                <a:solidFill>
                  <a:prstClr val="black"/>
                </a:solidFill>
                <a:latin typeface="DINPro"/>
              </a:rPr>
              <a:t>function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balance( ): </a:t>
            </a:r>
            <a:r>
              <a:rPr lang="en-US" sz="1500" b="1" dirty="0" err="1">
                <a:solidFill>
                  <a:prstClr val="black"/>
                </a:solidFill>
                <a:latin typeface="DINPro"/>
              </a:rPr>
              <a:t>Int</a:t>
            </a:r>
            <a:endParaRPr lang="en-US" sz="1500" dirty="0">
              <a:solidFill>
                <a:prstClr val="black"/>
              </a:solidFill>
              <a:latin typeface="DINPro"/>
            </a:endParaRP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{ … }</a:t>
            </a:r>
          </a:p>
          <a:p>
            <a:pPr defTabSz="204788">
              <a:spcBef>
                <a:spcPct val="20000"/>
              </a:spcBef>
            </a:pPr>
            <a:endParaRPr lang="en-US" sz="600" dirty="0">
              <a:solidFill>
                <a:prstClr val="black"/>
              </a:solidFill>
              <a:latin typeface="DINPro"/>
            </a:endParaRP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</a:t>
            </a:r>
            <a:r>
              <a:rPr lang="en-US" sz="1500" b="1" dirty="0">
                <a:solidFill>
                  <a:prstClr val="black"/>
                </a:solidFill>
                <a:latin typeface="DINPro"/>
              </a:rPr>
              <a:t>method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deposit(n: </a:t>
            </a:r>
            <a:r>
              <a:rPr lang="en-US" sz="1500" b="1" dirty="0" err="1">
                <a:solidFill>
                  <a:prstClr val="black"/>
                </a:solidFill>
                <a:latin typeface="DINPro"/>
              </a:rPr>
              <a:t>Int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) 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srgbClr val="326FB8"/>
                </a:solidFill>
                <a:latin typeface="DINPro"/>
              </a:rPr>
              <a:t>    </a:t>
            </a:r>
            <a:r>
              <a:rPr lang="en-US" sz="1500" b="1" dirty="0">
                <a:solidFill>
                  <a:srgbClr val="326FB8"/>
                </a:solidFill>
                <a:latin typeface="DINPro"/>
              </a:rPr>
              <a:t>requires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 0 &lt; n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srgbClr val="326FB8"/>
                </a:solidFill>
                <a:latin typeface="DINPro"/>
              </a:rPr>
              <a:t>    </a:t>
            </a:r>
            <a:r>
              <a:rPr lang="en-US" sz="1500" b="1" dirty="0">
                <a:solidFill>
                  <a:srgbClr val="326FB8"/>
                </a:solidFill>
                <a:latin typeface="DINPro"/>
              </a:rPr>
              <a:t>ensures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 balance( ) == </a:t>
            </a:r>
            <a:r>
              <a:rPr lang="en-US" sz="1500" b="1" dirty="0">
                <a:solidFill>
                  <a:srgbClr val="326FB8"/>
                </a:solidFill>
                <a:latin typeface="DINPro"/>
              </a:rPr>
              <a:t>old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(balance( )) + n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{ … }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}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37422" y="1987880"/>
            <a:ext cx="2959187" cy="1716342"/>
          </a:xfrm>
          <a:prstGeom prst="rect">
            <a:avLst/>
          </a:prstGeom>
          <a:solidFill>
            <a:srgbClr val="DEEB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204788">
              <a:spcBef>
                <a:spcPct val="20000"/>
              </a:spcBef>
            </a:pPr>
            <a:r>
              <a:rPr lang="en-US" sz="1500" b="1" dirty="0">
                <a:solidFill>
                  <a:prstClr val="black"/>
                </a:solidFill>
                <a:latin typeface="DINPro"/>
              </a:rPr>
              <a:t>method 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demo(a: Account, l: List)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{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</a:t>
            </a:r>
            <a:r>
              <a:rPr lang="en-US" sz="1500" b="1" dirty="0" err="1">
                <a:solidFill>
                  <a:srgbClr val="326FB8"/>
                </a:solidFill>
                <a:latin typeface="DINPro"/>
              </a:rPr>
              <a:t>var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 </a:t>
            </a:r>
            <a:r>
              <a:rPr lang="en-US" sz="1500" dirty="0" err="1">
                <a:solidFill>
                  <a:srgbClr val="326FB8"/>
                </a:solidFill>
                <a:latin typeface="DINPro"/>
              </a:rPr>
              <a:t>tmp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 := </a:t>
            </a:r>
            <a:r>
              <a:rPr lang="en-US" sz="1500" dirty="0" err="1">
                <a:solidFill>
                  <a:srgbClr val="326FB8"/>
                </a:solidFill>
                <a:latin typeface="DINPro"/>
              </a:rPr>
              <a:t>l.length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( );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a.deposit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(200);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</a:t>
            </a:r>
            <a:r>
              <a:rPr lang="en-US" sz="1500" b="1" dirty="0">
                <a:solidFill>
                  <a:srgbClr val="326FB8"/>
                </a:solidFill>
                <a:latin typeface="DINPro"/>
              </a:rPr>
              <a:t>assert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 </a:t>
            </a:r>
            <a:r>
              <a:rPr lang="en-US" sz="1500" dirty="0" err="1">
                <a:solidFill>
                  <a:srgbClr val="326FB8"/>
                </a:solidFill>
                <a:latin typeface="DINPro"/>
              </a:rPr>
              <a:t>tmp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 == </a:t>
            </a:r>
            <a:r>
              <a:rPr lang="en-US" sz="1500" dirty="0" err="1">
                <a:solidFill>
                  <a:srgbClr val="326FB8"/>
                </a:solidFill>
                <a:latin typeface="DINPro"/>
              </a:rPr>
              <a:t>l.length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( );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}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37422" y="1987879"/>
            <a:ext cx="3294686" cy="2032185"/>
          </a:xfrm>
          <a:prstGeom prst="rect">
            <a:avLst/>
          </a:prstGeom>
          <a:solidFill>
            <a:srgbClr val="DEEB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204788">
              <a:spcBef>
                <a:spcPct val="20000"/>
              </a:spcBef>
            </a:pPr>
            <a:r>
              <a:rPr lang="en-US" sz="1500" b="1" dirty="0">
                <a:solidFill>
                  <a:prstClr val="black"/>
                </a:solidFill>
                <a:latin typeface="DINPro"/>
              </a:rPr>
              <a:t>method 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demo(a: Account, l: List)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{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</a:t>
            </a:r>
            <a:r>
              <a:rPr lang="en-US" sz="1500" b="1" dirty="0" err="1">
                <a:solidFill>
                  <a:srgbClr val="326FB8"/>
                </a:solidFill>
                <a:latin typeface="DINPro"/>
              </a:rPr>
              <a:t>var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 </a:t>
            </a:r>
            <a:r>
              <a:rPr lang="en-US" sz="1500" dirty="0" err="1">
                <a:solidFill>
                  <a:srgbClr val="326FB8"/>
                </a:solidFill>
                <a:latin typeface="DINPro"/>
              </a:rPr>
              <a:t>tmp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 := </a:t>
            </a:r>
            <a:r>
              <a:rPr lang="en-US" sz="1500" dirty="0" err="1">
                <a:solidFill>
                  <a:srgbClr val="326FB8"/>
                </a:solidFill>
                <a:latin typeface="DINPro"/>
              </a:rPr>
              <a:t>l.length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( );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a.deposit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(200);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srgbClr val="A81E5B"/>
                </a:solidFill>
                <a:latin typeface="DINPro"/>
              </a:rPr>
              <a:t>  </a:t>
            </a:r>
            <a:r>
              <a:rPr lang="en-US" sz="1500" b="1" dirty="0">
                <a:solidFill>
                  <a:srgbClr val="A81E5B"/>
                </a:solidFill>
                <a:latin typeface="DINPro"/>
              </a:rPr>
              <a:t>assert</a:t>
            </a:r>
            <a:r>
              <a:rPr lang="en-US" sz="1500" dirty="0">
                <a:solidFill>
                  <a:srgbClr val="A81E5B"/>
                </a:solidFill>
                <a:latin typeface="DINPro"/>
              </a:rPr>
              <a:t> </a:t>
            </a:r>
            <a:r>
              <a:rPr lang="en-US" sz="1500" dirty="0" err="1">
                <a:solidFill>
                  <a:srgbClr val="A81E5B"/>
                </a:solidFill>
                <a:latin typeface="DINPro"/>
              </a:rPr>
              <a:t>tmp</a:t>
            </a:r>
            <a:r>
              <a:rPr lang="en-US" sz="1500" dirty="0">
                <a:solidFill>
                  <a:srgbClr val="A81E5B"/>
                </a:solidFill>
                <a:latin typeface="DINPro"/>
              </a:rPr>
              <a:t> == </a:t>
            </a:r>
            <a:r>
              <a:rPr lang="en-US" sz="1500" dirty="0" err="1">
                <a:solidFill>
                  <a:srgbClr val="A81E5B"/>
                </a:solidFill>
                <a:latin typeface="DINPro"/>
              </a:rPr>
              <a:t>l.length</a:t>
            </a:r>
            <a:r>
              <a:rPr lang="en-US" sz="1500" dirty="0">
                <a:solidFill>
                  <a:srgbClr val="A81E5B"/>
                </a:solidFill>
                <a:latin typeface="DINPro"/>
              </a:rPr>
              <a:t>( );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488668"/>
            <a:ext cx="2519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Courtesy of Peter Müller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6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54768" y="1987880"/>
            <a:ext cx="3917233" cy="3407021"/>
          </a:xfrm>
          <a:prstGeom prst="rect">
            <a:avLst/>
          </a:prstGeom>
          <a:solidFill>
            <a:srgbClr val="DEEB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204788">
              <a:spcBef>
                <a:spcPct val="20000"/>
              </a:spcBef>
            </a:pPr>
            <a:r>
              <a:rPr lang="en-US" sz="1500" b="1" dirty="0">
                <a:solidFill>
                  <a:prstClr val="black"/>
                </a:solidFill>
                <a:latin typeface="DINPro"/>
              </a:rPr>
              <a:t>class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Account {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srgbClr val="326FB8"/>
                </a:solidFill>
                <a:latin typeface="DINPro"/>
              </a:rPr>
              <a:t>  transactions: List;</a:t>
            </a:r>
          </a:p>
          <a:p>
            <a:pPr defTabSz="204788">
              <a:spcBef>
                <a:spcPct val="20000"/>
              </a:spcBef>
            </a:pPr>
            <a:endParaRPr lang="en-US" sz="600" dirty="0">
              <a:solidFill>
                <a:prstClr val="black"/>
              </a:solidFill>
              <a:latin typeface="DINPro"/>
            </a:endParaRP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</a:t>
            </a:r>
            <a:r>
              <a:rPr lang="en-US" sz="1500" b="1" dirty="0">
                <a:solidFill>
                  <a:prstClr val="black"/>
                </a:solidFill>
                <a:latin typeface="DINPro"/>
              </a:rPr>
              <a:t>function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balance( ): </a:t>
            </a:r>
            <a:r>
              <a:rPr lang="en-US" sz="1500" b="1" dirty="0" err="1">
                <a:solidFill>
                  <a:prstClr val="black"/>
                </a:solidFill>
                <a:latin typeface="DINPro"/>
              </a:rPr>
              <a:t>Int</a:t>
            </a:r>
            <a:endParaRPr lang="en-US" sz="1500" dirty="0">
              <a:solidFill>
                <a:prstClr val="black"/>
              </a:solidFill>
              <a:latin typeface="DINPro"/>
            </a:endParaRP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{ … }</a:t>
            </a:r>
          </a:p>
          <a:p>
            <a:pPr defTabSz="204788">
              <a:spcBef>
                <a:spcPct val="20000"/>
              </a:spcBef>
            </a:pPr>
            <a:endParaRPr lang="en-US" sz="600" dirty="0">
              <a:solidFill>
                <a:prstClr val="black"/>
              </a:solidFill>
              <a:latin typeface="DINPro"/>
            </a:endParaRP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</a:t>
            </a:r>
            <a:r>
              <a:rPr lang="en-US" sz="1500" b="1" dirty="0">
                <a:solidFill>
                  <a:prstClr val="black"/>
                </a:solidFill>
                <a:latin typeface="DINPro"/>
              </a:rPr>
              <a:t>method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deposit(n: </a:t>
            </a:r>
            <a:r>
              <a:rPr lang="en-US" sz="1500" b="1" dirty="0" err="1">
                <a:solidFill>
                  <a:prstClr val="black"/>
                </a:solidFill>
                <a:latin typeface="DINPro"/>
              </a:rPr>
              <a:t>Int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) 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  </a:t>
            </a:r>
            <a:r>
              <a:rPr lang="en-US" sz="1500" b="1" dirty="0">
                <a:solidFill>
                  <a:prstClr val="black"/>
                </a:solidFill>
                <a:latin typeface="DINPro"/>
              </a:rPr>
              <a:t>requires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0 &lt; n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  </a:t>
            </a:r>
            <a:r>
              <a:rPr lang="en-US" sz="1500" b="1" dirty="0">
                <a:solidFill>
                  <a:prstClr val="black"/>
                </a:solidFill>
                <a:latin typeface="DINPro"/>
              </a:rPr>
              <a:t>ensures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balance( ) == </a:t>
            </a:r>
            <a:r>
              <a:rPr lang="en-US" sz="1500" b="1" dirty="0">
                <a:solidFill>
                  <a:prstClr val="black"/>
                </a:solidFill>
                <a:latin typeface="DINPro"/>
              </a:rPr>
              <a:t>old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(balance( )) + n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{ </a:t>
            </a:r>
            <a:r>
              <a:rPr lang="en-US" sz="1500" dirty="0" err="1">
                <a:solidFill>
                  <a:srgbClr val="326FB8"/>
                </a:solidFill>
                <a:latin typeface="DINPro"/>
              </a:rPr>
              <a:t>transactions.append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(n);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}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}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54768" y="1987879"/>
            <a:ext cx="3917233" cy="3622089"/>
          </a:xfrm>
          <a:prstGeom prst="rect">
            <a:avLst/>
          </a:prstGeom>
          <a:solidFill>
            <a:srgbClr val="DEEB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204788">
              <a:spcBef>
                <a:spcPct val="20000"/>
              </a:spcBef>
            </a:pPr>
            <a:r>
              <a:rPr lang="en-US" sz="1500" b="1" dirty="0">
                <a:solidFill>
                  <a:prstClr val="black"/>
                </a:solidFill>
                <a:latin typeface="DINPro"/>
              </a:rPr>
              <a:t>class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Account {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transactions: List;</a:t>
            </a:r>
          </a:p>
          <a:p>
            <a:pPr defTabSz="204788">
              <a:spcBef>
                <a:spcPct val="20000"/>
              </a:spcBef>
            </a:pPr>
            <a:endParaRPr lang="en-US" sz="600" dirty="0">
              <a:solidFill>
                <a:prstClr val="black"/>
              </a:solidFill>
              <a:latin typeface="DINPro"/>
            </a:endParaRP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</a:t>
            </a:r>
            <a:r>
              <a:rPr lang="en-US" sz="1500" b="1" dirty="0">
                <a:solidFill>
                  <a:prstClr val="black"/>
                </a:solidFill>
                <a:latin typeface="DINPro"/>
              </a:rPr>
              <a:t>function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balance( ): </a:t>
            </a:r>
            <a:r>
              <a:rPr lang="en-US" sz="1500" b="1" dirty="0" err="1">
                <a:solidFill>
                  <a:prstClr val="black"/>
                </a:solidFill>
                <a:latin typeface="DINPro"/>
              </a:rPr>
              <a:t>Int</a:t>
            </a:r>
            <a:endParaRPr lang="en-US" sz="1500" dirty="0">
              <a:solidFill>
                <a:prstClr val="black"/>
              </a:solidFill>
              <a:latin typeface="DINPro"/>
            </a:endParaRP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{ … }</a:t>
            </a:r>
          </a:p>
          <a:p>
            <a:pPr defTabSz="204788">
              <a:spcBef>
                <a:spcPct val="20000"/>
              </a:spcBef>
            </a:pPr>
            <a:endParaRPr lang="en-US" sz="600" dirty="0">
              <a:solidFill>
                <a:prstClr val="black"/>
              </a:solidFill>
              <a:latin typeface="DINPro"/>
            </a:endParaRP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</a:t>
            </a:r>
            <a:r>
              <a:rPr lang="en-US" sz="1500" b="1" dirty="0">
                <a:solidFill>
                  <a:prstClr val="black"/>
                </a:solidFill>
                <a:latin typeface="DINPro"/>
              </a:rPr>
              <a:t>method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deposit(n: </a:t>
            </a:r>
            <a:r>
              <a:rPr lang="en-US" sz="1500" b="1" dirty="0" err="1">
                <a:solidFill>
                  <a:prstClr val="black"/>
                </a:solidFill>
                <a:latin typeface="DINPro"/>
              </a:rPr>
              <a:t>Int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) 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  </a:t>
            </a:r>
            <a:r>
              <a:rPr lang="en-US" sz="1500" b="1" dirty="0">
                <a:solidFill>
                  <a:prstClr val="black"/>
                </a:solidFill>
                <a:latin typeface="DINPro"/>
              </a:rPr>
              <a:t>requires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0 &lt; n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  </a:t>
            </a:r>
            <a:r>
              <a:rPr lang="en-US" sz="1500" b="1" dirty="0">
                <a:solidFill>
                  <a:prstClr val="black"/>
                </a:solidFill>
                <a:latin typeface="DINPro"/>
              </a:rPr>
              <a:t>ensures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balance( ) == </a:t>
            </a:r>
            <a:r>
              <a:rPr lang="en-US" sz="1500" b="1" dirty="0">
                <a:solidFill>
                  <a:prstClr val="black"/>
                </a:solidFill>
                <a:latin typeface="DINPro"/>
              </a:rPr>
              <a:t>old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(balance( )) + n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{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transactions.append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(n); }</a:t>
            </a:r>
          </a:p>
          <a:p>
            <a:pPr defTabSz="204788">
              <a:spcBef>
                <a:spcPct val="20000"/>
              </a:spcBef>
            </a:pPr>
            <a:endParaRPr lang="en-US" sz="600" dirty="0">
              <a:solidFill>
                <a:prstClr val="black"/>
              </a:solidFill>
              <a:latin typeface="DINPro"/>
            </a:endParaRP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srgbClr val="326FB8"/>
                </a:solidFill>
                <a:latin typeface="DINPro"/>
              </a:rPr>
              <a:t>  </a:t>
            </a:r>
            <a:r>
              <a:rPr lang="en-US" sz="1500" b="1" dirty="0">
                <a:solidFill>
                  <a:srgbClr val="326FB8"/>
                </a:solidFill>
                <a:latin typeface="DINPro"/>
              </a:rPr>
              <a:t>function </a:t>
            </a:r>
            <a:r>
              <a:rPr lang="en-US" sz="1500" dirty="0" err="1">
                <a:solidFill>
                  <a:srgbClr val="326FB8"/>
                </a:solidFill>
                <a:latin typeface="DINPro"/>
              </a:rPr>
              <a:t>getTransactions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( ): List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srgbClr val="326FB8"/>
                </a:solidFill>
                <a:latin typeface="DINPro"/>
              </a:rPr>
              <a:t>  { transactions }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}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Side Effects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6D50E8-09C0-4F39-8C46-4E6B194B98D2}" type="slidenum">
              <a:rPr lang="en-US" smtClean="0">
                <a:solidFill>
                  <a:prstClr val="white"/>
                </a:solidFill>
              </a:rPr>
              <a:pPr/>
              <a:t>56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437422" y="1987879"/>
            <a:ext cx="2944973" cy="1941569"/>
          </a:xfrm>
          <a:prstGeom prst="rect">
            <a:avLst/>
          </a:prstGeom>
          <a:solidFill>
            <a:srgbClr val="DEEB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204788">
              <a:spcBef>
                <a:spcPct val="20000"/>
              </a:spcBef>
            </a:pPr>
            <a:r>
              <a:rPr lang="en-US" sz="1500" b="1" dirty="0">
                <a:solidFill>
                  <a:prstClr val="black"/>
                </a:solidFill>
                <a:latin typeface="DINPro"/>
              </a:rPr>
              <a:t>method 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demo(a: Account, l: List)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{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srgbClr val="326FB8"/>
                </a:solidFill>
                <a:latin typeface="DINPro"/>
              </a:rPr>
              <a:t>  </a:t>
            </a:r>
            <a:r>
              <a:rPr lang="en-US" sz="1500" b="1" dirty="0" err="1">
                <a:solidFill>
                  <a:srgbClr val="326FB8"/>
                </a:solidFill>
                <a:latin typeface="DINPro"/>
              </a:rPr>
              <a:t>var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 </a:t>
            </a:r>
            <a:r>
              <a:rPr lang="en-US" sz="1500" dirty="0" err="1">
                <a:solidFill>
                  <a:srgbClr val="326FB8"/>
                </a:solidFill>
                <a:latin typeface="DINPro"/>
              </a:rPr>
              <a:t>tmp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 := </a:t>
            </a:r>
            <a:r>
              <a:rPr lang="en-US" sz="1500" dirty="0" err="1">
                <a:solidFill>
                  <a:srgbClr val="326FB8"/>
                </a:solidFill>
                <a:latin typeface="DINPro"/>
              </a:rPr>
              <a:t>l.length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( );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a.deposit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(200);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srgbClr val="326FB8"/>
                </a:solidFill>
                <a:latin typeface="DINPro"/>
              </a:rPr>
              <a:t>  </a:t>
            </a:r>
            <a:r>
              <a:rPr lang="en-US" sz="1500" b="1" dirty="0">
                <a:solidFill>
                  <a:srgbClr val="A81E5B"/>
                </a:solidFill>
                <a:latin typeface="DINPro"/>
              </a:rPr>
              <a:t>assert</a:t>
            </a:r>
            <a:r>
              <a:rPr lang="en-US" sz="1500" dirty="0">
                <a:solidFill>
                  <a:srgbClr val="A81E5B"/>
                </a:solidFill>
                <a:latin typeface="DINPro"/>
              </a:rPr>
              <a:t> </a:t>
            </a:r>
            <a:r>
              <a:rPr lang="en-US" sz="1500" dirty="0" err="1">
                <a:solidFill>
                  <a:srgbClr val="A81E5B"/>
                </a:solidFill>
                <a:latin typeface="DINPro"/>
              </a:rPr>
              <a:t>tmp</a:t>
            </a:r>
            <a:r>
              <a:rPr lang="en-US" sz="1500" dirty="0">
                <a:solidFill>
                  <a:srgbClr val="A81E5B"/>
                </a:solidFill>
                <a:latin typeface="DINPro"/>
              </a:rPr>
              <a:t> == </a:t>
            </a:r>
            <a:r>
              <a:rPr lang="en-US" sz="1500" dirty="0" err="1">
                <a:solidFill>
                  <a:srgbClr val="A81E5B"/>
                </a:solidFill>
                <a:latin typeface="DINPro"/>
              </a:rPr>
              <a:t>l.length</a:t>
            </a:r>
            <a:r>
              <a:rPr lang="en-US" sz="1500" dirty="0">
                <a:solidFill>
                  <a:srgbClr val="A81E5B"/>
                </a:solidFill>
                <a:latin typeface="DINPro"/>
              </a:rPr>
              <a:t>( );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}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38046" y="4231470"/>
            <a:ext cx="2944349" cy="349943"/>
          </a:xfrm>
          <a:prstGeom prst="rect">
            <a:avLst/>
          </a:prstGeom>
          <a:solidFill>
            <a:srgbClr val="DEEB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0"/>
          <a:lstStyle/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srgbClr val="326FB8"/>
                </a:solidFill>
                <a:latin typeface="DINPro"/>
              </a:rPr>
              <a:t>demo( a, </a:t>
            </a:r>
            <a:r>
              <a:rPr lang="en-US" sz="1500" dirty="0" err="1">
                <a:solidFill>
                  <a:srgbClr val="326FB8"/>
                </a:solidFill>
                <a:latin typeface="DINPro"/>
              </a:rPr>
              <a:t>a.getTransactions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( ) );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488668"/>
            <a:ext cx="2519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Courtesy of Peter Müller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87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Frame Problem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851ED40-4DCA-422D-8F1F-AAC113ECC268}" type="slidenum">
              <a:rPr lang="en-US" smtClean="0">
                <a:solidFill>
                  <a:prstClr val="white"/>
                </a:solidFill>
              </a:rPr>
              <a:pPr/>
              <a:t>57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2050" name="Picture 2" descr="http://techworld.volvogroup.com/images/cogwheels.pn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435" y="2285031"/>
            <a:ext cx="1452882" cy="128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" name="Group 81"/>
          <p:cNvGrpSpPr/>
          <p:nvPr/>
        </p:nvGrpSpPr>
        <p:grpSpPr>
          <a:xfrm>
            <a:off x="3025414" y="4290626"/>
            <a:ext cx="3075715" cy="952248"/>
            <a:chOff x="3755605" y="5164297"/>
            <a:chExt cx="4100952" cy="1269664"/>
          </a:xfrm>
        </p:grpSpPr>
        <p:sp>
          <p:nvSpPr>
            <p:cNvPr id="83" name="TextBox 82"/>
            <p:cNvSpPr txBox="1"/>
            <p:nvPr/>
          </p:nvSpPr>
          <p:spPr>
            <a:xfrm>
              <a:off x="3755605" y="5164297"/>
              <a:ext cx="4100952" cy="126966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prstClr val="white"/>
                  </a:solidFill>
                  <a:latin typeface="DINPro"/>
                </a:rPr>
                <a:t>{ P }  S  { Q }</a:t>
              </a:r>
            </a:p>
            <a:p>
              <a:pPr algn="ctr"/>
              <a:endParaRPr lang="en-US" sz="788" dirty="0">
                <a:solidFill>
                  <a:prstClr val="white"/>
                </a:solidFill>
                <a:latin typeface="DINPro"/>
              </a:endParaRPr>
            </a:p>
            <a:p>
              <a:pPr algn="ctr"/>
              <a:r>
                <a:rPr lang="en-US" sz="2400" dirty="0">
                  <a:solidFill>
                    <a:prstClr val="white"/>
                  </a:solidFill>
                  <a:latin typeface="DINPro"/>
                </a:rPr>
                <a:t>{ P</a:t>
              </a:r>
              <a:r>
                <a:rPr lang="en-US" sz="2400" dirty="0">
                  <a:solidFill>
                    <a:prstClr val="white"/>
                  </a:solidFill>
                  <a:latin typeface="DINPro"/>
                  <a:sym typeface="Symbol" panose="05050102010706020507" pitchFamily="18" charset="2"/>
                </a:rPr>
                <a:t>  R</a:t>
              </a:r>
              <a:r>
                <a:rPr lang="en-US" sz="2400" dirty="0">
                  <a:solidFill>
                    <a:prstClr val="white"/>
                  </a:solidFill>
                  <a:latin typeface="DINPro"/>
                </a:rPr>
                <a:t> }  S  { Q</a:t>
              </a:r>
              <a:r>
                <a:rPr lang="en-US" sz="2400" dirty="0">
                  <a:solidFill>
                    <a:prstClr val="white"/>
                  </a:solidFill>
                  <a:latin typeface="DINPro"/>
                  <a:sym typeface="Symbol" panose="05050102010706020507" pitchFamily="18" charset="2"/>
                </a:rPr>
                <a:t>  R</a:t>
              </a:r>
              <a:r>
                <a:rPr lang="en-US" sz="2400" dirty="0">
                  <a:solidFill>
                    <a:prstClr val="white"/>
                  </a:solidFill>
                  <a:latin typeface="DINPro"/>
                </a:rPr>
                <a:t> }</a:t>
              </a:r>
            </a:p>
          </p:txBody>
        </p:sp>
        <p:cxnSp>
          <p:nvCxnSpPr>
            <p:cNvPr id="84" name="Straight Connector 83"/>
            <p:cNvCxnSpPr>
              <a:stCxn id="83" idx="1"/>
              <a:endCxn id="83" idx="3"/>
            </p:cNvCxnSpPr>
            <p:nvPr/>
          </p:nvCxnSpPr>
          <p:spPr>
            <a:xfrm>
              <a:off x="3755605" y="5799129"/>
              <a:ext cx="4100952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/>
          <p:cNvGrpSpPr/>
          <p:nvPr/>
        </p:nvGrpSpPr>
        <p:grpSpPr>
          <a:xfrm>
            <a:off x="3486017" y="4176377"/>
            <a:ext cx="2171966" cy="1150500"/>
            <a:chOff x="8239935" y="4431634"/>
            <a:chExt cx="2346447" cy="1284832"/>
          </a:xfrm>
        </p:grpSpPr>
        <p:cxnSp>
          <p:nvCxnSpPr>
            <p:cNvPr id="86" name="Straight Connector 85"/>
            <p:cNvCxnSpPr/>
            <p:nvPr/>
          </p:nvCxnSpPr>
          <p:spPr>
            <a:xfrm flipV="1">
              <a:off x="8239935" y="4431634"/>
              <a:ext cx="2346447" cy="1284832"/>
            </a:xfrm>
            <a:prstGeom prst="line">
              <a:avLst/>
            </a:prstGeom>
            <a:ln w="1143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8239935" y="4431634"/>
              <a:ext cx="2346447" cy="1284832"/>
            </a:xfrm>
            <a:prstGeom prst="line">
              <a:avLst/>
            </a:prstGeom>
            <a:ln w="1143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oup 115"/>
          <p:cNvGrpSpPr/>
          <p:nvPr/>
        </p:nvGrpSpPr>
        <p:grpSpPr>
          <a:xfrm>
            <a:off x="5798986" y="2250828"/>
            <a:ext cx="2321692" cy="1399451"/>
            <a:chOff x="7731981" y="1858103"/>
            <a:chExt cx="3095589" cy="1865935"/>
          </a:xfrm>
        </p:grpSpPr>
        <p:sp>
          <p:nvSpPr>
            <p:cNvPr id="117" name="TextBox 17"/>
            <p:cNvSpPr txBox="1"/>
            <p:nvPr/>
          </p:nvSpPr>
          <p:spPr>
            <a:xfrm>
              <a:off x="7731981" y="1858103"/>
              <a:ext cx="3095589" cy="1865935"/>
            </a:xfrm>
            <a:prstGeom prst="rect">
              <a:avLst/>
            </a:prstGeom>
            <a:solidFill>
              <a:srgbClr val="326FB8"/>
            </a:solidFill>
          </p:spPr>
          <p:txBody>
            <a:bodyPr wrap="square" rtlCol="0">
              <a:no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9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1pPr>
              <a:lvl2pPr marL="65311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9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2pPr>
              <a:lvl3pPr marL="130622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9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3pPr>
              <a:lvl4pPr marL="1959331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9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4pPr>
              <a:lvl5pPr marL="2612441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9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5pPr>
              <a:lvl6pPr marL="3265551" algn="l" defTabSz="1306220" rtl="0" eaLnBrk="1" latinLnBrk="0" hangingPunct="1">
                <a:defRPr sz="29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6pPr>
              <a:lvl7pPr marL="3918661" algn="l" defTabSz="1306220" rtl="0" eaLnBrk="1" latinLnBrk="0" hangingPunct="1">
                <a:defRPr sz="29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7pPr>
              <a:lvl8pPr marL="4571771" algn="l" defTabSz="1306220" rtl="0" eaLnBrk="1" latinLnBrk="0" hangingPunct="1">
                <a:defRPr sz="29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8pPr>
              <a:lvl9pPr marL="5224882" algn="l" defTabSz="1306220" rtl="0" eaLnBrk="1" latinLnBrk="0" hangingPunct="1">
                <a:defRPr sz="29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20000"/>
                </a:spcBef>
              </a:pPr>
              <a:endParaRPr lang="en-US" sz="1350" b="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18" name="Group 117"/>
            <p:cNvGrpSpPr/>
            <p:nvPr/>
          </p:nvGrpSpPr>
          <p:grpSpPr>
            <a:xfrm>
              <a:off x="8109905" y="2346691"/>
              <a:ext cx="2531095" cy="395926"/>
              <a:chOff x="688157" y="2837468"/>
              <a:chExt cx="2531095" cy="395926"/>
            </a:xfrm>
          </p:grpSpPr>
          <p:sp>
            <p:nvSpPr>
              <p:cNvPr id="124" name="Rounded Rectangle 123"/>
              <p:cNvSpPr/>
              <p:nvPr/>
            </p:nvSpPr>
            <p:spPr>
              <a:xfrm>
                <a:off x="688157" y="2837468"/>
                <a:ext cx="405352" cy="39592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5" name="Rounded Rectangle 124"/>
              <p:cNvSpPr/>
              <p:nvPr/>
            </p:nvSpPr>
            <p:spPr>
              <a:xfrm>
                <a:off x="1396738" y="2837468"/>
                <a:ext cx="405352" cy="39592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6" name="Rounded Rectangle 125"/>
              <p:cNvSpPr/>
              <p:nvPr/>
            </p:nvSpPr>
            <p:spPr>
              <a:xfrm>
                <a:off x="2105319" y="2837468"/>
                <a:ext cx="405352" cy="39592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7" name="Rounded Rectangle 126"/>
              <p:cNvSpPr/>
              <p:nvPr/>
            </p:nvSpPr>
            <p:spPr>
              <a:xfrm>
                <a:off x="2813900" y="2837468"/>
                <a:ext cx="405352" cy="39592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28" name="Straight Arrow Connector 127"/>
              <p:cNvCxnSpPr>
                <a:stCxn id="124" idx="3"/>
                <a:endCxn id="125" idx="1"/>
              </p:cNvCxnSpPr>
              <p:nvPr/>
            </p:nvCxnSpPr>
            <p:spPr>
              <a:xfrm>
                <a:off x="1093509" y="3035431"/>
                <a:ext cx="303229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Arrow Connector 128"/>
              <p:cNvCxnSpPr>
                <a:stCxn id="126" idx="3"/>
                <a:endCxn id="127" idx="1"/>
              </p:cNvCxnSpPr>
              <p:nvPr/>
            </p:nvCxnSpPr>
            <p:spPr>
              <a:xfrm>
                <a:off x="2510671" y="3035431"/>
                <a:ext cx="303229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Arrow Connector 129"/>
              <p:cNvCxnSpPr>
                <a:stCxn id="125" idx="3"/>
                <a:endCxn id="126" idx="1"/>
              </p:cNvCxnSpPr>
              <p:nvPr/>
            </p:nvCxnSpPr>
            <p:spPr>
              <a:xfrm>
                <a:off x="1802090" y="3035431"/>
                <a:ext cx="303229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9" name="TextBox 118"/>
            <p:cNvSpPr txBox="1"/>
            <p:nvPr/>
          </p:nvSpPr>
          <p:spPr>
            <a:xfrm>
              <a:off x="7731981" y="1860638"/>
              <a:ext cx="31461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DINPro"/>
                </a:rPr>
                <a:t>l</a:t>
              </a:r>
              <a:endParaRPr lang="en-US" sz="1350" dirty="0">
                <a:solidFill>
                  <a:prstClr val="black"/>
                </a:solidFill>
                <a:latin typeface="DINPro"/>
              </a:endParaRPr>
            </a:p>
          </p:txBody>
        </p:sp>
        <p:cxnSp>
          <p:nvCxnSpPr>
            <p:cNvPr id="120" name="Curved Connector 119"/>
            <p:cNvCxnSpPr>
              <a:stCxn id="119" idx="3"/>
              <a:endCxn id="124" idx="0"/>
            </p:cNvCxnSpPr>
            <p:nvPr/>
          </p:nvCxnSpPr>
          <p:spPr>
            <a:xfrm>
              <a:off x="8046597" y="2106859"/>
              <a:ext cx="265984" cy="239832"/>
            </a:xfrm>
            <a:prstGeom prst="curvedConnector2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Rounded Rectangle 120"/>
            <p:cNvSpPr/>
            <p:nvPr/>
          </p:nvSpPr>
          <p:spPr>
            <a:xfrm>
              <a:off x="8436642" y="3109696"/>
              <a:ext cx="405352" cy="39592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7731981" y="3076827"/>
              <a:ext cx="41720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prstClr val="black"/>
                  </a:solidFill>
                  <a:latin typeface="DINPro"/>
                </a:rPr>
                <a:t>a</a:t>
              </a:r>
              <a:endParaRPr lang="en-US" sz="1350" dirty="0">
                <a:solidFill>
                  <a:prstClr val="black"/>
                </a:solidFill>
                <a:latin typeface="DINPro"/>
              </a:endParaRPr>
            </a:p>
          </p:txBody>
        </p:sp>
        <p:cxnSp>
          <p:nvCxnSpPr>
            <p:cNvPr id="123" name="Straight Arrow Connector 122"/>
            <p:cNvCxnSpPr>
              <a:stCxn id="122" idx="3"/>
              <a:endCxn id="121" idx="1"/>
            </p:cNvCxnSpPr>
            <p:nvPr/>
          </p:nvCxnSpPr>
          <p:spPr>
            <a:xfrm flipV="1">
              <a:off x="8149189" y="3307659"/>
              <a:ext cx="287453" cy="1538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TextBox 17"/>
          <p:cNvSpPr txBox="1"/>
          <p:nvPr/>
        </p:nvSpPr>
        <p:spPr>
          <a:xfrm>
            <a:off x="720513" y="2250828"/>
            <a:ext cx="2321692" cy="1399451"/>
          </a:xfrm>
          <a:prstGeom prst="rect">
            <a:avLst/>
          </a:prstGeom>
          <a:solidFill>
            <a:srgbClr val="326FB8"/>
          </a:solidFill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9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53110" algn="l" rtl="0" eaLnBrk="0" fontAlgn="base" hangingPunct="0">
              <a:spcBef>
                <a:spcPct val="0"/>
              </a:spcBef>
              <a:spcAft>
                <a:spcPct val="0"/>
              </a:spcAft>
              <a:defRPr sz="29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306220" algn="l" rtl="0" eaLnBrk="0" fontAlgn="base" hangingPunct="0">
              <a:spcBef>
                <a:spcPct val="0"/>
              </a:spcBef>
              <a:spcAft>
                <a:spcPct val="0"/>
              </a:spcAft>
              <a:defRPr sz="29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959331" algn="l" rtl="0" eaLnBrk="0" fontAlgn="base" hangingPunct="0">
              <a:spcBef>
                <a:spcPct val="0"/>
              </a:spcBef>
              <a:spcAft>
                <a:spcPct val="0"/>
              </a:spcAft>
              <a:defRPr sz="29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612441" algn="l" rtl="0" eaLnBrk="0" fontAlgn="base" hangingPunct="0">
              <a:spcBef>
                <a:spcPct val="0"/>
              </a:spcBef>
              <a:spcAft>
                <a:spcPct val="0"/>
              </a:spcAft>
              <a:defRPr sz="29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9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9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9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9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endParaRPr lang="en-US" sz="1350" b="0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32" name="Group 131"/>
          <p:cNvGrpSpPr/>
          <p:nvPr/>
        </p:nvGrpSpPr>
        <p:grpSpPr>
          <a:xfrm>
            <a:off x="1003957" y="2617268"/>
            <a:ext cx="1898321" cy="296945"/>
            <a:chOff x="688157" y="2837468"/>
            <a:chExt cx="2531095" cy="395926"/>
          </a:xfrm>
        </p:grpSpPr>
        <p:sp>
          <p:nvSpPr>
            <p:cNvPr id="133" name="Rounded Rectangle 132"/>
            <p:cNvSpPr/>
            <p:nvPr/>
          </p:nvSpPr>
          <p:spPr>
            <a:xfrm>
              <a:off x="688157" y="2837468"/>
              <a:ext cx="405352" cy="39592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4" name="Rounded Rectangle 133"/>
            <p:cNvSpPr/>
            <p:nvPr/>
          </p:nvSpPr>
          <p:spPr>
            <a:xfrm>
              <a:off x="1396738" y="2837468"/>
              <a:ext cx="405352" cy="39592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5" name="Rounded Rectangle 134"/>
            <p:cNvSpPr/>
            <p:nvPr/>
          </p:nvSpPr>
          <p:spPr>
            <a:xfrm>
              <a:off x="2105319" y="2837468"/>
              <a:ext cx="405352" cy="39592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6" name="Rounded Rectangle 135"/>
            <p:cNvSpPr/>
            <p:nvPr/>
          </p:nvSpPr>
          <p:spPr>
            <a:xfrm>
              <a:off x="2813900" y="2837468"/>
              <a:ext cx="405352" cy="39592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137" name="Straight Arrow Connector 136"/>
            <p:cNvCxnSpPr>
              <a:stCxn id="133" idx="3"/>
              <a:endCxn id="134" idx="1"/>
            </p:cNvCxnSpPr>
            <p:nvPr/>
          </p:nvCxnSpPr>
          <p:spPr>
            <a:xfrm>
              <a:off x="1093509" y="3035431"/>
              <a:ext cx="30322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/>
            <p:cNvCxnSpPr>
              <a:stCxn id="135" idx="3"/>
              <a:endCxn id="136" idx="1"/>
            </p:cNvCxnSpPr>
            <p:nvPr/>
          </p:nvCxnSpPr>
          <p:spPr>
            <a:xfrm>
              <a:off x="2510671" y="3035431"/>
              <a:ext cx="30322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/>
            <p:cNvCxnSpPr>
              <a:stCxn id="134" idx="3"/>
              <a:endCxn id="135" idx="1"/>
            </p:cNvCxnSpPr>
            <p:nvPr/>
          </p:nvCxnSpPr>
          <p:spPr>
            <a:xfrm>
              <a:off x="1802090" y="3035431"/>
              <a:ext cx="30322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0" name="TextBox 139"/>
          <p:cNvSpPr txBox="1"/>
          <p:nvPr/>
        </p:nvSpPr>
        <p:spPr>
          <a:xfrm>
            <a:off x="720513" y="2252729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DINPro"/>
              </a:rPr>
              <a:t>l</a:t>
            </a:r>
            <a:endParaRPr lang="en-US" sz="1350" dirty="0">
              <a:solidFill>
                <a:prstClr val="black"/>
              </a:solidFill>
              <a:latin typeface="DINPro"/>
            </a:endParaRPr>
          </a:p>
        </p:txBody>
      </p:sp>
      <p:cxnSp>
        <p:nvCxnSpPr>
          <p:cNvPr id="141" name="Curved Connector 140"/>
          <p:cNvCxnSpPr>
            <a:stCxn id="140" idx="3"/>
            <a:endCxn id="133" idx="0"/>
          </p:cNvCxnSpPr>
          <p:nvPr/>
        </p:nvCxnSpPr>
        <p:spPr>
          <a:xfrm>
            <a:off x="956475" y="2437395"/>
            <a:ext cx="199489" cy="179873"/>
          </a:xfrm>
          <a:prstGeom prst="curved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Rounded Rectangle 141"/>
          <p:cNvSpPr/>
          <p:nvPr/>
        </p:nvSpPr>
        <p:spPr>
          <a:xfrm>
            <a:off x="1249009" y="3189522"/>
            <a:ext cx="304014" cy="29694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720513" y="316487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DINPro"/>
              </a:rPr>
              <a:t>a</a:t>
            </a:r>
            <a:endParaRPr lang="en-US" sz="1350" dirty="0">
              <a:solidFill>
                <a:prstClr val="black"/>
              </a:solidFill>
              <a:latin typeface="DINPro"/>
            </a:endParaRPr>
          </a:p>
        </p:txBody>
      </p:sp>
      <p:cxnSp>
        <p:nvCxnSpPr>
          <p:cNvPr id="144" name="Straight Arrow Connector 143"/>
          <p:cNvCxnSpPr>
            <a:stCxn id="143" idx="3"/>
            <a:endCxn id="142" idx="1"/>
          </p:cNvCxnSpPr>
          <p:nvPr/>
        </p:nvCxnSpPr>
        <p:spPr>
          <a:xfrm flipV="1">
            <a:off x="1033419" y="3337995"/>
            <a:ext cx="215590" cy="1154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0" y="6488668"/>
            <a:ext cx="2519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Courtesy of Peter Müller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23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" name="Group 2047"/>
          <p:cNvGrpSpPr/>
          <p:nvPr/>
        </p:nvGrpSpPr>
        <p:grpSpPr>
          <a:xfrm>
            <a:off x="5798986" y="2250828"/>
            <a:ext cx="2321692" cy="1399451"/>
            <a:chOff x="7731981" y="1858103"/>
            <a:chExt cx="3095589" cy="1865935"/>
          </a:xfrm>
        </p:grpSpPr>
        <p:sp>
          <p:nvSpPr>
            <p:cNvPr id="91" name="TextBox 17"/>
            <p:cNvSpPr txBox="1"/>
            <p:nvPr/>
          </p:nvSpPr>
          <p:spPr>
            <a:xfrm>
              <a:off x="7731981" y="1858103"/>
              <a:ext cx="3095589" cy="1865935"/>
            </a:xfrm>
            <a:prstGeom prst="rect">
              <a:avLst/>
            </a:prstGeom>
            <a:solidFill>
              <a:srgbClr val="326FB8"/>
            </a:solidFill>
          </p:spPr>
          <p:txBody>
            <a:bodyPr wrap="square" rtlCol="0">
              <a:no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9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1pPr>
              <a:lvl2pPr marL="65311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9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2pPr>
              <a:lvl3pPr marL="130622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9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3pPr>
              <a:lvl4pPr marL="1959331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9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4pPr>
              <a:lvl5pPr marL="2612441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9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5pPr>
              <a:lvl6pPr marL="3265551" algn="l" defTabSz="1306220" rtl="0" eaLnBrk="1" latinLnBrk="0" hangingPunct="1">
                <a:defRPr sz="29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6pPr>
              <a:lvl7pPr marL="3918661" algn="l" defTabSz="1306220" rtl="0" eaLnBrk="1" latinLnBrk="0" hangingPunct="1">
                <a:defRPr sz="29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7pPr>
              <a:lvl8pPr marL="4571771" algn="l" defTabSz="1306220" rtl="0" eaLnBrk="1" latinLnBrk="0" hangingPunct="1">
                <a:defRPr sz="29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8pPr>
              <a:lvl9pPr marL="5224882" algn="l" defTabSz="1306220" rtl="0" eaLnBrk="1" latinLnBrk="0" hangingPunct="1">
                <a:defRPr sz="29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20000"/>
                </a:spcBef>
              </a:pPr>
              <a:endParaRPr lang="en-US" sz="1350" b="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92" name="Group 91"/>
            <p:cNvGrpSpPr/>
            <p:nvPr/>
          </p:nvGrpSpPr>
          <p:grpSpPr>
            <a:xfrm>
              <a:off x="8109905" y="2346691"/>
              <a:ext cx="2531095" cy="395926"/>
              <a:chOff x="688157" y="2837468"/>
              <a:chExt cx="2531095" cy="395926"/>
            </a:xfrm>
          </p:grpSpPr>
          <p:sp>
            <p:nvSpPr>
              <p:cNvPr id="93" name="Rounded Rectangle 92"/>
              <p:cNvSpPr/>
              <p:nvPr/>
            </p:nvSpPr>
            <p:spPr>
              <a:xfrm>
                <a:off x="688157" y="2837468"/>
                <a:ext cx="405352" cy="39592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Rounded Rectangle 93"/>
              <p:cNvSpPr/>
              <p:nvPr/>
            </p:nvSpPr>
            <p:spPr>
              <a:xfrm>
                <a:off x="1396738" y="2837468"/>
                <a:ext cx="405352" cy="39592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Rounded Rectangle 95"/>
              <p:cNvSpPr/>
              <p:nvPr/>
            </p:nvSpPr>
            <p:spPr>
              <a:xfrm>
                <a:off x="2105319" y="2837468"/>
                <a:ext cx="405352" cy="39592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Rounded Rectangle 96"/>
              <p:cNvSpPr/>
              <p:nvPr/>
            </p:nvSpPr>
            <p:spPr>
              <a:xfrm>
                <a:off x="2813900" y="2837468"/>
                <a:ext cx="405352" cy="39592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98" name="Straight Arrow Connector 97"/>
              <p:cNvCxnSpPr>
                <a:stCxn id="93" idx="3"/>
                <a:endCxn id="94" idx="1"/>
              </p:cNvCxnSpPr>
              <p:nvPr/>
            </p:nvCxnSpPr>
            <p:spPr>
              <a:xfrm>
                <a:off x="1093509" y="3035431"/>
                <a:ext cx="303229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Arrow Connector 98"/>
              <p:cNvCxnSpPr>
                <a:stCxn id="96" idx="3"/>
                <a:endCxn id="97" idx="1"/>
              </p:cNvCxnSpPr>
              <p:nvPr/>
            </p:nvCxnSpPr>
            <p:spPr>
              <a:xfrm>
                <a:off x="2510671" y="3035431"/>
                <a:ext cx="303229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/>
              <p:cNvCxnSpPr>
                <a:stCxn id="94" idx="3"/>
                <a:endCxn id="96" idx="1"/>
              </p:cNvCxnSpPr>
              <p:nvPr/>
            </p:nvCxnSpPr>
            <p:spPr>
              <a:xfrm>
                <a:off x="1802090" y="3035431"/>
                <a:ext cx="303229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1" name="TextBox 100"/>
            <p:cNvSpPr txBox="1"/>
            <p:nvPr/>
          </p:nvSpPr>
          <p:spPr>
            <a:xfrm>
              <a:off x="7731981" y="1860638"/>
              <a:ext cx="31461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DINPro"/>
                </a:rPr>
                <a:t>l</a:t>
              </a:r>
              <a:endParaRPr lang="en-US" sz="1350" dirty="0">
                <a:solidFill>
                  <a:prstClr val="black"/>
                </a:solidFill>
                <a:latin typeface="DINPro"/>
              </a:endParaRPr>
            </a:p>
          </p:txBody>
        </p:sp>
        <p:cxnSp>
          <p:nvCxnSpPr>
            <p:cNvPr id="102" name="Curved Connector 101"/>
            <p:cNvCxnSpPr>
              <a:stCxn id="101" idx="3"/>
              <a:endCxn id="93" idx="0"/>
            </p:cNvCxnSpPr>
            <p:nvPr/>
          </p:nvCxnSpPr>
          <p:spPr>
            <a:xfrm>
              <a:off x="8046597" y="2106859"/>
              <a:ext cx="265984" cy="239832"/>
            </a:xfrm>
            <a:prstGeom prst="curvedConnector2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Rounded Rectangle 102"/>
            <p:cNvSpPr/>
            <p:nvPr/>
          </p:nvSpPr>
          <p:spPr>
            <a:xfrm>
              <a:off x="8436642" y="3109696"/>
              <a:ext cx="405352" cy="39592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731981" y="3076827"/>
              <a:ext cx="41720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prstClr val="black"/>
                  </a:solidFill>
                  <a:latin typeface="DINPro"/>
                </a:rPr>
                <a:t>a</a:t>
              </a:r>
              <a:endParaRPr lang="en-US" sz="1350" dirty="0">
                <a:solidFill>
                  <a:prstClr val="black"/>
                </a:solidFill>
                <a:latin typeface="DINPro"/>
              </a:endParaRPr>
            </a:p>
          </p:txBody>
        </p:sp>
        <p:cxnSp>
          <p:nvCxnSpPr>
            <p:cNvPr id="105" name="Straight Arrow Connector 104"/>
            <p:cNvCxnSpPr>
              <a:stCxn id="104" idx="3"/>
              <a:endCxn id="103" idx="1"/>
            </p:cNvCxnSpPr>
            <p:nvPr/>
          </p:nvCxnSpPr>
          <p:spPr>
            <a:xfrm flipV="1">
              <a:off x="8149189" y="3307659"/>
              <a:ext cx="287453" cy="1538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Footprints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851ED40-4DCA-422D-8F1F-AAC113ECC268}" type="slidenum">
              <a:rPr lang="en-US" smtClean="0">
                <a:solidFill>
                  <a:prstClr val="white"/>
                </a:solidFill>
              </a:rPr>
              <a:pPr/>
              <a:t>58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2050" name="Picture 2" descr="http://techworld.volvogroup.com/images/cogwheels.pn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435" y="2285031"/>
            <a:ext cx="1452882" cy="128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151747" y="4101533"/>
            <a:ext cx="4596130" cy="132158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DINPro"/>
              </a:rPr>
              <a:t>{ P }  S  { Q }</a:t>
            </a:r>
          </a:p>
          <a:p>
            <a:pPr algn="ctr"/>
            <a:r>
              <a:rPr lang="en-US" sz="2400" dirty="0">
                <a:solidFill>
                  <a:srgbClr val="EFA6C7"/>
                </a:solidFill>
                <a:latin typeface="DINPro"/>
              </a:rPr>
              <a:t>footprint( S ) </a:t>
            </a:r>
            <a:r>
              <a:rPr lang="en-US" sz="2400" dirty="0">
                <a:solidFill>
                  <a:srgbClr val="EFA6C7"/>
                </a:solidFill>
                <a:latin typeface="DINPro"/>
                <a:sym typeface="Symbol" panose="05050102010706020507" pitchFamily="18" charset="2"/>
              </a:rPr>
              <a:t></a:t>
            </a:r>
            <a:r>
              <a:rPr lang="en-US" sz="2400" dirty="0">
                <a:solidFill>
                  <a:srgbClr val="EFA6C7"/>
                </a:solidFill>
                <a:latin typeface="DINPro"/>
              </a:rPr>
              <a:t> footprint( R ) = </a:t>
            </a:r>
            <a:r>
              <a:rPr lang="en-US" sz="2400" dirty="0">
                <a:solidFill>
                  <a:srgbClr val="EFA6C7"/>
                </a:solidFill>
                <a:latin typeface="DINPro"/>
                <a:sym typeface="Symbol" panose="05050102010706020507" pitchFamily="18" charset="2"/>
              </a:rPr>
              <a:t></a:t>
            </a:r>
            <a:endParaRPr lang="en-US" sz="2400" dirty="0">
              <a:solidFill>
                <a:srgbClr val="EFA6C7"/>
              </a:solidFill>
              <a:latin typeface="DINPro"/>
            </a:endParaRPr>
          </a:p>
          <a:p>
            <a:pPr algn="ctr"/>
            <a:endParaRPr lang="en-US" sz="788" dirty="0">
              <a:solidFill>
                <a:prstClr val="white"/>
              </a:solidFill>
              <a:latin typeface="DINPro"/>
            </a:endParaRPr>
          </a:p>
          <a:p>
            <a:pPr algn="ctr"/>
            <a:r>
              <a:rPr lang="en-US" sz="2400" dirty="0">
                <a:solidFill>
                  <a:prstClr val="white"/>
                </a:solidFill>
                <a:latin typeface="DINPro"/>
              </a:rPr>
              <a:t>{ P </a:t>
            </a:r>
            <a:r>
              <a:rPr lang="en-US" sz="2400" dirty="0">
                <a:solidFill>
                  <a:prstClr val="white"/>
                </a:solidFill>
                <a:latin typeface="DINPro"/>
                <a:sym typeface="Symbol" panose="05050102010706020507" pitchFamily="18" charset="2"/>
              </a:rPr>
              <a:t> R</a:t>
            </a:r>
            <a:r>
              <a:rPr lang="en-US" sz="2400" dirty="0">
                <a:solidFill>
                  <a:prstClr val="white"/>
                </a:solidFill>
                <a:latin typeface="DINPro"/>
              </a:rPr>
              <a:t> }  S  { Q </a:t>
            </a:r>
            <a:r>
              <a:rPr lang="en-US" sz="2400" dirty="0">
                <a:solidFill>
                  <a:prstClr val="white"/>
                </a:solidFill>
                <a:latin typeface="DINPro"/>
                <a:sym typeface="Symbol" panose="05050102010706020507" pitchFamily="18" charset="2"/>
              </a:rPr>
              <a:t> R </a:t>
            </a:r>
            <a:r>
              <a:rPr lang="en-US" sz="2400" dirty="0">
                <a:solidFill>
                  <a:prstClr val="white"/>
                </a:solidFill>
                <a:latin typeface="DINPro"/>
              </a:rPr>
              <a:t>}</a:t>
            </a:r>
          </a:p>
        </p:txBody>
      </p:sp>
      <p:cxnSp>
        <p:nvCxnSpPr>
          <p:cNvPr id="2056" name="Straight Connector 2055"/>
          <p:cNvCxnSpPr/>
          <p:nvPr/>
        </p:nvCxnSpPr>
        <p:spPr>
          <a:xfrm>
            <a:off x="2167215" y="4948710"/>
            <a:ext cx="456519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7"/>
          <p:cNvSpPr txBox="1"/>
          <p:nvPr/>
        </p:nvSpPr>
        <p:spPr>
          <a:xfrm>
            <a:off x="720513" y="2250828"/>
            <a:ext cx="2321692" cy="1399451"/>
          </a:xfrm>
          <a:prstGeom prst="rect">
            <a:avLst/>
          </a:prstGeom>
          <a:solidFill>
            <a:srgbClr val="326FB8"/>
          </a:solidFill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9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53110" algn="l" rtl="0" eaLnBrk="0" fontAlgn="base" hangingPunct="0">
              <a:spcBef>
                <a:spcPct val="0"/>
              </a:spcBef>
              <a:spcAft>
                <a:spcPct val="0"/>
              </a:spcAft>
              <a:defRPr sz="29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306220" algn="l" rtl="0" eaLnBrk="0" fontAlgn="base" hangingPunct="0">
              <a:spcBef>
                <a:spcPct val="0"/>
              </a:spcBef>
              <a:spcAft>
                <a:spcPct val="0"/>
              </a:spcAft>
              <a:defRPr sz="29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959331" algn="l" rtl="0" eaLnBrk="0" fontAlgn="base" hangingPunct="0">
              <a:spcBef>
                <a:spcPct val="0"/>
              </a:spcBef>
              <a:spcAft>
                <a:spcPct val="0"/>
              </a:spcAft>
              <a:defRPr sz="29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612441" algn="l" rtl="0" eaLnBrk="0" fontAlgn="base" hangingPunct="0">
              <a:spcBef>
                <a:spcPct val="0"/>
              </a:spcBef>
              <a:spcAft>
                <a:spcPct val="0"/>
              </a:spcAft>
              <a:defRPr sz="29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9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9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9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9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endParaRPr lang="en-US" sz="1350" b="0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5" name="Rounded Rectangular Callout 94"/>
          <p:cNvSpPr/>
          <p:nvPr/>
        </p:nvSpPr>
        <p:spPr>
          <a:xfrm>
            <a:off x="759261" y="3133131"/>
            <a:ext cx="831679" cy="402689"/>
          </a:xfrm>
          <a:prstGeom prst="wedgeRoundRectCallout">
            <a:avLst>
              <a:gd name="adj1" fmla="val 300987"/>
              <a:gd name="adj2" fmla="val 317706"/>
              <a:gd name="adj3" fmla="val 16667"/>
            </a:avLst>
          </a:prstGeom>
          <a:solidFill>
            <a:srgbClr val="A81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076" name="Rounded Rectangular Callout 2075"/>
          <p:cNvSpPr/>
          <p:nvPr/>
        </p:nvSpPr>
        <p:spPr>
          <a:xfrm>
            <a:off x="747664" y="2299555"/>
            <a:ext cx="2244194" cy="692192"/>
          </a:xfrm>
          <a:prstGeom prst="wedgeRoundRectCallout">
            <a:avLst>
              <a:gd name="adj1" fmla="val 167714"/>
              <a:gd name="adj2" fmla="val 273111"/>
              <a:gd name="adj3" fmla="val 16667"/>
            </a:avLst>
          </a:prstGeom>
          <a:solidFill>
            <a:srgbClr val="10B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003957" y="2617268"/>
            <a:ext cx="1898321" cy="296945"/>
            <a:chOff x="688157" y="2837468"/>
            <a:chExt cx="2531095" cy="395926"/>
          </a:xfrm>
        </p:grpSpPr>
        <p:sp>
          <p:nvSpPr>
            <p:cNvPr id="3" name="Rounded Rectangle 2"/>
            <p:cNvSpPr/>
            <p:nvPr/>
          </p:nvSpPr>
          <p:spPr>
            <a:xfrm>
              <a:off x="688157" y="2837468"/>
              <a:ext cx="405352" cy="39592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396738" y="2837468"/>
              <a:ext cx="405352" cy="39592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105319" y="2837468"/>
              <a:ext cx="405352" cy="39592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813900" y="2837468"/>
              <a:ext cx="405352" cy="39592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5" name="Straight Arrow Connector 4"/>
            <p:cNvCxnSpPr>
              <a:stCxn id="3" idx="3"/>
              <a:endCxn id="8" idx="1"/>
            </p:cNvCxnSpPr>
            <p:nvPr/>
          </p:nvCxnSpPr>
          <p:spPr>
            <a:xfrm>
              <a:off x="1093509" y="3035431"/>
              <a:ext cx="30322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9" idx="3"/>
              <a:endCxn id="12" idx="1"/>
            </p:cNvCxnSpPr>
            <p:nvPr/>
          </p:nvCxnSpPr>
          <p:spPr>
            <a:xfrm>
              <a:off x="2510671" y="3035431"/>
              <a:ext cx="30322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8" idx="3"/>
              <a:endCxn id="9" idx="1"/>
            </p:cNvCxnSpPr>
            <p:nvPr/>
          </p:nvCxnSpPr>
          <p:spPr>
            <a:xfrm>
              <a:off x="1802090" y="3035431"/>
              <a:ext cx="30322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720513" y="2252729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DINPro"/>
              </a:rPr>
              <a:t>l</a:t>
            </a:r>
            <a:endParaRPr lang="en-US" sz="1350" dirty="0">
              <a:solidFill>
                <a:prstClr val="black"/>
              </a:solidFill>
              <a:latin typeface="DINPro"/>
            </a:endParaRPr>
          </a:p>
        </p:txBody>
      </p:sp>
      <p:cxnSp>
        <p:nvCxnSpPr>
          <p:cNvPr id="21" name="Curved Connector 20"/>
          <p:cNvCxnSpPr>
            <a:stCxn id="19" idx="3"/>
            <a:endCxn id="3" idx="0"/>
          </p:cNvCxnSpPr>
          <p:nvPr/>
        </p:nvCxnSpPr>
        <p:spPr>
          <a:xfrm>
            <a:off x="956475" y="2437395"/>
            <a:ext cx="199489" cy="179873"/>
          </a:xfrm>
          <a:prstGeom prst="curved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41"/>
          <p:cNvSpPr/>
          <p:nvPr/>
        </p:nvSpPr>
        <p:spPr>
          <a:xfrm>
            <a:off x="1249009" y="3189522"/>
            <a:ext cx="304014" cy="29694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20513" y="316487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DINPro"/>
              </a:rPr>
              <a:t>a</a:t>
            </a:r>
            <a:endParaRPr lang="en-US" sz="1350" dirty="0">
              <a:solidFill>
                <a:prstClr val="black"/>
              </a:solidFill>
              <a:latin typeface="DINPro"/>
            </a:endParaRPr>
          </a:p>
        </p:txBody>
      </p:sp>
      <p:cxnSp>
        <p:nvCxnSpPr>
          <p:cNvPr id="72" name="Straight Arrow Connector 71"/>
          <p:cNvCxnSpPr>
            <a:stCxn id="69" idx="3"/>
            <a:endCxn id="42" idx="1"/>
          </p:cNvCxnSpPr>
          <p:nvPr/>
        </p:nvCxnSpPr>
        <p:spPr>
          <a:xfrm flipV="1">
            <a:off x="1033419" y="3337995"/>
            <a:ext cx="215590" cy="1154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0" y="6488668"/>
            <a:ext cx="2519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Courtesy of Peter Müller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4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207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Explicit Footprints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851ED40-4DCA-422D-8F1F-AAC113ECC268}" type="slidenum">
              <a:rPr lang="en-US" smtClean="0">
                <a:solidFill>
                  <a:prstClr val="white"/>
                </a:solidFill>
              </a:rPr>
              <a:pPr/>
              <a:t>59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04836" y="4101533"/>
            <a:ext cx="4289957" cy="132158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DINPro"/>
              </a:rPr>
              <a:t>{ P }  S  { Q }</a:t>
            </a:r>
          </a:p>
          <a:p>
            <a:pPr algn="ctr"/>
            <a:r>
              <a:rPr lang="en-US" sz="2400" dirty="0">
                <a:solidFill>
                  <a:srgbClr val="EFA6C7"/>
                </a:solidFill>
                <a:latin typeface="DINPro"/>
              </a:rPr>
              <a:t>modifies( S ) </a:t>
            </a:r>
            <a:r>
              <a:rPr lang="en-US" sz="2400" dirty="0">
                <a:solidFill>
                  <a:srgbClr val="EFA6C7"/>
                </a:solidFill>
                <a:latin typeface="DINPro"/>
                <a:sym typeface="Symbol" panose="05050102010706020507" pitchFamily="18" charset="2"/>
              </a:rPr>
              <a:t></a:t>
            </a:r>
            <a:r>
              <a:rPr lang="en-US" sz="2400" dirty="0">
                <a:solidFill>
                  <a:srgbClr val="EFA6C7"/>
                </a:solidFill>
                <a:latin typeface="DINPro"/>
              </a:rPr>
              <a:t> reads( R ) = </a:t>
            </a:r>
            <a:r>
              <a:rPr lang="en-US" sz="2400" dirty="0">
                <a:solidFill>
                  <a:srgbClr val="EFA6C7"/>
                </a:solidFill>
                <a:latin typeface="DINPro"/>
                <a:sym typeface="Symbol" panose="05050102010706020507" pitchFamily="18" charset="2"/>
              </a:rPr>
              <a:t></a:t>
            </a:r>
            <a:endParaRPr lang="en-US" sz="2400" dirty="0">
              <a:solidFill>
                <a:srgbClr val="EFA6C7"/>
              </a:solidFill>
              <a:latin typeface="DINPro"/>
            </a:endParaRPr>
          </a:p>
          <a:p>
            <a:pPr algn="ctr"/>
            <a:endParaRPr lang="en-US" sz="788" dirty="0">
              <a:solidFill>
                <a:prstClr val="white"/>
              </a:solidFill>
              <a:latin typeface="DINPro"/>
            </a:endParaRPr>
          </a:p>
          <a:p>
            <a:pPr algn="ctr"/>
            <a:r>
              <a:rPr lang="en-US" sz="2400" dirty="0">
                <a:solidFill>
                  <a:prstClr val="white"/>
                </a:solidFill>
                <a:latin typeface="DINPro"/>
              </a:rPr>
              <a:t>{ P </a:t>
            </a:r>
            <a:r>
              <a:rPr lang="en-US" sz="2400" dirty="0">
                <a:solidFill>
                  <a:prstClr val="white"/>
                </a:solidFill>
                <a:latin typeface="DINPro"/>
                <a:sym typeface="Symbol" panose="05050102010706020507" pitchFamily="18" charset="2"/>
              </a:rPr>
              <a:t> R</a:t>
            </a:r>
            <a:r>
              <a:rPr lang="en-US" sz="2400" dirty="0">
                <a:solidFill>
                  <a:prstClr val="white"/>
                </a:solidFill>
                <a:latin typeface="DINPro"/>
              </a:rPr>
              <a:t> }  S  { Q </a:t>
            </a:r>
            <a:r>
              <a:rPr lang="en-US" sz="2400" dirty="0">
                <a:solidFill>
                  <a:prstClr val="white"/>
                </a:solidFill>
                <a:latin typeface="DINPro"/>
                <a:sym typeface="Symbol" panose="05050102010706020507" pitchFamily="18" charset="2"/>
              </a:rPr>
              <a:t> R </a:t>
            </a:r>
            <a:r>
              <a:rPr lang="en-US" sz="2400" dirty="0">
                <a:solidFill>
                  <a:prstClr val="white"/>
                </a:solidFill>
                <a:latin typeface="DINPro"/>
              </a:rPr>
              <a:t>}</a:t>
            </a:r>
          </a:p>
        </p:txBody>
      </p:sp>
      <p:cxnSp>
        <p:nvCxnSpPr>
          <p:cNvPr id="2056" name="Straight Connector 2055"/>
          <p:cNvCxnSpPr/>
          <p:nvPr/>
        </p:nvCxnSpPr>
        <p:spPr>
          <a:xfrm>
            <a:off x="2167215" y="4948710"/>
            <a:ext cx="456519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17"/>
          <p:cNvSpPr txBox="1"/>
          <p:nvPr/>
        </p:nvSpPr>
        <p:spPr>
          <a:xfrm>
            <a:off x="3418487" y="2137621"/>
            <a:ext cx="2321692" cy="1399451"/>
          </a:xfrm>
          <a:prstGeom prst="rect">
            <a:avLst/>
          </a:prstGeom>
          <a:solidFill>
            <a:srgbClr val="326FB8"/>
          </a:solidFill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9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53110" algn="l" rtl="0" eaLnBrk="0" fontAlgn="base" hangingPunct="0">
              <a:spcBef>
                <a:spcPct val="0"/>
              </a:spcBef>
              <a:spcAft>
                <a:spcPct val="0"/>
              </a:spcAft>
              <a:defRPr sz="29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306220" algn="l" rtl="0" eaLnBrk="0" fontAlgn="base" hangingPunct="0">
              <a:spcBef>
                <a:spcPct val="0"/>
              </a:spcBef>
              <a:spcAft>
                <a:spcPct val="0"/>
              </a:spcAft>
              <a:defRPr sz="29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959331" algn="l" rtl="0" eaLnBrk="0" fontAlgn="base" hangingPunct="0">
              <a:spcBef>
                <a:spcPct val="0"/>
              </a:spcBef>
              <a:spcAft>
                <a:spcPct val="0"/>
              </a:spcAft>
              <a:defRPr sz="29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612441" algn="l" rtl="0" eaLnBrk="0" fontAlgn="base" hangingPunct="0">
              <a:spcBef>
                <a:spcPct val="0"/>
              </a:spcBef>
              <a:spcAft>
                <a:spcPct val="0"/>
              </a:spcAft>
              <a:defRPr sz="29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9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9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9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9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endParaRPr lang="en-US" sz="1350" b="0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ounded Rectangular Callout 26"/>
          <p:cNvSpPr/>
          <p:nvPr/>
        </p:nvSpPr>
        <p:spPr>
          <a:xfrm>
            <a:off x="3457235" y="3019924"/>
            <a:ext cx="831679" cy="402689"/>
          </a:xfrm>
          <a:prstGeom prst="wedgeRoundRectCallout">
            <a:avLst>
              <a:gd name="adj1" fmla="val -81404"/>
              <a:gd name="adj2" fmla="val 315941"/>
              <a:gd name="adj3" fmla="val 16667"/>
            </a:avLst>
          </a:prstGeom>
          <a:solidFill>
            <a:srgbClr val="A81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8" name="Rounded Rectangular Callout 27"/>
          <p:cNvSpPr/>
          <p:nvPr/>
        </p:nvSpPr>
        <p:spPr>
          <a:xfrm>
            <a:off x="3445638" y="2186347"/>
            <a:ext cx="2244194" cy="692192"/>
          </a:xfrm>
          <a:prstGeom prst="wedgeRoundRectCallout">
            <a:avLst>
              <a:gd name="adj1" fmla="val 16978"/>
              <a:gd name="adj2" fmla="val 294158"/>
              <a:gd name="adj3" fmla="val 16667"/>
            </a:avLst>
          </a:prstGeom>
          <a:solidFill>
            <a:srgbClr val="10B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701930" y="2504061"/>
            <a:ext cx="1898321" cy="296945"/>
            <a:chOff x="688157" y="2837468"/>
            <a:chExt cx="2531095" cy="395926"/>
          </a:xfrm>
        </p:grpSpPr>
        <p:sp>
          <p:nvSpPr>
            <p:cNvPr id="35" name="Rounded Rectangle 34"/>
            <p:cNvSpPr/>
            <p:nvPr/>
          </p:nvSpPr>
          <p:spPr>
            <a:xfrm>
              <a:off x="688157" y="2837468"/>
              <a:ext cx="405352" cy="39592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1396738" y="2837468"/>
              <a:ext cx="405352" cy="39592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105319" y="2837468"/>
              <a:ext cx="405352" cy="39592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2813900" y="2837468"/>
              <a:ext cx="405352" cy="39592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39" name="Straight Arrow Connector 38"/>
            <p:cNvCxnSpPr>
              <a:stCxn id="35" idx="3"/>
              <a:endCxn id="36" idx="1"/>
            </p:cNvCxnSpPr>
            <p:nvPr/>
          </p:nvCxnSpPr>
          <p:spPr>
            <a:xfrm>
              <a:off x="1093509" y="3035431"/>
              <a:ext cx="30322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37" idx="3"/>
              <a:endCxn id="38" idx="1"/>
            </p:cNvCxnSpPr>
            <p:nvPr/>
          </p:nvCxnSpPr>
          <p:spPr>
            <a:xfrm>
              <a:off x="2510671" y="3035431"/>
              <a:ext cx="30322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stCxn id="36" idx="3"/>
              <a:endCxn id="37" idx="1"/>
            </p:cNvCxnSpPr>
            <p:nvPr/>
          </p:nvCxnSpPr>
          <p:spPr>
            <a:xfrm>
              <a:off x="1802090" y="3035431"/>
              <a:ext cx="30322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3418486" y="2139521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DINPro"/>
              </a:rPr>
              <a:t>l</a:t>
            </a:r>
            <a:endParaRPr lang="en-US" sz="1350" dirty="0">
              <a:solidFill>
                <a:prstClr val="black"/>
              </a:solidFill>
              <a:latin typeface="DINPro"/>
            </a:endParaRPr>
          </a:p>
        </p:txBody>
      </p:sp>
      <p:cxnSp>
        <p:nvCxnSpPr>
          <p:cNvPr id="31" name="Curved Connector 30"/>
          <p:cNvCxnSpPr>
            <a:stCxn id="30" idx="3"/>
            <a:endCxn id="35" idx="0"/>
          </p:cNvCxnSpPr>
          <p:nvPr/>
        </p:nvCxnSpPr>
        <p:spPr>
          <a:xfrm>
            <a:off x="3654448" y="2324187"/>
            <a:ext cx="199489" cy="179874"/>
          </a:xfrm>
          <a:prstGeom prst="curved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3946982" y="3076315"/>
            <a:ext cx="304014" cy="29694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418486" y="305166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DINPro"/>
              </a:rPr>
              <a:t>a</a:t>
            </a:r>
            <a:endParaRPr lang="en-US" sz="1350" dirty="0">
              <a:solidFill>
                <a:prstClr val="black"/>
              </a:solidFill>
              <a:latin typeface="DINPro"/>
            </a:endParaRPr>
          </a:p>
        </p:txBody>
      </p:sp>
      <p:cxnSp>
        <p:nvCxnSpPr>
          <p:cNvPr id="34" name="Straight Arrow Connector 33"/>
          <p:cNvCxnSpPr>
            <a:stCxn id="33" idx="3"/>
            <a:endCxn id="32" idx="1"/>
          </p:cNvCxnSpPr>
          <p:nvPr/>
        </p:nvCxnSpPr>
        <p:spPr>
          <a:xfrm flipV="1">
            <a:off x="3731392" y="3224788"/>
            <a:ext cx="215590" cy="1154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6488668"/>
            <a:ext cx="2519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Courtesy of Peter Müller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67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157" y="365126"/>
            <a:ext cx="7886700" cy="1325563"/>
          </a:xfrm>
        </p:spPr>
        <p:txBody>
          <a:bodyPr/>
          <a:lstStyle/>
          <a:p>
            <a:r>
              <a:rPr lang="en-US" dirty="0" smtClean="0"/>
              <a:t>Exercise: Max frequency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7157" y="1997838"/>
            <a:ext cx="85096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method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find_max_frequency</a:t>
            </a:r>
            <a:r>
              <a:rPr lang="en-US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 smtClean="0">
                <a:solidFill>
                  <a:srgbClr val="6495ED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elts</a:t>
            </a:r>
            <a:r>
              <a:rPr lang="en-US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  <a:r>
              <a:rPr lang="en-US" dirty="0" err="1" smtClean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seq</a:t>
            </a:r>
            <a:r>
              <a:rPr lang="en-US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&gt;) </a:t>
            </a:r>
          </a:p>
          <a:p>
            <a:r>
              <a:rPr lang="en-US" dirty="0" smtClean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returns</a:t>
            </a:r>
            <a:r>
              <a:rPr lang="en-US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 smtClean="0">
                <a:solidFill>
                  <a:srgbClr val="6495ED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max_elt</a:t>
            </a:r>
            <a:r>
              <a:rPr lang="en-US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:int</a:t>
            </a:r>
            <a:r>
              <a:rPr lang="en-US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6495ED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count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ensures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count_occurrences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elts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max_elt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== count;</a:t>
            </a: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ensures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forall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6495ED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:: </a:t>
            </a:r>
            <a:endParaRPr lang="en-US" dirty="0" smtClean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	 </a:t>
            </a:r>
            <a:r>
              <a:rPr lang="en-US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elt</a:t>
            </a:r>
            <a:r>
              <a:rPr lang="en-US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elts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==&gt;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count_occurrences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elts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&lt;= count;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84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377" y="688618"/>
            <a:ext cx="8946293" cy="479722"/>
          </a:xfrm>
        </p:spPr>
        <p:txBody>
          <a:bodyPr/>
          <a:lstStyle/>
          <a:p>
            <a:r>
              <a:rPr lang="en-US" dirty="0" smtClean="0"/>
              <a:t>Explicit Footprints: Effects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6D50E8-09C0-4F39-8C46-4E6B194B98D2}" type="slidenum">
              <a:rPr lang="en-US" smtClean="0">
                <a:solidFill>
                  <a:prstClr val="white"/>
                </a:solidFill>
              </a:rPr>
              <a:pPr/>
              <a:t>60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1274" y="1898686"/>
            <a:ext cx="3661491" cy="3859637"/>
          </a:xfrm>
          <a:prstGeom prst="rect">
            <a:avLst/>
          </a:prstGeom>
          <a:solidFill>
            <a:srgbClr val="DEEB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204788">
              <a:spcBef>
                <a:spcPct val="20000"/>
              </a:spcBef>
            </a:pPr>
            <a:r>
              <a:rPr lang="en-US" sz="1500" b="1" dirty="0">
                <a:solidFill>
                  <a:prstClr val="black"/>
                </a:solidFill>
                <a:latin typeface="DINPro"/>
              </a:rPr>
              <a:t>class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Account {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balance: </a:t>
            </a:r>
            <a:r>
              <a:rPr lang="en-US" sz="1500" b="1" dirty="0" err="1">
                <a:solidFill>
                  <a:prstClr val="black"/>
                </a:solidFill>
                <a:latin typeface="DINPro"/>
              </a:rPr>
              <a:t>Int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;</a:t>
            </a:r>
          </a:p>
          <a:p>
            <a:pPr defTabSz="204788">
              <a:spcBef>
                <a:spcPct val="20000"/>
              </a:spcBef>
            </a:pPr>
            <a:endParaRPr lang="en-US" sz="600" dirty="0">
              <a:solidFill>
                <a:prstClr val="black"/>
              </a:solidFill>
              <a:latin typeface="DINPro"/>
            </a:endParaRPr>
          </a:p>
          <a:p>
            <a:pPr defTabSz="204788">
              <a:spcBef>
                <a:spcPct val="20000"/>
              </a:spcBef>
            </a:pPr>
            <a:r>
              <a:rPr lang="en-US" sz="1500" b="1" dirty="0">
                <a:solidFill>
                  <a:prstClr val="black"/>
                </a:solidFill>
                <a:latin typeface="DINPro"/>
              </a:rPr>
              <a:t>  method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deposit( n: </a:t>
            </a:r>
            <a:r>
              <a:rPr lang="en-US" sz="1500" b="1" dirty="0" err="1">
                <a:solidFill>
                  <a:prstClr val="black"/>
                </a:solidFill>
                <a:latin typeface="DINPro"/>
              </a:rPr>
              <a:t>Int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) 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  </a:t>
            </a:r>
            <a:r>
              <a:rPr lang="en-US" sz="1500" b="1" dirty="0">
                <a:solidFill>
                  <a:prstClr val="black"/>
                </a:solidFill>
                <a:latin typeface="DINPro"/>
              </a:rPr>
              <a:t>requires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0 &lt; n</a:t>
            </a:r>
          </a:p>
          <a:p>
            <a:pPr defTabSz="204788">
              <a:spcBef>
                <a:spcPct val="20000"/>
              </a:spcBef>
            </a:pPr>
            <a:r>
              <a:rPr lang="en-US" sz="1500" b="1" dirty="0">
                <a:solidFill>
                  <a:srgbClr val="326FB8"/>
                </a:solidFill>
                <a:latin typeface="DINPro"/>
              </a:rPr>
              <a:t>    modifies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 { </a:t>
            </a:r>
            <a:r>
              <a:rPr lang="en-US" sz="1500" b="1" dirty="0">
                <a:solidFill>
                  <a:srgbClr val="326FB8"/>
                </a:solidFill>
                <a:latin typeface="DINPro"/>
              </a:rPr>
              <a:t>this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 }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{ balance := balance + n; }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}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886557" y="1898685"/>
            <a:ext cx="4139383" cy="2071315"/>
          </a:xfrm>
          <a:prstGeom prst="rect">
            <a:avLst/>
          </a:prstGeom>
          <a:solidFill>
            <a:srgbClr val="DEEB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204788">
              <a:spcBef>
                <a:spcPct val="20000"/>
              </a:spcBef>
            </a:pPr>
            <a:r>
              <a:rPr lang="en-US" sz="1500" b="1" dirty="0">
                <a:solidFill>
                  <a:prstClr val="black"/>
                </a:solidFill>
                <a:latin typeface="DINPro"/>
              </a:rPr>
              <a:t>class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List {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…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len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: </a:t>
            </a:r>
            <a:r>
              <a:rPr lang="en-US" sz="1500" b="1" dirty="0" err="1">
                <a:solidFill>
                  <a:prstClr val="black"/>
                </a:solidFill>
                <a:latin typeface="DINPro"/>
              </a:rPr>
              <a:t>Int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;</a:t>
            </a:r>
          </a:p>
          <a:p>
            <a:pPr defTabSz="204788">
              <a:spcBef>
                <a:spcPct val="20000"/>
              </a:spcBef>
            </a:pPr>
            <a:endParaRPr lang="en-US" sz="600" dirty="0">
              <a:solidFill>
                <a:prstClr val="black"/>
              </a:solidFill>
              <a:latin typeface="DINPro"/>
            </a:endParaRP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</a:t>
            </a:r>
            <a:r>
              <a:rPr lang="en-US" sz="1500" b="1" dirty="0">
                <a:solidFill>
                  <a:prstClr val="black"/>
                </a:solidFill>
                <a:latin typeface="DINPro"/>
              </a:rPr>
              <a:t>function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length( ): </a:t>
            </a:r>
            <a:r>
              <a:rPr lang="en-US" sz="1500" b="1" dirty="0" err="1">
                <a:solidFill>
                  <a:prstClr val="black"/>
                </a:solidFill>
                <a:latin typeface="DINPro"/>
              </a:rPr>
              <a:t>Int</a:t>
            </a:r>
            <a:endParaRPr lang="en-US" sz="1500" b="1" dirty="0">
              <a:solidFill>
                <a:prstClr val="black"/>
              </a:solidFill>
              <a:latin typeface="DINPro"/>
            </a:endParaRPr>
          </a:p>
          <a:p>
            <a:pPr defTabSz="204788">
              <a:spcBef>
                <a:spcPct val="20000"/>
              </a:spcBef>
            </a:pPr>
            <a:r>
              <a:rPr lang="en-US" sz="1500" b="1" dirty="0">
                <a:solidFill>
                  <a:srgbClr val="326FB8"/>
                </a:solidFill>
                <a:latin typeface="DINPro"/>
              </a:rPr>
              <a:t>    reads 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{ </a:t>
            </a:r>
            <a:r>
              <a:rPr lang="en-US" sz="1500" b="1" dirty="0">
                <a:solidFill>
                  <a:srgbClr val="326FB8"/>
                </a:solidFill>
                <a:latin typeface="DINPro"/>
              </a:rPr>
              <a:t>this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 }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{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len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}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}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707336" y="4035298"/>
            <a:ext cx="3298682" cy="1730609"/>
          </a:xfrm>
          <a:prstGeom prst="rect">
            <a:avLst/>
          </a:prstGeom>
          <a:solidFill>
            <a:srgbClr val="DEEB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204788">
              <a:spcBef>
                <a:spcPct val="20000"/>
              </a:spcBef>
            </a:pPr>
            <a:r>
              <a:rPr lang="en-US" sz="1500" b="1" dirty="0">
                <a:solidFill>
                  <a:prstClr val="black"/>
                </a:solidFill>
                <a:latin typeface="DINPro"/>
              </a:rPr>
              <a:t>method 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demo(a: Account, l: List)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{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</a:t>
            </a:r>
            <a:r>
              <a:rPr lang="en-US" sz="1500" b="1" dirty="0" err="1">
                <a:solidFill>
                  <a:prstClr val="black"/>
                </a:solidFill>
                <a:latin typeface="DINPro"/>
              </a:rPr>
              <a:t>var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tmp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:=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l.length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( );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a.deposit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(200);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</a:t>
            </a:r>
            <a:r>
              <a:rPr lang="en-US" sz="1500" b="1" dirty="0">
                <a:solidFill>
                  <a:prstClr val="black"/>
                </a:solidFill>
                <a:latin typeface="DINPro"/>
              </a:rPr>
              <a:t>assert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tmp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==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l.length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( );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}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488668"/>
            <a:ext cx="2519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Courtesy of Peter Müller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Content Placeholder 31"/>
          <p:cNvSpPr txBox="1">
            <a:spLocks/>
          </p:cNvSpPr>
          <p:nvPr/>
        </p:nvSpPr>
        <p:spPr>
          <a:xfrm>
            <a:off x="1728242" y="4695690"/>
            <a:ext cx="3766687" cy="1615065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DINPro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­"/>
              <a:defRPr sz="2400" kern="1200">
                <a:solidFill>
                  <a:schemeClr val="bg1"/>
                </a:solidFill>
                <a:latin typeface="DINPro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DINPro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Limitations?</a:t>
            </a:r>
          </a:p>
          <a:p>
            <a:r>
              <a:rPr lang="en-US" sz="2100" dirty="0" smtClean="0">
                <a:solidFill>
                  <a:schemeClr val="tx1"/>
                </a:solidFill>
              </a:rPr>
              <a:t>Breaks information hiding</a:t>
            </a:r>
            <a:endParaRPr lang="en-US" sz="2100" dirty="0">
              <a:solidFill>
                <a:schemeClr val="tx1"/>
              </a:solidFill>
            </a:endParaRPr>
          </a:p>
          <a:p>
            <a:r>
              <a:rPr lang="en-US" sz="2100" dirty="0" smtClean="0">
                <a:solidFill>
                  <a:schemeClr val="tx1"/>
                </a:solidFill>
              </a:rPr>
              <a:t>Can’t support statically unknown set of locations</a:t>
            </a:r>
            <a:endParaRPr lang="en-US" sz="1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08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Explicit Footprints: </a:t>
            </a:r>
            <a:r>
              <a:rPr lang="en-US" dirty="0" smtClean="0"/>
              <a:t>Dynamic Frames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6D50E8-09C0-4F39-8C46-4E6B194B98D2}" type="slidenum">
              <a:rPr lang="en-US" smtClean="0">
                <a:solidFill>
                  <a:prstClr val="white"/>
                </a:solidFill>
              </a:rPr>
              <a:pPr/>
              <a:t>61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4827" y="1898687"/>
            <a:ext cx="3657938" cy="3853474"/>
          </a:xfrm>
          <a:prstGeom prst="rect">
            <a:avLst/>
          </a:prstGeom>
          <a:solidFill>
            <a:srgbClr val="DEEB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204788">
              <a:spcBef>
                <a:spcPct val="20000"/>
              </a:spcBef>
            </a:pPr>
            <a:r>
              <a:rPr lang="en-US" sz="1500" b="1" dirty="0">
                <a:solidFill>
                  <a:prstClr val="black"/>
                </a:solidFill>
                <a:latin typeface="DINPro"/>
              </a:rPr>
              <a:t>class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Account {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balance: </a:t>
            </a:r>
            <a:r>
              <a:rPr lang="en-US" sz="1500" b="1" dirty="0" err="1">
                <a:solidFill>
                  <a:prstClr val="black"/>
                </a:solidFill>
                <a:latin typeface="DINPro"/>
              </a:rPr>
              <a:t>Int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;</a:t>
            </a:r>
          </a:p>
          <a:p>
            <a:pPr defTabSz="204788">
              <a:spcBef>
                <a:spcPct val="20000"/>
              </a:spcBef>
            </a:pPr>
            <a:endParaRPr lang="en-US" sz="600" dirty="0">
              <a:solidFill>
                <a:prstClr val="black"/>
              </a:solidFill>
              <a:latin typeface="DINPro"/>
            </a:endParaRP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srgbClr val="326FB8"/>
                </a:solidFill>
                <a:latin typeface="DINPro"/>
              </a:rPr>
              <a:t>  footprint: </a:t>
            </a:r>
            <a:r>
              <a:rPr lang="en-US" sz="1500" b="1" dirty="0">
                <a:solidFill>
                  <a:srgbClr val="326FB8"/>
                </a:solidFill>
                <a:latin typeface="DINPro"/>
              </a:rPr>
              <a:t>Set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;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srgbClr val="326FB8"/>
                </a:solidFill>
                <a:latin typeface="DINPro"/>
              </a:rPr>
              <a:t>  </a:t>
            </a:r>
            <a:r>
              <a:rPr lang="en-US" sz="1500" b="1" dirty="0">
                <a:solidFill>
                  <a:srgbClr val="326FB8"/>
                </a:solidFill>
                <a:latin typeface="DINPro"/>
              </a:rPr>
              <a:t>function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 valid( ): </a:t>
            </a:r>
            <a:r>
              <a:rPr lang="en-US" sz="1500" b="1" dirty="0">
                <a:solidFill>
                  <a:srgbClr val="326FB8"/>
                </a:solidFill>
                <a:latin typeface="DINPro"/>
              </a:rPr>
              <a:t>Bool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 {  </a:t>
            </a:r>
          </a:p>
          <a:p>
            <a:pPr defTabSz="204788">
              <a:spcBef>
                <a:spcPct val="20000"/>
              </a:spcBef>
            </a:pPr>
            <a:r>
              <a:rPr lang="en-US" sz="1500" b="1" dirty="0">
                <a:solidFill>
                  <a:srgbClr val="326FB8"/>
                </a:solidFill>
                <a:latin typeface="DINPro"/>
              </a:rPr>
              <a:t>    this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 </a:t>
            </a:r>
            <a:r>
              <a:rPr lang="en-US" sz="1500" dirty="0">
                <a:solidFill>
                  <a:srgbClr val="326FB8"/>
                </a:solidFill>
                <a:latin typeface="DINPro"/>
                <a:sym typeface="Symbol" panose="05050102010706020507" pitchFamily="18" charset="2"/>
              </a:rPr>
              <a:t> footprint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srgbClr val="326FB8"/>
                </a:solidFill>
                <a:latin typeface="DINPro"/>
              </a:rPr>
              <a:t>  } </a:t>
            </a:r>
          </a:p>
          <a:p>
            <a:pPr defTabSz="204788">
              <a:spcBef>
                <a:spcPct val="20000"/>
              </a:spcBef>
            </a:pPr>
            <a:endParaRPr lang="en-US" sz="600" dirty="0">
              <a:solidFill>
                <a:prstClr val="black"/>
              </a:solidFill>
              <a:latin typeface="DINPro"/>
            </a:endParaRPr>
          </a:p>
          <a:p>
            <a:pPr defTabSz="204788">
              <a:spcBef>
                <a:spcPct val="20000"/>
              </a:spcBef>
            </a:pPr>
            <a:r>
              <a:rPr lang="en-US" sz="1500" b="1" dirty="0">
                <a:solidFill>
                  <a:prstClr val="black"/>
                </a:solidFill>
                <a:latin typeface="DINPro"/>
              </a:rPr>
              <a:t>  method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deposit(n: </a:t>
            </a:r>
            <a:r>
              <a:rPr lang="en-US" sz="1500" b="1" dirty="0" err="1">
                <a:solidFill>
                  <a:prstClr val="black"/>
                </a:solidFill>
                <a:latin typeface="DINPro"/>
              </a:rPr>
              <a:t>Int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) 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  </a:t>
            </a:r>
            <a:r>
              <a:rPr lang="en-US" sz="1500" b="1" dirty="0">
                <a:solidFill>
                  <a:prstClr val="black"/>
                </a:solidFill>
                <a:latin typeface="DINPro"/>
              </a:rPr>
              <a:t>requires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0 &lt; n </a:t>
            </a:r>
            <a:r>
              <a:rPr lang="en-US" sz="1500" dirty="0">
                <a:solidFill>
                  <a:prstClr val="black"/>
                </a:solidFill>
                <a:latin typeface="DINPro"/>
                <a:sym typeface="Symbol" panose="05050102010706020507" pitchFamily="18" charset="2"/>
              </a:rPr>
              <a:t> valid( )</a:t>
            </a:r>
            <a:endParaRPr lang="en-US" sz="1500" dirty="0">
              <a:solidFill>
                <a:prstClr val="black"/>
              </a:solidFill>
              <a:latin typeface="DINPro"/>
            </a:endParaRPr>
          </a:p>
          <a:p>
            <a:pPr defTabSz="204788">
              <a:spcBef>
                <a:spcPct val="20000"/>
              </a:spcBef>
            </a:pPr>
            <a:r>
              <a:rPr lang="en-US" sz="1500" b="1" dirty="0">
                <a:solidFill>
                  <a:srgbClr val="326FB8"/>
                </a:solidFill>
                <a:latin typeface="DINPro"/>
              </a:rPr>
              <a:t>    modifies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 footprint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{ balance := balance + n; }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}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987559" y="1898687"/>
            <a:ext cx="5011382" cy="3817652"/>
          </a:xfrm>
          <a:prstGeom prst="rect">
            <a:avLst/>
          </a:prstGeom>
          <a:solidFill>
            <a:srgbClr val="DEEB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204788">
              <a:spcBef>
                <a:spcPct val="20000"/>
              </a:spcBef>
            </a:pPr>
            <a:r>
              <a:rPr lang="en-US" sz="1500" b="1" dirty="0">
                <a:solidFill>
                  <a:prstClr val="black"/>
                </a:solidFill>
                <a:latin typeface="DINPro"/>
              </a:rPr>
              <a:t>class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List {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…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srgbClr val="326FB8"/>
                </a:solidFill>
                <a:latin typeface="DINPro"/>
              </a:rPr>
              <a:t>  footprint: </a:t>
            </a:r>
            <a:r>
              <a:rPr lang="en-US" sz="1500" b="1" dirty="0">
                <a:solidFill>
                  <a:srgbClr val="326FB8"/>
                </a:solidFill>
                <a:latin typeface="DINPro"/>
              </a:rPr>
              <a:t>Set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;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srgbClr val="326FB8"/>
                </a:solidFill>
                <a:latin typeface="DINPro"/>
              </a:rPr>
              <a:t>  </a:t>
            </a:r>
            <a:r>
              <a:rPr lang="en-US" sz="1500" b="1" dirty="0">
                <a:solidFill>
                  <a:srgbClr val="326FB8"/>
                </a:solidFill>
                <a:latin typeface="DINPro"/>
              </a:rPr>
              <a:t>function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 valid( ): </a:t>
            </a:r>
            <a:r>
              <a:rPr lang="en-US" sz="1500" b="1" dirty="0">
                <a:solidFill>
                  <a:srgbClr val="326FB8"/>
                </a:solidFill>
                <a:latin typeface="DINPro"/>
              </a:rPr>
              <a:t>Bool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 {  </a:t>
            </a:r>
          </a:p>
          <a:p>
            <a:pPr defTabSz="204788">
              <a:spcBef>
                <a:spcPct val="20000"/>
              </a:spcBef>
            </a:pPr>
            <a:r>
              <a:rPr lang="en-US" sz="1500" b="1" dirty="0">
                <a:solidFill>
                  <a:srgbClr val="326FB8"/>
                </a:solidFill>
                <a:latin typeface="DINPro"/>
              </a:rPr>
              <a:t>    this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 </a:t>
            </a:r>
            <a:r>
              <a:rPr lang="en-US" sz="1500" dirty="0">
                <a:solidFill>
                  <a:srgbClr val="326FB8"/>
                </a:solidFill>
                <a:latin typeface="DINPro"/>
                <a:sym typeface="Symbol" panose="05050102010706020507" pitchFamily="18" charset="2"/>
              </a:rPr>
              <a:t> footprint  (next != </a:t>
            </a:r>
            <a:r>
              <a:rPr lang="en-US" sz="1500" b="1" dirty="0">
                <a:solidFill>
                  <a:srgbClr val="326FB8"/>
                </a:solidFill>
                <a:latin typeface="DINPro"/>
                <a:sym typeface="Symbol" panose="05050102010706020507" pitchFamily="18" charset="2"/>
              </a:rPr>
              <a:t>null</a:t>
            </a:r>
            <a:r>
              <a:rPr lang="en-US" sz="1500" dirty="0">
                <a:solidFill>
                  <a:srgbClr val="326FB8"/>
                </a:solidFill>
                <a:latin typeface="DINPro"/>
                <a:sym typeface="Symbol" panose="05050102010706020507" pitchFamily="18" charset="2"/>
              </a:rPr>
              <a:t> ==&gt; 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next </a:t>
            </a:r>
            <a:r>
              <a:rPr lang="en-US" sz="1500" dirty="0">
                <a:solidFill>
                  <a:srgbClr val="326FB8"/>
                </a:solidFill>
                <a:latin typeface="DINPro"/>
                <a:sym typeface="Symbol" panose="05050102010706020507" pitchFamily="18" charset="2"/>
              </a:rPr>
              <a:t> footprint </a:t>
            </a:r>
            <a:br>
              <a:rPr lang="en-US" sz="1500" dirty="0">
                <a:solidFill>
                  <a:srgbClr val="326FB8"/>
                </a:solidFill>
                <a:latin typeface="DINPro"/>
                <a:sym typeface="Symbol" panose="05050102010706020507" pitchFamily="18" charset="2"/>
              </a:rPr>
            </a:br>
            <a:r>
              <a:rPr lang="en-US" sz="1500" dirty="0">
                <a:solidFill>
                  <a:srgbClr val="326FB8"/>
                </a:solidFill>
                <a:latin typeface="DINPro"/>
                <a:sym typeface="Symbol" panose="05050102010706020507" pitchFamily="18" charset="2"/>
              </a:rPr>
              <a:t>                                                 </a:t>
            </a:r>
            <a:r>
              <a:rPr lang="en-US" sz="1500" dirty="0" err="1">
                <a:solidFill>
                  <a:srgbClr val="326FB8"/>
                </a:solidFill>
                <a:latin typeface="DINPro"/>
                <a:sym typeface="Symbol" panose="05050102010706020507" pitchFamily="18" charset="2"/>
              </a:rPr>
              <a:t>next.footprint</a:t>
            </a:r>
            <a:r>
              <a:rPr lang="en-US" sz="1500" dirty="0">
                <a:solidFill>
                  <a:srgbClr val="326FB8"/>
                </a:solidFill>
                <a:latin typeface="DINPro"/>
                <a:sym typeface="Symbol" panose="05050102010706020507" pitchFamily="18" charset="2"/>
              </a:rPr>
              <a:t>  footprint)</a:t>
            </a:r>
            <a:endParaRPr lang="en-US" sz="1500" dirty="0">
              <a:solidFill>
                <a:srgbClr val="326FB8"/>
              </a:solidFill>
              <a:latin typeface="DINPro"/>
            </a:endParaRP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srgbClr val="326FB8"/>
                </a:solidFill>
                <a:latin typeface="DINPro"/>
              </a:rPr>
              <a:t>  }</a:t>
            </a:r>
          </a:p>
          <a:p>
            <a:pPr defTabSz="204788">
              <a:spcBef>
                <a:spcPct val="20000"/>
              </a:spcBef>
            </a:pPr>
            <a:endParaRPr lang="en-US" sz="600" dirty="0">
              <a:solidFill>
                <a:prstClr val="black"/>
              </a:solidFill>
              <a:latin typeface="DINPro"/>
            </a:endParaRP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</a:t>
            </a:r>
            <a:r>
              <a:rPr lang="en-US" sz="1500" b="1" dirty="0">
                <a:solidFill>
                  <a:prstClr val="black"/>
                </a:solidFill>
                <a:latin typeface="DINPro"/>
              </a:rPr>
              <a:t>function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length( ): </a:t>
            </a:r>
            <a:r>
              <a:rPr lang="en-US" sz="1500" b="1" dirty="0" err="1">
                <a:solidFill>
                  <a:prstClr val="black"/>
                </a:solidFill>
                <a:latin typeface="DINPro"/>
              </a:rPr>
              <a:t>Int</a:t>
            </a:r>
            <a:endParaRPr lang="en-US" sz="1500" b="1" dirty="0">
              <a:solidFill>
                <a:prstClr val="black"/>
              </a:solidFill>
              <a:latin typeface="DINPro"/>
            </a:endParaRPr>
          </a:p>
          <a:p>
            <a:pPr defTabSz="204788">
              <a:spcBef>
                <a:spcPct val="20000"/>
              </a:spcBef>
            </a:pPr>
            <a:r>
              <a:rPr lang="en-US" sz="1500" b="1" dirty="0">
                <a:solidFill>
                  <a:prstClr val="black"/>
                </a:solidFill>
                <a:latin typeface="DINPro"/>
              </a:rPr>
              <a:t>    requires 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valid( )</a:t>
            </a:r>
            <a:endParaRPr lang="en-US" sz="1500" b="1" dirty="0">
              <a:solidFill>
                <a:prstClr val="black"/>
              </a:solidFill>
              <a:latin typeface="DINPro"/>
            </a:endParaRPr>
          </a:p>
          <a:p>
            <a:pPr defTabSz="204788">
              <a:spcBef>
                <a:spcPct val="20000"/>
              </a:spcBef>
            </a:pPr>
            <a:r>
              <a:rPr lang="en-US" sz="1500" b="1" dirty="0">
                <a:solidFill>
                  <a:srgbClr val="326FB8"/>
                </a:solidFill>
                <a:latin typeface="DINPro"/>
              </a:rPr>
              <a:t>    reads 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footprint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{ … }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}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557468" y="3490295"/>
            <a:ext cx="3528867" cy="2515089"/>
          </a:xfrm>
          <a:prstGeom prst="rect">
            <a:avLst/>
          </a:prstGeom>
          <a:solidFill>
            <a:srgbClr val="DEEB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204788">
              <a:spcBef>
                <a:spcPct val="20000"/>
              </a:spcBef>
            </a:pPr>
            <a:r>
              <a:rPr lang="en-US" sz="1500" b="1" dirty="0">
                <a:solidFill>
                  <a:prstClr val="black"/>
                </a:solidFill>
                <a:latin typeface="DINPro"/>
              </a:rPr>
              <a:t>method 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demo(a: Account, l: List)</a:t>
            </a:r>
          </a:p>
          <a:p>
            <a:pPr defTabSz="204788">
              <a:spcBef>
                <a:spcPct val="20000"/>
              </a:spcBef>
            </a:pPr>
            <a:r>
              <a:rPr lang="en-US" sz="1500" b="1" dirty="0">
                <a:solidFill>
                  <a:prstClr val="black"/>
                </a:solidFill>
                <a:latin typeface="DINPro"/>
              </a:rPr>
              <a:t>  requires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a.valid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( ) </a:t>
            </a:r>
            <a:r>
              <a:rPr lang="en-US" sz="1500" dirty="0">
                <a:solidFill>
                  <a:prstClr val="black"/>
                </a:solidFill>
                <a:latin typeface="DINPro"/>
                <a:sym typeface="Symbol" panose="05050102010706020507" pitchFamily="18" charset="2"/>
              </a:rPr>
              <a:t>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l.valid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( )</a:t>
            </a:r>
          </a:p>
          <a:p>
            <a:pPr defTabSz="204788">
              <a:spcBef>
                <a:spcPct val="20000"/>
              </a:spcBef>
            </a:pPr>
            <a:r>
              <a:rPr lang="en-US" sz="1500" b="1" dirty="0">
                <a:solidFill>
                  <a:srgbClr val="326FB8"/>
                </a:solidFill>
                <a:latin typeface="DINPro"/>
              </a:rPr>
              <a:t>  requires </a:t>
            </a:r>
            <a:r>
              <a:rPr lang="en-US" sz="1500" dirty="0" err="1">
                <a:solidFill>
                  <a:srgbClr val="326FB8"/>
                </a:solidFill>
                <a:latin typeface="DINPro"/>
              </a:rPr>
              <a:t>a.footprint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 </a:t>
            </a:r>
            <a:r>
              <a:rPr lang="en-US" sz="1500" dirty="0">
                <a:solidFill>
                  <a:srgbClr val="326FB8"/>
                </a:solidFill>
                <a:latin typeface="DINPro"/>
                <a:sym typeface="Symbol" panose="05050102010706020507" pitchFamily="18" charset="2"/>
              </a:rPr>
              <a:t> </a:t>
            </a:r>
            <a:r>
              <a:rPr lang="en-US" sz="1500" dirty="0" err="1">
                <a:solidFill>
                  <a:srgbClr val="326FB8"/>
                </a:solidFill>
                <a:latin typeface="DINPro"/>
              </a:rPr>
              <a:t>l.footprint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 == </a:t>
            </a:r>
            <a:r>
              <a:rPr lang="en-US" sz="1500" dirty="0">
                <a:solidFill>
                  <a:srgbClr val="326FB8"/>
                </a:solidFill>
                <a:latin typeface="DINPro"/>
                <a:sym typeface="Symbol" panose="05050102010706020507" pitchFamily="18" charset="2"/>
              </a:rPr>
              <a:t></a:t>
            </a:r>
            <a:endParaRPr lang="en-US" sz="1500" dirty="0">
              <a:solidFill>
                <a:srgbClr val="326FB8"/>
              </a:solidFill>
              <a:latin typeface="DINPro"/>
            </a:endParaRP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{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</a:t>
            </a:r>
            <a:r>
              <a:rPr lang="en-US" sz="1500" b="1" dirty="0" err="1">
                <a:solidFill>
                  <a:prstClr val="black"/>
                </a:solidFill>
                <a:latin typeface="DINPro"/>
              </a:rPr>
              <a:t>var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tmp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:=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l.length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( );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a.deposit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(200);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</a:t>
            </a:r>
            <a:r>
              <a:rPr lang="en-US" sz="1500" b="1" dirty="0">
                <a:solidFill>
                  <a:prstClr val="black"/>
                </a:solidFill>
                <a:latin typeface="DINPro"/>
              </a:rPr>
              <a:t>assert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tmp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==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l.length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( );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}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488668"/>
            <a:ext cx="2519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Courtesy of Peter Müller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32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Explicit Footprints: Dynamic Frames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6D50E8-09C0-4F39-8C46-4E6B194B98D2}" type="slidenum">
              <a:rPr lang="en-US" smtClean="0">
                <a:solidFill>
                  <a:prstClr val="white"/>
                </a:solidFill>
              </a:rPr>
              <a:pPr/>
              <a:t>62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4826" y="1898687"/>
            <a:ext cx="4227703" cy="4114935"/>
          </a:xfrm>
          <a:prstGeom prst="rect">
            <a:avLst/>
          </a:prstGeom>
          <a:solidFill>
            <a:srgbClr val="DEEB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204788">
              <a:spcBef>
                <a:spcPct val="20000"/>
              </a:spcBef>
            </a:pPr>
            <a:r>
              <a:rPr lang="en-US" sz="1500" b="1" dirty="0">
                <a:solidFill>
                  <a:prstClr val="black"/>
                </a:solidFill>
                <a:latin typeface="DINPro"/>
              </a:rPr>
              <a:t>class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Account {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srgbClr val="326FB8"/>
                </a:solidFill>
                <a:latin typeface="DINPro"/>
              </a:rPr>
              <a:t>  transactions: List;</a:t>
            </a:r>
          </a:p>
          <a:p>
            <a:pPr defTabSz="204788">
              <a:spcBef>
                <a:spcPct val="20000"/>
              </a:spcBef>
            </a:pPr>
            <a:endParaRPr lang="en-US" sz="600" dirty="0">
              <a:solidFill>
                <a:prstClr val="black"/>
              </a:solidFill>
              <a:latin typeface="DINPro"/>
            </a:endParaRP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footprint: </a:t>
            </a:r>
            <a:r>
              <a:rPr lang="en-US" sz="1500" b="1" dirty="0">
                <a:solidFill>
                  <a:prstClr val="black"/>
                </a:solidFill>
                <a:latin typeface="DINPro"/>
              </a:rPr>
              <a:t>Set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;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</a:t>
            </a:r>
            <a:r>
              <a:rPr lang="en-US" sz="1500" b="1" dirty="0">
                <a:solidFill>
                  <a:prstClr val="black"/>
                </a:solidFill>
                <a:latin typeface="DINPro"/>
              </a:rPr>
              <a:t>function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valid( ): </a:t>
            </a:r>
            <a:r>
              <a:rPr lang="en-US" sz="1500" b="1" dirty="0">
                <a:solidFill>
                  <a:prstClr val="black"/>
                </a:solidFill>
                <a:latin typeface="DINPro"/>
              </a:rPr>
              <a:t>Bool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{  </a:t>
            </a:r>
          </a:p>
          <a:p>
            <a:pPr defTabSz="204788">
              <a:spcBef>
                <a:spcPct val="20000"/>
              </a:spcBef>
            </a:pPr>
            <a:r>
              <a:rPr lang="en-US" sz="1500" b="1" dirty="0">
                <a:solidFill>
                  <a:srgbClr val="326FB8"/>
                </a:solidFill>
                <a:latin typeface="DINPro"/>
              </a:rPr>
              <a:t>    this </a:t>
            </a:r>
            <a:r>
              <a:rPr lang="en-US" sz="1500" dirty="0">
                <a:solidFill>
                  <a:srgbClr val="326FB8"/>
                </a:solidFill>
                <a:latin typeface="DINPro"/>
                <a:sym typeface="Symbol" panose="05050102010706020507" pitchFamily="18" charset="2"/>
              </a:rPr>
              <a:t> footprint  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transactions </a:t>
            </a:r>
            <a:r>
              <a:rPr lang="en-US" sz="1500" dirty="0">
                <a:solidFill>
                  <a:srgbClr val="326FB8"/>
                </a:solidFill>
                <a:latin typeface="DINPro"/>
                <a:sym typeface="Symbol" panose="05050102010706020507" pitchFamily="18" charset="2"/>
              </a:rPr>
              <a:t> footprint 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srgbClr val="326FB8"/>
                </a:solidFill>
                <a:latin typeface="DINPro"/>
                <a:sym typeface="Symbol" panose="05050102010706020507" pitchFamily="18" charset="2"/>
              </a:rPr>
              <a:t>    </a:t>
            </a:r>
            <a:r>
              <a:rPr lang="en-US" sz="1500" dirty="0" err="1">
                <a:solidFill>
                  <a:srgbClr val="326FB8"/>
                </a:solidFill>
                <a:latin typeface="DINPro"/>
                <a:sym typeface="Symbol" panose="05050102010706020507" pitchFamily="18" charset="2"/>
              </a:rPr>
              <a:t>transactions.footprint</a:t>
            </a:r>
            <a:r>
              <a:rPr lang="en-US" sz="1500" dirty="0">
                <a:solidFill>
                  <a:srgbClr val="326FB8"/>
                </a:solidFill>
                <a:latin typeface="DINPro"/>
                <a:sym typeface="Symbol" panose="05050102010706020507" pitchFamily="18" charset="2"/>
              </a:rPr>
              <a:t>  footprint    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srgbClr val="326FB8"/>
                </a:solidFill>
                <a:latin typeface="DINPro"/>
                <a:sym typeface="Symbol" panose="05050102010706020507" pitchFamily="18" charset="2"/>
              </a:rPr>
              <a:t>    </a:t>
            </a:r>
            <a:r>
              <a:rPr lang="en-US" sz="1500" dirty="0" err="1">
                <a:solidFill>
                  <a:srgbClr val="326FB8"/>
                </a:solidFill>
                <a:latin typeface="DINPro"/>
                <a:sym typeface="Symbol" panose="05050102010706020507" pitchFamily="18" charset="2"/>
              </a:rPr>
              <a:t>transactions.valid</a:t>
            </a:r>
            <a:r>
              <a:rPr lang="en-US" sz="1500" dirty="0">
                <a:solidFill>
                  <a:srgbClr val="326FB8"/>
                </a:solidFill>
                <a:latin typeface="DINPro"/>
                <a:sym typeface="Symbol" panose="05050102010706020507" pitchFamily="18" charset="2"/>
              </a:rPr>
              <a:t>( ) 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}</a:t>
            </a:r>
          </a:p>
          <a:p>
            <a:pPr defTabSz="204788">
              <a:spcBef>
                <a:spcPct val="20000"/>
              </a:spcBef>
            </a:pPr>
            <a:endParaRPr lang="en-US" sz="600" dirty="0">
              <a:solidFill>
                <a:prstClr val="black"/>
              </a:solidFill>
              <a:latin typeface="DINPro"/>
            </a:endParaRPr>
          </a:p>
          <a:p>
            <a:pPr defTabSz="204788">
              <a:spcBef>
                <a:spcPct val="20000"/>
              </a:spcBef>
            </a:pPr>
            <a:r>
              <a:rPr lang="en-US" sz="1500" b="1" dirty="0">
                <a:solidFill>
                  <a:prstClr val="black"/>
                </a:solidFill>
                <a:latin typeface="DINPro"/>
              </a:rPr>
              <a:t>  method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deposit(n: </a:t>
            </a:r>
            <a:r>
              <a:rPr lang="en-US" sz="1500" b="1" dirty="0" err="1">
                <a:solidFill>
                  <a:prstClr val="black"/>
                </a:solidFill>
                <a:latin typeface="DINPro"/>
              </a:rPr>
              <a:t>Int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) 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  </a:t>
            </a:r>
            <a:r>
              <a:rPr lang="en-US" sz="1500" b="1" dirty="0">
                <a:solidFill>
                  <a:prstClr val="black"/>
                </a:solidFill>
                <a:latin typeface="DINPro"/>
              </a:rPr>
              <a:t>requires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0 &lt; n </a:t>
            </a:r>
            <a:r>
              <a:rPr lang="en-US" sz="1500" dirty="0">
                <a:solidFill>
                  <a:prstClr val="black"/>
                </a:solidFill>
                <a:latin typeface="DINPro"/>
                <a:sym typeface="Symbol" panose="05050102010706020507" pitchFamily="18" charset="2"/>
              </a:rPr>
              <a:t> valid( )</a:t>
            </a:r>
            <a:endParaRPr lang="en-US" sz="1500" dirty="0">
              <a:solidFill>
                <a:prstClr val="black"/>
              </a:solidFill>
              <a:latin typeface="DINPro"/>
            </a:endParaRPr>
          </a:p>
          <a:p>
            <a:pPr defTabSz="204788">
              <a:spcBef>
                <a:spcPct val="20000"/>
              </a:spcBef>
            </a:pPr>
            <a:r>
              <a:rPr lang="en-US" sz="1500" b="1" dirty="0">
                <a:solidFill>
                  <a:srgbClr val="326FB8"/>
                </a:solidFill>
                <a:latin typeface="DINPro"/>
              </a:rPr>
              <a:t>    modifies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 footprint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{ </a:t>
            </a:r>
            <a:r>
              <a:rPr lang="en-US" sz="1500" dirty="0" err="1">
                <a:solidFill>
                  <a:srgbClr val="326FB8"/>
                </a:solidFill>
                <a:latin typeface="DINPro"/>
              </a:rPr>
              <a:t>transactions.append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( n );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}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}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949842" y="1898686"/>
            <a:ext cx="3757553" cy="2557984"/>
          </a:xfrm>
          <a:prstGeom prst="rect">
            <a:avLst/>
          </a:prstGeom>
          <a:solidFill>
            <a:srgbClr val="DEEB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204788">
              <a:spcBef>
                <a:spcPct val="20000"/>
              </a:spcBef>
            </a:pPr>
            <a:r>
              <a:rPr lang="en-US" sz="1500" b="1" dirty="0">
                <a:solidFill>
                  <a:prstClr val="black"/>
                </a:solidFill>
                <a:latin typeface="DINPro"/>
              </a:rPr>
              <a:t>method 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demo(a: Account, l: List)</a:t>
            </a:r>
          </a:p>
          <a:p>
            <a:pPr defTabSz="204788">
              <a:spcBef>
                <a:spcPct val="20000"/>
              </a:spcBef>
            </a:pPr>
            <a:r>
              <a:rPr lang="en-US" sz="1500" b="1" dirty="0">
                <a:solidFill>
                  <a:prstClr val="black"/>
                </a:solidFill>
                <a:latin typeface="DINPro"/>
              </a:rPr>
              <a:t>  requires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a.valid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( ) </a:t>
            </a:r>
            <a:r>
              <a:rPr lang="en-US" sz="1500" dirty="0">
                <a:solidFill>
                  <a:prstClr val="black"/>
                </a:solidFill>
                <a:latin typeface="DINPro"/>
                <a:sym typeface="Symbol" panose="05050102010706020507" pitchFamily="18" charset="2"/>
              </a:rPr>
              <a:t>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l.valid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( )</a:t>
            </a:r>
          </a:p>
          <a:p>
            <a:pPr defTabSz="204788">
              <a:spcBef>
                <a:spcPct val="20000"/>
              </a:spcBef>
            </a:pPr>
            <a:r>
              <a:rPr lang="en-US" sz="1500" b="1" dirty="0">
                <a:solidFill>
                  <a:prstClr val="black"/>
                </a:solidFill>
                <a:latin typeface="DINPro"/>
              </a:rPr>
              <a:t>  requires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a.footprint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</a:t>
            </a:r>
            <a:r>
              <a:rPr lang="en-US" sz="1500" dirty="0">
                <a:solidFill>
                  <a:prstClr val="black"/>
                </a:solidFill>
                <a:latin typeface="DINPro"/>
                <a:sym typeface="Symbol" panose="05050102010706020507" pitchFamily="18" charset="2"/>
              </a:rPr>
              <a:t>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l.footprint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== </a:t>
            </a:r>
            <a:r>
              <a:rPr lang="en-US" sz="1500" dirty="0">
                <a:solidFill>
                  <a:prstClr val="black"/>
                </a:solidFill>
                <a:latin typeface="DINPro"/>
                <a:sym typeface="Symbol" panose="05050102010706020507" pitchFamily="18" charset="2"/>
              </a:rPr>
              <a:t></a:t>
            </a:r>
            <a:endParaRPr lang="en-US" sz="1500" dirty="0">
              <a:solidFill>
                <a:prstClr val="black"/>
              </a:solidFill>
              <a:latin typeface="DINPro"/>
            </a:endParaRP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{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</a:t>
            </a:r>
            <a:r>
              <a:rPr lang="en-US" sz="1500" b="1" dirty="0" err="1">
                <a:solidFill>
                  <a:prstClr val="black"/>
                </a:solidFill>
                <a:latin typeface="DINPro"/>
              </a:rPr>
              <a:t>var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tmp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:=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l.length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( );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a.deposit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(200);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</a:t>
            </a:r>
            <a:r>
              <a:rPr lang="en-US" sz="1500" b="1" dirty="0">
                <a:solidFill>
                  <a:prstClr val="black"/>
                </a:solidFill>
                <a:latin typeface="DINPro"/>
              </a:rPr>
              <a:t>assert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tmp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==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l.length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( );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9737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Explicit Footprints: Dynamic Frames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6D50E8-09C0-4F39-8C46-4E6B194B98D2}" type="slidenum">
              <a:rPr lang="en-US" smtClean="0">
                <a:solidFill>
                  <a:prstClr val="white"/>
                </a:solidFill>
              </a:rPr>
              <a:pPr/>
              <a:t>63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4826" y="1898687"/>
            <a:ext cx="3963984" cy="3861055"/>
          </a:xfrm>
          <a:prstGeom prst="rect">
            <a:avLst/>
          </a:prstGeom>
          <a:solidFill>
            <a:srgbClr val="DEEB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204788">
              <a:spcBef>
                <a:spcPct val="20000"/>
              </a:spcBef>
            </a:pPr>
            <a:r>
              <a:rPr lang="en-US" sz="1500" b="1" dirty="0">
                <a:solidFill>
                  <a:prstClr val="black"/>
                </a:solidFill>
                <a:latin typeface="DINPro"/>
              </a:rPr>
              <a:t>class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Account {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transactions: List;</a:t>
            </a:r>
          </a:p>
          <a:p>
            <a:pPr defTabSz="204788">
              <a:spcBef>
                <a:spcPct val="20000"/>
              </a:spcBef>
            </a:pPr>
            <a:endParaRPr lang="en-US" sz="600" dirty="0">
              <a:solidFill>
                <a:prstClr val="black"/>
              </a:solidFill>
              <a:latin typeface="DINPro"/>
            </a:endParaRP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footprint: </a:t>
            </a:r>
            <a:r>
              <a:rPr lang="en-US" sz="1500" b="1" dirty="0">
                <a:solidFill>
                  <a:prstClr val="black"/>
                </a:solidFill>
                <a:latin typeface="DINPro"/>
              </a:rPr>
              <a:t>Set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;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</a:t>
            </a:r>
            <a:r>
              <a:rPr lang="en-US" sz="1500" b="1" dirty="0">
                <a:solidFill>
                  <a:prstClr val="black"/>
                </a:solidFill>
                <a:latin typeface="DINPro"/>
              </a:rPr>
              <a:t>function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valid( ): </a:t>
            </a:r>
            <a:r>
              <a:rPr lang="en-US" sz="1500" b="1" dirty="0">
                <a:solidFill>
                  <a:prstClr val="black"/>
                </a:solidFill>
                <a:latin typeface="DINPro"/>
              </a:rPr>
              <a:t>Bool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{  </a:t>
            </a:r>
          </a:p>
          <a:p>
            <a:pPr defTabSz="204788">
              <a:spcBef>
                <a:spcPct val="20000"/>
              </a:spcBef>
            </a:pPr>
            <a:r>
              <a:rPr lang="en-US" sz="1500" b="1" dirty="0">
                <a:solidFill>
                  <a:prstClr val="black"/>
                </a:solidFill>
                <a:latin typeface="DINPro"/>
              </a:rPr>
              <a:t>    this </a:t>
            </a:r>
            <a:r>
              <a:rPr lang="en-US" sz="1500" dirty="0">
                <a:solidFill>
                  <a:prstClr val="black"/>
                </a:solidFill>
                <a:latin typeface="DINPro"/>
                <a:sym typeface="Symbol" panose="05050102010706020507" pitchFamily="18" charset="2"/>
              </a:rPr>
              <a:t> footprint  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transactions </a:t>
            </a:r>
            <a:r>
              <a:rPr lang="en-US" sz="1500" dirty="0">
                <a:solidFill>
                  <a:prstClr val="black"/>
                </a:solidFill>
                <a:latin typeface="DINPro"/>
                <a:sym typeface="Symbol" panose="05050102010706020507" pitchFamily="18" charset="2"/>
              </a:rPr>
              <a:t> footprint 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  <a:sym typeface="Symbol" panose="05050102010706020507" pitchFamily="18" charset="2"/>
              </a:rPr>
              <a:t>    </a:t>
            </a:r>
            <a:r>
              <a:rPr lang="en-US" sz="1500" dirty="0" err="1">
                <a:solidFill>
                  <a:prstClr val="black"/>
                </a:solidFill>
                <a:latin typeface="DINPro"/>
                <a:sym typeface="Symbol" panose="05050102010706020507" pitchFamily="18" charset="2"/>
              </a:rPr>
              <a:t>transactions.footprint</a:t>
            </a:r>
            <a:r>
              <a:rPr lang="en-US" sz="1500" dirty="0">
                <a:solidFill>
                  <a:prstClr val="black"/>
                </a:solidFill>
                <a:latin typeface="DINPro"/>
                <a:sym typeface="Symbol" panose="05050102010706020507" pitchFamily="18" charset="2"/>
              </a:rPr>
              <a:t>  footprint    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  <a:sym typeface="Symbol" panose="05050102010706020507" pitchFamily="18" charset="2"/>
              </a:rPr>
              <a:t>    </a:t>
            </a:r>
            <a:r>
              <a:rPr lang="en-US" sz="1500" dirty="0" err="1">
                <a:solidFill>
                  <a:prstClr val="black"/>
                </a:solidFill>
                <a:latin typeface="DINPro"/>
                <a:sym typeface="Symbol" panose="05050102010706020507" pitchFamily="18" charset="2"/>
              </a:rPr>
              <a:t>transactions.valid</a:t>
            </a:r>
            <a:r>
              <a:rPr lang="en-US" sz="1500" dirty="0">
                <a:solidFill>
                  <a:prstClr val="black"/>
                </a:solidFill>
                <a:latin typeface="DINPro"/>
                <a:sym typeface="Symbol" panose="05050102010706020507" pitchFamily="18" charset="2"/>
              </a:rPr>
              <a:t>( ) 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}</a:t>
            </a:r>
          </a:p>
          <a:p>
            <a:pPr defTabSz="204788">
              <a:spcBef>
                <a:spcPct val="20000"/>
              </a:spcBef>
            </a:pPr>
            <a:endParaRPr lang="en-US" sz="600" dirty="0">
              <a:solidFill>
                <a:prstClr val="black"/>
              </a:solidFill>
              <a:latin typeface="DINPro"/>
            </a:endParaRP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…</a:t>
            </a:r>
          </a:p>
          <a:p>
            <a:pPr defTabSz="204788">
              <a:spcBef>
                <a:spcPct val="20000"/>
              </a:spcBef>
            </a:pPr>
            <a:endParaRPr lang="en-US" sz="600" dirty="0">
              <a:solidFill>
                <a:srgbClr val="326FB8"/>
              </a:solidFill>
              <a:latin typeface="DINPro"/>
            </a:endParaRP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srgbClr val="326FB8"/>
                </a:solidFill>
                <a:latin typeface="DINPro"/>
              </a:rPr>
              <a:t>  </a:t>
            </a:r>
            <a:r>
              <a:rPr lang="en-US" sz="1500" b="1" dirty="0">
                <a:solidFill>
                  <a:srgbClr val="326FB8"/>
                </a:solidFill>
                <a:latin typeface="DINPro"/>
              </a:rPr>
              <a:t>function </a:t>
            </a:r>
            <a:r>
              <a:rPr lang="en-US" sz="1500" dirty="0" err="1">
                <a:solidFill>
                  <a:srgbClr val="326FB8"/>
                </a:solidFill>
                <a:latin typeface="DINPro"/>
              </a:rPr>
              <a:t>getTransactions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( ): List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srgbClr val="326FB8"/>
                </a:solidFill>
                <a:latin typeface="DINPro"/>
              </a:rPr>
              <a:t>  { transactions }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}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949842" y="1898686"/>
            <a:ext cx="3765790" cy="2500319"/>
          </a:xfrm>
          <a:prstGeom prst="rect">
            <a:avLst/>
          </a:prstGeom>
          <a:solidFill>
            <a:srgbClr val="DEEB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204788">
              <a:spcBef>
                <a:spcPct val="20000"/>
              </a:spcBef>
            </a:pPr>
            <a:r>
              <a:rPr lang="en-US" sz="1500" b="1" dirty="0">
                <a:solidFill>
                  <a:prstClr val="black"/>
                </a:solidFill>
                <a:latin typeface="DINPro"/>
              </a:rPr>
              <a:t>method 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demo(a: Account, l: List)</a:t>
            </a:r>
          </a:p>
          <a:p>
            <a:pPr defTabSz="204788">
              <a:spcBef>
                <a:spcPct val="20000"/>
              </a:spcBef>
            </a:pPr>
            <a:r>
              <a:rPr lang="en-US" sz="1500" b="1" dirty="0">
                <a:solidFill>
                  <a:prstClr val="black"/>
                </a:solidFill>
                <a:latin typeface="DINPro"/>
              </a:rPr>
              <a:t>  requires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a.valid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( ) </a:t>
            </a:r>
            <a:r>
              <a:rPr lang="en-US" sz="1500" dirty="0">
                <a:solidFill>
                  <a:prstClr val="black"/>
                </a:solidFill>
                <a:latin typeface="DINPro"/>
                <a:sym typeface="Symbol" panose="05050102010706020507" pitchFamily="18" charset="2"/>
              </a:rPr>
              <a:t>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l.valid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( )</a:t>
            </a:r>
          </a:p>
          <a:p>
            <a:pPr defTabSz="204788">
              <a:spcBef>
                <a:spcPct val="20000"/>
              </a:spcBef>
            </a:pPr>
            <a:r>
              <a:rPr lang="en-US" sz="1500" b="1" dirty="0">
                <a:solidFill>
                  <a:prstClr val="black"/>
                </a:solidFill>
                <a:latin typeface="DINPro"/>
              </a:rPr>
              <a:t>  requires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a.footprint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</a:t>
            </a:r>
            <a:r>
              <a:rPr lang="en-US" sz="1500" dirty="0">
                <a:solidFill>
                  <a:prstClr val="black"/>
                </a:solidFill>
                <a:latin typeface="DINPro"/>
                <a:sym typeface="Symbol" panose="05050102010706020507" pitchFamily="18" charset="2"/>
              </a:rPr>
              <a:t>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l.footprint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== </a:t>
            </a:r>
            <a:r>
              <a:rPr lang="en-US" sz="1500" dirty="0">
                <a:solidFill>
                  <a:prstClr val="black"/>
                </a:solidFill>
                <a:latin typeface="DINPro"/>
                <a:sym typeface="Symbol" panose="05050102010706020507" pitchFamily="18" charset="2"/>
              </a:rPr>
              <a:t></a:t>
            </a:r>
            <a:endParaRPr lang="en-US" sz="1500" dirty="0">
              <a:solidFill>
                <a:prstClr val="black"/>
              </a:solidFill>
              <a:latin typeface="DINPro"/>
            </a:endParaRP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{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</a:t>
            </a:r>
            <a:r>
              <a:rPr lang="en-US" sz="1500" b="1" dirty="0" err="1">
                <a:solidFill>
                  <a:prstClr val="black"/>
                </a:solidFill>
                <a:latin typeface="DINPro"/>
              </a:rPr>
              <a:t>var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tmp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:=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l.length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( );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a.deposit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(200);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</a:t>
            </a:r>
            <a:r>
              <a:rPr lang="en-US" sz="1500" b="1" dirty="0">
                <a:solidFill>
                  <a:prstClr val="black"/>
                </a:solidFill>
                <a:latin typeface="DINPro"/>
              </a:rPr>
              <a:t>assert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tmp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==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l.length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( );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}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949842" y="4501526"/>
            <a:ext cx="3448551" cy="349943"/>
          </a:xfrm>
          <a:prstGeom prst="rect">
            <a:avLst/>
          </a:prstGeom>
          <a:solidFill>
            <a:srgbClr val="DEEB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0"/>
          <a:lstStyle/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srgbClr val="A81E5B"/>
                </a:solidFill>
                <a:latin typeface="DINPro"/>
              </a:rPr>
              <a:t>demo( a, </a:t>
            </a:r>
            <a:r>
              <a:rPr lang="en-US" sz="1500" dirty="0" err="1">
                <a:solidFill>
                  <a:srgbClr val="A81E5B"/>
                </a:solidFill>
                <a:latin typeface="DINPro"/>
              </a:rPr>
              <a:t>a.getTransactions</a:t>
            </a:r>
            <a:r>
              <a:rPr lang="en-US" sz="1500" dirty="0">
                <a:solidFill>
                  <a:srgbClr val="A81E5B"/>
                </a:solidFill>
                <a:latin typeface="DINPro"/>
              </a:rPr>
              <a:t>( ) );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488668"/>
            <a:ext cx="2519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Courtesy of Peter Müller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33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Explicit Footprints: </a:t>
            </a:r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6D50E8-09C0-4F39-8C46-4E6B194B98D2}" type="slidenum">
              <a:rPr lang="en-US" smtClean="0">
                <a:solidFill>
                  <a:prstClr val="white"/>
                </a:solidFill>
              </a:rPr>
              <a:pPr/>
              <a:t>64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" name="Content Placeholder 31"/>
          <p:cNvSpPr txBox="1">
            <a:spLocks/>
          </p:cNvSpPr>
          <p:nvPr/>
        </p:nvSpPr>
        <p:spPr>
          <a:xfrm>
            <a:off x="4497062" y="2898220"/>
            <a:ext cx="4366852" cy="10287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DINPro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­"/>
              <a:defRPr sz="2400" kern="1200">
                <a:solidFill>
                  <a:schemeClr val="bg1"/>
                </a:solidFill>
                <a:latin typeface="DINPro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DINPro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>
                <a:solidFill>
                  <a:prstClr val="white"/>
                </a:solidFill>
              </a:rPr>
              <a:t>Automatic reasoning about sets</a:t>
            </a:r>
          </a:p>
          <a:p>
            <a:pPr lvl="2"/>
            <a:endParaRPr lang="en-US" sz="1500" dirty="0">
              <a:solidFill>
                <a:prstClr val="white"/>
              </a:solidFill>
            </a:endParaRPr>
          </a:p>
          <a:p>
            <a:r>
              <a:rPr lang="en-US" sz="2100" dirty="0">
                <a:solidFill>
                  <a:prstClr val="white"/>
                </a:solidFill>
              </a:rPr>
              <a:t>Concurrency</a:t>
            </a:r>
          </a:p>
          <a:p>
            <a:pPr lvl="2"/>
            <a:endParaRPr lang="en-US" sz="15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664480" y="2278599"/>
            <a:ext cx="3660385" cy="2524060"/>
          </a:xfrm>
          <a:prstGeom prst="rect">
            <a:avLst/>
          </a:prstGeom>
          <a:solidFill>
            <a:srgbClr val="DEEB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204788">
              <a:spcBef>
                <a:spcPct val="20000"/>
              </a:spcBef>
            </a:pPr>
            <a:r>
              <a:rPr lang="en-US" sz="1500" b="1" dirty="0">
                <a:solidFill>
                  <a:prstClr val="black"/>
                </a:solidFill>
                <a:latin typeface="DINPro"/>
              </a:rPr>
              <a:t>method 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demo(a: Account, l: List)</a:t>
            </a:r>
          </a:p>
          <a:p>
            <a:pPr defTabSz="204788">
              <a:spcBef>
                <a:spcPct val="20000"/>
              </a:spcBef>
            </a:pPr>
            <a:r>
              <a:rPr lang="en-US" sz="1500" b="1" dirty="0">
                <a:solidFill>
                  <a:prstClr val="black"/>
                </a:solidFill>
                <a:latin typeface="DINPro"/>
              </a:rPr>
              <a:t>  requires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a.valid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( ) </a:t>
            </a:r>
            <a:r>
              <a:rPr lang="en-US" sz="1500" dirty="0">
                <a:solidFill>
                  <a:prstClr val="black"/>
                </a:solidFill>
                <a:latin typeface="DINPro"/>
                <a:sym typeface="Symbol" panose="05050102010706020507" pitchFamily="18" charset="2"/>
              </a:rPr>
              <a:t>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l.valid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( )</a:t>
            </a:r>
          </a:p>
          <a:p>
            <a:pPr defTabSz="204788">
              <a:spcBef>
                <a:spcPct val="20000"/>
              </a:spcBef>
            </a:pPr>
            <a:r>
              <a:rPr lang="en-US" sz="1500" b="1" dirty="0">
                <a:solidFill>
                  <a:srgbClr val="326FB8"/>
                </a:solidFill>
                <a:latin typeface="DINPro"/>
              </a:rPr>
              <a:t>  requires </a:t>
            </a:r>
            <a:r>
              <a:rPr lang="en-US" sz="1500" dirty="0" err="1">
                <a:solidFill>
                  <a:srgbClr val="326FB8"/>
                </a:solidFill>
                <a:latin typeface="DINPro"/>
              </a:rPr>
              <a:t>a.footprint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 </a:t>
            </a:r>
            <a:r>
              <a:rPr lang="en-US" sz="1500" dirty="0">
                <a:solidFill>
                  <a:srgbClr val="326FB8"/>
                </a:solidFill>
                <a:latin typeface="DINPro"/>
                <a:sym typeface="Symbol" panose="05050102010706020507" pitchFamily="18" charset="2"/>
              </a:rPr>
              <a:t> </a:t>
            </a:r>
            <a:r>
              <a:rPr lang="en-US" sz="1500" dirty="0" err="1">
                <a:solidFill>
                  <a:srgbClr val="326FB8"/>
                </a:solidFill>
                <a:latin typeface="DINPro"/>
              </a:rPr>
              <a:t>l.footprint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 == </a:t>
            </a:r>
            <a:r>
              <a:rPr lang="en-US" sz="1500" dirty="0">
                <a:solidFill>
                  <a:srgbClr val="326FB8"/>
                </a:solidFill>
                <a:latin typeface="DINPro"/>
                <a:sym typeface="Symbol" panose="05050102010706020507" pitchFamily="18" charset="2"/>
              </a:rPr>
              <a:t></a:t>
            </a:r>
            <a:endParaRPr lang="en-US" sz="1500" dirty="0">
              <a:solidFill>
                <a:srgbClr val="326FB8"/>
              </a:solidFill>
              <a:latin typeface="DINPro"/>
            </a:endParaRP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{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</a:t>
            </a:r>
            <a:r>
              <a:rPr lang="en-US" sz="1500" b="1" dirty="0" err="1">
                <a:solidFill>
                  <a:prstClr val="black"/>
                </a:solidFill>
                <a:latin typeface="DINPro"/>
              </a:rPr>
              <a:t>var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tmp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:=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l.length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( );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a.deposit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(200);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</a:t>
            </a:r>
            <a:r>
              <a:rPr lang="en-US" sz="1500" b="1" dirty="0">
                <a:solidFill>
                  <a:prstClr val="black"/>
                </a:solidFill>
                <a:latin typeface="DINPro"/>
              </a:rPr>
              <a:t>assert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tmp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==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l.length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( );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}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488668"/>
            <a:ext cx="2519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Courtesy of Peter Müller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32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ular Callout 26"/>
          <p:cNvSpPr/>
          <p:nvPr/>
        </p:nvSpPr>
        <p:spPr>
          <a:xfrm>
            <a:off x="4221566" y="4122141"/>
            <a:ext cx="435397" cy="402382"/>
          </a:xfrm>
          <a:prstGeom prst="wedgeRoundRectCallout">
            <a:avLst>
              <a:gd name="adj1" fmla="val -101485"/>
              <a:gd name="adj2" fmla="val -10235"/>
              <a:gd name="adj3" fmla="val 16667"/>
            </a:avLst>
          </a:prstGeom>
          <a:solidFill>
            <a:srgbClr val="A81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Implicit Footprints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851ED40-4DCA-422D-8F1F-AAC113ECC268}" type="slidenum">
              <a:rPr lang="en-US" smtClean="0">
                <a:solidFill>
                  <a:prstClr val="white"/>
                </a:solidFill>
              </a:rPr>
              <a:pPr/>
              <a:t>65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03140" y="4101533"/>
            <a:ext cx="3093347" cy="95224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DINPro"/>
              </a:rPr>
              <a:t>{ P }  S  { Q }</a:t>
            </a:r>
          </a:p>
          <a:p>
            <a:pPr algn="ctr"/>
            <a:endParaRPr lang="en-US" sz="788" dirty="0">
              <a:solidFill>
                <a:prstClr val="white"/>
              </a:solidFill>
              <a:latin typeface="DINPro"/>
            </a:endParaRPr>
          </a:p>
          <a:p>
            <a:pPr algn="ctr"/>
            <a:r>
              <a:rPr lang="en-US" sz="2400" dirty="0">
                <a:solidFill>
                  <a:prstClr val="white"/>
                </a:solidFill>
                <a:latin typeface="DINPro"/>
              </a:rPr>
              <a:t>{ P </a:t>
            </a:r>
            <a:r>
              <a:rPr lang="en-US" sz="2400" dirty="0">
                <a:solidFill>
                  <a:prstClr val="white"/>
                </a:solidFill>
                <a:latin typeface="DINPro"/>
                <a:sym typeface="Symbol" panose="05050102010706020507" pitchFamily="18" charset="2"/>
              </a:rPr>
              <a:t> R</a:t>
            </a:r>
            <a:r>
              <a:rPr lang="en-US" sz="2400" dirty="0">
                <a:solidFill>
                  <a:prstClr val="white"/>
                </a:solidFill>
                <a:latin typeface="DINPro"/>
              </a:rPr>
              <a:t> }  </a:t>
            </a:r>
            <a:r>
              <a:rPr lang="en-US" sz="2400" dirty="0" smtClean="0">
                <a:solidFill>
                  <a:prstClr val="white"/>
                </a:solidFill>
                <a:latin typeface="DINPro"/>
              </a:rPr>
              <a:t>S  </a:t>
            </a:r>
            <a:r>
              <a:rPr lang="en-US" sz="2400" dirty="0">
                <a:solidFill>
                  <a:prstClr val="white"/>
                </a:solidFill>
                <a:latin typeface="DINPro"/>
              </a:rPr>
              <a:t>{ Q </a:t>
            </a:r>
            <a:r>
              <a:rPr lang="en-US" sz="2400" dirty="0">
                <a:solidFill>
                  <a:prstClr val="white"/>
                </a:solidFill>
                <a:latin typeface="DINPro"/>
                <a:sym typeface="Symbol" panose="05050102010706020507" pitchFamily="18" charset="2"/>
              </a:rPr>
              <a:t> R </a:t>
            </a:r>
            <a:r>
              <a:rPr lang="en-US" sz="2400" dirty="0">
                <a:solidFill>
                  <a:prstClr val="white"/>
                </a:solidFill>
                <a:latin typeface="DINPro"/>
              </a:rPr>
              <a:t>}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825649" y="4586191"/>
            <a:ext cx="3252044" cy="461665"/>
          </a:xfrm>
          <a:prstGeom prst="rect">
            <a:avLst/>
          </a:prstGeom>
          <a:solidFill>
            <a:srgbClr val="002B5F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DINPro"/>
              </a:rPr>
              <a:t>{ P </a:t>
            </a:r>
            <a:r>
              <a:rPr lang="en-US" sz="2400" dirty="0">
                <a:solidFill>
                  <a:srgbClr val="EFA6C7"/>
                </a:solidFill>
                <a:latin typeface="DINPro"/>
                <a:sym typeface="Wingdings 2" panose="05020102010507070707" pitchFamily="18" charset="2"/>
              </a:rPr>
              <a:t></a:t>
            </a:r>
            <a:r>
              <a:rPr lang="en-US" sz="2400" dirty="0">
                <a:solidFill>
                  <a:prstClr val="white"/>
                </a:solidFill>
                <a:latin typeface="DINPro"/>
                <a:sym typeface="Symbol" panose="05050102010706020507" pitchFamily="18" charset="2"/>
              </a:rPr>
              <a:t> R</a:t>
            </a:r>
            <a:r>
              <a:rPr lang="en-US" sz="2400" dirty="0">
                <a:solidFill>
                  <a:prstClr val="white"/>
                </a:solidFill>
                <a:latin typeface="DINPro"/>
              </a:rPr>
              <a:t> }  S  { Q </a:t>
            </a:r>
            <a:r>
              <a:rPr lang="en-US" sz="2400" dirty="0">
                <a:solidFill>
                  <a:srgbClr val="EFA6C7"/>
                </a:solidFill>
                <a:latin typeface="DINPro"/>
                <a:sym typeface="Wingdings 2" panose="05020102010507070707" pitchFamily="18" charset="2"/>
              </a:rPr>
              <a:t></a:t>
            </a:r>
            <a:r>
              <a:rPr lang="en-US" sz="2400" dirty="0">
                <a:solidFill>
                  <a:prstClr val="white"/>
                </a:solidFill>
                <a:latin typeface="DINPro"/>
                <a:sym typeface="Symbol" panose="05050102010706020507" pitchFamily="18" charset="2"/>
              </a:rPr>
              <a:t> R </a:t>
            </a:r>
            <a:r>
              <a:rPr lang="en-US" sz="2400" dirty="0">
                <a:solidFill>
                  <a:prstClr val="white"/>
                </a:solidFill>
                <a:latin typeface="DINPro"/>
              </a:rPr>
              <a:t>}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2834251" y="4566083"/>
            <a:ext cx="323112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17"/>
          <p:cNvSpPr txBox="1"/>
          <p:nvPr/>
        </p:nvSpPr>
        <p:spPr>
          <a:xfrm>
            <a:off x="3418487" y="2137621"/>
            <a:ext cx="2321692" cy="1399451"/>
          </a:xfrm>
          <a:prstGeom prst="rect">
            <a:avLst/>
          </a:prstGeom>
          <a:solidFill>
            <a:srgbClr val="326FB8"/>
          </a:solidFill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9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53110" algn="l" rtl="0" eaLnBrk="0" fontAlgn="base" hangingPunct="0">
              <a:spcBef>
                <a:spcPct val="0"/>
              </a:spcBef>
              <a:spcAft>
                <a:spcPct val="0"/>
              </a:spcAft>
              <a:defRPr sz="29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306220" algn="l" rtl="0" eaLnBrk="0" fontAlgn="base" hangingPunct="0">
              <a:spcBef>
                <a:spcPct val="0"/>
              </a:spcBef>
              <a:spcAft>
                <a:spcPct val="0"/>
              </a:spcAft>
              <a:defRPr sz="29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959331" algn="l" rtl="0" eaLnBrk="0" fontAlgn="base" hangingPunct="0">
              <a:spcBef>
                <a:spcPct val="0"/>
              </a:spcBef>
              <a:spcAft>
                <a:spcPct val="0"/>
              </a:spcAft>
              <a:defRPr sz="29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612441" algn="l" rtl="0" eaLnBrk="0" fontAlgn="base" hangingPunct="0">
              <a:spcBef>
                <a:spcPct val="0"/>
              </a:spcBef>
              <a:spcAft>
                <a:spcPct val="0"/>
              </a:spcAft>
              <a:defRPr sz="29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9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9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9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9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endParaRPr lang="en-US" sz="1350" b="0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ounded Rectangular Callout 31"/>
          <p:cNvSpPr/>
          <p:nvPr/>
        </p:nvSpPr>
        <p:spPr>
          <a:xfrm>
            <a:off x="3457235" y="3019924"/>
            <a:ext cx="831679" cy="402689"/>
          </a:xfrm>
          <a:prstGeom prst="wedgeRoundRectCallout">
            <a:avLst>
              <a:gd name="adj1" fmla="val 1910"/>
              <a:gd name="adj2" fmla="val 234760"/>
              <a:gd name="adj3" fmla="val 16667"/>
            </a:avLst>
          </a:prstGeom>
          <a:solidFill>
            <a:srgbClr val="A81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3" name="Rounded Rectangular Callout 32"/>
          <p:cNvSpPr/>
          <p:nvPr/>
        </p:nvSpPr>
        <p:spPr>
          <a:xfrm>
            <a:off x="3445638" y="2186347"/>
            <a:ext cx="2244194" cy="692192"/>
          </a:xfrm>
          <a:prstGeom prst="wedgeRoundRectCallout">
            <a:avLst>
              <a:gd name="adj1" fmla="val 48328"/>
              <a:gd name="adj2" fmla="val 303398"/>
              <a:gd name="adj3" fmla="val 16667"/>
            </a:avLst>
          </a:prstGeom>
          <a:solidFill>
            <a:srgbClr val="10B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3701930" y="2504061"/>
            <a:ext cx="1898321" cy="296945"/>
            <a:chOff x="688157" y="2837468"/>
            <a:chExt cx="2531095" cy="395926"/>
          </a:xfrm>
        </p:grpSpPr>
        <p:sp>
          <p:nvSpPr>
            <p:cNvPr id="35" name="Rounded Rectangle 34"/>
            <p:cNvSpPr/>
            <p:nvPr/>
          </p:nvSpPr>
          <p:spPr>
            <a:xfrm>
              <a:off x="688157" y="2837468"/>
              <a:ext cx="405352" cy="39592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1396738" y="2837468"/>
              <a:ext cx="405352" cy="39592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105319" y="2837468"/>
              <a:ext cx="405352" cy="39592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2813900" y="2837468"/>
              <a:ext cx="405352" cy="39592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39" name="Straight Arrow Connector 38"/>
            <p:cNvCxnSpPr>
              <a:stCxn id="35" idx="3"/>
              <a:endCxn id="36" idx="1"/>
            </p:cNvCxnSpPr>
            <p:nvPr/>
          </p:nvCxnSpPr>
          <p:spPr>
            <a:xfrm>
              <a:off x="1093509" y="3035431"/>
              <a:ext cx="30322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37" idx="3"/>
              <a:endCxn id="38" idx="1"/>
            </p:cNvCxnSpPr>
            <p:nvPr/>
          </p:nvCxnSpPr>
          <p:spPr>
            <a:xfrm>
              <a:off x="2510671" y="3035431"/>
              <a:ext cx="30322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stCxn id="36" idx="3"/>
              <a:endCxn id="37" idx="1"/>
            </p:cNvCxnSpPr>
            <p:nvPr/>
          </p:nvCxnSpPr>
          <p:spPr>
            <a:xfrm>
              <a:off x="1802090" y="3035431"/>
              <a:ext cx="30322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3418486" y="2139521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DINPro"/>
              </a:rPr>
              <a:t>l</a:t>
            </a:r>
            <a:endParaRPr lang="en-US" sz="1350" dirty="0">
              <a:solidFill>
                <a:prstClr val="black"/>
              </a:solidFill>
              <a:latin typeface="DINPro"/>
            </a:endParaRPr>
          </a:p>
        </p:txBody>
      </p:sp>
      <p:cxnSp>
        <p:nvCxnSpPr>
          <p:cNvPr id="43" name="Curved Connector 42"/>
          <p:cNvCxnSpPr>
            <a:stCxn id="42" idx="3"/>
            <a:endCxn id="35" idx="0"/>
          </p:cNvCxnSpPr>
          <p:nvPr/>
        </p:nvCxnSpPr>
        <p:spPr>
          <a:xfrm>
            <a:off x="3654448" y="2324187"/>
            <a:ext cx="199489" cy="179874"/>
          </a:xfrm>
          <a:prstGeom prst="curved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3946982" y="3076315"/>
            <a:ext cx="304014" cy="29694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418486" y="305166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DINPro"/>
              </a:rPr>
              <a:t>a</a:t>
            </a:r>
            <a:endParaRPr lang="en-US" sz="1350" dirty="0">
              <a:solidFill>
                <a:prstClr val="black"/>
              </a:solidFill>
              <a:latin typeface="DINPro"/>
            </a:endParaRPr>
          </a:p>
        </p:txBody>
      </p:sp>
      <p:cxnSp>
        <p:nvCxnSpPr>
          <p:cNvPr id="47" name="Straight Arrow Connector 46"/>
          <p:cNvCxnSpPr>
            <a:stCxn id="46" idx="3"/>
            <a:endCxn id="44" idx="1"/>
          </p:cNvCxnSpPr>
          <p:nvPr/>
        </p:nvCxnSpPr>
        <p:spPr>
          <a:xfrm flipV="1">
            <a:off x="3731392" y="3224788"/>
            <a:ext cx="215590" cy="1154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0" y="6488668"/>
            <a:ext cx="2519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Courtesy of Peter Müller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83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0" grpId="0" animBg="1"/>
      <p:bldP spid="32" grpId="0" animBg="1"/>
      <p:bldP spid="3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Implicit Footprints: Permissions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6D50E8-09C0-4F39-8C46-4E6B194B98D2}" type="slidenum">
              <a:rPr lang="en-US" smtClean="0">
                <a:solidFill>
                  <a:prstClr val="white"/>
                </a:solidFill>
              </a:rPr>
              <a:pPr/>
              <a:t>66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4826" y="1904851"/>
            <a:ext cx="3604638" cy="3861055"/>
          </a:xfrm>
          <a:prstGeom prst="rect">
            <a:avLst/>
          </a:prstGeom>
          <a:solidFill>
            <a:srgbClr val="DEEB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204788">
              <a:spcBef>
                <a:spcPct val="20000"/>
              </a:spcBef>
            </a:pPr>
            <a:r>
              <a:rPr lang="en-US" sz="1500" b="1" dirty="0">
                <a:solidFill>
                  <a:prstClr val="black"/>
                </a:solidFill>
                <a:latin typeface="DINPro"/>
              </a:rPr>
              <a:t>class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Account {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balance: </a:t>
            </a:r>
            <a:r>
              <a:rPr lang="en-US" sz="1500" b="1" dirty="0" err="1">
                <a:solidFill>
                  <a:prstClr val="black"/>
                </a:solidFill>
                <a:latin typeface="DINPro"/>
              </a:rPr>
              <a:t>Int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;</a:t>
            </a:r>
          </a:p>
          <a:p>
            <a:pPr defTabSz="204788">
              <a:spcBef>
                <a:spcPct val="20000"/>
              </a:spcBef>
            </a:pPr>
            <a:endParaRPr lang="en-US" sz="600" dirty="0">
              <a:solidFill>
                <a:prstClr val="black"/>
              </a:solidFill>
              <a:latin typeface="DINPro"/>
            </a:endParaRP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</a:t>
            </a:r>
            <a:r>
              <a:rPr lang="en-US" sz="1500" b="1" dirty="0">
                <a:solidFill>
                  <a:prstClr val="black"/>
                </a:solidFill>
                <a:latin typeface="DINPro"/>
              </a:rPr>
              <a:t>function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balance( ): </a:t>
            </a:r>
            <a:r>
              <a:rPr lang="en-US" sz="1500" b="1" dirty="0" err="1">
                <a:solidFill>
                  <a:prstClr val="black"/>
                </a:solidFill>
                <a:latin typeface="DINPro"/>
              </a:rPr>
              <a:t>Int</a:t>
            </a:r>
            <a:endParaRPr lang="en-US" sz="1500" b="1" dirty="0">
              <a:solidFill>
                <a:prstClr val="black"/>
              </a:solidFill>
              <a:latin typeface="DINPro"/>
            </a:endParaRPr>
          </a:p>
          <a:p>
            <a:pPr defTabSz="204788">
              <a:spcBef>
                <a:spcPct val="20000"/>
              </a:spcBef>
            </a:pPr>
            <a:r>
              <a:rPr lang="en-US" sz="1500" b="1" dirty="0">
                <a:solidFill>
                  <a:srgbClr val="326FB8"/>
                </a:solidFill>
                <a:latin typeface="DINPro"/>
              </a:rPr>
              <a:t>    requires </a:t>
            </a:r>
            <a:r>
              <a:rPr lang="en-US" sz="1500" b="1" dirty="0" err="1">
                <a:solidFill>
                  <a:srgbClr val="326FB8"/>
                </a:solidFill>
                <a:latin typeface="DINPro"/>
              </a:rPr>
              <a:t>acc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(balance)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{ balance }</a:t>
            </a:r>
          </a:p>
          <a:p>
            <a:pPr defTabSz="204788">
              <a:spcBef>
                <a:spcPct val="20000"/>
              </a:spcBef>
            </a:pPr>
            <a:endParaRPr lang="en-US" sz="600" dirty="0">
              <a:solidFill>
                <a:prstClr val="black"/>
              </a:solidFill>
              <a:latin typeface="DINPro"/>
            </a:endParaRP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</a:t>
            </a:r>
            <a:r>
              <a:rPr lang="en-US" sz="1500" b="1" dirty="0">
                <a:solidFill>
                  <a:prstClr val="black"/>
                </a:solidFill>
                <a:latin typeface="DINPro"/>
              </a:rPr>
              <a:t>method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deposit(n: </a:t>
            </a:r>
            <a:r>
              <a:rPr lang="en-US" sz="1500" b="1" dirty="0" err="1">
                <a:solidFill>
                  <a:prstClr val="black"/>
                </a:solidFill>
                <a:latin typeface="DINPro"/>
              </a:rPr>
              <a:t>Int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) 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  </a:t>
            </a:r>
            <a:r>
              <a:rPr lang="en-US" sz="1500" b="1" dirty="0">
                <a:solidFill>
                  <a:prstClr val="black"/>
                </a:solidFill>
                <a:latin typeface="DINPro"/>
              </a:rPr>
              <a:t>requires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0 &lt; n </a:t>
            </a:r>
            <a:r>
              <a:rPr lang="en-US" sz="1500" dirty="0">
                <a:solidFill>
                  <a:prstClr val="black"/>
                </a:solidFill>
                <a:latin typeface="DINPro"/>
                <a:sym typeface="Symbol" panose="05050102010706020507" pitchFamily="18" charset="2"/>
              </a:rPr>
              <a:t> </a:t>
            </a:r>
            <a:r>
              <a:rPr lang="en-US" sz="1500" b="1" dirty="0" err="1">
                <a:solidFill>
                  <a:srgbClr val="326FB8"/>
                </a:solidFill>
                <a:latin typeface="DINPro"/>
              </a:rPr>
              <a:t>acc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(balance)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  </a:t>
            </a:r>
            <a:r>
              <a:rPr lang="en-US" sz="1500" b="1" dirty="0">
                <a:solidFill>
                  <a:prstClr val="black"/>
                </a:solidFill>
                <a:latin typeface="DINPro"/>
              </a:rPr>
              <a:t>ensures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</a:t>
            </a:r>
            <a:r>
              <a:rPr lang="en-US" sz="1500" b="1" dirty="0" err="1">
                <a:solidFill>
                  <a:srgbClr val="326FB8"/>
                </a:solidFill>
                <a:latin typeface="DINPro"/>
              </a:rPr>
              <a:t>acc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(balance)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{ 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  balance := balance + n; 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}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}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886557" y="1898686"/>
            <a:ext cx="2335392" cy="2099741"/>
          </a:xfrm>
          <a:prstGeom prst="rect">
            <a:avLst/>
          </a:prstGeom>
          <a:solidFill>
            <a:srgbClr val="DEEB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204788">
              <a:spcBef>
                <a:spcPct val="20000"/>
              </a:spcBef>
            </a:pPr>
            <a:r>
              <a:rPr lang="en-US" sz="1500" b="1" dirty="0">
                <a:solidFill>
                  <a:prstClr val="black"/>
                </a:solidFill>
                <a:latin typeface="DINPro"/>
              </a:rPr>
              <a:t>class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List {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…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len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: </a:t>
            </a:r>
            <a:r>
              <a:rPr lang="en-US" sz="1500" b="1" dirty="0" err="1">
                <a:solidFill>
                  <a:prstClr val="black"/>
                </a:solidFill>
                <a:latin typeface="DINPro"/>
              </a:rPr>
              <a:t>Int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;</a:t>
            </a:r>
          </a:p>
          <a:p>
            <a:pPr defTabSz="204788">
              <a:spcBef>
                <a:spcPct val="20000"/>
              </a:spcBef>
            </a:pPr>
            <a:endParaRPr lang="en-US" sz="600" dirty="0">
              <a:solidFill>
                <a:prstClr val="black"/>
              </a:solidFill>
              <a:latin typeface="DINPro"/>
            </a:endParaRP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</a:t>
            </a:r>
            <a:r>
              <a:rPr lang="en-US" sz="1500" b="1" dirty="0">
                <a:solidFill>
                  <a:prstClr val="black"/>
                </a:solidFill>
                <a:latin typeface="DINPro"/>
              </a:rPr>
              <a:t>function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length( ): </a:t>
            </a:r>
            <a:r>
              <a:rPr lang="en-US" sz="1500" b="1" dirty="0" err="1">
                <a:solidFill>
                  <a:prstClr val="black"/>
                </a:solidFill>
                <a:latin typeface="DINPro"/>
              </a:rPr>
              <a:t>Int</a:t>
            </a:r>
            <a:endParaRPr lang="en-US" sz="1500" b="1" dirty="0">
              <a:solidFill>
                <a:prstClr val="black"/>
              </a:solidFill>
              <a:latin typeface="DINPro"/>
            </a:endParaRPr>
          </a:p>
          <a:p>
            <a:pPr defTabSz="204788">
              <a:spcBef>
                <a:spcPct val="20000"/>
              </a:spcBef>
            </a:pPr>
            <a:r>
              <a:rPr lang="en-US" sz="1500" b="1" dirty="0">
                <a:solidFill>
                  <a:srgbClr val="326FB8"/>
                </a:solidFill>
                <a:latin typeface="DINPro"/>
              </a:rPr>
              <a:t>    requires </a:t>
            </a:r>
            <a:r>
              <a:rPr lang="en-US" sz="1500" b="1" dirty="0" err="1">
                <a:solidFill>
                  <a:srgbClr val="326FB8"/>
                </a:solidFill>
                <a:latin typeface="DINPro"/>
              </a:rPr>
              <a:t>acc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(</a:t>
            </a:r>
            <a:r>
              <a:rPr lang="en-US" sz="1500" dirty="0" err="1">
                <a:solidFill>
                  <a:srgbClr val="326FB8"/>
                </a:solidFill>
                <a:latin typeface="DINPro"/>
              </a:rPr>
              <a:t>len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)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{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len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}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}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707335" y="3785606"/>
            <a:ext cx="3370761" cy="2211539"/>
          </a:xfrm>
          <a:prstGeom prst="rect">
            <a:avLst/>
          </a:prstGeom>
          <a:solidFill>
            <a:srgbClr val="DEEB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204788">
              <a:spcBef>
                <a:spcPct val="20000"/>
              </a:spcBef>
            </a:pPr>
            <a:r>
              <a:rPr lang="en-US" sz="1500" b="1" dirty="0">
                <a:solidFill>
                  <a:prstClr val="black"/>
                </a:solidFill>
                <a:latin typeface="DINPro"/>
              </a:rPr>
              <a:t>method 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demo(a: Account, l: List)</a:t>
            </a:r>
          </a:p>
          <a:p>
            <a:pPr defTabSz="204788">
              <a:spcBef>
                <a:spcPct val="20000"/>
              </a:spcBef>
            </a:pPr>
            <a:r>
              <a:rPr lang="en-US" sz="1500" b="1" dirty="0">
                <a:solidFill>
                  <a:srgbClr val="326FB8"/>
                </a:solidFill>
                <a:latin typeface="DINPro"/>
              </a:rPr>
              <a:t>  requires </a:t>
            </a:r>
            <a:r>
              <a:rPr lang="en-US" sz="1500" b="1" dirty="0" err="1">
                <a:solidFill>
                  <a:srgbClr val="326FB8"/>
                </a:solidFill>
                <a:latin typeface="DINPro"/>
              </a:rPr>
              <a:t>acc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(</a:t>
            </a:r>
            <a:r>
              <a:rPr lang="en-US" sz="1500" dirty="0" err="1">
                <a:solidFill>
                  <a:srgbClr val="326FB8"/>
                </a:solidFill>
                <a:latin typeface="DINPro"/>
              </a:rPr>
              <a:t>a.balance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) * </a:t>
            </a:r>
            <a:r>
              <a:rPr lang="en-US" sz="1500" b="1" dirty="0" err="1">
                <a:solidFill>
                  <a:srgbClr val="326FB8"/>
                </a:solidFill>
                <a:latin typeface="DINPro"/>
              </a:rPr>
              <a:t>acc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(</a:t>
            </a:r>
            <a:r>
              <a:rPr lang="en-US" sz="1500" dirty="0" err="1">
                <a:solidFill>
                  <a:srgbClr val="326FB8"/>
                </a:solidFill>
                <a:latin typeface="DINPro"/>
              </a:rPr>
              <a:t>l.len</a:t>
            </a:r>
            <a:r>
              <a:rPr lang="en-US" sz="1500" dirty="0">
                <a:solidFill>
                  <a:srgbClr val="326FB8"/>
                </a:solidFill>
                <a:latin typeface="DINPro"/>
              </a:rPr>
              <a:t>)</a:t>
            </a:r>
            <a:endParaRPr lang="en-US" sz="1500" b="1" dirty="0">
              <a:solidFill>
                <a:srgbClr val="326FB8"/>
              </a:solidFill>
              <a:latin typeface="DINPro"/>
            </a:endParaRP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{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</a:t>
            </a:r>
            <a:r>
              <a:rPr lang="en-US" sz="1500" b="1" dirty="0" err="1">
                <a:solidFill>
                  <a:prstClr val="black"/>
                </a:solidFill>
                <a:latin typeface="DINPro"/>
              </a:rPr>
              <a:t>var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tmp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:=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l.length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( );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a.deposit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(200);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  </a:t>
            </a:r>
            <a:r>
              <a:rPr lang="en-US" sz="1500" b="1" dirty="0">
                <a:solidFill>
                  <a:prstClr val="black"/>
                </a:solidFill>
                <a:latin typeface="DINPro"/>
              </a:rPr>
              <a:t>assert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tmp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 == </a:t>
            </a:r>
            <a:r>
              <a:rPr lang="en-US" sz="1500" dirty="0" err="1">
                <a:solidFill>
                  <a:prstClr val="black"/>
                </a:solidFill>
                <a:latin typeface="DINPro"/>
              </a:rPr>
              <a:t>l.length</a:t>
            </a:r>
            <a:r>
              <a:rPr lang="en-US" sz="1500" dirty="0">
                <a:solidFill>
                  <a:prstClr val="black"/>
                </a:solidFill>
                <a:latin typeface="DINPro"/>
              </a:rPr>
              <a:t>( );</a:t>
            </a:r>
          </a:p>
          <a:p>
            <a:pPr defTabSz="204788">
              <a:spcBef>
                <a:spcPct val="20000"/>
              </a:spcBef>
            </a:pPr>
            <a:r>
              <a:rPr lang="en-US" sz="1500" dirty="0">
                <a:solidFill>
                  <a:prstClr val="black"/>
                </a:solidFill>
                <a:latin typeface="DINPro"/>
              </a:rPr>
              <a:t>}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045452" y="4195709"/>
            <a:ext cx="993084" cy="638919"/>
            <a:chOff x="9108039" y="2267806"/>
            <a:chExt cx="1324111" cy="851892"/>
          </a:xfrm>
        </p:grpSpPr>
        <p:sp>
          <p:nvSpPr>
            <p:cNvPr id="8" name="Flowchart: Delay 7"/>
            <p:cNvSpPr/>
            <p:nvPr/>
          </p:nvSpPr>
          <p:spPr>
            <a:xfrm flipH="1">
              <a:off x="9108039" y="2267806"/>
              <a:ext cx="1293241" cy="851892"/>
            </a:xfrm>
            <a:prstGeom prst="flowChartDelay">
              <a:avLst/>
            </a:prstGeom>
            <a:solidFill>
              <a:srgbClr val="A81E5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1"/>
            <a:lstStyle/>
            <a:p>
              <a:pPr algn="ctr"/>
              <a:endParaRPr lang="en-US" sz="1350" dirty="0">
                <a:solidFill>
                  <a:prstClr val="white"/>
                </a:solidFill>
                <a:latin typeface="DINPro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9617994" y="2735389"/>
              <a:ext cx="381816" cy="271295"/>
            </a:xfrm>
            <a:prstGeom prst="rect">
              <a:avLst/>
            </a:prstGeom>
            <a:solidFill>
              <a:srgbClr val="EFA9C7"/>
            </a:solidFill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350" dirty="0">
                  <a:solidFill>
                    <a:prstClr val="black"/>
                  </a:solidFill>
                  <a:latin typeface="DINPro"/>
                </a:rPr>
                <a:t>B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185654" y="2316933"/>
              <a:ext cx="124649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dirty="0" err="1">
                  <a:solidFill>
                    <a:prstClr val="white"/>
                  </a:solidFill>
                  <a:latin typeface="DINPro"/>
                </a:rPr>
                <a:t>a.balance</a:t>
              </a:r>
              <a:endParaRPr lang="en-US" sz="1350" dirty="0">
                <a:solidFill>
                  <a:prstClr val="white"/>
                </a:solidFill>
                <a:latin typeface="DINPro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011161" y="4195709"/>
            <a:ext cx="969931" cy="638919"/>
            <a:chOff x="10395655" y="2267806"/>
            <a:chExt cx="1293241" cy="851892"/>
          </a:xfrm>
        </p:grpSpPr>
        <p:sp>
          <p:nvSpPr>
            <p:cNvPr id="7" name="Flowchart: Delay 6"/>
            <p:cNvSpPr/>
            <p:nvPr/>
          </p:nvSpPr>
          <p:spPr>
            <a:xfrm>
              <a:off x="10395655" y="2267806"/>
              <a:ext cx="1293241" cy="851892"/>
            </a:xfrm>
            <a:prstGeom prst="flowChartDelay">
              <a:avLst/>
            </a:prstGeom>
            <a:solidFill>
              <a:srgbClr val="A81E5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1"/>
            <a:lstStyle/>
            <a:p>
              <a:pPr algn="ctr"/>
              <a:endParaRPr lang="en-US" sz="1350" dirty="0">
                <a:solidFill>
                  <a:prstClr val="white"/>
                </a:solidFill>
                <a:latin typeface="DINPro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648564" y="2735389"/>
              <a:ext cx="381816" cy="271295"/>
            </a:xfrm>
            <a:prstGeom prst="rect">
              <a:avLst/>
            </a:prstGeom>
            <a:solidFill>
              <a:srgbClr val="EFA9C7"/>
            </a:solidFill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350" dirty="0">
                  <a:solidFill>
                    <a:prstClr val="black"/>
                  </a:solidFill>
                  <a:latin typeface="DINPro"/>
                </a:rPr>
                <a:t>L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504766" y="2311877"/>
              <a:ext cx="66941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dirty="0" err="1">
                  <a:solidFill>
                    <a:prstClr val="white"/>
                  </a:solidFill>
                  <a:latin typeface="DINPro"/>
                </a:rPr>
                <a:t>l.len</a:t>
              </a:r>
              <a:endParaRPr lang="en-US" sz="1350" dirty="0">
                <a:solidFill>
                  <a:prstClr val="white"/>
                </a:solidFill>
                <a:latin typeface="DINPro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312102" y="4028477"/>
            <a:ext cx="993084" cy="638919"/>
            <a:chOff x="9108039" y="2267806"/>
            <a:chExt cx="1324111" cy="851892"/>
          </a:xfrm>
        </p:grpSpPr>
        <p:sp>
          <p:nvSpPr>
            <p:cNvPr id="16" name="Flowchart: Delay 15"/>
            <p:cNvSpPr/>
            <p:nvPr/>
          </p:nvSpPr>
          <p:spPr>
            <a:xfrm flipH="1">
              <a:off x="9108039" y="2267806"/>
              <a:ext cx="1293241" cy="851892"/>
            </a:xfrm>
            <a:prstGeom prst="flowChartDelay">
              <a:avLst/>
            </a:prstGeom>
            <a:solidFill>
              <a:srgbClr val="A81E5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1"/>
            <a:lstStyle/>
            <a:p>
              <a:pPr algn="ctr"/>
              <a:endParaRPr lang="en-US" sz="1350" dirty="0">
                <a:solidFill>
                  <a:prstClr val="white"/>
                </a:solidFill>
                <a:latin typeface="DINPro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617994" y="2735389"/>
              <a:ext cx="381816" cy="271295"/>
            </a:xfrm>
            <a:prstGeom prst="rect">
              <a:avLst/>
            </a:prstGeom>
            <a:solidFill>
              <a:srgbClr val="EFA9C7"/>
            </a:solidFill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350" dirty="0">
                  <a:solidFill>
                    <a:prstClr val="black"/>
                  </a:solidFill>
                  <a:latin typeface="DINPro"/>
                </a:rPr>
                <a:t>?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185654" y="2316933"/>
              <a:ext cx="124649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dirty="0" err="1">
                  <a:solidFill>
                    <a:prstClr val="white"/>
                  </a:solidFill>
                  <a:latin typeface="DINPro"/>
                </a:rPr>
                <a:t>a.balance</a:t>
              </a:r>
              <a:endParaRPr lang="en-US" sz="1350" dirty="0">
                <a:solidFill>
                  <a:prstClr val="white"/>
                </a:solidFill>
                <a:latin typeface="DINPro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6488668"/>
            <a:ext cx="2519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Courtesy of Peter Müller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1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00091 0.045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26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0.00117 0.045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0.0456 L -0.18789 -0.1851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75" y="-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789 -0.18518 L -0.18958 -0.0324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456 L -0.00026 0.1180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361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22222E-6 L 0.18698 0.1444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40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65127"/>
            <a:ext cx="7886700" cy="854074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088237"/>
          </a:xfrm>
        </p:spPr>
        <p:txBody>
          <a:bodyPr/>
          <a:lstStyle/>
          <a:p>
            <a:r>
              <a:rPr lang="en-US" dirty="0" smtClean="0"/>
              <a:t>Program verification </a:t>
            </a:r>
            <a:r>
              <a:rPr lang="en-US" dirty="0"/>
              <a:t>is becoming more </a:t>
            </a:r>
            <a:r>
              <a:rPr lang="en-US" dirty="0" smtClean="0"/>
              <a:t>automatic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A well-designed language and verifier,</a:t>
            </a:r>
            <a:br>
              <a:rPr lang="en-US" dirty="0" smtClean="0"/>
            </a:br>
            <a:r>
              <a:rPr lang="en-US" dirty="0" smtClean="0"/>
              <a:t>plus a great SMT solver, go a long way</a:t>
            </a:r>
            <a:endParaRPr lang="en-US" dirty="0"/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26855" y="3840083"/>
            <a:ext cx="6236677" cy="1262364"/>
            <a:chOff x="1816922" y="5028275"/>
            <a:chExt cx="5881849" cy="1262364"/>
          </a:xfrm>
        </p:grpSpPr>
        <p:sp>
          <p:nvSpPr>
            <p:cNvPr id="7" name="Rounded Rectangle 6"/>
            <p:cNvSpPr/>
            <p:nvPr/>
          </p:nvSpPr>
          <p:spPr>
            <a:xfrm>
              <a:off x="2202280" y="5068482"/>
              <a:ext cx="4905066" cy="122215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>
                <a:solidFill>
                  <a:prstClr val="white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408346" y="5028275"/>
              <a:ext cx="4699001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defRPr/>
              </a:pPr>
              <a:r>
                <a:rPr lang="en-US" sz="4000" u="sng" kern="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Questions:</a:t>
              </a:r>
              <a:endParaRPr lang="en-US" sz="4000" u="sng" kern="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16922" y="5619594"/>
              <a:ext cx="5881849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defRPr/>
              </a:pPr>
              <a:r>
                <a:rPr lang="en-US" sz="3600" kern="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parno@microsoft.com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92611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Up Arrow 21"/>
          <p:cNvSpPr/>
          <p:nvPr/>
        </p:nvSpPr>
        <p:spPr>
          <a:xfrm rot="10800000">
            <a:off x="6700299" y="4850557"/>
            <a:ext cx="445238" cy="1107060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728972" y="4573744"/>
            <a:ext cx="2387890" cy="5644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SMT formulas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8" name="Up Arrow 27"/>
          <p:cNvSpPr/>
          <p:nvPr/>
        </p:nvSpPr>
        <p:spPr>
          <a:xfrm rot="10800000">
            <a:off x="6700299" y="3622535"/>
            <a:ext cx="445238" cy="1107060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Up Arrow 24"/>
          <p:cNvSpPr/>
          <p:nvPr/>
        </p:nvSpPr>
        <p:spPr>
          <a:xfrm rot="3134783" flipV="1">
            <a:off x="2826357" y="3210180"/>
            <a:ext cx="445238" cy="2105514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Up Arrow 23"/>
          <p:cNvSpPr/>
          <p:nvPr/>
        </p:nvSpPr>
        <p:spPr>
          <a:xfrm rot="2667894" flipV="1">
            <a:off x="5102094" y="1221830"/>
            <a:ext cx="445238" cy="2105514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Up Arrow 19"/>
          <p:cNvSpPr/>
          <p:nvPr/>
        </p:nvSpPr>
        <p:spPr>
          <a:xfrm rot="7911858">
            <a:off x="5111106" y="3391520"/>
            <a:ext cx="445238" cy="1389072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err="1" smtClean="0"/>
              <a:t>Dafny’s</a:t>
            </a:r>
            <a:r>
              <a:rPr lang="en-US" dirty="0" smtClean="0"/>
              <a:t> architecture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Up Arrow 4"/>
          <p:cNvSpPr/>
          <p:nvPr/>
        </p:nvSpPr>
        <p:spPr>
          <a:xfrm rot="10800000">
            <a:off x="6700298" y="1115917"/>
            <a:ext cx="445238" cy="1760569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5728972" y="274638"/>
            <a:ext cx="2387890" cy="1701948"/>
            <a:chOff x="2742911" y="1282552"/>
            <a:chExt cx="2387890" cy="1701948"/>
          </a:xfrm>
        </p:grpSpPr>
        <p:sp>
          <p:nvSpPr>
            <p:cNvPr id="6" name="Rectangle 5"/>
            <p:cNvSpPr/>
            <p:nvPr/>
          </p:nvSpPr>
          <p:spPr>
            <a:xfrm>
              <a:off x="2742911" y="1282552"/>
              <a:ext cx="2387890" cy="17019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2800" dirty="0" err="1" smtClean="0">
                  <a:solidFill>
                    <a:schemeClr val="bg1"/>
                  </a:solidFill>
                </a:rPr>
                <a:t>Dafny</a:t>
              </a:r>
              <a:r>
                <a:rPr lang="en-US" sz="2800" dirty="0" smtClean="0">
                  <a:solidFill>
                    <a:schemeClr val="bg1"/>
                  </a:solidFill>
                </a:rPr>
                <a:t> code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961656" y="2182598"/>
              <a:ext cx="1950400" cy="33809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Implementation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961656" y="2579460"/>
              <a:ext cx="1950400" cy="33809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Proof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961656" y="1785736"/>
              <a:ext cx="1950400" cy="33809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Desired properties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04989" y="2876486"/>
            <a:ext cx="2007629" cy="7789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C# code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28972" y="2884257"/>
            <a:ext cx="2387890" cy="7789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Boogie code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956730" y="2047810"/>
            <a:ext cx="1574800" cy="5588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Dafny</a:t>
            </a:r>
          </a:p>
        </p:txBody>
      </p:sp>
      <p:sp>
        <p:nvSpPr>
          <p:cNvPr id="16" name="Oval 15"/>
          <p:cNvSpPr/>
          <p:nvPr/>
        </p:nvSpPr>
        <p:spPr>
          <a:xfrm>
            <a:off x="4296583" y="2101093"/>
            <a:ext cx="2074347" cy="5588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DafnyCC</a:t>
            </a:r>
            <a:endParaRPr lang="en-US" sz="2800" dirty="0"/>
          </a:p>
        </p:txBody>
      </p:sp>
      <p:sp>
        <p:nvSpPr>
          <p:cNvPr id="18" name="Oval 17"/>
          <p:cNvSpPr/>
          <p:nvPr/>
        </p:nvSpPr>
        <p:spPr>
          <a:xfrm>
            <a:off x="6956730" y="5297434"/>
            <a:ext cx="1532413" cy="44923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Z3</a:t>
            </a:r>
            <a:endParaRPr lang="en-US" sz="2800" dirty="0"/>
          </a:p>
        </p:txBody>
      </p:sp>
      <p:sp>
        <p:nvSpPr>
          <p:cNvPr id="21" name="Rectangle 20"/>
          <p:cNvSpPr/>
          <p:nvPr/>
        </p:nvSpPr>
        <p:spPr>
          <a:xfrm>
            <a:off x="3122928" y="3083808"/>
            <a:ext cx="2210829" cy="604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BoogieX86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728972" y="5999222"/>
            <a:ext cx="2387890" cy="8079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SAT, UNSAT, or Timeout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Up Arrow 6"/>
          <p:cNvSpPr/>
          <p:nvPr/>
        </p:nvSpPr>
        <p:spPr>
          <a:xfrm rot="4136432" flipV="1">
            <a:off x="3925714" y="104451"/>
            <a:ext cx="445238" cy="3905164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03388" y="4995271"/>
            <a:ext cx="2210829" cy="604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Asm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779493" y="3999710"/>
            <a:ext cx="2685370" cy="45252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BoogieAsm</a:t>
            </a:r>
            <a:endParaRPr lang="en-US" sz="2800" dirty="0"/>
          </a:p>
        </p:txBody>
      </p:sp>
      <p:sp>
        <p:nvSpPr>
          <p:cNvPr id="29" name="Oval 28"/>
          <p:cNvSpPr/>
          <p:nvPr/>
        </p:nvSpPr>
        <p:spPr>
          <a:xfrm>
            <a:off x="4630478" y="3863017"/>
            <a:ext cx="1740452" cy="39992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Boogie</a:t>
            </a:r>
            <a:endParaRPr lang="en-US" sz="2800" dirty="0"/>
          </a:p>
        </p:txBody>
      </p:sp>
      <p:sp>
        <p:nvSpPr>
          <p:cNvPr id="30" name="Oval 29"/>
          <p:cNvSpPr/>
          <p:nvPr/>
        </p:nvSpPr>
        <p:spPr>
          <a:xfrm>
            <a:off x="6956730" y="3897900"/>
            <a:ext cx="1740452" cy="39992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Boogie</a:t>
            </a:r>
            <a:endParaRPr lang="en-US" sz="2800" dirty="0"/>
          </a:p>
        </p:txBody>
      </p:sp>
      <p:sp>
        <p:nvSpPr>
          <p:cNvPr id="15" name="Oval 14"/>
          <p:cNvSpPr/>
          <p:nvPr/>
        </p:nvSpPr>
        <p:spPr>
          <a:xfrm>
            <a:off x="2707296" y="1526428"/>
            <a:ext cx="1574800" cy="5588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Dafny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5728972" y="2889186"/>
            <a:ext cx="2968210" cy="3922943"/>
            <a:chOff x="8499377" y="3052870"/>
            <a:chExt cx="2968210" cy="3922943"/>
          </a:xfrm>
        </p:grpSpPr>
        <p:sp>
          <p:nvSpPr>
            <p:cNvPr id="33" name="Up Arrow 32"/>
            <p:cNvSpPr/>
            <p:nvPr/>
          </p:nvSpPr>
          <p:spPr>
            <a:xfrm rot="10800000">
              <a:off x="9470704" y="5019170"/>
              <a:ext cx="445238" cy="1107060"/>
            </a:xfrm>
            <a:prstGeom prst="up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499377" y="4742357"/>
              <a:ext cx="2387890" cy="56442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</a:rPr>
                <a:t>SMT formulas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35" name="Up Arrow 34"/>
            <p:cNvSpPr/>
            <p:nvPr/>
          </p:nvSpPr>
          <p:spPr>
            <a:xfrm rot="10800000">
              <a:off x="9470704" y="3791148"/>
              <a:ext cx="445238" cy="1107060"/>
            </a:xfrm>
            <a:prstGeom prst="up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8499377" y="3052870"/>
              <a:ext cx="2387890" cy="7789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en-US" sz="3200" dirty="0" smtClean="0">
                  <a:solidFill>
                    <a:schemeClr val="bg1"/>
                  </a:solidFill>
                </a:rPr>
                <a:t>Boogie code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9727135" y="5466047"/>
              <a:ext cx="1532413" cy="449230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Z3</a:t>
              </a:r>
              <a:endParaRPr lang="en-US" sz="2800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8499377" y="6167835"/>
              <a:ext cx="2387890" cy="8079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</a:rPr>
                <a:t>SAT, UNSAT, or Timeout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9727135" y="4066513"/>
              <a:ext cx="1740452" cy="399920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Boogie</a:t>
              </a:r>
              <a:endParaRPr lang="en-US" sz="2800" dirty="0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457200" y="1288520"/>
            <a:ext cx="2359364" cy="1091973"/>
          </a:xfrm>
          <a:prstGeom prst="roundRect">
            <a:avLst/>
          </a:prstGeom>
          <a:solidFill>
            <a:srgbClr val="70AD47">
              <a:lumMod val="75000"/>
            </a:srgbClr>
          </a:solidFill>
          <a:ln w="38100">
            <a:solidFill>
              <a:sysClr val="windowText" lastClr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prstClr val="white"/>
                </a:solidFill>
              </a:rPr>
              <a:t>How much of this is trusted?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1028" name="Picture 4" descr="https://cynk.files.wordpress.com/2016/01/unicorn-rainbow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493" y="2046368"/>
            <a:ext cx="6809964" cy="485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media.dayoftheshirt.com/images/shirts/SX57LX2afDfe/qwertee_sad-unicorn_1453331538.full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6" t="12274" r="3082" b="33403"/>
          <a:stretch/>
        </p:blipFill>
        <p:spPr bwMode="auto">
          <a:xfrm>
            <a:off x="130720" y="2729675"/>
            <a:ext cx="5784761" cy="404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65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3" grpId="0" animBg="1"/>
      <p:bldP spid="28" grpId="0" animBg="1"/>
      <p:bldP spid="25" grpId="0" animBg="1"/>
      <p:bldP spid="24" grpId="0" animBg="1"/>
      <p:bldP spid="20" grpId="0" animBg="1"/>
      <p:bldP spid="5" grpId="0" animBg="1"/>
      <p:bldP spid="11" grpId="0" animBg="1"/>
      <p:bldP spid="12" grpId="0" animBg="1"/>
      <p:bldP spid="14" grpId="0" animBg="1"/>
      <p:bldP spid="16" grpId="0" animBg="1"/>
      <p:bldP spid="18" grpId="0" animBg="1"/>
      <p:bldP spid="21" grpId="0" animBg="1"/>
      <p:bldP spid="23" grpId="0" animBg="1"/>
      <p:bldP spid="7" grpId="0" animBg="1"/>
      <p:bldP spid="27" grpId="0" animBg="1"/>
      <p:bldP spid="26" grpId="0" animBg="1"/>
      <p:bldP spid="29" grpId="0" animBg="1"/>
      <p:bldP spid="30" grpId="0" animBg="1"/>
      <p:bldP spid="15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</a:p>
          <a:p>
            <a:r>
              <a:rPr lang="en-US" dirty="0" smtClean="0"/>
              <a:t>Z3: SAT/SMT</a:t>
            </a:r>
            <a:endParaRPr lang="en-US" dirty="0"/>
          </a:p>
          <a:p>
            <a:r>
              <a:rPr lang="en-US" dirty="0" smtClean="0"/>
              <a:t>Boogie: Hoare logic</a:t>
            </a:r>
          </a:p>
          <a:p>
            <a:r>
              <a:rPr lang="en-US" dirty="0" smtClean="0"/>
              <a:t>Dafny: </a:t>
            </a:r>
            <a:r>
              <a:rPr lang="en-US" dirty="0"/>
              <a:t>Advanced tips and </a:t>
            </a:r>
            <a:r>
              <a:rPr lang="en-US" dirty="0" smtClean="0"/>
              <a:t>tricks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3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175" dirty="0"/>
              <a:t>Syntax </a:t>
            </a:r>
            <a:r>
              <a:rPr lang="en-US" spc="200" dirty="0"/>
              <a:t>of </a:t>
            </a:r>
            <a:r>
              <a:rPr lang="en-US" spc="155" dirty="0"/>
              <a:t>propositional</a:t>
            </a:r>
            <a:r>
              <a:rPr lang="en-US" spc="-125" dirty="0"/>
              <a:t> </a:t>
            </a:r>
            <a:r>
              <a:rPr lang="en-US" spc="90" dirty="0"/>
              <a:t>logic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 descr="L1.key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9" t="39070" r="19722" b="8113"/>
          <a:stretch/>
        </p:blipFill>
        <p:spPr>
          <a:xfrm>
            <a:off x="431800" y="2023270"/>
            <a:ext cx="7810500" cy="4000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137" y="1605759"/>
            <a:ext cx="3478213" cy="495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504057"/>
            <a:ext cx="283930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From CSE 507 by </a:t>
            </a:r>
            <a:r>
              <a:rPr lang="en-US" sz="1700" dirty="0" err="1" smtClean="0"/>
              <a:t>Emina</a:t>
            </a:r>
            <a:r>
              <a:rPr lang="en-US" sz="1700" dirty="0" smtClean="0"/>
              <a:t> </a:t>
            </a:r>
            <a:r>
              <a:rPr lang="en-US" sz="1700" dirty="0" err="1" smtClean="0"/>
              <a:t>Torlak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6124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14.9|6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14.9|6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4.2|13.3|5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8.3|2.3|3.3|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23.6|4.9|13|4.6|7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3810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chemeClr val="tx1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3810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chemeClr val="tx1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3810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chemeClr val="tx1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Theme">
  <a:themeElements>
    <a:clrScheme name="Hellbl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EEBF6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66402</TotalTime>
  <Words>4805</Words>
  <Application>Microsoft Office PowerPoint</Application>
  <PresentationFormat>On-screen Show (4:3)</PresentationFormat>
  <Paragraphs>983</Paragraphs>
  <Slides>67</Slides>
  <Notes>14</Notes>
  <HiddenSlides>2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67</vt:i4>
      </vt:variant>
    </vt:vector>
  </HeadingPairs>
  <TitlesOfParts>
    <vt:vector size="90" baseType="lpstr">
      <vt:lpstr>Arial</vt:lpstr>
      <vt:lpstr>Calibri</vt:lpstr>
      <vt:lpstr>Calibri Light</vt:lpstr>
      <vt:lpstr>Century Gothic</vt:lpstr>
      <vt:lpstr>Consolas</vt:lpstr>
      <vt:lpstr>Courier New</vt:lpstr>
      <vt:lpstr>DINPro</vt:lpstr>
      <vt:lpstr>Gill Sans MT</vt:lpstr>
      <vt:lpstr>Lucida Sans Unicode</vt:lpstr>
      <vt:lpstr>Segoe</vt:lpstr>
      <vt:lpstr>Segoe UI Symbol</vt:lpstr>
      <vt:lpstr>Symbol</vt:lpstr>
      <vt:lpstr>Times New Roman</vt:lpstr>
      <vt:lpstr>Wingdings</vt:lpstr>
      <vt:lpstr>Wingdings 2</vt:lpstr>
      <vt:lpstr>Office Theme</vt:lpstr>
      <vt:lpstr>3_Office Theme</vt:lpstr>
      <vt:lpstr>5_Office Theme</vt:lpstr>
      <vt:lpstr>4_Office Theme</vt:lpstr>
      <vt:lpstr>6_Office Theme</vt:lpstr>
      <vt:lpstr>7_Office Theme</vt:lpstr>
      <vt:lpstr>8_Office Theme</vt:lpstr>
      <vt:lpstr>1_Office Theme</vt:lpstr>
      <vt:lpstr>Automated program verification</vt:lpstr>
      <vt:lpstr>Plan</vt:lpstr>
      <vt:lpstr>Automated program verification</vt:lpstr>
      <vt:lpstr>Dafny</vt:lpstr>
      <vt:lpstr>Types of program verification</vt:lpstr>
      <vt:lpstr>Exercise: Max frequency</vt:lpstr>
      <vt:lpstr>Dafny’s architecture</vt:lpstr>
      <vt:lpstr>Plan</vt:lpstr>
      <vt:lpstr>Syntax of propositional logic</vt:lpstr>
      <vt:lpstr>Satisfiability &amp; validity of propositional formulas</vt:lpstr>
      <vt:lpstr>PowerPoint Presentation</vt:lpstr>
      <vt:lpstr>Satisfiability &amp; validity of propositional formulas</vt:lpstr>
      <vt:lpstr>A brief review of DPLL</vt:lpstr>
      <vt:lpstr>A brief review of DPLL</vt:lpstr>
      <vt:lpstr>A brief review of DPLL</vt:lpstr>
      <vt:lpstr>A brief review of DPLL</vt:lpstr>
      <vt:lpstr>A brief review of DPLL</vt:lpstr>
      <vt:lpstr>A brief review of DPLL</vt:lpstr>
      <vt:lpstr>PowerPoint Presentation</vt:lpstr>
      <vt:lpstr>PowerPoint Presentation</vt:lpstr>
      <vt:lpstr>PowerPoint Presentation</vt:lpstr>
      <vt:lpstr>PowerPoint Presentation</vt:lpstr>
      <vt:lpstr>Z3 SMT prover</vt:lpstr>
      <vt:lpstr>The power of benchmarks</vt:lpstr>
      <vt:lpstr>Plan</vt:lpstr>
      <vt:lpstr>Boogie = Intermediate Language for Verification </vt:lpstr>
      <vt:lpstr>Boogie Syntax</vt:lpstr>
      <vt:lpstr>Hoare logic:  Reasoning about imperative code</vt:lpstr>
      <vt:lpstr>Reasoning about assignment</vt:lpstr>
      <vt:lpstr>What about more complicated programs?</vt:lpstr>
      <vt:lpstr>What about more complicated programs?</vt:lpstr>
      <vt:lpstr>Hoare logic rules: (P) s (Q)</vt:lpstr>
      <vt:lpstr>Weakest (liberal) precondition</vt:lpstr>
      <vt:lpstr>Plan</vt:lpstr>
      <vt:lpstr>Exercise: Max frequency</vt:lpstr>
      <vt:lpstr>Dafny tips and caveats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Dafny debugging</vt:lpstr>
      <vt:lpstr>Controlling function unrolling</vt:lpstr>
      <vt:lpstr>Sequences</vt:lpstr>
      <vt:lpstr>Non-linear arithmetic</vt:lpstr>
      <vt:lpstr>“Solution” 1:</vt:lpstr>
      <vt:lpstr>“Solution” 2: Abandon non-linear automation</vt:lpstr>
      <vt:lpstr>“Solution” 2: Abandon non-linear automation</vt:lpstr>
      <vt:lpstr>A real example</vt:lpstr>
      <vt:lpstr>Dynamic frames</vt:lpstr>
      <vt:lpstr>Example: Contracts</vt:lpstr>
      <vt:lpstr>Example: Side Effects</vt:lpstr>
      <vt:lpstr>Example: Side Effects</vt:lpstr>
      <vt:lpstr>The Frame Problem</vt:lpstr>
      <vt:lpstr>Footprints</vt:lpstr>
      <vt:lpstr>Explicit Footprints</vt:lpstr>
      <vt:lpstr>Explicit Footprints: Effects</vt:lpstr>
      <vt:lpstr>Explicit Footprints: Dynamic Frames</vt:lpstr>
      <vt:lpstr>Explicit Footprints: Dynamic Frames</vt:lpstr>
      <vt:lpstr>Explicit Footprints: Dynamic Frames</vt:lpstr>
      <vt:lpstr>Explicit Footprints: Limitations</vt:lpstr>
      <vt:lpstr>Implicit Footprints</vt:lpstr>
      <vt:lpstr>Implicit Footprints: Permissions</vt:lpstr>
      <vt:lpstr>Summary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Shroud:  Enabling Private Access to Large-Scale Data in the Data Center</dc:title>
  <dc:creator>Jay Lorch</dc:creator>
  <cp:lastModifiedBy>Bryan Parno</cp:lastModifiedBy>
  <cp:revision>2263</cp:revision>
  <cp:lastPrinted>2015-04-30T01:55:26Z</cp:lastPrinted>
  <dcterms:created xsi:type="dcterms:W3CDTF">2006-08-16T00:00:00Z</dcterms:created>
  <dcterms:modified xsi:type="dcterms:W3CDTF">2016-04-07T22:00:31Z</dcterms:modified>
</cp:coreProperties>
</file>