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57" r:id="rId5"/>
    <p:sldId id="258" r:id="rId6"/>
    <p:sldId id="267" r:id="rId7"/>
    <p:sldId id="266" r:id="rId8"/>
    <p:sldId id="268" r:id="rId9"/>
    <p:sldId id="269" r:id="rId10"/>
    <p:sldId id="259" r:id="rId11"/>
    <p:sldId id="27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173" autoAdjust="0"/>
  </p:normalViewPr>
  <p:slideViewPr>
    <p:cSldViewPr>
      <p:cViewPr varScale="1">
        <p:scale>
          <a:sx n="76" d="100"/>
          <a:sy n="76" d="100"/>
        </p:scale>
        <p:origin x="-98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hyperlink" Target="http://www.youtube.com/watch?v=GXKpIjIzfBY" TargetMode="External"/><Relationship Id="rId1" Type="http://schemas.openxmlformats.org/officeDocument/2006/relationships/slideLayout" Target="../slideLayouts/slideLayout2.xml"/><Relationship Id="rId6" Type="http://schemas.openxmlformats.org/officeDocument/2006/relationships/hyperlink" Target="http://rll.berkeley.edu/ICRA_2011/" TargetMode="External"/><Relationship Id="rId5" Type="http://schemas.openxmlformats.org/officeDocument/2006/relationships/hyperlink" Target="http://www.youtube.com/watch?v=tnegMm7GiaM" TargetMode="Externa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andrew-hoyer.com/andrewhoyer/experiments/cloth/"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Bringing </a:t>
            </a:r>
            <a:r>
              <a:rPr lang="en-US" dirty="0"/>
              <a:t>Clothing into Desired Configurations with Limited Perception</a:t>
            </a:r>
          </a:p>
        </p:txBody>
      </p:sp>
      <p:sp>
        <p:nvSpPr>
          <p:cNvPr id="3" name="Subtitle 2"/>
          <p:cNvSpPr>
            <a:spLocks noGrp="1"/>
          </p:cNvSpPr>
          <p:nvPr>
            <p:ph type="subTitle" idx="1"/>
          </p:nvPr>
        </p:nvSpPr>
        <p:spPr/>
        <p:txBody>
          <a:bodyPr/>
          <a:lstStyle/>
          <a:p>
            <a:r>
              <a:rPr lang="en-US" dirty="0" smtClean="0"/>
              <a:t>Joseph </a:t>
            </a:r>
            <a:r>
              <a:rPr lang="en-US" dirty="0" err="1" smtClean="0"/>
              <a:t>Xu</a:t>
            </a:r>
            <a:endParaRPr lang="en-US" dirty="0"/>
          </a:p>
        </p:txBody>
      </p:sp>
    </p:spTree>
    <p:extLst>
      <p:ext uri="{BB962C8B-B14F-4D97-AF65-F5344CB8AC3E}">
        <p14:creationId xmlns:p14="http://schemas.microsoft.com/office/powerpoint/2010/main" val="1826358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Autofit/>
          </a:bodyPr>
          <a:lstStyle/>
          <a:p>
            <a:r>
              <a:rPr lang="en-US" sz="3600" u="sng" dirty="0" smtClean="0">
                <a:solidFill>
                  <a:srgbClr val="C00000"/>
                </a:solidFill>
              </a:rPr>
              <a:t>Results</a:t>
            </a:r>
            <a:endParaRPr lang="en-US" sz="4800" dirty="0">
              <a:solidFill>
                <a:srgbClr val="C0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635821"/>
            <a:ext cx="4524375"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95800"/>
            <a:ext cx="462915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559474"/>
            <a:ext cx="3954899"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296" y="1676400"/>
            <a:ext cx="3404304"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282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Autofit/>
          </a:bodyPr>
          <a:lstStyle/>
          <a:p>
            <a:r>
              <a:rPr lang="en-US" sz="3600" u="sng" dirty="0" smtClean="0">
                <a:solidFill>
                  <a:srgbClr val="C00000"/>
                </a:solidFill>
              </a:rPr>
              <a:t>After-reading discussion</a:t>
            </a:r>
            <a:endParaRPr lang="en-US" sz="4800" dirty="0">
              <a:solidFill>
                <a:srgbClr val="C00000"/>
              </a:solidFill>
            </a:endParaRPr>
          </a:p>
        </p:txBody>
      </p:sp>
      <p:sp>
        <p:nvSpPr>
          <p:cNvPr id="3" name="Rectangle 2"/>
          <p:cNvSpPr/>
          <p:nvPr/>
        </p:nvSpPr>
        <p:spPr>
          <a:xfrm>
            <a:off x="381000" y="6321623"/>
            <a:ext cx="3657600" cy="307777"/>
          </a:xfrm>
          <a:prstGeom prst="rect">
            <a:avLst/>
          </a:prstGeom>
        </p:spPr>
        <p:txBody>
          <a:bodyPr wrap="square">
            <a:spAutoFit/>
          </a:bodyPr>
          <a:lstStyle/>
          <a:p>
            <a:r>
              <a:rPr lang="en-US" sz="1400" dirty="0">
                <a:hlinkClick r:id="rId2"/>
              </a:rPr>
              <a:t>http://www.youtube.com/watch?v=GXKpIjIzfBY</a:t>
            </a:r>
            <a:endParaRPr lang="en-US" sz="14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682" y="4419600"/>
            <a:ext cx="2438979" cy="1786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2999" y="4285068"/>
            <a:ext cx="3413603" cy="199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63597" y="6318646"/>
            <a:ext cx="4099403" cy="307777"/>
          </a:xfrm>
          <a:prstGeom prst="rect">
            <a:avLst/>
          </a:prstGeom>
        </p:spPr>
        <p:txBody>
          <a:bodyPr wrap="square">
            <a:spAutoFit/>
          </a:bodyPr>
          <a:lstStyle/>
          <a:p>
            <a:r>
              <a:rPr lang="en-US" sz="1400" dirty="0">
                <a:hlinkClick r:id="rId5"/>
              </a:rPr>
              <a:t>http://www.youtube.com/watch?v=tnegMm7GiaM</a:t>
            </a:r>
            <a:endParaRPr lang="en-US" sz="1400" dirty="0"/>
          </a:p>
        </p:txBody>
      </p:sp>
      <p:sp>
        <p:nvSpPr>
          <p:cNvPr id="5" name="Rectangle 4"/>
          <p:cNvSpPr/>
          <p:nvPr/>
        </p:nvSpPr>
        <p:spPr>
          <a:xfrm>
            <a:off x="2796154" y="3842876"/>
            <a:ext cx="3095143" cy="338554"/>
          </a:xfrm>
          <a:prstGeom prst="rect">
            <a:avLst/>
          </a:prstGeom>
        </p:spPr>
        <p:txBody>
          <a:bodyPr wrap="none">
            <a:spAutoFit/>
          </a:bodyPr>
          <a:lstStyle/>
          <a:p>
            <a:r>
              <a:rPr lang="en-US" sz="1600" dirty="0">
                <a:hlinkClick r:id="rId6"/>
              </a:rPr>
              <a:t>http://rll.berkeley.edu/ICRA_2011/</a:t>
            </a:r>
            <a:endParaRPr lang="en-US" sz="1600" dirty="0"/>
          </a:p>
        </p:txBody>
      </p:sp>
      <p:pic>
        <p:nvPicPr>
          <p:cNvPr id="717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5782" y="1703962"/>
            <a:ext cx="2595889" cy="2122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571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sz="3600" u="sng" dirty="0" smtClean="0">
                <a:solidFill>
                  <a:srgbClr val="C00000"/>
                </a:solidFill>
              </a:rPr>
              <a:t>Introduction</a:t>
            </a:r>
            <a:endParaRPr lang="en-US" sz="3600" dirty="0">
              <a:solidFill>
                <a:srgbClr val="C00000"/>
              </a:solidFill>
            </a:endParaRPr>
          </a:p>
        </p:txBody>
      </p:sp>
      <p:sp>
        <p:nvSpPr>
          <p:cNvPr id="3" name="Content Placeholder 2"/>
          <p:cNvSpPr>
            <a:spLocks noGrp="1"/>
          </p:cNvSpPr>
          <p:nvPr>
            <p:ph idx="1"/>
          </p:nvPr>
        </p:nvSpPr>
        <p:spPr>
          <a:xfrm>
            <a:off x="457200" y="2667000"/>
            <a:ext cx="8229600" cy="3459163"/>
          </a:xfrm>
          <a:ln w="28575">
            <a:noFill/>
          </a:ln>
        </p:spPr>
        <p:txBody>
          <a:bodyPr>
            <a:normAutofit/>
          </a:bodyPr>
          <a:lstStyle/>
          <a:p>
            <a:r>
              <a:rPr lang="en-US" sz="2400" dirty="0" smtClean="0"/>
              <a:t>Non-rigid objects possess inherently </a:t>
            </a:r>
            <a:r>
              <a:rPr lang="en-US" sz="2400" dirty="0"/>
              <a:t>high-dimensional </a:t>
            </a:r>
            <a:r>
              <a:rPr lang="en-US" sz="2400" dirty="0" smtClean="0"/>
              <a:t>configuration spaces</a:t>
            </a:r>
            <a:r>
              <a:rPr lang="en-US" sz="2400" dirty="0"/>
              <a:t>, </a:t>
            </a:r>
            <a:r>
              <a:rPr lang="en-US" sz="2400" dirty="0" smtClean="0"/>
              <a:t>and therefore pose </a:t>
            </a:r>
            <a:r>
              <a:rPr lang="en-US" sz="2400" dirty="0"/>
              <a:t>a number of difficult </a:t>
            </a:r>
            <a:r>
              <a:rPr lang="en-US" sz="2400" dirty="0" smtClean="0"/>
              <a:t>challenges. </a:t>
            </a:r>
          </a:p>
          <a:p>
            <a:r>
              <a:rPr lang="en-US" sz="2400" dirty="0" smtClean="0"/>
              <a:t>Laundry folding tasks are hard to be accomplished with </a:t>
            </a:r>
            <a:r>
              <a:rPr lang="en-US" sz="2400" dirty="0"/>
              <a:t>general </a:t>
            </a:r>
            <a:r>
              <a:rPr lang="en-US" sz="2400" dirty="0" smtClean="0"/>
              <a:t>purpose manipulators</a:t>
            </a:r>
            <a:r>
              <a:rPr lang="en-US" sz="2400" dirty="0"/>
              <a:t>.</a:t>
            </a:r>
          </a:p>
          <a:p>
            <a:r>
              <a:rPr lang="en-US" sz="2400" dirty="0"/>
              <a:t>Extensive work has been done on enabling specialized </a:t>
            </a:r>
            <a:r>
              <a:rPr lang="en-US" sz="2400" dirty="0" smtClean="0"/>
              <a:t>and general-purpose </a:t>
            </a:r>
            <a:r>
              <a:rPr lang="en-US" sz="2400" dirty="0"/>
              <a:t>robots to manipulate laundry.</a:t>
            </a:r>
            <a:endParaRPr lang="en-US" sz="2400" dirty="0" smtClean="0"/>
          </a:p>
        </p:txBody>
      </p:sp>
    </p:spTree>
    <p:extLst>
      <p:ext uri="{BB962C8B-B14F-4D97-AF65-F5344CB8AC3E}">
        <p14:creationId xmlns:p14="http://schemas.microsoft.com/office/powerpoint/2010/main" val="1362904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sz="3600" u="sng" dirty="0" smtClean="0">
                <a:solidFill>
                  <a:srgbClr val="C00000"/>
                </a:solidFill>
              </a:rPr>
              <a:t>Related work</a:t>
            </a:r>
            <a:endParaRPr lang="en-US" sz="3600" dirty="0">
              <a:solidFill>
                <a:srgbClr val="C00000"/>
              </a:solidFill>
            </a:endParaRPr>
          </a:p>
        </p:txBody>
      </p:sp>
      <p:sp>
        <p:nvSpPr>
          <p:cNvPr id="3" name="Content Placeholder 2"/>
          <p:cNvSpPr>
            <a:spLocks noGrp="1"/>
          </p:cNvSpPr>
          <p:nvPr>
            <p:ph idx="1"/>
          </p:nvPr>
        </p:nvSpPr>
        <p:spPr>
          <a:xfrm>
            <a:off x="457200" y="2667000"/>
            <a:ext cx="8229600" cy="3459163"/>
          </a:xfrm>
          <a:ln w="28575">
            <a:noFill/>
          </a:ln>
        </p:spPr>
        <p:txBody>
          <a:bodyPr>
            <a:normAutofit/>
          </a:bodyPr>
          <a:lstStyle/>
          <a:p>
            <a:r>
              <a:rPr lang="en-US" sz="2400" dirty="0"/>
              <a:t>U</a:t>
            </a:r>
            <a:r>
              <a:rPr lang="en-US" sz="2400" dirty="0" smtClean="0"/>
              <a:t>ses </a:t>
            </a:r>
            <a:r>
              <a:rPr lang="en-US" sz="2400" dirty="0"/>
              <a:t>the idea of iteratively grasping the lowest-hanging point </a:t>
            </a:r>
            <a:endParaRPr lang="en-US" sz="2400" dirty="0" smtClean="0"/>
          </a:p>
          <a:p>
            <a:r>
              <a:rPr lang="en-US" sz="2400" dirty="0" smtClean="0"/>
              <a:t>Compares the </a:t>
            </a:r>
            <a:r>
              <a:rPr lang="en-US" sz="2400" dirty="0"/>
              <a:t>shape observed while pulling taut with </a:t>
            </a:r>
            <a:r>
              <a:rPr lang="en-US" sz="2400" dirty="0" smtClean="0"/>
              <a:t>pre-recorded template </a:t>
            </a:r>
            <a:r>
              <a:rPr lang="en-US" sz="2400" dirty="0"/>
              <a:t>images.</a:t>
            </a:r>
            <a:endParaRPr lang="en-US" sz="2400" dirty="0" smtClean="0"/>
          </a:p>
          <a:p>
            <a:r>
              <a:rPr lang="en-US" sz="2400" dirty="0" smtClean="0"/>
              <a:t>None </a:t>
            </a:r>
            <a:r>
              <a:rPr lang="en-US" sz="2400" dirty="0"/>
              <a:t>of this prior </a:t>
            </a:r>
            <a:r>
              <a:rPr lang="en-US" sz="2400" dirty="0" smtClean="0"/>
              <a:t>work demonstrates </a:t>
            </a:r>
            <a:r>
              <a:rPr lang="en-US" sz="2400" dirty="0"/>
              <a:t>the ability to generalize to previously </a:t>
            </a:r>
            <a:r>
              <a:rPr lang="en-US" sz="2400" dirty="0" smtClean="0"/>
              <a:t>unseen articles </a:t>
            </a:r>
            <a:r>
              <a:rPr lang="en-US" sz="2400" dirty="0"/>
              <a:t>of clothing</a:t>
            </a:r>
            <a:r>
              <a:rPr lang="en-US" sz="2400" dirty="0" smtClean="0"/>
              <a:t>.</a:t>
            </a:r>
            <a:endParaRPr lang="en-US" sz="2400" dirty="0"/>
          </a:p>
          <a:p>
            <a:r>
              <a:rPr lang="en-US" sz="2400" dirty="0" smtClean="0"/>
              <a:t>Assume a known, spread-out, or partially spread out configuration.</a:t>
            </a:r>
          </a:p>
        </p:txBody>
      </p:sp>
    </p:spTree>
    <p:extLst>
      <p:ext uri="{BB962C8B-B14F-4D97-AF65-F5344CB8AC3E}">
        <p14:creationId xmlns:p14="http://schemas.microsoft.com/office/powerpoint/2010/main" val="1656787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rmAutofit/>
          </a:bodyPr>
          <a:lstStyle/>
          <a:p>
            <a:r>
              <a:rPr lang="en-US" sz="3600" u="sng" dirty="0" smtClean="0">
                <a:solidFill>
                  <a:srgbClr val="C00000"/>
                </a:solidFill>
              </a:rPr>
              <a:t>What tasks can the robot do?</a:t>
            </a:r>
            <a:endParaRPr lang="en-US" sz="3600" dirty="0">
              <a:solidFill>
                <a:srgbClr val="C00000"/>
              </a:solidFill>
            </a:endParaRPr>
          </a:p>
        </p:txBody>
      </p:sp>
      <p:sp>
        <p:nvSpPr>
          <p:cNvPr id="3" name="Content Placeholder 2"/>
          <p:cNvSpPr>
            <a:spLocks noGrp="1"/>
          </p:cNvSpPr>
          <p:nvPr>
            <p:ph idx="1"/>
          </p:nvPr>
        </p:nvSpPr>
        <p:spPr>
          <a:xfrm>
            <a:off x="609600" y="4389437"/>
            <a:ext cx="8229600" cy="1477963"/>
          </a:xfrm>
          <a:ln w="28575">
            <a:noFill/>
          </a:ln>
        </p:spPr>
        <p:txBody>
          <a:bodyPr>
            <a:normAutofit lnSpcReduction="10000"/>
          </a:bodyPr>
          <a:lstStyle/>
          <a:p>
            <a:r>
              <a:rPr lang="en-US" sz="2400" dirty="0" smtClean="0"/>
              <a:t>The robot is presented </a:t>
            </a:r>
            <a:r>
              <a:rPr lang="en-US" sz="2400" dirty="0"/>
              <a:t>with an unknown article of clothing and </a:t>
            </a:r>
            <a:r>
              <a:rPr lang="en-US" sz="2400" dirty="0" smtClean="0"/>
              <a:t>wishes to identify </a:t>
            </a:r>
            <a:r>
              <a:rPr lang="en-US" sz="2400" dirty="0"/>
              <a:t>it, </a:t>
            </a:r>
            <a:r>
              <a:rPr lang="en-US" sz="2400" dirty="0" smtClean="0"/>
              <a:t>works </a:t>
            </a:r>
            <a:r>
              <a:rPr lang="en-US" sz="2400" dirty="0"/>
              <a:t>it into an identifiable configuration, </a:t>
            </a:r>
            <a:r>
              <a:rPr lang="en-US" sz="2400" dirty="0" smtClean="0"/>
              <a:t>and subsequently brings </a:t>
            </a:r>
            <a:r>
              <a:rPr lang="en-US" sz="2400" dirty="0"/>
              <a:t>it into a desired configuration</a:t>
            </a:r>
            <a:r>
              <a:rPr lang="en-US" sz="2400" dirty="0" smtClean="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24436"/>
            <a:ext cx="8668555" cy="162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0891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Autofit/>
          </a:bodyPr>
          <a:lstStyle/>
          <a:p>
            <a:r>
              <a:rPr lang="en-US" sz="3600" u="sng" dirty="0" smtClean="0">
                <a:solidFill>
                  <a:srgbClr val="C00000"/>
                </a:solidFill>
              </a:rPr>
              <a:t>What’s the theory/algorithm behind it?</a:t>
            </a:r>
            <a:endParaRPr lang="en-US" sz="4800" dirty="0">
              <a:solidFill>
                <a:srgbClr val="C00000"/>
              </a:solidFill>
            </a:endParaRPr>
          </a:p>
        </p:txBody>
      </p:sp>
      <p:sp>
        <p:nvSpPr>
          <p:cNvPr id="5" name="Content Placeholder 2"/>
          <p:cNvSpPr txBox="1">
            <a:spLocks/>
          </p:cNvSpPr>
          <p:nvPr/>
        </p:nvSpPr>
        <p:spPr>
          <a:xfrm>
            <a:off x="457200" y="1828800"/>
            <a:ext cx="8229600" cy="4297363"/>
          </a:xfrm>
          <a:prstGeom prst="rect">
            <a:avLst/>
          </a:prstGeom>
          <a:ln w="28575">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Hidden Markov </a:t>
            </a:r>
            <a:r>
              <a:rPr lang="en-US" sz="2400" dirty="0" smtClean="0"/>
              <a:t>model</a:t>
            </a:r>
            <a:endParaRPr lang="en-US" sz="2400" dirty="0"/>
          </a:p>
          <a:p>
            <a:pPr marL="400050" lvl="1" indent="0">
              <a:buNone/>
            </a:pPr>
            <a:r>
              <a:rPr lang="en-US" sz="1400" dirty="0"/>
              <a:t> loosely speaking, a process satisfies the Markov property if one can make predictions for the future of the process based solely on its present state just as well as one could knowing the process's full </a:t>
            </a:r>
            <a:r>
              <a:rPr lang="en-US" sz="1400" dirty="0" smtClean="0"/>
              <a:t>history.</a:t>
            </a:r>
          </a:p>
          <a:p>
            <a:pPr marL="400050" lvl="1" indent="0">
              <a:buNone/>
            </a:pPr>
            <a:endParaRPr lang="en-US" sz="1400" dirty="0"/>
          </a:p>
          <a:p>
            <a:pPr marL="400050" lvl="1" indent="0">
              <a:buNone/>
            </a:pPr>
            <a:endParaRPr lang="en-US" sz="1400" dirty="0" smtClean="0"/>
          </a:p>
          <a:p>
            <a:pPr marL="400050" lvl="1" indent="0">
              <a:buNone/>
            </a:pPr>
            <a:r>
              <a:rPr lang="en-US" sz="1400" b="1" i="1" dirty="0" smtClean="0"/>
              <a:t>1. Initial </a:t>
            </a:r>
            <a:r>
              <a:rPr lang="en-US" sz="1400" b="1" i="1" dirty="0" smtClean="0"/>
              <a:t>distribution: </a:t>
            </a:r>
            <a:endParaRPr lang="en-US" sz="1400" b="1" i="1" dirty="0"/>
          </a:p>
          <a:p>
            <a:pPr marL="400050" lvl="1" indent="0">
              <a:buNone/>
            </a:pPr>
            <a:endParaRPr lang="en-US" sz="1400" dirty="0" smtClean="0"/>
          </a:p>
          <a:p>
            <a:pPr marL="400050" lvl="1" indent="0">
              <a:buNone/>
            </a:pPr>
            <a:endParaRPr lang="en-US" sz="1400" dirty="0" smtClean="0"/>
          </a:p>
          <a:p>
            <a:pPr marL="400050" lvl="1" indent="0">
              <a:buNone/>
            </a:pPr>
            <a:r>
              <a:rPr lang="en-US" sz="1400" b="1" i="1" dirty="0" smtClean="0"/>
              <a:t>2. Transition </a:t>
            </a:r>
            <a:r>
              <a:rPr lang="en-US" sz="1400" b="1" i="1" dirty="0"/>
              <a:t>model: </a:t>
            </a:r>
            <a:endParaRPr lang="en-US" sz="1400" b="1" i="1" dirty="0"/>
          </a:p>
          <a:p>
            <a:pPr marL="400050" lvl="1" indent="0">
              <a:buNone/>
            </a:pPr>
            <a:endParaRPr lang="en-US" sz="1400"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057525"/>
            <a:ext cx="3314700"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6075" y="3810000"/>
            <a:ext cx="45815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474397"/>
            <a:ext cx="3533775" cy="1869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6275" y="1933288"/>
            <a:ext cx="2828925" cy="27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1541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Autofit/>
          </a:bodyPr>
          <a:lstStyle/>
          <a:p>
            <a:r>
              <a:rPr lang="en-US" sz="3600" u="sng" dirty="0" smtClean="0">
                <a:solidFill>
                  <a:srgbClr val="C00000"/>
                </a:solidFill>
              </a:rPr>
              <a:t>What’s the theory/algorithm behind it?</a:t>
            </a:r>
            <a:endParaRPr lang="en-US" sz="4800" dirty="0">
              <a:solidFill>
                <a:srgbClr val="C00000"/>
              </a:solidFill>
            </a:endParaRPr>
          </a:p>
        </p:txBody>
      </p:sp>
      <p:sp>
        <p:nvSpPr>
          <p:cNvPr id="5" name="Content Placeholder 2"/>
          <p:cNvSpPr txBox="1">
            <a:spLocks/>
          </p:cNvSpPr>
          <p:nvPr/>
        </p:nvSpPr>
        <p:spPr>
          <a:xfrm>
            <a:off x="457200" y="1828800"/>
            <a:ext cx="8229600" cy="4297363"/>
          </a:xfrm>
          <a:prstGeom prst="rect">
            <a:avLst/>
          </a:prstGeom>
          <a:ln w="28575">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Hidden Markov </a:t>
            </a:r>
            <a:r>
              <a:rPr lang="en-US" sz="2400" dirty="0" smtClean="0"/>
              <a:t>model (continue)</a:t>
            </a:r>
            <a:endParaRPr lang="en-US" sz="2400" dirty="0"/>
          </a:p>
          <a:p>
            <a:pPr marL="400050" lvl="1" indent="0">
              <a:buNone/>
            </a:pPr>
            <a:r>
              <a:rPr lang="en-US" sz="1400" dirty="0"/>
              <a:t>During repetitive  grasping, lowest hanging point is long a straight line from the holding point. </a:t>
            </a:r>
            <a:r>
              <a:rPr lang="en-US" sz="1400" dirty="0" smtClean="0"/>
              <a:t>The </a:t>
            </a:r>
            <a:r>
              <a:rPr lang="en-US" sz="1400" dirty="0"/>
              <a:t>grasp state will converge to the region of the rims of the clothing </a:t>
            </a:r>
            <a:r>
              <a:rPr lang="en-US" sz="1400" dirty="0" smtClean="0"/>
              <a:t>article. compare </a:t>
            </a:r>
            <a:r>
              <a:rPr lang="en-US" sz="1400" dirty="0"/>
              <a:t>to the whole mesh of the clothing article, this is a small number of regions.</a:t>
            </a:r>
            <a:endParaRPr lang="en-US" sz="1400" dirty="0" smtClean="0"/>
          </a:p>
          <a:p>
            <a:pPr marL="400050" lvl="1" indent="0">
              <a:buNone/>
            </a:pPr>
            <a:endParaRPr lang="en-US" sz="1400" dirty="0" smtClean="0"/>
          </a:p>
          <a:p>
            <a:pPr marL="400050" lvl="1" indent="0">
              <a:buNone/>
            </a:pPr>
            <a:r>
              <a:rPr lang="en-US" sz="1400" b="1" i="1" dirty="0" smtClean="0"/>
              <a:t>3. Height observation.  </a:t>
            </a:r>
            <a:endParaRPr lang="en-US" sz="1400" b="1" i="1" dirty="0"/>
          </a:p>
          <a:p>
            <a:pPr marL="400050" lvl="1" indent="0">
              <a:buNone/>
            </a:pPr>
            <a:endParaRPr lang="en-US" sz="1400" dirty="0" smtClean="0"/>
          </a:p>
          <a:p>
            <a:pPr marL="400050" lvl="1" indent="0">
              <a:buNone/>
            </a:pPr>
            <a:r>
              <a:rPr lang="en-US" sz="1400" b="1" i="1" dirty="0" smtClean="0"/>
              <a:t>4. Contour observation</a:t>
            </a:r>
            <a:endParaRPr lang="en-US" sz="1400" b="1" i="1" dirty="0" smtClean="0"/>
          </a:p>
          <a:p>
            <a:pPr marL="400050" lvl="1" indent="0">
              <a:buNone/>
            </a:pPr>
            <a:r>
              <a:rPr lang="en-US" sz="1400" dirty="0" smtClean="0"/>
              <a:t>With the help of cloth simulator, the dynamic time </a:t>
            </a:r>
            <a:r>
              <a:rPr lang="en-US" sz="1400" dirty="0"/>
              <a:t>warping algorithm is used to find the best </a:t>
            </a:r>
            <a:r>
              <a:rPr lang="en-US" sz="1400" dirty="0" smtClean="0"/>
              <a:t>alignment of </a:t>
            </a:r>
            <a:r>
              <a:rPr lang="en-US" sz="1400" dirty="0"/>
              <a:t>each predicted contour to the actual contour. The </a:t>
            </a:r>
            <a:r>
              <a:rPr lang="en-US" sz="1400" dirty="0" smtClean="0"/>
              <a:t>score associated </a:t>
            </a:r>
            <a:r>
              <a:rPr lang="en-US" sz="1400" dirty="0"/>
              <a:t>with each alignment is then used to update </a:t>
            </a:r>
            <a:r>
              <a:rPr lang="en-US" sz="1400" dirty="0" smtClean="0"/>
              <a:t>the belief </a:t>
            </a:r>
            <a:endParaRPr lang="en-US" sz="14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100" y="3110784"/>
            <a:ext cx="250507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0242" y="4382037"/>
            <a:ext cx="838200" cy="27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8442" y="4658464"/>
            <a:ext cx="3429000" cy="1873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360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Autofit/>
          </a:bodyPr>
          <a:lstStyle/>
          <a:p>
            <a:r>
              <a:rPr lang="en-US" sz="3600" u="sng" dirty="0" smtClean="0">
                <a:solidFill>
                  <a:srgbClr val="C00000"/>
                </a:solidFill>
              </a:rPr>
              <a:t>What’s the theory/algorithm behind it?</a:t>
            </a:r>
            <a:endParaRPr lang="en-US" sz="4800" dirty="0">
              <a:solidFill>
                <a:srgbClr val="C00000"/>
              </a:solidFill>
            </a:endParaRPr>
          </a:p>
        </p:txBody>
      </p:sp>
      <p:sp>
        <p:nvSpPr>
          <p:cNvPr id="5" name="Content Placeholder 2"/>
          <p:cNvSpPr txBox="1">
            <a:spLocks/>
          </p:cNvSpPr>
          <p:nvPr/>
        </p:nvSpPr>
        <p:spPr>
          <a:xfrm>
            <a:off x="457200" y="1828800"/>
            <a:ext cx="8229600" cy="4297363"/>
          </a:xfrm>
          <a:prstGeom prst="rect">
            <a:avLst/>
          </a:prstGeom>
          <a:ln w="28575">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Cloth </a:t>
            </a:r>
            <a:r>
              <a:rPr lang="en-US" sz="2400" dirty="0" smtClean="0"/>
              <a:t>simulator</a:t>
            </a:r>
            <a:endParaRPr lang="en-US" sz="2400" dirty="0"/>
          </a:p>
          <a:p>
            <a:endParaRPr lang="en-US" sz="2400" dirty="0" smtClean="0"/>
          </a:p>
          <a:p>
            <a:endParaRPr lang="en-US" sz="2400" dirty="0"/>
          </a:p>
          <a:p>
            <a:endParaRPr lang="en-US" sz="2400" dirty="0" smtClean="0"/>
          </a:p>
          <a:p>
            <a:endParaRPr lang="en-US" sz="2400" dirty="0" smtClean="0"/>
          </a:p>
          <a:p>
            <a:pPr marL="0" indent="0">
              <a:buNone/>
            </a:pPr>
            <a:endParaRPr lang="en-US" sz="1700" dirty="0" smtClean="0">
              <a:hlinkClick r:id="rId2"/>
            </a:endParaRPr>
          </a:p>
          <a:p>
            <a:pPr marL="0" indent="0">
              <a:buNone/>
            </a:pPr>
            <a:endParaRPr lang="en-US" sz="1700" dirty="0">
              <a:hlinkClick r:id="rId2"/>
            </a:endParaRPr>
          </a:p>
          <a:p>
            <a:pPr marL="0" indent="0">
              <a:buNone/>
            </a:pPr>
            <a:endParaRPr lang="en-US" sz="1700" dirty="0" smtClean="0">
              <a:hlinkClick r:id="rId2"/>
            </a:endParaRPr>
          </a:p>
          <a:p>
            <a:pPr marL="0" indent="0">
              <a:buNone/>
            </a:pPr>
            <a:r>
              <a:rPr lang="en-US" sz="1700" dirty="0" smtClean="0">
                <a:hlinkClick r:id="rId2"/>
              </a:rPr>
              <a:t>http</a:t>
            </a:r>
            <a:r>
              <a:rPr lang="en-US" sz="1700" dirty="0">
                <a:hlinkClick r:id="rId2"/>
              </a:rPr>
              <a:t>://andrew-hoyer.com/andrewhoyer/experiments/cloth/</a:t>
            </a:r>
            <a:endParaRPr lang="en-US" sz="1700" dirty="0"/>
          </a:p>
          <a:p>
            <a:pPr marL="0" indent="0">
              <a:buNone/>
            </a:pPr>
            <a:r>
              <a:rPr lang="en-US" sz="2000" dirty="0" smtClean="0"/>
              <a:t>And also a video from </a:t>
            </a:r>
            <a:r>
              <a:rPr lang="en-US" sz="2000" dirty="0"/>
              <a:t>Wang et al</a:t>
            </a:r>
            <a:r>
              <a:rPr lang="en-US" sz="2000" dirty="0" smtClean="0"/>
              <a:t>. 2010</a:t>
            </a:r>
            <a:endParaRPr lang="en-US" sz="2000" dirty="0"/>
          </a:p>
          <a:p>
            <a:endParaRPr lang="en-US" sz="2400" dirty="0" smtClean="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892757"/>
            <a:ext cx="2286000" cy="1745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2385" y="2971800"/>
            <a:ext cx="2593615" cy="1561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1314" y="2971800"/>
            <a:ext cx="2525486"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4503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Autofit/>
          </a:bodyPr>
          <a:lstStyle/>
          <a:p>
            <a:r>
              <a:rPr lang="en-US" sz="3600" u="sng" dirty="0" smtClean="0">
                <a:solidFill>
                  <a:srgbClr val="C00000"/>
                </a:solidFill>
              </a:rPr>
              <a:t>What’s the theory/algorithm behind it?</a:t>
            </a:r>
            <a:endParaRPr lang="en-US" sz="4800" dirty="0">
              <a:solidFill>
                <a:srgbClr val="C00000"/>
              </a:solidFill>
            </a:endParaRPr>
          </a:p>
        </p:txBody>
      </p:sp>
      <p:sp>
        <p:nvSpPr>
          <p:cNvPr id="7" name="Content Placeholder 2"/>
          <p:cNvSpPr txBox="1">
            <a:spLocks/>
          </p:cNvSpPr>
          <p:nvPr/>
        </p:nvSpPr>
        <p:spPr>
          <a:xfrm>
            <a:off x="457200" y="1828800"/>
            <a:ext cx="8229600" cy="4297363"/>
          </a:xfrm>
          <a:prstGeom prst="rect">
            <a:avLst/>
          </a:prstGeom>
          <a:ln w="28575">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Planning </a:t>
            </a:r>
            <a:r>
              <a:rPr lang="en-US" sz="2400" dirty="0" smtClean="0"/>
              <a:t>algorithm</a:t>
            </a:r>
          </a:p>
          <a:p>
            <a:pPr marL="0" indent="0">
              <a:buNone/>
            </a:pPr>
            <a:r>
              <a:rPr lang="en-US" sz="2400" dirty="0" smtClean="0"/>
              <a:t>      </a:t>
            </a:r>
            <a:r>
              <a:rPr lang="en-US" sz="1400" dirty="0" smtClean="0"/>
              <a:t>The authors </a:t>
            </a:r>
            <a:r>
              <a:rPr lang="en-US" sz="1400" dirty="0"/>
              <a:t>assume that the disambiguation phase correctly </a:t>
            </a:r>
            <a:r>
              <a:rPr lang="en-US" sz="1400" dirty="0" smtClean="0"/>
              <a:t>identifies the </a:t>
            </a:r>
            <a:r>
              <a:rPr lang="en-US" sz="1400" dirty="0"/>
              <a:t>article and grasp state of the cloth</a:t>
            </a:r>
            <a:r>
              <a:rPr lang="en-US" sz="1400" dirty="0" smtClean="0"/>
              <a:t>.</a:t>
            </a:r>
            <a:endParaRPr lang="en-US" sz="1400" dirty="0"/>
          </a:p>
          <a:p>
            <a:pPr marL="0" indent="0">
              <a:buNone/>
            </a:pPr>
            <a:r>
              <a:rPr lang="en-US" sz="1400" dirty="0" smtClean="0"/>
              <a:t>           </a:t>
            </a:r>
            <a:r>
              <a:rPr lang="en-US" sz="1400" b="1" i="1" dirty="0" err="1" smtClean="0"/>
              <a:t>Graspability</a:t>
            </a:r>
            <a:r>
              <a:rPr lang="en-US" sz="1400" b="1" i="1" dirty="0" smtClean="0"/>
              <a:t> graph (simulated)</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632548"/>
            <a:ext cx="4224448"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0247" y="4591050"/>
            <a:ext cx="4361334"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724150"/>
            <a:ext cx="39624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181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Autofit/>
          </a:bodyPr>
          <a:lstStyle/>
          <a:p>
            <a:r>
              <a:rPr lang="en-US" sz="3600" u="sng" dirty="0" smtClean="0">
                <a:solidFill>
                  <a:srgbClr val="C00000"/>
                </a:solidFill>
              </a:rPr>
              <a:t>Experiments</a:t>
            </a:r>
            <a:endParaRPr lang="en-US" sz="4800" dirty="0">
              <a:solidFill>
                <a:srgbClr val="C00000"/>
              </a:solidFill>
            </a:endParaRPr>
          </a:p>
        </p:txBody>
      </p:sp>
      <p:sp>
        <p:nvSpPr>
          <p:cNvPr id="4" name="Content Placeholder 2"/>
          <p:cNvSpPr>
            <a:spLocks noGrp="1"/>
          </p:cNvSpPr>
          <p:nvPr>
            <p:ph idx="1"/>
          </p:nvPr>
        </p:nvSpPr>
        <p:spPr>
          <a:xfrm>
            <a:off x="457200" y="1905000"/>
            <a:ext cx="8229600" cy="3840163"/>
          </a:xfrm>
          <a:ln w="28575">
            <a:noFill/>
          </a:ln>
        </p:spPr>
        <p:txBody>
          <a:bodyPr>
            <a:normAutofit/>
          </a:bodyPr>
          <a:lstStyle/>
          <a:p>
            <a:r>
              <a:rPr lang="en-US" sz="2000" dirty="0"/>
              <a:t>The </a:t>
            </a:r>
            <a:r>
              <a:rPr lang="en-US" sz="2000" dirty="0" smtClean="0"/>
              <a:t>PR2 robot </a:t>
            </a:r>
            <a:r>
              <a:rPr lang="en-US" sz="2000" dirty="0"/>
              <a:t>is </a:t>
            </a:r>
            <a:r>
              <a:rPr lang="en-US" sz="2000" dirty="0" smtClean="0"/>
              <a:t>entirely autonomous </a:t>
            </a:r>
            <a:r>
              <a:rPr lang="en-US" sz="2000" dirty="0"/>
              <a:t>throughout the procedure</a:t>
            </a:r>
            <a:r>
              <a:rPr lang="en-US" sz="2000" dirty="0" smtClean="0"/>
              <a:t>.</a:t>
            </a:r>
          </a:p>
          <a:p>
            <a:r>
              <a:rPr lang="en-US" sz="2000" dirty="0"/>
              <a:t>A</a:t>
            </a:r>
            <a:r>
              <a:rPr lang="en-US" sz="2000" dirty="0" smtClean="0"/>
              <a:t> </a:t>
            </a:r>
            <a:r>
              <a:rPr lang="en-US" sz="2000" dirty="0"/>
              <a:t>green-colored background </a:t>
            </a:r>
            <a:r>
              <a:rPr lang="en-US" sz="2000" dirty="0" smtClean="0"/>
              <a:t>was used to simplify </a:t>
            </a:r>
            <a:r>
              <a:rPr lang="en-US" sz="2000" dirty="0"/>
              <a:t>the task of image </a:t>
            </a:r>
            <a:r>
              <a:rPr lang="en-US" sz="2000" dirty="0" smtClean="0"/>
              <a:t>segmentation.</a:t>
            </a:r>
          </a:p>
          <a:p>
            <a:r>
              <a:rPr lang="en-US" sz="2000" dirty="0"/>
              <a:t>The system requires mesh models of all clothing </a:t>
            </a:r>
            <a:r>
              <a:rPr lang="en-US" sz="2000" dirty="0" smtClean="0"/>
              <a:t>articles under consideration</a:t>
            </a:r>
            <a:r>
              <a:rPr lang="en-US" sz="2000" dirty="0"/>
              <a:t> </a:t>
            </a:r>
            <a:r>
              <a:rPr lang="en-US" sz="2000" dirty="0" smtClean="0"/>
              <a:t>(nearly-autonomous process).</a:t>
            </a:r>
          </a:p>
          <a:p>
            <a:r>
              <a:rPr lang="en-US" sz="2000" dirty="0"/>
              <a:t>The final 3D mesh </a:t>
            </a:r>
            <a:r>
              <a:rPr lang="en-US" sz="2000" dirty="0" smtClean="0"/>
              <a:t>contains approximately </a:t>
            </a:r>
            <a:r>
              <a:rPr lang="en-US" sz="2000" dirty="0"/>
              <a:t>300 triangle elements per clothing </a:t>
            </a:r>
            <a:r>
              <a:rPr lang="en-US" sz="2000" dirty="0" smtClean="0"/>
              <a:t>article.</a:t>
            </a:r>
          </a:p>
          <a:p>
            <a:r>
              <a:rPr lang="en-US" sz="2000" dirty="0"/>
              <a:t>All experimental runs start with the clothing article in </a:t>
            </a:r>
            <a:r>
              <a:rPr lang="en-US" sz="2000" dirty="0" smtClean="0"/>
              <a:t>a random </a:t>
            </a:r>
            <a:r>
              <a:rPr lang="en-US" sz="2000" dirty="0"/>
              <a:t>configuration on the table in front of the </a:t>
            </a:r>
            <a:r>
              <a:rPr lang="en-US" sz="2000" dirty="0" smtClean="0"/>
              <a:t>robot.</a:t>
            </a:r>
            <a:endParaRPr lang="en-US" sz="2000" dirty="0" smtClean="0"/>
          </a:p>
        </p:txBody>
      </p:sp>
    </p:spTree>
    <p:extLst>
      <p:ext uri="{BB962C8B-B14F-4D97-AF65-F5344CB8AC3E}">
        <p14:creationId xmlns:p14="http://schemas.microsoft.com/office/powerpoint/2010/main" val="1316302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932</TotalTime>
  <Words>459</Words>
  <Application>Microsoft Office PowerPoint</Application>
  <PresentationFormat>On-screen Show (4:3)</PresentationFormat>
  <Paragraphs>56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Bringing Clothing into Desired Configurations with Limited Perception</vt:lpstr>
      <vt:lpstr>Introduction</vt:lpstr>
      <vt:lpstr>Related work</vt:lpstr>
      <vt:lpstr>What tasks can the robot do?</vt:lpstr>
      <vt:lpstr>What’s the theory/algorithm behind it?</vt:lpstr>
      <vt:lpstr>What’s the theory/algorithm behind it?</vt:lpstr>
      <vt:lpstr>What’s the theory/algorithm behind it?</vt:lpstr>
      <vt:lpstr>What’s the theory/algorithm behind it?</vt:lpstr>
      <vt:lpstr>Experiments</vt:lpstr>
      <vt:lpstr>Results</vt:lpstr>
      <vt:lpstr>After-reading discussion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Administratr</cp:lastModifiedBy>
  <cp:revision>170</cp:revision>
  <dcterms:created xsi:type="dcterms:W3CDTF">2006-08-16T00:00:00Z</dcterms:created>
  <dcterms:modified xsi:type="dcterms:W3CDTF">2012-04-25T00:57:13Z</dcterms:modified>
</cp:coreProperties>
</file>