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68" r:id="rId5"/>
    <p:sldId id="272" r:id="rId6"/>
    <p:sldId id="270" r:id="rId7"/>
    <p:sldId id="275" r:id="rId8"/>
    <p:sldId id="273" r:id="rId9"/>
    <p:sldId id="277" r:id="rId10"/>
    <p:sldId id="278" r:id="rId11"/>
    <p:sldId id="276" r:id="rId12"/>
  </p:sldIdLst>
  <p:sldSz cx="9144000" cy="6858000" type="screen4x3"/>
  <p:notesSz cx="7099300" cy="1022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wmf"/><Relationship Id="rId1" Type="http://schemas.openxmlformats.org/officeDocument/2006/relationships/image" Target="../media/image9.emf"/><Relationship Id="rId6" Type="http://schemas.openxmlformats.org/officeDocument/2006/relationships/image" Target="../media/image14.w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CSE 599 – Arm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Joseph </a:t>
            </a:r>
            <a:r>
              <a:rPr lang="en-US" dirty="0" err="1" smtClean="0"/>
              <a:t>Xu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3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Simplification of the inverse </a:t>
            </a:r>
            <a:r>
              <a:rPr lang="en-US" dirty="0" err="1" smtClean="0"/>
              <a:t>Jacobians</a:t>
            </a:r>
            <a:r>
              <a:rPr lang="en-US" dirty="0" smtClean="0"/>
              <a:t> and choice of </a:t>
            </a:r>
            <a:r>
              <a:rPr lang="en-US" b="1" i="1" kern="0" dirty="0">
                <a:latin typeface="Arial"/>
                <a:cs typeface="Arial" charset="0"/>
              </a:rPr>
              <a:t>β</a:t>
            </a:r>
            <a:endParaRPr lang="en-US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67519" y="1905000"/>
            <a:ext cx="8208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latin typeface="Arial"/>
                <a:cs typeface="Arial" charset="0"/>
              </a:rPr>
              <a:t>The inverse of </a:t>
            </a:r>
            <a:r>
              <a:rPr lang="en-US" sz="2800" kern="0" dirty="0" err="1" smtClean="0">
                <a:latin typeface="Arial"/>
                <a:cs typeface="Arial" charset="0"/>
              </a:rPr>
              <a:t>Jacobians</a:t>
            </a:r>
            <a:r>
              <a:rPr lang="en-US" sz="2800" kern="0" dirty="0" smtClean="0">
                <a:latin typeface="Arial"/>
                <a:cs typeface="Arial" charset="0"/>
              </a:rPr>
              <a:t> can be replaced by the transpose for our 3-linik simple system. Therefore, we have:</a:t>
            </a:r>
          </a:p>
          <a:p>
            <a:endParaRPr lang="en-US" sz="2800" kern="0" dirty="0" smtClean="0">
              <a:latin typeface="Arial"/>
              <a:cs typeface="Arial" charset="0"/>
            </a:endParaRPr>
          </a:p>
          <a:p>
            <a:endParaRPr lang="en-US" i="1" kern="0" dirty="0" smtClean="0">
              <a:latin typeface="Arial"/>
              <a:cs typeface="Arial" charset="0"/>
            </a:endParaRPr>
          </a:p>
          <a:p>
            <a:r>
              <a:rPr lang="en-US" sz="2800" i="1" kern="0" dirty="0" smtClean="0">
                <a:latin typeface="Arial"/>
                <a:cs typeface="Arial" charset="0"/>
              </a:rPr>
              <a:t>β </a:t>
            </a:r>
            <a:r>
              <a:rPr lang="en-US" sz="2800" kern="0" dirty="0" smtClean="0">
                <a:latin typeface="Arial"/>
                <a:cs typeface="Arial" charset="0"/>
              </a:rPr>
              <a:t>is in a form of</a:t>
            </a:r>
            <a:r>
              <a:rPr lang="en-US" sz="2800" i="1" kern="0" dirty="0" smtClean="0">
                <a:latin typeface="Arial"/>
                <a:cs typeface="Arial" charset="0"/>
              </a:rPr>
              <a:t> (β</a:t>
            </a:r>
            <a:r>
              <a:rPr lang="en-US" sz="1600" i="1" kern="0" dirty="0" smtClean="0">
                <a:latin typeface="Arial"/>
                <a:cs typeface="Arial" charset="0"/>
              </a:rPr>
              <a:t>1</a:t>
            </a:r>
            <a:r>
              <a:rPr lang="en-US" sz="2800" i="1" kern="0" dirty="0" smtClean="0">
                <a:latin typeface="Arial"/>
                <a:cs typeface="Arial" charset="0"/>
              </a:rPr>
              <a:t>, β</a:t>
            </a:r>
            <a:r>
              <a:rPr lang="en-US" sz="1600" i="1" kern="0" dirty="0" smtClean="0">
                <a:latin typeface="Arial"/>
                <a:cs typeface="Arial" charset="0"/>
              </a:rPr>
              <a:t>2</a:t>
            </a:r>
            <a:r>
              <a:rPr lang="en-US" sz="2800" i="1" kern="0" dirty="0" smtClean="0">
                <a:latin typeface="Arial"/>
                <a:cs typeface="Arial" charset="0"/>
              </a:rPr>
              <a:t>, β</a:t>
            </a:r>
            <a:r>
              <a:rPr lang="en-US" sz="1600" i="1" kern="0" dirty="0" smtClean="0">
                <a:latin typeface="Arial"/>
                <a:cs typeface="Arial" charset="0"/>
              </a:rPr>
              <a:t>3</a:t>
            </a:r>
            <a:r>
              <a:rPr lang="en-US" sz="2800" i="1" kern="0" dirty="0" smtClean="0">
                <a:latin typeface="Arial"/>
                <a:cs typeface="Arial" charset="0"/>
              </a:rPr>
              <a:t>).</a:t>
            </a:r>
            <a:r>
              <a:rPr lang="en-US" sz="2800" kern="0" dirty="0" smtClean="0">
                <a:latin typeface="Arial"/>
                <a:cs typeface="Arial" charset="0"/>
              </a:rPr>
              <a:t> And each of its component can be individually adjusted based on how fast you want to control the specific joint angles.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322112"/>
              </p:ext>
            </p:extLst>
          </p:nvPr>
        </p:nvGraphicFramePr>
        <p:xfrm>
          <a:off x="1962150" y="3429000"/>
          <a:ext cx="49561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3" imgW="1650960" imgH="241200" progId="Equation.3">
                  <p:embed/>
                </p:oleObj>
              </mc:Choice>
              <mc:Fallback>
                <p:oleObj name="Equation" r:id="rId3" imgW="1650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3429000"/>
                        <a:ext cx="49561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5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196" name="Picture 4" descr="C:\Documents and Settings\Zhe Xu\Desktop\Screenshot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t="17658" r="53489" b="45093"/>
          <a:stretch/>
        </p:blipFill>
        <p:spPr bwMode="auto">
          <a:xfrm>
            <a:off x="4876800" y="1524001"/>
            <a:ext cx="3657600" cy="23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Zhe Xu\Desktop\Screenshot-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17494" r="53599" b="44909"/>
          <a:stretch/>
        </p:blipFill>
        <p:spPr bwMode="auto">
          <a:xfrm>
            <a:off x="533400" y="1544926"/>
            <a:ext cx="3581400" cy="23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Zhe Xu\Desktop\Screenshot-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8034" r="53594" b="45262"/>
          <a:stretch/>
        </p:blipFill>
        <p:spPr bwMode="auto">
          <a:xfrm>
            <a:off x="533400" y="4152530"/>
            <a:ext cx="3581400" cy="23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Documents and Settings\Zhe Xu\Desktop\Screensho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16818" r="56667" b="45764"/>
          <a:stretch/>
        </p:blipFill>
        <p:spPr bwMode="auto">
          <a:xfrm>
            <a:off x="4876799" y="4152530"/>
            <a:ext cx="3614057" cy="23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6806"/>
            <a:ext cx="68675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Denavit-Hartenberg</a:t>
            </a:r>
            <a:r>
              <a:rPr lang="en-US" dirty="0"/>
              <a:t> </a:t>
            </a:r>
            <a:r>
              <a:rPr lang="en-US" dirty="0" smtClean="0"/>
              <a:t>(DH) notation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 rot="1064544" flipH="1">
            <a:off x="4414840" y="2236078"/>
            <a:ext cx="1341748" cy="1238073"/>
            <a:chOff x="4871243" y="-266700"/>
            <a:chExt cx="1219200" cy="1131332"/>
          </a:xfrm>
        </p:grpSpPr>
        <p:sp>
          <p:nvSpPr>
            <p:cNvPr id="42" name="Oval 35"/>
            <p:cNvSpPr>
              <a:spLocks noChangeArrowheads="1"/>
            </p:cNvSpPr>
            <p:nvPr/>
          </p:nvSpPr>
          <p:spPr bwMode="auto">
            <a:xfrm>
              <a:off x="4985543" y="571500"/>
              <a:ext cx="182563" cy="182563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grpSp>
          <p:nvGrpSpPr>
            <p:cNvPr id="43" name="Group 29"/>
            <p:cNvGrpSpPr>
              <a:grpSpLocks/>
            </p:cNvGrpSpPr>
            <p:nvPr/>
          </p:nvGrpSpPr>
          <p:grpSpPr bwMode="auto">
            <a:xfrm>
              <a:off x="5071268" y="38100"/>
              <a:ext cx="609600" cy="625475"/>
              <a:chOff x="2100" y="1769"/>
              <a:chExt cx="722" cy="682"/>
            </a:xfrm>
          </p:grpSpPr>
          <p:sp>
            <p:nvSpPr>
              <p:cNvPr id="46" name="Line 30"/>
              <p:cNvSpPr>
                <a:spLocks noChangeShapeType="1"/>
              </p:cNvSpPr>
              <p:nvPr/>
            </p:nvSpPr>
            <p:spPr bwMode="auto">
              <a:xfrm rot="10800000" flipH="1">
                <a:off x="2100" y="2446"/>
                <a:ext cx="722" cy="5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 type="oval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 rot="-10800000">
                <a:off x="2100" y="1769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44" name="Text Box 50"/>
            <p:cNvSpPr txBox="1">
              <a:spLocks noChangeArrowheads="1"/>
            </p:cNvSpPr>
            <p:nvPr/>
          </p:nvSpPr>
          <p:spPr bwMode="auto">
            <a:xfrm>
              <a:off x="4871243" y="-266700"/>
              <a:ext cx="533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800080"/>
                  </a:solidFill>
                </a:rPr>
                <a:t>Y</a:t>
              </a:r>
              <a:r>
                <a:rPr lang="en-US" b="1" baseline="-25000" dirty="0" smtClean="0">
                  <a:solidFill>
                    <a:srgbClr val="800080"/>
                  </a:solidFill>
                </a:rPr>
                <a:t>2</a:t>
              </a:r>
              <a:endParaRPr lang="en-US" b="1" baseline="-25000" dirty="0">
                <a:solidFill>
                  <a:srgbClr val="800080"/>
                </a:solidFill>
              </a:endParaRPr>
            </a:p>
          </p:txBody>
        </p:sp>
        <p:sp>
          <p:nvSpPr>
            <p:cNvPr id="45" name="Text Box 51"/>
            <p:cNvSpPr txBox="1">
              <a:spLocks noChangeArrowheads="1"/>
            </p:cNvSpPr>
            <p:nvPr/>
          </p:nvSpPr>
          <p:spPr bwMode="auto">
            <a:xfrm>
              <a:off x="5557043" y="495300"/>
              <a:ext cx="533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800080"/>
                  </a:solidFill>
                </a:rPr>
                <a:t>X</a:t>
              </a:r>
              <a:r>
                <a:rPr lang="en-US" b="1" baseline="-25000" dirty="0" smtClean="0">
                  <a:solidFill>
                    <a:srgbClr val="800080"/>
                  </a:solidFill>
                </a:rPr>
                <a:t>2</a:t>
              </a:r>
              <a:endParaRPr lang="en-US" b="1" baseline="-25000" dirty="0">
                <a:solidFill>
                  <a:srgbClr val="80008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 rot="18776086" flipH="1">
            <a:off x="2434614" y="2379723"/>
            <a:ext cx="987513" cy="1005106"/>
            <a:chOff x="6138068" y="38100"/>
            <a:chExt cx="1019175" cy="950357"/>
          </a:xfrm>
        </p:grpSpPr>
        <p:sp>
          <p:nvSpPr>
            <p:cNvPr id="49" name="Oval 36"/>
            <p:cNvSpPr>
              <a:spLocks noChangeArrowheads="1"/>
            </p:cNvSpPr>
            <p:nvPr/>
          </p:nvSpPr>
          <p:spPr bwMode="auto">
            <a:xfrm>
              <a:off x="6138068" y="676275"/>
              <a:ext cx="182563" cy="182563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grpSp>
          <p:nvGrpSpPr>
            <p:cNvPr id="50" name="Group 52"/>
            <p:cNvGrpSpPr>
              <a:grpSpLocks/>
            </p:cNvGrpSpPr>
            <p:nvPr/>
          </p:nvGrpSpPr>
          <p:grpSpPr bwMode="auto">
            <a:xfrm>
              <a:off x="6233318" y="266700"/>
              <a:ext cx="466725" cy="501650"/>
              <a:chOff x="2100" y="1769"/>
              <a:chExt cx="722" cy="682"/>
            </a:xfrm>
          </p:grpSpPr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2100" y="2446"/>
                <a:ext cx="722" cy="5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oval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 rot="-10800000">
                <a:off x="2100" y="1769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51" name="Text Box 55"/>
            <p:cNvSpPr txBox="1">
              <a:spLocks noChangeArrowheads="1"/>
            </p:cNvSpPr>
            <p:nvPr/>
          </p:nvSpPr>
          <p:spPr bwMode="auto">
            <a:xfrm>
              <a:off x="6166643" y="38100"/>
              <a:ext cx="533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9933"/>
                  </a:solidFill>
                </a:rPr>
                <a:t>Y</a:t>
              </a:r>
              <a:r>
                <a:rPr lang="en-US" b="1" baseline="-25000" dirty="0" smtClean="0">
                  <a:solidFill>
                    <a:srgbClr val="FF9933"/>
                  </a:solidFill>
                </a:rPr>
                <a:t>3</a:t>
              </a:r>
              <a:endParaRPr lang="en-US" b="1" baseline="-25000" dirty="0">
                <a:solidFill>
                  <a:srgbClr val="FF9933"/>
                </a:solidFill>
              </a:endParaRPr>
            </a:p>
          </p:txBody>
        </p:sp>
        <p:sp>
          <p:nvSpPr>
            <p:cNvPr id="52" name="Text Box 56"/>
            <p:cNvSpPr txBox="1">
              <a:spLocks noChangeArrowheads="1"/>
            </p:cNvSpPr>
            <p:nvPr/>
          </p:nvSpPr>
          <p:spPr bwMode="auto">
            <a:xfrm>
              <a:off x="6623843" y="619125"/>
              <a:ext cx="533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9933"/>
                  </a:solidFill>
                </a:rPr>
                <a:t>X</a:t>
              </a:r>
              <a:r>
                <a:rPr lang="en-US" b="1" baseline="-25000" dirty="0" smtClean="0">
                  <a:solidFill>
                    <a:srgbClr val="FF9933"/>
                  </a:solidFill>
                </a:rPr>
                <a:t>3</a:t>
              </a:r>
              <a:endParaRPr lang="en-US" b="1" baseline="-25000" dirty="0">
                <a:solidFill>
                  <a:srgbClr val="FF9933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15563676">
            <a:off x="3836165" y="3497334"/>
            <a:ext cx="2231667" cy="1642774"/>
            <a:chOff x="2661443" y="-800367"/>
            <a:chExt cx="2231667" cy="1642774"/>
          </a:xfrm>
        </p:grpSpPr>
        <p:sp>
          <p:nvSpPr>
            <p:cNvPr id="56" name="Oval 34"/>
            <p:cNvSpPr>
              <a:spLocks noChangeArrowheads="1"/>
            </p:cNvSpPr>
            <p:nvPr/>
          </p:nvSpPr>
          <p:spPr bwMode="auto">
            <a:xfrm>
              <a:off x="2804318" y="533400"/>
              <a:ext cx="182563" cy="182563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7" name="Text Box 41"/>
            <p:cNvSpPr txBox="1">
              <a:spLocks noChangeArrowheads="1"/>
            </p:cNvSpPr>
            <p:nvPr/>
          </p:nvSpPr>
          <p:spPr bwMode="auto">
            <a:xfrm>
              <a:off x="2661443" y="-800100"/>
              <a:ext cx="533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3333FF"/>
                  </a:solidFill>
                </a:rPr>
                <a:t>Y</a:t>
              </a:r>
              <a:r>
                <a:rPr lang="en-US" b="1" baseline="-25000" dirty="0" smtClean="0">
                  <a:solidFill>
                    <a:srgbClr val="3333FF"/>
                  </a:solidFill>
                </a:rPr>
                <a:t>2</a:t>
              </a:r>
              <a:endParaRPr lang="en-US" b="1" baseline="-25000" dirty="0">
                <a:solidFill>
                  <a:srgbClr val="3333FF"/>
                </a:solidFill>
              </a:endParaRPr>
            </a:p>
          </p:txBody>
        </p:sp>
        <p:grpSp>
          <p:nvGrpSpPr>
            <p:cNvPr id="58" name="Group 46"/>
            <p:cNvGrpSpPr>
              <a:grpSpLocks/>
            </p:cNvGrpSpPr>
            <p:nvPr/>
          </p:nvGrpSpPr>
          <p:grpSpPr bwMode="auto">
            <a:xfrm>
              <a:off x="2890043" y="-438150"/>
              <a:ext cx="1146175" cy="1082675"/>
              <a:chOff x="2100" y="1769"/>
              <a:chExt cx="722" cy="682"/>
            </a:xfrm>
          </p:grpSpPr>
          <p:sp>
            <p:nvSpPr>
              <p:cNvPr id="62" name="Line 47"/>
              <p:cNvSpPr>
                <a:spLocks noChangeShapeType="1"/>
              </p:cNvSpPr>
              <p:nvPr/>
            </p:nvSpPr>
            <p:spPr bwMode="auto">
              <a:xfrm rot="10800000" flipH="1">
                <a:off x="2100" y="2446"/>
                <a:ext cx="722" cy="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 type="oval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3" name="Line 48"/>
              <p:cNvSpPr>
                <a:spLocks noChangeShapeType="1"/>
              </p:cNvSpPr>
              <p:nvPr/>
            </p:nvSpPr>
            <p:spPr bwMode="auto">
              <a:xfrm rot="-10800000">
                <a:off x="2100" y="1769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59" name="Text Box 45"/>
            <p:cNvSpPr txBox="1">
              <a:spLocks noChangeArrowheads="1"/>
            </p:cNvSpPr>
            <p:nvPr/>
          </p:nvSpPr>
          <p:spPr bwMode="auto">
            <a:xfrm>
              <a:off x="4207310" y="457200"/>
              <a:ext cx="685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accent2"/>
                  </a:solidFill>
                </a:rPr>
                <a:t>(X</a:t>
              </a:r>
              <a:r>
                <a:rPr lang="en-US" b="1" baseline="-25000" dirty="0">
                  <a:solidFill>
                    <a:schemeClr val="accent2"/>
                  </a:solidFill>
                </a:rPr>
                <a:t>0</a:t>
              </a:r>
              <a:r>
                <a:rPr lang="en-US" b="1" dirty="0">
                  <a:solidFill>
                    <a:schemeClr val="accent2"/>
                  </a:solidFill>
                </a:rPr>
                <a:t>)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60" name="Text Box 49"/>
            <p:cNvSpPr txBox="1">
              <a:spLocks noChangeArrowheads="1"/>
            </p:cNvSpPr>
            <p:nvPr/>
          </p:nvSpPr>
          <p:spPr bwMode="auto">
            <a:xfrm>
              <a:off x="3966368" y="473075"/>
              <a:ext cx="533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3333FF"/>
                  </a:solidFill>
                </a:rPr>
                <a:t>X</a:t>
              </a:r>
              <a:r>
                <a:rPr lang="en-US" b="1" baseline="-25000" dirty="0" smtClean="0">
                  <a:solidFill>
                    <a:srgbClr val="3333FF"/>
                  </a:solidFill>
                </a:rPr>
                <a:t>1</a:t>
              </a:r>
              <a:endParaRPr lang="en-US" b="1" baseline="-25000" dirty="0">
                <a:solidFill>
                  <a:srgbClr val="3333FF"/>
                </a:solidFill>
              </a:endParaRPr>
            </a:p>
          </p:txBody>
        </p:sp>
        <p:sp>
          <p:nvSpPr>
            <p:cNvPr id="61" name="Text Box 45"/>
            <p:cNvSpPr txBox="1">
              <a:spLocks noChangeArrowheads="1"/>
            </p:cNvSpPr>
            <p:nvPr/>
          </p:nvSpPr>
          <p:spPr bwMode="auto">
            <a:xfrm>
              <a:off x="3042443" y="-800367"/>
              <a:ext cx="685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chemeClr val="accent2"/>
                  </a:solidFill>
                </a:rPr>
                <a:t>(Y</a:t>
              </a:r>
              <a:r>
                <a:rPr lang="en-US" b="1" baseline="-25000" dirty="0" smtClean="0">
                  <a:solidFill>
                    <a:schemeClr val="accent2"/>
                  </a:solidFill>
                </a:rPr>
                <a:t>0</a:t>
              </a:r>
              <a:r>
                <a:rPr lang="en-US" b="1" dirty="0">
                  <a:solidFill>
                    <a:schemeClr val="accent2"/>
                  </a:solidFill>
                </a:rPr>
                <a:t>)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9" name="Text Box 45"/>
          <p:cNvSpPr txBox="1">
            <a:spLocks noChangeArrowheads="1"/>
          </p:cNvSpPr>
          <p:nvPr/>
        </p:nvSpPr>
        <p:spPr bwMode="auto">
          <a:xfrm>
            <a:off x="5029200" y="4310729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l</a:t>
            </a:r>
            <a:r>
              <a:rPr lang="en-US" b="1" baseline="-25000" dirty="0" smtClean="0">
                <a:solidFill>
                  <a:srgbClr val="002060"/>
                </a:solidFill>
              </a:rPr>
              <a:t>1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90" name="Text Box 45"/>
          <p:cNvSpPr txBox="1">
            <a:spLocks noChangeArrowheads="1"/>
          </p:cNvSpPr>
          <p:nvPr/>
        </p:nvSpPr>
        <p:spPr bwMode="auto">
          <a:xfrm>
            <a:off x="4040724" y="3177333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l</a:t>
            </a:r>
            <a:r>
              <a:rPr lang="en-US" b="1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91" name="Text Box 45"/>
          <p:cNvSpPr txBox="1">
            <a:spLocks noChangeArrowheads="1"/>
          </p:cNvSpPr>
          <p:nvPr/>
        </p:nvSpPr>
        <p:spPr bwMode="auto">
          <a:xfrm>
            <a:off x="2941101" y="3198605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l</a:t>
            </a:r>
            <a:r>
              <a:rPr lang="en-US" b="1" baseline="-250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2" name="Text Box 45"/>
          <p:cNvSpPr txBox="1">
            <a:spLocks noChangeArrowheads="1"/>
          </p:cNvSpPr>
          <p:nvPr/>
        </p:nvSpPr>
        <p:spPr bwMode="auto">
          <a:xfrm>
            <a:off x="1219200" y="4478377"/>
            <a:ext cx="2821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l</a:t>
            </a:r>
            <a:r>
              <a:rPr lang="en-US" b="1" baseline="-25000" dirty="0" smtClean="0">
                <a:solidFill>
                  <a:srgbClr val="002060"/>
                </a:solidFill>
              </a:rPr>
              <a:t>1 </a:t>
            </a:r>
            <a:r>
              <a:rPr lang="en-US" b="1" dirty="0" smtClean="0">
                <a:solidFill>
                  <a:srgbClr val="002060"/>
                </a:solidFill>
              </a:rPr>
              <a:t>= 1.0</a:t>
            </a:r>
            <a:r>
              <a:rPr lang="en-US" b="1" baseline="-25000" dirty="0" smtClean="0">
                <a:solidFill>
                  <a:srgbClr val="002060"/>
                </a:solidFill>
              </a:rPr>
              <a:t> 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93" name="Text Box 45"/>
          <p:cNvSpPr txBox="1">
            <a:spLocks noChangeArrowheads="1"/>
          </p:cNvSpPr>
          <p:nvPr/>
        </p:nvSpPr>
        <p:spPr bwMode="auto">
          <a:xfrm>
            <a:off x="1226713" y="5027654"/>
            <a:ext cx="2821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l</a:t>
            </a:r>
            <a:r>
              <a:rPr lang="en-US" b="1" baseline="-25000" dirty="0">
                <a:solidFill>
                  <a:srgbClr val="002060"/>
                </a:solidFill>
              </a:rPr>
              <a:t>2</a:t>
            </a:r>
            <a:r>
              <a:rPr lang="en-US" b="1" baseline="-25000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= 1.0</a:t>
            </a:r>
            <a:r>
              <a:rPr lang="en-US" b="1" baseline="-25000" dirty="0" smtClean="0">
                <a:solidFill>
                  <a:srgbClr val="002060"/>
                </a:solidFill>
              </a:rPr>
              <a:t> 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94" name="Text Box 45"/>
          <p:cNvSpPr txBox="1">
            <a:spLocks noChangeArrowheads="1"/>
          </p:cNvSpPr>
          <p:nvPr/>
        </p:nvSpPr>
        <p:spPr bwMode="auto">
          <a:xfrm>
            <a:off x="1226713" y="5638800"/>
            <a:ext cx="2821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l</a:t>
            </a:r>
            <a:r>
              <a:rPr lang="en-US" b="1" baseline="-25000" dirty="0" smtClean="0">
                <a:solidFill>
                  <a:srgbClr val="002060"/>
                </a:solidFill>
              </a:rPr>
              <a:t>3 </a:t>
            </a:r>
            <a:r>
              <a:rPr lang="en-US" b="1" dirty="0" smtClean="0">
                <a:solidFill>
                  <a:srgbClr val="002060"/>
                </a:solidFill>
              </a:rPr>
              <a:t>= 0.5</a:t>
            </a:r>
            <a:r>
              <a:rPr lang="en-US" b="1" baseline="-25000" dirty="0" smtClean="0">
                <a:solidFill>
                  <a:srgbClr val="002060"/>
                </a:solidFill>
              </a:rPr>
              <a:t> 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3323" y="4974354"/>
            <a:ext cx="102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Joint 1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12540" y="3105208"/>
            <a:ext cx="102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Joint 2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398723" y="2286000"/>
            <a:ext cx="102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Joint 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871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253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Denavit-Hartenberg</a:t>
            </a:r>
            <a:r>
              <a:rPr lang="en-US" dirty="0"/>
              <a:t> </a:t>
            </a:r>
            <a:r>
              <a:rPr lang="en-US" dirty="0" smtClean="0"/>
              <a:t>(DH)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6954613"/>
                  </p:ext>
                </p:extLst>
              </p:nvPr>
            </p:nvGraphicFramePr>
            <p:xfrm>
              <a:off x="1447800" y="1905000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/>
                                </a:rPr>
                                <m:t>𝒊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Link</a:t>
                          </a:r>
                          <a:r>
                            <a:rPr lang="en-US" baseline="0" dirty="0" smtClean="0"/>
                            <a:t>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Link 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Link 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6954613"/>
                  </p:ext>
                </p:extLst>
              </p:nvPr>
            </p:nvGraphicFramePr>
            <p:xfrm>
              <a:off x="1447800" y="1905000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" t="-1639" r="-400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00" t="-1639" r="-300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00" t="-1639" r="-200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00" t="-1639" r="-100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00" t="-1639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Link</a:t>
                          </a:r>
                          <a:r>
                            <a:rPr lang="en-US" baseline="0" dirty="0" smtClean="0"/>
                            <a:t>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00" t="-101639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Link 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00" t="-205000" r="-20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00" t="-205000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Link 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00" t="-300000" r="-2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00" t="-300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61" y="3733800"/>
            <a:ext cx="46767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71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Denavit-Hartenberg</a:t>
            </a:r>
            <a:r>
              <a:rPr lang="en-US" dirty="0"/>
              <a:t> </a:t>
            </a:r>
            <a:r>
              <a:rPr lang="en-US" dirty="0" smtClean="0"/>
              <a:t>(DH)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230" y="2155065"/>
                <a:ext cx="8610370" cy="395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By following the general format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𝑇</m:t>
                        </m:r>
                      </m:e>
                    </m:sPre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it stands for “transition from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i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frame to i-1 frame”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30" y="2155065"/>
                <a:ext cx="8610370" cy="395621"/>
              </a:xfrm>
              <a:prstGeom prst="rect">
                <a:avLst/>
              </a:prstGeom>
              <a:blipFill rotWithShape="1">
                <a:blip r:embed="rId3"/>
                <a:stretch>
                  <a:fillRect l="-637" t="-15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756454"/>
              </p:ext>
            </p:extLst>
          </p:nvPr>
        </p:nvGraphicFramePr>
        <p:xfrm>
          <a:off x="685800" y="2667000"/>
          <a:ext cx="280352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Equation" r:id="rId4" imgW="1841400" imgH="914400" progId="Equation.3">
                  <p:embed/>
                </p:oleObj>
              </mc:Choice>
              <mc:Fallback>
                <p:oleObj name="Equation" r:id="rId4" imgW="1841400" imgH="914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2803525" cy="1395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854994"/>
              </p:ext>
            </p:extLst>
          </p:nvPr>
        </p:nvGraphicFramePr>
        <p:xfrm>
          <a:off x="4352925" y="2643188"/>
          <a:ext cx="28590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Equation" r:id="rId6" imgW="1879560" imgH="914400" progId="Equation.3">
                  <p:embed/>
                </p:oleObj>
              </mc:Choice>
              <mc:Fallback>
                <p:oleObj name="Equation" r:id="rId6" imgW="1879560" imgH="914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2643188"/>
                        <a:ext cx="2859088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80089"/>
              </p:ext>
            </p:extLst>
          </p:nvPr>
        </p:nvGraphicFramePr>
        <p:xfrm>
          <a:off x="661116" y="4572000"/>
          <a:ext cx="287972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Equation" r:id="rId8" imgW="1892160" imgH="914400" progId="Equation.3">
                  <p:embed/>
                </p:oleObj>
              </mc:Choice>
              <mc:Fallback>
                <p:oleObj name="Equation" r:id="rId8" imgW="1892160" imgH="914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16" y="4572000"/>
                        <a:ext cx="2879725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232226" y="4800600"/>
                <a:ext cx="4073574" cy="660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6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sz="3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 </m:t>
                          </m:r>
                        </m:e>
                      </m:sPre>
                      <m:sPre>
                        <m:sPrePr>
                          <m:ctrlPr>
                            <a:rPr lang="en-US" sz="36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3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sz="3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36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Pre>
                            <m:sPrePr>
                              <m:ctrlPr>
                                <a:rPr lang="en-US" sz="3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sz="36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3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36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Pre>
                                <m:sPrePr>
                                  <m:ctrlPr>
                                    <a:rPr lang="en-US" sz="3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en-US" sz="3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a:rPr lang="en-US" sz="3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sz="3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226" y="4800600"/>
                <a:ext cx="4073574" cy="6600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4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The reason of using </a:t>
            </a:r>
            <a:r>
              <a:rPr lang="en-US" dirty="0" err="1" smtClean="0"/>
              <a:t>Jacobians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67519" y="2209800"/>
            <a:ext cx="8208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/>
              <a:t>If we know the value of a function and its derivative at some </a:t>
            </a:r>
            <a:r>
              <a:rPr lang="az-Cyrl-AZ" sz="2800" i="1" dirty="0">
                <a:latin typeface="Arial"/>
                <a:cs typeface="Arial"/>
              </a:rPr>
              <a:t>ө</a:t>
            </a:r>
            <a:r>
              <a:rPr lang="en-US" sz="2800" dirty="0" smtClean="0"/>
              <a:t>, </a:t>
            </a:r>
            <a:r>
              <a:rPr lang="en-US" sz="2800" dirty="0"/>
              <a:t>we can estimate what the value of the function is at other points near </a:t>
            </a:r>
            <a:r>
              <a:rPr lang="az-Cyrl-AZ" sz="2800" i="1" dirty="0" smtClean="0">
                <a:latin typeface="Arial"/>
                <a:cs typeface="Arial"/>
              </a:rPr>
              <a:t>ө</a:t>
            </a:r>
            <a:endParaRPr lang="en-US" sz="2800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598201"/>
              </p:ext>
            </p:extLst>
          </p:nvPr>
        </p:nvGraphicFramePr>
        <p:xfrm>
          <a:off x="1092200" y="3646488"/>
          <a:ext cx="4143375" cy="305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3" imgW="1650960" imgH="1218960" progId="Equation.3">
                  <p:embed/>
                </p:oleObj>
              </mc:Choice>
              <mc:Fallback>
                <p:oleObj name="Equation" r:id="rId3" imgW="1650960" imgH="1218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3646488"/>
                        <a:ext cx="4143375" cy="305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4572000" y="5715000"/>
            <a:ext cx="687003" cy="10390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9003" y="5410200"/>
            <a:ext cx="21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The basic element of the </a:t>
            </a:r>
            <a:r>
              <a:rPr lang="en-US" sz="2000" b="1" dirty="0" err="1" smtClean="0">
                <a:solidFill>
                  <a:schemeClr val="accent1"/>
                </a:solidFill>
              </a:rPr>
              <a:t>Jacobians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Jacobians</a:t>
            </a:r>
            <a:r>
              <a:rPr lang="en-US" dirty="0" smtClean="0"/>
              <a:t> of the Arm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693250"/>
              </p:ext>
            </p:extLst>
          </p:nvPr>
        </p:nvGraphicFramePr>
        <p:xfrm>
          <a:off x="800100" y="1905000"/>
          <a:ext cx="717232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2387520" imgH="1396800" progId="Equation.3">
                  <p:embed/>
                </p:oleObj>
              </mc:Choice>
              <mc:Fallback>
                <p:oleObj name="Equation" r:id="rId3" imgW="2387520" imgH="1396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905000"/>
                        <a:ext cx="7172325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5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the </a:t>
            </a:r>
            <a:r>
              <a:rPr lang="en-US" dirty="0" err="1" smtClean="0"/>
              <a:t>Jacobians</a:t>
            </a:r>
            <a:endParaRPr lang="en-US" dirty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err="1"/>
              <a:t>a</a:t>
            </a:r>
            <a:r>
              <a:rPr lang="en-US" sz="2400" dirty="0" err="1"/>
              <a:t>’</a:t>
            </a:r>
            <a:r>
              <a:rPr lang="en-US" sz="2400" baseline="-25000" dirty="0" err="1"/>
              <a:t>i</a:t>
            </a:r>
            <a:r>
              <a:rPr lang="en-US" sz="2400" dirty="0"/>
              <a:t>: unit length rotation axis in world space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err="1"/>
              <a:t>r</a:t>
            </a:r>
            <a:r>
              <a:rPr lang="en-US" sz="2400" dirty="0" err="1"/>
              <a:t>’</a:t>
            </a:r>
            <a:r>
              <a:rPr lang="en-US" sz="2400" baseline="-25000" dirty="0" err="1"/>
              <a:t>i</a:t>
            </a:r>
            <a:r>
              <a:rPr lang="en-US" sz="2400" dirty="0"/>
              <a:t>: position of joint pivot in world space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e</a:t>
            </a:r>
            <a:r>
              <a:rPr lang="en-US" sz="2400" dirty="0"/>
              <a:t>:  end effector position in world space</a:t>
            </a:r>
          </a:p>
        </p:txBody>
      </p:sp>
      <p:sp>
        <p:nvSpPr>
          <p:cNvPr id="649221" name="Rectangle 5"/>
          <p:cNvSpPr>
            <a:spLocks noChangeArrowheads="1"/>
          </p:cNvSpPr>
          <p:nvPr/>
        </p:nvSpPr>
        <p:spPr bwMode="auto">
          <a:xfrm rot="2176068">
            <a:off x="7020313" y="2665412"/>
            <a:ext cx="15240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22" name="Rectangle 6"/>
          <p:cNvSpPr>
            <a:spLocks noChangeArrowheads="1"/>
          </p:cNvSpPr>
          <p:nvPr/>
        </p:nvSpPr>
        <p:spPr bwMode="auto">
          <a:xfrm rot="-1281572">
            <a:off x="6105913" y="5256212"/>
            <a:ext cx="1295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23" name="Rectangle 7"/>
          <p:cNvSpPr>
            <a:spLocks noChangeArrowheads="1"/>
          </p:cNvSpPr>
          <p:nvPr/>
        </p:nvSpPr>
        <p:spPr bwMode="auto">
          <a:xfrm rot="-4621618">
            <a:off x="7553713" y="3732212"/>
            <a:ext cx="12954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24" name="Rectangle 8"/>
          <p:cNvSpPr>
            <a:spLocks noChangeArrowheads="1"/>
          </p:cNvSpPr>
          <p:nvPr/>
        </p:nvSpPr>
        <p:spPr bwMode="auto">
          <a:xfrm rot="-2748037">
            <a:off x="7210813" y="4760912"/>
            <a:ext cx="9906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649225" name="Line 9"/>
          <p:cNvSpPr>
            <a:spLocks noChangeShapeType="1"/>
          </p:cNvSpPr>
          <p:nvPr/>
        </p:nvSpPr>
        <p:spPr bwMode="auto">
          <a:xfrm flipH="1" flipV="1">
            <a:off x="7172713" y="2360612"/>
            <a:ext cx="152400" cy="2819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9226" name="Text Box 10"/>
          <p:cNvSpPr txBox="1">
            <a:spLocks noChangeArrowheads="1"/>
          </p:cNvSpPr>
          <p:nvPr/>
        </p:nvSpPr>
        <p:spPr bwMode="auto">
          <a:xfrm>
            <a:off x="7172713" y="4875212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•</a:t>
            </a:r>
            <a:endParaRPr lang="en-US" sz="3200"/>
          </a:p>
        </p:txBody>
      </p:sp>
      <p:sp>
        <p:nvSpPr>
          <p:cNvPr id="649227" name="Text Box 11"/>
          <p:cNvSpPr txBox="1">
            <a:spLocks noChangeArrowheads="1"/>
          </p:cNvSpPr>
          <p:nvPr/>
        </p:nvSpPr>
        <p:spPr bwMode="auto">
          <a:xfrm>
            <a:off x="7020313" y="1979612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cs typeface="Times New Roman" pitchFamily="18" charset="0"/>
              </a:rPr>
              <a:t>•</a:t>
            </a:r>
            <a:endParaRPr lang="en-US" sz="3200"/>
          </a:p>
        </p:txBody>
      </p:sp>
      <p:sp>
        <p:nvSpPr>
          <p:cNvPr id="649228" name="Line 12"/>
          <p:cNvSpPr>
            <a:spLocks noChangeShapeType="1"/>
          </p:cNvSpPr>
          <p:nvPr/>
        </p:nvSpPr>
        <p:spPr bwMode="auto">
          <a:xfrm flipH="1">
            <a:off x="6182113" y="2284412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492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017989"/>
              </p:ext>
            </p:extLst>
          </p:nvPr>
        </p:nvGraphicFramePr>
        <p:xfrm>
          <a:off x="6715513" y="4722812"/>
          <a:ext cx="4572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0" name="Equation" r:id="rId3" imgW="152280" imgH="228600" progId="Equation.3">
                  <p:embed/>
                </p:oleObj>
              </mc:Choice>
              <mc:Fallback>
                <p:oleObj name="Equation" r:id="rId3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513" y="4722812"/>
                        <a:ext cx="4572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254965"/>
              </p:ext>
            </p:extLst>
          </p:nvPr>
        </p:nvGraphicFramePr>
        <p:xfrm>
          <a:off x="971550" y="2590800"/>
          <a:ext cx="316230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1" name="Equation" r:id="rId5" imgW="1054080" imgH="431640" progId="Equation.3">
                  <p:embed/>
                </p:oleObj>
              </mc:Choice>
              <mc:Fallback>
                <p:oleObj name="Equation" r:id="rId5" imgW="10540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590800"/>
                        <a:ext cx="3162300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39327"/>
              </p:ext>
            </p:extLst>
          </p:nvPr>
        </p:nvGraphicFramePr>
        <p:xfrm>
          <a:off x="5403850" y="1751013"/>
          <a:ext cx="6985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Equation" r:id="rId7" imgW="279360" imgH="431640" progId="Equation.3">
                  <p:embed/>
                </p:oleObj>
              </mc:Choice>
              <mc:Fallback>
                <p:oleObj name="Equation" r:id="rId7" imgW="27936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1751013"/>
                        <a:ext cx="6985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78808"/>
              </p:ext>
            </p:extLst>
          </p:nvPr>
        </p:nvGraphicFramePr>
        <p:xfrm>
          <a:off x="6367851" y="3503612"/>
          <a:ext cx="8493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" name="Equation" r:id="rId9" imgW="342720" imgH="228600" progId="Equation.3">
                  <p:embed/>
                </p:oleObj>
              </mc:Choice>
              <mc:Fallback>
                <p:oleObj name="Equation" r:id="rId9" imgW="34272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851" y="3503612"/>
                        <a:ext cx="8493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270486"/>
              </p:ext>
            </p:extLst>
          </p:nvPr>
        </p:nvGraphicFramePr>
        <p:xfrm>
          <a:off x="6791713" y="4799012"/>
          <a:ext cx="4572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" name="Equation" r:id="rId11" imgW="152280" imgH="228600" progId="Equation.3">
                  <p:embed/>
                </p:oleObj>
              </mc:Choice>
              <mc:Fallback>
                <p:oleObj name="Equation" r:id="rId11" imgW="15228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713" y="4799012"/>
                        <a:ext cx="4572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428407"/>
              </p:ext>
            </p:extLst>
          </p:nvPr>
        </p:nvGraphicFramePr>
        <p:xfrm>
          <a:off x="7477513" y="5132410"/>
          <a:ext cx="4572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" name="Equation" r:id="rId13" imgW="152280" imgH="228600" progId="Equation.3">
                  <p:embed/>
                </p:oleObj>
              </mc:Choice>
              <mc:Fallback>
                <p:oleObj name="Equation" r:id="rId13" imgW="15228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513" y="5132410"/>
                        <a:ext cx="4572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574623"/>
              </p:ext>
            </p:extLst>
          </p:nvPr>
        </p:nvGraphicFramePr>
        <p:xfrm>
          <a:off x="7172713" y="1751012"/>
          <a:ext cx="3429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" name="Equation" r:id="rId15" imgW="114120" imgH="139680" progId="Equation.3">
                  <p:embed/>
                </p:oleObj>
              </mc:Choice>
              <mc:Fallback>
                <p:oleObj name="Equation" r:id="rId15" imgW="114120" imgH="1396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713" y="1751012"/>
                        <a:ext cx="3429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6248400"/>
            <a:ext cx="709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graphics.</a:t>
            </a:r>
            <a:r>
              <a:rPr lang="en-US" b="1" dirty="0" smtClean="0">
                <a:solidFill>
                  <a:schemeClr val="accent1"/>
                </a:solidFill>
              </a:rPr>
              <a:t>ucsd</a:t>
            </a:r>
            <a:r>
              <a:rPr lang="en-US" dirty="0" smtClean="0">
                <a:solidFill>
                  <a:schemeClr val="accent1"/>
                </a:solidFill>
              </a:rPr>
              <a:t>.edu/courses/cse169_w05/CSE169_13.ppt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32650" y="5010137"/>
            <a:ext cx="276613" cy="306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Algorithm of the Inverse Kinematics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301918"/>
              </p:ext>
            </p:extLst>
          </p:nvPr>
        </p:nvGraphicFramePr>
        <p:xfrm>
          <a:off x="698500" y="2144712"/>
          <a:ext cx="9131300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3" imgW="4254480" imgH="1815840" progId="Equation.3">
                  <p:embed/>
                </p:oleObj>
              </mc:Choice>
              <mc:Fallback>
                <p:oleObj name="Equation" r:id="rId3" imgW="4254480" imgH="1815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2144712"/>
                        <a:ext cx="9131300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3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Sovling</a:t>
            </a:r>
            <a:r>
              <a:rPr lang="en-US" dirty="0" smtClean="0"/>
              <a:t> </a:t>
            </a:r>
            <a:r>
              <a:rPr lang="en-US" dirty="0" smtClean="0"/>
              <a:t>f(</a:t>
            </a:r>
            <a:r>
              <a:rPr lang="az-Cyrl-AZ" i="1" dirty="0">
                <a:latin typeface="Arial"/>
                <a:cs typeface="Arial"/>
              </a:rPr>
              <a:t>ө</a:t>
            </a:r>
            <a:r>
              <a:rPr lang="en-US" dirty="0" smtClean="0"/>
              <a:t>) </a:t>
            </a:r>
            <a:r>
              <a:rPr lang="en-US" dirty="0" smtClean="0"/>
              <a:t>= goal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67519" y="1905000"/>
            <a:ext cx="8208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If </a:t>
            </a:r>
            <a:r>
              <a:rPr lang="en-US" dirty="0" smtClean="0"/>
              <a:t>we </a:t>
            </a:r>
            <a:r>
              <a:rPr lang="en-US" dirty="0"/>
              <a:t>want </a:t>
            </a:r>
            <a:r>
              <a:rPr lang="en-US" dirty="0" smtClean="0"/>
              <a:t>the end effector to reach goal </a:t>
            </a:r>
            <a:r>
              <a:rPr lang="en-US" dirty="0" smtClean="0"/>
              <a:t>point, </a:t>
            </a:r>
            <a:r>
              <a:rPr lang="en-US" dirty="0"/>
              <a:t>we can </a:t>
            </a:r>
            <a:r>
              <a:rPr lang="en-US" dirty="0" smtClean="0"/>
              <a:t>think </a:t>
            </a:r>
            <a:r>
              <a:rPr lang="en-US" dirty="0"/>
              <a:t>of it as minimizing </a:t>
            </a:r>
            <a:r>
              <a:rPr lang="en-US" dirty="0" smtClean="0"/>
              <a:t>f(</a:t>
            </a:r>
            <a:r>
              <a:rPr lang="az-Cyrl-AZ" i="1" dirty="0">
                <a:latin typeface="Arial"/>
                <a:cs typeface="Arial"/>
              </a:rPr>
              <a:t>ө</a:t>
            </a:r>
            <a:r>
              <a:rPr lang="en-US" dirty="0" smtClean="0"/>
              <a:t>)-</a:t>
            </a:r>
            <a:r>
              <a:rPr lang="en-US" i="1" dirty="0" smtClean="0"/>
              <a:t>goal</a:t>
            </a:r>
            <a:r>
              <a:rPr lang="en-US" dirty="0" smtClean="0"/>
              <a:t> </a:t>
            </a:r>
            <a:r>
              <a:rPr lang="en-US" dirty="0"/>
              <a:t>and just step towards </a:t>
            </a:r>
            <a:r>
              <a:rPr lang="en-US" dirty="0" smtClean="0"/>
              <a:t>goal with the incremental angle value: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205358"/>
              </p:ext>
            </p:extLst>
          </p:nvPr>
        </p:nvGraphicFramePr>
        <p:xfrm>
          <a:off x="1885950" y="4229100"/>
          <a:ext cx="47656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1587240" imgH="241200" progId="Equation.3">
                  <p:embed/>
                </p:oleObj>
              </mc:Choice>
              <mc:Fallback>
                <p:oleObj name="Equation" r:id="rId3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4229100"/>
                        <a:ext cx="47656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14400" y="5604301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latin typeface="Arial"/>
                <a:cs typeface="Arial" charset="0"/>
              </a:rPr>
              <a:t>parameter </a:t>
            </a:r>
            <a:r>
              <a:rPr lang="en-US" sz="2400" i="1" kern="0" dirty="0">
                <a:latin typeface="Arial"/>
                <a:cs typeface="Arial" charset="0"/>
              </a:rPr>
              <a:t>β</a:t>
            </a:r>
            <a:r>
              <a:rPr lang="en-US" sz="2400" kern="0" dirty="0">
                <a:latin typeface="Arial"/>
                <a:cs typeface="Arial" charset="0"/>
              </a:rPr>
              <a:t> to scale our step (0≤ </a:t>
            </a:r>
            <a:r>
              <a:rPr lang="en-US" sz="2400" i="1" kern="0" dirty="0">
                <a:latin typeface="Arial"/>
                <a:cs typeface="Arial" charset="0"/>
              </a:rPr>
              <a:t>β</a:t>
            </a:r>
            <a:r>
              <a:rPr lang="en-US" sz="2400" kern="0" dirty="0">
                <a:latin typeface="Arial"/>
                <a:cs typeface="Arial" charset="0"/>
              </a:rPr>
              <a:t> ≤1)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371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Equation</vt:lpstr>
      <vt:lpstr>Microsoft Equation 3.0</vt:lpstr>
      <vt:lpstr>CSE 599 – Arm Planning</vt:lpstr>
      <vt:lpstr>Denavit-Hartenberg (DH) notation</vt:lpstr>
      <vt:lpstr>Denavit-Hartenberg (DH) notation</vt:lpstr>
      <vt:lpstr>Denavit-Hartenberg (DH) notation</vt:lpstr>
      <vt:lpstr>The reason of using Jacobians</vt:lpstr>
      <vt:lpstr>Jacobians of the Arm</vt:lpstr>
      <vt:lpstr>Compute the Jacobians</vt:lpstr>
      <vt:lpstr>Algorithm of the Inverse Kinematics</vt:lpstr>
      <vt:lpstr>Sovling f(ө) = goal</vt:lpstr>
      <vt:lpstr>Simplification of the inverse Jacobians and choice of β</vt:lpstr>
      <vt:lpstr>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Administratr</cp:lastModifiedBy>
  <cp:revision>175</cp:revision>
  <cp:lastPrinted>2012-05-18T16:21:12Z</cp:lastPrinted>
  <dcterms:created xsi:type="dcterms:W3CDTF">2006-08-16T00:00:00Z</dcterms:created>
  <dcterms:modified xsi:type="dcterms:W3CDTF">2012-06-06T05:31:37Z</dcterms:modified>
</cp:coreProperties>
</file>