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10" Type="http://schemas.openxmlformats.org/officeDocument/2006/relationships/image" Target="../media/image8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CSE 599 - Walk through of the </a:t>
            </a:r>
            <a:r>
              <a:rPr lang="en-US" dirty="0" err="1" smtClean="0"/>
              <a:t>Dijkstra</a:t>
            </a:r>
            <a:r>
              <a:rPr lang="en-US" dirty="0" smtClean="0"/>
              <a:t> and A* algorithms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Joseph </a:t>
            </a:r>
            <a:r>
              <a:rPr lang="en-US" dirty="0" err="1" smtClean="0"/>
              <a:t>Xu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58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solidFill>
                  <a:prstClr val="black"/>
                </a:solidFill>
              </a:rPr>
              <a:t>Path finding using Laplace’s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05800" cy="4221163"/>
          </a:xfrm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Step 4.</a:t>
            </a:r>
            <a:r>
              <a:rPr lang="en-US" sz="2400" dirty="0" smtClean="0">
                <a:solidFill>
                  <a:schemeClr val="tx2"/>
                </a:solidFill>
              </a:rPr>
              <a:t>		Finding the Gradients, and normalize the values in 		both x and y direction.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Step 5. </a:t>
            </a:r>
            <a:r>
              <a:rPr lang="en-US" sz="2400" dirty="0" smtClean="0">
                <a:solidFill>
                  <a:schemeClr val="tx2"/>
                </a:solidFill>
              </a:rPr>
              <a:t>	Follow the streamlines of the gradient .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Try separate list for the node’s state.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94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599 </a:t>
            </a:r>
            <a:r>
              <a:rPr lang="en-US" dirty="0" smtClean="0"/>
              <a:t>– Arm Planning and Forward </a:t>
            </a:r>
            <a:r>
              <a:rPr lang="en-US" dirty="0" smtClean="0"/>
              <a:t>Kinematics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Joseph </a:t>
            </a:r>
            <a:r>
              <a:rPr lang="en-US" dirty="0" err="1" smtClean="0"/>
              <a:t>Xu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38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26806"/>
            <a:ext cx="68675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err="1" smtClean="0"/>
              <a:t>Denavit</a:t>
            </a:r>
            <a:r>
              <a:rPr lang="en-US" dirty="0" err="1" smtClean="0"/>
              <a:t>-Hartenberg</a:t>
            </a:r>
            <a:r>
              <a:rPr lang="en-US" dirty="0"/>
              <a:t> </a:t>
            </a:r>
            <a:r>
              <a:rPr lang="en-US" dirty="0" smtClean="0"/>
              <a:t>(DH) notation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5227948" y="2517454"/>
            <a:ext cx="1219200" cy="1131332"/>
            <a:chOff x="4871243" y="-266700"/>
            <a:chExt cx="1219200" cy="1131332"/>
          </a:xfrm>
        </p:grpSpPr>
        <p:sp>
          <p:nvSpPr>
            <p:cNvPr id="42" name="Oval 35"/>
            <p:cNvSpPr>
              <a:spLocks noChangeArrowheads="1"/>
            </p:cNvSpPr>
            <p:nvPr/>
          </p:nvSpPr>
          <p:spPr bwMode="auto">
            <a:xfrm>
              <a:off x="4985543" y="571500"/>
              <a:ext cx="182563" cy="182563"/>
            </a:xfrm>
            <a:prstGeom prst="ellipse">
              <a:avLst/>
            </a:prstGeom>
            <a:solidFill>
              <a:srgbClr val="3366FF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grpSp>
          <p:nvGrpSpPr>
            <p:cNvPr id="43" name="Group 29"/>
            <p:cNvGrpSpPr>
              <a:grpSpLocks/>
            </p:cNvGrpSpPr>
            <p:nvPr/>
          </p:nvGrpSpPr>
          <p:grpSpPr bwMode="auto">
            <a:xfrm>
              <a:off x="5071268" y="38100"/>
              <a:ext cx="609600" cy="625475"/>
              <a:chOff x="2100" y="1769"/>
              <a:chExt cx="722" cy="682"/>
            </a:xfrm>
          </p:grpSpPr>
          <p:sp>
            <p:nvSpPr>
              <p:cNvPr id="46" name="Line 30"/>
              <p:cNvSpPr>
                <a:spLocks noChangeShapeType="1"/>
              </p:cNvSpPr>
              <p:nvPr/>
            </p:nvSpPr>
            <p:spPr bwMode="auto">
              <a:xfrm rot="10800000" flipH="1">
                <a:off x="2100" y="2446"/>
                <a:ext cx="722" cy="5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 type="oval" w="med" len="med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47" name="Line 31"/>
              <p:cNvSpPr>
                <a:spLocks noChangeShapeType="1"/>
              </p:cNvSpPr>
              <p:nvPr/>
            </p:nvSpPr>
            <p:spPr bwMode="auto">
              <a:xfrm rot="-10800000">
                <a:off x="2100" y="1769"/>
                <a:ext cx="0" cy="672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44" name="Text Box 50"/>
            <p:cNvSpPr txBox="1">
              <a:spLocks noChangeArrowheads="1"/>
            </p:cNvSpPr>
            <p:nvPr/>
          </p:nvSpPr>
          <p:spPr bwMode="auto">
            <a:xfrm>
              <a:off x="4871243" y="-266700"/>
              <a:ext cx="5334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rgbClr val="800080"/>
                  </a:solidFill>
                </a:rPr>
                <a:t>Y</a:t>
              </a:r>
              <a:r>
                <a:rPr lang="en-US" b="1" baseline="-25000" dirty="0" smtClean="0">
                  <a:solidFill>
                    <a:srgbClr val="800080"/>
                  </a:solidFill>
                </a:rPr>
                <a:t>2</a:t>
              </a:r>
              <a:endParaRPr lang="en-US" b="1" baseline="-25000" dirty="0">
                <a:solidFill>
                  <a:srgbClr val="800080"/>
                </a:solidFill>
              </a:endParaRPr>
            </a:p>
          </p:txBody>
        </p:sp>
        <p:sp>
          <p:nvSpPr>
            <p:cNvPr id="45" name="Text Box 51"/>
            <p:cNvSpPr txBox="1">
              <a:spLocks noChangeArrowheads="1"/>
            </p:cNvSpPr>
            <p:nvPr/>
          </p:nvSpPr>
          <p:spPr bwMode="auto">
            <a:xfrm>
              <a:off x="5557043" y="495300"/>
              <a:ext cx="5334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rgbClr val="800080"/>
                  </a:solidFill>
                </a:rPr>
                <a:t>X</a:t>
              </a:r>
              <a:r>
                <a:rPr lang="en-US" b="1" baseline="-25000" dirty="0" smtClean="0">
                  <a:solidFill>
                    <a:srgbClr val="800080"/>
                  </a:solidFill>
                </a:rPr>
                <a:t>2</a:t>
              </a:r>
              <a:endParaRPr lang="en-US" b="1" baseline="-250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364449" y="2098206"/>
            <a:ext cx="1019175" cy="950357"/>
            <a:chOff x="6138068" y="38100"/>
            <a:chExt cx="1019175" cy="950357"/>
          </a:xfrm>
        </p:grpSpPr>
        <p:sp>
          <p:nvSpPr>
            <p:cNvPr id="49" name="Oval 36"/>
            <p:cNvSpPr>
              <a:spLocks noChangeArrowheads="1"/>
            </p:cNvSpPr>
            <p:nvPr/>
          </p:nvSpPr>
          <p:spPr bwMode="auto">
            <a:xfrm>
              <a:off x="6138068" y="676275"/>
              <a:ext cx="182563" cy="182563"/>
            </a:xfrm>
            <a:prstGeom prst="ellipse">
              <a:avLst/>
            </a:prstGeom>
            <a:solidFill>
              <a:srgbClr val="3366FF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grpSp>
          <p:nvGrpSpPr>
            <p:cNvPr id="50" name="Group 52"/>
            <p:cNvGrpSpPr>
              <a:grpSpLocks/>
            </p:cNvGrpSpPr>
            <p:nvPr/>
          </p:nvGrpSpPr>
          <p:grpSpPr bwMode="auto">
            <a:xfrm>
              <a:off x="6233318" y="266700"/>
              <a:ext cx="466725" cy="501650"/>
              <a:chOff x="2100" y="1769"/>
              <a:chExt cx="722" cy="682"/>
            </a:xfrm>
          </p:grpSpPr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 rot="10800000" flipH="1">
                <a:off x="2100" y="2446"/>
                <a:ext cx="722" cy="5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round/>
                <a:headEnd type="oval" w="med" len="med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 rot="-10800000">
                <a:off x="2100" y="1769"/>
                <a:ext cx="0" cy="672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51" name="Text Box 55"/>
            <p:cNvSpPr txBox="1">
              <a:spLocks noChangeArrowheads="1"/>
            </p:cNvSpPr>
            <p:nvPr/>
          </p:nvSpPr>
          <p:spPr bwMode="auto">
            <a:xfrm>
              <a:off x="6166643" y="38100"/>
              <a:ext cx="5334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rgbClr val="FF9933"/>
                  </a:solidFill>
                </a:rPr>
                <a:t>Y</a:t>
              </a:r>
              <a:r>
                <a:rPr lang="en-US" b="1" baseline="-25000" dirty="0" smtClean="0">
                  <a:solidFill>
                    <a:srgbClr val="FF9933"/>
                  </a:solidFill>
                </a:rPr>
                <a:t>3</a:t>
              </a:r>
              <a:endParaRPr lang="en-US" b="1" baseline="-25000" dirty="0">
                <a:solidFill>
                  <a:srgbClr val="FF9933"/>
                </a:solidFill>
              </a:endParaRPr>
            </a:p>
          </p:txBody>
        </p:sp>
        <p:sp>
          <p:nvSpPr>
            <p:cNvPr id="52" name="Text Box 56"/>
            <p:cNvSpPr txBox="1">
              <a:spLocks noChangeArrowheads="1"/>
            </p:cNvSpPr>
            <p:nvPr/>
          </p:nvSpPr>
          <p:spPr bwMode="auto">
            <a:xfrm>
              <a:off x="6623843" y="619125"/>
              <a:ext cx="5334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rgbClr val="FF9933"/>
                  </a:solidFill>
                </a:rPr>
                <a:t>X</a:t>
              </a:r>
              <a:r>
                <a:rPr lang="en-US" b="1" baseline="-25000" dirty="0" smtClean="0">
                  <a:solidFill>
                    <a:srgbClr val="FF9933"/>
                  </a:solidFill>
                </a:rPr>
                <a:t>3</a:t>
              </a:r>
              <a:endParaRPr lang="en-US" b="1" baseline="-25000" dirty="0">
                <a:solidFill>
                  <a:srgbClr val="FF9933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450175" y="3767426"/>
            <a:ext cx="2231667" cy="1642774"/>
            <a:chOff x="2661443" y="-800367"/>
            <a:chExt cx="2231667" cy="1642774"/>
          </a:xfrm>
        </p:grpSpPr>
        <p:sp>
          <p:nvSpPr>
            <p:cNvPr id="56" name="Oval 34"/>
            <p:cNvSpPr>
              <a:spLocks noChangeArrowheads="1"/>
            </p:cNvSpPr>
            <p:nvPr/>
          </p:nvSpPr>
          <p:spPr bwMode="auto">
            <a:xfrm>
              <a:off x="2804318" y="533400"/>
              <a:ext cx="182563" cy="182563"/>
            </a:xfrm>
            <a:prstGeom prst="ellipse">
              <a:avLst/>
            </a:prstGeom>
            <a:solidFill>
              <a:srgbClr val="3366FF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7" name="Text Box 41"/>
            <p:cNvSpPr txBox="1">
              <a:spLocks noChangeArrowheads="1"/>
            </p:cNvSpPr>
            <p:nvPr/>
          </p:nvSpPr>
          <p:spPr bwMode="auto">
            <a:xfrm>
              <a:off x="2661443" y="-800100"/>
              <a:ext cx="5334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rgbClr val="3333FF"/>
                  </a:solidFill>
                </a:rPr>
                <a:t>Y</a:t>
              </a:r>
              <a:r>
                <a:rPr lang="en-US" b="1" baseline="-25000" dirty="0" smtClean="0">
                  <a:solidFill>
                    <a:srgbClr val="3333FF"/>
                  </a:solidFill>
                </a:rPr>
                <a:t>2</a:t>
              </a:r>
              <a:endParaRPr lang="en-US" b="1" baseline="-25000" dirty="0">
                <a:solidFill>
                  <a:srgbClr val="3333FF"/>
                </a:solidFill>
              </a:endParaRPr>
            </a:p>
          </p:txBody>
        </p:sp>
        <p:grpSp>
          <p:nvGrpSpPr>
            <p:cNvPr id="58" name="Group 46"/>
            <p:cNvGrpSpPr>
              <a:grpSpLocks/>
            </p:cNvGrpSpPr>
            <p:nvPr/>
          </p:nvGrpSpPr>
          <p:grpSpPr bwMode="auto">
            <a:xfrm>
              <a:off x="2890043" y="-438150"/>
              <a:ext cx="1146175" cy="1082675"/>
              <a:chOff x="2100" y="1769"/>
              <a:chExt cx="722" cy="682"/>
            </a:xfrm>
          </p:grpSpPr>
          <p:sp>
            <p:nvSpPr>
              <p:cNvPr id="62" name="Line 47"/>
              <p:cNvSpPr>
                <a:spLocks noChangeShapeType="1"/>
              </p:cNvSpPr>
              <p:nvPr/>
            </p:nvSpPr>
            <p:spPr bwMode="auto">
              <a:xfrm rot="10800000" flipH="1">
                <a:off x="2100" y="2446"/>
                <a:ext cx="722" cy="5"/>
              </a:xfrm>
              <a:prstGeom prst="line">
                <a:avLst/>
              </a:prstGeom>
              <a:noFill/>
              <a:ln w="28575">
                <a:solidFill>
                  <a:srgbClr val="3366FF"/>
                </a:solidFill>
                <a:round/>
                <a:headEnd type="oval" w="med" len="med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63" name="Line 48"/>
              <p:cNvSpPr>
                <a:spLocks noChangeShapeType="1"/>
              </p:cNvSpPr>
              <p:nvPr/>
            </p:nvSpPr>
            <p:spPr bwMode="auto">
              <a:xfrm rot="-10800000">
                <a:off x="2100" y="1769"/>
                <a:ext cx="0" cy="672"/>
              </a:xfrm>
              <a:prstGeom prst="line">
                <a:avLst/>
              </a:prstGeom>
              <a:noFill/>
              <a:ln w="28575">
                <a:solidFill>
                  <a:srgbClr val="3366FF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59" name="Text Box 45"/>
            <p:cNvSpPr txBox="1">
              <a:spLocks noChangeArrowheads="1"/>
            </p:cNvSpPr>
            <p:nvPr/>
          </p:nvSpPr>
          <p:spPr bwMode="auto">
            <a:xfrm>
              <a:off x="4207310" y="457200"/>
              <a:ext cx="6858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chemeClr val="accent2"/>
                  </a:solidFill>
                </a:rPr>
                <a:t>(X</a:t>
              </a:r>
              <a:r>
                <a:rPr lang="en-US" b="1" baseline="-25000" dirty="0">
                  <a:solidFill>
                    <a:schemeClr val="accent2"/>
                  </a:solidFill>
                </a:rPr>
                <a:t>0</a:t>
              </a:r>
              <a:r>
                <a:rPr lang="en-US" b="1" dirty="0">
                  <a:solidFill>
                    <a:schemeClr val="accent2"/>
                  </a:solidFill>
                </a:rPr>
                <a:t>)</a:t>
              </a:r>
              <a:endParaRPr lang="en-US" b="1" baseline="-25000" dirty="0">
                <a:solidFill>
                  <a:schemeClr val="accent2"/>
                </a:solidFill>
              </a:endParaRPr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3966368" y="473075"/>
              <a:ext cx="5334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rgbClr val="3333FF"/>
                  </a:solidFill>
                </a:rPr>
                <a:t>X</a:t>
              </a:r>
              <a:r>
                <a:rPr lang="en-US" b="1" baseline="-25000" dirty="0" smtClean="0">
                  <a:solidFill>
                    <a:srgbClr val="3333FF"/>
                  </a:solidFill>
                </a:rPr>
                <a:t>1</a:t>
              </a:r>
              <a:endParaRPr lang="en-US" b="1" baseline="-25000" dirty="0">
                <a:solidFill>
                  <a:srgbClr val="3333FF"/>
                </a:solidFill>
              </a:endParaRPr>
            </a:p>
          </p:txBody>
        </p:sp>
        <p:sp>
          <p:nvSpPr>
            <p:cNvPr id="61" name="Text Box 45"/>
            <p:cNvSpPr txBox="1">
              <a:spLocks noChangeArrowheads="1"/>
            </p:cNvSpPr>
            <p:nvPr/>
          </p:nvSpPr>
          <p:spPr bwMode="auto">
            <a:xfrm>
              <a:off x="3042443" y="-800367"/>
              <a:ext cx="6858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chemeClr val="accent2"/>
                  </a:solidFill>
                </a:rPr>
                <a:t>(Y</a:t>
              </a:r>
              <a:r>
                <a:rPr lang="en-US" b="1" baseline="-25000" dirty="0" smtClean="0">
                  <a:solidFill>
                    <a:schemeClr val="accent2"/>
                  </a:solidFill>
                </a:rPr>
                <a:t>0</a:t>
              </a:r>
              <a:r>
                <a:rPr lang="en-US" b="1" dirty="0">
                  <a:solidFill>
                    <a:schemeClr val="accent2"/>
                  </a:solidFill>
                </a:rPr>
                <a:t>)</a:t>
              </a:r>
              <a:endParaRPr lang="en-US" b="1" baseline="-25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89" name="Text Box 45"/>
          <p:cNvSpPr txBox="1">
            <a:spLocks noChangeArrowheads="1"/>
          </p:cNvSpPr>
          <p:nvPr/>
        </p:nvSpPr>
        <p:spPr bwMode="auto">
          <a:xfrm>
            <a:off x="5029200" y="4310729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l</a:t>
            </a:r>
            <a:r>
              <a:rPr lang="en-US" b="1" baseline="-25000" dirty="0" smtClean="0">
                <a:solidFill>
                  <a:srgbClr val="002060"/>
                </a:solidFill>
              </a:rPr>
              <a:t>1</a:t>
            </a:r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90" name="Text Box 45"/>
          <p:cNvSpPr txBox="1">
            <a:spLocks noChangeArrowheads="1"/>
          </p:cNvSpPr>
          <p:nvPr/>
        </p:nvSpPr>
        <p:spPr bwMode="auto">
          <a:xfrm>
            <a:off x="4040724" y="3177333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l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91" name="Text Box 45"/>
          <p:cNvSpPr txBox="1">
            <a:spLocks noChangeArrowheads="1"/>
          </p:cNvSpPr>
          <p:nvPr/>
        </p:nvSpPr>
        <p:spPr bwMode="auto">
          <a:xfrm>
            <a:off x="2941101" y="3198605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l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92" name="Text Box 45"/>
          <p:cNvSpPr txBox="1">
            <a:spLocks noChangeArrowheads="1"/>
          </p:cNvSpPr>
          <p:nvPr/>
        </p:nvSpPr>
        <p:spPr bwMode="auto">
          <a:xfrm>
            <a:off x="1219200" y="4478377"/>
            <a:ext cx="2821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l</a:t>
            </a:r>
            <a:r>
              <a:rPr lang="en-US" b="1" baseline="-25000" dirty="0" smtClean="0">
                <a:solidFill>
                  <a:srgbClr val="002060"/>
                </a:solidFill>
              </a:rPr>
              <a:t>1 </a:t>
            </a:r>
            <a:r>
              <a:rPr lang="en-US" b="1" dirty="0" smtClean="0">
                <a:solidFill>
                  <a:srgbClr val="002060"/>
                </a:solidFill>
              </a:rPr>
              <a:t>= 1.0</a:t>
            </a:r>
            <a:r>
              <a:rPr lang="en-US" b="1" baseline="-25000" dirty="0" smtClean="0">
                <a:solidFill>
                  <a:srgbClr val="002060"/>
                </a:solidFill>
              </a:rPr>
              <a:t> </a:t>
            </a:r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93" name="Text Box 45"/>
          <p:cNvSpPr txBox="1">
            <a:spLocks noChangeArrowheads="1"/>
          </p:cNvSpPr>
          <p:nvPr/>
        </p:nvSpPr>
        <p:spPr bwMode="auto">
          <a:xfrm>
            <a:off x="1226713" y="5027654"/>
            <a:ext cx="2821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l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en-US" b="1" baseline="-25000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= 1.0</a:t>
            </a:r>
            <a:r>
              <a:rPr lang="en-US" b="1" baseline="-25000" dirty="0" smtClean="0">
                <a:solidFill>
                  <a:srgbClr val="002060"/>
                </a:solidFill>
              </a:rPr>
              <a:t> </a:t>
            </a:r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94" name="Text Box 45"/>
          <p:cNvSpPr txBox="1">
            <a:spLocks noChangeArrowheads="1"/>
          </p:cNvSpPr>
          <p:nvPr/>
        </p:nvSpPr>
        <p:spPr bwMode="auto">
          <a:xfrm>
            <a:off x="1226713" y="5638800"/>
            <a:ext cx="2821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l</a:t>
            </a:r>
            <a:r>
              <a:rPr lang="en-US" b="1" baseline="-25000" dirty="0" smtClean="0">
                <a:solidFill>
                  <a:srgbClr val="002060"/>
                </a:solidFill>
              </a:rPr>
              <a:t>3 </a:t>
            </a:r>
            <a:r>
              <a:rPr lang="en-US" b="1" dirty="0" smtClean="0">
                <a:solidFill>
                  <a:srgbClr val="002060"/>
                </a:solidFill>
              </a:rPr>
              <a:t>= 0.5</a:t>
            </a:r>
            <a:r>
              <a:rPr lang="en-US" b="1" baseline="-25000" dirty="0" smtClean="0">
                <a:solidFill>
                  <a:srgbClr val="002060"/>
                </a:solidFill>
              </a:rPr>
              <a:t> </a:t>
            </a:r>
            <a:endParaRPr lang="en-US" b="1" baseline="-25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713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5253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err="1" smtClean="0"/>
              <a:t>Denavit</a:t>
            </a:r>
            <a:r>
              <a:rPr lang="en-US" dirty="0" err="1" smtClean="0"/>
              <a:t>-Hartenberg</a:t>
            </a:r>
            <a:r>
              <a:rPr lang="en-US" dirty="0"/>
              <a:t> </a:t>
            </a:r>
            <a:r>
              <a:rPr lang="en-US" dirty="0" smtClean="0"/>
              <a:t>(DH)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6954613"/>
                  </p:ext>
                </p:extLst>
              </p:nvPr>
            </p:nvGraphicFramePr>
            <p:xfrm>
              <a:off x="1447800" y="1905000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/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baseline="0" smtClean="0">
                                  <a:latin typeface="Cambria Math"/>
                                </a:rPr>
                                <m:t>𝒊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𝒅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Link</a:t>
                          </a:r>
                          <a:r>
                            <a:rPr lang="en-US" baseline="0" dirty="0" smtClean="0"/>
                            <a:t> 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  <a:ea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Link 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Link 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6954613"/>
                  </p:ext>
                </p:extLst>
              </p:nvPr>
            </p:nvGraphicFramePr>
            <p:xfrm>
              <a:off x="1447800" y="1905000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" t="-1639" r="-40000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00" t="-1639" r="-30000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500" t="-1639" r="-20000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500" t="-1639" r="-10000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500" t="-1639" b="-3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Link</a:t>
                          </a:r>
                          <a:r>
                            <a:rPr lang="en-US" baseline="0" dirty="0" smtClean="0"/>
                            <a:t> 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500" t="-101639" b="-2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Link 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500" t="-205000" r="-200000" b="-1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500" t="-205000" b="-12666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Link 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500" t="-300000" r="-2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500" t="-300000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661" y="3733800"/>
            <a:ext cx="467677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712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err="1" smtClean="0"/>
              <a:t>Denavit</a:t>
            </a:r>
            <a:r>
              <a:rPr lang="en-US" dirty="0" err="1" smtClean="0"/>
              <a:t>-Hartenberg</a:t>
            </a:r>
            <a:r>
              <a:rPr lang="en-US" dirty="0"/>
              <a:t> </a:t>
            </a:r>
            <a:r>
              <a:rPr lang="en-US" dirty="0" smtClean="0"/>
              <a:t>(DH)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81230" y="2155065"/>
                <a:ext cx="8610370" cy="3956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2"/>
                    </a:solidFill>
                  </a:rPr>
                  <a:t>By following the general format of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PrePr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−1</m:t>
                        </m:r>
                      </m:sup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𝑇</m:t>
                        </m:r>
                      </m:e>
                    </m:sPre>
                  </m:oMath>
                </a14:m>
                <a:r>
                  <a:rPr lang="en-US" dirty="0" smtClean="0">
                    <a:solidFill>
                      <a:schemeClr val="tx2"/>
                    </a:solidFill>
                  </a:rPr>
                  <a:t>, it stands for “transition from </a:t>
                </a:r>
                <a:r>
                  <a:rPr lang="en-US" dirty="0" err="1" smtClean="0">
                    <a:solidFill>
                      <a:schemeClr val="tx2"/>
                    </a:solidFill>
                  </a:rPr>
                  <a:t>i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 frame to i-1 frame”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30" y="2155065"/>
                <a:ext cx="8610370" cy="395621"/>
              </a:xfrm>
              <a:prstGeom prst="rect">
                <a:avLst/>
              </a:prstGeom>
              <a:blipFill rotWithShape="1">
                <a:blip r:embed="rId3"/>
                <a:stretch>
                  <a:fillRect l="-637" t="-156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756454"/>
              </p:ext>
            </p:extLst>
          </p:nvPr>
        </p:nvGraphicFramePr>
        <p:xfrm>
          <a:off x="685800" y="2667000"/>
          <a:ext cx="2803525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4" imgW="1841400" imgH="914400" progId="Equation.3">
                  <p:embed/>
                </p:oleObj>
              </mc:Choice>
              <mc:Fallback>
                <p:oleObj name="Equation" r:id="rId4" imgW="18414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67000"/>
                        <a:ext cx="2803525" cy="1395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854994"/>
              </p:ext>
            </p:extLst>
          </p:nvPr>
        </p:nvGraphicFramePr>
        <p:xfrm>
          <a:off x="4352925" y="2643188"/>
          <a:ext cx="2859088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6" imgW="1879560" imgH="914400" progId="Equation.3">
                  <p:embed/>
                </p:oleObj>
              </mc:Choice>
              <mc:Fallback>
                <p:oleObj name="Equation" r:id="rId6" imgW="1879560" imgH="914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925" y="2643188"/>
                        <a:ext cx="2859088" cy="139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80089"/>
              </p:ext>
            </p:extLst>
          </p:nvPr>
        </p:nvGraphicFramePr>
        <p:xfrm>
          <a:off x="661116" y="4572000"/>
          <a:ext cx="2879725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8" imgW="1892160" imgH="914400" progId="Equation.3">
                  <p:embed/>
                </p:oleObj>
              </mc:Choice>
              <mc:Fallback>
                <p:oleObj name="Equation" r:id="rId8" imgW="1892160" imgH="914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16" y="4572000"/>
                        <a:ext cx="2879725" cy="139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4232226" y="4800600"/>
                <a:ext cx="4073574" cy="660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  <m:e>
                          <m:r>
                            <a:rPr lang="en-US" sz="36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𝑇</m:t>
                          </m:r>
                          <m:r>
                            <a:rPr lang="en-US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 </m:t>
                          </m:r>
                        </m:e>
                      </m:sPre>
                      <m:sPre>
                        <m:sPrePr>
                          <m:ctrlPr>
                            <a:rPr lang="en-US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36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  <m:e>
                          <m:r>
                            <a:rPr lang="en-US" sz="36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𝑇</m:t>
                          </m:r>
                          <m:r>
                            <a:rPr lang="en-US" sz="3600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Pre>
                            <m:sPrePr>
                              <m:ctrlPr>
                                <a:rPr lang="en-US" sz="3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PrePr>
                            <m:sub>
                              <m:r>
                                <a:rPr lang="en-US" sz="36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36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sup>
                            <m:e>
                              <m:r>
                                <a:rPr lang="en-US" sz="3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sz="360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Pre>
                                <m:sPrePr>
                                  <m:ctrlPr>
                                    <a:rPr lang="en-US" sz="36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sPrePr>
                                <m:sub>
                                  <m:r>
                                    <a:rPr lang="en-US" sz="36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sz="36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  <m:e>
                                  <m:r>
                                    <a:rPr lang="en-US" sz="36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sz="36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sPre>
                            </m:e>
                          </m:sPre>
                        </m:e>
                      </m:sPre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226" y="4800600"/>
                <a:ext cx="4073574" cy="6600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48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u="sng" dirty="0"/>
              <a:t>Initialization </a:t>
            </a:r>
            <a:r>
              <a:rPr lang="en-US" sz="3600" u="sng" dirty="0" smtClean="0"/>
              <a:t>part 1</a:t>
            </a:r>
            <a:r>
              <a:rPr lang="en-US" sz="3600" u="sng" dirty="0"/>
              <a:t>: </a:t>
            </a:r>
            <a:r>
              <a:rPr lang="en-US" sz="3600" dirty="0" smtClean="0"/>
              <a:t>Construct an empty list for all the nodes (</a:t>
            </a:r>
            <a:r>
              <a:rPr lang="en-US" sz="3600" dirty="0" err="1" smtClean="0"/>
              <a:t>self.visited</a:t>
            </a:r>
            <a:r>
              <a:rPr lang="en-US" sz="3600" dirty="0" smtClean="0"/>
              <a:t>) and prepare a sorted list for the next node (</a:t>
            </a:r>
            <a:r>
              <a:rPr lang="en-US" sz="3600" dirty="0" err="1" smtClean="0"/>
              <a:t>toVisit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  <a:ln w="28575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err="1"/>
              <a:t>self.visited</a:t>
            </a:r>
            <a:r>
              <a:rPr lang="en-US" sz="2400" dirty="0"/>
              <a:t> = </a:t>
            </a:r>
            <a:r>
              <a:rPr lang="en-US" sz="2400" dirty="0" smtClean="0"/>
              <a:t>[]       </a:t>
            </a:r>
            <a:r>
              <a:rPr lang="en-US" sz="2400" dirty="0" smtClean="0">
                <a:solidFill>
                  <a:srgbClr val="C00000"/>
                </a:solidFill>
              </a:rPr>
              <a:t># (</a:t>
            </a:r>
            <a:r>
              <a:rPr lang="en-US" sz="2400" dirty="0" err="1" smtClean="0">
                <a:solidFill>
                  <a:srgbClr val="C00000"/>
                </a:solidFill>
              </a:rPr>
              <a:t>cost_to_reach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parent_node_ID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  <a:r>
              <a:rPr lang="en-US" sz="2400" dirty="0" smtClean="0"/>
              <a:t>    </a:t>
            </a:r>
          </a:p>
          <a:p>
            <a:pPr marL="0" indent="0">
              <a:buNone/>
            </a:pPr>
            <a:r>
              <a:rPr lang="en-US" sz="2400" dirty="0" smtClean="0"/>
              <a:t>if </a:t>
            </a:r>
            <a:r>
              <a:rPr lang="en-US" sz="2400" dirty="0" err="1"/>
              <a:t>self.graph</a:t>
            </a:r>
            <a:r>
              <a:rPr lang="en-US" sz="2400" dirty="0"/>
              <a:t> != None</a:t>
            </a:r>
            <a:r>
              <a:rPr lang="en-US" sz="2400" dirty="0" smtClean="0"/>
              <a:t>:   </a:t>
            </a:r>
            <a:r>
              <a:rPr lang="en-US" sz="2400" dirty="0" smtClean="0">
                <a:solidFill>
                  <a:srgbClr val="C00000"/>
                </a:solidFill>
              </a:rPr>
              <a:t># check the status of the loaded map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         for </a:t>
            </a:r>
            <a:r>
              <a:rPr lang="en-US" sz="2400" dirty="0" err="1"/>
              <a:t>i</a:t>
            </a:r>
            <a:r>
              <a:rPr lang="en-US" sz="2400" dirty="0"/>
              <a:t> in range(</a:t>
            </a:r>
            <a:r>
              <a:rPr lang="en-US" sz="2400" dirty="0" err="1"/>
              <a:t>self.graph.getNodeCount</a:t>
            </a:r>
            <a:r>
              <a:rPr lang="en-US" sz="2400" dirty="0"/>
              <a:t>()):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self.visited.append</a:t>
            </a:r>
            <a:r>
              <a:rPr lang="en-US" sz="2400" dirty="0"/>
              <a:t>(None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err="1"/>
              <a:t>toVisit</a:t>
            </a:r>
            <a:r>
              <a:rPr lang="en-US" sz="2400" dirty="0"/>
              <a:t> = </a:t>
            </a:r>
            <a:r>
              <a:rPr lang="en-US" sz="2400" dirty="0" err="1"/>
              <a:t>PriorityQueue</a:t>
            </a:r>
            <a:r>
              <a:rPr lang="en-US" sz="2400" dirty="0" smtClean="0"/>
              <a:t>()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# (</a:t>
            </a:r>
            <a:r>
              <a:rPr lang="en-US" sz="2400" dirty="0" err="1">
                <a:solidFill>
                  <a:srgbClr val="C00000"/>
                </a:solidFill>
              </a:rPr>
              <a:t>cost_to_reach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current_node_ID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parent_node_ID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089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u="sng" dirty="0">
                <a:solidFill>
                  <a:prstClr val="black"/>
                </a:solidFill>
              </a:rPr>
              <a:t>Initialization </a:t>
            </a:r>
            <a:r>
              <a:rPr lang="en-US" sz="3200" u="sng" dirty="0" smtClean="0">
                <a:solidFill>
                  <a:prstClr val="black"/>
                </a:solidFill>
              </a:rPr>
              <a:t>part 2:</a:t>
            </a:r>
            <a:r>
              <a:rPr lang="en-US" sz="3200" dirty="0" smtClean="0">
                <a:solidFill>
                  <a:prstClr val="black"/>
                </a:solidFill>
              </a:rPr>
              <a:t>Prepare for the main loop by using the start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# </a:t>
            </a:r>
            <a:r>
              <a:rPr lang="en-US" sz="2400" dirty="0">
                <a:solidFill>
                  <a:srgbClr val="C00000"/>
                </a:solidFill>
              </a:rPr>
              <a:t>Start of the algorithm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self.visited</a:t>
            </a:r>
            <a:r>
              <a:rPr lang="en-US" sz="2400" dirty="0"/>
              <a:t>[start] = (0, None)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toVisit.put</a:t>
            </a:r>
            <a:r>
              <a:rPr lang="en-US" sz="2400" dirty="0"/>
              <a:t>((0, start, None</a:t>
            </a:r>
            <a:r>
              <a:rPr lang="en-US" sz="2400" dirty="0" smtClean="0"/>
              <a:t>))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# And prepare the drawing: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draw </a:t>
            </a:r>
            <a:r>
              <a:rPr lang="en-US" sz="2400" dirty="0"/>
              <a:t>= </a:t>
            </a:r>
            <a:r>
              <a:rPr lang="en-US" sz="2400" dirty="0" err="1"/>
              <a:t>deque</a:t>
            </a:r>
            <a:r>
              <a:rPr lang="en-US" sz="2400" dirty="0"/>
              <a:t>([])</a:t>
            </a:r>
          </a:p>
        </p:txBody>
      </p:sp>
    </p:spTree>
    <p:extLst>
      <p:ext uri="{BB962C8B-B14F-4D97-AF65-F5344CB8AC3E}">
        <p14:creationId xmlns:p14="http://schemas.microsoft.com/office/powerpoint/2010/main" val="168154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solidFill>
                  <a:prstClr val="black"/>
                </a:solidFill>
              </a:rPr>
              <a:t>Main loop part 1:</a:t>
            </a:r>
            <a:r>
              <a:rPr lang="en-US" sz="3200" dirty="0" smtClean="0">
                <a:solidFill>
                  <a:prstClr val="black"/>
                </a:solidFill>
              </a:rPr>
              <a:t> Use the closet node from </a:t>
            </a:r>
            <a:r>
              <a:rPr lang="en-US" sz="3200" dirty="0" err="1" smtClean="0">
                <a:solidFill>
                  <a:prstClr val="black"/>
                </a:solidFill>
              </a:rPr>
              <a:t>toVisit</a:t>
            </a:r>
            <a:r>
              <a:rPr lang="en-US" sz="3200" dirty="0" smtClean="0">
                <a:solidFill>
                  <a:prstClr val="black"/>
                </a:solidFill>
              </a:rPr>
              <a:t> for the next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while not </a:t>
            </a:r>
            <a:r>
              <a:rPr lang="en-US" sz="2400" dirty="0" err="1"/>
              <a:t>toVisit.empty</a:t>
            </a:r>
            <a:r>
              <a:rPr lang="en-US" sz="2400" dirty="0"/>
              <a:t>(): </a:t>
            </a:r>
            <a:r>
              <a:rPr lang="en-US" sz="2400" dirty="0">
                <a:solidFill>
                  <a:srgbClr val="C00000"/>
                </a:solidFill>
              </a:rPr>
              <a:t># </a:t>
            </a:r>
            <a:r>
              <a:rPr lang="en-US" sz="2400" dirty="0" smtClean="0">
                <a:solidFill>
                  <a:srgbClr val="C00000"/>
                </a:solidFill>
              </a:rPr>
              <a:t>test condition</a:t>
            </a:r>
          </a:p>
          <a:p>
            <a:pPr marL="0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           # </a:t>
            </a:r>
            <a:r>
              <a:rPr lang="en-US" sz="2400" dirty="0">
                <a:solidFill>
                  <a:srgbClr val="C00000"/>
                </a:solidFill>
              </a:rPr>
              <a:t>temporary tuple for getting the next node</a:t>
            </a:r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dirty="0" err="1"/>
              <a:t>nextTuple</a:t>
            </a:r>
            <a:r>
              <a:rPr lang="en-US" sz="2400" dirty="0"/>
              <a:t> = </a:t>
            </a:r>
            <a:r>
              <a:rPr lang="en-US" sz="2400" dirty="0" err="1"/>
              <a:t>toVisit.get</a:t>
            </a:r>
            <a:r>
              <a:rPr lang="en-US" sz="2400" dirty="0"/>
              <a:t>()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next </a:t>
            </a:r>
            <a:r>
              <a:rPr lang="en-US" sz="2400" dirty="0"/>
              <a:t>= </a:t>
            </a:r>
            <a:r>
              <a:rPr lang="en-US" sz="2400" dirty="0" err="1"/>
              <a:t>nextTuple</a:t>
            </a:r>
            <a:r>
              <a:rPr lang="en-US" sz="2400" dirty="0"/>
              <a:t>[1</a:t>
            </a:r>
            <a:r>
              <a:rPr lang="en-US" sz="2400" dirty="0" smtClean="0"/>
              <a:t>]    </a:t>
            </a:r>
            <a:r>
              <a:rPr lang="en-US" sz="2400" dirty="0" smtClean="0">
                <a:solidFill>
                  <a:srgbClr val="C00000"/>
                </a:solidFill>
              </a:rPr>
              <a:t># Get the “</a:t>
            </a:r>
            <a:r>
              <a:rPr lang="en-US" sz="2400" dirty="0" err="1" smtClean="0">
                <a:solidFill>
                  <a:srgbClr val="C00000"/>
                </a:solidFill>
              </a:rPr>
              <a:t>current_node_ID</a:t>
            </a:r>
            <a:r>
              <a:rPr lang="en-US" sz="2400" dirty="0" smtClean="0">
                <a:solidFill>
                  <a:srgbClr val="C00000"/>
                </a:solidFill>
              </a:rPr>
              <a:t>”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nextDist</a:t>
            </a:r>
            <a:r>
              <a:rPr lang="en-US" sz="2400" dirty="0"/>
              <a:t> = </a:t>
            </a:r>
            <a:r>
              <a:rPr lang="en-US" sz="2400" dirty="0" err="1"/>
              <a:t>self.visited</a:t>
            </a:r>
            <a:r>
              <a:rPr lang="en-US" sz="2400" dirty="0"/>
              <a:t>[next][0</a:t>
            </a:r>
            <a:r>
              <a:rPr lang="en-US" sz="2400" dirty="0" smtClean="0"/>
              <a:t>]  </a:t>
            </a:r>
            <a:r>
              <a:rPr lang="en-US" sz="2400" dirty="0" smtClean="0">
                <a:solidFill>
                  <a:srgbClr val="C00000"/>
                </a:solidFill>
              </a:rPr>
              <a:t># Get the “</a:t>
            </a:r>
            <a:r>
              <a:rPr lang="en-US" sz="2400" dirty="0" err="1" smtClean="0">
                <a:solidFill>
                  <a:srgbClr val="C00000"/>
                </a:solidFill>
              </a:rPr>
              <a:t>cost_to_reach</a:t>
            </a:r>
            <a:r>
              <a:rPr lang="en-US" sz="2400" dirty="0" smtClean="0">
                <a:solidFill>
                  <a:srgbClr val="C00000"/>
                </a:solidFill>
              </a:rPr>
              <a:t>”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             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028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solidFill>
                  <a:prstClr val="black"/>
                </a:solidFill>
              </a:rPr>
              <a:t>Main loop part 2:</a:t>
            </a:r>
            <a:r>
              <a:rPr lang="en-US" sz="3200" dirty="0" smtClean="0">
                <a:solidFill>
                  <a:prstClr val="black"/>
                </a:solidFill>
              </a:rPr>
              <a:t> Draw the progress only for the most recent 50 points.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         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if </a:t>
            </a:r>
            <a:r>
              <a:rPr lang="en-US" sz="2400" dirty="0" err="1"/>
              <a:t>len</a:t>
            </a:r>
            <a:r>
              <a:rPr lang="en-US" sz="2400" dirty="0"/>
              <a:t>(draw) &gt;= 50</a:t>
            </a:r>
            <a:r>
              <a:rPr lang="en-US" sz="2400" dirty="0" smtClean="0"/>
              <a:t>: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	 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draw.popleft</a:t>
            </a:r>
            <a:r>
              <a:rPr lang="en-US" sz="2400" dirty="0"/>
              <a:t>()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# Throw away the oldest node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draw.append</a:t>
            </a:r>
            <a:r>
              <a:rPr lang="en-US" sz="2400" dirty="0"/>
              <a:t>(next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C00000"/>
                </a:solidFill>
              </a:rPr>
              <a:t># Add</a:t>
            </a:r>
            <a:r>
              <a:rPr lang="en-US" sz="2400" dirty="0">
                <a:solidFill>
                  <a:srgbClr val="C00000"/>
                </a:solidFill>
              </a:rPr>
              <a:t> </a:t>
            </a:r>
            <a:r>
              <a:rPr lang="en-US" sz="2400" i="1" dirty="0" smtClean="0">
                <a:solidFill>
                  <a:srgbClr val="C00000"/>
                </a:solidFill>
              </a:rPr>
              <a:t>”next”</a:t>
            </a:r>
            <a:r>
              <a:rPr lang="en-US" sz="2400" dirty="0">
                <a:solidFill>
                  <a:srgbClr val="C00000"/>
                </a:solidFill>
              </a:rPr>
              <a:t> to the right side of the </a:t>
            </a:r>
            <a:r>
              <a:rPr lang="en-US" sz="2400" dirty="0" err="1">
                <a:solidFill>
                  <a:srgbClr val="C00000"/>
                </a:solidFill>
              </a:rPr>
              <a:t>deque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self.DrawList</a:t>
            </a:r>
            <a:r>
              <a:rPr lang="en-US" sz="2400" dirty="0"/>
              <a:t>(draw, width=2, height=2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C00000"/>
                </a:solidFill>
              </a:rPr>
              <a:t># change the size of the symbol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123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solidFill>
                  <a:prstClr val="black"/>
                </a:solidFill>
              </a:rPr>
              <a:t>Main loop part 3:</a:t>
            </a:r>
            <a:r>
              <a:rPr lang="en-US" sz="3200" dirty="0" smtClean="0">
                <a:solidFill>
                  <a:prstClr val="black"/>
                </a:solidFill>
              </a:rPr>
              <a:t> Check to see whether the algorithm reaches the goal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221163"/>
          </a:xfrm>
          <a:ln w="28575"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/>
              <a:t> if next == goal: #Success!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lastPathNode</a:t>
            </a:r>
            <a:r>
              <a:rPr lang="en-US" sz="2400" dirty="0"/>
              <a:t> = goal # Construct the path list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self.pathCost</a:t>
            </a:r>
            <a:r>
              <a:rPr lang="en-US" sz="2400" dirty="0"/>
              <a:t> = </a:t>
            </a:r>
            <a:r>
              <a:rPr lang="en-US" sz="2400" dirty="0" err="1"/>
              <a:t>self.visited</a:t>
            </a:r>
            <a:r>
              <a:rPr lang="en-US" sz="2400" dirty="0"/>
              <a:t>[goal][0]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C00000"/>
                </a:solidFill>
              </a:rPr>
              <a:t>#it's </a:t>
            </a:r>
            <a:r>
              <a:rPr lang="en-US" sz="2400" dirty="0">
                <a:solidFill>
                  <a:srgbClr val="C00000"/>
                </a:solidFill>
              </a:rPr>
              <a:t>the total cost of the whole </a:t>
            </a:r>
            <a:r>
              <a:rPr lang="en-US" sz="2400" dirty="0" smtClean="0">
                <a:solidFill>
                  <a:srgbClr val="C00000"/>
                </a:solidFill>
              </a:rPr>
              <a:t>path, the value will be used in the GUI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self.path</a:t>
            </a:r>
            <a:r>
              <a:rPr lang="en-US" sz="2400" dirty="0"/>
              <a:t> = []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                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      # </a:t>
            </a:r>
            <a:r>
              <a:rPr lang="en-US" sz="2400" dirty="0">
                <a:solidFill>
                  <a:srgbClr val="C00000"/>
                </a:solidFill>
              </a:rPr>
              <a:t>the following loop is for constructing the shortest path to the goal node  backward.</a:t>
            </a:r>
          </a:p>
          <a:p>
            <a:pPr marL="0" indent="0">
              <a:buNone/>
            </a:pPr>
            <a:r>
              <a:rPr lang="en-US" sz="2400" dirty="0"/>
              <a:t>                while </a:t>
            </a:r>
            <a:r>
              <a:rPr lang="en-US" sz="2400" dirty="0" err="1"/>
              <a:t>self.visited</a:t>
            </a:r>
            <a:r>
              <a:rPr lang="en-US" sz="2400" dirty="0"/>
              <a:t>[</a:t>
            </a:r>
            <a:r>
              <a:rPr lang="en-US" sz="2400" dirty="0" err="1"/>
              <a:t>lastPathNode</a:t>
            </a:r>
            <a:r>
              <a:rPr lang="en-US" sz="2400" dirty="0"/>
              <a:t>][1] != None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C00000"/>
                </a:solidFill>
              </a:rPr>
              <a:t># Until it reaches the start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                 </a:t>
            </a:r>
            <a:r>
              <a:rPr lang="en-US" sz="2400" dirty="0" smtClean="0"/>
              <a:t> </a:t>
            </a:r>
            <a:r>
              <a:rPr lang="en-US" sz="2400" dirty="0" err="1" smtClean="0"/>
              <a:t>self.path.append</a:t>
            </a:r>
            <a:r>
              <a:rPr lang="en-US" sz="2400" dirty="0" smtClean="0"/>
              <a:t>(</a:t>
            </a:r>
            <a:r>
              <a:rPr lang="en-US" sz="2400" dirty="0" err="1" smtClean="0"/>
              <a:t>lastPathNode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                    </a:t>
            </a:r>
            <a:r>
              <a:rPr lang="en-US" sz="2400" dirty="0" smtClean="0"/>
              <a:t> </a:t>
            </a:r>
            <a:r>
              <a:rPr lang="en-US" sz="2400" dirty="0" err="1" smtClean="0"/>
              <a:t>lastPathNode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/>
              <a:t>self.visited</a:t>
            </a:r>
            <a:r>
              <a:rPr lang="en-US" sz="2400" dirty="0"/>
              <a:t>[</a:t>
            </a:r>
            <a:r>
              <a:rPr lang="en-US" sz="2400" dirty="0" err="1"/>
              <a:t>lastPathNode</a:t>
            </a:r>
            <a:r>
              <a:rPr lang="en-US" sz="2400" dirty="0"/>
              <a:t>][1] </a:t>
            </a:r>
            <a:r>
              <a:rPr lang="en-US" sz="2400" dirty="0">
                <a:solidFill>
                  <a:srgbClr val="C00000"/>
                </a:solidFill>
              </a:rPr>
              <a:t># 1 denotes the node we just came from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self.path.append</a:t>
            </a:r>
            <a:r>
              <a:rPr lang="en-US" sz="2400" dirty="0"/>
              <a:t>(start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C00000"/>
                </a:solidFill>
              </a:rPr>
              <a:t># Add the start node to the right side of the path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self.path.reverse</a:t>
            </a:r>
            <a:r>
              <a:rPr lang="en-US" sz="2400" dirty="0"/>
              <a:t>()</a:t>
            </a:r>
          </a:p>
          <a:p>
            <a:pPr marL="0" indent="0">
              <a:buNone/>
            </a:pPr>
            <a:r>
              <a:rPr lang="en-US" sz="2400" dirty="0" smtClean="0"/>
              <a:t>                return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3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solidFill>
                  <a:prstClr val="black"/>
                </a:solidFill>
              </a:rPr>
              <a:t>Main loop part 4:</a:t>
            </a:r>
            <a:r>
              <a:rPr lang="en-US" sz="3200" dirty="0" smtClean="0">
                <a:solidFill>
                  <a:prstClr val="black"/>
                </a:solidFill>
              </a:rPr>
              <a:t> Look for the neighbor node of the “next” node, and based on its visit status, choose to either </a:t>
            </a:r>
            <a:r>
              <a:rPr lang="en-US" sz="3200" dirty="0" err="1" smtClean="0">
                <a:solidFill>
                  <a:prstClr val="black"/>
                </a:solidFill>
              </a:rPr>
              <a:t>creat</a:t>
            </a:r>
            <a:r>
              <a:rPr lang="en-US" sz="3200" dirty="0" smtClean="0">
                <a:solidFill>
                  <a:prstClr val="black"/>
                </a:solidFill>
              </a:rPr>
              <a:t> or update the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05800" cy="4221163"/>
          </a:xfrm>
          <a:ln w="28575"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/>
              <a:t> for adjacency in </a:t>
            </a:r>
            <a:r>
              <a:rPr lang="en-US" sz="2400" dirty="0" err="1"/>
              <a:t>self.graph.getAdjacencies</a:t>
            </a:r>
            <a:r>
              <a:rPr lang="en-US" sz="2400" dirty="0"/>
              <a:t>(next): </a:t>
            </a:r>
            <a:r>
              <a:rPr lang="en-US" sz="2400" dirty="0">
                <a:solidFill>
                  <a:srgbClr val="C00000"/>
                </a:solidFill>
              </a:rPr>
              <a:t># For each </a:t>
            </a:r>
            <a:r>
              <a:rPr lang="en-US" sz="2400" dirty="0" err="1">
                <a:solidFill>
                  <a:srgbClr val="C00000"/>
                </a:solidFill>
              </a:rPr>
              <a:t>neightbor</a:t>
            </a:r>
            <a:r>
              <a:rPr lang="en-US" sz="2400" dirty="0">
                <a:solidFill>
                  <a:srgbClr val="C00000"/>
                </a:solidFill>
              </a:rPr>
              <a:t>, see if have a path to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nextNbr</a:t>
            </a:r>
            <a:r>
              <a:rPr lang="en-US" sz="2400" dirty="0"/>
              <a:t>, cost = adjacency[0], adjacency[1] </a:t>
            </a:r>
            <a:r>
              <a:rPr lang="en-US" sz="2400" dirty="0">
                <a:solidFill>
                  <a:srgbClr val="C00000"/>
                </a:solidFill>
              </a:rPr>
              <a:t>#the cost is the </a:t>
            </a:r>
            <a:r>
              <a:rPr lang="en-US" sz="2400" dirty="0" err="1">
                <a:solidFill>
                  <a:srgbClr val="C00000"/>
                </a:solidFill>
              </a:rPr>
              <a:t>distannce</a:t>
            </a:r>
            <a:r>
              <a:rPr lang="en-US" sz="2400" dirty="0">
                <a:solidFill>
                  <a:srgbClr val="C00000"/>
                </a:solidFill>
              </a:rPr>
              <a:t> from "next" to "</a:t>
            </a:r>
            <a:r>
              <a:rPr lang="en-US" sz="2400" dirty="0" err="1">
                <a:solidFill>
                  <a:srgbClr val="C00000"/>
                </a:solidFill>
              </a:rPr>
              <a:t>nextNbr</a:t>
            </a:r>
            <a:r>
              <a:rPr lang="en-US" sz="2400" dirty="0">
                <a:solidFill>
                  <a:srgbClr val="C00000"/>
                </a:solidFill>
              </a:rPr>
              <a:t>"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totalTravel</a:t>
            </a:r>
            <a:r>
              <a:rPr lang="en-US" sz="2400" dirty="0"/>
              <a:t> = </a:t>
            </a:r>
            <a:r>
              <a:rPr lang="en-US" sz="2400" dirty="0" err="1"/>
              <a:t>nextDist</a:t>
            </a:r>
            <a:r>
              <a:rPr lang="en-US" sz="2400" dirty="0"/>
              <a:t> + cost</a:t>
            </a:r>
          </a:p>
          <a:p>
            <a:pPr marL="0" indent="0">
              <a:buNone/>
            </a:pPr>
            <a:r>
              <a:rPr lang="en-US" sz="2400" dirty="0"/>
              <a:t>                if </a:t>
            </a:r>
            <a:r>
              <a:rPr lang="en-US" sz="2400" dirty="0" err="1"/>
              <a:t>self.visited</a:t>
            </a:r>
            <a:r>
              <a:rPr lang="en-US" sz="2400" dirty="0"/>
              <a:t>[</a:t>
            </a:r>
            <a:r>
              <a:rPr lang="en-US" sz="2400" dirty="0" err="1"/>
              <a:t>nextNbr</a:t>
            </a:r>
            <a:r>
              <a:rPr lang="en-US" sz="2400" dirty="0"/>
              <a:t>] == None: </a:t>
            </a:r>
            <a:r>
              <a:rPr lang="en-US" sz="2400" dirty="0">
                <a:solidFill>
                  <a:srgbClr val="C00000"/>
                </a:solidFill>
              </a:rPr>
              <a:t># The neighbor is unvisited</a:t>
            </a:r>
          </a:p>
          <a:p>
            <a:pPr marL="0" indent="0">
              <a:buNone/>
            </a:pPr>
            <a:r>
              <a:rPr lang="en-US" sz="2400" dirty="0"/>
              <a:t>                    </a:t>
            </a:r>
            <a:r>
              <a:rPr lang="en-US" sz="2400" dirty="0" err="1"/>
              <a:t>self.visited</a:t>
            </a:r>
            <a:r>
              <a:rPr lang="en-US" sz="2400" dirty="0"/>
              <a:t>[</a:t>
            </a:r>
            <a:r>
              <a:rPr lang="en-US" sz="2400" dirty="0" err="1"/>
              <a:t>nextNbr</a:t>
            </a:r>
            <a:r>
              <a:rPr lang="en-US" sz="2400" dirty="0"/>
              <a:t>] = ( </a:t>
            </a:r>
            <a:r>
              <a:rPr lang="en-US" sz="2400" dirty="0" err="1"/>
              <a:t>totalTravel</a:t>
            </a:r>
            <a:r>
              <a:rPr lang="en-US" sz="2400" dirty="0"/>
              <a:t>, next ) </a:t>
            </a:r>
            <a:r>
              <a:rPr lang="en-US" sz="2400" dirty="0">
                <a:solidFill>
                  <a:srgbClr val="C00000"/>
                </a:solidFill>
              </a:rPr>
              <a:t># Mark the node as visited</a:t>
            </a:r>
          </a:p>
          <a:p>
            <a:pPr marL="0" indent="0">
              <a:buNone/>
            </a:pPr>
            <a:r>
              <a:rPr lang="en-US" sz="2400" dirty="0"/>
              <a:t>                    </a:t>
            </a:r>
            <a:r>
              <a:rPr lang="en-US" sz="2400" dirty="0" err="1"/>
              <a:t>toVisit.put</a:t>
            </a:r>
            <a:r>
              <a:rPr lang="en-US" sz="2400" dirty="0"/>
              <a:t>( (</a:t>
            </a:r>
            <a:r>
              <a:rPr lang="en-US" sz="2400" dirty="0" err="1"/>
              <a:t>totalTravel</a:t>
            </a:r>
            <a:r>
              <a:rPr lang="en-US" sz="2400" dirty="0"/>
              <a:t>, </a:t>
            </a:r>
            <a:r>
              <a:rPr lang="en-US" sz="2400" dirty="0" err="1"/>
              <a:t>nextNbr</a:t>
            </a:r>
            <a:r>
              <a:rPr lang="en-US" sz="2400" dirty="0"/>
              <a:t>, next) ) </a:t>
            </a:r>
            <a:r>
              <a:rPr lang="en-US" sz="2400" dirty="0">
                <a:solidFill>
                  <a:srgbClr val="C00000"/>
                </a:solidFill>
              </a:rPr>
              <a:t># Add node to priority queue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elif</a:t>
            </a:r>
            <a:r>
              <a:rPr lang="en-US" sz="2400" dirty="0"/>
              <a:t> </a:t>
            </a:r>
            <a:r>
              <a:rPr lang="en-US" sz="2400" dirty="0" err="1"/>
              <a:t>totalTravel</a:t>
            </a:r>
            <a:r>
              <a:rPr lang="en-US" sz="2400" dirty="0"/>
              <a:t> &lt; </a:t>
            </a:r>
            <a:r>
              <a:rPr lang="en-US" sz="2400" dirty="0" err="1"/>
              <a:t>self.visited</a:t>
            </a:r>
            <a:r>
              <a:rPr lang="en-US" sz="2400" dirty="0"/>
              <a:t>[</a:t>
            </a:r>
            <a:r>
              <a:rPr lang="en-US" sz="2400" dirty="0" err="1"/>
              <a:t>nextNbr</a:t>
            </a:r>
            <a:r>
              <a:rPr lang="en-US" sz="2400" dirty="0"/>
              <a:t>][0]: </a:t>
            </a:r>
            <a:r>
              <a:rPr lang="en-US" sz="2400" dirty="0">
                <a:solidFill>
                  <a:srgbClr val="C00000"/>
                </a:solidFill>
              </a:rPr>
              <a:t># The neighbor has been visited, but that is shorter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                                                             # if we've found a shorter route to </a:t>
            </a:r>
            <a:r>
              <a:rPr lang="en-US" sz="2400" dirty="0" err="1">
                <a:solidFill>
                  <a:srgbClr val="C00000"/>
                </a:solidFill>
              </a:rPr>
              <a:t>nextNbr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                 </a:t>
            </a:r>
            <a:r>
              <a:rPr lang="en-US" sz="2400" dirty="0" err="1"/>
              <a:t>self.visited</a:t>
            </a:r>
            <a:r>
              <a:rPr lang="en-US" sz="2400" dirty="0"/>
              <a:t>[</a:t>
            </a:r>
            <a:r>
              <a:rPr lang="en-US" sz="2400" dirty="0" err="1"/>
              <a:t>nextNbr</a:t>
            </a:r>
            <a:r>
              <a:rPr lang="en-US" sz="2400" dirty="0"/>
              <a:t>] = (</a:t>
            </a:r>
            <a:r>
              <a:rPr lang="en-US" sz="2400" dirty="0" err="1"/>
              <a:t>totalTravel</a:t>
            </a:r>
            <a:r>
              <a:rPr lang="en-US" sz="2400" dirty="0"/>
              <a:t>, next) </a:t>
            </a:r>
            <a:r>
              <a:rPr lang="en-US" sz="2400" dirty="0">
                <a:solidFill>
                  <a:srgbClr val="C00000"/>
                </a:solidFill>
              </a:rPr>
              <a:t># then replace old route to </a:t>
            </a:r>
            <a:r>
              <a:rPr lang="en-US" sz="2400" dirty="0" err="1">
                <a:solidFill>
                  <a:srgbClr val="C00000"/>
                </a:solidFill>
              </a:rPr>
              <a:t>nextNbr</a:t>
            </a:r>
            <a:r>
              <a:rPr lang="en-US" sz="2400" dirty="0">
                <a:solidFill>
                  <a:srgbClr val="C00000"/>
                </a:solidFill>
              </a:rPr>
              <a:t> with new</a:t>
            </a:r>
          </a:p>
          <a:p>
            <a:pPr marL="0" indent="0">
              <a:buNone/>
            </a:pPr>
            <a:r>
              <a:rPr lang="en-US" sz="2400" dirty="0"/>
              <a:t>                    </a:t>
            </a:r>
            <a:r>
              <a:rPr lang="en-US" sz="2400" dirty="0" err="1"/>
              <a:t>toVisit.put</a:t>
            </a:r>
            <a:r>
              <a:rPr lang="en-US" sz="2400" dirty="0"/>
              <a:t>( (</a:t>
            </a:r>
            <a:r>
              <a:rPr lang="en-US" sz="2400" dirty="0" err="1"/>
              <a:t>totalTravel</a:t>
            </a:r>
            <a:r>
              <a:rPr lang="en-US" sz="2400" dirty="0"/>
              <a:t>, </a:t>
            </a:r>
            <a:r>
              <a:rPr lang="en-US" sz="2400" dirty="0" err="1"/>
              <a:t>nextNbr</a:t>
            </a:r>
            <a:r>
              <a:rPr lang="en-US" sz="2400" dirty="0"/>
              <a:t>, next))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                #else: Node has been visited, but current path is equal or longer</a:t>
            </a:r>
          </a:p>
        </p:txBody>
      </p:sp>
    </p:spTree>
    <p:extLst>
      <p:ext uri="{BB962C8B-B14F-4D97-AF65-F5344CB8AC3E}">
        <p14:creationId xmlns:p14="http://schemas.microsoft.com/office/powerpoint/2010/main" val="53688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solidFill>
                  <a:prstClr val="black"/>
                </a:solidFill>
              </a:rPr>
              <a:t>Main loop part 4 (A* case):</a:t>
            </a:r>
            <a:r>
              <a:rPr lang="en-US" sz="3200" dirty="0" smtClean="0">
                <a:solidFill>
                  <a:prstClr val="black"/>
                </a:solidFill>
              </a:rPr>
              <a:t> Look for the neighbor node of the “next” node, and based on its visit status, choose to either </a:t>
            </a:r>
            <a:r>
              <a:rPr lang="en-US" sz="3200" dirty="0" err="1" smtClean="0">
                <a:solidFill>
                  <a:prstClr val="black"/>
                </a:solidFill>
              </a:rPr>
              <a:t>creat</a:t>
            </a:r>
            <a:r>
              <a:rPr lang="en-US" sz="3200" dirty="0" smtClean="0">
                <a:solidFill>
                  <a:prstClr val="black"/>
                </a:solidFill>
              </a:rPr>
              <a:t> or update the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05800" cy="4221163"/>
          </a:xfrm>
          <a:ln w="28575"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 for adjacency in </a:t>
            </a:r>
            <a:r>
              <a:rPr lang="en-US" sz="2400" dirty="0" err="1"/>
              <a:t>self.graph.getAdjacencies</a:t>
            </a:r>
            <a:r>
              <a:rPr lang="en-US" sz="2400" dirty="0"/>
              <a:t>(next): </a:t>
            </a:r>
            <a:r>
              <a:rPr lang="en-US" sz="2400" dirty="0">
                <a:solidFill>
                  <a:srgbClr val="C00000"/>
                </a:solidFill>
              </a:rPr>
              <a:t># For each </a:t>
            </a:r>
            <a:r>
              <a:rPr lang="en-US" sz="2400" dirty="0" err="1">
                <a:solidFill>
                  <a:srgbClr val="C00000"/>
                </a:solidFill>
              </a:rPr>
              <a:t>neightbor</a:t>
            </a:r>
            <a:r>
              <a:rPr lang="en-US" sz="2400" dirty="0">
                <a:solidFill>
                  <a:srgbClr val="C00000"/>
                </a:solidFill>
              </a:rPr>
              <a:t>, see if have a path to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nextNbr</a:t>
            </a:r>
            <a:r>
              <a:rPr lang="en-US" sz="2400" dirty="0"/>
              <a:t>, cost = adjacency[0], adjacency[1] </a:t>
            </a:r>
            <a:r>
              <a:rPr lang="en-US" sz="2400" dirty="0">
                <a:solidFill>
                  <a:srgbClr val="C00000"/>
                </a:solidFill>
              </a:rPr>
              <a:t>#the cost is the </a:t>
            </a:r>
            <a:r>
              <a:rPr lang="en-US" sz="2400" dirty="0" err="1">
                <a:solidFill>
                  <a:srgbClr val="C00000"/>
                </a:solidFill>
              </a:rPr>
              <a:t>distannce</a:t>
            </a:r>
            <a:r>
              <a:rPr lang="en-US" sz="2400" dirty="0">
                <a:solidFill>
                  <a:srgbClr val="C00000"/>
                </a:solidFill>
              </a:rPr>
              <a:t> from "next" to "</a:t>
            </a:r>
            <a:r>
              <a:rPr lang="en-US" sz="2400" dirty="0" err="1">
                <a:solidFill>
                  <a:srgbClr val="C00000"/>
                </a:solidFill>
              </a:rPr>
              <a:t>nextNbr</a:t>
            </a:r>
            <a:r>
              <a:rPr lang="en-US" sz="2400" dirty="0">
                <a:solidFill>
                  <a:srgbClr val="C00000"/>
                </a:solidFill>
              </a:rPr>
              <a:t>"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totalTravel</a:t>
            </a:r>
            <a:r>
              <a:rPr lang="en-US" sz="2400" dirty="0"/>
              <a:t> = </a:t>
            </a:r>
            <a:r>
              <a:rPr lang="en-US" sz="2400" dirty="0" err="1"/>
              <a:t>nextDist</a:t>
            </a:r>
            <a:r>
              <a:rPr lang="en-US" sz="2400" dirty="0"/>
              <a:t> + cost</a:t>
            </a:r>
          </a:p>
          <a:p>
            <a:pPr marL="0" indent="0">
              <a:buNone/>
            </a:pPr>
            <a:r>
              <a:rPr lang="en-US" sz="2400" dirty="0"/>
              <a:t>                if </a:t>
            </a:r>
            <a:r>
              <a:rPr lang="en-US" sz="2400" dirty="0" err="1"/>
              <a:t>self.visited</a:t>
            </a:r>
            <a:r>
              <a:rPr lang="en-US" sz="2400" dirty="0"/>
              <a:t>[</a:t>
            </a:r>
            <a:r>
              <a:rPr lang="en-US" sz="2400" dirty="0" err="1"/>
              <a:t>nextNbr</a:t>
            </a:r>
            <a:r>
              <a:rPr lang="en-US" sz="2400" dirty="0"/>
              <a:t>] == None: </a:t>
            </a:r>
            <a:r>
              <a:rPr lang="en-US" sz="2400" dirty="0">
                <a:solidFill>
                  <a:srgbClr val="C00000"/>
                </a:solidFill>
              </a:rPr>
              <a:t># The neighbor is unvisited</a:t>
            </a:r>
          </a:p>
          <a:p>
            <a:pPr marL="0" indent="0">
              <a:buNone/>
            </a:pPr>
            <a:r>
              <a:rPr lang="en-US" sz="2400" dirty="0"/>
              <a:t>                    </a:t>
            </a:r>
            <a:r>
              <a:rPr lang="en-US" sz="2400" dirty="0" err="1"/>
              <a:t>self.visited</a:t>
            </a:r>
            <a:r>
              <a:rPr lang="en-US" sz="2400" dirty="0"/>
              <a:t>[</a:t>
            </a:r>
            <a:r>
              <a:rPr lang="en-US" sz="2400" dirty="0" err="1"/>
              <a:t>nextNbr</a:t>
            </a:r>
            <a:r>
              <a:rPr lang="en-US" sz="2400" dirty="0"/>
              <a:t>] = ( </a:t>
            </a:r>
            <a:r>
              <a:rPr lang="en-US" sz="2400" dirty="0" err="1"/>
              <a:t>totalTravel</a:t>
            </a:r>
            <a:r>
              <a:rPr lang="en-US" sz="2400" dirty="0"/>
              <a:t>, next ) </a:t>
            </a:r>
            <a:r>
              <a:rPr lang="en-US" sz="2400" dirty="0">
                <a:solidFill>
                  <a:srgbClr val="C00000"/>
                </a:solidFill>
              </a:rPr>
              <a:t># Mark the node as </a:t>
            </a:r>
            <a:r>
              <a:rPr lang="en-US" sz="2400" dirty="0" smtClean="0">
                <a:solidFill>
                  <a:srgbClr val="C00000"/>
                </a:solidFill>
              </a:rPr>
              <a:t>visited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	 </a:t>
            </a:r>
            <a:r>
              <a:rPr lang="en-US" sz="2400" dirty="0" err="1" smtClean="0">
                <a:solidFill>
                  <a:schemeClr val="accent1"/>
                </a:solidFill>
              </a:rPr>
              <a:t>goalDist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= </a:t>
            </a:r>
            <a:r>
              <a:rPr lang="en-US" sz="2400" dirty="0" err="1">
                <a:solidFill>
                  <a:schemeClr val="accent1"/>
                </a:solidFill>
              </a:rPr>
              <a:t>euclidDist</a:t>
            </a:r>
            <a:r>
              <a:rPr lang="en-US" sz="2400" dirty="0">
                <a:solidFill>
                  <a:schemeClr val="accent1"/>
                </a:solidFill>
              </a:rPr>
              <a:t>(</a:t>
            </a:r>
            <a:r>
              <a:rPr lang="en-US" sz="2400" dirty="0" err="1">
                <a:solidFill>
                  <a:schemeClr val="accent1"/>
                </a:solidFill>
              </a:rPr>
              <a:t>nextNbr</a:t>
            </a:r>
            <a:r>
              <a:rPr lang="en-US" sz="2400" dirty="0">
                <a:solidFill>
                  <a:schemeClr val="accent1"/>
                </a:solidFill>
              </a:rPr>
              <a:t>, goal, </a:t>
            </a:r>
            <a:r>
              <a:rPr lang="en-US" sz="2400" dirty="0" err="1">
                <a:solidFill>
                  <a:schemeClr val="accent1"/>
                </a:solidFill>
              </a:rPr>
              <a:t>self.graph</a:t>
            </a:r>
            <a:r>
              <a:rPr lang="en-US" sz="2400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/>
              <a:t>                    </a:t>
            </a:r>
            <a:r>
              <a:rPr lang="en-US" sz="2400" dirty="0" err="1"/>
              <a:t>toVisit.put</a:t>
            </a:r>
            <a:r>
              <a:rPr lang="en-US" sz="2400" dirty="0"/>
              <a:t>( (</a:t>
            </a:r>
            <a:r>
              <a:rPr lang="en-US" sz="2400" dirty="0" err="1" smtClean="0"/>
              <a:t>totalTravel</a:t>
            </a:r>
            <a:r>
              <a:rPr lang="en-US" sz="2400" dirty="0" smtClean="0"/>
              <a:t> + </a:t>
            </a:r>
            <a:r>
              <a:rPr lang="en-US" sz="2400" dirty="0" err="1">
                <a:solidFill>
                  <a:schemeClr val="accent1"/>
                </a:solidFill>
              </a:rPr>
              <a:t>goalDist</a:t>
            </a:r>
            <a:r>
              <a:rPr lang="en-US" sz="2400" dirty="0" smtClean="0"/>
              <a:t>, </a:t>
            </a:r>
            <a:r>
              <a:rPr lang="en-US" sz="2400" dirty="0" err="1"/>
              <a:t>nextNbr</a:t>
            </a:r>
            <a:r>
              <a:rPr lang="en-US" sz="2400" dirty="0"/>
              <a:t>, next) ) </a:t>
            </a:r>
            <a:r>
              <a:rPr lang="en-US" sz="2400" dirty="0">
                <a:solidFill>
                  <a:srgbClr val="C00000"/>
                </a:solidFill>
              </a:rPr>
              <a:t># Add node to priority queue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elif</a:t>
            </a:r>
            <a:r>
              <a:rPr lang="en-US" sz="2400" dirty="0"/>
              <a:t> </a:t>
            </a:r>
            <a:r>
              <a:rPr lang="en-US" sz="2400" dirty="0" err="1"/>
              <a:t>totalTravel</a:t>
            </a:r>
            <a:r>
              <a:rPr lang="en-US" sz="2400" dirty="0"/>
              <a:t> &lt; </a:t>
            </a:r>
            <a:r>
              <a:rPr lang="en-US" sz="2400" dirty="0" err="1"/>
              <a:t>self.visited</a:t>
            </a:r>
            <a:r>
              <a:rPr lang="en-US" sz="2400" dirty="0"/>
              <a:t>[</a:t>
            </a:r>
            <a:r>
              <a:rPr lang="en-US" sz="2400" dirty="0" err="1"/>
              <a:t>nextNbr</a:t>
            </a:r>
            <a:r>
              <a:rPr lang="en-US" sz="2400" dirty="0"/>
              <a:t>][0]: </a:t>
            </a:r>
            <a:r>
              <a:rPr lang="en-US" sz="2400" dirty="0">
                <a:solidFill>
                  <a:srgbClr val="C00000"/>
                </a:solidFill>
              </a:rPr>
              <a:t># The neighbor has been visited, but that is shorter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                                                             # if we've found a shorter route to </a:t>
            </a:r>
            <a:r>
              <a:rPr lang="en-US" sz="2400" dirty="0" err="1">
                <a:solidFill>
                  <a:srgbClr val="C00000"/>
                </a:solidFill>
              </a:rPr>
              <a:t>nextNbr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                 </a:t>
            </a:r>
            <a:r>
              <a:rPr lang="en-US" sz="2400" dirty="0" err="1"/>
              <a:t>self.visited</a:t>
            </a:r>
            <a:r>
              <a:rPr lang="en-US" sz="2400" dirty="0"/>
              <a:t>[</a:t>
            </a:r>
            <a:r>
              <a:rPr lang="en-US" sz="2400" dirty="0" err="1"/>
              <a:t>nextNbr</a:t>
            </a:r>
            <a:r>
              <a:rPr lang="en-US" sz="2400" dirty="0"/>
              <a:t>] = (</a:t>
            </a:r>
            <a:r>
              <a:rPr lang="en-US" sz="2400" dirty="0" err="1"/>
              <a:t>totalTravel</a:t>
            </a:r>
            <a:r>
              <a:rPr lang="en-US" sz="2400" dirty="0"/>
              <a:t>, next) </a:t>
            </a:r>
            <a:r>
              <a:rPr lang="en-US" sz="2400" dirty="0">
                <a:solidFill>
                  <a:srgbClr val="C00000"/>
                </a:solidFill>
              </a:rPr>
              <a:t># then replace old route to </a:t>
            </a:r>
            <a:r>
              <a:rPr lang="en-US" sz="2400" dirty="0" err="1">
                <a:solidFill>
                  <a:srgbClr val="C00000"/>
                </a:solidFill>
              </a:rPr>
              <a:t>nextNbr</a:t>
            </a:r>
            <a:r>
              <a:rPr lang="en-US" sz="2400" dirty="0">
                <a:solidFill>
                  <a:srgbClr val="C00000"/>
                </a:solidFill>
              </a:rPr>
              <a:t> with </a:t>
            </a:r>
            <a:r>
              <a:rPr lang="en-US" sz="2400" dirty="0" smtClean="0">
                <a:solidFill>
                  <a:srgbClr val="C00000"/>
                </a:solidFill>
              </a:rPr>
              <a:t>new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	 </a:t>
            </a:r>
            <a:r>
              <a:rPr lang="en-US" sz="2400" dirty="0" err="1">
                <a:solidFill>
                  <a:schemeClr val="accent1"/>
                </a:solidFill>
              </a:rPr>
              <a:t>goalDist</a:t>
            </a:r>
            <a:r>
              <a:rPr lang="en-US" sz="2400" dirty="0">
                <a:solidFill>
                  <a:schemeClr val="accent1"/>
                </a:solidFill>
              </a:rPr>
              <a:t> = </a:t>
            </a:r>
            <a:r>
              <a:rPr lang="en-US" sz="2400" dirty="0" err="1" smtClean="0">
                <a:solidFill>
                  <a:schemeClr val="accent1"/>
                </a:solidFill>
              </a:rPr>
              <a:t>euclidDist</a:t>
            </a:r>
            <a:r>
              <a:rPr lang="en-US" sz="2400" dirty="0" smtClean="0">
                <a:solidFill>
                  <a:schemeClr val="accent1"/>
                </a:solidFill>
              </a:rPr>
              <a:t>(</a:t>
            </a:r>
            <a:r>
              <a:rPr lang="en-US" sz="2400" dirty="0" err="1" smtClean="0">
                <a:solidFill>
                  <a:schemeClr val="accent1"/>
                </a:solidFill>
              </a:rPr>
              <a:t>nextNbr</a:t>
            </a:r>
            <a:r>
              <a:rPr lang="en-US" sz="2400" dirty="0" smtClean="0">
                <a:solidFill>
                  <a:schemeClr val="accent1"/>
                </a:solidFill>
              </a:rPr>
              <a:t>, </a:t>
            </a:r>
            <a:r>
              <a:rPr lang="en-US" sz="2400" dirty="0">
                <a:solidFill>
                  <a:schemeClr val="accent1"/>
                </a:solidFill>
              </a:rPr>
              <a:t>goal, </a:t>
            </a:r>
            <a:r>
              <a:rPr lang="en-US" sz="2400" dirty="0" err="1">
                <a:solidFill>
                  <a:schemeClr val="accent1"/>
                </a:solidFill>
              </a:rPr>
              <a:t>self.graph</a:t>
            </a:r>
            <a:r>
              <a:rPr lang="en-US" sz="2400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/>
              <a:t>                    </a:t>
            </a:r>
            <a:r>
              <a:rPr lang="en-US" sz="2400" dirty="0" err="1"/>
              <a:t>toVisit.put</a:t>
            </a:r>
            <a:r>
              <a:rPr lang="en-US" sz="2400" dirty="0"/>
              <a:t>( (</a:t>
            </a:r>
            <a:r>
              <a:rPr lang="en-US" sz="2400" dirty="0" err="1" smtClean="0"/>
              <a:t>totalTravel</a:t>
            </a:r>
            <a:r>
              <a:rPr lang="en-US" sz="2400" dirty="0" smtClean="0"/>
              <a:t> + </a:t>
            </a:r>
            <a:r>
              <a:rPr lang="en-US" sz="2400" dirty="0" err="1">
                <a:solidFill>
                  <a:schemeClr val="accent1"/>
                </a:solidFill>
              </a:rPr>
              <a:t>goalDist</a:t>
            </a:r>
            <a:r>
              <a:rPr lang="en-US" sz="2400" dirty="0" smtClean="0"/>
              <a:t>, </a:t>
            </a:r>
            <a:r>
              <a:rPr lang="en-US" sz="2400" dirty="0" err="1"/>
              <a:t>nextNbr</a:t>
            </a:r>
            <a:r>
              <a:rPr lang="en-US" sz="2400" dirty="0"/>
              <a:t>, next))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                #else: Node has been visited, but current path is equal or longer</a:t>
            </a:r>
          </a:p>
        </p:txBody>
      </p:sp>
    </p:spTree>
    <p:extLst>
      <p:ext uri="{BB962C8B-B14F-4D97-AF65-F5344CB8AC3E}">
        <p14:creationId xmlns:p14="http://schemas.microsoft.com/office/powerpoint/2010/main" val="3501711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solidFill>
                  <a:prstClr val="black"/>
                </a:solidFill>
              </a:rPr>
              <a:t>Path finding using Laplace’s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05800" cy="4221163"/>
          </a:xfrm>
          <a:ln w="28575"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Step 1.</a:t>
            </a:r>
            <a:r>
              <a:rPr lang="en-US" sz="2400" dirty="0" smtClean="0">
                <a:solidFill>
                  <a:schemeClr val="tx2"/>
                </a:solidFill>
              </a:rPr>
              <a:t>	Define the V(start, goal)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Step 2. </a:t>
            </a:r>
            <a:r>
              <a:rPr lang="en-US" sz="2400" dirty="0" smtClean="0">
                <a:solidFill>
                  <a:schemeClr val="tx2"/>
                </a:solidFill>
              </a:rPr>
              <a:t>	Assign values to the state of the node: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	Start. </a:t>
            </a:r>
            <a:r>
              <a:rPr lang="en-US" sz="2400" dirty="0">
                <a:solidFill>
                  <a:schemeClr val="tx2"/>
                </a:solidFill>
              </a:rPr>
              <a:t>s</a:t>
            </a:r>
            <a:r>
              <a:rPr lang="en-US" sz="2400" dirty="0" smtClean="0">
                <a:solidFill>
                  <a:schemeClr val="tx2"/>
                </a:solidFill>
              </a:rPr>
              <a:t>tate =  +1, 	</a:t>
            </a:r>
            <a:r>
              <a:rPr lang="en-US" sz="2400" dirty="0" err="1" smtClean="0">
                <a:solidFill>
                  <a:schemeClr val="tx2"/>
                </a:solidFill>
              </a:rPr>
              <a:t>goal.state</a:t>
            </a:r>
            <a:r>
              <a:rPr lang="en-US" sz="2400" dirty="0" smtClean="0">
                <a:solidFill>
                  <a:schemeClr val="tx2"/>
                </a:solidFill>
              </a:rPr>
              <a:t>  = -1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	for all the nodes in graph G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	    if </a:t>
            </a:r>
            <a:r>
              <a:rPr lang="en-US" sz="2400" dirty="0" err="1" smtClean="0">
                <a:solidFill>
                  <a:schemeClr val="tx2"/>
                </a:solidFill>
              </a:rPr>
              <a:t>Num</a:t>
            </a:r>
            <a:r>
              <a:rPr lang="en-US" sz="2400" dirty="0">
                <a:solidFill>
                  <a:schemeClr val="tx2"/>
                </a:solidFill>
              </a:rPr>
              <a:t>(node. adjacency</a:t>
            </a:r>
            <a:r>
              <a:rPr lang="en-US" sz="2400" dirty="0" smtClean="0">
                <a:solidFill>
                  <a:schemeClr val="tx2"/>
                </a:solidFill>
              </a:rPr>
              <a:t>)  &gt;= 8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		node. state = + 0.2 ???  “10000”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	     else </a:t>
            </a:r>
            <a:r>
              <a:rPr lang="en-US" sz="2400" dirty="0" err="1" smtClean="0">
                <a:solidFill>
                  <a:schemeClr val="tx2"/>
                </a:solidFill>
              </a:rPr>
              <a:t>node.state</a:t>
            </a:r>
            <a:r>
              <a:rPr lang="en-US" sz="2400" dirty="0" smtClean="0">
                <a:solidFill>
                  <a:schemeClr val="tx2"/>
                </a:solidFill>
              </a:rPr>
              <a:t> = + 0.8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Step 3. </a:t>
            </a:r>
            <a:r>
              <a:rPr lang="en-US" sz="2400" dirty="0" smtClean="0">
                <a:solidFill>
                  <a:schemeClr val="tx2"/>
                </a:solidFill>
              </a:rPr>
              <a:t>	Solve </a:t>
            </a:r>
            <a:r>
              <a:rPr lang="en-US" sz="2400" dirty="0" err="1" smtClean="0">
                <a:solidFill>
                  <a:schemeClr val="tx2"/>
                </a:solidFill>
              </a:rPr>
              <a:t>laplace’s</a:t>
            </a:r>
            <a:r>
              <a:rPr lang="en-US" sz="2400" dirty="0" smtClean="0">
                <a:solidFill>
                  <a:schemeClr val="tx2"/>
                </a:solidFill>
              </a:rPr>
              <a:t> equations using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	while (error &gt; threshold)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	      for all the nodes in graph G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	</a:t>
            </a: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v(</a:t>
            </a:r>
            <a:r>
              <a:rPr lang="en-US" sz="2400" dirty="0" err="1" smtClean="0">
                <a:solidFill>
                  <a:schemeClr val="tx2"/>
                </a:solidFill>
              </a:rPr>
              <a:t>i,j</a:t>
            </a:r>
            <a:r>
              <a:rPr lang="en-US" sz="2400" dirty="0" smtClean="0">
                <a:solidFill>
                  <a:schemeClr val="tx2"/>
                </a:solidFill>
              </a:rPr>
              <a:t>)=(v(i+1,j</a:t>
            </a:r>
            <a:r>
              <a:rPr lang="en-US" sz="2400" dirty="0">
                <a:solidFill>
                  <a:schemeClr val="tx2"/>
                </a:solidFill>
              </a:rPr>
              <a:t>)+v(i-1,j)+v(i,j+1)+v(i,j-1))/4</a:t>
            </a:r>
          </a:p>
        </p:txBody>
      </p:sp>
    </p:spTree>
    <p:extLst>
      <p:ext uri="{BB962C8B-B14F-4D97-AF65-F5344CB8AC3E}">
        <p14:creationId xmlns:p14="http://schemas.microsoft.com/office/powerpoint/2010/main" val="375914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843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Equation 3.0</vt:lpstr>
      <vt:lpstr>CSE 599 - Walk through of the Dijkstra and A* algorithms in Python</vt:lpstr>
      <vt:lpstr>Initialization part 1: Construct an empty list for all the nodes (self.visited) and prepare a sorted list for the next node (toVisit)</vt:lpstr>
      <vt:lpstr>Initialization part 2:Prepare for the main loop by using the start point</vt:lpstr>
      <vt:lpstr>Main loop part 1: Use the closet node from toVisit for the next node</vt:lpstr>
      <vt:lpstr>Main loop part 2: Draw the progress only for the most recent 50 points.</vt:lpstr>
      <vt:lpstr>Main loop part 3: Check to see whether the algorithm reaches the goal node</vt:lpstr>
      <vt:lpstr>Main loop part 4: Look for the neighbor node of the “next” node, and based on its visit status, choose to either creat or update the node</vt:lpstr>
      <vt:lpstr>Main loop part 4 (A* case): Look for the neighbor node of the “next” node, and based on its visit status, choose to either creat or update the node</vt:lpstr>
      <vt:lpstr>Path finding using Laplace’s equations</vt:lpstr>
      <vt:lpstr>Path finding using Laplace’s equations</vt:lpstr>
      <vt:lpstr>CSE 599 – Arm Planning and Forward Kinematics</vt:lpstr>
      <vt:lpstr>Denavit-Hartenberg (DH) notation</vt:lpstr>
      <vt:lpstr>Denavit-Hartenberg (DH) notation</vt:lpstr>
      <vt:lpstr>Denavit-Hartenberg (DH) notation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Administratr</cp:lastModifiedBy>
  <cp:revision>134</cp:revision>
  <cp:lastPrinted>2012-05-18T16:21:12Z</cp:lastPrinted>
  <dcterms:created xsi:type="dcterms:W3CDTF">2006-08-16T00:00:00Z</dcterms:created>
  <dcterms:modified xsi:type="dcterms:W3CDTF">2012-05-18T16:22:00Z</dcterms:modified>
</cp:coreProperties>
</file>