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7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4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0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9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8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6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8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2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0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0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B5A-8F96-491C-9774-4BC4639411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E41F6-0FB7-4EBA-B553-F96DD17C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2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 Planning Using Laplace’s Equation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C. I. Connolly J. B. Burns</a:t>
            </a:r>
          </a:p>
          <a:p>
            <a:r>
              <a:rPr lang="en-US" dirty="0"/>
              <a:t>R. Weiss</a:t>
            </a:r>
          </a:p>
        </p:txBody>
      </p:sp>
    </p:spTree>
    <p:extLst>
      <p:ext uri="{BB962C8B-B14F-4D97-AF65-F5344CB8AC3E}">
        <p14:creationId xmlns:p14="http://schemas.microsoft.com/office/powerpoint/2010/main" val="40499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jrs\Documents\ef-gripper\sz-exp\sor\basin-contourplot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6629400" cy="497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1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jrs\Documents\ef-gripper\sz-exp\sor\basin-surfplot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599"/>
            <a:ext cx="8305800" cy="622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4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Laplace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% </a:t>
            </a:r>
            <a:r>
              <a:rPr lang="en-US" sz="1600" dirty="0" err="1"/>
              <a:t>Todo</a:t>
            </a:r>
            <a:r>
              <a:rPr lang="en-US" sz="1600" dirty="0"/>
              <a:t>: </a:t>
            </a:r>
            <a:r>
              <a:rPr lang="en-US" sz="1600" dirty="0" err="1"/>
              <a:t>vectorize</a:t>
            </a:r>
            <a:r>
              <a:rPr lang="en-US" sz="1600" dirty="0"/>
              <a:t> this</a:t>
            </a:r>
          </a:p>
          <a:p>
            <a:pPr marL="0" indent="0">
              <a:buNone/>
            </a:pPr>
            <a:r>
              <a:rPr lang="en-US" sz="1600" dirty="0" err="1"/>
              <a:t>maxr</a:t>
            </a:r>
            <a:r>
              <a:rPr lang="en-US" sz="1600" dirty="0"/>
              <a:t>=1;</a:t>
            </a:r>
          </a:p>
          <a:p>
            <a:pPr marL="0" indent="0">
              <a:buNone/>
            </a:pPr>
            <a:r>
              <a:rPr lang="en-US" sz="1600" dirty="0"/>
              <a:t>errs=zeros(M,N);</a:t>
            </a:r>
          </a:p>
          <a:p>
            <a:pPr marL="0" indent="0">
              <a:buNone/>
            </a:pPr>
            <a:r>
              <a:rPr lang="en-US" sz="1600" dirty="0" err="1"/>
              <a:t>iter</a:t>
            </a:r>
            <a:r>
              <a:rPr lang="en-US" sz="1600" dirty="0"/>
              <a:t>=0;</a:t>
            </a:r>
          </a:p>
          <a:p>
            <a:pPr marL="0" indent="0">
              <a:buNone/>
            </a:pPr>
            <a:r>
              <a:rPr lang="en-US" sz="1600" dirty="0"/>
              <a:t>while </a:t>
            </a:r>
            <a:r>
              <a:rPr lang="en-US" sz="1600" dirty="0" err="1"/>
              <a:t>maxr</a:t>
            </a:r>
            <a:r>
              <a:rPr lang="en-US" sz="1600" dirty="0"/>
              <a:t>&gt;</a:t>
            </a:r>
            <a:r>
              <a:rPr lang="en-US" sz="1600" dirty="0" err="1"/>
              <a:t>maxerr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for </a:t>
            </a:r>
            <a:r>
              <a:rPr lang="en-US" sz="1600" dirty="0" err="1"/>
              <a:t>i</a:t>
            </a:r>
            <a:r>
              <a:rPr lang="en-US" sz="1600" dirty="0"/>
              <a:t>=2:M-1</a:t>
            </a:r>
          </a:p>
          <a:p>
            <a:pPr marL="0" indent="0">
              <a:buNone/>
            </a:pPr>
            <a:r>
              <a:rPr lang="en-US" sz="1600" dirty="0"/>
              <a:t>        for j=2:N-1</a:t>
            </a:r>
          </a:p>
          <a:p>
            <a:pPr marL="0" indent="0">
              <a:buNone/>
            </a:pPr>
            <a:r>
              <a:rPr lang="en-US" sz="1600" dirty="0"/>
              <a:t>            if ~</a:t>
            </a:r>
            <a:r>
              <a:rPr lang="en-US" sz="1600" dirty="0" err="1"/>
              <a:t>bc</a:t>
            </a:r>
            <a:r>
              <a:rPr lang="en-US" sz="1600" dirty="0"/>
              <a:t>(</a:t>
            </a:r>
            <a:r>
              <a:rPr lang="en-US" sz="1600" dirty="0" err="1"/>
              <a:t>i,j</a:t>
            </a:r>
            <a:r>
              <a:rPr lang="en-US" sz="1600" dirty="0"/>
              <a:t>),</a:t>
            </a:r>
          </a:p>
          <a:p>
            <a:pPr marL="0" indent="0">
              <a:buNone/>
            </a:pPr>
            <a:r>
              <a:rPr lang="en-US" sz="1600" dirty="0"/>
              <a:t>                </a:t>
            </a:r>
            <a:r>
              <a:rPr lang="en-US" sz="1600" dirty="0" err="1"/>
              <a:t>tmp</a:t>
            </a:r>
            <a:r>
              <a:rPr lang="en-US" sz="1600" dirty="0"/>
              <a:t>=v(</a:t>
            </a:r>
            <a:r>
              <a:rPr lang="en-US" sz="1600" dirty="0" err="1"/>
              <a:t>i,j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                v(</a:t>
            </a:r>
            <a:r>
              <a:rPr lang="en-US" sz="1600" dirty="0" err="1"/>
              <a:t>i,j</a:t>
            </a:r>
            <a:r>
              <a:rPr lang="en-US" sz="1600" dirty="0"/>
              <a:t>)=(v(i+1,j)+v(i-1,j)+v(i,j+1)+v(i,j-1))/4;</a:t>
            </a:r>
          </a:p>
          <a:p>
            <a:pPr marL="0" indent="0">
              <a:buNone/>
            </a:pPr>
            <a:r>
              <a:rPr lang="en-US" sz="1600" dirty="0"/>
              <a:t>                errs(</a:t>
            </a:r>
            <a:r>
              <a:rPr lang="en-US" sz="1600" dirty="0" err="1"/>
              <a:t>i,j</a:t>
            </a:r>
            <a:r>
              <a:rPr lang="en-US" sz="1600" dirty="0"/>
              <a:t>)=abs(v(</a:t>
            </a:r>
            <a:r>
              <a:rPr lang="en-US" sz="1600" dirty="0" err="1"/>
              <a:t>i,j</a:t>
            </a:r>
            <a:r>
              <a:rPr lang="en-US" sz="1600" dirty="0"/>
              <a:t>)-</a:t>
            </a:r>
            <a:r>
              <a:rPr lang="en-US" sz="1600" dirty="0" err="1"/>
              <a:t>tmp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            end</a:t>
            </a:r>
          </a:p>
          <a:p>
            <a:pPr marL="0" indent="0">
              <a:buNone/>
            </a:pPr>
            <a:r>
              <a:rPr lang="en-US" sz="1600" dirty="0"/>
              <a:t>        end</a:t>
            </a:r>
          </a:p>
          <a:p>
            <a:pPr marL="0" indent="0">
              <a:buNone/>
            </a:pPr>
            <a:r>
              <a:rPr lang="en-US" sz="1600" dirty="0"/>
              <a:t>    end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maxr</a:t>
            </a:r>
            <a:r>
              <a:rPr lang="en-US" sz="1600" dirty="0"/>
              <a:t>=max(max(errs));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iter</a:t>
            </a:r>
            <a:r>
              <a:rPr lang="en-US" sz="1600" dirty="0"/>
              <a:t>=iter+1;</a:t>
            </a:r>
          </a:p>
          <a:p>
            <a:pPr marL="0" indent="0">
              <a:buNone/>
            </a:pPr>
            <a:r>
              <a:rPr lang="en-US" sz="1600" dirty="0" smtClean="0"/>
              <a:t>end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70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Gradients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/>
              <a:t>vx</a:t>
            </a:r>
            <a:r>
              <a:rPr lang="en-US" sz="1600" dirty="0"/>
              <a:t> = ones(FOV,FOV);</a:t>
            </a:r>
          </a:p>
          <a:p>
            <a:pPr marL="0" indent="0">
              <a:buNone/>
            </a:pPr>
            <a:r>
              <a:rPr lang="en-US" sz="1600" dirty="0" err="1"/>
              <a:t>vy</a:t>
            </a:r>
            <a:r>
              <a:rPr lang="en-US" sz="1600" dirty="0"/>
              <a:t> = ones(FOV,FOV);</a:t>
            </a:r>
          </a:p>
          <a:p>
            <a:pPr marL="0" indent="0">
              <a:buNone/>
            </a:pPr>
            <a:r>
              <a:rPr lang="en-US" sz="1600" dirty="0" err="1"/>
              <a:t>vx</a:t>
            </a:r>
            <a:r>
              <a:rPr lang="en-US" sz="1600" dirty="0"/>
              <a:t>(2:FOV-1,:) = .5*(v(3:FOV,:)-v(2:FOV-1,:)) + .5*(v(2:FOV-1,:)-v(1:FOV-2,:));</a:t>
            </a:r>
          </a:p>
          <a:p>
            <a:pPr marL="0" indent="0">
              <a:buNone/>
            </a:pPr>
            <a:r>
              <a:rPr lang="en-US" sz="1600" dirty="0" err="1"/>
              <a:t>vy</a:t>
            </a:r>
            <a:r>
              <a:rPr lang="en-US" sz="1600" dirty="0"/>
              <a:t>(:,2:FOV-1,:) = .5*(v(:,3:FOV)-v(:,2:FOV-1)) + .5*(v(:,2:FOV-1)-v(:,1:FOV-2));</a:t>
            </a:r>
          </a:p>
          <a:p>
            <a:pPr marL="0" indent="0">
              <a:buNone/>
            </a:pP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1600" dirty="0" err="1"/>
              <a:t>gradvmag</a:t>
            </a:r>
            <a:r>
              <a:rPr lang="en-US" sz="1600" dirty="0"/>
              <a:t> = (vx.*vx + </a:t>
            </a:r>
            <a:r>
              <a:rPr lang="en-US" sz="1600" dirty="0" err="1"/>
              <a:t>vy</a:t>
            </a:r>
            <a:r>
              <a:rPr lang="en-US" sz="1600" dirty="0"/>
              <a:t>.*</a:t>
            </a:r>
            <a:r>
              <a:rPr lang="en-US" sz="1600" dirty="0" err="1"/>
              <a:t>vy</a:t>
            </a:r>
            <a:r>
              <a:rPr lang="en-US" sz="1600" dirty="0"/>
              <a:t>).^.5;</a:t>
            </a:r>
          </a:p>
          <a:p>
            <a:pPr marL="0" indent="0">
              <a:buNone/>
            </a:pPr>
            <a:r>
              <a:rPr lang="en-US" sz="1600" dirty="0" err="1"/>
              <a:t>vxn</a:t>
            </a:r>
            <a:r>
              <a:rPr lang="en-US" sz="1600" dirty="0"/>
              <a:t> = </a:t>
            </a:r>
            <a:r>
              <a:rPr lang="en-US" sz="1600" dirty="0" err="1"/>
              <a:t>vx</a:t>
            </a:r>
            <a:r>
              <a:rPr lang="en-US" sz="1600" dirty="0"/>
              <a:t> ./ </a:t>
            </a:r>
            <a:r>
              <a:rPr lang="en-US" sz="1600" dirty="0" err="1"/>
              <a:t>gradvmag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err="1"/>
              <a:t>vyn</a:t>
            </a:r>
            <a:r>
              <a:rPr lang="en-US" sz="1600" dirty="0"/>
              <a:t> = </a:t>
            </a:r>
            <a:r>
              <a:rPr lang="en-US" sz="1600" dirty="0" err="1"/>
              <a:t>vy</a:t>
            </a:r>
            <a:r>
              <a:rPr lang="en-US" sz="1600" dirty="0"/>
              <a:t> ./ </a:t>
            </a:r>
            <a:r>
              <a:rPr lang="en-US" sz="1600" dirty="0" err="1"/>
              <a:t>gradvmag</a:t>
            </a:r>
            <a:r>
              <a:rPr lang="en-US" sz="1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990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streamlines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30163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for </a:t>
            </a:r>
            <a:r>
              <a:rPr lang="en-US" sz="1400" dirty="0" err="1"/>
              <a:t>i</a:t>
            </a:r>
            <a:r>
              <a:rPr lang="en-US" sz="1400" dirty="0"/>
              <a:t> = 1:length(</a:t>
            </a:r>
            <a:r>
              <a:rPr lang="en-US" sz="1400" dirty="0" err="1"/>
              <a:t>startx</a:t>
            </a:r>
            <a:r>
              <a:rPr lang="en-US" sz="1400" dirty="0"/>
              <a:t>),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newx</a:t>
            </a:r>
            <a:r>
              <a:rPr lang="en-US" sz="1400" dirty="0"/>
              <a:t> = </a:t>
            </a:r>
            <a:r>
              <a:rPr lang="en-US" sz="1400" dirty="0" err="1"/>
              <a:t>startx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newy</a:t>
            </a:r>
            <a:r>
              <a:rPr lang="en-US" sz="1400" dirty="0"/>
              <a:t> = </a:t>
            </a:r>
            <a:r>
              <a:rPr lang="en-US" sz="1400" dirty="0" err="1"/>
              <a:t>starty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 smtClean="0"/>
              <a:t>);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pathl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 = 1;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trajx</a:t>
            </a:r>
            <a:r>
              <a:rPr lang="en-US" sz="1400" dirty="0"/>
              <a:t>(</a:t>
            </a:r>
            <a:r>
              <a:rPr lang="en-US" sz="1400" dirty="0" err="1"/>
              <a:t>i,pathl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)) = </a:t>
            </a:r>
            <a:r>
              <a:rPr lang="en-US" sz="1400" dirty="0" err="1"/>
              <a:t>startx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trajy</a:t>
            </a:r>
            <a:r>
              <a:rPr lang="en-US" sz="1400" dirty="0"/>
              <a:t>(</a:t>
            </a:r>
            <a:r>
              <a:rPr lang="en-US" sz="1400" dirty="0" err="1"/>
              <a:t>i,pathl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)) = </a:t>
            </a:r>
            <a:r>
              <a:rPr lang="en-US" sz="1400" dirty="0" err="1"/>
              <a:t>starty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/>
              <a:t>    % Follow </a:t>
            </a:r>
            <a:r>
              <a:rPr lang="en-US" sz="1400" dirty="0" smtClean="0"/>
              <a:t>streamline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v0 = v(</a:t>
            </a:r>
            <a:r>
              <a:rPr lang="en-US" sz="1400" dirty="0" err="1"/>
              <a:t>newx,newy</a:t>
            </a:r>
            <a:r>
              <a:rPr lang="en-US" sz="1400" dirty="0" smtClean="0"/>
              <a:t>);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t = 1;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eps</a:t>
            </a:r>
            <a:r>
              <a:rPr lang="en-US" sz="1400" dirty="0"/>
              <a:t> = .1;</a:t>
            </a:r>
          </a:p>
          <a:p>
            <a:pPr marL="0" indent="0">
              <a:buNone/>
            </a:pPr>
            <a:r>
              <a:rPr lang="en-US" sz="1400" dirty="0"/>
              <a:t>    while (v0 &gt; -1+eps),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bestx</a:t>
            </a:r>
            <a:r>
              <a:rPr lang="en-US" sz="1400" dirty="0"/>
              <a:t> = </a:t>
            </a:r>
            <a:r>
              <a:rPr lang="en-US" sz="1400" dirty="0" err="1"/>
              <a:t>newx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besty</a:t>
            </a:r>
            <a:r>
              <a:rPr lang="en-US" sz="1400" dirty="0"/>
              <a:t> = </a:t>
            </a:r>
            <a:r>
              <a:rPr lang="en-US" sz="1400" dirty="0" err="1"/>
              <a:t>newy</a:t>
            </a:r>
            <a:r>
              <a:rPr lang="en-US" sz="1400" dirty="0" smtClean="0"/>
              <a:t>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v0n = </a:t>
            </a:r>
            <a:r>
              <a:rPr lang="en-US" sz="1400" dirty="0" smtClean="0"/>
              <a:t>v0;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</a:t>
            </a:r>
            <a:r>
              <a:rPr lang="en-US" sz="1400" dirty="0" err="1" smtClean="0"/>
              <a:t>newx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/>
              <a:t>bestx</a:t>
            </a:r>
            <a:r>
              <a:rPr lang="en-US" sz="1400" dirty="0"/>
              <a:t>-step*</a:t>
            </a:r>
            <a:r>
              <a:rPr lang="en-US" sz="1400" dirty="0" err="1"/>
              <a:t>intrp</a:t>
            </a:r>
            <a:r>
              <a:rPr lang="en-US" sz="1400" dirty="0"/>
              <a:t>(</a:t>
            </a:r>
            <a:r>
              <a:rPr lang="en-US" sz="1400" dirty="0" err="1"/>
              <a:t>vxn,bestx,besty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newy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/>
              <a:t>besty</a:t>
            </a:r>
            <a:r>
              <a:rPr lang="en-US" sz="1400" dirty="0"/>
              <a:t>-step*</a:t>
            </a:r>
            <a:r>
              <a:rPr lang="en-US" sz="1400" dirty="0" err="1"/>
              <a:t>intrp</a:t>
            </a:r>
            <a:r>
              <a:rPr lang="en-US" sz="1400" dirty="0"/>
              <a:t>(</a:t>
            </a:r>
            <a:r>
              <a:rPr lang="en-US" sz="1400" dirty="0" err="1"/>
              <a:t>vyn,bestx,besty</a:t>
            </a:r>
            <a:r>
              <a:rPr lang="en-US" sz="1400" dirty="0" smtClean="0"/>
              <a:t>);    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smtClean="0"/>
              <a:t> v0n </a:t>
            </a:r>
            <a:r>
              <a:rPr lang="en-US" sz="1400" dirty="0"/>
              <a:t>= </a:t>
            </a:r>
            <a:r>
              <a:rPr lang="en-US" sz="1400" dirty="0" err="1"/>
              <a:t>intrp</a:t>
            </a:r>
            <a:r>
              <a:rPr lang="en-US" sz="1400" dirty="0"/>
              <a:t>(</a:t>
            </a:r>
            <a:r>
              <a:rPr lang="en-US" sz="1400" dirty="0" err="1"/>
              <a:t>v,newx,newy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 smtClean="0"/>
              <a:t>         t </a:t>
            </a:r>
            <a:r>
              <a:rPr lang="en-US" sz="1400" dirty="0"/>
              <a:t>= t+1;</a:t>
            </a:r>
          </a:p>
          <a:p>
            <a:pPr marL="0" indent="0">
              <a:buNone/>
            </a:pPr>
            <a:r>
              <a:rPr lang="en-US" sz="1400" dirty="0" smtClean="0"/>
              <a:t>         if </a:t>
            </a:r>
            <a:r>
              <a:rPr lang="en-US" sz="1400" dirty="0"/>
              <a:t>t&gt;MAXTRAJ,</a:t>
            </a:r>
          </a:p>
          <a:p>
            <a:pPr marL="0" indent="0">
              <a:buNone/>
            </a:pPr>
            <a:r>
              <a:rPr lang="en-US" sz="1400" dirty="0"/>
              <a:t>                input('This is taking a long time...')</a:t>
            </a:r>
          </a:p>
          <a:p>
            <a:pPr marL="0" indent="0">
              <a:buNone/>
            </a:pPr>
            <a:r>
              <a:rPr lang="en-US" sz="1400" dirty="0" smtClean="0"/>
              <a:t>        end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v0 = v0n;        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pathl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 = </a:t>
            </a:r>
            <a:r>
              <a:rPr lang="en-US" sz="1400" dirty="0" err="1"/>
              <a:t>pathl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)+1;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trajx</a:t>
            </a:r>
            <a:r>
              <a:rPr lang="en-US" sz="1400" dirty="0"/>
              <a:t>(</a:t>
            </a:r>
            <a:r>
              <a:rPr lang="en-US" sz="1400" dirty="0" err="1"/>
              <a:t>i,pathl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)) = </a:t>
            </a:r>
            <a:r>
              <a:rPr lang="en-US" sz="1400" dirty="0" err="1"/>
              <a:t>newx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trajy</a:t>
            </a:r>
            <a:r>
              <a:rPr lang="en-US" sz="1400" dirty="0"/>
              <a:t>(</a:t>
            </a:r>
            <a:r>
              <a:rPr lang="en-US" sz="1400" dirty="0" err="1"/>
              <a:t>i,pathl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)) = </a:t>
            </a:r>
            <a:r>
              <a:rPr lang="en-US" sz="1400" dirty="0" err="1"/>
              <a:t>newy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/>
              <a:t>    end</a:t>
            </a:r>
          </a:p>
          <a:p>
            <a:pPr marL="0" indent="0">
              <a:buNone/>
            </a:pPr>
            <a:r>
              <a:rPr lang="en-US" sz="1400" dirty="0" smtClean="0"/>
              <a:t>end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80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for planning smooth paths</a:t>
            </a:r>
          </a:p>
          <a:p>
            <a:r>
              <a:rPr lang="en-US" dirty="0" smtClean="0"/>
              <a:t>Uses Laplace equation to constrain set of potential functions over configuration space</a:t>
            </a:r>
          </a:p>
          <a:p>
            <a:r>
              <a:rPr lang="en-US" dirty="0" smtClean="0"/>
              <a:t>Once function has been computed, paths can be found quickly [i.e. this is not single query path planning like RRT]</a:t>
            </a:r>
          </a:p>
          <a:p>
            <a:r>
              <a:rPr lang="en-US" dirty="0" smtClean="0"/>
              <a:t>Solutions of Laplace </a:t>
            </a:r>
            <a:r>
              <a:rPr lang="en-US" dirty="0" err="1" smtClean="0"/>
              <a:t>eqn</a:t>
            </a:r>
            <a:r>
              <a:rPr lang="en-US" dirty="0" smtClean="0"/>
              <a:t> have no local </a:t>
            </a:r>
            <a:r>
              <a:rPr lang="en-US" dirty="0" err="1" smtClean="0"/>
              <a:t>mins</a:t>
            </a:r>
            <a:r>
              <a:rPr lang="en-US" dirty="0" smtClean="0"/>
              <a:t>!</a:t>
            </a:r>
          </a:p>
          <a:p>
            <a:r>
              <a:rPr lang="en-US" dirty="0" smtClean="0"/>
              <a:t>Can be computed in massively parallel fashion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Potential functions for planning introduced by </a:t>
            </a:r>
            <a:r>
              <a:rPr lang="en-US" dirty="0" err="1" smtClean="0"/>
              <a:t>Khatib</a:t>
            </a:r>
            <a:endParaRPr lang="en-US" dirty="0" smtClean="0"/>
          </a:p>
          <a:p>
            <a:r>
              <a:rPr lang="en-US" dirty="0" smtClean="0"/>
              <a:t>Obstacles have “charges” which repel effector</a:t>
            </a:r>
          </a:p>
          <a:p>
            <a:r>
              <a:rPr lang="en-US" dirty="0" smtClean="0"/>
              <a:t>Goal attracts effector</a:t>
            </a:r>
          </a:p>
          <a:p>
            <a:r>
              <a:rPr lang="en-US" dirty="0" smtClean="0"/>
              <a:t>Fast and easy, but plagued by local minima</a:t>
            </a:r>
          </a:p>
          <a:p>
            <a:r>
              <a:rPr lang="en-US" dirty="0" err="1" smtClean="0"/>
              <a:t>Kotitschek</a:t>
            </a:r>
            <a:r>
              <a:rPr lang="en-US" dirty="0" smtClean="0"/>
              <a:t> showed that “good” potential functions (without minima) exist that will guide a robot from almost any start to the goal</a:t>
            </a:r>
          </a:p>
          <a:p>
            <a:r>
              <a:rPr lang="en-US" dirty="0" err="1" smtClean="0"/>
              <a:t>Solns</a:t>
            </a:r>
            <a:r>
              <a:rPr lang="en-US" dirty="0" smtClean="0"/>
              <a:t> of Laplace’s </a:t>
            </a:r>
            <a:r>
              <a:rPr lang="en-US" dirty="0" err="1" smtClean="0"/>
              <a:t>eqn</a:t>
            </a:r>
            <a:r>
              <a:rPr lang="en-US" dirty="0" smtClean="0"/>
              <a:t> are a (weak) form of </a:t>
            </a:r>
            <a:r>
              <a:rPr lang="en-US" dirty="0" err="1" smtClean="0"/>
              <a:t>Koditschek’s</a:t>
            </a:r>
            <a:r>
              <a:rPr lang="en-US" dirty="0" smtClean="0"/>
              <a:t> </a:t>
            </a:r>
            <a:r>
              <a:rPr lang="en-US" i="1" dirty="0" smtClean="0"/>
              <a:t>navigation function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Laplacian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err="1" smtClean="0"/>
              <a:t>Laplacian</a:t>
            </a:r>
            <a:r>
              <a:rPr lang="en-US" sz="3800" dirty="0" smtClean="0"/>
              <a:t> operator (“del squared”) is the divergence of the gradient</a:t>
            </a:r>
          </a:p>
          <a:p>
            <a:r>
              <a:rPr lang="en-US" sz="3800" dirty="0" smtClean="0"/>
              <a:t>In Cartesian coordinates, sum of 2</a:t>
            </a:r>
            <a:r>
              <a:rPr lang="en-US" sz="3800" baseline="30000" dirty="0" smtClean="0"/>
              <a:t>nd</a:t>
            </a:r>
            <a:r>
              <a:rPr lang="en-US" sz="3800" dirty="0" smtClean="0"/>
              <a:t> partial derivatives</a:t>
            </a:r>
          </a:p>
          <a:p>
            <a:r>
              <a:rPr lang="en-US" sz="3800" dirty="0" smtClean="0"/>
              <a:t>“Flux density of the gradient flow” of a function</a:t>
            </a:r>
          </a:p>
          <a:p>
            <a:r>
              <a:rPr lang="en-US" sz="3800" dirty="0" smtClean="0"/>
              <a:t>Physical examples</a:t>
            </a:r>
          </a:p>
          <a:p>
            <a:pPr lvl="1"/>
            <a:r>
              <a:rPr lang="en-US" sz="3200" dirty="0" smtClean="0"/>
              <a:t>1: rate at which a chemical dissolved in a fluid moves toward (away from) a point is proportional to the </a:t>
            </a:r>
            <a:r>
              <a:rPr lang="en-US" sz="3200" dirty="0" err="1" smtClean="0"/>
              <a:t>Laplacian</a:t>
            </a:r>
            <a:r>
              <a:rPr lang="en-US" sz="3200" dirty="0" smtClean="0"/>
              <a:t> of the concentration at that point; equivalent to the diffusion equation</a:t>
            </a:r>
          </a:p>
          <a:p>
            <a:pPr lvl="1"/>
            <a:r>
              <a:rPr lang="en-US" sz="3200" dirty="0" smtClean="0"/>
              <a:t>2: electrostatics, with conducting surfaces at fixed potentials (NOT with charges at fixed locations, which corresponds to the usual potential function)</a:t>
            </a:r>
          </a:p>
          <a:p>
            <a:pPr lvl="1"/>
            <a:r>
              <a:rPr lang="en-US" sz="3200" dirty="0" smtClean="0"/>
              <a:t>3: gravitational fields in free space</a:t>
            </a:r>
          </a:p>
          <a:p>
            <a:r>
              <a:rPr lang="en-US" sz="3800" dirty="0" smtClean="0"/>
              <a:t>Also used in computer vision for edge detection</a:t>
            </a:r>
          </a:p>
          <a:p>
            <a:r>
              <a:rPr lang="en-US" sz="3800" dirty="0" smtClean="0"/>
              <a:t>There is also a </a:t>
            </a:r>
            <a:r>
              <a:rPr lang="en-US" sz="3800" dirty="0" err="1" smtClean="0"/>
              <a:t>Laplacian</a:t>
            </a:r>
            <a:r>
              <a:rPr lang="en-US" sz="3800" dirty="0" smtClean="0"/>
              <a:t> operator defined on graphs!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017222"/>
              </p:ext>
            </p:extLst>
          </p:nvPr>
        </p:nvGraphicFramePr>
        <p:xfrm>
          <a:off x="990600" y="1371600"/>
          <a:ext cx="320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600200" imgH="457200" progId="Equation.DSMT4">
                  <p:embed/>
                </p:oleObj>
              </mc:Choice>
              <mc:Fallback>
                <p:oleObj name="Equation" r:id="rId3" imgW="1600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371600"/>
                        <a:ext cx="3200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63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Solutions phi of Laplace equation are called harmonic functions</a:t>
            </a:r>
          </a:p>
          <a:p>
            <a:r>
              <a:rPr lang="en-US" sz="3800" dirty="0" smtClean="0"/>
              <a:t>Harmonic functions have no local minima away from boundaries</a:t>
            </a:r>
          </a:p>
          <a:p>
            <a:r>
              <a:rPr lang="en-US" sz="3800" dirty="0" smtClean="0"/>
              <a:t>Imagine a stretchy material stretched across a frame</a:t>
            </a:r>
          </a:p>
          <a:p>
            <a:r>
              <a:rPr lang="en-US" sz="3800" dirty="0" smtClean="0"/>
              <a:t>There is no way to make it indent down without putting a weight in the middle</a:t>
            </a:r>
          </a:p>
          <a:p>
            <a:r>
              <a:rPr lang="en-US" sz="3800" dirty="0" smtClean="0"/>
              <a:t>You need a charge to do that [when there are charges on the RHS, it’s called Poisson’s equation]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088915"/>
              </p:ext>
            </p:extLst>
          </p:nvPr>
        </p:nvGraphicFramePr>
        <p:xfrm>
          <a:off x="990600" y="1371600"/>
          <a:ext cx="320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600200" imgH="457200" progId="Equation.DSMT4">
                  <p:embed/>
                </p:oleObj>
              </mc:Choice>
              <mc:Fallback>
                <p:oleObj name="Equation" r:id="rId3" imgW="1600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371600"/>
                        <a:ext cx="3200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7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local minima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If phi is concave down along x (so 2</a:t>
            </a:r>
            <a:r>
              <a:rPr lang="en-US" baseline="30000" dirty="0" smtClean="0"/>
              <a:t>nd</a:t>
            </a:r>
            <a:r>
              <a:rPr lang="en-US" dirty="0" smtClean="0"/>
              <a:t> partial is –</a:t>
            </a:r>
            <a:r>
              <a:rPr lang="en-US" dirty="0" err="1" smtClean="0"/>
              <a:t>ve</a:t>
            </a:r>
            <a:r>
              <a:rPr lang="en-US" dirty="0" smtClean="0"/>
              <a:t>), then phi must be concave up along y (to make 2</a:t>
            </a:r>
            <a:r>
              <a:rPr lang="en-US" baseline="30000" dirty="0" smtClean="0"/>
              <a:t>nd</a:t>
            </a:r>
            <a:r>
              <a:rPr lang="en-US" dirty="0" smtClean="0"/>
              <a:t> partial positive, so that they sum to 0)</a:t>
            </a:r>
          </a:p>
          <a:p>
            <a:r>
              <a:rPr lang="en-US" dirty="0" smtClean="0"/>
              <a:t>To create a local min, both 2</a:t>
            </a:r>
            <a:r>
              <a:rPr lang="en-US" baseline="30000" dirty="0" smtClean="0"/>
              <a:t>nd</a:t>
            </a:r>
            <a:r>
              <a:rPr lang="en-US" dirty="0" smtClean="0"/>
              <a:t> partials would need to have the same sign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676077"/>
              </p:ext>
            </p:extLst>
          </p:nvPr>
        </p:nvGraphicFramePr>
        <p:xfrm>
          <a:off x="2514599" y="1371600"/>
          <a:ext cx="200297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888840" imgH="444240" progId="Equation.DSMT4">
                  <p:embed/>
                </p:oleObj>
              </mc:Choice>
              <mc:Fallback>
                <p:oleObj name="Equation" r:id="rId3" imgW="888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599" y="1371600"/>
                        <a:ext cx="2002971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1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Superposition (i.e. potential </a:t>
            </a:r>
            <a:r>
              <a:rPr lang="en-US" dirty="0" err="1" smtClean="0"/>
              <a:t>fn</a:t>
            </a:r>
            <a:r>
              <a:rPr lang="en-US" dirty="0" smtClean="0"/>
              <a:t> method) is not usable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41462"/>
            <a:ext cx="42767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242" y="1566862"/>
            <a:ext cx="40862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242" y="4456641"/>
            <a:ext cx="39338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9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</a:t>
            </a:r>
            <a:r>
              <a:rPr lang="en-US" dirty="0" err="1" smtClean="0"/>
              <a:t>solns</a:t>
            </a:r>
            <a:r>
              <a:rPr lang="en-US" dirty="0" smtClean="0"/>
              <a:t> of Laplace </a:t>
            </a:r>
            <a:r>
              <a:rPr lang="en-US" dirty="0" err="1" smtClean="0"/>
              <a:t>eqn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11170"/>
            <a:ext cx="9067800" cy="141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933383"/>
              </p:ext>
            </p:extLst>
          </p:nvPr>
        </p:nvGraphicFramePr>
        <p:xfrm>
          <a:off x="427038" y="3143250"/>
          <a:ext cx="833755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4" imgW="4533840" imgH="1803240" progId="Equation.DSMT4">
                  <p:embed/>
                </p:oleObj>
              </mc:Choice>
              <mc:Fallback>
                <p:oleObj name="Equation" r:id="rId4" imgW="453384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7038" y="3143250"/>
                        <a:ext cx="833755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41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gradient from start to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698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MathType 6.0 Equation</vt:lpstr>
      <vt:lpstr>Path Planning Using Laplace’s Equation</vt:lpstr>
      <vt:lpstr>Abstract</vt:lpstr>
      <vt:lpstr>Intro</vt:lpstr>
      <vt:lpstr>Laplacian operator</vt:lpstr>
      <vt:lpstr>Harmonic functions</vt:lpstr>
      <vt:lpstr>No local minima example</vt:lpstr>
      <vt:lpstr>Superposition (i.e. potential fn method) is not usable</vt:lpstr>
      <vt:lpstr>Numerical solns of Laplace eqn</vt:lpstr>
      <vt:lpstr>Planning</vt:lpstr>
      <vt:lpstr>Examples</vt:lpstr>
      <vt:lpstr>PowerPoint Presentation</vt:lpstr>
      <vt:lpstr>Solving Laplace</vt:lpstr>
      <vt:lpstr>Finding Gradients</vt:lpstr>
      <vt:lpstr>Follow streamlines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 Planning Using Laplace’s Equation</dc:title>
  <dc:creator>CSE</dc:creator>
  <cp:lastModifiedBy>CSE</cp:lastModifiedBy>
  <cp:revision>16</cp:revision>
  <dcterms:created xsi:type="dcterms:W3CDTF">2012-04-25T07:23:43Z</dcterms:created>
  <dcterms:modified xsi:type="dcterms:W3CDTF">2012-04-25T19:00:12Z</dcterms:modified>
</cp:coreProperties>
</file>