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0" r:id="rId4"/>
    <p:sldId id="257" r:id="rId5"/>
    <p:sldId id="259" r:id="rId6"/>
    <p:sldId id="271" r:id="rId7"/>
    <p:sldId id="280" r:id="rId8"/>
    <p:sldId id="274" r:id="rId9"/>
    <p:sldId id="275" r:id="rId10"/>
    <p:sldId id="276" r:id="rId11"/>
    <p:sldId id="277" r:id="rId12"/>
    <p:sldId id="278" r:id="rId13"/>
    <p:sldId id="279" r:id="rId14"/>
    <p:sldId id="260" r:id="rId15"/>
    <p:sldId id="272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43" autoAdjust="0"/>
  </p:normalViewPr>
  <p:slideViewPr>
    <p:cSldViewPr snapToGrid="0">
      <p:cViewPr varScale="1">
        <p:scale>
          <a:sx n="53" d="100"/>
          <a:sy n="53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7F3F5-2206-4689-BA9F-DBB8DB4069C3}" type="datetimeFigureOut">
              <a:rPr lang="en-US" smtClean="0"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AD5B-C0B5-4C9B-9FD9-F806BE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audience and ask what the confounding factors</a:t>
            </a:r>
            <a:r>
              <a:rPr lang="en-US" baseline="0" dirty="0" smtClean="0"/>
              <a:t> could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audience and ask what the confounding factors</a:t>
            </a:r>
            <a:r>
              <a:rPr lang="en-US" baseline="0" dirty="0" smtClean="0"/>
              <a:t> could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r>
              <a:rPr lang="en-US" baseline="0" dirty="0" smtClean="0"/>
              <a:t> rat paper in to a prediction model – TODO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Operant conditioning of firing rates, there’s hand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ipsilateral</a:t>
            </a:r>
            <a:r>
              <a:rPr lang="en-US" baseline="0" dirty="0" smtClean="0"/>
              <a:t> M1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Learning vector quantization</a:t>
            </a:r>
            <a:r>
              <a:rPr lang="en-US" baseline="0" dirty="0" smtClean="0"/>
              <a:t> (LVQ) ANN</a:t>
            </a:r>
          </a:p>
          <a:p>
            <a:r>
              <a:rPr lang="en-US" baseline="0" dirty="0" smtClean="0"/>
              <a:t>Winner take all or nearest neighbor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for spatiotemporal patterns corresponding to hand 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control </a:t>
            </a:r>
            <a:r>
              <a:rPr lang="en-US" dirty="0" err="1" smtClean="0"/>
              <a:t>vs</a:t>
            </a:r>
            <a:r>
              <a:rPr lang="en-US" dirty="0" smtClean="0"/>
              <a:t> Offline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Correlation of activity, hurts assumption of hyperbolic relationship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areas,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PMd</a:t>
            </a:r>
            <a:r>
              <a:rPr lang="en-US" baseline="0" dirty="0" smtClean="0"/>
              <a:t>, why better decoding?  More information?  Less correlation between individual firing rates?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AD5B-C0B5-4C9B-9FD9-F806BE12B6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3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Operant Conditioning of Cortical 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42" y="2514600"/>
            <a:ext cx="35433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96792" y="3594762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29942" y="5410200"/>
            <a:ext cx="418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http://web.mit.edu/bcs/schillerlab/research/A-Vision/A5-1.html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905000"/>
            <a:ext cx="1313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</a:t>
            </a:r>
            <a:r>
              <a:rPr lang="en-US" dirty="0" err="1" smtClean="0"/>
              <a:t>Fetz</a:t>
            </a:r>
            <a:r>
              <a:rPr lang="en-US" dirty="0" smtClean="0"/>
              <a:t>, 1969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40" y="291272"/>
            <a:ext cx="4514998" cy="2589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8818"/>
            <a:ext cx="5045367" cy="315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39" y="3677007"/>
            <a:ext cx="4445261" cy="30644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0380" y="2412971"/>
            <a:ext cx="1983620" cy="935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does </a:t>
            </a:r>
            <a:r>
              <a:rPr lang="en-US" b="1" dirty="0" err="1">
                <a:solidFill>
                  <a:srgbClr val="FF0000"/>
                </a:solidFill>
              </a:rPr>
              <a:t>spatio</a:t>
            </a:r>
            <a:r>
              <a:rPr lang="en-US" b="1" dirty="0">
                <a:solidFill>
                  <a:srgbClr val="FF0000"/>
                </a:solidFill>
              </a:rPr>
              <a:t>-temporal mean in this context?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80937"/>
            <a:ext cx="4790664" cy="3977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8955" y="1469999"/>
            <a:ext cx="105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Trials #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8882" y="2849486"/>
            <a:ext cx="335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 from movement onset (</a:t>
            </a:r>
            <a:r>
              <a:rPr lang="en-US" b="1" dirty="0" err="1" smtClean="0"/>
              <a:t>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790664" y="3218818"/>
            <a:ext cx="4353336" cy="36391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NP-function/robot-arm mode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94" y="1338306"/>
            <a:ext cx="5300257" cy="5519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455" y="2295224"/>
            <a:ext cx="129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Robot 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5672" y="1529762"/>
            <a:ext cx="200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Water Dispenser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787" y="3345551"/>
            <a:ext cx="96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Lever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9713" y="4531462"/>
            <a:ext cx="233044" cy="722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09161" y="4119621"/>
            <a:ext cx="179484" cy="326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376305" y="4566741"/>
            <a:ext cx="606832" cy="72275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01" y="956065"/>
            <a:ext cx="7099905" cy="589948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NP-function/robot-arm mode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34857" y="4942860"/>
            <a:ext cx="4209143" cy="1528092"/>
            <a:chOff x="4934857" y="4942860"/>
            <a:chExt cx="4209143" cy="1528092"/>
          </a:xfrm>
        </p:grpSpPr>
        <p:sp>
          <p:nvSpPr>
            <p:cNvPr id="8" name="TextBox 7"/>
            <p:cNvSpPr txBox="1"/>
            <p:nvPr/>
          </p:nvSpPr>
          <p:spPr>
            <a:xfrm>
              <a:off x="6664476" y="4942860"/>
              <a:ext cx="2479524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Did not press the lever, but still continued to reach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934857" y="5817810"/>
              <a:ext cx="3168949" cy="65314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3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Was it the rats’ “imaginary movement” that triggered the robot-arm movement?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decoder did not discriminate physical movements and imaginary movements in neural signal. What kind of potential drawbacks could that make in real application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kind of additional signals could potentially help discriminate physical </a:t>
            </a:r>
            <a:r>
              <a:rPr lang="en-US" dirty="0" err="1"/>
              <a:t>vs</a:t>
            </a:r>
            <a:r>
              <a:rPr lang="en-US" dirty="0"/>
              <a:t> imaginary movements?</a:t>
            </a:r>
          </a:p>
        </p:txBody>
      </p:sp>
    </p:spTree>
    <p:extLst>
      <p:ext uri="{BB962C8B-B14F-4D97-AF65-F5344CB8AC3E}">
        <p14:creationId xmlns:p14="http://schemas.microsoft.com/office/powerpoint/2010/main" val="40067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Real-Time prediction of hand trajectory by ensembles of cortical neurons in primates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275486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Wessberg</a:t>
            </a:r>
            <a:r>
              <a:rPr lang="en-US" dirty="0" smtClean="0"/>
              <a:t> et al. 2000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1" y="3168134"/>
            <a:ext cx="75533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9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068286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Builds on previous paper, can “binary” decision be expanded to an analog signal?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Primary and secondary motor cortices involved in reaching tasks (M1, </a:t>
            </a:r>
            <a:r>
              <a:rPr lang="en-US" sz="3000" dirty="0" err="1" smtClean="0"/>
              <a:t>PMd</a:t>
            </a:r>
            <a:r>
              <a:rPr lang="en-US" sz="3000" dirty="0" smtClean="0"/>
              <a:t>, PP)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343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2900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Hypotheses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1-D and 3-D prediction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Task dependent activation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Linear vs. Non-linear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Control External Device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Experimental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17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Recording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600200"/>
            <a:ext cx="440266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9477" y="5911423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Nieder</a:t>
            </a:r>
            <a:r>
              <a:rPr lang="en-US" sz="1200" dirty="0" smtClean="0"/>
              <a:t> 2005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238" y="1150523"/>
            <a:ext cx="4533900" cy="464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7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Tasks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3"/>
          <a:stretch/>
        </p:blipFill>
        <p:spPr bwMode="auto">
          <a:xfrm>
            <a:off x="1524000" y="1828800"/>
            <a:ext cx="191225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25431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44543" y="1454101"/>
            <a:ext cx="4191000" cy="4388882"/>
            <a:chOff x="4744543" y="1454101"/>
            <a:chExt cx="4191000" cy="4388882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5283956" y="5169932"/>
              <a:ext cx="1358469" cy="6089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497316" y="5169932"/>
              <a:ext cx="1384993" cy="6089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018513" y="1454101"/>
              <a:ext cx="368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Artificial Neural Network (non-linear)</a:t>
              </a:r>
              <a:endParaRPr lang="en-US" dirty="0"/>
            </a:p>
          </p:txBody>
        </p:sp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543" y="1823433"/>
              <a:ext cx="4191000" cy="401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- Models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2168" y="1173136"/>
            <a:ext cx="4567105" cy="2800899"/>
            <a:chOff x="909247" y="616433"/>
            <a:chExt cx="4567105" cy="280089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027" y="1752600"/>
              <a:ext cx="4124325" cy="88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909247" y="3048000"/>
              <a:ext cx="93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Position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3047326"/>
              <a:ext cx="2191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Regression intercepts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9341" y="905621"/>
              <a:ext cx="1223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Firing rates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9273" y="3047326"/>
              <a:ext cx="655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Error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46036" y="985765"/>
              <a:ext cx="945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Weights</a:t>
              </a:r>
              <a:endParaRPr lang="en-US" dirty="0"/>
            </a:p>
          </p:txBody>
        </p:sp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 flipV="1">
              <a:off x="1377581" y="2438400"/>
              <a:ext cx="268455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0"/>
            </p:cNvCxnSpPr>
            <p:nvPr/>
          </p:nvCxnSpPr>
          <p:spPr>
            <a:xfrm flipH="1" flipV="1">
              <a:off x="2500594" y="2438400"/>
              <a:ext cx="652587" cy="6089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2"/>
            </p:cNvCxnSpPr>
            <p:nvPr/>
          </p:nvCxnSpPr>
          <p:spPr>
            <a:xfrm>
              <a:off x="2118602" y="1355097"/>
              <a:ext cx="1295587" cy="490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2"/>
            </p:cNvCxnSpPr>
            <p:nvPr/>
          </p:nvCxnSpPr>
          <p:spPr>
            <a:xfrm flipH="1">
              <a:off x="3871279" y="1274953"/>
              <a:ext cx="379896" cy="5703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0"/>
            </p:cNvCxnSpPr>
            <p:nvPr/>
          </p:nvCxnSpPr>
          <p:spPr>
            <a:xfrm flipV="1">
              <a:off x="5056991" y="2438400"/>
              <a:ext cx="33597" cy="6089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724666" y="616433"/>
              <a:ext cx="1926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Regression (linear)</a:t>
              </a:r>
              <a:endParaRPr lang="en-US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6350814" y="2129812"/>
            <a:ext cx="612893" cy="57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80046" y="4278216"/>
            <a:ext cx="612893" cy="57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44543" y="2559821"/>
            <a:ext cx="612893" cy="57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3504" y="4578578"/>
            <a:ext cx="992716" cy="57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Many foundations considered a given now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Muscle – motor unit correlation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Voluntary control of activity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Operant conditioning of firing</a:t>
            </a:r>
          </a:p>
        </p:txBody>
      </p:sp>
    </p:spTree>
    <p:extLst>
      <p:ext uri="{BB962C8B-B14F-4D97-AF65-F5344CB8AC3E}">
        <p14:creationId xmlns:p14="http://schemas.microsoft.com/office/powerpoint/2010/main" val="22422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Data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49639"/>
            <a:ext cx="8343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5" y="4391025"/>
            <a:ext cx="74390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Prediction, 1-D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9" y="1371600"/>
            <a:ext cx="86010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Prediction, 3-D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54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Neuron Dropping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1"/>
          <a:stretch/>
        </p:blipFill>
        <p:spPr bwMode="auto">
          <a:xfrm>
            <a:off x="152400" y="1800226"/>
            <a:ext cx="5497262" cy="431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2" t="66301"/>
          <a:stretch/>
        </p:blipFill>
        <p:spPr bwMode="auto">
          <a:xfrm>
            <a:off x="5410200" y="4191000"/>
            <a:ext cx="3526948" cy="217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1" r="64158"/>
          <a:stretch/>
        </p:blipFill>
        <p:spPr bwMode="auto">
          <a:xfrm>
            <a:off x="5943600" y="1633765"/>
            <a:ext cx="1970338" cy="217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6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/ Criticisms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Max accuracy with short training times (10 minutes)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Generalizability of classifier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Relative contributions of motor areas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More neurons != more accuracy.  Why?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Why does </a:t>
            </a:r>
            <a:r>
              <a:rPr lang="en-US" sz="2800" dirty="0" err="1" smtClean="0"/>
              <a:t>PMd</a:t>
            </a:r>
            <a:r>
              <a:rPr lang="en-US" sz="2800" dirty="0" smtClean="0"/>
              <a:t> contribute to better decoding w/ fewer neurons?</a:t>
            </a:r>
          </a:p>
          <a:p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Real time decoding different from offline decoding (ANNs better in offline, just more computationally expensive)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Assumption of hyperbolic relationship, limited in extrapolation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Engineering application is showy, but open loop.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590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Experimental Paradigm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406676"/>
            <a:ext cx="6705600" cy="1241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Controls (What could modulate firing rate?)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Goal: Determine modulator(s)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494074"/>
            <a:ext cx="4437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Stimuli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Reaching for pellet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Getting a pellet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266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3"/>
          <a:stretch/>
        </p:blipFill>
        <p:spPr bwMode="auto">
          <a:xfrm>
            <a:off x="317769" y="1341724"/>
            <a:ext cx="2412461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769" y="3791575"/>
            <a:ext cx="101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Jackson 2007</a:t>
            </a:r>
            <a:endParaRPr lang="en-US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78" y="2432130"/>
            <a:ext cx="6027986" cy="327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0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11"/>
          <a:stretch/>
        </p:blipFill>
        <p:spPr bwMode="auto">
          <a:xfrm>
            <a:off x="685799" y="1219200"/>
            <a:ext cx="7784977" cy="423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2514600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419" y="1277708"/>
            <a:ext cx="70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</a:t>
            </a:r>
          </a:p>
          <a:p>
            <a:r>
              <a:rPr lang="en-US" dirty="0" smtClean="0"/>
              <a:t>Wave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4818441" y="2062667"/>
            <a:ext cx="228600" cy="707607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55253" y="5712956"/>
            <a:ext cx="391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feedback modalities / subjects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1029049" y="1371600"/>
            <a:ext cx="113951" cy="55243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086024" y="2209800"/>
            <a:ext cx="133176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/ Criticisms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69297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Modulation of firing rate is reward bound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581400"/>
            <a:ext cx="692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dirty="0" smtClean="0"/>
              <a:t>Do documentation of movement, what is the monkey learning to do?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379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Real-time control of a robot arm using simultaneously recorded neurons in the motor cortex.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3897868"/>
            <a:ext cx="18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Chapin et al.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Lever-movement/robot-arm mode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94" y="1338306"/>
            <a:ext cx="5300257" cy="5519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455" y="2295224"/>
            <a:ext cx="129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Robot 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5672" y="1529762"/>
            <a:ext cx="200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Water Dispenser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787" y="3345551"/>
            <a:ext cx="96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Lever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7194" y="3134087"/>
            <a:ext cx="3038435" cy="3576821"/>
            <a:chOff x="1797194" y="3134087"/>
            <a:chExt cx="3038435" cy="3576821"/>
          </a:xfrm>
        </p:grpSpPr>
        <p:sp>
          <p:nvSpPr>
            <p:cNvPr id="8" name="Rectangle 7"/>
            <p:cNvSpPr/>
            <p:nvPr/>
          </p:nvSpPr>
          <p:spPr>
            <a:xfrm>
              <a:off x="1797194" y="3714883"/>
              <a:ext cx="3038435" cy="29960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3921" y="3134087"/>
              <a:ext cx="506866" cy="13044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569713" y="4531462"/>
            <a:ext cx="233044" cy="722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8933" y="4928121"/>
            <a:ext cx="2470250" cy="1782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09161" y="4119621"/>
            <a:ext cx="179484" cy="326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417638"/>
            <a:ext cx="67691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507</Words>
  <Application>Microsoft Office PowerPoint</Application>
  <PresentationFormat>On-screen Show (4:3)</PresentationFormat>
  <Paragraphs>109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Operant Conditioning of Cortical Activity</vt:lpstr>
      <vt:lpstr>Background</vt:lpstr>
      <vt:lpstr>Design</vt:lpstr>
      <vt:lpstr>Methods</vt:lpstr>
      <vt:lpstr>Results</vt:lpstr>
      <vt:lpstr>Summary / Criticisms</vt:lpstr>
      <vt:lpstr>Real-time control of a robot arm using simultaneously recorded neurons in the motor cortex.</vt:lpstr>
      <vt:lpstr>Lever-movement/robot-arm mode</vt:lpstr>
      <vt:lpstr>PowerPoint Presentation</vt:lpstr>
      <vt:lpstr>PowerPoint Presentation</vt:lpstr>
      <vt:lpstr>NP-function/robot-arm mode</vt:lpstr>
      <vt:lpstr>NP-function/robot-arm mode</vt:lpstr>
      <vt:lpstr>PowerPoint Presentation</vt:lpstr>
      <vt:lpstr>Real-Time prediction of hand trajectory by ensembles of cortical neurons in primates</vt:lpstr>
      <vt:lpstr>Background</vt:lpstr>
      <vt:lpstr>Experiment</vt:lpstr>
      <vt:lpstr>Methods - Recording</vt:lpstr>
      <vt:lpstr>Methods - Tasks</vt:lpstr>
      <vt:lpstr>Methods - Models</vt:lpstr>
      <vt:lpstr>Results - Data</vt:lpstr>
      <vt:lpstr>Results – Prediction, 1-D</vt:lpstr>
      <vt:lpstr>Results – Prediction, 3-D</vt:lpstr>
      <vt:lpstr>Results – Neuron Dropping</vt:lpstr>
      <vt:lpstr>Discussion / Criticisms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Operant Conditioning of Cortical Activity</dc:title>
  <dc:creator>miah</dc:creator>
  <cp:lastModifiedBy>Miah Wander</cp:lastModifiedBy>
  <cp:revision>24</cp:revision>
  <dcterms:created xsi:type="dcterms:W3CDTF">2006-08-16T00:00:00Z</dcterms:created>
  <dcterms:modified xsi:type="dcterms:W3CDTF">2012-04-10T18:50:40Z</dcterms:modified>
</cp:coreProperties>
</file>