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23"/>
  </p:notesMasterIdLst>
  <p:handoutMasterIdLst>
    <p:handoutMasterId r:id="rId24"/>
  </p:handoutMasterIdLst>
  <p:sldIdLst>
    <p:sldId id="256" r:id="rId2"/>
    <p:sldId id="257" r:id="rId3"/>
    <p:sldId id="260" r:id="rId4"/>
    <p:sldId id="265" r:id="rId5"/>
    <p:sldId id="266" r:id="rId6"/>
    <p:sldId id="264" r:id="rId7"/>
    <p:sldId id="258" r:id="rId8"/>
    <p:sldId id="259" r:id="rId9"/>
    <p:sldId id="261" r:id="rId10"/>
    <p:sldId id="267" r:id="rId11"/>
    <p:sldId id="275" r:id="rId12"/>
    <p:sldId id="262" r:id="rId13"/>
    <p:sldId id="268" r:id="rId14"/>
    <p:sldId id="270" r:id="rId15"/>
    <p:sldId id="269" r:id="rId16"/>
    <p:sldId id="276" r:id="rId17"/>
    <p:sldId id="271" r:id="rId18"/>
    <p:sldId id="272" r:id="rId19"/>
    <p:sldId id="273" r:id="rId20"/>
    <p:sldId id="274" r:id="rId21"/>
    <p:sldId id="263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423" autoAdjust="0"/>
  </p:normalViewPr>
  <p:slideViewPr>
    <p:cSldViewPr>
      <p:cViewPr varScale="1">
        <p:scale>
          <a:sx n="60" d="100"/>
          <a:sy n="60" d="100"/>
        </p:scale>
        <p:origin x="-7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7DF3DE-ACC9-42CA-B8E5-5961C94C2772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24B02A-C351-4949-878A-003CDF249D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121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9722D3-D6D6-418F-8CD4-3DAB34C39AD1}" type="datetimeFigureOut">
              <a:rPr lang="en-US" smtClean="0"/>
              <a:t>4/30/2012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E62B18-8CDA-4820-A7A2-13DB90D2C2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6753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62B18-8CDA-4820-A7A2-13DB90D2C2C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9026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finding of separable,</a:t>
            </a:r>
            <a:r>
              <a:rPr lang="en-US" baseline="0" dirty="0" smtClean="0"/>
              <a:t> continuous, measure for different finger movements in adjacent cortical areas supports further use of digit-based paradigms to study human motor cortex, and for use in applications such as clinical mapping and brain-machine interfaces.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2E62B18-8CDA-4820-A7A2-13DB90D2C2C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1901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7CC6BFF-A857-47AE-936C-AD2D272B5F82}" type="datetime1">
              <a:rPr lang="en-US" smtClean="0"/>
              <a:t>4/30/2012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r>
              <a:rPr lang="en-US" smtClean="0"/>
              <a:t>Materials and Methods</a:t>
            </a:r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70FABF3-8656-47FB-B288-BB51D3E6903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4C4EA9-73D8-4B31-A000-B559D0FC2D62}" type="datetime1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Materials and Methods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ABF3-8656-47FB-B288-BB51D3E690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BC3F7-2397-463A-B541-CB105CF4B097}" type="datetime1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Materials and Methods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ABF3-8656-47FB-B288-BB51D3E690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33A2756-BF30-41BB-80AA-9B3D73DBB53F}" type="datetime1">
              <a:rPr lang="en-US" smtClean="0"/>
              <a:t>4/30/2012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70FABF3-8656-47FB-B288-BB51D3E6903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Materials and Methods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8326AB7-1547-4782-9601-04F09D1A6014}" type="datetime1">
              <a:rPr lang="en-US" smtClean="0"/>
              <a:t>4/30/2012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r>
              <a:rPr lang="en-US" smtClean="0"/>
              <a:t>Materials and Methods</a:t>
            </a:r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70FABF3-8656-47FB-B288-BB51D3E69033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8BD63-4214-4ACD-8AF8-C0D436187CE3}" type="datetime1">
              <a:rPr lang="en-US" smtClean="0"/>
              <a:t>4/30/2012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Materials and Methods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ABF3-8656-47FB-B288-BB51D3E6903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F38A3B-59E4-4EA9-B35B-12DA0EB16F9C}" type="datetime1">
              <a:rPr lang="en-US" smtClean="0"/>
              <a:t>4/30/2012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Materials and Methods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ABF3-8656-47FB-B288-BB51D3E6903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7EBFA77-928B-4D06-BAD0-3653D44C57E5}" type="datetime1">
              <a:rPr lang="en-US" smtClean="0"/>
              <a:t>4/30/2012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0FABF3-8656-47FB-B288-BB51D3E6903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Materials and Methods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94D75-E348-4A3B-8853-D5F1038C5382}" type="datetime1">
              <a:rPr lang="en-US" smtClean="0"/>
              <a:t>4/30/2012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Materials and Methods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ABF3-8656-47FB-B288-BB51D3E6903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C576AA80-532B-4779-A423-7CDAA0914F4A}" type="datetime1">
              <a:rPr lang="en-US" smtClean="0"/>
              <a:t>4/30/2012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70FABF3-8656-47FB-B288-BB51D3E69033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r>
              <a:rPr lang="en-US" smtClean="0"/>
              <a:t>Materials and Methods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209F10D-2285-49B0-9F1C-516BB96A8802}" type="datetime1">
              <a:rPr lang="en-US" smtClean="0"/>
              <a:t>4/30/2012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70FABF3-8656-47FB-B288-BB51D3E69033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lang="en-US" smtClean="0"/>
              <a:t>Materials and Methods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C0172135-84BD-4B1D-9950-2D1E6B4773D9}" type="datetime1">
              <a:rPr lang="en-US" smtClean="0"/>
              <a:t>4/30/2012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Materials and Methods</a:t>
            </a:r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70FABF3-8656-47FB-B288-BB51D3E6903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Decoupling the Cortical Power Spectrum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Real-Time Representation of Finger Movements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0FABF3-8656-47FB-B288-BB51D3E6903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46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Spectral Analysis &amp; Decompositions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FABF3-8656-47FB-B288-BB51D3E69033}" type="slidenum">
              <a:rPr lang="en-US" smtClean="0"/>
              <a:t>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304800" y="6172200"/>
            <a:ext cx="3200400" cy="365760"/>
          </a:xfrm>
        </p:spPr>
        <p:txBody>
          <a:bodyPr/>
          <a:lstStyle/>
          <a:p>
            <a:r>
              <a:rPr lang="en-US" dirty="0" smtClean="0"/>
              <a:t>Materials and Methods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209800"/>
            <a:ext cx="739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Continuous spectral analysis and decomposition: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Wavelet approach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r>
              <a:rPr lang="en-US" dirty="0" smtClean="0"/>
              <a:t>Each channel –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Calculate time-varying continuous Fourier components with fixed uncertainty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Use same procedure as discrete case to examine and decompose movement-onset averaged PSD change.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774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7467600" cy="1143000"/>
          </a:xfrm>
        </p:spPr>
        <p:txBody>
          <a:bodyPr/>
          <a:lstStyle/>
          <a:p>
            <a:pPr algn="ctr"/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FABF3-8656-47FB-B288-BB51D3E69033}" type="slidenum">
              <a:rPr lang="en-US" smtClean="0"/>
              <a:t>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304800" y="6172200"/>
            <a:ext cx="3200400" cy="36576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409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Movement-related Spectral Changes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FABF3-8656-47FB-B288-BB51D3E69033}" type="slidenum">
              <a:rPr lang="en-US" smtClean="0"/>
              <a:t>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304800" y="6172200"/>
            <a:ext cx="3200400" cy="365760"/>
          </a:xfrm>
        </p:spPr>
        <p:txBody>
          <a:bodyPr/>
          <a:lstStyle/>
          <a:p>
            <a:r>
              <a:rPr lang="en-US" dirty="0" smtClean="0"/>
              <a:t>Results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1" y="1981200"/>
            <a:ext cx="7162800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The characteristic decrease in power of lower frequencies, and a spectrally broad increase in power at higher frequencies of the </a:t>
            </a:r>
            <a:r>
              <a:rPr lang="en-US" dirty="0" err="1" smtClean="0"/>
              <a:t>ECoG</a:t>
            </a:r>
            <a:r>
              <a:rPr lang="en-US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sz="1200" dirty="0" smtClean="0"/>
              <a:t>(Mean of reconstructed PSD samples from same electrode)</a:t>
            </a:r>
            <a:endParaRPr lang="en-US" sz="12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2904530"/>
            <a:ext cx="4543425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45308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Movement-related Spectral Changes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FABF3-8656-47FB-B288-BB51D3E69033}" type="slidenum">
              <a:rPr lang="en-US" smtClean="0"/>
              <a:t>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304800" y="6172200"/>
            <a:ext cx="3200400" cy="36576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2057400"/>
            <a:ext cx="74675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First PSC –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C</a:t>
            </a:r>
            <a:r>
              <a:rPr lang="en-US" dirty="0" smtClean="0"/>
              <a:t>onsistently showed the frequency element magnitudes that were non-zero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Each element was closer to the average across all elements than it was to zero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High </a:t>
            </a:r>
            <a:r>
              <a:rPr lang="el-GR" dirty="0" smtClean="0"/>
              <a:t>γ</a:t>
            </a:r>
            <a:r>
              <a:rPr lang="en-US" dirty="0" smtClean="0"/>
              <a:t> changes may be a reflection of this broad spectral phenomenon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212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FABF3-8656-47FB-B288-BB51D3E69033}" type="slidenum">
              <a:rPr lang="en-US" smtClean="0"/>
              <a:t>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304800" y="6172200"/>
            <a:ext cx="3200400" cy="365760"/>
          </a:xfrm>
        </p:spPr>
        <p:txBody>
          <a:bodyPr/>
          <a:lstStyle/>
          <a:p>
            <a:r>
              <a:rPr lang="en-US" dirty="0" smtClean="0"/>
              <a:t>Results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762000"/>
            <a:ext cx="4819650" cy="504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99877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Movement-related Spectral Changes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FABF3-8656-47FB-B288-BB51D3E69033}" type="slidenum">
              <a:rPr lang="en-US" smtClean="0"/>
              <a:t>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304800" y="6172200"/>
            <a:ext cx="3200400" cy="365760"/>
          </a:xfrm>
        </p:spPr>
        <p:txBody>
          <a:bodyPr/>
          <a:lstStyle/>
          <a:p>
            <a:r>
              <a:rPr lang="en-US" dirty="0" smtClean="0"/>
              <a:t>Results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14401" y="2209800"/>
            <a:ext cx="7239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Second PSC: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Peaked in the </a:t>
            </a:r>
            <a:r>
              <a:rPr lang="el-GR" dirty="0" smtClean="0"/>
              <a:t>α</a:t>
            </a:r>
            <a:r>
              <a:rPr lang="en-US" dirty="0" smtClean="0"/>
              <a:t>/</a:t>
            </a:r>
            <a:r>
              <a:rPr lang="el-GR" dirty="0" smtClean="0"/>
              <a:t>β</a:t>
            </a:r>
            <a:r>
              <a:rPr lang="en-US" dirty="0" smtClean="0"/>
              <a:t> range, reflecting a process in a narrow range of frequencies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Beginning near zero and peaking at a low frequency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Consistent with “event-related de-synchronization”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Reflects resting rhythms that decrease when the cortical areas are activated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038600"/>
            <a:ext cx="3476625" cy="2076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76914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Spatial Distribution </a:t>
            </a:r>
            <a:r>
              <a:rPr lang="en-US" dirty="0"/>
              <a:t>of the </a:t>
            </a:r>
            <a:r>
              <a:rPr lang="en-US" dirty="0" smtClean="0"/>
              <a:t>Principal Spectral Components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FABF3-8656-47FB-B288-BB51D3E69033}" type="slidenum">
              <a:rPr lang="en-US" smtClean="0"/>
              <a:t>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381000" y="6096000"/>
            <a:ext cx="3200400" cy="36576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1" y="2209800"/>
            <a:ext cx="7620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T</a:t>
            </a:r>
            <a:r>
              <a:rPr lang="en-US" dirty="0" smtClean="0"/>
              <a:t>he motor </a:t>
            </a:r>
            <a:r>
              <a:rPr lang="en-US" dirty="0" err="1" smtClean="0"/>
              <a:t>somatotopy</a:t>
            </a:r>
            <a:r>
              <a:rPr lang="en-US" dirty="0" smtClean="0"/>
              <a:t> identified by the first PSC consistently agreed with the sites that produced finger motor movement when stimulated with electrical current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Second PSC, all finger movement types were different from rest at each of the three sites, and </a:t>
            </a:r>
            <a:r>
              <a:rPr lang="en-US" dirty="0" err="1" smtClean="0"/>
              <a:t>corre-sponded</a:t>
            </a:r>
            <a:r>
              <a:rPr lang="en-US" dirty="0" smtClean="0"/>
              <a:t> to decreases in power in the </a:t>
            </a:r>
            <a:r>
              <a:rPr lang="el-GR" dirty="0" smtClean="0"/>
              <a:t>α</a:t>
            </a:r>
            <a:r>
              <a:rPr lang="en-US" dirty="0" smtClean="0"/>
              <a:t>/</a:t>
            </a:r>
            <a:r>
              <a:rPr lang="el-GR" dirty="0" smtClean="0"/>
              <a:t>β</a:t>
            </a:r>
            <a:r>
              <a:rPr lang="en-US" dirty="0" smtClean="0"/>
              <a:t> range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79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FABF3-8656-47FB-B288-BB51D3E69033}" type="slidenum">
              <a:rPr lang="en-US" smtClean="0"/>
              <a:t>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304800" y="6172200"/>
            <a:ext cx="3200400" cy="365760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1905000"/>
            <a:ext cx="71628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Decoupling was less robust in the case where behavioral variance was not robust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     -- fingers were not moved independently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Partially shared variance between the broad spectral phenomenon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ERD resulted in the presence of residual amounts of each both of the first two PSCs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06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FABF3-8656-47FB-B288-BB51D3E69033}" type="slidenum">
              <a:rPr lang="en-US" smtClean="0"/>
              <a:t>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304800" y="6172200"/>
            <a:ext cx="3200400" cy="365760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1" y="1796810"/>
            <a:ext cx="7010400" cy="30008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At the single neuron level can, at a coarser spatial scale, be resolved by an aggregate signal generated by the local neuronal population at large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High frequencies in the unit recordings are dominated by individual unit activity from nearby neurons.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The cortical surface electrodes pick up and “average” aggregate activity from large neuronal populations.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6171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FABF3-8656-47FB-B288-BB51D3E69033}" type="slidenum">
              <a:rPr lang="en-US" smtClean="0"/>
              <a:t>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304800" y="6172200"/>
            <a:ext cx="3200400" cy="365760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1" y="2286000"/>
            <a:ext cx="7315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Spatial distribution of this synchronous process does not exhibit strong specificity for individual finger movements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The broad-band signal is specific for movement of individual fingers.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3728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90600" y="1905000"/>
            <a:ext cx="4495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Introduction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Materials and Methods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Results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Discussion/Summary</a:t>
            </a:r>
          </a:p>
          <a:p>
            <a:pPr marL="285750" indent="-285750">
              <a:buFont typeface="Arial" pitchFamily="34" charset="0"/>
              <a:buChar char="•"/>
            </a:pPr>
            <a:endParaRPr lang="en-US" sz="2400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FABF3-8656-47FB-B288-BB51D3E6903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460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FABF3-8656-47FB-B288-BB51D3E69033}" type="slidenum">
              <a:rPr lang="en-US" smtClean="0"/>
              <a:t>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304800" y="6172200"/>
            <a:ext cx="3200400" cy="365760"/>
          </a:xfrm>
        </p:spPr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0" y="2057400"/>
            <a:ext cx="70866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Although these neuronal populations are partially synchronized to a low-frequency, </a:t>
            </a:r>
            <a:r>
              <a:rPr lang="el-GR" dirty="0" smtClean="0"/>
              <a:t>β</a:t>
            </a:r>
            <a:r>
              <a:rPr lang="en-US" dirty="0" smtClean="0"/>
              <a:t> oscillation, the aggregate broad-band, asynchronous, activity independently maintains specificity for different classes of finger movement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405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FABF3-8656-47FB-B288-BB51D3E69033}" type="slidenum">
              <a:rPr lang="en-US" smtClean="0"/>
              <a:t>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304800" y="6172200"/>
            <a:ext cx="3200400" cy="365760"/>
          </a:xfrm>
        </p:spPr>
        <p:txBody>
          <a:bodyPr/>
          <a:lstStyle/>
          <a:p>
            <a:r>
              <a:rPr lang="en-US" dirty="0" smtClean="0"/>
              <a:t>Discussion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066800" y="1981200"/>
            <a:ext cx="7048724" cy="30008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Separable, continuous, measure for different finger movements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Further use of digit-based paradigms</a:t>
            </a: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Human motor cortex</a:t>
            </a:r>
          </a:p>
          <a:p>
            <a:pPr marL="742950" lvl="1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Applications (clinical mapping, brain-machine interfaces)</a:t>
            </a:r>
          </a:p>
          <a:p>
            <a:pPr>
              <a:lnSpc>
                <a:spcPct val="150000"/>
              </a:lnSpc>
            </a:pP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Isolation of broad-band phenomenon </a:t>
            </a:r>
          </a:p>
          <a:p>
            <a:pPr marL="285750" indent="-285750">
              <a:lnSpc>
                <a:spcPct val="150000"/>
              </a:lnSpc>
              <a:buFont typeface="Arial" pitchFamily="34" charset="0"/>
              <a:buChar char="•"/>
            </a:pPr>
            <a:r>
              <a:rPr lang="en-US" dirty="0" smtClean="0"/>
              <a:t>Accessing the activity of local cortical populations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156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FABF3-8656-47FB-B288-BB51D3E69033}" type="slidenum">
              <a:rPr lang="en-US" smtClean="0"/>
              <a:t>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304800" y="6172200"/>
            <a:ext cx="3200400" cy="365760"/>
          </a:xfrm>
        </p:spPr>
        <p:txBody>
          <a:bodyPr/>
          <a:lstStyle/>
          <a:p>
            <a:r>
              <a:rPr lang="en-US" dirty="0" smtClean="0"/>
              <a:t>Introduction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219200" y="1905000"/>
            <a:ext cx="64008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During active movement the electric potentials reveal two processes in power spectrum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Low frequencies &lt; 40Hz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High frequencies &gt; 75Hz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Synchronous rhythms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Analogous to lower-frequency phenomena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554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Problem/Solution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FABF3-8656-47FB-B288-BB51D3E69033}" type="slidenum">
              <a:rPr lang="en-US" smtClean="0"/>
              <a:t>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304800" y="6172200"/>
            <a:ext cx="3200400" cy="365760"/>
          </a:xfrm>
        </p:spPr>
        <p:txBody>
          <a:bodyPr/>
          <a:lstStyle/>
          <a:p>
            <a:r>
              <a:rPr lang="en-US" dirty="0" smtClean="0"/>
              <a:t>Materials and Methods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1" y="1783278"/>
            <a:ext cx="72390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Problem: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High frequency reflect a broad-band spectral change across the entire spectrum</a:t>
            </a:r>
          </a:p>
          <a:p>
            <a:r>
              <a:rPr lang="en-US" dirty="0" smtClean="0"/>
              <a:t>         synchronous rhythms at low frequencies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Solution: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Demonstrate that decomposition can separate low-frequency narrow-band rhythms from broad-spectral at all frequencies (5 – 200Hz)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Chevron 5"/>
          <p:cNvSpPr/>
          <p:nvPr/>
        </p:nvSpPr>
        <p:spPr>
          <a:xfrm>
            <a:off x="1200890" y="2706608"/>
            <a:ext cx="189017" cy="230108"/>
          </a:xfrm>
          <a:prstGeom prst="chevr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Method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FABF3-8656-47FB-B288-BB51D3E69033}" type="slidenum">
              <a:rPr lang="en-US" smtClean="0"/>
              <a:t>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304800" y="6172200"/>
            <a:ext cx="3200400" cy="36576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62001" y="2209800"/>
            <a:ext cx="7543800" cy="32778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General studies: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Specific frequency ranges of the power spectral density (PSD) were selected for analysis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Interpretation – tied to frequency-specific processes</a:t>
            </a:r>
          </a:p>
          <a:p>
            <a:endParaRPr lang="en-US" dirty="0"/>
          </a:p>
          <a:p>
            <a:r>
              <a:rPr lang="en-US" dirty="0" smtClean="0"/>
              <a:t>New method: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Extract and remove the low-frequency </a:t>
            </a:r>
            <a:r>
              <a:rPr lang="el-GR" dirty="0" smtClean="0"/>
              <a:t>α</a:t>
            </a:r>
            <a:r>
              <a:rPr lang="en-US" dirty="0" smtClean="0"/>
              <a:t> and </a:t>
            </a:r>
            <a:r>
              <a:rPr lang="el-GR" dirty="0" smtClean="0"/>
              <a:t>β</a:t>
            </a:r>
            <a:r>
              <a:rPr lang="en-US" dirty="0" smtClean="0"/>
              <a:t> rhythms to reveal behaviorally modulated broadband changes in the </a:t>
            </a:r>
            <a:r>
              <a:rPr lang="en-US" dirty="0" err="1" smtClean="0"/>
              <a:t>ECoG</a:t>
            </a:r>
            <a:r>
              <a:rPr lang="en-US" dirty="0" smtClean="0"/>
              <a:t> signal, across all the frequencies</a:t>
            </a:r>
          </a:p>
          <a:p>
            <a:pPr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 smtClean="0"/>
              <a:t>    -- improved spatial resolution of local cortical populations</a:t>
            </a:r>
          </a:p>
          <a:p>
            <a:r>
              <a:rPr lang="en-US" dirty="0"/>
              <a:t> </a:t>
            </a:r>
            <a:r>
              <a:rPr lang="en-US" dirty="0" smtClean="0"/>
              <a:t>    -- real-time signals correlated with individual finger movements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745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7467600" cy="1143000"/>
          </a:xfrm>
        </p:spPr>
        <p:txBody>
          <a:bodyPr/>
          <a:lstStyle/>
          <a:p>
            <a:pPr algn="ctr"/>
            <a:r>
              <a:rPr lang="en-US" dirty="0" smtClean="0"/>
              <a:t>Materials and Methods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FABF3-8656-47FB-B288-BB51D3E69033}" type="slidenum">
              <a:rPr lang="en-US" smtClean="0"/>
              <a:t>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304800" y="6172200"/>
            <a:ext cx="3200400" cy="365760"/>
          </a:xfrm>
        </p:spPr>
        <p:txBody>
          <a:bodyPr/>
          <a:lstStyle/>
          <a:p>
            <a:r>
              <a:rPr lang="en-US" dirty="0" smtClean="0"/>
              <a:t>Materials and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59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Subjects &amp; Recordings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304800" y="6172200"/>
            <a:ext cx="3200400" cy="365760"/>
          </a:xfrm>
        </p:spPr>
        <p:txBody>
          <a:bodyPr/>
          <a:lstStyle/>
          <a:p>
            <a:r>
              <a:rPr lang="en-US" dirty="0" smtClean="0"/>
              <a:t>Materials and Methods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FABF3-8656-47FB-B288-BB51D3E69033}" type="slidenum">
              <a:rPr lang="en-US" smtClean="0"/>
              <a:t>7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269671" y="1905000"/>
            <a:ext cx="673133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Subjects: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10 epileptic patients (at Harborview Hospital in Seattle)</a:t>
            </a:r>
          </a:p>
          <a:p>
            <a:pPr lvl="1"/>
            <a:r>
              <a:rPr lang="en-US" dirty="0" smtClean="0"/>
              <a:t>-- 18- to 45-year-old, 6 female</a:t>
            </a:r>
            <a:endParaRPr lang="en-US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Each had sub-</a:t>
            </a:r>
            <a:r>
              <a:rPr lang="en-US" dirty="0" err="1" smtClean="0"/>
              <a:t>dural</a:t>
            </a:r>
            <a:r>
              <a:rPr lang="en-US" dirty="0" smtClean="0"/>
              <a:t> </a:t>
            </a:r>
            <a:r>
              <a:rPr lang="en-US" dirty="0" err="1" smtClean="0"/>
              <a:t>electrocorticographic</a:t>
            </a:r>
            <a:r>
              <a:rPr lang="en-US" dirty="0" smtClean="0"/>
              <a:t> (</a:t>
            </a:r>
            <a:r>
              <a:rPr lang="en-US" dirty="0" err="1" smtClean="0"/>
              <a:t>ECoG</a:t>
            </a:r>
            <a:r>
              <a:rPr lang="en-US" dirty="0" smtClean="0"/>
              <a:t>) grids placed for </a:t>
            </a:r>
            <a:r>
              <a:rPr lang="en-US" dirty="0" err="1" smtClean="0"/>
              <a:t>exteded</a:t>
            </a:r>
            <a:r>
              <a:rPr lang="en-US" dirty="0" smtClean="0"/>
              <a:t> clinical monitoring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r>
              <a:rPr lang="en-US" dirty="0" smtClean="0"/>
              <a:t>Recordings: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Performed at patients’ bedside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Signal was amplified in parallel with clinical recording.</a:t>
            </a:r>
          </a:p>
        </p:txBody>
      </p:sp>
    </p:spTree>
    <p:extLst>
      <p:ext uri="{BB962C8B-B14F-4D97-AF65-F5344CB8AC3E}">
        <p14:creationId xmlns:p14="http://schemas.microsoft.com/office/powerpoint/2010/main" val="205587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Movement Task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2"/>
          </p:nvPr>
        </p:nvSpPr>
        <p:spPr>
          <a:xfrm>
            <a:off x="304800" y="6172200"/>
            <a:ext cx="3200400" cy="365760"/>
          </a:xfrm>
        </p:spPr>
        <p:txBody>
          <a:bodyPr/>
          <a:lstStyle/>
          <a:p>
            <a:r>
              <a:rPr lang="en-US" dirty="0" smtClean="0"/>
              <a:t>Materials and Methods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FABF3-8656-47FB-B288-BB51D3E69033}" type="slidenum">
              <a:rPr lang="en-US" smtClean="0"/>
              <a:t>8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219200" y="2057400"/>
            <a:ext cx="1066800" cy="914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953000" y="1828800"/>
            <a:ext cx="36576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Method:</a:t>
            </a:r>
          </a:p>
          <a:p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Word displayed on a monitor to move fingers during 2 s</a:t>
            </a:r>
          </a:p>
          <a:p>
            <a:r>
              <a:rPr lang="en-US" dirty="0"/>
              <a:t> </a:t>
            </a:r>
            <a:r>
              <a:rPr lang="en-US" dirty="0" smtClean="0"/>
              <a:t>    -- 3-5 times move in each trial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2 s rest trial followed each movement trial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30 movement cues for each finger – random interleaved trial types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100-150 total movements per finger</a:t>
            </a:r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828800"/>
            <a:ext cx="4105275" cy="1600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3657600"/>
            <a:ext cx="3292282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4022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Spectral Analysis &amp; Decompositions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70FABF3-8656-47FB-B288-BB51D3E69033}" type="slidenum">
              <a:rPr lang="en-US" smtClean="0"/>
              <a:t>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304800" y="6172200"/>
            <a:ext cx="3200400" cy="365760"/>
          </a:xfrm>
        </p:spPr>
        <p:txBody>
          <a:bodyPr/>
          <a:lstStyle/>
          <a:p>
            <a:r>
              <a:rPr lang="en-US" dirty="0" smtClean="0"/>
              <a:t>Materials and Methods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2209800"/>
            <a:ext cx="70866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Discrete spectral analysis and decomposition: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Scalp-referenced </a:t>
            </a:r>
            <a:r>
              <a:rPr lang="en-US" dirty="0" err="1" smtClean="0"/>
              <a:t>ECoG</a:t>
            </a:r>
            <a:r>
              <a:rPr lang="en-US" dirty="0" smtClean="0"/>
              <a:t> potentials were re-referenced with respect to common average reference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Each electrode –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Samples of PSD                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dirty="0"/>
              <a:t> </a:t>
            </a:r>
            <a:endParaRPr lang="en-US" dirty="0" smtClean="0"/>
          </a:p>
          <a:p>
            <a:r>
              <a:rPr lang="en-US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  <a:p>
            <a:pPr marL="285750" indent="-285750">
              <a:buFont typeface="Arial" pitchFamily="34" charset="0"/>
              <a:buChar char="•"/>
            </a:pPr>
            <a:endParaRPr lang="en-US" dirty="0" smtClean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3657600"/>
            <a:ext cx="952500" cy="209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3094" y="3867150"/>
            <a:ext cx="3143250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539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849</TotalTime>
  <Words>808</Words>
  <Application>Microsoft Office PowerPoint</Application>
  <PresentationFormat>On-screen Show (4:3)</PresentationFormat>
  <Paragraphs>158</Paragraphs>
  <Slides>21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Oriel</vt:lpstr>
      <vt:lpstr>Decoupling the Cortical Power Spectrum</vt:lpstr>
      <vt:lpstr>Overview</vt:lpstr>
      <vt:lpstr>Introduction</vt:lpstr>
      <vt:lpstr>Problem/Solution</vt:lpstr>
      <vt:lpstr>New Method</vt:lpstr>
      <vt:lpstr>Materials and Methods</vt:lpstr>
      <vt:lpstr>Subjects &amp; Recordings</vt:lpstr>
      <vt:lpstr>Movement Task</vt:lpstr>
      <vt:lpstr>Spectral Analysis &amp; Decompositions</vt:lpstr>
      <vt:lpstr>Spectral Analysis &amp; Decompositions</vt:lpstr>
      <vt:lpstr>Results</vt:lpstr>
      <vt:lpstr>Movement-related Spectral Changes</vt:lpstr>
      <vt:lpstr>Movement-related Spectral Changes</vt:lpstr>
      <vt:lpstr>PowerPoint Presentation</vt:lpstr>
      <vt:lpstr>Movement-related Spectral Changes</vt:lpstr>
      <vt:lpstr>Spatial Distribution of the Principal Spectral Components</vt:lpstr>
      <vt:lpstr>Constraints</vt:lpstr>
      <vt:lpstr>Conclusion</vt:lpstr>
      <vt:lpstr>Conclusion</vt:lpstr>
      <vt:lpstr>Discuss</vt:lpstr>
      <vt:lpstr>Future 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Haochen</dc:creator>
  <cp:lastModifiedBy>Haochen</cp:lastModifiedBy>
  <cp:revision>30</cp:revision>
  <dcterms:created xsi:type="dcterms:W3CDTF">2012-05-01T05:00:06Z</dcterms:created>
  <dcterms:modified xsi:type="dcterms:W3CDTF">2012-05-01T19:09:37Z</dcterms:modified>
</cp:coreProperties>
</file>