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9B176-6E70-47A2-ACF7-00FF159DE81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0D-1AAA-431E-B006-4D5C0A438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7626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 training (cont.) </a:t>
            </a:r>
          </a:p>
          <a:p>
            <a:pPr lvl="1"/>
            <a:r>
              <a:rPr lang="en-US" dirty="0" smtClean="0"/>
              <a:t>Subject asked to control cursor position on computer screen by modulating motor activity</a:t>
            </a:r>
          </a:p>
          <a:p>
            <a:pPr lvl="2"/>
            <a:r>
              <a:rPr lang="en-US" dirty="0" smtClean="0"/>
              <a:t>Cursor position linearly related to level of motor activity</a:t>
            </a:r>
          </a:p>
          <a:p>
            <a:pPr lvl="3"/>
            <a:r>
              <a:rPr lang="en-US" dirty="0" smtClean="0"/>
              <a:t>Minimal output: left end of screen</a:t>
            </a:r>
          </a:p>
          <a:p>
            <a:pPr lvl="3"/>
            <a:r>
              <a:rPr lang="en-US" dirty="0" smtClean="0"/>
              <a:t>Maximal output: right end of screen</a:t>
            </a:r>
          </a:p>
          <a:p>
            <a:pPr lvl="2"/>
            <a:r>
              <a:rPr lang="en-US" dirty="0" smtClean="0"/>
              <a:t>Goal: place cursor and make it stay within random stationary target for specified period of time</a:t>
            </a:r>
          </a:p>
          <a:p>
            <a:pPr lvl="2"/>
            <a:r>
              <a:rPr lang="en-US" dirty="0" smtClean="0"/>
              <a:t>Subject scored on percentage of time of success in a block of trials</a:t>
            </a:r>
          </a:p>
          <a:p>
            <a:pPr lvl="2"/>
            <a:r>
              <a:rPr lang="en-US" dirty="0" smtClean="0"/>
              <a:t>Task difficulty increased with improved performance</a:t>
            </a:r>
          </a:p>
          <a:p>
            <a:pPr lvl="3"/>
            <a:r>
              <a:rPr lang="en-US" dirty="0" smtClean="0"/>
              <a:t>Target size change</a:t>
            </a:r>
          </a:p>
          <a:p>
            <a:pPr lvl="3"/>
            <a:r>
              <a:rPr lang="en-US" dirty="0" smtClean="0"/>
              <a:t>Time constraint change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Nerve-arm interface</a:t>
            </a:r>
          </a:p>
          <a:p>
            <a:pPr lvl="1"/>
            <a:r>
              <a:rPr lang="en-US" dirty="0" smtClean="0"/>
              <a:t>Force sensor in thumb of hand</a:t>
            </a:r>
          </a:p>
          <a:p>
            <a:pPr lvl="1"/>
            <a:r>
              <a:rPr lang="en-US" dirty="0" smtClean="0"/>
              <a:t>Position sensor in elbow of prosthesis</a:t>
            </a:r>
          </a:p>
          <a:p>
            <a:pPr lvl="2"/>
            <a:r>
              <a:rPr lang="en-US" dirty="0" smtClean="0"/>
              <a:t>Both to provide sensory feedback</a:t>
            </a:r>
          </a:p>
          <a:p>
            <a:pPr lvl="2"/>
            <a:r>
              <a:rPr lang="en-US" dirty="0" smtClean="0"/>
              <a:t>Input mapped logarithmically to stimulus frequency to selected stimulating electrode</a:t>
            </a:r>
          </a:p>
          <a:p>
            <a:pPr lvl="3"/>
            <a:r>
              <a:rPr lang="en-US" dirty="0" smtClean="0"/>
              <a:t>Tactile sensation for force</a:t>
            </a:r>
          </a:p>
          <a:p>
            <a:pPr lvl="3"/>
            <a:r>
              <a:rPr lang="en-US" dirty="0" err="1" smtClean="0"/>
              <a:t>Proprioception</a:t>
            </a:r>
            <a:r>
              <a:rPr lang="en-US" dirty="0" smtClean="0"/>
              <a:t> for position</a:t>
            </a:r>
          </a:p>
          <a:p>
            <a:pPr lvl="1"/>
            <a:r>
              <a:rPr lang="en-US" dirty="0" smtClean="0"/>
              <a:t>Actuators in elbow &amp; hand controlled by </a:t>
            </a:r>
            <a:r>
              <a:rPr lang="en-US" dirty="0" err="1" smtClean="0"/>
              <a:t>nueronal</a:t>
            </a:r>
            <a:r>
              <a:rPr lang="en-US" dirty="0" smtClean="0"/>
              <a:t> firing rate recorded from motor control electrode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Input</a:t>
            </a:r>
          </a:p>
          <a:p>
            <a:pPr lvl="1"/>
            <a:r>
              <a:rPr lang="en-US" dirty="0" smtClean="0"/>
              <a:t>3 subjects</a:t>
            </a:r>
          </a:p>
          <a:p>
            <a:pPr lvl="2"/>
            <a:r>
              <a:rPr lang="en-US" dirty="0" smtClean="0"/>
              <a:t>For each, one tactile &amp; </a:t>
            </a:r>
            <a:r>
              <a:rPr lang="en-US" dirty="0" err="1" smtClean="0"/>
              <a:t>proprioceptive</a:t>
            </a:r>
            <a:r>
              <a:rPr lang="en-US" dirty="0" smtClean="0"/>
              <a:t> electrode selected for testing</a:t>
            </a:r>
          </a:p>
          <a:p>
            <a:pPr lvl="1"/>
            <a:r>
              <a:rPr lang="en-US" dirty="0" smtClean="0"/>
              <a:t>Prior to testing</a:t>
            </a:r>
          </a:p>
          <a:p>
            <a:pPr lvl="2"/>
            <a:r>
              <a:rPr lang="en-US" dirty="0" smtClean="0"/>
              <a:t>3 &amp; then 5 different force/position matches with visual feedback</a:t>
            </a:r>
          </a:p>
          <a:p>
            <a:pPr lvl="1"/>
            <a:r>
              <a:rPr lang="en-US" dirty="0" err="1" smtClean="0"/>
              <a:t>Testings</a:t>
            </a:r>
            <a:r>
              <a:rPr lang="en-US" dirty="0" smtClean="0"/>
              <a:t>: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input (cont.) </a:t>
            </a:r>
          </a:p>
          <a:p>
            <a:pPr lvl="2"/>
            <a:r>
              <a:rPr lang="en-US" dirty="0" smtClean="0"/>
              <a:t>Force applied to sensor on thumb</a:t>
            </a:r>
          </a:p>
          <a:p>
            <a:pPr lvl="3"/>
            <a:r>
              <a:rPr lang="en-US" dirty="0" smtClean="0"/>
              <a:t>Subject asked to rate force using open numerical scale without visual feedback</a:t>
            </a:r>
          </a:p>
          <a:p>
            <a:pPr lvl="2"/>
            <a:r>
              <a:rPr lang="en-US" dirty="0" smtClean="0"/>
              <a:t>Elbow of artificial arm moved to different positions</a:t>
            </a:r>
          </a:p>
          <a:p>
            <a:pPr lvl="3"/>
            <a:r>
              <a:rPr lang="en-US" dirty="0" smtClean="0"/>
              <a:t>Subject asked to match perceived angle of elbow flexion/extension without visual feedback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output</a:t>
            </a:r>
          </a:p>
          <a:p>
            <a:pPr lvl="1"/>
            <a:r>
              <a:rPr lang="en-US" dirty="0" smtClean="0"/>
              <a:t>3 subjects</a:t>
            </a:r>
          </a:p>
          <a:p>
            <a:pPr lvl="2"/>
            <a:r>
              <a:rPr lang="en-US" dirty="0" err="1" smtClean="0"/>
              <a:t>Eah</a:t>
            </a:r>
            <a:r>
              <a:rPr lang="en-US" dirty="0" smtClean="0"/>
              <a:t> with one of </a:t>
            </a:r>
            <a:r>
              <a:rPr lang="en-US" dirty="0" err="1" smtClean="0"/>
              <a:t>vailable</a:t>
            </a:r>
            <a:r>
              <a:rPr lang="en-US" dirty="0" smtClean="0"/>
              <a:t> motor channel electrodes</a:t>
            </a:r>
          </a:p>
          <a:p>
            <a:pPr lvl="2"/>
            <a:r>
              <a:rPr lang="en-US" dirty="0" smtClean="0"/>
              <a:t>2 for grip force</a:t>
            </a:r>
          </a:p>
          <a:p>
            <a:pPr lvl="2"/>
            <a:r>
              <a:rPr lang="en-US" dirty="0" smtClean="0"/>
              <a:t>1 for elbow control</a:t>
            </a:r>
          </a:p>
          <a:p>
            <a:pPr lvl="1"/>
            <a:r>
              <a:rPr lang="en-US" dirty="0" smtClean="0"/>
              <a:t>Prior to testing</a:t>
            </a:r>
          </a:p>
          <a:p>
            <a:pPr lvl="2"/>
            <a:r>
              <a:rPr lang="en-US" dirty="0" smtClean="0"/>
              <a:t>Subject given time to train for given movement</a:t>
            </a:r>
          </a:p>
          <a:p>
            <a:pPr lvl="1"/>
            <a:r>
              <a:rPr lang="en-US" dirty="0" err="1" smtClean="0"/>
              <a:t>Testings</a:t>
            </a:r>
            <a:r>
              <a:rPr lang="en-US" dirty="0" smtClean="0"/>
              <a:t>: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Grip force control: </a:t>
            </a:r>
          </a:p>
          <a:p>
            <a:pPr lvl="2"/>
            <a:r>
              <a:rPr lang="en-US" dirty="0" smtClean="0"/>
              <a:t>Subject asked to match 3 levels of force (typically 22, 44, &amp; 67 N) and, </a:t>
            </a:r>
          </a:p>
          <a:p>
            <a:pPr lvl="3"/>
            <a:r>
              <a:rPr lang="en-US" dirty="0" smtClean="0"/>
              <a:t>Within 5 s for each target value</a:t>
            </a:r>
          </a:p>
          <a:p>
            <a:pPr lvl="2"/>
            <a:r>
              <a:rPr lang="en-US" dirty="0" smtClean="0"/>
              <a:t>After succeeding more than 70 % of target values, 5 levels (ranging from 13 to 67 N) </a:t>
            </a:r>
          </a:p>
          <a:p>
            <a:pPr lvl="3"/>
            <a:r>
              <a:rPr lang="en-US" dirty="0" smtClean="0"/>
              <a:t>Within 5 s for each target value</a:t>
            </a:r>
          </a:p>
          <a:p>
            <a:pPr lvl="2"/>
            <a:r>
              <a:rPr lang="en-US" dirty="0" smtClean="0"/>
              <a:t>Match random target value (ranging from 22 to 67 N) </a:t>
            </a:r>
          </a:p>
          <a:p>
            <a:pPr lvl="1"/>
            <a:r>
              <a:rPr lang="en-US" dirty="0" smtClean="0"/>
              <a:t>Elbow position control: </a:t>
            </a:r>
          </a:p>
          <a:p>
            <a:pPr lvl="2"/>
            <a:r>
              <a:rPr lang="en-US" dirty="0" smtClean="0"/>
              <a:t>Similar with grip force control training paradigm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input</a:t>
            </a:r>
          </a:p>
          <a:p>
            <a:pPr lvl="1"/>
            <a:r>
              <a:rPr lang="en-US" dirty="0" smtClean="0"/>
              <a:t>All 3 subjects could judge changes in indentation or force applied to thumb sensor</a:t>
            </a:r>
          </a:p>
          <a:p>
            <a:pPr lvl="2"/>
            <a:r>
              <a:rPr lang="en-US" dirty="0" smtClean="0"/>
              <a:t>Slops of linear regression lines significantly different from 0 (at the end of testing) </a:t>
            </a:r>
          </a:p>
          <a:p>
            <a:pPr lvl="2"/>
            <a:r>
              <a:rPr lang="en-US" dirty="0" smtClean="0"/>
              <a:t>Regression slope of only 1 subject significantly increased</a:t>
            </a:r>
          </a:p>
          <a:p>
            <a:pPr lvl="2"/>
            <a:r>
              <a:rPr lang="en-US" dirty="0" smtClean="0"/>
              <a:t>Significant decrease in variance of residuals around regression lines in 2 subjects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5816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Subjects could judge static position of elbow join in artificial arm</a:t>
            </a:r>
          </a:p>
          <a:p>
            <a:pPr lvl="2"/>
            <a:r>
              <a:rPr lang="en-US" dirty="0" smtClean="0"/>
              <a:t>Linear regression P-value &lt; 0.001 at the end of testing</a:t>
            </a:r>
          </a:p>
          <a:p>
            <a:pPr lvl="2"/>
            <a:r>
              <a:rPr lang="en-US" dirty="0" smtClean="0"/>
              <a:t>General increase in slops of regression lines with time statistically significant in 2 subjects</a:t>
            </a:r>
          </a:p>
          <a:p>
            <a:pPr lvl="2"/>
            <a:r>
              <a:rPr lang="en-US" dirty="0" smtClean="0"/>
              <a:t>Statistically significant decline in variance around regression line in only 1 subject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Neural Sensory Feedback and Control of a Prosthetic Arm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5429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output</a:t>
            </a:r>
          </a:p>
          <a:p>
            <a:pPr lvl="1"/>
            <a:r>
              <a:rPr lang="en-US" dirty="0" smtClean="0"/>
              <a:t>Grip force control</a:t>
            </a:r>
          </a:p>
          <a:p>
            <a:pPr lvl="2"/>
            <a:r>
              <a:rPr lang="en-US" dirty="0" smtClean="0"/>
              <a:t>Linear regression P-value &gt;&gt; 0.05</a:t>
            </a:r>
          </a:p>
          <a:p>
            <a:pPr lvl="2"/>
            <a:r>
              <a:rPr lang="en-US" dirty="0" smtClean="0"/>
              <a:t>Significant nonzero slope</a:t>
            </a:r>
          </a:p>
          <a:p>
            <a:pPr lvl="2"/>
            <a:r>
              <a:rPr lang="en-US" dirty="0" smtClean="0"/>
              <a:t>Significant decline in variance around regression in time in both subjects</a:t>
            </a:r>
          </a:p>
          <a:p>
            <a:pPr lvl="2"/>
            <a:r>
              <a:rPr lang="en-US" dirty="0" smtClean="0"/>
              <a:t>No significant change in slopes of regression lines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87" y="1872456"/>
            <a:ext cx="53816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Elbow control</a:t>
            </a:r>
          </a:p>
          <a:p>
            <a:pPr lvl="2"/>
            <a:r>
              <a:rPr lang="en-US" dirty="0" smtClean="0"/>
              <a:t>Linear regression P-value &gt;&gt; 0.5</a:t>
            </a:r>
          </a:p>
          <a:p>
            <a:pPr lvl="2"/>
            <a:r>
              <a:rPr lang="en-US" dirty="0" smtClean="0"/>
              <a:t>significant nonzero slope</a:t>
            </a:r>
          </a:p>
          <a:p>
            <a:pPr lvl="2"/>
            <a:r>
              <a:rPr lang="en-US" dirty="0" smtClean="0"/>
              <a:t>Significant increase in slopes of regression line</a:t>
            </a:r>
          </a:p>
          <a:p>
            <a:pPr lvl="2"/>
            <a:r>
              <a:rPr lang="en-US" dirty="0" smtClean="0"/>
              <a:t>Significant decline in variance of residuals around regression line in time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12" y="1839119"/>
            <a:ext cx="54387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ppropriate, graded, distally referred sensations can be used to provide feedback information about grip force &amp; limb position</a:t>
            </a:r>
          </a:p>
          <a:p>
            <a:r>
              <a:rPr lang="en-US" dirty="0" smtClean="0"/>
              <a:t>Control of trip force &amp; limb position can be affected by motor activity from peripheral nerve stumps with electrodes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Improved performance in some subjects over short period may suggest further training may provide better feedback &amp; control</a:t>
            </a:r>
          </a:p>
          <a:p>
            <a:r>
              <a:rPr lang="en-US" dirty="0" smtClean="0"/>
              <a:t>May provide pain-free integration of artificial arm into amputee’s body in future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Studies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 of sensory stimulation paradigms</a:t>
            </a:r>
          </a:p>
          <a:p>
            <a:r>
              <a:rPr lang="en-US" dirty="0" smtClean="0"/>
              <a:t>Optimal processing of motor control signals</a:t>
            </a:r>
          </a:p>
          <a:p>
            <a:r>
              <a:rPr lang="en-US" dirty="0" smtClean="0"/>
              <a:t>Different training regimes</a:t>
            </a:r>
          </a:p>
          <a:p>
            <a:r>
              <a:rPr lang="en-US" dirty="0" smtClean="0"/>
              <a:t>Improving operational characteristics of artificial arm</a:t>
            </a:r>
          </a:p>
          <a:p>
            <a:r>
              <a:rPr lang="en-US" dirty="0" err="1" smtClean="0"/>
              <a:t>Nonvisual</a:t>
            </a:r>
            <a:r>
              <a:rPr lang="en-US" dirty="0" smtClean="0"/>
              <a:t> control of artificial arm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Studies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implanted bidirectional telemetry system</a:t>
            </a:r>
          </a:p>
          <a:p>
            <a:r>
              <a:rPr lang="en-US" dirty="0" smtClean="0"/>
              <a:t>Implementation of viable permanent </a:t>
            </a:r>
            <a:r>
              <a:rPr lang="en-US" dirty="0" err="1" smtClean="0"/>
              <a:t>percutaneous</a:t>
            </a:r>
            <a:r>
              <a:rPr lang="en-US" dirty="0" smtClean="0"/>
              <a:t> connector system</a:t>
            </a:r>
          </a:p>
          <a:p>
            <a:r>
              <a:rPr lang="en-US" dirty="0" smtClean="0"/>
              <a:t>Design constraints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smtClean="0"/>
              <a:t>Power supply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dirty="0" smtClean="0"/>
              <a:t>Modern artificial limbs by amputees may be enhanced with appropriate, graded, distally referred sensations</a:t>
            </a:r>
          </a:p>
          <a:p>
            <a:pPr lvl="1"/>
            <a:r>
              <a:rPr lang="en-US" dirty="0" smtClean="0"/>
              <a:t>Touch</a:t>
            </a:r>
          </a:p>
          <a:p>
            <a:pPr lvl="1"/>
            <a:r>
              <a:rPr lang="en-US" dirty="0" smtClean="0"/>
              <a:t>Joint movement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Different sensory feedback systems tried do no provide discrete and natural sensations. </a:t>
            </a:r>
          </a:p>
          <a:p>
            <a:endParaRPr lang="en-US" dirty="0"/>
          </a:p>
          <a:p>
            <a:r>
              <a:rPr lang="en-US" dirty="0" smtClean="0">
                <a:sym typeface="Wingdings" pitchFamily="2" charset="2"/>
              </a:rPr>
              <a:t> Users have to translated unrelated motion into intended one.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 to Explore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Provide direct neural interface with nerve fibers</a:t>
            </a:r>
          </a:p>
          <a:p>
            <a:pPr lvl="1"/>
            <a:r>
              <a:rPr lang="en-US" dirty="0" smtClean="0"/>
              <a:t>In peripheral nerve stumps</a:t>
            </a:r>
          </a:p>
          <a:p>
            <a:pPr lvl="1"/>
            <a:r>
              <a:rPr lang="en-US" dirty="0" smtClean="0"/>
              <a:t>Allows feedback provided through sensory pathways associated with missing parts of arm</a:t>
            </a:r>
          </a:p>
          <a:p>
            <a:pPr lvl="1"/>
            <a:r>
              <a:rPr lang="en-US" dirty="0" smtClean="0"/>
              <a:t>Allows control signals derived from neural activity generated by amputee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Purposes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Demonstrate sensory feedback about</a:t>
            </a:r>
          </a:p>
          <a:p>
            <a:pPr lvl="1"/>
            <a:r>
              <a:rPr lang="en-US" dirty="0" smtClean="0"/>
              <a:t>Joint position</a:t>
            </a:r>
          </a:p>
          <a:p>
            <a:pPr lvl="1"/>
            <a:r>
              <a:rPr lang="en-US" dirty="0" smtClean="0"/>
              <a:t>Grip force</a:t>
            </a:r>
          </a:p>
          <a:p>
            <a:pPr lvl="1">
              <a:buNone/>
            </a:pPr>
            <a:r>
              <a:rPr lang="en-US" dirty="0" smtClean="0"/>
              <a:t>From artificial arm</a:t>
            </a:r>
          </a:p>
          <a:p>
            <a:pPr lvl="1">
              <a:buNone/>
            </a:pPr>
            <a:r>
              <a:rPr lang="en-US" dirty="0" smtClean="0"/>
              <a:t>Through stimulation of peripheral nerves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0" y="2743200"/>
            <a:ext cx="2971800" cy="2468563"/>
          </a:xfrm>
        </p:spPr>
        <p:txBody>
          <a:bodyPr/>
          <a:lstStyle/>
          <a:p>
            <a:r>
              <a:rPr lang="en-US" dirty="0" smtClean="0"/>
              <a:t>Sensory input</a:t>
            </a:r>
          </a:p>
          <a:p>
            <a:r>
              <a:rPr lang="en-US" dirty="0" smtClean="0"/>
              <a:t>Motor output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Electrodes</a:t>
            </a:r>
          </a:p>
          <a:p>
            <a:pPr lvl="1"/>
            <a:r>
              <a:rPr lang="en-US" dirty="0" smtClean="0"/>
              <a:t>LIFEs</a:t>
            </a:r>
          </a:p>
          <a:p>
            <a:pPr lvl="2"/>
            <a:r>
              <a:rPr lang="en-US" dirty="0" smtClean="0"/>
              <a:t>Another to saddle connector, adhered to skin surrounding </a:t>
            </a:r>
            <a:r>
              <a:rPr lang="en-US" dirty="0" err="1" smtClean="0"/>
              <a:t>percutaneous</a:t>
            </a:r>
            <a:r>
              <a:rPr lang="en-US" dirty="0" smtClean="0"/>
              <a:t> electrodes exited arm</a:t>
            </a:r>
          </a:p>
          <a:p>
            <a:pPr lvl="2"/>
            <a:r>
              <a:rPr lang="en-US" dirty="0" smtClean="0"/>
              <a:t>Connector used to interface outside circuitry: </a:t>
            </a:r>
          </a:p>
          <a:p>
            <a:pPr lvl="3"/>
            <a:r>
              <a:rPr lang="en-US" dirty="0" smtClean="0"/>
              <a:t>Recording hardware</a:t>
            </a:r>
          </a:p>
          <a:p>
            <a:pPr lvl="3"/>
            <a:r>
              <a:rPr lang="en-US" dirty="0" smtClean="0"/>
              <a:t>Stimulation hardware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training</a:t>
            </a:r>
          </a:p>
          <a:p>
            <a:pPr lvl="1"/>
            <a:r>
              <a:rPr lang="en-US" dirty="0" smtClean="0"/>
              <a:t>With</a:t>
            </a:r>
          </a:p>
          <a:p>
            <a:pPr lvl="2"/>
            <a:r>
              <a:rPr lang="en-US" dirty="0" smtClean="0"/>
              <a:t>One or more electrodes providing sensory input</a:t>
            </a:r>
          </a:p>
          <a:p>
            <a:pPr lvl="2"/>
            <a:r>
              <a:rPr lang="en-US" dirty="0" smtClean="0"/>
              <a:t>Output from motor control channels fed to loudspeaker</a:t>
            </a:r>
          </a:p>
          <a:p>
            <a:pPr lvl="1"/>
            <a:r>
              <a:rPr lang="en-US" dirty="0" smtClean="0"/>
              <a:t>Instructed to attempt a missing limb movement while listening to nerve activity over loudspeaker</a:t>
            </a:r>
          </a:p>
          <a:p>
            <a:pPr lvl="2"/>
            <a:r>
              <a:rPr lang="en-US" dirty="0" smtClean="0"/>
              <a:t>Ex. finger flexion</a:t>
            </a:r>
          </a:p>
          <a:p>
            <a:pPr lvl="1"/>
            <a:r>
              <a:rPr lang="en-US" dirty="0" smtClean="0"/>
              <a:t>Recorded signals fed to DAC to computer to quantify neural activity associated with movement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806</Words>
  <Application>Microsoft Office PowerPoint</Application>
  <PresentationFormat>如螢幕大小 (4:3)</PresentationFormat>
  <Paragraphs>136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投影片 1</vt:lpstr>
      <vt:lpstr>Direct Neural Sensory Feedback and Control of a Prosthetic Arm</vt:lpstr>
      <vt:lpstr>Introduction</vt:lpstr>
      <vt:lpstr>Problem</vt:lpstr>
      <vt:lpstr>Possible Solutions to Explore</vt:lpstr>
      <vt:lpstr>Study Purposes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Conclusions</vt:lpstr>
      <vt:lpstr>Conclusions</vt:lpstr>
      <vt:lpstr>Further Studies</vt:lpstr>
      <vt:lpstr>Further Studies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Kuei-Ti</dc:creator>
  <cp:lastModifiedBy>Kuei-Ti</cp:lastModifiedBy>
  <cp:revision>71</cp:revision>
  <dcterms:created xsi:type="dcterms:W3CDTF">2012-05-01T00:31:46Z</dcterms:created>
  <dcterms:modified xsi:type="dcterms:W3CDTF">2012-05-01T09:25:19Z</dcterms:modified>
</cp:coreProperties>
</file>