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g"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63" r:id="rId4"/>
    <p:sldId id="259" r:id="rId5"/>
    <p:sldId id="272" r:id="rId6"/>
    <p:sldId id="266" r:id="rId7"/>
    <p:sldId id="271" r:id="rId8"/>
    <p:sldId id="273" r:id="rId9"/>
    <p:sldId id="265" r:id="rId10"/>
    <p:sldId id="268" r:id="rId11"/>
    <p:sldId id="274" r:id="rId12"/>
    <p:sldId id="275"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1" d="100"/>
          <a:sy n="111" d="100"/>
        </p:scale>
        <p:origin x="-15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A2C0E2-F67B-3F42-BB79-29A0856B812A}" type="datetimeFigureOut">
              <a:rPr lang="en-US" smtClean="0"/>
              <a:t>5/10/12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CEB629-A5CE-E740-B13E-F486D16D067E}" type="slidenum">
              <a:rPr lang="en-US" smtClean="0"/>
              <a:t>‹#›</a:t>
            </a:fld>
            <a:endParaRPr lang="en-US"/>
          </a:p>
        </p:txBody>
      </p:sp>
    </p:spTree>
    <p:extLst>
      <p:ext uri="{BB962C8B-B14F-4D97-AF65-F5344CB8AC3E}">
        <p14:creationId xmlns:p14="http://schemas.microsoft.com/office/powerpoint/2010/main" val="23462755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Training on the intended target benefits from not having to estimate continuous trajectory</a:t>
            </a:r>
          </a:p>
          <a:p>
            <a:endParaRPr lang="en-US" dirty="0"/>
          </a:p>
        </p:txBody>
      </p:sp>
      <p:sp>
        <p:nvSpPr>
          <p:cNvPr id="4" name="Slide Number Placeholder 3"/>
          <p:cNvSpPr>
            <a:spLocks noGrp="1"/>
          </p:cNvSpPr>
          <p:nvPr>
            <p:ph type="sldNum" sz="quarter" idx="10"/>
          </p:nvPr>
        </p:nvSpPr>
        <p:spPr/>
        <p:txBody>
          <a:bodyPr/>
          <a:lstStyle/>
          <a:p>
            <a:fld id="{40CEB629-A5CE-E740-B13E-F486D16D067E}" type="slidenum">
              <a:rPr lang="en-US" smtClean="0"/>
              <a:t>3</a:t>
            </a:fld>
            <a:endParaRPr lang="en-US"/>
          </a:p>
        </p:txBody>
      </p:sp>
    </p:spTree>
    <p:extLst>
      <p:ext uri="{BB962C8B-B14F-4D97-AF65-F5344CB8AC3E}">
        <p14:creationId xmlns:p14="http://schemas.microsoft.com/office/powerpoint/2010/main" val="3697631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 we report here that neurons in the dorsal premotor cortex (PMd) of monkeys might contribute to mental rehearsal of processes that normally occur before the onset of movement. Unlike mirror neurons, their activities predict the directionality of impending events before the onset of movement, they respond to abstract visual cues that have become associated with action only through training, and they do not require the actor to be in view. These PMd neurons emit very similar responses when the monkeys actively perform the motor task, indicating that passive observation of the artificial stimulus events might evoke a covert rehearsal </a:t>
            </a:r>
          </a:p>
          <a:p>
            <a:endParaRPr lang="en-US" dirty="0" smtClean="0"/>
          </a:p>
          <a:p>
            <a:r>
              <a:rPr lang="en-US" dirty="0" smtClean="0"/>
              <a:t>Spikes</a:t>
            </a:r>
            <a:r>
              <a:rPr lang="en-US" baseline="0" dirty="0" smtClean="0"/>
              <a:t> were sorted and then modeled as a Poisson or multivariate Gaussian</a:t>
            </a:r>
            <a:endParaRPr lang="en-US" dirty="0" smtClean="0"/>
          </a:p>
          <a:p>
            <a:endParaRPr lang="en-US" dirty="0" smtClean="0"/>
          </a:p>
          <a:p>
            <a:r>
              <a:rPr lang="en-US" dirty="0" smtClean="0"/>
              <a:t>Neural</a:t>
            </a:r>
            <a:r>
              <a:rPr lang="en-US" baseline="0" dirty="0" smtClean="0"/>
              <a:t> data from 96 electrode array collected and the mean waveform was used for spike sorting . This data was then clustered in a modified Principle Component Space. </a:t>
            </a:r>
            <a:endParaRPr lang="en-US" dirty="0" smtClean="0"/>
          </a:p>
        </p:txBody>
      </p:sp>
      <p:sp>
        <p:nvSpPr>
          <p:cNvPr id="4" name="Slide Number Placeholder 3"/>
          <p:cNvSpPr>
            <a:spLocks noGrp="1"/>
          </p:cNvSpPr>
          <p:nvPr>
            <p:ph type="sldNum" sz="quarter" idx="10"/>
          </p:nvPr>
        </p:nvSpPr>
        <p:spPr/>
        <p:txBody>
          <a:bodyPr/>
          <a:lstStyle/>
          <a:p>
            <a:fld id="{40CEB629-A5CE-E740-B13E-F486D16D067E}" type="slidenum">
              <a:rPr lang="en-US" smtClean="0"/>
              <a:t>4</a:t>
            </a:fld>
            <a:endParaRPr lang="en-US"/>
          </a:p>
        </p:txBody>
      </p:sp>
    </p:spTree>
    <p:extLst>
      <p:ext uri="{BB962C8B-B14F-4D97-AF65-F5344CB8AC3E}">
        <p14:creationId xmlns:p14="http://schemas.microsoft.com/office/powerpoint/2010/main" val="188625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the optimal ITRC occurs at short trial lengths, despite relatively low single-trial accuracy at these trial lengths. The highest ITRC is 7.7bps at a total trial time of 260ms, which corresponds to a Tint of 70 ms (Tskip 1⁄4 150 ms, </a:t>
            </a:r>
            <a:r>
              <a:rPr lang="en-US" dirty="0" err="1" smtClean="0"/>
              <a:t>Tdecþrend</a:t>
            </a:r>
            <a:r>
              <a:rPr lang="en-US" dirty="0" smtClean="0"/>
              <a:t> 1⁄4 40 ms) </a:t>
            </a:r>
          </a:p>
          <a:p>
            <a:pPr lvl="1"/>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Longer T</a:t>
            </a:r>
            <a:r>
              <a:rPr lang="en-US" baseline="-25000" dirty="0" smtClean="0"/>
              <a:t>int </a:t>
            </a:r>
            <a:r>
              <a:rPr lang="en-US" dirty="0" smtClean="0"/>
              <a:t>will average away more noise and result in more accurate predictions of reach end-point. However, a longer T</a:t>
            </a:r>
            <a:r>
              <a:rPr lang="en-US" baseline="-25000" dirty="0" smtClean="0"/>
              <a:t>int</a:t>
            </a:r>
            <a:r>
              <a:rPr lang="en-US" dirty="0" smtClean="0"/>
              <a:t> will also reduce the total number of cursor </a:t>
            </a:r>
            <a:r>
              <a:rPr lang="en-US" dirty="0" err="1" smtClean="0"/>
              <a:t>positionings</a:t>
            </a:r>
            <a:r>
              <a:rPr lang="en-US" dirty="0" smtClean="0"/>
              <a:t> that can be made per second. Speed-Accuracy tradeoff</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40CEB629-A5CE-E740-B13E-F486D16D067E}" type="slidenum">
              <a:rPr lang="en-US" smtClean="0"/>
              <a:t>6</a:t>
            </a:fld>
            <a:endParaRPr lang="en-US"/>
          </a:p>
        </p:txBody>
      </p:sp>
    </p:spTree>
    <p:extLst>
      <p:ext uri="{BB962C8B-B14F-4D97-AF65-F5344CB8AC3E}">
        <p14:creationId xmlns:p14="http://schemas.microsoft.com/office/powerpoint/2010/main" val="123473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 a reach</a:t>
            </a:r>
            <a:r>
              <a:rPr lang="en-US" baseline="0" dirty="0" smtClean="0"/>
              <a:t> action in order to make the experiment as similar as possible to the control </a:t>
            </a:r>
            <a:r>
              <a:rPr lang="en-US" baseline="0" dirty="0" err="1" smtClean="0"/>
              <a:t>experiement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0CEB629-A5CE-E740-B13E-F486D16D067E}" type="slidenum">
              <a:rPr lang="en-US" smtClean="0"/>
              <a:t>7</a:t>
            </a:fld>
            <a:endParaRPr lang="en-US"/>
          </a:p>
        </p:txBody>
      </p:sp>
    </p:spTree>
    <p:extLst>
      <p:ext uri="{BB962C8B-B14F-4D97-AF65-F5344CB8AC3E}">
        <p14:creationId xmlns:p14="http://schemas.microsoft.com/office/powerpoint/2010/main" val="84271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CEB629-A5CE-E740-B13E-F486D16D067E}" type="slidenum">
              <a:rPr lang="en-US" smtClean="0"/>
              <a:t>10</a:t>
            </a:fld>
            <a:endParaRPr lang="en-US"/>
          </a:p>
        </p:txBody>
      </p:sp>
    </p:spTree>
    <p:extLst>
      <p:ext uri="{BB962C8B-B14F-4D97-AF65-F5344CB8AC3E}">
        <p14:creationId xmlns:p14="http://schemas.microsoft.com/office/powerpoint/2010/main" val="25966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316A09-7893-974C-88B6-542A44B7C954}" type="datetimeFigureOut">
              <a:rPr lang="en-US" smtClean="0"/>
              <a:t>5/10/12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103177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316A09-7893-974C-88B6-542A44B7C954}" type="datetimeFigureOut">
              <a:rPr lang="en-US" smtClean="0"/>
              <a:t>5/10/12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3913303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316A09-7893-974C-88B6-542A44B7C954}" type="datetimeFigureOut">
              <a:rPr lang="en-US" smtClean="0"/>
              <a:t>5/10/12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2938326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316A09-7893-974C-88B6-542A44B7C954}" type="datetimeFigureOut">
              <a:rPr lang="en-US" smtClean="0"/>
              <a:t>5/10/12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2636176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316A09-7893-974C-88B6-542A44B7C954}" type="datetimeFigureOut">
              <a:rPr lang="en-US" smtClean="0"/>
              <a:t>5/10/12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3645537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316A09-7893-974C-88B6-542A44B7C954}" type="datetimeFigureOut">
              <a:rPr lang="en-US" smtClean="0"/>
              <a:t>5/10/12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339898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316A09-7893-974C-88B6-542A44B7C954}" type="datetimeFigureOut">
              <a:rPr lang="en-US" smtClean="0"/>
              <a:t>5/10/12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278610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316A09-7893-974C-88B6-542A44B7C954}" type="datetimeFigureOut">
              <a:rPr lang="en-US" smtClean="0"/>
              <a:t>5/10/12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739987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16A09-7893-974C-88B6-542A44B7C954}" type="datetimeFigureOut">
              <a:rPr lang="en-US" smtClean="0"/>
              <a:t>5/10/12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41268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316A09-7893-974C-88B6-542A44B7C954}" type="datetimeFigureOut">
              <a:rPr lang="en-US" smtClean="0"/>
              <a:t>5/10/12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4194562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316A09-7893-974C-88B6-542A44B7C954}" type="datetimeFigureOut">
              <a:rPr lang="en-US" smtClean="0"/>
              <a:t>5/10/12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5101E-3EEF-984B-A873-B90C54D99ED8}" type="slidenum">
              <a:rPr lang="en-US" smtClean="0"/>
              <a:t>‹#›</a:t>
            </a:fld>
            <a:endParaRPr lang="en-US"/>
          </a:p>
        </p:txBody>
      </p:sp>
    </p:spTree>
    <p:extLst>
      <p:ext uri="{BB962C8B-B14F-4D97-AF65-F5344CB8AC3E}">
        <p14:creationId xmlns:p14="http://schemas.microsoft.com/office/powerpoint/2010/main" val="33558642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16A09-7893-974C-88B6-542A44B7C954}" type="datetimeFigureOut">
              <a:rPr lang="en-US" smtClean="0"/>
              <a:t>5/10/12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5101E-3EEF-984B-A873-B90C54D99ED8}" type="slidenum">
              <a:rPr lang="en-US" smtClean="0"/>
              <a:t>‹#›</a:t>
            </a:fld>
            <a:endParaRPr lang="en-US"/>
          </a:p>
        </p:txBody>
      </p:sp>
    </p:spTree>
    <p:extLst>
      <p:ext uri="{BB962C8B-B14F-4D97-AF65-F5344CB8AC3E}">
        <p14:creationId xmlns:p14="http://schemas.microsoft.com/office/powerpoint/2010/main" val="3321666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3.mpg"/><Relationship Id="rId2" Type="http://schemas.openxmlformats.org/officeDocument/2006/relationships/video" Target="../media/media3.m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4.png"/><Relationship Id="rId1" Type="http://schemas.microsoft.com/office/2007/relationships/media" Target="../media/media1.mpg"/><Relationship Id="rId2" Type="http://schemas.openxmlformats.org/officeDocument/2006/relationships/video" Target="../media/media1.m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8.png"/><Relationship Id="rId1" Type="http://schemas.microsoft.com/office/2007/relationships/media" Target="../media/media2.mpg"/><Relationship Id="rId2" Type="http://schemas.openxmlformats.org/officeDocument/2006/relationships/video" Target="../media/media2.m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High-Performance Brain-Computer Interface</a:t>
            </a:r>
            <a:endParaRPr lang="en-US" dirty="0"/>
          </a:p>
        </p:txBody>
      </p:sp>
      <p:sp>
        <p:nvSpPr>
          <p:cNvPr id="3" name="Subtitle 2"/>
          <p:cNvSpPr>
            <a:spLocks noGrp="1"/>
          </p:cNvSpPr>
          <p:nvPr>
            <p:ph type="subTitle" idx="1"/>
          </p:nvPr>
        </p:nvSpPr>
        <p:spPr/>
        <p:txBody>
          <a:bodyPr/>
          <a:lstStyle/>
          <a:p>
            <a:r>
              <a:rPr lang="en-US" dirty="0" smtClean="0"/>
              <a:t>4.19.2012</a:t>
            </a:r>
            <a:endParaRPr lang="en-US" dirty="0"/>
          </a:p>
        </p:txBody>
      </p:sp>
    </p:spTree>
    <p:extLst>
      <p:ext uri="{BB962C8B-B14F-4D97-AF65-F5344CB8AC3E}">
        <p14:creationId xmlns:p14="http://schemas.microsoft.com/office/powerpoint/2010/main" val="234371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and Discussion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At </a:t>
            </a:r>
            <a:r>
              <a:rPr lang="en-US" dirty="0"/>
              <a:t>its fastest, this direct end-point control BCI demonstrates selection speeds </a:t>
            </a:r>
            <a:r>
              <a:rPr lang="en-US" dirty="0" smtClean="0"/>
              <a:t>(3.5 </a:t>
            </a:r>
            <a:r>
              <a:rPr lang="en-US" dirty="0"/>
              <a:t>trials per second) on </a:t>
            </a:r>
            <a:r>
              <a:rPr lang="en-US" dirty="0" smtClean="0"/>
              <a:t>par </a:t>
            </a:r>
            <a:r>
              <a:rPr lang="en-US" dirty="0"/>
              <a:t>with saccadic eye </a:t>
            </a:r>
            <a:r>
              <a:rPr lang="en-US" dirty="0" smtClean="0"/>
              <a:t>movements</a:t>
            </a:r>
          </a:p>
          <a:p>
            <a:pPr lvl="1"/>
            <a:r>
              <a:rPr lang="en-US" dirty="0" smtClean="0"/>
              <a:t>Information transfer rate of up to 6.5 bits/sec, ~15 words/min</a:t>
            </a:r>
          </a:p>
          <a:p>
            <a:r>
              <a:rPr lang="en-US" dirty="0" smtClean="0"/>
              <a:t>The ITRC for saccades is much higher due to their exceptional precision and accuracy, but an advantage of BCI’s is they don’t rely on repurposing natural processes for a new use.</a:t>
            </a:r>
          </a:p>
          <a:p>
            <a:r>
              <a:rPr lang="en-US" dirty="0" smtClean="0"/>
              <a:t>While real patients may have to choose from several objects in their workspace, these objects will not ordinarily be presented immediately prior to a decision to execute a prosthetic reach. Furthermore, BCIs will typically rely on internally-generated target plans as opposed to externally presented stimuli </a:t>
            </a:r>
          </a:p>
          <a:p>
            <a:endParaRPr lang="en-US" dirty="0" smtClean="0"/>
          </a:p>
          <a:p>
            <a:pPr marL="0" indent="0">
              <a:buNone/>
            </a:pPr>
            <a:endParaRPr lang="en-US" dirty="0"/>
          </a:p>
        </p:txBody>
      </p:sp>
    </p:spTree>
    <p:extLst>
      <p:ext uri="{BB962C8B-B14F-4D97-AF65-F5344CB8AC3E}">
        <p14:creationId xmlns:p14="http://schemas.microsoft.com/office/powerpoint/2010/main" val="285462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Trial Video</a:t>
            </a:r>
            <a:endParaRPr lang="en-US" dirty="0"/>
          </a:p>
        </p:txBody>
      </p:sp>
      <p:pic>
        <p:nvPicPr>
          <p:cNvPr id="4" name="nature04968-s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2001" y="1904999"/>
            <a:ext cx="6009712" cy="4507284"/>
          </a:xfrm>
          <a:prstGeom prst="rect">
            <a:avLst/>
          </a:prstGeom>
        </p:spPr>
      </p:pic>
    </p:spTree>
    <p:extLst>
      <p:ext uri="{BB962C8B-B14F-4D97-AF65-F5344CB8AC3E}">
        <p14:creationId xmlns:p14="http://schemas.microsoft.com/office/powerpoint/2010/main" val="30987081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ITRC</a:t>
            </a:r>
            <a:endParaRPr lang="en-US" dirty="0"/>
          </a:p>
        </p:txBody>
      </p:sp>
      <p:pic>
        <p:nvPicPr>
          <p:cNvPr id="4" name="Picture 3" descr="Screen Shot 2012-04-19 at 9.0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8749"/>
            <a:ext cx="9144000" cy="688714"/>
          </a:xfrm>
          <a:prstGeom prst="rect">
            <a:avLst/>
          </a:prstGeom>
        </p:spPr>
      </p:pic>
      <p:pic>
        <p:nvPicPr>
          <p:cNvPr id="5" name="Picture 4" descr="Screen Shot 2012-04-19 at 9.07.30 AM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3400"/>
            <a:ext cx="9144000" cy="709260"/>
          </a:xfrm>
          <a:prstGeom prst="rect">
            <a:avLst/>
          </a:prstGeom>
        </p:spPr>
      </p:pic>
    </p:spTree>
    <p:extLst>
      <p:ext uri="{BB962C8B-B14F-4D97-AF65-F5344CB8AC3E}">
        <p14:creationId xmlns:p14="http://schemas.microsoft.com/office/powerpoint/2010/main" val="235305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Problem:</a:t>
            </a:r>
          </a:p>
          <a:p>
            <a:pPr lvl="1"/>
            <a:r>
              <a:rPr lang="en-US" dirty="0" smtClean="0"/>
              <a:t>The speed and accuracy with which keys can be selected using BCI’s is far lower than for systems relying on eye movement</a:t>
            </a:r>
          </a:p>
          <a:p>
            <a:pPr lvl="2"/>
            <a:r>
              <a:rPr lang="en-US" dirty="0" smtClean="0"/>
              <a:t>Competition with communication prostheses relying on saccades or speech</a:t>
            </a:r>
          </a:p>
          <a:p>
            <a:pPr lvl="2"/>
            <a:r>
              <a:rPr lang="en-US" dirty="0" smtClean="0"/>
              <a:t>At the time, current information transfer rates were around 1 bit/sec (human) and 1.6 bit/sec (monkey)</a:t>
            </a:r>
          </a:p>
          <a:p>
            <a:pPr marL="914400" lvl="2" indent="0">
              <a:buNone/>
            </a:pPr>
            <a:endParaRPr lang="en-US" dirty="0" smtClean="0"/>
          </a:p>
        </p:txBody>
      </p:sp>
    </p:spTree>
    <p:extLst>
      <p:ext uri="{BB962C8B-B14F-4D97-AF65-F5344CB8AC3E}">
        <p14:creationId xmlns:p14="http://schemas.microsoft.com/office/powerpoint/2010/main" val="4003989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Most BCI’s are used to guide continuous motion, such as a cursor.</a:t>
            </a:r>
          </a:p>
          <a:p>
            <a:pPr lvl="1"/>
            <a:r>
              <a:rPr lang="en-US" dirty="0" smtClean="0"/>
              <a:t>If this motion results in a discrete choice, why not train on the discrete choice specifically, “direct end-point control”</a:t>
            </a:r>
          </a:p>
          <a:p>
            <a:pPr lvl="1"/>
            <a:r>
              <a:rPr lang="en-US" dirty="0" smtClean="0"/>
              <a:t>Focus on premotor cortex (PMd). Neural activity contains the end-point information of an upcoming reach.</a:t>
            </a:r>
          </a:p>
          <a:p>
            <a:pPr lvl="2"/>
            <a:r>
              <a:rPr lang="en-US" dirty="0" smtClean="0"/>
              <a:t>Good signal for horizontal/vertical directionality of upcoming reach</a:t>
            </a:r>
          </a:p>
          <a:p>
            <a:pPr lvl="2"/>
            <a:r>
              <a:rPr lang="en-US" dirty="0" smtClean="0"/>
              <a:t>Potentially occurs through rehearsal of movement</a:t>
            </a:r>
          </a:p>
        </p:txBody>
      </p:sp>
    </p:spTree>
    <p:extLst>
      <p:ext uri="{BB962C8B-B14F-4D97-AF65-F5344CB8AC3E}">
        <p14:creationId xmlns:p14="http://schemas.microsoft.com/office/powerpoint/2010/main" val="2972170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852" y="300826"/>
            <a:ext cx="6770275" cy="1143000"/>
          </a:xfrm>
          <a:effectLst>
            <a:outerShdw blurRad="50800" dist="38100" dir="2700000" algn="tl" rotWithShape="0">
              <a:prstClr val="black">
                <a:alpha val="40000"/>
              </a:prstClr>
            </a:outerShdw>
          </a:effectLst>
        </p:spPr>
        <p:txBody>
          <a:bodyPr>
            <a:normAutofit/>
          </a:bodyPr>
          <a:lstStyle/>
          <a:p>
            <a:pPr algn="l"/>
            <a:r>
              <a:rPr lang="en-US" sz="3400" dirty="0" smtClean="0"/>
              <a:t>Instructed Delay Reach Trial</a:t>
            </a:r>
            <a:endParaRPr lang="en-US" sz="3400" dirty="0"/>
          </a:p>
        </p:txBody>
      </p:sp>
      <p:sp>
        <p:nvSpPr>
          <p:cNvPr id="5" name="Rectangle 4"/>
          <p:cNvSpPr/>
          <p:nvPr/>
        </p:nvSpPr>
        <p:spPr>
          <a:xfrm>
            <a:off x="748770" y="5745207"/>
            <a:ext cx="7761844" cy="830997"/>
          </a:xfrm>
          <a:prstGeom prst="rect">
            <a:avLst/>
          </a:prstGeom>
        </p:spPr>
        <p:txBody>
          <a:bodyPr wrap="square">
            <a:spAutoFit/>
          </a:bodyPr>
          <a:lstStyle/>
          <a:p>
            <a:r>
              <a:rPr lang="en-US" baseline="30000" dirty="0"/>
              <a:t>a, Standard instructed-delay reach trial. Data from selected neural units are shown (grey shaded region); each row corresponds to one unit and black tick marks indicate spike times. Units are ordered by angular tuning direction (preferred direction) during the delay period. For hand (H) and eye (E) traces, blue and red lines show the horizontal and vertical coordinates, respectively. The full range of scale for these data is ^15 cm from the </a:t>
            </a:r>
            <a:r>
              <a:rPr lang="en-US" baseline="30000" dirty="0" smtClean="0"/>
              <a:t>center </a:t>
            </a:r>
            <a:r>
              <a:rPr lang="en-US" baseline="30000" dirty="0"/>
              <a:t>touch cue.</a:t>
            </a:r>
            <a:endParaRPr lang="en-US" dirty="0"/>
          </a:p>
        </p:txBody>
      </p:sp>
      <p:pic>
        <p:nvPicPr>
          <p:cNvPr id="6" name="Picture 5" descr="Screen Shot 2012-04-19 at 7.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5156"/>
            <a:ext cx="9144000" cy="3570051"/>
          </a:xfrm>
          <a:prstGeom prst="rect">
            <a:avLst/>
          </a:prstGeom>
        </p:spPr>
      </p:pic>
      <p:pic>
        <p:nvPicPr>
          <p:cNvPr id="7" name="Picture 6" descr="Screen Shot 2012-04-19 at 8.13.36 AM.png"/>
          <p:cNvPicPr>
            <a:picLocks noChangeAspect="1"/>
          </p:cNvPicPr>
          <p:nvPr/>
        </p:nvPicPr>
        <p:blipFill rotWithShape="1">
          <a:blip r:embed="rId4">
            <a:extLst>
              <a:ext uri="{28A0092B-C50C-407E-A947-70E740481C1C}">
                <a14:useLocalDpi xmlns:a14="http://schemas.microsoft.com/office/drawing/2010/main" val="0"/>
              </a:ext>
            </a:extLst>
          </a:blip>
          <a:srcRect r="12604" b="10256"/>
          <a:stretch/>
        </p:blipFill>
        <p:spPr>
          <a:xfrm>
            <a:off x="5658003" y="0"/>
            <a:ext cx="3485997" cy="2287017"/>
          </a:xfrm>
          <a:prstGeom prst="rect">
            <a:avLst/>
          </a:prstGeom>
        </p:spPr>
      </p:pic>
    </p:spTree>
    <p:extLst>
      <p:ext uri="{BB962C8B-B14F-4D97-AF65-F5344CB8AC3E}">
        <p14:creationId xmlns:p14="http://schemas.microsoft.com/office/powerpoint/2010/main" val="2503541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04968-s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2206" y="1904999"/>
            <a:ext cx="6428787" cy="4821591"/>
          </a:xfrm>
          <a:prstGeom prst="rect">
            <a:avLst/>
          </a:prstGeom>
        </p:spPr>
      </p:pic>
      <p:pic>
        <p:nvPicPr>
          <p:cNvPr id="5" name="Picture 4" descr="Screen Shot 2012-04-19 at 7.35.4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628" y="241299"/>
            <a:ext cx="6807200" cy="1663700"/>
          </a:xfrm>
          <a:prstGeom prst="rect">
            <a:avLst/>
          </a:prstGeom>
        </p:spPr>
      </p:pic>
    </p:spTree>
    <p:extLst>
      <p:ext uri="{BB962C8B-B14F-4D97-AF65-F5344CB8AC3E}">
        <p14:creationId xmlns:p14="http://schemas.microsoft.com/office/powerpoint/2010/main" val="35828421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Optimization of T</a:t>
            </a:r>
            <a:r>
              <a:rPr lang="en-US" sz="3400" baseline="-25000" dirty="0" smtClean="0"/>
              <a:t>int </a:t>
            </a:r>
            <a:r>
              <a:rPr lang="en-US" sz="3400" dirty="0" smtClean="0"/>
              <a:t>is based on two metrics </a:t>
            </a:r>
            <a:endParaRPr lang="en-US" sz="3400" baseline="-25000" dirty="0"/>
          </a:p>
        </p:txBody>
      </p:sp>
      <p:sp>
        <p:nvSpPr>
          <p:cNvPr id="3" name="Content Placeholder 2"/>
          <p:cNvSpPr>
            <a:spLocks noGrp="1"/>
          </p:cNvSpPr>
          <p:nvPr>
            <p:ph idx="1"/>
          </p:nvPr>
        </p:nvSpPr>
        <p:spPr>
          <a:xfrm>
            <a:off x="457200" y="1417638"/>
            <a:ext cx="8433118" cy="4525963"/>
          </a:xfrm>
        </p:spPr>
        <p:txBody>
          <a:bodyPr>
            <a:normAutofit/>
          </a:bodyPr>
          <a:lstStyle/>
          <a:p>
            <a:r>
              <a:rPr lang="en-US" sz="2400" dirty="0" smtClean="0"/>
              <a:t>Single-trial accuracy</a:t>
            </a:r>
          </a:p>
          <a:p>
            <a:pPr lvl="1"/>
            <a:r>
              <a:rPr lang="en-US" sz="2400" dirty="0" smtClean="0"/>
              <a:t>Percentage of targets correctly predicted plateaus around 85-90% at 200-250 ms</a:t>
            </a:r>
          </a:p>
          <a:p>
            <a:r>
              <a:rPr lang="en-US" sz="2400" dirty="0" smtClean="0"/>
              <a:t>Information Transfer Rate Capacity (bps)</a:t>
            </a:r>
          </a:p>
          <a:p>
            <a:pPr lvl="1"/>
            <a:r>
              <a:rPr lang="en-US" sz="2400" dirty="0" smtClean="0"/>
              <a:t>Measures the rate at which information is conveyed from the subject, through the BCI, to the environment. Closely related to the single trial accuracy divided by the trial length length.</a:t>
            </a:r>
          </a:p>
        </p:txBody>
      </p:sp>
      <p:pic>
        <p:nvPicPr>
          <p:cNvPr id="5" name="Picture 4" descr="Screen Shot 2012-04-18 at 3.36.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025" y="4305300"/>
            <a:ext cx="4610100" cy="2552700"/>
          </a:xfrm>
          <a:prstGeom prst="rect">
            <a:avLst/>
          </a:prstGeom>
          <a:ln>
            <a:solidFill>
              <a:schemeClr val="tx1"/>
            </a:solidFill>
          </a:ln>
          <a:effectLst>
            <a:softEdge rad="12700"/>
          </a:effectLst>
        </p:spPr>
      </p:pic>
    </p:spTree>
    <p:extLst>
      <p:ext uri="{BB962C8B-B14F-4D97-AF65-F5344CB8AC3E}">
        <p14:creationId xmlns:p14="http://schemas.microsoft.com/office/powerpoint/2010/main" val="105448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Prosthetic Cursor Trials</a:t>
            </a:r>
            <a:endParaRPr lang="en-US" dirty="0"/>
          </a:p>
        </p:txBody>
      </p:sp>
      <p:pic>
        <p:nvPicPr>
          <p:cNvPr id="4" name="Picture 3" descr="Screen Shot 2012-04-19 at 7.14.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3800231"/>
          </a:xfrm>
          <a:prstGeom prst="rect">
            <a:avLst/>
          </a:prstGeom>
        </p:spPr>
      </p:pic>
      <p:sp>
        <p:nvSpPr>
          <p:cNvPr id="5" name="Rectangle 4"/>
          <p:cNvSpPr/>
          <p:nvPr/>
        </p:nvSpPr>
        <p:spPr>
          <a:xfrm>
            <a:off x="877248" y="5324231"/>
            <a:ext cx="7685739" cy="1200329"/>
          </a:xfrm>
          <a:prstGeom prst="rect">
            <a:avLst/>
          </a:prstGeom>
        </p:spPr>
        <p:txBody>
          <a:bodyPr wrap="square">
            <a:spAutoFit/>
          </a:bodyPr>
          <a:lstStyle/>
          <a:p>
            <a:r>
              <a:rPr lang="en-US" baseline="30000" dirty="0"/>
              <a:t>b</a:t>
            </a:r>
            <a:r>
              <a:rPr lang="en-US" baseline="30000" dirty="0" smtClean="0"/>
              <a:t>, Chain of three prosthetic cursor trials followed by a standard instructed-delay reach trial. Tskip is denoted by the orange parts of the time line. Neural activity was integrated (Tint) during the purple shaded interval and used to predict the reach target location. After a short processing time (Tdec+rend approximately 40 ms), a prosthetic cursor was briefly rendered and a new target was displayed. The dotted circles represent the reach target and prosthetic cursor from the previous trial, both of which were rapidly extinguished before the start of the trial indicated. Trials shown here are from experiment H20041106.1 with monkey H.</a:t>
            </a:r>
            <a:endParaRPr lang="en-US" baseline="30000" dirty="0"/>
          </a:p>
        </p:txBody>
      </p:sp>
    </p:spTree>
    <p:extLst>
      <p:ext uri="{BB962C8B-B14F-4D97-AF65-F5344CB8AC3E}">
        <p14:creationId xmlns:p14="http://schemas.microsoft.com/office/powerpoint/2010/main" val="1971360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04968-s3.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258" y="1905000"/>
            <a:ext cx="6437375" cy="4828032"/>
          </a:xfrm>
          <a:prstGeom prst="rect">
            <a:avLst/>
          </a:prstGeom>
        </p:spPr>
      </p:pic>
      <p:pic>
        <p:nvPicPr>
          <p:cNvPr id="5" name="Picture 4" descr="Screen Shot 2012-04-19 at 7.36.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329"/>
            <a:ext cx="9144000" cy="1556671"/>
          </a:xfrm>
          <a:prstGeom prst="rect">
            <a:avLst/>
          </a:prstGeom>
        </p:spPr>
      </p:pic>
    </p:spTree>
    <p:extLst>
      <p:ext uri="{BB962C8B-B14F-4D97-AF65-F5344CB8AC3E}">
        <p14:creationId xmlns:p14="http://schemas.microsoft.com/office/powerpoint/2010/main" val="382091931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18 at 3.08.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76" y="4003928"/>
            <a:ext cx="4472301" cy="3013629"/>
          </a:xfrm>
          <a:prstGeom prst="rect">
            <a:avLst/>
          </a:prstGeom>
        </p:spPr>
      </p:pic>
      <p:sp>
        <p:nvSpPr>
          <p:cNvPr id="3" name="Content Placeholder 2"/>
          <p:cNvSpPr>
            <a:spLocks noGrp="1"/>
          </p:cNvSpPr>
          <p:nvPr>
            <p:ph idx="1"/>
          </p:nvPr>
        </p:nvSpPr>
        <p:spPr>
          <a:xfrm>
            <a:off x="457200" y="984780"/>
            <a:ext cx="8229600" cy="4525963"/>
          </a:xfrm>
        </p:spPr>
        <p:txBody>
          <a:bodyPr>
            <a:normAutofit/>
          </a:bodyPr>
          <a:lstStyle/>
          <a:p>
            <a:r>
              <a:rPr lang="en-US" sz="2400" dirty="0" smtClean="0"/>
              <a:t>Neural Activity</a:t>
            </a:r>
          </a:p>
          <a:p>
            <a:pPr lvl="1"/>
            <a:r>
              <a:rPr lang="en-US" sz="2400" dirty="0" smtClean="0"/>
              <a:t>Presence of neural activity in PMd after brief display of visual target, confirms </a:t>
            </a:r>
            <a:r>
              <a:rPr lang="en-US" sz="2400" dirty="0"/>
              <a:t>that sustained neural activity is motor</a:t>
            </a:r>
            <a:r>
              <a:rPr lang="en-US" sz="2400" dirty="0" smtClean="0"/>
              <a:t>-related </a:t>
            </a:r>
            <a:r>
              <a:rPr lang="en-US" sz="2400" dirty="0"/>
              <a:t>rather than purely sensory </a:t>
            </a:r>
            <a:endParaRPr lang="en-US" sz="2400" dirty="0" smtClean="0"/>
          </a:p>
          <a:p>
            <a:r>
              <a:rPr lang="en-US" sz="2400" dirty="0" smtClean="0"/>
              <a:t>Neural Loss</a:t>
            </a:r>
          </a:p>
          <a:p>
            <a:pPr lvl="1"/>
            <a:r>
              <a:rPr lang="en-US" sz="2400" dirty="0" smtClean="0"/>
              <a:t>Single-trial accuracy falls as neuron ensemble size decreases. However, it is possible to compensate partially for this performance loss by increasing Tint</a:t>
            </a:r>
          </a:p>
          <a:p>
            <a:pPr marL="457200" lvl="1" indent="0">
              <a:buNone/>
            </a:pPr>
            <a:endParaRPr lang="en-US" sz="2400" dirty="0" smtClean="0"/>
          </a:p>
        </p:txBody>
      </p:sp>
      <p:sp>
        <p:nvSpPr>
          <p:cNvPr id="8" name="TextBox 7"/>
          <p:cNvSpPr txBox="1"/>
          <p:nvPr/>
        </p:nvSpPr>
        <p:spPr>
          <a:xfrm>
            <a:off x="3522085" y="379727"/>
            <a:ext cx="1674745" cy="615553"/>
          </a:xfrm>
          <a:prstGeom prst="rect">
            <a:avLst/>
          </a:prstGeom>
          <a:noFill/>
        </p:spPr>
        <p:txBody>
          <a:bodyPr wrap="none" rtlCol="0">
            <a:spAutoFit/>
          </a:bodyPr>
          <a:lstStyle/>
          <a:p>
            <a:r>
              <a:rPr lang="en-US" sz="3400" dirty="0" smtClean="0"/>
              <a:t>Controls</a:t>
            </a:r>
            <a:endParaRPr lang="en-US" sz="3400" dirty="0"/>
          </a:p>
        </p:txBody>
      </p:sp>
    </p:spTree>
    <p:extLst>
      <p:ext uri="{BB962C8B-B14F-4D97-AF65-F5344CB8AC3E}">
        <p14:creationId xmlns:p14="http://schemas.microsoft.com/office/powerpoint/2010/main" val="181480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1165</TotalTime>
  <Words>907</Words>
  <Application>Microsoft Macintosh PowerPoint</Application>
  <PresentationFormat>On-screen Show (4:3)</PresentationFormat>
  <Paragraphs>49</Paragraphs>
  <Slides>12</Slides>
  <Notes>5</Notes>
  <HiddenSlides>0</HiddenSlides>
  <MMClips>3</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A High-Performance Brain-Computer Interface</vt:lpstr>
      <vt:lpstr>Introduction</vt:lpstr>
      <vt:lpstr>Background</vt:lpstr>
      <vt:lpstr>Instructed Delay Reach Trial</vt:lpstr>
      <vt:lpstr>PowerPoint Presentation</vt:lpstr>
      <vt:lpstr>Optimization of Tint is based on two metrics </vt:lpstr>
      <vt:lpstr>Prosthetic Cursor Trials</vt:lpstr>
      <vt:lpstr>PowerPoint Presentation</vt:lpstr>
      <vt:lpstr>PowerPoint Presentation</vt:lpstr>
      <vt:lpstr>Results and Discussion</vt:lpstr>
      <vt:lpstr>Fast Trial Video</vt:lpstr>
      <vt:lpstr>ITRC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High-Performance Brain-Computer Interface</dc:title>
  <dc:creator>Brian Buttrick</dc:creator>
  <cp:lastModifiedBy>Brian Buttrick</cp:lastModifiedBy>
  <cp:revision>34</cp:revision>
  <dcterms:created xsi:type="dcterms:W3CDTF">2012-04-18T21:57:39Z</dcterms:created>
  <dcterms:modified xsi:type="dcterms:W3CDTF">2012-05-10T20:24:15Z</dcterms:modified>
</cp:coreProperties>
</file>