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74" r:id="rId3"/>
    <p:sldId id="265" r:id="rId4"/>
    <p:sldId id="266" r:id="rId5"/>
    <p:sldId id="272" r:id="rId6"/>
    <p:sldId id="267" r:id="rId7"/>
    <p:sldId id="268" r:id="rId8"/>
    <p:sldId id="269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0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7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3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8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9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4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0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214B-B440-264E-84DF-4D951683A0F6}" type="datetimeFigureOut">
              <a:rPr lang="en-US" smtClean="0"/>
              <a:t>5/6/12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E5C64-4BE7-AD4C-96B5-219523457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artem/Desktop/SSVEP_Telephone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2-02-29 at 6.36.2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804" b="-51804"/>
          <a:stretch>
            <a:fillRect/>
          </a:stretch>
        </p:blipFill>
        <p:spPr>
          <a:xfrm>
            <a:off x="457200" y="765237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96129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Strengths </a:t>
            </a:r>
          </a:p>
          <a:p>
            <a:pPr lvl="1"/>
            <a:r>
              <a:rPr lang="en-US" dirty="0" smtClean="0"/>
              <a:t>Simple and straightforward experimental approach. </a:t>
            </a:r>
          </a:p>
          <a:p>
            <a:pPr lvl="1"/>
            <a:r>
              <a:rPr lang="en-US" dirty="0" smtClean="0"/>
              <a:t>Presents convincing evidence for effectiveness of SSVEP BCI. 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SSVEP based BCI doesn’t work for everyone. </a:t>
            </a:r>
            <a:endParaRPr lang="en-US" dirty="0"/>
          </a:p>
          <a:p>
            <a:pPr lvl="1"/>
            <a:r>
              <a:rPr lang="en-US" dirty="0" smtClean="0"/>
              <a:t>Inconsistent result  (ex. bandwidth from 1 bit/sec to 55 bit/sec)</a:t>
            </a:r>
          </a:p>
          <a:p>
            <a:pPr lvl="1"/>
            <a:r>
              <a:rPr lang="en-US" dirty="0" smtClean="0"/>
              <a:t>Crude signal processing. </a:t>
            </a:r>
          </a:p>
          <a:p>
            <a:pPr lvl="1"/>
            <a:r>
              <a:rPr lang="en-US" dirty="0" smtClean="0"/>
              <a:t>No control of eye and face movements</a:t>
            </a:r>
          </a:p>
        </p:txBody>
      </p:sp>
    </p:spTree>
    <p:extLst>
      <p:ext uri="{BB962C8B-B14F-4D97-AF65-F5344CB8AC3E}">
        <p14:creationId xmlns:p14="http://schemas.microsoft.com/office/powerpoint/2010/main" val="91792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practical application of this system beyond paralyzed patients? </a:t>
            </a:r>
          </a:p>
          <a:p>
            <a:r>
              <a:rPr lang="en-US" dirty="0" smtClean="0"/>
              <a:t>How does the performance (bandwidth, accuracy, training) of this BCI system compare to invasive methods?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1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bandwidth of BCI. </a:t>
            </a:r>
          </a:p>
          <a:p>
            <a:r>
              <a:rPr lang="en-US" dirty="0" smtClean="0"/>
              <a:t>Reduce training time</a:t>
            </a:r>
          </a:p>
          <a:p>
            <a:r>
              <a:rPr lang="en-US" dirty="0" smtClean="0"/>
              <a:t>Use non invasive technique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1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underlying 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Steady State visually evoked potential (SSVEP) </a:t>
            </a:r>
          </a:p>
          <a:p>
            <a:pPr lvl="1"/>
            <a:r>
              <a:rPr lang="en-US" dirty="0" smtClean="0"/>
              <a:t>Exact multiples of stimulus frequency in EEG data </a:t>
            </a:r>
          </a:p>
          <a:p>
            <a:endParaRPr lang="en-US" dirty="0"/>
          </a:p>
        </p:txBody>
      </p:sp>
      <p:pic>
        <p:nvPicPr>
          <p:cNvPr id="4" name="Picture 3" descr="Screen shot 2012-02-29 at 6.42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359" y="2752124"/>
            <a:ext cx="4117616" cy="35818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0465" y="3091571"/>
            <a:ext cx="1295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 Hz flicker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06974" y="2906905"/>
            <a:ext cx="212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Instantaneous FFT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65349" y="4987042"/>
            <a:ext cx="212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FFT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294626"/>
            <a:ext cx="777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harmonics due to physiology or signal processing?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30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Methods</a:t>
            </a:r>
            <a:r>
              <a:rPr lang="en-US" dirty="0" smtClean="0"/>
              <a:t>: experiment setup</a:t>
            </a:r>
            <a:endParaRPr lang="en-US" dirty="0"/>
          </a:p>
        </p:txBody>
      </p:sp>
      <p:pic>
        <p:nvPicPr>
          <p:cNvPr id="4" name="Content Placeholder 3" descr="Screen shot 2012-02-29 at 6.43.09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54" r="653"/>
          <a:stretch/>
        </p:blipFill>
        <p:spPr>
          <a:xfrm>
            <a:off x="4911480" y="1600200"/>
            <a:ext cx="3775319" cy="3468177"/>
          </a:xfrm>
        </p:spPr>
      </p:pic>
      <p:sp>
        <p:nvSpPr>
          <p:cNvPr id="5" name="TextBox 4"/>
          <p:cNvSpPr txBox="1"/>
          <p:nvPr/>
        </p:nvSpPr>
        <p:spPr>
          <a:xfrm>
            <a:off x="648560" y="1241825"/>
            <a:ext cx="4454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Each bottom flicker at different frequency (6 to 14 Hz)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User gazes at one bottom to select it.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Signals at 01 and 02 electrodes, ear lobes reference and ground. 10-20 system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4"/>
          <a:srcRect l="-6007" r="-1838"/>
          <a:stretch/>
        </p:blipFill>
        <p:spPr>
          <a:xfrm>
            <a:off x="938369" y="3893447"/>
            <a:ext cx="3757148" cy="286908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247443" y="6123492"/>
            <a:ext cx="305470" cy="287869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64871" y="6131957"/>
            <a:ext cx="305470" cy="287869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signal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311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Bandpass filter 4 to 35 Hz</a:t>
            </a:r>
          </a:p>
          <a:p>
            <a:r>
              <a:rPr lang="en-US" dirty="0" smtClean="0"/>
              <a:t>Calculate FFT every 0.3 sec</a:t>
            </a:r>
          </a:p>
          <a:p>
            <a:r>
              <a:rPr lang="en-US" dirty="0" smtClean="0"/>
              <a:t>1024 point FFT on 512 points of data, rest are zeros</a:t>
            </a:r>
          </a:p>
          <a:p>
            <a:r>
              <a:rPr lang="en-US" dirty="0" smtClean="0"/>
              <a:t>Determine the sum of fundamental frequency and second harmonic </a:t>
            </a:r>
          </a:p>
          <a:p>
            <a:r>
              <a:rPr lang="en-US" dirty="0" smtClean="0"/>
              <a:t>Threshold is twice the mean of the spectrum</a:t>
            </a:r>
          </a:p>
          <a:p>
            <a:r>
              <a:rPr lang="en-US" dirty="0" smtClean="0"/>
              <a:t>Same fundamental has to be detected in 4 consecutive FFTs </a:t>
            </a:r>
          </a:p>
          <a:p>
            <a:endParaRPr lang="en-US" dirty="0"/>
          </a:p>
        </p:txBody>
      </p:sp>
      <p:pic>
        <p:nvPicPr>
          <p:cNvPr id="4" name="Content Placeholder 3" descr="Captura de pantalla 2012-05-01 a las 2.13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3" b="-2063"/>
          <a:stretch>
            <a:fillRect/>
          </a:stretch>
        </p:blipFill>
        <p:spPr>
          <a:xfrm>
            <a:off x="1922519" y="3781737"/>
            <a:ext cx="5029607" cy="276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1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 smtClean="0"/>
              <a:t>Task 1: inputting a phone number</a:t>
            </a:r>
            <a:endParaRPr lang="en-US" dirty="0"/>
          </a:p>
        </p:txBody>
      </p:sp>
      <p:pic>
        <p:nvPicPr>
          <p:cNvPr id="4" name="Content Placeholder 3" descr="Screen shot 2012-02-29 at 6.47.0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r="-1015"/>
          <a:stretch/>
        </p:blipFill>
        <p:spPr>
          <a:xfrm>
            <a:off x="1132241" y="2593637"/>
            <a:ext cx="6399340" cy="3902986"/>
          </a:xfrm>
        </p:spPr>
      </p:pic>
      <p:sp>
        <p:nvSpPr>
          <p:cNvPr id="5" name="TextBox 4"/>
          <p:cNvSpPr txBox="1"/>
          <p:nvPr/>
        </p:nvSpPr>
        <p:spPr>
          <a:xfrm>
            <a:off x="1774865" y="1519188"/>
            <a:ext cx="4865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subjects no errors</a:t>
            </a:r>
          </a:p>
          <a:p>
            <a:r>
              <a:rPr lang="en-US" dirty="0" smtClean="0"/>
              <a:t>2 subjects some errors</a:t>
            </a:r>
          </a:p>
          <a:p>
            <a:r>
              <a:rPr lang="en-US" dirty="0" smtClean="0"/>
              <a:t>5 subjects couldn’t input number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4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 smtClean="0"/>
              <a:t>Task 2: </a:t>
            </a:r>
            <a:r>
              <a:rPr lang="en-US" dirty="0"/>
              <a:t>t</a:t>
            </a:r>
            <a:r>
              <a:rPr lang="en-US" dirty="0" smtClean="0"/>
              <a:t>ransfer speed</a:t>
            </a:r>
            <a:endParaRPr lang="en-US" dirty="0"/>
          </a:p>
        </p:txBody>
      </p:sp>
      <p:pic>
        <p:nvPicPr>
          <p:cNvPr id="4" name="Content Placeholder 3" descr="Screen shot 2012-02-29 at 6.48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" r="2344"/>
          <a:stretch>
            <a:fillRect/>
          </a:stretch>
        </p:blipFill>
        <p:spPr>
          <a:xfrm>
            <a:off x="1512939" y="1967389"/>
            <a:ext cx="5846633" cy="3215423"/>
          </a:xfrm>
        </p:spPr>
      </p:pic>
    </p:spTree>
    <p:extLst>
      <p:ext uri="{BB962C8B-B14F-4D97-AF65-F5344CB8AC3E}">
        <p14:creationId xmlns:p14="http://schemas.microsoft.com/office/powerpoint/2010/main" val="4918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 smtClean="0"/>
              <a:t>Task 3: buttons spacing</a:t>
            </a:r>
            <a:endParaRPr lang="en-US" dirty="0"/>
          </a:p>
        </p:txBody>
      </p:sp>
      <p:pic>
        <p:nvPicPr>
          <p:cNvPr id="4" name="Content Placeholder 3" descr="Captura de pantalla 2012-05-01 a las 2.24.5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" r="1052"/>
          <a:stretch/>
        </p:blipFill>
        <p:spPr>
          <a:xfrm>
            <a:off x="2492375" y="1417638"/>
            <a:ext cx="4635500" cy="5063528"/>
          </a:xfrm>
        </p:spPr>
      </p:pic>
    </p:spTree>
    <p:extLst>
      <p:ext uri="{BB962C8B-B14F-4D97-AF65-F5344CB8AC3E}">
        <p14:creationId xmlns:p14="http://schemas.microsoft.com/office/powerpoint/2010/main" val="201609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Subjects respond differently, no statistically significant results obtained. </a:t>
            </a:r>
          </a:p>
          <a:p>
            <a:r>
              <a:rPr lang="en-US" dirty="0" smtClean="0"/>
              <a:t>Up to 55 bits /min transfer rate</a:t>
            </a:r>
          </a:p>
          <a:p>
            <a:r>
              <a:rPr lang="en-US" dirty="0" smtClean="0"/>
              <a:t>Requires no training </a:t>
            </a:r>
          </a:p>
          <a:p>
            <a:r>
              <a:rPr lang="en-US" dirty="0" smtClean="0"/>
              <a:t>Input accuracy decreases when subject is listening to conversations</a:t>
            </a:r>
          </a:p>
          <a:p>
            <a:r>
              <a:rPr lang="en-US" dirty="0" smtClean="0"/>
              <a:t>Advanced signal processing to remove brain background activity can be used in a future.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3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3557</TotalTime>
  <Words>294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Motivation</vt:lpstr>
      <vt:lpstr>Methods: underlying phenomenon</vt:lpstr>
      <vt:lpstr>Methods: experiment setup</vt:lpstr>
      <vt:lpstr>Methods: signal processing</vt:lpstr>
      <vt:lpstr>Results Task 1: inputting a phone number</vt:lpstr>
      <vt:lpstr>Results Task 2: transfer speed</vt:lpstr>
      <vt:lpstr>Results Task 3: buttons spacing</vt:lpstr>
      <vt:lpstr>Conclusion</vt:lpstr>
      <vt:lpstr>Discussion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 Dementyev</dc:creator>
  <cp:lastModifiedBy>Artem Dementyev</cp:lastModifiedBy>
  <cp:revision>37</cp:revision>
  <dcterms:created xsi:type="dcterms:W3CDTF">2012-05-01T21:08:09Z</dcterms:created>
  <dcterms:modified xsi:type="dcterms:W3CDTF">2012-05-08T05:57:20Z</dcterms:modified>
</cp:coreProperties>
</file>