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0"/>
  </p:notesMasterIdLst>
  <p:sldIdLst>
    <p:sldId id="298" r:id="rId2"/>
    <p:sldId id="256" r:id="rId3"/>
    <p:sldId id="258" r:id="rId4"/>
    <p:sldId id="259" r:id="rId5"/>
    <p:sldId id="260" r:id="rId6"/>
    <p:sldId id="261" r:id="rId7"/>
    <p:sldId id="262" r:id="rId8"/>
    <p:sldId id="269" r:id="rId9"/>
    <p:sldId id="296" r:id="rId10"/>
    <p:sldId id="270" r:id="rId11"/>
    <p:sldId id="271" r:id="rId12"/>
    <p:sldId id="267" r:id="rId13"/>
    <p:sldId id="272" r:id="rId14"/>
    <p:sldId id="273" r:id="rId15"/>
    <p:sldId id="274" r:id="rId16"/>
    <p:sldId id="265" r:id="rId17"/>
    <p:sldId id="277" r:id="rId18"/>
    <p:sldId id="266" r:id="rId19"/>
    <p:sldId id="276" r:id="rId20"/>
    <p:sldId id="275"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 id="297"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66" autoAdjust="0"/>
  </p:normalViewPr>
  <p:slideViewPr>
    <p:cSldViewPr>
      <p:cViewPr>
        <p:scale>
          <a:sx n="50" d="100"/>
          <a:sy n="50" d="100"/>
        </p:scale>
        <p:origin x="-510" y="-19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432FD-B461-40E8-9E07-0C8220A78E9A}" type="datetimeFigureOut">
              <a:rPr lang="en-US" smtClean="0"/>
              <a:t>5/22/2012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B9EFE-1FF2-4B39-A171-95934DD80EC1}" type="slidenum">
              <a:rPr lang="en-US" smtClean="0"/>
              <a:t>‹#›</a:t>
            </a:fld>
            <a:endParaRPr lang="en-US"/>
          </a:p>
        </p:txBody>
      </p:sp>
    </p:spTree>
    <p:extLst>
      <p:ext uri="{BB962C8B-B14F-4D97-AF65-F5344CB8AC3E}">
        <p14:creationId xmlns:p14="http://schemas.microsoft.com/office/powerpoint/2010/main" val="18086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a:t>
            </a:r>
            <a:r>
              <a:rPr lang="en-US" baseline="0" dirty="0" smtClean="0"/>
              <a:t> possible target locations (block-randomized, so each target </a:t>
            </a:r>
            <a:r>
              <a:rPr lang="en-US" baseline="0" dirty="0" err="1" smtClean="0"/>
              <a:t>ocurred</a:t>
            </a:r>
            <a:r>
              <a:rPr lang="en-US" baseline="0" dirty="0" smtClean="0"/>
              <a:t> once in every 8 trials)</a:t>
            </a:r>
          </a:p>
          <a:p>
            <a:endParaRPr lang="en-US" baseline="0" dirty="0" smtClean="0"/>
          </a:p>
          <a:p>
            <a:r>
              <a:rPr lang="en-US" baseline="0" dirty="0" smtClean="0"/>
              <a:t>First, target appears</a:t>
            </a:r>
          </a:p>
          <a:p>
            <a:r>
              <a:rPr lang="en-US" baseline="0" dirty="0" smtClean="0"/>
              <a:t>1 s later, cursor appears in the middle of the screen</a:t>
            </a:r>
          </a:p>
          <a:p>
            <a:r>
              <a:rPr lang="en-US" baseline="0" dirty="0" smtClean="0"/>
              <a:t>Cursor’s movement is controlled by user’s EEG</a:t>
            </a:r>
          </a:p>
          <a:p>
            <a:r>
              <a:rPr lang="en-US" baseline="0" dirty="0" smtClean="0"/>
              <a:t>If the cursor reached the target within 10 s, the target flashed a reward</a:t>
            </a:r>
          </a:p>
          <a:p>
            <a:r>
              <a:rPr lang="en-US" baseline="0" dirty="0" smtClean="0"/>
              <a:t>If not, the cursor and target disappeared</a:t>
            </a:r>
          </a:p>
          <a:p>
            <a:r>
              <a:rPr lang="en-US" baseline="0" dirty="0" smtClean="0"/>
              <a:t>In either case, the screen went blank for 1 s, and then the next trial began</a:t>
            </a:r>
          </a:p>
          <a:p>
            <a:r>
              <a:rPr lang="en-US" baseline="0" dirty="0" smtClean="0"/>
              <a:t>A daily session consisted of 8 3-min runs separated by 1-min breaks, 2-4 session per week (ABCD: 68, 22, 40, 25 sessions)</a:t>
            </a:r>
          </a:p>
          <a:p>
            <a:endParaRPr lang="en-US" baseline="0" dirty="0" smtClean="0"/>
          </a:p>
        </p:txBody>
      </p:sp>
      <p:sp>
        <p:nvSpPr>
          <p:cNvPr id="4" name="Slide Number Placeholder 3"/>
          <p:cNvSpPr>
            <a:spLocks noGrp="1"/>
          </p:cNvSpPr>
          <p:nvPr>
            <p:ph type="sldNum" sz="quarter" idx="10"/>
          </p:nvPr>
        </p:nvSpPr>
        <p:spPr/>
        <p:txBody>
          <a:bodyPr/>
          <a:lstStyle/>
          <a:p>
            <a:fld id="{D71B9EFE-1FF2-4B39-A171-95934DD80EC1}" type="slidenum">
              <a:rPr lang="en-US" smtClean="0"/>
              <a:t>5</a:t>
            </a:fld>
            <a:endParaRPr lang="en-US"/>
          </a:p>
        </p:txBody>
      </p:sp>
    </p:spTree>
    <p:extLst>
      <p:ext uri="{BB962C8B-B14F-4D97-AF65-F5344CB8AC3E}">
        <p14:creationId xmlns:p14="http://schemas.microsoft.com/office/powerpoint/2010/main" val="346369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flexors and extensors because they are</a:t>
            </a:r>
            <a:r>
              <a:rPr lang="en-US" baseline="0" dirty="0" smtClean="0"/>
              <a:t> strongly represented in the area of sensorimotor cortex where EEG control was focused</a:t>
            </a:r>
            <a:endParaRPr lang="en-US" dirty="0"/>
          </a:p>
        </p:txBody>
      </p:sp>
      <p:sp>
        <p:nvSpPr>
          <p:cNvPr id="4" name="Slide Number Placeholder 3"/>
          <p:cNvSpPr>
            <a:spLocks noGrp="1"/>
          </p:cNvSpPr>
          <p:nvPr>
            <p:ph type="sldNum" sz="quarter" idx="10"/>
          </p:nvPr>
        </p:nvSpPr>
        <p:spPr/>
        <p:txBody>
          <a:bodyPr/>
          <a:lstStyle/>
          <a:p>
            <a:fld id="{D71B9EFE-1FF2-4B39-A171-95934DD80EC1}" type="slidenum">
              <a:rPr lang="en-US" smtClean="0"/>
              <a:t>17</a:t>
            </a:fld>
            <a:endParaRPr lang="en-US"/>
          </a:p>
        </p:txBody>
      </p:sp>
    </p:spTree>
    <p:extLst>
      <p:ext uri="{BB962C8B-B14F-4D97-AF65-F5344CB8AC3E}">
        <p14:creationId xmlns:p14="http://schemas.microsoft.com/office/powerpoint/2010/main" val="2017522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EMG activity during cursor control. </a:t>
            </a:r>
          </a:p>
          <a:p>
            <a:endParaRPr lang="en-US" dirty="0" smtClean="0"/>
          </a:p>
          <a:p>
            <a:r>
              <a:rPr lang="en-US" dirty="0" smtClean="0"/>
              <a:t>A= EMG amplitudes as</a:t>
            </a:r>
            <a:r>
              <a:rPr lang="en-US" baseline="0" dirty="0" smtClean="0"/>
              <a:t> % of maximum voluntary contraction during cursor movement for each direction (open bars=top or left, hatched bars=bottom or right, for vertical and horizontal cursor movements). Dots are r-squared values, indicating no correlation of EMG with target direction.</a:t>
            </a:r>
          </a:p>
          <a:p>
            <a:endParaRPr lang="en-US" baseline="0" dirty="0" smtClean="0"/>
          </a:p>
          <a:p>
            <a:r>
              <a:rPr lang="en-US" baseline="0" dirty="0" smtClean="0"/>
              <a:t>B= Samples of right forearm extensor EMG activity from user D. The top trace shows maximum voluntary contraction, the other traces are from trials in which the target was at the top, bottom, right, or left edges of the screen. EMG activity during these trials was very low.</a:t>
            </a:r>
            <a:endParaRPr lang="en-US" dirty="0"/>
          </a:p>
        </p:txBody>
      </p:sp>
      <p:sp>
        <p:nvSpPr>
          <p:cNvPr id="4" name="Slide Number Placeholder 3"/>
          <p:cNvSpPr>
            <a:spLocks noGrp="1"/>
          </p:cNvSpPr>
          <p:nvPr>
            <p:ph type="sldNum" sz="quarter" idx="10"/>
          </p:nvPr>
        </p:nvSpPr>
        <p:spPr/>
        <p:txBody>
          <a:bodyPr/>
          <a:lstStyle/>
          <a:p>
            <a:fld id="{D71B9EFE-1FF2-4B39-A171-95934DD80EC1}" type="slidenum">
              <a:rPr lang="en-US" smtClean="0"/>
              <a:t>18</a:t>
            </a:fld>
            <a:endParaRPr lang="en-US"/>
          </a:p>
        </p:txBody>
      </p:sp>
    </p:spTree>
    <p:extLst>
      <p:ext uri="{BB962C8B-B14F-4D97-AF65-F5344CB8AC3E}">
        <p14:creationId xmlns:p14="http://schemas.microsoft.com/office/powerpoint/2010/main" val="7240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 the</a:t>
            </a:r>
            <a:r>
              <a:rPr lang="en-US" baseline="0" dirty="0" smtClean="0"/>
              <a:t> best users (monkey or human) from three other studies to the best user from this study. Values are calculated from the dimensions of the targets, the cursors, and the workspaces in each study, or drawn from the text of those papers.</a:t>
            </a:r>
          </a:p>
          <a:p>
            <a:endParaRPr lang="en-US" baseline="0" dirty="0" smtClean="0"/>
          </a:p>
          <a:p>
            <a:r>
              <a:rPr lang="en-US" sz="1200" b="0" i="0" u="none" strike="noStrike" kern="1200" baseline="0" dirty="0" smtClean="0">
                <a:solidFill>
                  <a:schemeClr val="tx1"/>
                </a:solidFill>
                <a:latin typeface="+mn-lt"/>
                <a:ea typeface="+mn-ea"/>
                <a:cs typeface="+mn-cs"/>
              </a:rPr>
              <a:t>The values for </a:t>
            </a:r>
            <a:r>
              <a:rPr lang="en-US" sz="1200" b="0" i="0" u="none" strike="noStrike" kern="1200" baseline="0" dirty="0" err="1" smtClean="0">
                <a:solidFill>
                  <a:schemeClr val="tx1"/>
                </a:solidFill>
                <a:latin typeface="+mn-lt"/>
                <a:ea typeface="+mn-ea"/>
                <a:cs typeface="+mn-cs"/>
              </a:rPr>
              <a:t>Serruya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etal</a:t>
            </a:r>
            <a:r>
              <a:rPr lang="en-US" sz="1200" b="0" i="0" u="none" strike="noStrike" kern="1200" baseline="0" dirty="0" smtClean="0">
                <a:solidFill>
                  <a:schemeClr val="tx1"/>
                </a:solidFill>
                <a:latin typeface="+mn-lt"/>
                <a:ea typeface="+mn-ea"/>
                <a:cs typeface="+mn-cs"/>
              </a:rPr>
              <a:t>. (6) (except for hit rate, which is not stated in the paper) are taken from that paper's text and its figure 1, a and 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values for Taylor </a:t>
            </a:r>
            <a:r>
              <a:rPr lang="en-US" sz="1200" b="0" i="0" u="none" strike="noStrike" kern="1200" baseline="0" dirty="0" err="1" smtClean="0">
                <a:solidFill>
                  <a:schemeClr val="tx1"/>
                </a:solidFill>
                <a:latin typeface="+mn-lt"/>
                <a:ea typeface="+mn-ea"/>
                <a:cs typeface="+mn-cs"/>
              </a:rPr>
              <a:t>etal</a:t>
            </a:r>
            <a:r>
              <a:rPr lang="en-US" sz="1200" b="0" i="0" u="none" strike="noStrike" kern="1200" baseline="0" dirty="0" smtClean="0">
                <a:solidFill>
                  <a:schemeClr val="tx1"/>
                </a:solidFill>
                <a:latin typeface="+mn-lt"/>
                <a:ea typeface="+mn-ea"/>
                <a:cs typeface="+mn-cs"/>
              </a:rPr>
              <a:t>. (7) are derived from that paper's text and its table 2 (Monkey M, 2.0-cm targets).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a:t>
            </a:r>
            <a:r>
              <a:rPr lang="en-US" sz="1200" b="0" i="0" u="none" strike="noStrike" kern="1200" baseline="0" dirty="0" err="1" smtClean="0">
                <a:solidFill>
                  <a:schemeClr val="tx1"/>
                </a:solidFill>
                <a:latin typeface="+mn-lt"/>
                <a:ea typeface="+mn-ea"/>
                <a:cs typeface="+mn-cs"/>
              </a:rPr>
              <a:t>Carmena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etal</a:t>
            </a:r>
            <a:r>
              <a:rPr lang="en-US" sz="1200" b="0" i="0" u="none" strike="noStrike" kern="1200" baseline="0" dirty="0" smtClean="0">
                <a:solidFill>
                  <a:schemeClr val="tx1"/>
                </a:solidFill>
                <a:latin typeface="+mn-lt"/>
                <a:ea typeface="+mn-ea"/>
                <a:cs typeface="+mn-cs"/>
              </a:rPr>
              <a:t>. (9), </a:t>
            </a:r>
            <a:r>
              <a:rPr lang="en-US" sz="1200" b="0" i="0" u="none" strike="noStrike" kern="1200" baseline="0" dirty="0" err="1" smtClean="0">
                <a:solidFill>
                  <a:schemeClr val="tx1"/>
                </a:solidFill>
                <a:latin typeface="+mn-lt"/>
                <a:ea typeface="+mn-ea"/>
                <a:cs typeface="+mn-cs"/>
              </a:rPr>
              <a:t>movementtime</a:t>
            </a:r>
            <a:r>
              <a:rPr lang="en-US" sz="1200" b="0" i="0" u="none" strike="noStrike" kern="1200" baseline="0" dirty="0" smtClean="0">
                <a:solidFill>
                  <a:schemeClr val="tx1"/>
                </a:solidFill>
                <a:latin typeface="+mn-lt"/>
                <a:ea typeface="+mn-ea"/>
                <a:cs typeface="+mn-cs"/>
              </a:rPr>
              <a:t> and hit rate are derived from sessions 19-21 of Monkey 2 as displayed in that study's figure 1 C and the target, cursor, and workspace dimensions needed to calculate movement precision, which are not stated in the paper, are derived from its figure 1 B (Task 1). The resulting value for target size was confirmed by the magnitude of movement evident in individual trials in the paper's figure 6G during the g phase (in which the cursor must remain in the target). </a:t>
            </a:r>
            <a:endParaRPr lang="en-US" b="0" dirty="0"/>
          </a:p>
        </p:txBody>
      </p:sp>
      <p:sp>
        <p:nvSpPr>
          <p:cNvPr id="4" name="Slide Number Placeholder 3"/>
          <p:cNvSpPr>
            <a:spLocks noGrp="1"/>
          </p:cNvSpPr>
          <p:nvPr>
            <p:ph type="sldNum" sz="quarter" idx="10"/>
          </p:nvPr>
        </p:nvSpPr>
        <p:spPr/>
        <p:txBody>
          <a:bodyPr/>
          <a:lstStyle/>
          <a:p>
            <a:fld id="{D71B9EFE-1FF2-4B39-A171-95934DD80EC1}" type="slidenum">
              <a:rPr lang="en-US" smtClean="0"/>
              <a:t>19</a:t>
            </a:fld>
            <a:endParaRPr lang="en-US"/>
          </a:p>
        </p:txBody>
      </p:sp>
    </p:spTree>
    <p:extLst>
      <p:ext uri="{BB962C8B-B14F-4D97-AF65-F5344CB8AC3E}">
        <p14:creationId xmlns:p14="http://schemas.microsoft.com/office/powerpoint/2010/main" val="278151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Adaptive algorithm</a:t>
            </a:r>
            <a:r>
              <a:rPr lang="en-US" baseline="0" dirty="0" smtClean="0"/>
              <a:t>s have two main limitations </a:t>
            </a:r>
          </a:p>
          <a:p>
            <a:pPr marL="228600" indent="-228600">
              <a:buAutoNum type="arabicParenR"/>
            </a:pPr>
            <a:r>
              <a:rPr lang="en-US" sz="1200" b="0" i="0" u="none" strike="noStrike" kern="1200" baseline="0" dirty="0" smtClean="0">
                <a:solidFill>
                  <a:schemeClr val="tx1"/>
                </a:solidFill>
                <a:latin typeface="+mn-lt"/>
                <a:ea typeface="+mn-ea"/>
                <a:cs typeface="+mn-cs"/>
              </a:rPr>
              <a:t>they are based on supervised approaches requiring the correct output for every sample, and so the user cannot operate the BCI autonomously.</a:t>
            </a:r>
          </a:p>
          <a:p>
            <a:r>
              <a:rPr lang="en-US" sz="1200" b="0" i="0" u="none" strike="noStrike" kern="1200" baseline="0" dirty="0" smtClean="0">
                <a:solidFill>
                  <a:schemeClr val="tx1"/>
                </a:solidFill>
                <a:latin typeface="+mn-lt"/>
                <a:ea typeface="+mn-ea"/>
                <a:cs typeface="+mn-cs"/>
              </a:rPr>
              <a:t>2) Adaptation in the wrong moment (e.g., when the user is not properly executing the mental tasks because of fatigue, distraction,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 will incorrectly change the feedback</a:t>
            </a:r>
          </a:p>
          <a:p>
            <a:r>
              <a:rPr lang="en-US" sz="1200" b="0" i="0" u="none" strike="noStrike" kern="1200" baseline="0" dirty="0" smtClean="0">
                <a:solidFill>
                  <a:schemeClr val="tx1"/>
                </a:solidFill>
                <a:latin typeface="+mn-lt"/>
                <a:ea typeface="+mn-ea"/>
                <a:cs typeface="+mn-cs"/>
              </a:rPr>
              <a:t>(the device’s behavior) and will disrupt user’s learning process.</a:t>
            </a:r>
          </a:p>
          <a:p>
            <a:r>
              <a:rPr lang="en-US" sz="1200" b="0" i="0" u="none" strike="noStrike" kern="1200" baseline="0" dirty="0" smtClean="0">
                <a:solidFill>
                  <a:schemeClr val="tx1"/>
                </a:solidFill>
                <a:latin typeface="+mn-lt"/>
                <a:ea typeface="+mn-ea"/>
                <a:cs typeface="+mn-cs"/>
              </a:rPr>
              <a:t>Points this paper will address:</a:t>
            </a:r>
          </a:p>
          <a:p>
            <a:r>
              <a:rPr lang="en-US" sz="1200" b="0" i="0" u="none" strike="noStrike" kern="1200" baseline="0" dirty="0" smtClean="0">
                <a:solidFill>
                  <a:schemeClr val="tx1"/>
                </a:solidFill>
                <a:latin typeface="+mn-lt"/>
                <a:ea typeface="+mn-ea"/>
                <a:cs typeface="+mn-cs"/>
              </a:rPr>
              <a:t>1) the selection of stable user-specific EEG features that maximize the </a:t>
            </a:r>
            <a:r>
              <a:rPr lang="en-US" sz="1200" b="0" i="0" u="none" strike="noStrike" kern="1200" baseline="0" dirty="0" err="1" smtClean="0">
                <a:solidFill>
                  <a:schemeClr val="tx1"/>
                </a:solidFill>
                <a:latin typeface="+mn-lt"/>
                <a:ea typeface="+mn-ea"/>
                <a:cs typeface="+mn-cs"/>
              </a:rPr>
              <a:t>separability</a:t>
            </a:r>
            <a:r>
              <a:rPr lang="en-US" sz="1200" b="0" i="0" u="none" strike="noStrike" kern="1200" baseline="0" dirty="0" smtClean="0">
                <a:solidFill>
                  <a:schemeClr val="tx1"/>
                </a:solidFill>
                <a:latin typeface="+mn-lt"/>
                <a:ea typeface="+mn-ea"/>
                <a:cs typeface="+mn-cs"/>
              </a:rPr>
              <a:t> between the different mental tasks,</a:t>
            </a:r>
          </a:p>
          <a:p>
            <a:r>
              <a:rPr lang="en-US" sz="1200" b="0" i="0" u="none" strike="noStrike" kern="1200" baseline="0" dirty="0" smtClean="0">
                <a:solidFill>
                  <a:schemeClr val="tx1"/>
                </a:solidFill>
                <a:latin typeface="+mn-lt"/>
                <a:ea typeface="+mn-ea"/>
                <a:cs typeface="+mn-cs"/>
              </a:rPr>
              <a:t>2) the implementation of a shared control system (Philips et al., 2007; </a:t>
            </a:r>
            <a:r>
              <a:rPr lang="en-US" sz="1200" b="0" i="0" u="none" strike="noStrike" kern="1200" baseline="0" dirty="0" err="1" smtClean="0">
                <a:solidFill>
                  <a:schemeClr val="tx1"/>
                </a:solidFill>
                <a:latin typeface="+mn-lt"/>
                <a:ea typeface="+mn-ea"/>
                <a:cs typeface="+mn-cs"/>
              </a:rPr>
              <a:t>Vanacker</a:t>
            </a:r>
            <a:r>
              <a:rPr lang="en-US" sz="1200" b="0" i="0" u="none" strike="noStrike" kern="1200" baseline="0" dirty="0" smtClean="0">
                <a:solidFill>
                  <a:schemeClr val="tx1"/>
                </a:solidFill>
                <a:latin typeface="+mn-lt"/>
                <a:ea typeface="+mn-ea"/>
                <a:cs typeface="+mn-cs"/>
              </a:rPr>
              <a:t> et al., 2007) between the BCI and the intelligent simulated wheelchair.</a:t>
            </a:r>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23</a:t>
            </a:fld>
            <a:endParaRPr lang="en-US"/>
          </a:p>
        </p:txBody>
      </p:sp>
    </p:spTree>
    <p:extLst>
      <p:ext uri="{BB962C8B-B14F-4D97-AF65-F5344CB8AC3E}">
        <p14:creationId xmlns:p14="http://schemas.microsoft.com/office/powerpoint/2010/main" val="297539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Welch method? </a:t>
            </a:r>
            <a:r>
              <a:rPr lang="en-US" dirty="0" err="1" smtClean="0"/>
              <a:t>Hanning</a:t>
            </a:r>
            <a:r>
              <a:rPr lang="en-US" dirty="0" smtClean="0"/>
              <a:t> windows?</a:t>
            </a:r>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24</a:t>
            </a:fld>
            <a:endParaRPr lang="en-US"/>
          </a:p>
        </p:txBody>
      </p:sp>
    </p:spTree>
    <p:extLst>
      <p:ext uri="{BB962C8B-B14F-4D97-AF65-F5344CB8AC3E}">
        <p14:creationId xmlns:p14="http://schemas.microsoft.com/office/powerpoint/2010/main" val="208497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(Log(</a:t>
            </a:r>
            <a:r>
              <a:rPr lang="en-US" sz="1200" b="0" i="0" u="none" strike="noStrike" kern="1200" baseline="0" dirty="0" err="1" smtClean="0">
                <a:solidFill>
                  <a:schemeClr val="tx1"/>
                </a:solidFill>
                <a:latin typeface="+mn-lt"/>
                <a:ea typeface="+mn-ea"/>
                <a:cs typeface="+mn-cs"/>
              </a:rPr>
              <a:t>PSDe</a:t>
            </a:r>
            <a:r>
              <a:rPr lang="en-US" sz="1200" b="0" i="0" u="none" strike="noStrike" kern="1200" baseline="0" dirty="0" smtClean="0">
                <a:solidFill>
                  <a:schemeClr val="tx1"/>
                </a:solidFill>
                <a:latin typeface="+mn-lt"/>
                <a:ea typeface="+mn-ea"/>
                <a:cs typeface="+mn-cs"/>
              </a:rPr>
              <a:t>)) is the averages logarithmic transform of the PSD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mental task to be executed was selected by the operator in order to counterbalance the order, while the subjects decided when they started to execute the mental task.</a:t>
            </a:r>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25</a:t>
            </a:fld>
            <a:endParaRPr lang="en-US"/>
          </a:p>
        </p:txBody>
      </p:sp>
    </p:spTree>
    <p:extLst>
      <p:ext uri="{BB962C8B-B14F-4D97-AF65-F5344CB8AC3E}">
        <p14:creationId xmlns:p14="http://schemas.microsoft.com/office/powerpoint/2010/main" val="298807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system is integrated by two entities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Calculates the probability that you </a:t>
            </a:r>
            <a:r>
              <a:rPr lang="en-US" sz="1200" b="1" i="0" u="none" strike="noStrike" kern="1200" baseline="0" dirty="0" smtClean="0">
                <a:solidFill>
                  <a:schemeClr val="tx1"/>
                </a:solidFill>
                <a:latin typeface="+mn-lt"/>
                <a:ea typeface="+mn-ea"/>
                <a:cs typeface="+mn-cs"/>
              </a:rPr>
              <a:t>want</a:t>
            </a:r>
            <a:r>
              <a:rPr lang="en-US" sz="1200" b="0" i="0" u="none" strike="noStrike" kern="1200" baseline="0" dirty="0" smtClean="0">
                <a:solidFill>
                  <a:schemeClr val="tx1"/>
                </a:solidFill>
                <a:latin typeface="+mn-lt"/>
                <a:ea typeface="+mn-ea"/>
                <a:cs typeface="+mn-cs"/>
              </a:rPr>
              <a:t> to go in a direction and </a:t>
            </a:r>
            <a:r>
              <a:rPr lang="en-US" sz="1200" b="1" i="0" u="none" strike="noStrike" kern="1200" baseline="0" dirty="0" smtClean="0">
                <a:solidFill>
                  <a:schemeClr val="tx1"/>
                </a:solidFill>
                <a:latin typeface="+mn-lt"/>
                <a:ea typeface="+mn-ea"/>
                <a:cs typeface="+mn-cs"/>
              </a:rPr>
              <a:t>can</a:t>
            </a:r>
            <a:r>
              <a:rPr lang="en-US" sz="1200" b="0" i="0" u="none" strike="noStrike" kern="1200" baseline="0" dirty="0" smtClean="0">
                <a:solidFill>
                  <a:schemeClr val="tx1"/>
                </a:solidFill>
                <a:latin typeface="+mn-lt"/>
                <a:ea typeface="+mn-ea"/>
                <a:cs typeface="+mn-cs"/>
              </a:rPr>
              <a:t> go in that direction</a:t>
            </a:r>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26</a:t>
            </a:fld>
            <a:endParaRPr lang="en-US"/>
          </a:p>
        </p:txBody>
      </p:sp>
    </p:spTree>
    <p:extLst>
      <p:ext uri="{BB962C8B-B14F-4D97-AF65-F5344CB8AC3E}">
        <p14:creationId xmlns:p14="http://schemas.microsoft.com/office/powerpoint/2010/main" val="2264469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 5. Environmental belief over the four quadrants in function of the wheelchair orientation in Fig. 4. The inner circle shows the probability of a</a:t>
            </a:r>
          </a:p>
          <a:p>
            <a:r>
              <a:rPr lang="en-US" sz="1200" b="0" i="0" u="none" strike="noStrike" kern="1200" baseline="0" dirty="0" smtClean="0">
                <a:solidFill>
                  <a:schemeClr val="tx1"/>
                </a:solidFill>
                <a:latin typeface="+mn-lt"/>
                <a:ea typeface="+mn-ea"/>
                <a:cs typeface="+mn-cs"/>
              </a:rPr>
              <a:t>Right command P(R), the middle circle shows the probability of a Left command P(L), and the outer circle the probability of a Forward</a:t>
            </a:r>
          </a:p>
          <a:p>
            <a:r>
              <a:rPr lang="en-US" sz="1200" b="0" i="0" u="none" strike="noStrike" kern="1200" baseline="0" dirty="0" smtClean="0">
                <a:solidFill>
                  <a:schemeClr val="tx1"/>
                </a:solidFill>
                <a:latin typeface="+mn-lt"/>
                <a:ea typeface="+mn-ea"/>
                <a:cs typeface="+mn-cs"/>
              </a:rPr>
              <a:t>command P(F). The figure also shows the resulting probabilities of the three steering command along each direction.</a:t>
            </a:r>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27</a:t>
            </a:fld>
            <a:endParaRPr lang="en-US"/>
          </a:p>
        </p:txBody>
      </p:sp>
    </p:spTree>
    <p:extLst>
      <p:ext uri="{BB962C8B-B14F-4D97-AF65-F5344CB8AC3E}">
        <p14:creationId xmlns:p14="http://schemas.microsoft.com/office/powerpoint/2010/main" val="585927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CVA maximize the differences in mean spectral power between a given number of classes.</a:t>
            </a:r>
          </a:p>
          <a:p>
            <a:endParaRPr lang="en-US" sz="1200" b="0" i="0" u="none" strike="noStrike" kern="1200" baseline="0" dirty="0" smtClean="0">
              <a:solidFill>
                <a:schemeClr val="tx1"/>
              </a:solidFill>
              <a:latin typeface="+mn-lt"/>
              <a:ea typeface="+mn-ea"/>
              <a:cs typeface="+mn-cs"/>
            </a:endParaRPr>
          </a:p>
          <a:p>
            <a:pPr algn="l"/>
            <a:r>
              <a:rPr lang="en-US" sz="1200" b="0" i="0" u="none" strike="noStrike" baseline="0" dirty="0" smtClean="0">
                <a:latin typeface="AdvEPSTIM"/>
              </a:rPr>
              <a:t>Note that the direction of the eigenvectors </a:t>
            </a:r>
            <a:r>
              <a:rPr lang="en-US" sz="1200" b="0" i="0" u="none" strike="noStrike" baseline="0" dirty="0" smtClean="0">
                <a:latin typeface="AdvPSTim-B"/>
              </a:rPr>
              <a:t>A </a:t>
            </a:r>
            <a:r>
              <a:rPr lang="en-US" sz="1200" b="0" i="0" u="none" strike="noStrike" baseline="0" dirty="0" smtClean="0">
                <a:latin typeface="AdvEPSTIM"/>
              </a:rPr>
              <a:t>maximizes the quotient between the between-classes dispersion matrix </a:t>
            </a:r>
            <a:r>
              <a:rPr lang="en-US" sz="1200" b="0" i="0" u="none" strike="noStrike" baseline="0" dirty="0" smtClean="0">
                <a:latin typeface="AdvPSTim-B"/>
              </a:rPr>
              <a:t>B </a:t>
            </a:r>
            <a:r>
              <a:rPr lang="en-US" sz="1200" b="0" i="0" u="none" strike="noStrike" baseline="0" dirty="0" smtClean="0">
                <a:latin typeface="AdvEPSTIM"/>
              </a:rPr>
              <a:t>and the pooled within-classes  dispersion matrix </a:t>
            </a:r>
            <a:r>
              <a:rPr lang="en-US" sz="1200" b="0" i="0" u="none" strike="noStrike" baseline="0" dirty="0" smtClean="0">
                <a:latin typeface="AdvPSTim-B"/>
              </a:rPr>
              <a:t>W</a:t>
            </a:r>
            <a:r>
              <a:rPr lang="en-US" sz="1200" b="0" i="0" u="none" strike="noStrike" baseline="0" dirty="0" smtClean="0">
                <a:latin typeface="AdvEPSTIM"/>
              </a:rPr>
              <a:t>. Thus, the CDSPs are obtained by projecting </a:t>
            </a:r>
            <a:r>
              <a:rPr lang="en-US" sz="1200" b="0" i="0" u="none" strike="noStrike" baseline="0" dirty="0" smtClean="0">
                <a:latin typeface="AdvPSTim-B"/>
              </a:rPr>
              <a:t>X </a:t>
            </a:r>
            <a:r>
              <a:rPr lang="en-US" sz="1200" b="0" i="0" u="none" strike="noStrike" baseline="0" dirty="0" smtClean="0">
                <a:latin typeface="AdvEPSTIM"/>
              </a:rPr>
              <a:t>= </a:t>
            </a:r>
            <a:r>
              <a:rPr lang="en-US" sz="1200" b="0" i="0" u="none" strike="noStrike" baseline="0" dirty="0" smtClean="0">
                <a:latin typeface="AdvPSTim-B"/>
              </a:rPr>
              <a:t>SA</a:t>
            </a:r>
            <a:r>
              <a:rPr lang="en-US" sz="1200" b="0" i="0" u="none" strike="noStrike" baseline="0" dirty="0" smtClean="0">
                <a:latin typeface="AdvEPSTIM"/>
              </a:rPr>
              <a:t>.</a:t>
            </a:r>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28</a:t>
            </a:fld>
            <a:endParaRPr lang="en-US"/>
          </a:p>
        </p:txBody>
      </p:sp>
    </p:spTree>
    <p:extLst>
      <p:ext uri="{BB962C8B-B14F-4D97-AF65-F5344CB8AC3E}">
        <p14:creationId xmlns:p14="http://schemas.microsoft.com/office/powerpoint/2010/main" val="306881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(see </a:t>
            </a:r>
            <a:r>
              <a:rPr lang="en-US" sz="1200" dirty="0" err="1" smtClean="0"/>
              <a:t>Milla´n</a:t>
            </a:r>
            <a:r>
              <a:rPr lang="en-US" sz="1200" dirty="0" smtClean="0"/>
              <a:t> et al., 2004 for more details).  </a:t>
            </a:r>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29</a:t>
            </a:fld>
            <a:endParaRPr lang="en-US"/>
          </a:p>
        </p:txBody>
      </p:sp>
    </p:spTree>
    <p:extLst>
      <p:ext uri="{BB962C8B-B14F-4D97-AF65-F5344CB8AC3E}">
        <p14:creationId xmlns:p14="http://schemas.microsoft.com/office/powerpoint/2010/main" val="123063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 of mu</a:t>
            </a:r>
            <a:r>
              <a:rPr lang="en-US" baseline="0" dirty="0" smtClean="0"/>
              <a:t> and/or beta based on the characteristics of each user’s previously developed one-dimensional control</a:t>
            </a:r>
          </a:p>
          <a:p>
            <a:r>
              <a:rPr lang="en-US" baseline="0" dirty="0" smtClean="0"/>
              <a:t>Form of combination based on initial studies of two-dimensional control</a:t>
            </a:r>
            <a:endParaRPr lang="en-US" dirty="0"/>
          </a:p>
        </p:txBody>
      </p:sp>
      <p:sp>
        <p:nvSpPr>
          <p:cNvPr id="4" name="Slide Number Placeholder 3"/>
          <p:cNvSpPr>
            <a:spLocks noGrp="1"/>
          </p:cNvSpPr>
          <p:nvPr>
            <p:ph type="sldNum" sz="quarter" idx="10"/>
          </p:nvPr>
        </p:nvSpPr>
        <p:spPr/>
        <p:txBody>
          <a:bodyPr/>
          <a:lstStyle/>
          <a:p>
            <a:fld id="{D71B9EFE-1FF2-4B39-A171-95934DD80EC1}" type="slidenum">
              <a:rPr lang="en-US" smtClean="0"/>
              <a:t>7</a:t>
            </a:fld>
            <a:endParaRPr lang="en-US"/>
          </a:p>
        </p:txBody>
      </p:sp>
    </p:spTree>
    <p:extLst>
      <p:ext uri="{BB962C8B-B14F-4D97-AF65-F5344CB8AC3E}">
        <p14:creationId xmlns:p14="http://schemas.microsoft.com/office/powerpoint/2010/main" val="814280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1.</a:t>
            </a:r>
          </a:p>
          <a:p>
            <a:r>
              <a:rPr lang="en-US" dirty="0" smtClean="0"/>
              <a:t> </a:t>
            </a:r>
            <a:r>
              <a:rPr lang="en-US" sz="1200" b="0" i="0" u="none" strike="noStrike" kern="1200" baseline="0" dirty="0" smtClean="0">
                <a:solidFill>
                  <a:schemeClr val="tx1"/>
                </a:solidFill>
                <a:latin typeface="+mn-lt"/>
                <a:ea typeface="+mn-ea"/>
                <a:cs typeface="+mn-cs"/>
              </a:rPr>
              <a:t>Every subject participated in five experimental sessions, each consisting of 10 trials. The time elapsed between</a:t>
            </a:r>
          </a:p>
          <a:p>
            <a:r>
              <a:rPr lang="en-US" sz="1200" b="0" i="0" u="none" strike="noStrike" kern="1200" baseline="0" dirty="0" smtClean="0">
                <a:solidFill>
                  <a:schemeClr val="tx1"/>
                </a:solidFill>
                <a:latin typeface="+mn-lt"/>
                <a:ea typeface="+mn-ea"/>
                <a:cs typeface="+mn-cs"/>
              </a:rPr>
              <a:t>two consecutive experimental sessions was variable to assess the system robustness over time: 1 day between sessions</a:t>
            </a:r>
          </a:p>
          <a:p>
            <a:r>
              <a:rPr lang="en-US" sz="1200" b="0" i="0" u="none" strike="noStrike" kern="1200" baseline="0" dirty="0" smtClean="0">
                <a:solidFill>
                  <a:schemeClr val="tx1"/>
                </a:solidFill>
                <a:latin typeface="+mn-lt"/>
                <a:ea typeface="+mn-ea"/>
                <a:cs typeface="+mn-cs"/>
              </a:rPr>
              <a:t>1 and 2, 2 months between sessions 2 and 3, 1 h between sessions 3 and 4, and finally 1 day between sessions 4 and 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Task 2.</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further assess the performance of the brain-actuated wheelchair</a:t>
            </a:r>
            <a:br>
              <a:rPr lang="en-US" dirty="0" smtClean="0"/>
            </a:br>
            <a:r>
              <a:rPr lang="en-US" dirty="0" smtClean="0"/>
              <a:t>Subject 2 did not participate in this task because she was not available.</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30</a:t>
            </a:fld>
            <a:endParaRPr lang="en-US"/>
          </a:p>
        </p:txBody>
      </p:sp>
    </p:spTree>
    <p:extLst>
      <p:ext uri="{BB962C8B-B14F-4D97-AF65-F5344CB8AC3E}">
        <p14:creationId xmlns:p14="http://schemas.microsoft.com/office/powerpoint/2010/main" val="2312561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three criteria were analyzed over time (5 sessions) and context</a:t>
            </a:r>
          </a:p>
          <a:p>
            <a:r>
              <a:rPr lang="en-US" sz="1200" b="0" i="0" u="none" strike="noStrike" kern="1200" baseline="0" dirty="0" smtClean="0">
                <a:solidFill>
                  <a:schemeClr val="tx1"/>
                </a:solidFill>
                <a:latin typeface="+mn-lt"/>
                <a:ea typeface="+mn-ea"/>
                <a:cs typeface="+mn-cs"/>
              </a:rPr>
              <a:t>For the contextual analysis, the path was split into seven stretches</a:t>
            </a:r>
          </a:p>
          <a:p>
            <a:r>
              <a:rPr lang="en-US" sz="1200" b="0" i="0" u="none" strike="noStrike" kern="1200" baseline="0" dirty="0" smtClean="0">
                <a:solidFill>
                  <a:schemeClr val="tx1"/>
                </a:solidFill>
                <a:latin typeface="+mn-lt"/>
                <a:ea typeface="+mn-ea"/>
                <a:cs typeface="+mn-cs"/>
              </a:rPr>
              <a:t>Compared the performance of the two subjects to that of a random BCI to further assess their level of mental control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Top view of the world and the path stretches. Stretches F1 and F2 were labeled as Forward, R1 and R2 labeled as Right, L labeled as Left, and SD1 and SD2 labeled as strategy dependent. The subjects can go through SD1 by means of two strategies, either executing Forward or executing Right followed by Left. Through SD2, subjects can execute</a:t>
            </a:r>
          </a:p>
          <a:p>
            <a:r>
              <a:rPr lang="en-US" sz="1200" b="0" i="0" u="none" strike="noStrike" kern="1200" baseline="0" dirty="0" smtClean="0">
                <a:solidFill>
                  <a:schemeClr val="tx1"/>
                </a:solidFill>
                <a:latin typeface="+mn-lt"/>
                <a:ea typeface="+mn-ea"/>
                <a:cs typeface="+mn-cs"/>
              </a:rPr>
              <a:t>either Forward or Left followed by Right.</a:t>
            </a:r>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31</a:t>
            </a:fld>
            <a:endParaRPr lang="en-US"/>
          </a:p>
        </p:txBody>
      </p:sp>
    </p:spTree>
    <p:extLst>
      <p:ext uri="{BB962C8B-B14F-4D97-AF65-F5344CB8AC3E}">
        <p14:creationId xmlns:p14="http://schemas.microsoft.com/office/powerpoint/2010/main" val="46340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both subjects, sessions 1 and 3 are the sessions with less reached final goals (40% and 10% in session 1, 50% and 40% in session 3). Note that between session 2 and session 3 passed 2 months, so sessions 1 and 3 can be considered as sessions where the subjects learn (session 1) and re-learn (session 3) how to interact with the system and its dynamics.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Veering </a:t>
            </a:r>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32</a:t>
            </a:fld>
            <a:endParaRPr lang="en-US"/>
          </a:p>
        </p:txBody>
      </p:sp>
    </p:spTree>
    <p:extLst>
      <p:ext uri="{BB962C8B-B14F-4D97-AF65-F5344CB8AC3E}">
        <p14:creationId xmlns:p14="http://schemas.microsoft.com/office/powerpoint/2010/main" val="2911909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Making this first Right turn</a:t>
            </a:r>
          </a:p>
          <a:p>
            <a:r>
              <a:rPr lang="en-US" sz="1200" b="0" i="0" u="none" strike="noStrike" kern="1200" baseline="0" dirty="0" smtClean="0">
                <a:solidFill>
                  <a:schemeClr val="tx1"/>
                </a:solidFill>
                <a:latin typeface="+mn-lt"/>
                <a:ea typeface="+mn-ea"/>
                <a:cs typeface="+mn-cs"/>
              </a:rPr>
              <a:t>requires a very high BCI performance because the subject</a:t>
            </a:r>
          </a:p>
          <a:p>
            <a:r>
              <a:rPr lang="en-US" sz="1200" b="0" i="0" u="none" strike="noStrike" kern="1200" baseline="0" dirty="0" smtClean="0">
                <a:solidFill>
                  <a:schemeClr val="tx1"/>
                </a:solidFill>
                <a:latin typeface="+mn-lt"/>
                <a:ea typeface="+mn-ea"/>
                <a:cs typeface="+mn-cs"/>
              </a:rPr>
              <a:t>has to rotate the wheelchair by 90 being almost in the</a:t>
            </a:r>
          </a:p>
          <a:p>
            <a:r>
              <a:rPr lang="en-US" sz="1200" b="0" i="0" u="none" strike="noStrike" kern="1200" baseline="0" dirty="0" smtClean="0">
                <a:solidFill>
                  <a:schemeClr val="tx1"/>
                </a:solidFill>
                <a:latin typeface="+mn-lt"/>
                <a:ea typeface="+mn-ea"/>
                <a:cs typeface="+mn-cs"/>
              </a:rPr>
              <a:t>same place (i.e., without entering the corridor it is facing).</a:t>
            </a:r>
            <a:endParaRPr lang="en-US" dirty="0"/>
          </a:p>
        </p:txBody>
      </p:sp>
      <p:sp>
        <p:nvSpPr>
          <p:cNvPr id="4" name="Slide Number Placeholder 3"/>
          <p:cNvSpPr>
            <a:spLocks noGrp="1"/>
          </p:cNvSpPr>
          <p:nvPr>
            <p:ph type="sldNum" sz="quarter" idx="10"/>
          </p:nvPr>
        </p:nvSpPr>
        <p:spPr/>
        <p:txBody>
          <a:bodyPr/>
          <a:lstStyle/>
          <a:p>
            <a:fld id="{CB978154-408A-45D4-9936-9CFEA590AA0C}" type="slidenum">
              <a:rPr lang="en-US" smtClean="0"/>
              <a:t>34</a:t>
            </a:fld>
            <a:endParaRPr lang="en-US"/>
          </a:p>
        </p:txBody>
      </p:sp>
    </p:spTree>
    <p:extLst>
      <p:ext uri="{BB962C8B-B14F-4D97-AF65-F5344CB8AC3E}">
        <p14:creationId xmlns:p14="http://schemas.microsoft.com/office/powerpoint/2010/main" val="104296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Topographical and spectral properties of user A's EEG control. In </a:t>
            </a:r>
          </a:p>
          <a:p>
            <a:r>
              <a:rPr lang="en-US" dirty="0" smtClean="0"/>
              <a:t>this user, vertical movement was controlled by a 24-Hz beta  rhythm and </a:t>
            </a:r>
          </a:p>
          <a:p>
            <a:r>
              <a:rPr lang="en-US" dirty="0" smtClean="0"/>
              <a:t>horizontal movement by a 12-Hz mu rhythm. (Top) Scalp topographies (nose </a:t>
            </a:r>
          </a:p>
          <a:p>
            <a:r>
              <a:rPr lang="en-US" dirty="0" smtClean="0"/>
              <a:t>at top) of the correlations of the 24-Hz and 12-Hz rhythms with vertical and </a:t>
            </a:r>
          </a:p>
          <a:p>
            <a:r>
              <a:rPr lang="en-US" dirty="0" smtClean="0"/>
              <a:t>horizontal target levels, respectively. The sites of the left- and right-side scalp </a:t>
            </a:r>
          </a:p>
          <a:p>
            <a:r>
              <a:rPr lang="en-US" dirty="0" smtClean="0"/>
              <a:t>electrodes [locations C3 and C4 over sensorimotor cortex (21)] that controlled </a:t>
            </a:r>
          </a:p>
          <a:p>
            <a:r>
              <a:rPr lang="en-US" dirty="0" smtClean="0"/>
              <a:t>the cursor are marked. Vertical correlation is greater on the left side, whereas </a:t>
            </a:r>
          </a:p>
          <a:p>
            <a:r>
              <a:rPr lang="en-US" dirty="0" smtClean="0"/>
              <a:t>horizontal correlation is greater on the right side. The topographies are for R </a:t>
            </a:r>
          </a:p>
          <a:p>
            <a:r>
              <a:rPr lang="en-US" dirty="0" smtClean="0"/>
              <a:t>rather than R2 to show the opposite (i.e., positive and negative, respectively) </a:t>
            </a:r>
          </a:p>
          <a:p>
            <a:r>
              <a:rPr lang="en-US" dirty="0" smtClean="0"/>
              <a:t>correlations of  right and  left sides with  horizontal target  level.</a:t>
            </a:r>
            <a:endParaRPr lang="en-US" dirty="0"/>
          </a:p>
        </p:txBody>
      </p:sp>
      <p:sp>
        <p:nvSpPr>
          <p:cNvPr id="4" name="Slide Number Placeholder 3"/>
          <p:cNvSpPr>
            <a:spLocks noGrp="1"/>
          </p:cNvSpPr>
          <p:nvPr>
            <p:ph type="sldNum" sz="quarter" idx="10"/>
          </p:nvPr>
        </p:nvSpPr>
        <p:spPr/>
        <p:txBody>
          <a:bodyPr/>
          <a:lstStyle/>
          <a:p>
            <a:fld id="{D71B9EFE-1FF2-4B39-A171-95934DD80EC1}" type="slidenum">
              <a:rPr lang="en-US" smtClean="0"/>
              <a:t>8</a:t>
            </a:fld>
            <a:endParaRPr lang="en-US"/>
          </a:p>
        </p:txBody>
      </p:sp>
    </p:spTree>
    <p:extLst>
      <p:ext uri="{BB962C8B-B14F-4D97-AF65-F5344CB8AC3E}">
        <p14:creationId xmlns:p14="http://schemas.microsoft.com/office/powerpoint/2010/main" val="91423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Topographical and spectral properties of user A’s control</a:t>
            </a:r>
          </a:p>
          <a:p>
            <a:r>
              <a:rPr lang="en-US" dirty="0" smtClean="0"/>
              <a:t>Vertical</a:t>
            </a:r>
            <a:r>
              <a:rPr lang="en-US" baseline="0" dirty="0" smtClean="0"/>
              <a:t> movement controlled by 24-Hz beta activity, horizontal by 12-Hz mu activity</a:t>
            </a:r>
          </a:p>
          <a:p>
            <a:endParaRPr lang="en-US" baseline="0" dirty="0" smtClean="0"/>
          </a:p>
          <a:p>
            <a:r>
              <a:rPr lang="en-US" baseline="0" dirty="0" smtClean="0"/>
              <a:t>At the top are the scalp topographies (nose at top) of the correlations of the 24-Hz and 12-Hz rhythms with vertical and horizontal target levels, respectively. The </a:t>
            </a:r>
            <a:r>
              <a:rPr lang="en-US" baseline="0" dirty="0" err="1" smtClean="0"/>
              <a:t>xs</a:t>
            </a:r>
            <a:r>
              <a:rPr lang="en-US" baseline="0" dirty="0" smtClean="0"/>
              <a:t> mark the sites of the left and right scalp electrodes that controlled the cursor.</a:t>
            </a:r>
          </a:p>
          <a:p>
            <a:endParaRPr lang="en-US" baseline="0" dirty="0" smtClean="0"/>
          </a:p>
          <a:p>
            <a:r>
              <a:rPr lang="en-US" baseline="0" dirty="0" smtClean="0"/>
              <a:t>The middle figures each have 4 traces corresponding to the four vertical and four horizontal target levels, showing the voltage spectra from which the vertical and horizontal variables were derived, along with their corresponding r-squared spectra. The arrows point to the frequency bands used in these variables, and the weights in the variables show that </a:t>
            </a:r>
            <a:r>
              <a:rPr lang="en-US" b="1" baseline="0" dirty="0" smtClean="0"/>
              <a:t>vertical movement was determined more by 24-Hz amplitude on the left</a:t>
            </a:r>
            <a:r>
              <a:rPr lang="en-US" baseline="0" dirty="0" smtClean="0"/>
              <a:t>, and horizontal movement by 12-Hz amplitude on the right. </a:t>
            </a:r>
          </a:p>
          <a:p>
            <a:endParaRPr lang="en-US" baseline="0" dirty="0" smtClean="0"/>
          </a:p>
          <a:p>
            <a:r>
              <a:rPr lang="en-US" baseline="0" dirty="0" smtClean="0"/>
              <a:t>The bottom traces are samples of EEG activity from electrodes that contributed to the vertical and horizontal variables for trials in which the target was at the top/bottom (1/6) or right or left (3 or 8) of the screen edge. Both mu and beta rhythms changed for each control dimension, but the algorithm’s focus on beta for vertical and mu for horizontal gave independent vertical and horizontal variables.</a:t>
            </a:r>
            <a:endParaRPr lang="en-US" dirty="0" smtClean="0"/>
          </a:p>
        </p:txBody>
      </p:sp>
      <p:sp>
        <p:nvSpPr>
          <p:cNvPr id="4" name="Slide Number Placeholder 3"/>
          <p:cNvSpPr>
            <a:spLocks noGrp="1"/>
          </p:cNvSpPr>
          <p:nvPr>
            <p:ph type="sldNum" sz="quarter" idx="10"/>
          </p:nvPr>
        </p:nvSpPr>
        <p:spPr/>
        <p:txBody>
          <a:bodyPr/>
          <a:lstStyle/>
          <a:p>
            <a:fld id="{D71B9EFE-1FF2-4B39-A171-95934DD80EC1}" type="slidenum">
              <a:rPr lang="en-US" smtClean="0"/>
              <a:t>9</a:t>
            </a:fld>
            <a:endParaRPr lang="en-US"/>
          </a:p>
        </p:txBody>
      </p:sp>
    </p:spTree>
    <p:extLst>
      <p:ext uri="{BB962C8B-B14F-4D97-AF65-F5344CB8AC3E}">
        <p14:creationId xmlns:p14="http://schemas.microsoft.com/office/powerpoint/2010/main" val="67542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B9EFE-1FF2-4B39-A171-95934DD80EC1}" type="slidenum">
              <a:rPr lang="en-US" smtClean="0"/>
              <a:t>10</a:t>
            </a:fld>
            <a:endParaRPr lang="en-US"/>
          </a:p>
        </p:txBody>
      </p:sp>
    </p:spTree>
    <p:extLst>
      <p:ext uri="{BB962C8B-B14F-4D97-AF65-F5344CB8AC3E}">
        <p14:creationId xmlns:p14="http://schemas.microsoft.com/office/powerpoint/2010/main" val="154273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Weird method</a:t>
            </a:r>
            <a:r>
              <a:rPr lang="en-US" baseline="0" dirty="0" smtClean="0"/>
              <a:t> b/c did it in another paper, plus creates bigger difference between V and H…?</a:t>
            </a:r>
          </a:p>
          <a:p>
            <a:endParaRPr lang="en-US" baseline="0" dirty="0" smtClean="0"/>
          </a:p>
          <a:p>
            <a:r>
              <a:rPr lang="en-US" sz="1200" b="0" i="0" u="none" strike="noStrike" kern="1200" baseline="0" dirty="0" smtClean="0">
                <a:solidFill>
                  <a:schemeClr val="tx1"/>
                </a:solidFill>
                <a:latin typeface="+mn-lt"/>
                <a:ea typeface="+mn-ea"/>
                <a:cs typeface="+mn-cs"/>
              </a:rPr>
              <a:t>LMS algorithm determined the weights for the linear functions that would have given the best results had they actually been used for past trials.</a:t>
            </a:r>
            <a:endParaRPr lang="en-US" b="0" dirty="0"/>
          </a:p>
        </p:txBody>
      </p:sp>
      <p:sp>
        <p:nvSpPr>
          <p:cNvPr id="4" name="Slide Number Placeholder 3"/>
          <p:cNvSpPr>
            <a:spLocks noGrp="1"/>
          </p:cNvSpPr>
          <p:nvPr>
            <p:ph type="sldNum" sz="quarter" idx="10"/>
          </p:nvPr>
        </p:nvSpPr>
        <p:spPr/>
        <p:txBody>
          <a:bodyPr/>
          <a:lstStyle/>
          <a:p>
            <a:fld id="{D71B9EFE-1FF2-4B39-A171-95934DD80EC1}" type="slidenum">
              <a:rPr lang="en-US" smtClean="0"/>
              <a:t>11</a:t>
            </a:fld>
            <a:endParaRPr lang="en-US"/>
          </a:p>
        </p:txBody>
      </p:sp>
    </p:spTree>
    <p:extLst>
      <p:ext uri="{BB962C8B-B14F-4D97-AF65-F5344CB8AC3E}">
        <p14:creationId xmlns:p14="http://schemas.microsoft.com/office/powerpoint/2010/main" val="1542731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that each user developed two independent control signals: one for vertical and one for horizontal movement of the cursor</a:t>
            </a:r>
          </a:p>
          <a:p>
            <a:r>
              <a:rPr lang="en-US" dirty="0" smtClean="0"/>
              <a:t>Also showed that the vertical and horizontal control signals did not interfere with each other</a:t>
            </a:r>
            <a:endParaRPr lang="en-US" dirty="0"/>
          </a:p>
        </p:txBody>
      </p:sp>
      <p:sp>
        <p:nvSpPr>
          <p:cNvPr id="4" name="Slide Number Placeholder 3"/>
          <p:cNvSpPr>
            <a:spLocks noGrp="1"/>
          </p:cNvSpPr>
          <p:nvPr>
            <p:ph type="sldNum" sz="quarter" idx="10"/>
          </p:nvPr>
        </p:nvSpPr>
        <p:spPr/>
        <p:txBody>
          <a:bodyPr/>
          <a:lstStyle/>
          <a:p>
            <a:fld id="{D71B9EFE-1FF2-4B39-A171-95934DD80EC1}" type="slidenum">
              <a:rPr lang="en-US" smtClean="0"/>
              <a:t>12</a:t>
            </a:fld>
            <a:endParaRPr lang="en-US"/>
          </a:p>
        </p:txBody>
      </p:sp>
    </p:spTree>
    <p:extLst>
      <p:ext uri="{BB962C8B-B14F-4D97-AF65-F5344CB8AC3E}">
        <p14:creationId xmlns:p14="http://schemas.microsoft.com/office/powerpoint/2010/main" val="2429487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B9EFE-1FF2-4B39-A171-95934DD80EC1}" type="slidenum">
              <a:rPr lang="en-US" smtClean="0"/>
              <a:t>15</a:t>
            </a:fld>
            <a:endParaRPr lang="en-US"/>
          </a:p>
        </p:txBody>
      </p:sp>
    </p:spTree>
    <p:extLst>
      <p:ext uri="{BB962C8B-B14F-4D97-AF65-F5344CB8AC3E}">
        <p14:creationId xmlns:p14="http://schemas.microsoft.com/office/powerpoint/2010/main" val="2677870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user’s average cursor path to each target for the fastest 53-75% of the user’s target hits, and average time is shown at the targets. Crossed lines correspond to tenths of the time taken to reach the target. Circled numbers are the target locations.</a:t>
            </a:r>
            <a:endParaRPr lang="en-US" dirty="0"/>
          </a:p>
        </p:txBody>
      </p:sp>
      <p:sp>
        <p:nvSpPr>
          <p:cNvPr id="4" name="Slide Number Placeholder 3"/>
          <p:cNvSpPr>
            <a:spLocks noGrp="1"/>
          </p:cNvSpPr>
          <p:nvPr>
            <p:ph type="sldNum" sz="quarter" idx="10"/>
          </p:nvPr>
        </p:nvSpPr>
        <p:spPr/>
        <p:txBody>
          <a:bodyPr/>
          <a:lstStyle/>
          <a:p>
            <a:fld id="{D71B9EFE-1FF2-4B39-A171-95934DD80EC1}" type="slidenum">
              <a:rPr lang="en-US" smtClean="0"/>
              <a:t>16</a:t>
            </a:fld>
            <a:endParaRPr lang="en-US"/>
          </a:p>
        </p:txBody>
      </p:sp>
    </p:spTree>
    <p:extLst>
      <p:ext uri="{BB962C8B-B14F-4D97-AF65-F5344CB8AC3E}">
        <p14:creationId xmlns:p14="http://schemas.microsoft.com/office/powerpoint/2010/main" val="296599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37044-A4DD-4307-AAC4-AE9B351C05FE}"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193298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37044-A4DD-4307-AAC4-AE9B351C05FE}"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197466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37044-A4DD-4307-AAC4-AE9B351C05FE}"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391781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37044-A4DD-4307-AAC4-AE9B351C05FE}"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321495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37044-A4DD-4307-AAC4-AE9B351C05FE}"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332696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37044-A4DD-4307-AAC4-AE9B351C05FE}" type="datetimeFigureOut">
              <a:rPr lang="en-US" smtClean="0"/>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147336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37044-A4DD-4307-AAC4-AE9B351C05FE}" type="datetimeFigureOut">
              <a:rPr lang="en-US" smtClean="0"/>
              <a:t>5/22/2012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192446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37044-A4DD-4307-AAC4-AE9B351C05FE}" type="datetimeFigureOut">
              <a:rPr lang="en-US" smtClean="0"/>
              <a:t>5/22/2012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54864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37044-A4DD-4307-AAC4-AE9B351C05FE}" type="datetimeFigureOut">
              <a:rPr lang="en-US" smtClean="0"/>
              <a:t>5/22/2012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17650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37044-A4DD-4307-AAC4-AE9B351C05FE}" type="datetimeFigureOut">
              <a:rPr lang="en-US" smtClean="0"/>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273451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37044-A4DD-4307-AAC4-AE9B351C05FE}" type="datetimeFigureOut">
              <a:rPr lang="en-US" smtClean="0"/>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CBE62-786A-4916-839B-5011738B940F}" type="slidenum">
              <a:rPr lang="en-US" smtClean="0"/>
              <a:t>‹#›</a:t>
            </a:fld>
            <a:endParaRPr lang="en-US"/>
          </a:p>
        </p:txBody>
      </p:sp>
    </p:spTree>
    <p:extLst>
      <p:ext uri="{BB962C8B-B14F-4D97-AF65-F5344CB8AC3E}">
        <p14:creationId xmlns:p14="http://schemas.microsoft.com/office/powerpoint/2010/main" val="352563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37044-A4DD-4307-AAC4-AE9B351C05FE}" type="datetimeFigureOut">
              <a:rPr lang="en-US" smtClean="0"/>
              <a:t>5/22/2012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CBE62-786A-4916-839B-5011738B940F}" type="slidenum">
              <a:rPr lang="en-US" smtClean="0"/>
              <a:t>‹#›</a:t>
            </a:fld>
            <a:endParaRPr lang="en-US"/>
          </a:p>
        </p:txBody>
      </p:sp>
    </p:spTree>
    <p:extLst>
      <p:ext uri="{BB962C8B-B14F-4D97-AF65-F5344CB8AC3E}">
        <p14:creationId xmlns:p14="http://schemas.microsoft.com/office/powerpoint/2010/main" val="9433872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pnas.org/content/suppl/2004/12/07/0403504101.DC1/03504Movie1.m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BCIs using EEG for multidimensional control!</a:t>
            </a:r>
            <a:endParaRPr lang="en-US" dirty="0"/>
          </a:p>
        </p:txBody>
      </p:sp>
      <p:sp>
        <p:nvSpPr>
          <p:cNvPr id="3" name="Content Placeholder 2"/>
          <p:cNvSpPr>
            <a:spLocks noGrp="1"/>
          </p:cNvSpPr>
          <p:nvPr>
            <p:ph idx="1"/>
          </p:nvPr>
        </p:nvSpPr>
        <p:spPr/>
        <p:txBody>
          <a:bodyPr/>
          <a:lstStyle/>
          <a:p>
            <a:endParaRPr lang="en-US" dirty="0" smtClean="0"/>
          </a:p>
          <a:p>
            <a:r>
              <a:rPr lang="en-US" dirty="0" smtClean="0"/>
              <a:t>Compared to invasive BCIs</a:t>
            </a:r>
          </a:p>
          <a:p>
            <a:pPr lvl="1"/>
            <a:r>
              <a:rPr lang="en-US" dirty="0" smtClean="0"/>
              <a:t>Pros/cons</a:t>
            </a:r>
          </a:p>
          <a:p>
            <a:pPr lvl="1"/>
            <a:r>
              <a:rPr lang="en-US" dirty="0" smtClean="0"/>
              <a:t>Real-world clinical application</a:t>
            </a:r>
          </a:p>
          <a:p>
            <a:pPr lvl="1"/>
            <a:r>
              <a:rPr lang="en-US" dirty="0" smtClean="0"/>
              <a:t>Performance optimization</a:t>
            </a:r>
          </a:p>
          <a:p>
            <a:endParaRPr lang="en-US" dirty="0"/>
          </a:p>
        </p:txBody>
      </p:sp>
    </p:spTree>
    <p:extLst>
      <p:ext uri="{BB962C8B-B14F-4D97-AF65-F5344CB8AC3E}">
        <p14:creationId xmlns:p14="http://schemas.microsoft.com/office/powerpoint/2010/main" val="351125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cursor movement</a:t>
            </a:r>
            <a:endParaRPr lang="en-US" dirty="0"/>
          </a:p>
        </p:txBody>
      </p:sp>
      <p:sp>
        <p:nvSpPr>
          <p:cNvPr id="3" name="Content Placeholder 2"/>
          <p:cNvSpPr>
            <a:spLocks noGrp="1"/>
          </p:cNvSpPr>
          <p:nvPr>
            <p:ph idx="1"/>
          </p:nvPr>
        </p:nvSpPr>
        <p:spPr>
          <a:xfrm>
            <a:off x="457200" y="3078632"/>
            <a:ext cx="8229600" cy="3047531"/>
          </a:xfrm>
        </p:spPr>
        <p:txBody>
          <a:bodyPr>
            <a:normAutofit fontScale="85000" lnSpcReduction="10000"/>
          </a:bodyPr>
          <a:lstStyle/>
          <a:p>
            <a:r>
              <a:rPr lang="en-US" dirty="0" smtClean="0"/>
              <a:t>M= vertical (v) or horizontal (h) movement</a:t>
            </a:r>
          </a:p>
          <a:p>
            <a:r>
              <a:rPr lang="en-US" dirty="0" smtClean="0"/>
              <a:t>a= gain</a:t>
            </a:r>
          </a:p>
          <a:p>
            <a:r>
              <a:rPr lang="en-US" dirty="0" smtClean="0"/>
              <a:t>R= right-side amplitude (h or v)</a:t>
            </a:r>
          </a:p>
          <a:p>
            <a:r>
              <a:rPr lang="en-US" dirty="0" smtClean="0"/>
              <a:t>L= left-side amplitude (h or v) </a:t>
            </a:r>
          </a:p>
          <a:p>
            <a:r>
              <a:rPr lang="en-US" dirty="0" smtClean="0"/>
              <a:t>w= weight</a:t>
            </a:r>
          </a:p>
          <a:p>
            <a:r>
              <a:rPr lang="en-US" dirty="0" smtClean="0"/>
              <a:t>b= mean voltage for the user’s previous performance</a:t>
            </a:r>
          </a:p>
          <a:p>
            <a:endParaRPr lang="en-US" dirty="0" smtClean="0"/>
          </a:p>
          <a:p>
            <a:endParaRPr lang="en-US"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97" t="23387" r="47619" b="69102"/>
          <a:stretch/>
        </p:blipFill>
        <p:spPr bwMode="auto">
          <a:xfrm>
            <a:off x="1219200" y="1600200"/>
            <a:ext cx="6781800" cy="77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97" t="68589" r="47619" b="24550"/>
          <a:stretch/>
        </p:blipFill>
        <p:spPr bwMode="auto">
          <a:xfrm>
            <a:off x="1233377" y="2372833"/>
            <a:ext cx="6781800" cy="70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753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algorithm</a:t>
            </a:r>
            <a:endParaRPr lang="en-US" dirty="0"/>
          </a:p>
        </p:txBody>
      </p:sp>
      <p:sp>
        <p:nvSpPr>
          <p:cNvPr id="3" name="Content Placeholder 2"/>
          <p:cNvSpPr>
            <a:spLocks noGrp="1"/>
          </p:cNvSpPr>
          <p:nvPr>
            <p:ph idx="1"/>
          </p:nvPr>
        </p:nvSpPr>
        <p:spPr>
          <a:xfrm>
            <a:off x="457200" y="2623356"/>
            <a:ext cx="8229600" cy="3502807"/>
          </a:xfrm>
        </p:spPr>
        <p:txBody>
          <a:bodyPr>
            <a:normAutofit fontScale="85000" lnSpcReduction="20000"/>
          </a:bodyPr>
          <a:lstStyle/>
          <a:p>
            <a:r>
              <a:rPr lang="en-US" dirty="0" smtClean="0"/>
              <a:t>Initial V weights= +1.0, H weights= +1.0 &amp; -1.0</a:t>
            </a:r>
          </a:p>
          <a:p>
            <a:pPr lvl="1"/>
            <a:r>
              <a:rPr lang="en-US" dirty="0"/>
              <a:t>V movement initially controlled by sum of R and L vertical amplitudes</a:t>
            </a:r>
          </a:p>
          <a:p>
            <a:pPr lvl="1"/>
            <a:r>
              <a:rPr lang="en-US" dirty="0"/>
              <a:t>H movements initially controlled by difference of R and L horizontal </a:t>
            </a:r>
            <a:r>
              <a:rPr lang="en-US" dirty="0" smtClean="0"/>
              <a:t>amplitudes</a:t>
            </a:r>
          </a:p>
          <a:p>
            <a:pPr lvl="1"/>
            <a:endParaRPr lang="en-US" dirty="0" smtClean="0"/>
          </a:p>
          <a:p>
            <a:r>
              <a:rPr lang="en-US" dirty="0" smtClean="0"/>
              <a:t>Weights adapted after each trial</a:t>
            </a:r>
          </a:p>
          <a:p>
            <a:pPr lvl="1"/>
            <a:r>
              <a:rPr lang="en-US" dirty="0" smtClean="0"/>
              <a:t>Least-mean-square algorithm determines weights that minimize the difference between actual and predicted target location </a:t>
            </a:r>
          </a:p>
          <a:p>
            <a:pPr lvl="1"/>
            <a:endParaRPr lang="en-US" dirty="0" smtClean="0"/>
          </a:p>
          <a:p>
            <a:endParaRPr lang="en-US" dirty="0" smtClean="0"/>
          </a:p>
          <a:p>
            <a:endParaRPr lang="en-US"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97" t="23387" r="47619" b="69102"/>
          <a:stretch/>
        </p:blipFill>
        <p:spPr bwMode="auto">
          <a:xfrm>
            <a:off x="1687896" y="1274957"/>
            <a:ext cx="5791200" cy="65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97" t="68589" r="47619" b="24550"/>
          <a:stretch/>
        </p:blipFill>
        <p:spPr bwMode="auto">
          <a:xfrm>
            <a:off x="1542585" y="1899422"/>
            <a:ext cx="5936511" cy="61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839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Calculated variables correlated with appropriate dimensions</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10" t="44611" r="34989" b="22833"/>
          <a:stretch/>
        </p:blipFill>
        <p:spPr bwMode="auto">
          <a:xfrm>
            <a:off x="304800" y="2133600"/>
            <a:ext cx="8534400" cy="262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1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0607088"/>
              </p:ext>
            </p:extLst>
          </p:nvPr>
        </p:nvGraphicFramePr>
        <p:xfrm>
          <a:off x="457200" y="1600200"/>
          <a:ext cx="8229600" cy="42214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Subject</a:t>
                      </a:r>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r>
              <a:tr h="370840">
                <a:tc>
                  <a:txBody>
                    <a:bodyPr/>
                    <a:lstStyle/>
                    <a:p>
                      <a:r>
                        <a:rPr lang="en-US" dirty="0" smtClean="0"/>
                        <a:t>Age</a:t>
                      </a:r>
                      <a:endParaRPr lang="en-US" dirty="0"/>
                    </a:p>
                  </a:txBody>
                  <a:tcPr/>
                </a:tc>
                <a:tc>
                  <a:txBody>
                    <a:bodyPr/>
                    <a:lstStyle/>
                    <a:p>
                      <a:r>
                        <a:rPr lang="en-US" dirty="0" smtClean="0"/>
                        <a:t>41</a:t>
                      </a:r>
                      <a:endParaRPr lang="en-US" dirty="0"/>
                    </a:p>
                  </a:txBody>
                  <a:tcPr/>
                </a:tc>
                <a:tc>
                  <a:txBody>
                    <a:bodyPr/>
                    <a:lstStyle/>
                    <a:p>
                      <a:r>
                        <a:rPr lang="en-US" dirty="0" smtClean="0"/>
                        <a:t>27</a:t>
                      </a:r>
                      <a:endParaRPr lang="en-US" dirty="0"/>
                    </a:p>
                  </a:txBody>
                  <a:tcPr/>
                </a:tc>
                <a:tc>
                  <a:txBody>
                    <a:bodyPr/>
                    <a:lstStyle/>
                    <a:p>
                      <a:r>
                        <a:rPr lang="en-US" dirty="0" smtClean="0"/>
                        <a:t>31</a:t>
                      </a:r>
                      <a:endParaRPr lang="en-US" dirty="0"/>
                    </a:p>
                  </a:txBody>
                  <a:tcPr/>
                </a:tc>
                <a:tc>
                  <a:txBody>
                    <a:bodyPr/>
                    <a:lstStyle/>
                    <a:p>
                      <a:r>
                        <a:rPr lang="en-US" dirty="0" smtClean="0"/>
                        <a:t>23</a:t>
                      </a:r>
                      <a:endParaRPr lang="en-US" dirty="0"/>
                    </a:p>
                  </a:txBody>
                  <a:tcPr/>
                </a:tc>
              </a:tr>
              <a:tr h="370840">
                <a:tc>
                  <a:txBody>
                    <a:bodyPr/>
                    <a:lstStyle/>
                    <a:p>
                      <a:r>
                        <a:rPr lang="en-US" dirty="0" smtClean="0"/>
                        <a:t>Sex</a:t>
                      </a:r>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c>
                  <a:txBody>
                    <a:bodyPr/>
                    <a:lstStyle/>
                    <a:p>
                      <a:r>
                        <a:rPr lang="en-US" dirty="0" smtClean="0"/>
                        <a:t>Male</a:t>
                      </a:r>
                      <a:endParaRPr lang="en-US" dirty="0"/>
                    </a:p>
                  </a:txBody>
                  <a:tcPr/>
                </a:tc>
              </a:tr>
              <a:tr h="370840">
                <a:tc>
                  <a:txBody>
                    <a:bodyPr/>
                    <a:lstStyle/>
                    <a:p>
                      <a:r>
                        <a:rPr lang="en-US" dirty="0" smtClean="0"/>
                        <a:t>Injury</a:t>
                      </a:r>
                      <a:endParaRPr lang="en-US" dirty="0"/>
                    </a:p>
                  </a:txBody>
                  <a:tcPr/>
                </a:tc>
                <a:tc>
                  <a:txBody>
                    <a:bodyPr/>
                    <a:lstStyle/>
                    <a:p>
                      <a:r>
                        <a:rPr lang="en-US" dirty="0" smtClean="0"/>
                        <a:t>Complete </a:t>
                      </a:r>
                      <a:r>
                        <a:rPr lang="en-US" dirty="0" err="1" smtClean="0"/>
                        <a:t>midthoracic</a:t>
                      </a:r>
                      <a:r>
                        <a:rPr lang="en-US" dirty="0" smtClean="0"/>
                        <a:t> (T7)</a:t>
                      </a:r>
                      <a:endParaRPr lang="en-US" dirty="0"/>
                    </a:p>
                  </a:txBody>
                  <a:tcPr/>
                </a:tc>
                <a:tc>
                  <a:txBody>
                    <a:bodyPr/>
                    <a:lstStyle/>
                    <a:p>
                      <a:r>
                        <a:rPr lang="en-US" dirty="0" smtClean="0"/>
                        <a:t>None</a:t>
                      </a:r>
                      <a:endParaRPr lang="en-US" dirty="0"/>
                    </a:p>
                  </a:txBody>
                  <a:tcPr/>
                </a:tc>
                <a:tc>
                  <a:txBody>
                    <a:bodyPr/>
                    <a:lstStyle/>
                    <a:p>
                      <a:r>
                        <a:rPr lang="en-US" dirty="0" smtClean="0"/>
                        <a:t>None</a:t>
                      </a:r>
                      <a:endParaRPr lang="en-US" dirty="0"/>
                    </a:p>
                  </a:txBody>
                  <a:tcPr/>
                </a:tc>
                <a:tc>
                  <a:txBody>
                    <a:bodyPr/>
                    <a:lstStyle/>
                    <a:p>
                      <a:r>
                        <a:rPr lang="en-US" dirty="0" smtClean="0"/>
                        <a:t>Incomplete </a:t>
                      </a:r>
                      <a:r>
                        <a:rPr lang="en-US" dirty="0" err="1" smtClean="0"/>
                        <a:t>midcervical</a:t>
                      </a:r>
                      <a:r>
                        <a:rPr lang="en-US" dirty="0" smtClean="0"/>
                        <a:t> (C6)</a:t>
                      </a:r>
                      <a:endParaRPr lang="en-US" dirty="0"/>
                    </a:p>
                  </a:txBody>
                  <a:tcPr/>
                </a:tc>
              </a:tr>
              <a:tr h="370840">
                <a:tc>
                  <a:txBody>
                    <a:bodyPr/>
                    <a:lstStyle/>
                    <a:p>
                      <a:r>
                        <a:rPr lang="en-US" dirty="0" smtClean="0"/>
                        <a:t>Years since injury</a:t>
                      </a:r>
                      <a:endParaRPr lang="en-US" dirty="0"/>
                    </a:p>
                  </a:txBody>
                  <a:tcPr/>
                </a:tc>
                <a:tc>
                  <a:txBody>
                    <a:bodyPr/>
                    <a:lstStyle/>
                    <a:p>
                      <a:r>
                        <a:rPr lang="en-US" dirty="0" smtClean="0"/>
                        <a:t>26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7</a:t>
                      </a:r>
                      <a:endParaRPr lang="en-US" dirty="0"/>
                    </a:p>
                  </a:txBody>
                  <a:tcPr/>
                </a:tc>
              </a:tr>
              <a:tr h="370840">
                <a:tc>
                  <a:txBody>
                    <a:bodyPr/>
                    <a:lstStyle/>
                    <a:p>
                      <a:r>
                        <a:rPr lang="en-US" dirty="0" smtClean="0"/>
                        <a:t>Prior experience with BCIs</a:t>
                      </a:r>
                      <a:endParaRPr lang="en-US" dirty="0"/>
                    </a:p>
                  </a:txBody>
                  <a:tcPr/>
                </a:tc>
                <a:tc>
                  <a:txBody>
                    <a:bodyPr/>
                    <a:lstStyle/>
                    <a:p>
                      <a:r>
                        <a:rPr lang="en-US" dirty="0" smtClean="0"/>
                        <a:t>91 hours</a:t>
                      </a:r>
                      <a:endParaRPr lang="en-US" dirty="0"/>
                    </a:p>
                  </a:txBody>
                  <a:tcPr/>
                </a:tc>
                <a:tc>
                  <a:txBody>
                    <a:bodyPr/>
                    <a:lstStyle/>
                    <a:p>
                      <a:r>
                        <a:rPr lang="en-US" dirty="0" smtClean="0"/>
                        <a:t>11 hours</a:t>
                      </a:r>
                      <a:endParaRPr lang="en-US" dirty="0"/>
                    </a:p>
                  </a:txBody>
                  <a:tcPr/>
                </a:tc>
                <a:tc>
                  <a:txBody>
                    <a:bodyPr/>
                    <a:lstStyle/>
                    <a:p>
                      <a:r>
                        <a:rPr lang="en-US" dirty="0" smtClean="0"/>
                        <a:t>None</a:t>
                      </a:r>
                      <a:endParaRPr lang="en-US" dirty="0"/>
                    </a:p>
                  </a:txBody>
                  <a:tcPr/>
                </a:tc>
                <a:tc>
                  <a:txBody>
                    <a:bodyPr/>
                    <a:lstStyle/>
                    <a:p>
                      <a:r>
                        <a:rPr lang="en-US" dirty="0" smtClean="0"/>
                        <a:t>19 hours</a:t>
                      </a:r>
                      <a:endParaRPr lang="en-US" dirty="0"/>
                    </a:p>
                  </a:txBody>
                  <a:tcPr/>
                </a:tc>
              </a:tr>
              <a:tr h="370840">
                <a:tc>
                  <a:txBody>
                    <a:bodyPr/>
                    <a:lstStyle/>
                    <a:p>
                      <a:r>
                        <a:rPr lang="en-US" b="1" dirty="0" smtClean="0"/>
                        <a:t>Completed trials</a:t>
                      </a:r>
                      <a:endParaRPr lang="en-US" b="1" dirty="0"/>
                    </a:p>
                  </a:txBody>
                  <a:tcPr/>
                </a:tc>
                <a:tc>
                  <a:txBody>
                    <a:bodyPr/>
                    <a:lstStyle/>
                    <a:p>
                      <a:r>
                        <a:rPr lang="en-US" b="1" dirty="0" smtClean="0"/>
                        <a:t>742</a:t>
                      </a:r>
                      <a:endParaRPr lang="en-US" b="1" dirty="0"/>
                    </a:p>
                  </a:txBody>
                  <a:tcPr/>
                </a:tc>
                <a:tc>
                  <a:txBody>
                    <a:bodyPr/>
                    <a:lstStyle/>
                    <a:p>
                      <a:r>
                        <a:rPr lang="en-US" b="1" dirty="0" smtClean="0"/>
                        <a:t>521</a:t>
                      </a:r>
                      <a:endParaRPr lang="en-US" b="1" dirty="0"/>
                    </a:p>
                  </a:txBody>
                  <a:tcPr/>
                </a:tc>
                <a:tc>
                  <a:txBody>
                    <a:bodyPr/>
                    <a:lstStyle/>
                    <a:p>
                      <a:r>
                        <a:rPr lang="en-US" b="1" dirty="0" smtClean="0"/>
                        <a:t>528</a:t>
                      </a:r>
                      <a:endParaRPr lang="en-US" b="1" dirty="0"/>
                    </a:p>
                  </a:txBody>
                  <a:tcPr/>
                </a:tc>
                <a:tc>
                  <a:txBody>
                    <a:bodyPr/>
                    <a:lstStyle/>
                    <a:p>
                      <a:r>
                        <a:rPr lang="en-US" b="1" dirty="0" smtClean="0"/>
                        <a:t>717</a:t>
                      </a:r>
                      <a:endParaRPr lang="en-US" b="1" dirty="0"/>
                    </a:p>
                  </a:txBody>
                  <a:tcPr/>
                </a:tc>
              </a:tr>
            </a:tbl>
          </a:graphicData>
        </a:graphic>
      </p:graphicFrame>
    </p:spTree>
    <p:extLst>
      <p:ext uri="{BB962C8B-B14F-4D97-AF65-F5344CB8AC3E}">
        <p14:creationId xmlns:p14="http://schemas.microsoft.com/office/powerpoint/2010/main" val="192364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trial</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www.pnas.org/content/suppl/2004/12/07/0403504101.DC1/03504Movie1.mov</a:t>
            </a:r>
            <a:endParaRPr lang="en-US" dirty="0" smtClean="0"/>
          </a:p>
          <a:p>
            <a:endParaRPr lang="en-US" dirty="0"/>
          </a:p>
        </p:txBody>
      </p:sp>
    </p:spTree>
    <p:extLst>
      <p:ext uri="{BB962C8B-B14F-4D97-AF65-F5344CB8AC3E}">
        <p14:creationId xmlns:p14="http://schemas.microsoft.com/office/powerpoint/2010/main" val="2057453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55638"/>
          </a:xfrm>
        </p:spPr>
        <p:txBody>
          <a:bodyPr>
            <a:normAutofit fontScale="90000"/>
          </a:bodyPr>
          <a:lstStyle/>
          <a:p>
            <a:r>
              <a:rPr lang="en-US" dirty="0" smtClean="0"/>
              <a:t>Results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6766438"/>
              </p:ext>
            </p:extLst>
          </p:nvPr>
        </p:nvGraphicFramePr>
        <p:xfrm>
          <a:off x="228600" y="548640"/>
          <a:ext cx="8610600" cy="6309360"/>
        </p:xfrm>
        <a:graphic>
          <a:graphicData uri="http://schemas.openxmlformats.org/drawingml/2006/table">
            <a:tbl>
              <a:tblPr firstRow="1" bandRow="1">
                <a:tableStyleId>{5C22544A-7EE6-4342-B048-85BDC9FD1C3A}</a:tableStyleId>
              </a:tblPr>
              <a:tblGrid>
                <a:gridCol w="1569720"/>
                <a:gridCol w="1569720"/>
                <a:gridCol w="1569720"/>
                <a:gridCol w="1569720"/>
                <a:gridCol w="2331720"/>
              </a:tblGrid>
              <a:tr h="352968">
                <a:tc>
                  <a:txBody>
                    <a:bodyPr/>
                    <a:lstStyle/>
                    <a:p>
                      <a:r>
                        <a:rPr lang="en-US" dirty="0" smtClean="0"/>
                        <a:t>Subject</a:t>
                      </a:r>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r>
              <a:tr h="352968">
                <a:tc>
                  <a:txBody>
                    <a:bodyPr/>
                    <a:lstStyle/>
                    <a:p>
                      <a:r>
                        <a:rPr lang="en-US" dirty="0" smtClean="0"/>
                        <a:t>Age</a:t>
                      </a:r>
                      <a:endParaRPr lang="en-US" dirty="0"/>
                    </a:p>
                  </a:txBody>
                  <a:tcPr/>
                </a:tc>
                <a:tc>
                  <a:txBody>
                    <a:bodyPr/>
                    <a:lstStyle/>
                    <a:p>
                      <a:r>
                        <a:rPr lang="en-US" dirty="0" smtClean="0"/>
                        <a:t>41</a:t>
                      </a:r>
                      <a:endParaRPr lang="en-US" dirty="0"/>
                    </a:p>
                  </a:txBody>
                  <a:tcPr/>
                </a:tc>
                <a:tc>
                  <a:txBody>
                    <a:bodyPr/>
                    <a:lstStyle/>
                    <a:p>
                      <a:r>
                        <a:rPr lang="en-US" dirty="0" smtClean="0"/>
                        <a:t>27</a:t>
                      </a:r>
                      <a:endParaRPr lang="en-US" dirty="0"/>
                    </a:p>
                  </a:txBody>
                  <a:tcPr/>
                </a:tc>
                <a:tc>
                  <a:txBody>
                    <a:bodyPr/>
                    <a:lstStyle/>
                    <a:p>
                      <a:r>
                        <a:rPr lang="en-US" dirty="0" smtClean="0"/>
                        <a:t>31</a:t>
                      </a:r>
                      <a:endParaRPr lang="en-US" dirty="0"/>
                    </a:p>
                  </a:txBody>
                  <a:tcPr/>
                </a:tc>
                <a:tc>
                  <a:txBody>
                    <a:bodyPr/>
                    <a:lstStyle/>
                    <a:p>
                      <a:r>
                        <a:rPr lang="en-US" dirty="0" smtClean="0"/>
                        <a:t>23</a:t>
                      </a:r>
                      <a:endParaRPr lang="en-US" dirty="0"/>
                    </a:p>
                  </a:txBody>
                  <a:tcPr/>
                </a:tc>
              </a:tr>
              <a:tr h="352968">
                <a:tc>
                  <a:txBody>
                    <a:bodyPr/>
                    <a:lstStyle/>
                    <a:p>
                      <a:r>
                        <a:rPr lang="en-US" dirty="0" smtClean="0"/>
                        <a:t>Sex</a:t>
                      </a:r>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c>
                  <a:txBody>
                    <a:bodyPr/>
                    <a:lstStyle/>
                    <a:p>
                      <a:r>
                        <a:rPr lang="en-US" dirty="0" smtClean="0"/>
                        <a:t>Male</a:t>
                      </a:r>
                      <a:endParaRPr lang="en-US" dirty="0"/>
                    </a:p>
                  </a:txBody>
                  <a:tcPr/>
                </a:tc>
              </a:tr>
              <a:tr h="870333">
                <a:tc>
                  <a:txBody>
                    <a:bodyPr/>
                    <a:lstStyle/>
                    <a:p>
                      <a:r>
                        <a:rPr lang="en-US" dirty="0" smtClean="0"/>
                        <a:t>Injury</a:t>
                      </a:r>
                      <a:endParaRPr lang="en-US" dirty="0"/>
                    </a:p>
                  </a:txBody>
                  <a:tcPr/>
                </a:tc>
                <a:tc>
                  <a:txBody>
                    <a:bodyPr/>
                    <a:lstStyle/>
                    <a:p>
                      <a:r>
                        <a:rPr lang="en-US" dirty="0" smtClean="0"/>
                        <a:t>Complete </a:t>
                      </a:r>
                      <a:r>
                        <a:rPr lang="en-US" dirty="0" err="1" smtClean="0"/>
                        <a:t>midthoracic</a:t>
                      </a:r>
                      <a:r>
                        <a:rPr lang="en-US" dirty="0" smtClean="0"/>
                        <a:t> (T7)</a:t>
                      </a:r>
                      <a:endParaRPr lang="en-US" dirty="0"/>
                    </a:p>
                  </a:txBody>
                  <a:tcPr/>
                </a:tc>
                <a:tc>
                  <a:txBody>
                    <a:bodyPr/>
                    <a:lstStyle/>
                    <a:p>
                      <a:r>
                        <a:rPr lang="en-US" dirty="0" smtClean="0"/>
                        <a:t>None</a:t>
                      </a:r>
                      <a:endParaRPr lang="en-US" dirty="0"/>
                    </a:p>
                  </a:txBody>
                  <a:tcPr/>
                </a:tc>
                <a:tc>
                  <a:txBody>
                    <a:bodyPr/>
                    <a:lstStyle/>
                    <a:p>
                      <a:r>
                        <a:rPr lang="en-US" dirty="0" smtClean="0"/>
                        <a:t>None</a:t>
                      </a:r>
                      <a:endParaRPr lang="en-US" dirty="0"/>
                    </a:p>
                  </a:txBody>
                  <a:tcPr/>
                </a:tc>
                <a:tc>
                  <a:txBody>
                    <a:bodyPr/>
                    <a:lstStyle/>
                    <a:p>
                      <a:r>
                        <a:rPr lang="en-US" dirty="0" smtClean="0"/>
                        <a:t>Incomplete </a:t>
                      </a:r>
                      <a:r>
                        <a:rPr lang="en-US" dirty="0" err="1" smtClean="0"/>
                        <a:t>midcervical</a:t>
                      </a:r>
                      <a:r>
                        <a:rPr lang="en-US" dirty="0" smtClean="0"/>
                        <a:t> (C6)</a:t>
                      </a:r>
                      <a:endParaRPr lang="en-US" dirty="0"/>
                    </a:p>
                  </a:txBody>
                  <a:tcPr/>
                </a:tc>
              </a:tr>
              <a:tr h="609233">
                <a:tc>
                  <a:txBody>
                    <a:bodyPr/>
                    <a:lstStyle/>
                    <a:p>
                      <a:r>
                        <a:rPr lang="en-US" dirty="0" smtClean="0"/>
                        <a:t>Years since injury</a:t>
                      </a:r>
                      <a:endParaRPr lang="en-US" dirty="0"/>
                    </a:p>
                  </a:txBody>
                  <a:tcPr/>
                </a:tc>
                <a:tc>
                  <a:txBody>
                    <a:bodyPr/>
                    <a:lstStyle/>
                    <a:p>
                      <a:r>
                        <a:rPr lang="en-US" dirty="0" smtClean="0"/>
                        <a:t>26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7</a:t>
                      </a:r>
                      <a:endParaRPr lang="en-US" dirty="0"/>
                    </a:p>
                  </a:txBody>
                  <a:tcPr/>
                </a:tc>
              </a:tr>
              <a:tr h="870333">
                <a:tc>
                  <a:txBody>
                    <a:bodyPr/>
                    <a:lstStyle/>
                    <a:p>
                      <a:r>
                        <a:rPr lang="en-US" dirty="0" smtClean="0"/>
                        <a:t>Prior experience with BCIs</a:t>
                      </a:r>
                      <a:endParaRPr lang="en-US" dirty="0"/>
                    </a:p>
                  </a:txBody>
                  <a:tcPr/>
                </a:tc>
                <a:tc>
                  <a:txBody>
                    <a:bodyPr/>
                    <a:lstStyle/>
                    <a:p>
                      <a:r>
                        <a:rPr lang="en-US" dirty="0" smtClean="0"/>
                        <a:t>91 hours</a:t>
                      </a:r>
                      <a:endParaRPr lang="en-US" dirty="0"/>
                    </a:p>
                  </a:txBody>
                  <a:tcPr/>
                </a:tc>
                <a:tc>
                  <a:txBody>
                    <a:bodyPr/>
                    <a:lstStyle/>
                    <a:p>
                      <a:r>
                        <a:rPr lang="en-US" dirty="0" smtClean="0"/>
                        <a:t>11 hours</a:t>
                      </a:r>
                      <a:endParaRPr lang="en-US" dirty="0"/>
                    </a:p>
                  </a:txBody>
                  <a:tcPr/>
                </a:tc>
                <a:tc>
                  <a:txBody>
                    <a:bodyPr/>
                    <a:lstStyle/>
                    <a:p>
                      <a:r>
                        <a:rPr lang="en-US" dirty="0" smtClean="0"/>
                        <a:t>None</a:t>
                      </a:r>
                      <a:endParaRPr lang="en-US" dirty="0"/>
                    </a:p>
                  </a:txBody>
                  <a:tcPr/>
                </a:tc>
                <a:tc>
                  <a:txBody>
                    <a:bodyPr/>
                    <a:lstStyle/>
                    <a:p>
                      <a:r>
                        <a:rPr lang="en-US" dirty="0" smtClean="0"/>
                        <a:t>19 hours</a:t>
                      </a:r>
                      <a:endParaRPr lang="en-US" dirty="0"/>
                    </a:p>
                  </a:txBody>
                  <a:tcPr/>
                </a:tc>
              </a:tr>
              <a:tr h="609233">
                <a:tc>
                  <a:txBody>
                    <a:bodyPr/>
                    <a:lstStyle/>
                    <a:p>
                      <a:r>
                        <a:rPr lang="en-US" b="0" dirty="0" smtClean="0"/>
                        <a:t>Completed trials</a:t>
                      </a:r>
                      <a:endParaRPr lang="en-US" b="0" dirty="0"/>
                    </a:p>
                  </a:txBody>
                  <a:tcPr/>
                </a:tc>
                <a:tc>
                  <a:txBody>
                    <a:bodyPr/>
                    <a:lstStyle/>
                    <a:p>
                      <a:r>
                        <a:rPr lang="en-US" b="0" dirty="0" smtClean="0"/>
                        <a:t>742</a:t>
                      </a:r>
                      <a:endParaRPr lang="en-US" b="0" dirty="0"/>
                    </a:p>
                  </a:txBody>
                  <a:tcPr/>
                </a:tc>
                <a:tc>
                  <a:txBody>
                    <a:bodyPr/>
                    <a:lstStyle/>
                    <a:p>
                      <a:r>
                        <a:rPr lang="en-US" b="0" dirty="0" smtClean="0"/>
                        <a:t>521</a:t>
                      </a:r>
                      <a:endParaRPr lang="en-US" b="0" dirty="0"/>
                    </a:p>
                  </a:txBody>
                  <a:tcPr/>
                </a:tc>
                <a:tc>
                  <a:txBody>
                    <a:bodyPr/>
                    <a:lstStyle/>
                    <a:p>
                      <a:r>
                        <a:rPr lang="en-US" b="0" dirty="0" smtClean="0"/>
                        <a:t>528</a:t>
                      </a:r>
                      <a:endParaRPr lang="en-US" b="0" dirty="0"/>
                    </a:p>
                  </a:txBody>
                  <a:tcPr/>
                </a:tc>
                <a:tc>
                  <a:txBody>
                    <a:bodyPr/>
                    <a:lstStyle/>
                    <a:p>
                      <a:r>
                        <a:rPr lang="en-US" b="0" dirty="0" smtClean="0"/>
                        <a:t>717</a:t>
                      </a:r>
                      <a:endParaRPr lang="en-US" b="0" dirty="0"/>
                    </a:p>
                  </a:txBody>
                  <a:tcPr/>
                </a:tc>
              </a:tr>
              <a:tr h="1131432">
                <a:tc>
                  <a:txBody>
                    <a:bodyPr/>
                    <a:lstStyle/>
                    <a:p>
                      <a:r>
                        <a:rPr lang="en-US" b="1" dirty="0" smtClean="0"/>
                        <a:t>How</a:t>
                      </a:r>
                      <a:r>
                        <a:rPr lang="en-US" b="1" baseline="0" dirty="0" smtClean="0"/>
                        <a:t> often r</a:t>
                      </a:r>
                      <a:r>
                        <a:rPr lang="en-US" b="1" dirty="0" smtClean="0"/>
                        <a:t>eached the target within 10</a:t>
                      </a:r>
                      <a:r>
                        <a:rPr lang="en-US" b="1" baseline="0" dirty="0" smtClean="0"/>
                        <a:t> s</a:t>
                      </a:r>
                      <a:endParaRPr lang="en-US" b="1" dirty="0"/>
                    </a:p>
                  </a:txBody>
                  <a:tcPr/>
                </a:tc>
                <a:tc>
                  <a:txBody>
                    <a:bodyPr/>
                    <a:lstStyle/>
                    <a:p>
                      <a:r>
                        <a:rPr lang="en-US" b="1" dirty="0" smtClean="0"/>
                        <a:t>89%</a:t>
                      </a:r>
                      <a:endParaRPr lang="en-US" b="1" dirty="0"/>
                    </a:p>
                  </a:txBody>
                  <a:tcPr/>
                </a:tc>
                <a:tc>
                  <a:txBody>
                    <a:bodyPr/>
                    <a:lstStyle/>
                    <a:p>
                      <a:r>
                        <a:rPr lang="en-US" b="1" dirty="0" smtClean="0"/>
                        <a:t>70%</a:t>
                      </a:r>
                      <a:endParaRPr lang="en-US" b="1" dirty="0"/>
                    </a:p>
                  </a:txBody>
                  <a:tcPr/>
                </a:tc>
                <a:tc>
                  <a:txBody>
                    <a:bodyPr/>
                    <a:lstStyle/>
                    <a:p>
                      <a:r>
                        <a:rPr lang="en-US" b="1" dirty="0" smtClean="0"/>
                        <a:t>78%</a:t>
                      </a:r>
                      <a:endParaRPr lang="en-US" b="1" dirty="0"/>
                    </a:p>
                  </a:txBody>
                  <a:tcPr/>
                </a:tc>
                <a:tc>
                  <a:txBody>
                    <a:bodyPr/>
                    <a:lstStyle/>
                    <a:p>
                      <a:r>
                        <a:rPr lang="en-US" b="1" dirty="0" smtClean="0"/>
                        <a:t>92%</a:t>
                      </a:r>
                      <a:endParaRPr lang="en-US" b="1" dirty="0"/>
                    </a:p>
                  </a:txBody>
                  <a:tcPr/>
                </a:tc>
              </a:tr>
              <a:tr h="870333">
                <a:tc>
                  <a:txBody>
                    <a:bodyPr/>
                    <a:lstStyle/>
                    <a:p>
                      <a:r>
                        <a:rPr lang="en-US" b="1" dirty="0" smtClean="0"/>
                        <a:t>Avg. movement times</a:t>
                      </a:r>
                      <a:endParaRPr lang="en-US" b="1" dirty="0"/>
                    </a:p>
                  </a:txBody>
                  <a:tcPr/>
                </a:tc>
                <a:tc>
                  <a:txBody>
                    <a:bodyPr/>
                    <a:lstStyle/>
                    <a:p>
                      <a:r>
                        <a:rPr lang="en-US" b="1" dirty="0" smtClean="0"/>
                        <a:t>1.9 s</a:t>
                      </a:r>
                      <a:endParaRPr lang="en-US" b="1" dirty="0"/>
                    </a:p>
                  </a:txBody>
                  <a:tcPr/>
                </a:tc>
                <a:tc>
                  <a:txBody>
                    <a:bodyPr/>
                    <a:lstStyle/>
                    <a:p>
                      <a:r>
                        <a:rPr lang="en-US" b="1" dirty="0" smtClean="0"/>
                        <a:t>3.9 s</a:t>
                      </a:r>
                      <a:endParaRPr lang="en-US" b="1" dirty="0"/>
                    </a:p>
                  </a:txBody>
                  <a:tcPr/>
                </a:tc>
                <a:tc>
                  <a:txBody>
                    <a:bodyPr/>
                    <a:lstStyle/>
                    <a:p>
                      <a:r>
                        <a:rPr lang="en-US" b="1" dirty="0" smtClean="0"/>
                        <a:t>3.3 s</a:t>
                      </a:r>
                      <a:endParaRPr lang="en-US" b="1" dirty="0"/>
                    </a:p>
                  </a:txBody>
                  <a:tcPr/>
                </a:tc>
                <a:tc>
                  <a:txBody>
                    <a:bodyPr/>
                    <a:lstStyle/>
                    <a:p>
                      <a:r>
                        <a:rPr lang="en-US" b="1" dirty="0" smtClean="0"/>
                        <a:t>1.9 s</a:t>
                      </a:r>
                      <a:endParaRPr lang="en-US" b="1" dirty="0"/>
                    </a:p>
                  </a:txBody>
                  <a:tcPr/>
                </a:tc>
              </a:tr>
            </a:tbl>
          </a:graphicData>
        </a:graphic>
      </p:graphicFrame>
    </p:spTree>
    <p:extLst>
      <p:ext uri="{BB962C8B-B14F-4D97-AF65-F5344CB8AC3E}">
        <p14:creationId xmlns:p14="http://schemas.microsoft.com/office/powerpoint/2010/main" val="2543890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Cursor trajectories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70" t="15169" r="50000" b="26114"/>
          <a:stretch/>
        </p:blipFill>
        <p:spPr bwMode="auto">
          <a:xfrm>
            <a:off x="1143000" y="1170427"/>
            <a:ext cx="7086600" cy="55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55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users move the cursor to targets at novel locations?</a:t>
            </a:r>
          </a:p>
          <a:p>
            <a:pPr lvl="1"/>
            <a:r>
              <a:rPr lang="en-US" dirty="0" smtClean="0"/>
              <a:t>Present 8 new targets mixed in with original 8 targets </a:t>
            </a:r>
          </a:p>
          <a:p>
            <a:pPr lvl="1"/>
            <a:r>
              <a:rPr lang="en-US" dirty="0" smtClean="0"/>
              <a:t>Movement time is 10% more during first novel session, 5% more in next 7 sessions (no significant differences)</a:t>
            </a:r>
            <a:endParaRPr lang="en-US" dirty="0"/>
          </a:p>
          <a:p>
            <a:pPr lvl="1"/>
            <a:endParaRPr lang="en-US" dirty="0" smtClean="0"/>
          </a:p>
          <a:p>
            <a:r>
              <a:rPr lang="en-US" dirty="0" smtClean="0"/>
              <a:t>Do they use covert muscle contractions to control sensorimotor rhythms?</a:t>
            </a:r>
          </a:p>
          <a:p>
            <a:pPr lvl="1"/>
            <a:r>
              <a:rPr lang="en-US" dirty="0" smtClean="0"/>
              <a:t>Record EMG from forearm flexors and extensors</a:t>
            </a:r>
          </a:p>
          <a:p>
            <a:pPr lvl="1"/>
            <a:endParaRPr lang="en-US" dirty="0"/>
          </a:p>
          <a:p>
            <a:pPr lvl="1"/>
            <a:endParaRPr lang="en-US" dirty="0" smtClean="0"/>
          </a:p>
        </p:txBody>
      </p:sp>
    </p:spTree>
    <p:extLst>
      <p:ext uri="{BB962C8B-B14F-4D97-AF65-F5344CB8AC3E}">
        <p14:creationId xmlns:p14="http://schemas.microsoft.com/office/powerpoint/2010/main" val="2099739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45" t="15775" r="44237" b="13145"/>
          <a:stretch/>
        </p:blipFill>
        <p:spPr bwMode="auto">
          <a:xfrm>
            <a:off x="990600" y="0"/>
            <a:ext cx="7053329" cy="666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485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vs. Noninvasive</a:t>
            </a:r>
            <a:endParaRPr lang="en-US"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87" t="30021" r="16857" b="19444"/>
          <a:stretch/>
        </p:blipFill>
        <p:spPr bwMode="auto">
          <a:xfrm>
            <a:off x="41856" y="1524000"/>
            <a:ext cx="9137561" cy="415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86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Control of a two-dimensional movement signal by a noninvasive brain-computer interface</a:t>
            </a:r>
            <a:endParaRPr lang="en-US" dirty="0"/>
          </a:p>
        </p:txBody>
      </p:sp>
      <p:sp>
        <p:nvSpPr>
          <p:cNvPr id="3" name="Subtitle 2"/>
          <p:cNvSpPr>
            <a:spLocks noGrp="1"/>
          </p:cNvSpPr>
          <p:nvPr>
            <p:ph type="subTitle" idx="1"/>
          </p:nvPr>
        </p:nvSpPr>
        <p:spPr>
          <a:xfrm>
            <a:off x="762000" y="3886200"/>
            <a:ext cx="7620000" cy="1752600"/>
          </a:xfrm>
        </p:spPr>
        <p:txBody>
          <a:bodyPr>
            <a:normAutofit/>
          </a:bodyPr>
          <a:lstStyle/>
          <a:p>
            <a:r>
              <a:rPr lang="en-US" sz="2800" dirty="0" smtClean="0"/>
              <a:t>Jonathan R. </a:t>
            </a:r>
            <a:r>
              <a:rPr lang="en-US" sz="2800" dirty="0" err="1" smtClean="0"/>
              <a:t>Wolpaw</a:t>
            </a:r>
            <a:r>
              <a:rPr lang="en-US" sz="2800" dirty="0" smtClean="0"/>
              <a:t> and Dennis J. McFarland</a:t>
            </a:r>
          </a:p>
          <a:p>
            <a:r>
              <a:rPr lang="en-US" dirty="0" smtClean="0"/>
              <a:t>2004</a:t>
            </a:r>
            <a:endParaRPr lang="en-US" dirty="0"/>
          </a:p>
        </p:txBody>
      </p:sp>
    </p:spTree>
    <p:extLst>
      <p:ext uri="{BB962C8B-B14F-4D97-AF65-F5344CB8AC3E}">
        <p14:creationId xmlns:p14="http://schemas.microsoft.com/office/powerpoint/2010/main" val="3892230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Noninvasive BCIs can provide multidimensional control comparable to invasive BCIs</a:t>
            </a:r>
          </a:p>
          <a:p>
            <a:endParaRPr lang="en-US" dirty="0" smtClean="0"/>
          </a:p>
          <a:p>
            <a:r>
              <a:rPr lang="en-US" dirty="0" smtClean="0"/>
              <a:t>Users can move the targets to novel locations</a:t>
            </a:r>
          </a:p>
          <a:p>
            <a:endParaRPr lang="en-US" dirty="0" smtClean="0"/>
          </a:p>
          <a:p>
            <a:r>
              <a:rPr lang="en-US" dirty="0" smtClean="0"/>
              <a:t>Users do not use covert muscle contractions to control sensorimotor rhythms</a:t>
            </a:r>
          </a:p>
          <a:p>
            <a:endParaRPr lang="en-US" dirty="0"/>
          </a:p>
        </p:txBody>
      </p:sp>
    </p:spTree>
    <p:extLst>
      <p:ext uri="{BB962C8B-B14F-4D97-AF65-F5344CB8AC3E}">
        <p14:creationId xmlns:p14="http://schemas.microsoft.com/office/powerpoint/2010/main" val="264103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improvements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Could improve speed and accuracy (and extend to three dimensions) by:</a:t>
            </a:r>
          </a:p>
          <a:p>
            <a:endParaRPr lang="en-US" dirty="0" smtClean="0"/>
          </a:p>
          <a:p>
            <a:pPr lvl="1"/>
            <a:r>
              <a:rPr lang="en-US" dirty="0" smtClean="0"/>
              <a:t>Expanding the adaptive algorithm to include more EEG locations, frequency bands, and/or features</a:t>
            </a:r>
          </a:p>
          <a:p>
            <a:pPr lvl="1"/>
            <a:endParaRPr lang="en-US" dirty="0" smtClean="0"/>
          </a:p>
          <a:p>
            <a:pPr lvl="1"/>
            <a:r>
              <a:rPr lang="en-US" dirty="0" smtClean="0"/>
              <a:t>Refining the user training protocol</a:t>
            </a:r>
          </a:p>
          <a:p>
            <a:pPr lvl="1"/>
            <a:endParaRPr lang="en-US" dirty="0" smtClean="0"/>
          </a:p>
          <a:p>
            <a:pPr lvl="1"/>
            <a:r>
              <a:rPr lang="en-US" dirty="0" smtClean="0"/>
              <a:t>Improving the translation of EEG features into cursor movements</a:t>
            </a:r>
          </a:p>
          <a:p>
            <a:pPr lvl="1"/>
            <a:endParaRPr lang="en-US" dirty="0" smtClean="0"/>
          </a:p>
          <a:p>
            <a:pPr lvl="1"/>
            <a:r>
              <a:rPr lang="en-US" dirty="0" smtClean="0"/>
              <a:t>Using these EEG methods in </a:t>
            </a:r>
            <a:r>
              <a:rPr lang="en-US" dirty="0" err="1" smtClean="0"/>
              <a:t>ECoG</a:t>
            </a:r>
            <a:endParaRPr lang="en-US" dirty="0" smtClean="0"/>
          </a:p>
          <a:p>
            <a:pPr lvl="2"/>
            <a:r>
              <a:rPr lang="en-US" dirty="0" smtClean="0"/>
              <a:t>Better spatial resolution and frequency range</a:t>
            </a:r>
            <a:endParaRPr lang="en-US" dirty="0"/>
          </a:p>
        </p:txBody>
      </p:sp>
    </p:spTree>
    <p:extLst>
      <p:ext uri="{BB962C8B-B14F-4D97-AF65-F5344CB8AC3E}">
        <p14:creationId xmlns:p14="http://schemas.microsoft.com/office/powerpoint/2010/main" val="410614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cs typeface="Courier New" pitchFamily="49" charset="0"/>
              </a:rPr>
              <a:t>A brain-actuated wheelchair: Asynchronous and non-invasive</a:t>
            </a:r>
            <a:br>
              <a:rPr lang="en-US" sz="2400" dirty="0" smtClean="0">
                <a:cs typeface="Courier New" pitchFamily="49" charset="0"/>
              </a:rPr>
            </a:br>
            <a:r>
              <a:rPr lang="en-US" sz="2400" dirty="0" smtClean="0">
                <a:cs typeface="Courier New" pitchFamily="49" charset="0"/>
              </a:rPr>
              <a:t>Brain–computer interfaces for continuous control of robots</a:t>
            </a:r>
            <a:br>
              <a:rPr lang="en-US" sz="2400" dirty="0" smtClean="0">
                <a:cs typeface="Courier New" pitchFamily="49" charset="0"/>
              </a:rPr>
            </a:br>
            <a:endParaRPr lang="en-US" sz="2400" dirty="0">
              <a:cs typeface="Courier New" pitchFamily="49" charset="0"/>
            </a:endParaRPr>
          </a:p>
        </p:txBody>
      </p:sp>
      <p:sp>
        <p:nvSpPr>
          <p:cNvPr id="3" name="Subtitle 2"/>
          <p:cNvSpPr>
            <a:spLocks noGrp="1"/>
          </p:cNvSpPr>
          <p:nvPr>
            <p:ph type="subTitle" idx="1"/>
          </p:nvPr>
        </p:nvSpPr>
        <p:spPr>
          <a:xfrm>
            <a:off x="838200" y="3886200"/>
            <a:ext cx="7391400" cy="1752600"/>
          </a:xfrm>
        </p:spPr>
        <p:txBody>
          <a:bodyPr>
            <a:normAutofit/>
          </a:bodyPr>
          <a:lstStyle/>
          <a:p>
            <a:r>
              <a:rPr lang="en-US" sz="1600" b="0" i="0" u="none" strike="noStrike" baseline="0" dirty="0" smtClean="0">
                <a:latin typeface="AdvEPSTIM"/>
              </a:rPr>
              <a:t>F. Galan, M. </a:t>
            </a:r>
            <a:r>
              <a:rPr lang="en-US" sz="1600" b="0" i="0" u="none" strike="noStrike" baseline="0" dirty="0" err="1" smtClean="0">
                <a:latin typeface="AdvEPSTIM"/>
              </a:rPr>
              <a:t>Nuttin</a:t>
            </a:r>
            <a:r>
              <a:rPr lang="en-US" sz="1600" b="0" i="0" u="none" strike="noStrike" baseline="0" dirty="0" smtClean="0">
                <a:latin typeface="AdvEPSTIM"/>
              </a:rPr>
              <a:t>, E. Lew, P.W. </a:t>
            </a:r>
            <a:r>
              <a:rPr lang="en-US" sz="1600" b="0" i="0" u="none" strike="noStrike" baseline="0" dirty="0" err="1" smtClean="0">
                <a:latin typeface="AdvEPSTIM"/>
              </a:rPr>
              <a:t>Ferrez</a:t>
            </a:r>
            <a:r>
              <a:rPr lang="en-US" sz="1600" b="0" i="0" u="none" strike="noStrike" baseline="0" dirty="0" smtClean="0">
                <a:latin typeface="AdvEPSTIM"/>
              </a:rPr>
              <a:t>, G. </a:t>
            </a:r>
            <a:r>
              <a:rPr lang="en-US" sz="1600" b="0" i="0" u="none" strike="noStrike" baseline="0" dirty="0" err="1" smtClean="0">
                <a:latin typeface="AdvEPSTIM"/>
              </a:rPr>
              <a:t>Vanacker</a:t>
            </a:r>
            <a:r>
              <a:rPr lang="en-US" sz="1600" b="0" i="0" u="none" strike="noStrike" baseline="0" dirty="0" smtClean="0">
                <a:latin typeface="AdvEPSTIM"/>
              </a:rPr>
              <a:t>, J. Philips, J. del R. </a:t>
            </a:r>
            <a:r>
              <a:rPr lang="en-US" sz="1600" b="0" i="0" u="none" strike="noStrike" baseline="0" dirty="0" err="1" smtClean="0">
                <a:latin typeface="AdvEPSTIM"/>
              </a:rPr>
              <a:t>Millan</a:t>
            </a:r>
            <a:endParaRPr lang="en-US" sz="1600" b="0" i="0" u="none" strike="noStrike" baseline="0" dirty="0" smtClean="0">
              <a:latin typeface="AdvEPSTIM"/>
            </a:endParaRPr>
          </a:p>
          <a:p>
            <a:endParaRPr lang="en-US" sz="1400" dirty="0" smtClean="0">
              <a:latin typeface="AdvEPSTIM"/>
            </a:endParaRPr>
          </a:p>
          <a:p>
            <a:r>
              <a:rPr lang="en-US" sz="1600" dirty="0" smtClean="0">
                <a:latin typeface="AdvEPSTIM"/>
              </a:rPr>
              <a:t>2008</a:t>
            </a:r>
            <a:endParaRPr lang="en-US" sz="1600" dirty="0">
              <a:latin typeface="AdvEPSTIM"/>
            </a:endParaRPr>
          </a:p>
          <a:p>
            <a:endParaRPr lang="en-US" sz="1400" dirty="0"/>
          </a:p>
        </p:txBody>
      </p:sp>
    </p:spTree>
    <p:extLst>
      <p:ext uri="{BB962C8B-B14F-4D97-AF65-F5344CB8AC3E}">
        <p14:creationId xmlns:p14="http://schemas.microsoft.com/office/powerpoint/2010/main" val="639455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sz="1800" dirty="0" smtClean="0"/>
              <a:t>Study the possibility to interact on the environment without using the human nervous system through non-invasive BCI (EEG)</a:t>
            </a:r>
          </a:p>
          <a:p>
            <a:pPr lvl="1"/>
            <a:r>
              <a:rPr lang="en-US" sz="1800" dirty="0" smtClean="0"/>
              <a:t>Using a simulated wheelchair</a:t>
            </a:r>
          </a:p>
          <a:p>
            <a:pPr lvl="1"/>
            <a:r>
              <a:rPr lang="en-US" sz="1800" dirty="0" smtClean="0"/>
              <a:t>Test different control signals</a:t>
            </a:r>
          </a:p>
          <a:p>
            <a:pPr lvl="1"/>
            <a:r>
              <a:rPr lang="en-US" sz="1800" dirty="0" smtClean="0"/>
              <a:t>Create a system to compensate for differences between calibration and online samples </a:t>
            </a:r>
          </a:p>
          <a:p>
            <a:r>
              <a:rPr lang="en-US" sz="2400" dirty="0" smtClean="0"/>
              <a:t>Is it possible </a:t>
            </a:r>
            <a:r>
              <a:rPr lang="en-US" sz="2400" dirty="0"/>
              <a:t>to find (rather) stable subject-specific EEG </a:t>
            </a:r>
            <a:r>
              <a:rPr lang="en-US" sz="2400" dirty="0" smtClean="0"/>
              <a:t>features to </a:t>
            </a:r>
            <a:r>
              <a:rPr lang="en-US" sz="2400" dirty="0"/>
              <a:t>reduce the differences between samples </a:t>
            </a:r>
            <a:r>
              <a:rPr lang="en-US" sz="2400" dirty="0" smtClean="0"/>
              <a:t>extracted from </a:t>
            </a:r>
            <a:r>
              <a:rPr lang="en-US" sz="2400" dirty="0"/>
              <a:t>calibration and online operation sessions</a:t>
            </a:r>
            <a:r>
              <a:rPr lang="en-US" sz="2400" dirty="0" smtClean="0"/>
              <a:t>?</a:t>
            </a:r>
          </a:p>
          <a:p>
            <a:r>
              <a:rPr lang="en-US" sz="2400" dirty="0" smtClean="0"/>
              <a:t>How shared </a:t>
            </a:r>
            <a:r>
              <a:rPr lang="en-US" sz="2400" dirty="0"/>
              <a:t>control techniques can minimize the impact </a:t>
            </a:r>
            <a:r>
              <a:rPr lang="en-US" sz="2400" dirty="0" smtClean="0"/>
              <a:t>of changes </a:t>
            </a:r>
            <a:r>
              <a:rPr lang="en-US" sz="2400" dirty="0"/>
              <a:t>in the user’s EEG signals during the </a:t>
            </a:r>
            <a:r>
              <a:rPr lang="en-US" sz="2400" dirty="0" smtClean="0"/>
              <a:t>online operation</a:t>
            </a:r>
            <a:r>
              <a:rPr lang="en-US" sz="2400" dirty="0"/>
              <a:t>?</a:t>
            </a:r>
            <a:endParaRPr lang="en-US" sz="2400" dirty="0" smtClean="0"/>
          </a:p>
          <a:p>
            <a:pPr lvl="2"/>
            <a:endParaRPr lang="en-US" sz="1400" dirty="0"/>
          </a:p>
          <a:p>
            <a:pPr marL="914400" lvl="2" indent="0">
              <a:buNone/>
            </a:pPr>
            <a:endParaRPr lang="en-US" sz="1400" dirty="0" smtClean="0"/>
          </a:p>
        </p:txBody>
      </p:sp>
    </p:spTree>
    <p:extLst>
      <p:ext uri="{BB962C8B-B14F-4D97-AF65-F5344CB8AC3E}">
        <p14:creationId xmlns:p14="http://schemas.microsoft.com/office/powerpoint/2010/main" val="210501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half" idx="1"/>
          </p:nvPr>
        </p:nvSpPr>
        <p:spPr>
          <a:xfrm>
            <a:off x="457200" y="1600200"/>
            <a:ext cx="4038600" cy="3124199"/>
          </a:xfrm>
        </p:spPr>
        <p:txBody>
          <a:bodyPr>
            <a:normAutofit/>
          </a:bodyPr>
          <a:lstStyle/>
          <a:p>
            <a:endParaRPr lang="en-US" sz="2200" dirty="0" smtClean="0"/>
          </a:p>
          <a:p>
            <a:endParaRPr lang="en-US" sz="2200" dirty="0"/>
          </a:p>
          <a:p>
            <a:r>
              <a:rPr lang="en-US" sz="2200" dirty="0" smtClean="0"/>
              <a:t>Spatially filtered with a common average reference</a:t>
            </a:r>
          </a:p>
          <a:p>
            <a:r>
              <a:rPr lang="en-US" sz="2200" dirty="0" smtClean="0"/>
              <a:t>Power spectral density calculated over last 1s every 62.5ms</a:t>
            </a:r>
          </a:p>
          <a:p>
            <a:pPr lvl="1"/>
            <a:r>
              <a:rPr lang="en-US" sz="2200" dirty="0" smtClean="0"/>
              <a:t>8-48Hz</a:t>
            </a:r>
          </a:p>
          <a:p>
            <a:pPr lvl="2"/>
            <a:endParaRPr lang="en-US" dirty="0" smtClean="0"/>
          </a:p>
        </p:txBody>
      </p:sp>
      <p:sp>
        <p:nvSpPr>
          <p:cNvPr id="4" name="Content Placeholder 3"/>
          <p:cNvSpPr>
            <a:spLocks noGrp="1"/>
          </p:cNvSpPr>
          <p:nvPr>
            <p:ph sz="half" idx="2"/>
          </p:nvPr>
        </p:nvSpPr>
        <p:spPr>
          <a:xfrm>
            <a:off x="4648200" y="1600200"/>
            <a:ext cx="4038600" cy="3124199"/>
          </a:xfrm>
        </p:spPr>
        <p:txBody>
          <a:bodyPr>
            <a:normAutofit/>
          </a:bodyPr>
          <a:lstStyle/>
          <a:p>
            <a:endParaRPr lang="en-US" sz="2200" dirty="0" smtClean="0"/>
          </a:p>
          <a:p>
            <a:endParaRPr lang="en-US" sz="2200" dirty="0"/>
          </a:p>
          <a:p>
            <a:r>
              <a:rPr lang="en-US" sz="2200" dirty="0" smtClean="0"/>
              <a:t>Equaled 1344-dimensional vector</a:t>
            </a:r>
          </a:p>
          <a:p>
            <a:pPr lvl="1"/>
            <a:r>
              <a:rPr lang="en-US" sz="2200" dirty="0" smtClean="0"/>
              <a:t>64 channels x 21 frequency components</a:t>
            </a:r>
            <a:endParaRPr lang="en-US" sz="2200" dirty="0"/>
          </a:p>
          <a:p>
            <a:pPr marL="457200" lvl="1" indent="0">
              <a:buNone/>
            </a:pPr>
            <a:endParaRPr lang="en-US" dirty="0" smtClean="0"/>
          </a:p>
        </p:txBody>
      </p:sp>
      <p:sp>
        <p:nvSpPr>
          <p:cNvPr id="5" name="Rectangle 4"/>
          <p:cNvSpPr/>
          <p:nvPr/>
        </p:nvSpPr>
        <p:spPr>
          <a:xfrm>
            <a:off x="2639386" y="1143000"/>
            <a:ext cx="3865225" cy="369332"/>
          </a:xfrm>
          <a:prstGeom prst="rect">
            <a:avLst/>
          </a:prstGeom>
        </p:spPr>
        <p:txBody>
          <a:bodyPr wrap="none">
            <a:spAutoFit/>
          </a:bodyPr>
          <a:lstStyle/>
          <a:p>
            <a:r>
              <a:rPr lang="en-US" dirty="0" smtClean="0"/>
              <a:t>EEG data acquisition and preprocessing</a:t>
            </a:r>
          </a:p>
        </p:txBody>
      </p:sp>
      <p:sp>
        <p:nvSpPr>
          <p:cNvPr id="6" name="Rectangle 5"/>
          <p:cNvSpPr/>
          <p:nvPr/>
        </p:nvSpPr>
        <p:spPr>
          <a:xfrm>
            <a:off x="1447800" y="4724400"/>
            <a:ext cx="5486400" cy="646331"/>
          </a:xfrm>
          <a:prstGeom prst="rect">
            <a:avLst/>
          </a:prstGeom>
        </p:spPr>
        <p:txBody>
          <a:bodyPr wrap="square">
            <a:spAutoFit/>
          </a:bodyPr>
          <a:lstStyle/>
          <a:p>
            <a:pPr algn="ctr"/>
            <a:r>
              <a:rPr lang="en-US" dirty="0" smtClean="0"/>
              <a:t>Obviously, not all these 1344 features are used as control signals.</a:t>
            </a:r>
          </a:p>
        </p:txBody>
      </p:sp>
    </p:spTree>
    <p:extLst>
      <p:ext uri="{BB962C8B-B14F-4D97-AF65-F5344CB8AC3E}">
        <p14:creationId xmlns:p14="http://schemas.microsoft.com/office/powerpoint/2010/main" val="250394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 cont.</a:t>
            </a:r>
            <a:endParaRPr lang="en-US" dirty="0"/>
          </a:p>
        </p:txBody>
      </p:sp>
      <p:sp>
        <p:nvSpPr>
          <p:cNvPr id="3" name="Content Placeholder 2"/>
          <p:cNvSpPr>
            <a:spLocks noGrp="1"/>
          </p:cNvSpPr>
          <p:nvPr>
            <p:ph sz="half" idx="1"/>
          </p:nvPr>
        </p:nvSpPr>
        <p:spPr/>
        <p:txBody>
          <a:bodyPr>
            <a:normAutofit fontScale="92500" lnSpcReduction="10000"/>
          </a:bodyPr>
          <a:lstStyle/>
          <a:p>
            <a:endParaRPr lang="en-US" dirty="0" smtClean="0"/>
          </a:p>
          <a:p>
            <a:endParaRPr lang="en-US" dirty="0"/>
          </a:p>
          <a:p>
            <a:endParaRPr lang="en-US" dirty="0" smtClean="0"/>
          </a:p>
          <a:p>
            <a:endParaRPr lang="en-US" dirty="0"/>
          </a:p>
          <a:p>
            <a:r>
              <a:rPr lang="en-US" sz="2200" dirty="0" smtClean="0"/>
              <a:t>Calibration sessions recorded during the first morning and afternoon driving sessions</a:t>
            </a:r>
          </a:p>
          <a:p>
            <a:r>
              <a:rPr lang="en-US" sz="2200" dirty="0" smtClean="0"/>
              <a:t>Execute three mental tasks</a:t>
            </a:r>
          </a:p>
          <a:p>
            <a:pPr lvl="1"/>
            <a:r>
              <a:rPr lang="en-US" dirty="0" smtClean="0"/>
              <a:t>Imagined left hand movement </a:t>
            </a:r>
          </a:p>
          <a:p>
            <a:pPr lvl="1"/>
            <a:r>
              <a:rPr lang="en-US" dirty="0" smtClean="0"/>
              <a:t>Rest</a:t>
            </a:r>
          </a:p>
          <a:p>
            <a:pPr lvl="1"/>
            <a:r>
              <a:rPr lang="en-US" dirty="0" smtClean="0"/>
              <a:t>Word association</a:t>
            </a:r>
            <a:endParaRPr lang="en-US" sz="5400" dirty="0"/>
          </a:p>
        </p:txBody>
      </p:sp>
      <p:sp>
        <p:nvSpPr>
          <p:cNvPr id="4" name="Content Placeholder 3"/>
          <p:cNvSpPr>
            <a:spLocks noGrp="1"/>
          </p:cNvSpPr>
          <p:nvPr>
            <p:ph sz="half" idx="2"/>
          </p:nvPr>
        </p:nvSpPr>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sz="2200" dirty="0" smtClean="0"/>
          </a:p>
          <a:p>
            <a:endParaRPr lang="en-US" sz="2200" dirty="0" smtClean="0"/>
          </a:p>
          <a:p>
            <a:endParaRPr lang="en-US" sz="2200" dirty="0"/>
          </a:p>
          <a:p>
            <a:r>
              <a:rPr lang="en-US" sz="2200" dirty="0" smtClean="0"/>
              <a:t>Electrode contribution with scalp layout and </a:t>
            </a:r>
            <a:r>
              <a:rPr lang="en-US" sz="2200" dirty="0"/>
              <a:t>(Log(</a:t>
            </a:r>
            <a:r>
              <a:rPr lang="en-US" sz="2200" dirty="0" err="1"/>
              <a:t>PSDe</a:t>
            </a:r>
            <a:r>
              <a:rPr lang="en-US" sz="2200" dirty="0"/>
              <a:t>))</a:t>
            </a:r>
          </a:p>
        </p:txBody>
      </p:sp>
      <p:sp>
        <p:nvSpPr>
          <p:cNvPr id="5" name="Rectangle 4"/>
          <p:cNvSpPr/>
          <p:nvPr/>
        </p:nvSpPr>
        <p:spPr>
          <a:xfrm>
            <a:off x="2461581" y="1143000"/>
            <a:ext cx="4220835" cy="369332"/>
          </a:xfrm>
          <a:prstGeom prst="rect">
            <a:avLst/>
          </a:prstGeom>
        </p:spPr>
        <p:txBody>
          <a:bodyPr wrap="none">
            <a:spAutoFit/>
          </a:bodyPr>
          <a:lstStyle/>
          <a:p>
            <a:r>
              <a:rPr lang="en-US" dirty="0"/>
              <a:t>Calibration Sessions and Feature Extraction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28" y="1752600"/>
            <a:ext cx="3548706" cy="143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3190874"/>
            <a:ext cx="597451" cy="253916"/>
          </a:xfrm>
          <a:prstGeom prst="rect">
            <a:avLst/>
          </a:prstGeom>
        </p:spPr>
        <p:txBody>
          <a:bodyPr wrap="square">
            <a:spAutoFit/>
          </a:bodyPr>
          <a:lstStyle/>
          <a:p>
            <a:r>
              <a:rPr lang="en-US" sz="1050" dirty="0"/>
              <a:t>Fig. 1.</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48" y="1714727"/>
            <a:ext cx="3642935" cy="320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669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a:t>
            </a:r>
            <a:endParaRPr lang="en-US" dirty="0"/>
          </a:p>
        </p:txBody>
      </p:sp>
      <p:sp>
        <p:nvSpPr>
          <p:cNvPr id="3" name="Content Placeholder 2"/>
          <p:cNvSpPr>
            <a:spLocks noGrp="1"/>
          </p:cNvSpPr>
          <p:nvPr>
            <p:ph sz="half" idx="1"/>
          </p:nvPr>
        </p:nvSpPr>
        <p:spPr>
          <a:xfrm>
            <a:off x="457200" y="1600200"/>
            <a:ext cx="4038600" cy="4495799"/>
          </a:xfrm>
        </p:spPr>
        <p:txBody>
          <a:bodyPr>
            <a:normAutofit/>
          </a:bodyPr>
          <a:lstStyle/>
          <a:p>
            <a:endParaRPr lang="en-US" dirty="0" smtClean="0"/>
          </a:p>
          <a:p>
            <a:endParaRPr lang="en-US" dirty="0"/>
          </a:p>
          <a:p>
            <a:endParaRPr lang="en-US" dirty="0" smtClean="0"/>
          </a:p>
          <a:p>
            <a:endParaRPr lang="en-US" sz="2200" dirty="0" smtClean="0"/>
          </a:p>
          <a:p>
            <a:r>
              <a:rPr lang="en-US" sz="2200" dirty="0" smtClean="0"/>
              <a:t>The intelligent wheelchair</a:t>
            </a:r>
          </a:p>
          <a:p>
            <a:pPr lvl="1"/>
            <a:r>
              <a:rPr lang="en-US" sz="1600" dirty="0" smtClean="0"/>
              <a:t>Feeds contextual filter to build probability distribution </a:t>
            </a:r>
            <a:r>
              <a:rPr lang="en-US" sz="1600" b="0" i="0" u="none" strike="noStrike" baseline="0" dirty="0" err="1" smtClean="0">
                <a:latin typeface="AdvEPSTIM-I"/>
              </a:rPr>
              <a:t>P</a:t>
            </a:r>
            <a:r>
              <a:rPr lang="en-US" sz="800" b="0" i="0" u="none" strike="noStrike" baseline="0" dirty="0" err="1" smtClean="0">
                <a:latin typeface="AdvEPSTIM"/>
              </a:rPr>
              <a:t>Env</a:t>
            </a:r>
            <a:r>
              <a:rPr lang="en-US" sz="1600" b="0" i="0" u="none" strike="noStrike" baseline="0" dirty="0" smtClean="0">
                <a:latin typeface="AdvEPSTIM"/>
              </a:rPr>
              <a:t>(</a:t>
            </a:r>
            <a:r>
              <a:rPr lang="en-US" sz="1600" b="0" i="0" u="none" strike="noStrike" baseline="0" dirty="0" smtClean="0">
                <a:latin typeface="AdvEPSTIM-I"/>
              </a:rPr>
              <a:t>C</a:t>
            </a:r>
            <a:r>
              <a:rPr lang="en-US" sz="1600" b="0" i="0" u="none" strike="noStrike" baseline="0" dirty="0" smtClean="0">
                <a:latin typeface="AdvEPSTIM"/>
              </a:rPr>
              <a:t>)</a:t>
            </a:r>
            <a:r>
              <a:rPr lang="en-US" sz="1600" b="0" i="0" u="none" strike="noStrike" dirty="0" smtClean="0">
                <a:latin typeface="AdvEPSTIM"/>
              </a:rPr>
              <a:t> </a:t>
            </a:r>
            <a:r>
              <a:rPr lang="en-US" sz="1600" dirty="0" smtClean="0"/>
              <a:t>over the possible mental steering commands C = {Left, Right, Forward}</a:t>
            </a:r>
            <a:endParaRPr lang="en-US" sz="1600" dirty="0"/>
          </a:p>
        </p:txBody>
      </p:sp>
      <p:sp>
        <p:nvSpPr>
          <p:cNvPr id="4" name="Content Placeholder 3"/>
          <p:cNvSpPr>
            <a:spLocks noGrp="1"/>
          </p:cNvSpPr>
          <p:nvPr>
            <p:ph sz="half" idx="2"/>
          </p:nvPr>
        </p:nvSpPr>
        <p:spPr>
          <a:xfrm>
            <a:off x="4648200" y="1600200"/>
            <a:ext cx="4038600" cy="3809999"/>
          </a:xfrm>
        </p:spPr>
        <p:txBody>
          <a:bodyPr>
            <a:normAutofit/>
          </a:bodyPr>
          <a:lstStyle/>
          <a:p>
            <a:endParaRPr lang="en-US" dirty="0" smtClean="0"/>
          </a:p>
          <a:p>
            <a:endParaRPr lang="en-US" dirty="0"/>
          </a:p>
          <a:p>
            <a:endParaRPr lang="en-US" dirty="0" smtClean="0"/>
          </a:p>
          <a:p>
            <a:endParaRPr lang="en-US" dirty="0"/>
          </a:p>
          <a:p>
            <a:r>
              <a:rPr lang="en-US" sz="2200" dirty="0" smtClean="0"/>
              <a:t>The </a:t>
            </a:r>
            <a:r>
              <a:rPr lang="en-US" sz="2200" dirty="0"/>
              <a:t>BCI </a:t>
            </a:r>
            <a:r>
              <a:rPr lang="en-US" sz="2200" dirty="0" smtClean="0"/>
              <a:t>system</a:t>
            </a:r>
            <a:endParaRPr lang="en-US" sz="2200" dirty="0"/>
          </a:p>
          <a:p>
            <a:pPr lvl="1"/>
            <a:r>
              <a:rPr lang="en-US" sz="1600" dirty="0" smtClean="0"/>
              <a:t>Estimates the probabilities </a:t>
            </a:r>
            <a:r>
              <a:rPr lang="en-US" sz="1600" b="0" i="0" u="none" strike="noStrike" baseline="0" dirty="0" smtClean="0">
                <a:latin typeface="AdvEPSTIM-I"/>
              </a:rPr>
              <a:t>P</a:t>
            </a:r>
            <a:r>
              <a:rPr lang="en-US" sz="800" b="0" i="0" u="none" strike="noStrike" baseline="0" dirty="0" smtClean="0">
                <a:latin typeface="AdvEPSTIM"/>
              </a:rPr>
              <a:t>EEG</a:t>
            </a:r>
            <a:r>
              <a:rPr lang="en-US" sz="1600" b="0" i="0" u="none" strike="noStrike" baseline="0" dirty="0" smtClean="0">
                <a:latin typeface="AdvEPSTIM"/>
              </a:rPr>
              <a:t>(</a:t>
            </a:r>
            <a:r>
              <a:rPr lang="en-US" sz="1600" b="0" i="0" u="none" strike="noStrike" baseline="0" dirty="0" smtClean="0">
                <a:latin typeface="AdvEPSTIM-I"/>
              </a:rPr>
              <a:t>C</a:t>
            </a:r>
            <a:r>
              <a:rPr lang="en-US" sz="1600" b="0" i="0" u="none" strike="noStrike" baseline="0" dirty="0" smtClean="0">
                <a:latin typeface="AdvEPSTIM"/>
              </a:rPr>
              <a:t>)</a:t>
            </a:r>
            <a:r>
              <a:rPr lang="en-US" sz="1600" dirty="0" smtClean="0"/>
              <a:t>of the different mental commands from the EEG signals</a:t>
            </a:r>
            <a:endParaRPr lang="en-US" sz="1600" dirty="0"/>
          </a:p>
        </p:txBody>
      </p:sp>
      <p:sp>
        <p:nvSpPr>
          <p:cNvPr id="5" name="Rectangle 4"/>
          <p:cNvSpPr/>
          <p:nvPr/>
        </p:nvSpPr>
        <p:spPr>
          <a:xfrm>
            <a:off x="3505200" y="1143000"/>
            <a:ext cx="1956177" cy="369332"/>
          </a:xfrm>
          <a:prstGeom prst="rect">
            <a:avLst/>
          </a:prstGeom>
        </p:spPr>
        <p:txBody>
          <a:bodyPr wrap="none">
            <a:spAutoFit/>
          </a:bodyPr>
          <a:lstStyle/>
          <a:p>
            <a:r>
              <a:rPr lang="en-US" dirty="0"/>
              <a:t>System description</a:t>
            </a:r>
          </a:p>
        </p:txBody>
      </p:sp>
      <p:sp>
        <p:nvSpPr>
          <p:cNvPr id="6" name="Rectangle 5"/>
          <p:cNvSpPr/>
          <p:nvPr/>
        </p:nvSpPr>
        <p:spPr>
          <a:xfrm>
            <a:off x="2154579" y="5410200"/>
            <a:ext cx="5016688" cy="923330"/>
          </a:xfrm>
          <a:prstGeom prst="rect">
            <a:avLst/>
          </a:prstGeom>
        </p:spPr>
        <p:txBody>
          <a:bodyPr wrap="square">
            <a:spAutoFit/>
          </a:bodyPr>
          <a:lstStyle/>
          <a:p>
            <a:pPr algn="ctr"/>
            <a:r>
              <a:rPr lang="en-US" dirty="0"/>
              <a:t>Both streams of information are combined</a:t>
            </a:r>
          </a:p>
          <a:p>
            <a:pPr algn="ctr"/>
            <a:r>
              <a:rPr lang="en-US" dirty="0"/>
              <a:t>to produce a filtered estimate of the user’s </a:t>
            </a:r>
            <a:r>
              <a:rPr lang="en-US" dirty="0" smtClean="0"/>
              <a:t>intent </a:t>
            </a:r>
          </a:p>
          <a:p>
            <a:pPr algn="ctr"/>
            <a:r>
              <a:rPr lang="en-US" b="0" i="0" u="none" strike="noStrike" baseline="0" dirty="0" smtClean="0">
                <a:latin typeface="AdvEPSTIM-I"/>
              </a:rPr>
              <a:t>P</a:t>
            </a:r>
            <a:r>
              <a:rPr lang="en-US" b="0" i="0" u="none" strike="noStrike" baseline="0" dirty="0" smtClean="0">
                <a:latin typeface="AdvEPSTIM"/>
              </a:rPr>
              <a:t>(</a:t>
            </a:r>
            <a:r>
              <a:rPr lang="en-US" b="0" i="0" u="none" strike="noStrike" baseline="0" dirty="0" smtClean="0">
                <a:latin typeface="AdvEPSTIM-I"/>
              </a:rPr>
              <a:t>C</a:t>
            </a:r>
            <a:r>
              <a:rPr lang="en-US" b="0" i="0" u="none" strike="noStrike" baseline="0" dirty="0" smtClean="0">
                <a:latin typeface="AdvEPSTIM"/>
              </a:rPr>
              <a:t>) = </a:t>
            </a:r>
            <a:r>
              <a:rPr lang="en-US" b="0" i="0" u="none" strike="noStrike" baseline="0" dirty="0" smtClean="0">
                <a:latin typeface="AdvEPSTIM-I"/>
              </a:rPr>
              <a:t>P</a:t>
            </a:r>
            <a:r>
              <a:rPr lang="en-US" sz="800" b="0" i="0" u="none" strike="noStrike" baseline="0" dirty="0" smtClean="0">
                <a:latin typeface="AdvEPSTIM"/>
              </a:rPr>
              <a:t>EEG</a:t>
            </a:r>
            <a:r>
              <a:rPr lang="en-US" b="0" i="0" u="none" strike="noStrike" baseline="0" dirty="0" smtClean="0">
                <a:latin typeface="AdvEPSTIM"/>
              </a:rPr>
              <a:t>(</a:t>
            </a:r>
            <a:r>
              <a:rPr lang="en-US" b="0" i="0" u="none" strike="noStrike" baseline="0" dirty="0" smtClean="0">
                <a:latin typeface="AdvEPSTIM-I"/>
              </a:rPr>
              <a:t>C</a:t>
            </a:r>
            <a:r>
              <a:rPr lang="en-US" b="0" i="0" u="none" strike="noStrike" baseline="0" dirty="0" smtClean="0">
                <a:latin typeface="AdvEPSTIM"/>
              </a:rPr>
              <a:t>) x</a:t>
            </a:r>
            <a:r>
              <a:rPr lang="en-US" b="0" i="0" u="none" strike="noStrike" baseline="0" dirty="0" smtClean="0">
                <a:latin typeface="AdvP4C4E74"/>
              </a:rPr>
              <a:t> </a:t>
            </a:r>
            <a:r>
              <a:rPr lang="en-US" b="0" i="0" u="none" strike="noStrike" baseline="0" dirty="0" err="1" smtClean="0">
                <a:latin typeface="AdvEPSTIM-I"/>
              </a:rPr>
              <a:t>P</a:t>
            </a:r>
            <a:r>
              <a:rPr lang="en-US" sz="800" b="0" i="0" u="none" strike="noStrike" baseline="0" dirty="0" err="1" smtClean="0">
                <a:latin typeface="AdvEPSTIM"/>
              </a:rPr>
              <a:t>Env</a:t>
            </a:r>
            <a:r>
              <a:rPr lang="en-US" b="0" i="0" u="none" strike="noStrike" baseline="0" dirty="0" smtClean="0">
                <a:latin typeface="AdvEPSTIM"/>
              </a:rPr>
              <a:t>(</a:t>
            </a:r>
            <a:r>
              <a:rPr lang="en-US" b="0" i="0" u="none" strike="noStrike" baseline="0" dirty="0" smtClean="0">
                <a:latin typeface="AdvEPSTIM-I"/>
              </a:rPr>
              <a:t>C</a:t>
            </a:r>
            <a:r>
              <a:rPr lang="en-US" b="0" i="0" u="none" strike="noStrike" baseline="0" dirty="0" smtClean="0">
                <a:latin typeface="AdvEPSTIM"/>
              </a:rPr>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1444606"/>
            <a:ext cx="5571067" cy="210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77000" y="1600200"/>
            <a:ext cx="444352" cy="253916"/>
          </a:xfrm>
          <a:prstGeom prst="rect">
            <a:avLst/>
          </a:prstGeom>
          <a:noFill/>
        </p:spPr>
        <p:txBody>
          <a:bodyPr wrap="none" rtlCol="0">
            <a:spAutoFit/>
          </a:bodyPr>
          <a:lstStyle/>
          <a:p>
            <a:r>
              <a:rPr lang="en-US" sz="1050" dirty="0" smtClean="0"/>
              <a:t>Fig.3</a:t>
            </a:r>
            <a:endParaRPr lang="en-US" sz="1050" dirty="0"/>
          </a:p>
        </p:txBody>
      </p:sp>
    </p:spTree>
    <p:extLst>
      <p:ext uri="{BB962C8B-B14F-4D97-AF65-F5344CB8AC3E}">
        <p14:creationId xmlns:p14="http://schemas.microsoft.com/office/powerpoint/2010/main" val="19209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 cont.</a:t>
            </a:r>
            <a:endParaRPr lang="en-US" dirty="0"/>
          </a:p>
        </p:txBody>
      </p:sp>
      <p:sp>
        <p:nvSpPr>
          <p:cNvPr id="3" name="Content Placeholder 2"/>
          <p:cNvSpPr>
            <a:spLocks noGrp="1"/>
          </p:cNvSpPr>
          <p:nvPr>
            <p:ph sz="half" idx="1"/>
          </p:nvPr>
        </p:nvSpPr>
        <p:spPr/>
        <p:txBody>
          <a:bodyPr>
            <a:normAutofit/>
          </a:bodyPr>
          <a:lstStyle/>
          <a:p>
            <a:r>
              <a:rPr lang="en-US" sz="2200" dirty="0" smtClean="0"/>
              <a:t>Wheelchair senses opening over certain threshold</a:t>
            </a:r>
          </a:p>
          <a:p>
            <a:r>
              <a:rPr lang="en-US" sz="2200" dirty="0" smtClean="0"/>
              <a:t>Then the width is calculated </a:t>
            </a:r>
          </a:p>
          <a:p>
            <a:pPr marL="0" indent="0">
              <a:buNone/>
            </a:pPr>
            <a:endParaRPr lang="en-US" dirty="0" smtClean="0"/>
          </a:p>
          <a:p>
            <a:pPr marL="0" indent="0">
              <a:buNone/>
            </a:pPr>
            <a:endParaRPr lang="en-US" sz="1050" dirty="0" smtClean="0"/>
          </a:p>
          <a:p>
            <a:pPr marL="0" indent="0">
              <a:buNone/>
            </a:pPr>
            <a:endParaRPr lang="en-US" sz="1050" dirty="0"/>
          </a:p>
          <a:p>
            <a:pPr marL="0" indent="0">
              <a:buNone/>
            </a:pPr>
            <a:r>
              <a:rPr lang="en-US" sz="1050" dirty="0" smtClean="0"/>
              <a:t>  Fig. 4</a:t>
            </a:r>
            <a:endParaRPr lang="en-US" sz="1050" dirty="0"/>
          </a:p>
        </p:txBody>
      </p:sp>
      <p:sp>
        <p:nvSpPr>
          <p:cNvPr id="4" name="Content Placeholder 3"/>
          <p:cNvSpPr>
            <a:spLocks noGrp="1"/>
          </p:cNvSpPr>
          <p:nvPr>
            <p:ph sz="half" idx="2"/>
          </p:nvPr>
        </p:nvSpPr>
        <p:spPr/>
        <p:txBody>
          <a:bodyPr>
            <a:normAutofit/>
          </a:bodyPr>
          <a:lstStyle/>
          <a:p>
            <a:pPr marL="0" indent="0">
              <a:buNone/>
            </a:pPr>
            <a:r>
              <a:rPr lang="en-US" sz="1100" dirty="0" smtClean="0"/>
              <a:t>Fig. 5</a:t>
            </a:r>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800" dirty="0" smtClean="0"/>
          </a:p>
          <a:p>
            <a:r>
              <a:rPr lang="en-US" sz="2200" dirty="0" smtClean="0"/>
              <a:t>Shows how </a:t>
            </a:r>
            <a:r>
              <a:rPr lang="en-US" sz="2200" dirty="0"/>
              <a:t>the regions West and </a:t>
            </a:r>
            <a:r>
              <a:rPr lang="en-US" sz="2200" dirty="0" smtClean="0"/>
              <a:t>North are </a:t>
            </a:r>
            <a:r>
              <a:rPr lang="en-US" sz="2200" dirty="0"/>
              <a:t>deemed probable navigation directions, as </a:t>
            </a:r>
            <a:r>
              <a:rPr lang="en-US" sz="2200" dirty="0" smtClean="0"/>
              <a:t>extracted from </a:t>
            </a:r>
            <a:r>
              <a:rPr lang="en-US" sz="2200" dirty="0"/>
              <a:t>the environment</a:t>
            </a:r>
          </a:p>
        </p:txBody>
      </p:sp>
      <p:sp>
        <p:nvSpPr>
          <p:cNvPr id="5" name="Rectangle 4"/>
          <p:cNvSpPr/>
          <p:nvPr/>
        </p:nvSpPr>
        <p:spPr>
          <a:xfrm>
            <a:off x="1981200" y="1151467"/>
            <a:ext cx="4535922" cy="369332"/>
          </a:xfrm>
          <a:prstGeom prst="rect">
            <a:avLst/>
          </a:prstGeom>
        </p:spPr>
        <p:txBody>
          <a:bodyPr wrap="none">
            <a:spAutoFit/>
          </a:bodyPr>
          <a:lstStyle/>
          <a:p>
            <a:r>
              <a:rPr lang="en-US" dirty="0" smtClean="0"/>
              <a:t>System description cont. - Context-based </a:t>
            </a:r>
            <a:r>
              <a:rPr lang="en-US" dirty="0"/>
              <a:t>filter</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505200"/>
            <a:ext cx="2057400" cy="211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3200"/>
            <a:ext cx="26003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137" y="1600200"/>
            <a:ext cx="2066925" cy="203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101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a:t>
            </a:r>
            <a:endParaRPr lang="en-US" dirty="0"/>
          </a:p>
        </p:txBody>
      </p:sp>
      <p:sp>
        <p:nvSpPr>
          <p:cNvPr id="3" name="Content Placeholder 2"/>
          <p:cNvSpPr>
            <a:spLocks noGrp="1"/>
          </p:cNvSpPr>
          <p:nvPr>
            <p:ph sz="half" idx="1"/>
          </p:nvPr>
        </p:nvSpPr>
        <p:spPr/>
        <p:txBody>
          <a:bodyPr>
            <a:normAutofit lnSpcReduction="10000"/>
          </a:bodyPr>
          <a:lstStyle/>
          <a:p>
            <a:r>
              <a:rPr lang="en-US" sz="2200" dirty="0"/>
              <a:t>Canonical </a:t>
            </a:r>
            <a:r>
              <a:rPr lang="en-US" sz="2200" dirty="0" err="1" smtClean="0"/>
              <a:t>Variates</a:t>
            </a:r>
            <a:r>
              <a:rPr lang="en-US" sz="2200" dirty="0" smtClean="0"/>
              <a:t> Analysis </a:t>
            </a:r>
            <a:r>
              <a:rPr lang="en-US" sz="2200" dirty="0"/>
              <a:t>(CVA) </a:t>
            </a:r>
            <a:r>
              <a:rPr lang="en-US" sz="2200" dirty="0" smtClean="0"/>
              <a:t> also known as Multiple </a:t>
            </a:r>
            <a:r>
              <a:rPr lang="en-US" sz="2200" dirty="0"/>
              <a:t>Discriminant </a:t>
            </a:r>
            <a:r>
              <a:rPr lang="en-US" sz="2200" dirty="0" smtClean="0"/>
              <a:t>Analysis</a:t>
            </a:r>
          </a:p>
          <a:p>
            <a:pPr lvl="1"/>
            <a:r>
              <a:rPr lang="en-US" sz="1200" dirty="0" smtClean="0"/>
              <a:t>Extracts Canonical Discriminant Spatial Patterns (CDSPs)</a:t>
            </a:r>
          </a:p>
          <a:p>
            <a:pPr marL="0" indent="0">
              <a:buNone/>
            </a:pPr>
            <a:r>
              <a:rPr lang="en-US" sz="1600" dirty="0"/>
              <a:t>	</a:t>
            </a:r>
            <a:r>
              <a:rPr lang="en-US" sz="1600" b="0" i="0" u="none" strike="noStrike" baseline="0" dirty="0" err="1" smtClean="0">
                <a:latin typeface="AdvPSTim-B"/>
              </a:rPr>
              <a:t>S</a:t>
            </a:r>
            <a:r>
              <a:rPr lang="en-US" sz="1200" b="0" i="0" u="none" strike="noStrike" baseline="-25000" dirty="0" err="1" smtClean="0">
                <a:latin typeface="AdvSPSMI"/>
              </a:rPr>
              <a:t>k</a:t>
            </a:r>
            <a:r>
              <a:rPr lang="en-US" sz="1200" b="0" i="0" u="none" strike="noStrike" baseline="-25000" dirty="0" smtClean="0">
                <a:latin typeface="AdvSPSMI"/>
              </a:rPr>
              <a:t> </a:t>
            </a:r>
            <a:r>
              <a:rPr lang="en-US" sz="1600" dirty="0" smtClean="0">
                <a:latin typeface="AdvP4C4E74"/>
              </a:rPr>
              <a:t>=(</a:t>
            </a:r>
            <a:r>
              <a:rPr lang="en-US" sz="1600" b="0" i="0" u="none" strike="noStrike" baseline="0" dirty="0" smtClean="0">
                <a:latin typeface="AdvPSTim-B"/>
              </a:rPr>
              <a:t>s</a:t>
            </a:r>
            <a:r>
              <a:rPr lang="en-US" sz="1200" b="0" i="0" u="none" strike="noStrike" baseline="-25000" dirty="0" smtClean="0">
                <a:latin typeface="AdvSPSMI"/>
              </a:rPr>
              <a:t>k</a:t>
            </a:r>
            <a:r>
              <a:rPr lang="en-US" sz="1200" b="0" i="0" u="none" strike="noStrike" baseline="-25000" dirty="0" smtClean="0">
                <a:latin typeface="AdvEPSTIM"/>
              </a:rPr>
              <a:t>1</a:t>
            </a:r>
            <a:r>
              <a:rPr lang="en-US" sz="1600" dirty="0" smtClean="0">
                <a:latin typeface="AdvP4C4E51"/>
              </a:rPr>
              <a:t>,</a:t>
            </a:r>
            <a:r>
              <a:rPr lang="en-US" sz="1600" b="0" i="0" u="none" strike="noStrike" baseline="0" dirty="0" smtClean="0">
                <a:latin typeface="AdvP4C4E51"/>
              </a:rPr>
              <a:t> </a:t>
            </a:r>
            <a:r>
              <a:rPr lang="en-US" sz="1600" b="0" i="0" u="none" strike="noStrike" baseline="0" dirty="0" smtClean="0">
                <a:latin typeface="AdvP4C4E59"/>
              </a:rPr>
              <a:t>. . . </a:t>
            </a:r>
            <a:r>
              <a:rPr lang="en-US" sz="1600" dirty="0" smtClean="0">
                <a:latin typeface="AdvP4C4E51"/>
              </a:rPr>
              <a:t>,</a:t>
            </a:r>
            <a:r>
              <a:rPr lang="en-US" sz="1600" b="0" i="0" u="none" strike="noStrike" baseline="0" dirty="0" smtClean="0">
                <a:latin typeface="AdvP4C4E51"/>
              </a:rPr>
              <a:t> </a:t>
            </a:r>
            <a:r>
              <a:rPr lang="en-US" sz="1600" b="0" i="0" u="none" strike="noStrike" baseline="0" dirty="0" err="1" smtClean="0">
                <a:latin typeface="AdvPSTim-B"/>
              </a:rPr>
              <a:t>s</a:t>
            </a:r>
            <a:r>
              <a:rPr lang="en-US" sz="1200" b="0" i="0" u="none" strike="noStrike" baseline="-25000" dirty="0" err="1" smtClean="0">
                <a:latin typeface="AdvSPSMI"/>
              </a:rPr>
              <a:t>knk</a:t>
            </a:r>
            <a:r>
              <a:rPr lang="en-US" sz="400" b="0" i="0" u="none" strike="noStrike" baseline="0" dirty="0" smtClean="0">
                <a:latin typeface="AdvSPSMI"/>
              </a:rPr>
              <a:t> </a:t>
            </a:r>
            <a:r>
              <a:rPr lang="en-US" sz="1600" b="0" i="0" u="none" strike="noStrike" baseline="0" dirty="0" smtClean="0">
                <a:latin typeface="AdvP4C4E74"/>
              </a:rPr>
              <a:t>)’</a:t>
            </a:r>
            <a:endParaRPr lang="en-US" sz="1600" dirty="0"/>
          </a:p>
          <a:p>
            <a:pPr marL="0" indent="0">
              <a:buNone/>
            </a:pPr>
            <a:r>
              <a:rPr lang="en-US" sz="1200" b="0" i="0" u="none" strike="noStrike" baseline="0" dirty="0" err="1" smtClean="0">
                <a:latin typeface="AdvEPSTIM-I"/>
              </a:rPr>
              <a:t>n</a:t>
            </a:r>
            <a:r>
              <a:rPr lang="en-US" sz="1200" b="0" i="0" u="none" strike="noStrike" baseline="-25000" dirty="0" err="1" smtClean="0">
                <a:latin typeface="AdvEPSTIM-I"/>
              </a:rPr>
              <a:t>k</a:t>
            </a:r>
            <a:r>
              <a:rPr lang="en-US" sz="1200" b="0" i="0" u="none" strike="noStrike" baseline="-25000" dirty="0" smtClean="0">
                <a:latin typeface="AdvEPSTIM-I"/>
              </a:rPr>
              <a:t> </a:t>
            </a:r>
            <a:r>
              <a:rPr lang="en-US" sz="1200" b="0" i="0" u="none" strike="noStrike" baseline="0" dirty="0" smtClean="0">
                <a:latin typeface="AdvEPSTIM-I"/>
              </a:rPr>
              <a:t> </a:t>
            </a:r>
            <a:r>
              <a:rPr lang="en-US" sz="900" b="0" i="0" u="none" strike="noStrike" baseline="0" dirty="0" smtClean="0">
                <a:latin typeface="AdvEPSTIM-I"/>
              </a:rPr>
              <a:t>X</a:t>
            </a:r>
            <a:r>
              <a:rPr lang="en-US" sz="900" b="0" i="0" u="none" strike="noStrike" baseline="0" dirty="0" smtClean="0">
                <a:latin typeface="AdvP4C4E74"/>
              </a:rPr>
              <a:t> </a:t>
            </a:r>
            <a:r>
              <a:rPr lang="en-US" sz="1200" b="0" i="0" u="none" strike="noStrike" baseline="0" dirty="0" smtClean="0">
                <a:latin typeface="AdvEPSTIM-I"/>
              </a:rPr>
              <a:t>c </a:t>
            </a:r>
            <a:r>
              <a:rPr lang="en-US" sz="1200" b="0" i="0" u="none" strike="noStrike" baseline="0" dirty="0" smtClean="0">
                <a:latin typeface="AdvEPSTIM"/>
              </a:rPr>
              <a:t>matrix with the estimated</a:t>
            </a:r>
            <a:r>
              <a:rPr lang="en-US" sz="1200" b="0" i="0" u="none" strike="noStrike" dirty="0" smtClean="0">
                <a:latin typeface="AdvEPSTIM"/>
              </a:rPr>
              <a:t> </a:t>
            </a:r>
            <a:r>
              <a:rPr lang="en-US" sz="1200" b="0" i="0" u="none" strike="noStrike" baseline="0" dirty="0" smtClean="0">
                <a:latin typeface="AdvEPSTIM"/>
              </a:rPr>
              <a:t>spectral power of a frequency band for class</a:t>
            </a:r>
            <a:r>
              <a:rPr lang="en-US" sz="1200" b="0" i="0" u="none" strike="noStrike" dirty="0" smtClean="0">
                <a:latin typeface="AdvEPSTIM"/>
              </a:rPr>
              <a:t> </a:t>
            </a:r>
            <a:r>
              <a:rPr lang="en-US" sz="1200" b="0" i="0" u="none" strike="noStrike" baseline="0" dirty="0" smtClean="0">
                <a:latin typeface="AdvEPSTIM-I"/>
              </a:rPr>
              <a:t>k </a:t>
            </a:r>
            <a:r>
              <a:rPr lang="en-US" sz="1200" b="0" i="0" u="none" strike="noStrike" baseline="0" dirty="0" smtClean="0">
                <a:latin typeface="AdvEPSTIM"/>
              </a:rPr>
              <a:t>= 1,</a:t>
            </a:r>
            <a:r>
              <a:rPr lang="en-US" sz="1200" b="0" i="0" u="none" strike="noStrike" baseline="0" dirty="0" smtClean="0">
                <a:latin typeface="AdvP4C4E59"/>
              </a:rPr>
              <a:t>. . .</a:t>
            </a:r>
            <a:r>
              <a:rPr lang="en-US" sz="1200" b="0" i="0" u="none" strike="noStrike" baseline="0" dirty="0" smtClean="0">
                <a:latin typeface="AdvEPSTIM"/>
              </a:rPr>
              <a:t>, </a:t>
            </a:r>
            <a:r>
              <a:rPr lang="en-US" sz="1200" i="1" dirty="0" smtClean="0">
                <a:latin typeface="AdvEPSTIM-I"/>
              </a:rPr>
              <a:t>l</a:t>
            </a:r>
          </a:p>
          <a:p>
            <a:pPr marL="0" indent="0">
              <a:buNone/>
            </a:pPr>
            <a:r>
              <a:rPr lang="en-US" sz="1200" i="1" dirty="0">
                <a:latin typeface="AdvEPSTIM-I"/>
              </a:rPr>
              <a:t>	</a:t>
            </a:r>
            <a:r>
              <a:rPr lang="en-US" sz="1200" i="1" dirty="0" smtClean="0">
                <a:latin typeface="AdvEPSTIM-I"/>
              </a:rPr>
              <a:t>k</a:t>
            </a:r>
            <a:r>
              <a:rPr lang="en-US" sz="1200" dirty="0" smtClean="0">
                <a:latin typeface="AdvEPSTIM-I"/>
              </a:rPr>
              <a:t>= </a:t>
            </a:r>
            <a:r>
              <a:rPr lang="en-US" sz="1100" dirty="0" smtClean="0">
                <a:latin typeface="AdvEPSTIM-I"/>
              </a:rPr>
              <a:t>classes or mental state ( imagined left hand movement, rest and word association)</a:t>
            </a:r>
          </a:p>
          <a:p>
            <a:pPr marL="0" indent="0">
              <a:buNone/>
            </a:pPr>
            <a:r>
              <a:rPr lang="en-US" sz="1200" i="1" dirty="0" smtClean="0">
                <a:latin typeface="AdvEPSTIM-I"/>
              </a:rPr>
              <a:t>	</a:t>
            </a:r>
            <a:r>
              <a:rPr lang="en-US" sz="1100" i="0" u="none" strike="noStrike" baseline="0" dirty="0" smtClean="0">
                <a:latin typeface="AdvEPSTIM-I"/>
              </a:rPr>
              <a:t> </a:t>
            </a:r>
            <a:r>
              <a:rPr lang="en-US" sz="1200" b="0" i="0" u="none" strike="noStrike" baseline="0" dirty="0" err="1" smtClean="0">
                <a:latin typeface="AdvEPSTIM-I"/>
              </a:rPr>
              <a:t>n</a:t>
            </a:r>
            <a:r>
              <a:rPr lang="en-US" sz="1200" b="0" i="0" u="none" strike="noStrike" baseline="-25000" dirty="0" err="1" smtClean="0">
                <a:latin typeface="AdvEPSTIM-I"/>
              </a:rPr>
              <a:t>k</a:t>
            </a:r>
            <a:r>
              <a:rPr lang="en-US" sz="800" b="0" i="0" u="none" strike="noStrike" baseline="0" dirty="0" smtClean="0">
                <a:latin typeface="AdvEPSTIM-I"/>
              </a:rPr>
              <a:t> </a:t>
            </a:r>
            <a:r>
              <a:rPr lang="en-US" sz="1100" i="0" u="none" strike="noStrike" baseline="0" dirty="0" smtClean="0">
                <a:latin typeface="AdvEPSTIM-I"/>
              </a:rPr>
              <a:t>=number of samples</a:t>
            </a:r>
          </a:p>
          <a:p>
            <a:pPr marL="0" indent="0">
              <a:buNone/>
            </a:pPr>
            <a:r>
              <a:rPr lang="en-US" sz="1100" dirty="0">
                <a:latin typeface="AdvEPSTIM-I"/>
              </a:rPr>
              <a:t>	</a:t>
            </a:r>
            <a:r>
              <a:rPr lang="en-US" sz="1100" i="0" u="none" strike="noStrike" baseline="0" dirty="0" smtClean="0">
                <a:latin typeface="AdvEPSTIM-I"/>
              </a:rPr>
              <a:t> </a:t>
            </a:r>
            <a:r>
              <a:rPr lang="en-US" sz="1200" b="0" i="0" u="none" strike="noStrike" baseline="0" dirty="0" smtClean="0">
                <a:latin typeface="AdvEPSTIM-I"/>
              </a:rPr>
              <a:t>c </a:t>
            </a:r>
            <a:r>
              <a:rPr lang="en-US" sz="1100" i="0" u="none" strike="noStrike" baseline="0" dirty="0" smtClean="0">
                <a:latin typeface="AdvEPSTIM-I"/>
              </a:rPr>
              <a:t>= number of channels</a:t>
            </a:r>
          </a:p>
          <a:p>
            <a:pPr marL="0" indent="0">
              <a:buNone/>
            </a:pPr>
            <a:r>
              <a:rPr lang="en-US" sz="1100" i="0" u="none" strike="noStrike" baseline="0" dirty="0" smtClean="0">
                <a:latin typeface="AdvEPSTIM-I"/>
              </a:rPr>
              <a:t>S=(S’</a:t>
            </a:r>
            <a:r>
              <a:rPr lang="en-US" sz="1100" baseline="-25000" dirty="0" smtClean="0">
                <a:latin typeface="AdvEPSTIM-I"/>
              </a:rPr>
              <a:t>1</a:t>
            </a:r>
            <a:r>
              <a:rPr lang="en-US" sz="1100" dirty="0" smtClean="0">
                <a:latin typeface="AdvEPSTIM-I"/>
              </a:rPr>
              <a:t>,.....</a:t>
            </a:r>
            <a:r>
              <a:rPr lang="en-US" sz="800" i="0" u="none" strike="noStrike" baseline="0" dirty="0" smtClean="0">
                <a:latin typeface="AdvEPSTIM-I"/>
              </a:rPr>
              <a:t> </a:t>
            </a:r>
            <a:r>
              <a:rPr lang="en-US" sz="1100" i="0" u="none" strike="noStrike" baseline="0" dirty="0" err="1" smtClean="0">
                <a:latin typeface="AdvEPSTIM-I"/>
              </a:rPr>
              <a:t>S’</a:t>
            </a:r>
            <a:r>
              <a:rPr lang="en-US" sz="1100" i="1" baseline="-25000" dirty="0" err="1" smtClean="0">
                <a:latin typeface="AdvEPSTIM-I"/>
              </a:rPr>
              <a:t>l</a:t>
            </a:r>
            <a:r>
              <a:rPr lang="en-US" sz="1100" i="1" baseline="-25000" dirty="0" smtClean="0">
                <a:latin typeface="AdvEPSTIM-I"/>
              </a:rPr>
              <a:t> </a:t>
            </a:r>
            <a:r>
              <a:rPr lang="en-US" sz="1100" dirty="0" smtClean="0">
                <a:latin typeface="AdvEPSTIM-I"/>
              </a:rPr>
              <a:t>)  </a:t>
            </a:r>
            <a:r>
              <a:rPr lang="en-US" sz="1100" i="1" dirty="0" smtClean="0"/>
              <a:t>l </a:t>
            </a:r>
            <a:r>
              <a:rPr lang="en-US" sz="1100" dirty="0"/>
              <a:t>-</a:t>
            </a:r>
            <a:r>
              <a:rPr lang="en-US" sz="1100" dirty="0" smtClean="0"/>
              <a:t>1 </a:t>
            </a:r>
            <a:r>
              <a:rPr lang="en-US" sz="1100" dirty="0"/>
              <a:t>CDSPs of </a:t>
            </a:r>
            <a:r>
              <a:rPr lang="en-US" sz="1100" dirty="0" smtClean="0"/>
              <a:t>S are the eigenvectors A of W-</a:t>
            </a:r>
            <a:r>
              <a:rPr lang="en-US" sz="1100" baseline="30000" dirty="0" smtClean="0"/>
              <a:t>1</a:t>
            </a:r>
            <a:r>
              <a:rPr lang="en-US" sz="1100" dirty="0" smtClean="0"/>
              <a:t>B whose eigenvalues are larger than 0</a:t>
            </a:r>
          </a:p>
          <a:p>
            <a:r>
              <a:rPr lang="en-US" sz="1100" b="1" dirty="0"/>
              <a:t>A</a:t>
            </a:r>
            <a:r>
              <a:rPr lang="en-US" sz="1100" dirty="0"/>
              <a:t> maximizes the </a:t>
            </a:r>
            <a:r>
              <a:rPr lang="en-US" sz="1100" dirty="0" smtClean="0"/>
              <a:t>quotient</a:t>
            </a:r>
            <a:r>
              <a:rPr lang="en-US" sz="1100" b="1" dirty="0" smtClean="0"/>
              <a:t> B  </a:t>
            </a:r>
            <a:r>
              <a:rPr lang="en-US" sz="1100" dirty="0" smtClean="0"/>
              <a:t>between </a:t>
            </a:r>
            <a:r>
              <a:rPr lang="en-US" sz="1100" dirty="0"/>
              <a:t>the between-classes dispersion matrix </a:t>
            </a:r>
            <a:r>
              <a:rPr lang="en-US" sz="1100" b="1" dirty="0"/>
              <a:t>B </a:t>
            </a:r>
            <a:r>
              <a:rPr lang="en-US" sz="1100" dirty="0"/>
              <a:t>and </a:t>
            </a:r>
            <a:r>
              <a:rPr lang="en-US" sz="1100" dirty="0" smtClean="0"/>
              <a:t>the pooled </a:t>
            </a:r>
            <a:r>
              <a:rPr lang="en-US" sz="1100" dirty="0"/>
              <a:t>within-classes dispersion matrix </a:t>
            </a:r>
            <a:r>
              <a:rPr lang="en-US" sz="1100" b="1" dirty="0"/>
              <a:t>W.</a:t>
            </a:r>
            <a:endParaRPr lang="en-US" sz="1100" b="1" dirty="0" smtClean="0"/>
          </a:p>
          <a:p>
            <a:pPr marL="0" indent="0">
              <a:buNone/>
            </a:pPr>
            <a:endParaRPr lang="en-US" sz="1100" i="1" baseline="-25000" dirty="0"/>
          </a:p>
        </p:txBody>
      </p:sp>
      <p:sp>
        <p:nvSpPr>
          <p:cNvPr id="9" name="Content Placeholder 8"/>
          <p:cNvSpPr>
            <a:spLocks noGrp="1"/>
          </p:cNvSpPr>
          <p:nvPr>
            <p:ph sz="half" idx="2"/>
          </p:nvPr>
        </p:nvSpPr>
        <p:spPr/>
        <p:txBody>
          <a:bodyPr>
            <a:normAutofit lnSpcReduction="10000"/>
          </a:bodyPr>
          <a:lstStyle/>
          <a:p>
            <a:r>
              <a:rPr lang="en-US" sz="2200" dirty="0"/>
              <a:t>CDSPs are obtained by projecting X </a:t>
            </a:r>
            <a:r>
              <a:rPr lang="en-US" sz="2200" dirty="0" smtClean="0"/>
              <a:t>= SA</a:t>
            </a:r>
          </a:p>
          <a:p>
            <a:r>
              <a:rPr lang="en-US" sz="2000" dirty="0"/>
              <a:t>To measure </a:t>
            </a:r>
            <a:r>
              <a:rPr lang="en-US" sz="2000" dirty="0" smtClean="0"/>
              <a:t>CDSPs  they computed a discrimination </a:t>
            </a:r>
            <a:r>
              <a:rPr lang="en-US" sz="2000" dirty="0"/>
              <a:t>index for </a:t>
            </a:r>
            <a:r>
              <a:rPr lang="en-US" sz="2000" dirty="0" smtClean="0"/>
              <a:t>each </a:t>
            </a:r>
            <a:r>
              <a:rPr lang="en-US" sz="2000" dirty="0"/>
              <a:t>channel from </a:t>
            </a:r>
            <a:r>
              <a:rPr lang="en-US" sz="2000" dirty="0" smtClean="0"/>
              <a:t>the structure matrix</a:t>
            </a:r>
          </a:p>
          <a:p>
            <a:pPr lvl="1"/>
            <a:r>
              <a:rPr lang="en-US" sz="1200" dirty="0" smtClean="0"/>
              <a:t>the pooled correlation matrix between the original channels in S and the CDSP X</a:t>
            </a:r>
          </a:p>
          <a:p>
            <a:r>
              <a:rPr lang="en-US" sz="1500" dirty="0" smtClean="0"/>
              <a:t>Given the </a:t>
            </a:r>
            <a:r>
              <a:rPr lang="fr-FR" sz="1500" dirty="0" smtClean="0"/>
              <a:t>c x </a:t>
            </a:r>
            <a:r>
              <a:rPr lang="fr-FR" sz="1500" dirty="0"/>
              <a:t>(</a:t>
            </a:r>
            <a:r>
              <a:rPr lang="fr-FR" sz="1500" i="1" dirty="0"/>
              <a:t>l</a:t>
            </a:r>
            <a:r>
              <a:rPr lang="fr-FR" sz="1500" dirty="0"/>
              <a:t>  1) structure matrix T, </a:t>
            </a:r>
            <a:r>
              <a:rPr lang="fr-FR" sz="1500" dirty="0" err="1"/>
              <a:t>where</a:t>
            </a:r>
            <a:r>
              <a:rPr lang="fr-FR" sz="1500" dirty="0"/>
              <a:t> </a:t>
            </a:r>
            <a:endParaRPr lang="fr-FR" sz="1500" dirty="0" smtClean="0"/>
          </a:p>
          <a:p>
            <a:endParaRPr lang="fr-FR" sz="1500" dirty="0" smtClean="0"/>
          </a:p>
          <a:p>
            <a:pPr marL="0" indent="0">
              <a:buNone/>
            </a:pPr>
            <a:r>
              <a:rPr lang="en-US" sz="1500" dirty="0" smtClean="0"/>
              <a:t>e = 1</a:t>
            </a:r>
            <a:r>
              <a:rPr lang="en-US" sz="1500" dirty="0"/>
              <a:t>, . . ., c, </a:t>
            </a:r>
            <a:endParaRPr lang="en-US" sz="1500" dirty="0" smtClean="0"/>
          </a:p>
          <a:p>
            <a:pPr marL="0" indent="0">
              <a:buNone/>
            </a:pPr>
            <a:r>
              <a:rPr lang="en-US" sz="1500" dirty="0" smtClean="0"/>
              <a:t>normalized </a:t>
            </a:r>
            <a:r>
              <a:rPr lang="en-US" sz="1500" dirty="0"/>
              <a:t>eigenvalues </a:t>
            </a:r>
            <a:endParaRPr lang="en-US" sz="1500" dirty="0" smtClean="0"/>
          </a:p>
          <a:p>
            <a:pPr marL="0" indent="0">
              <a:buNone/>
            </a:pPr>
            <a:r>
              <a:rPr lang="en-US" sz="1500" dirty="0" smtClean="0"/>
              <a:t>the </a:t>
            </a:r>
            <a:r>
              <a:rPr lang="en-US" sz="1500" dirty="0"/>
              <a:t>proposed discrimination index is computed </a:t>
            </a:r>
            <a:r>
              <a:rPr lang="en-US" sz="1500" dirty="0" smtClean="0"/>
              <a:t>as</a:t>
            </a:r>
          </a:p>
          <a:p>
            <a:pPr marL="0" indent="0">
              <a:buNone/>
            </a:pPr>
            <a:endParaRPr lang="en-US" sz="1500" dirty="0"/>
          </a:p>
          <a:p>
            <a:endParaRPr lang="en-US" sz="1200" dirty="0" smtClean="0"/>
          </a:p>
          <a:p>
            <a:r>
              <a:rPr lang="en-US" sz="1200" dirty="0" smtClean="0"/>
              <a:t>See Galan </a:t>
            </a:r>
            <a:r>
              <a:rPr lang="en-US" sz="1200" dirty="0"/>
              <a:t>et al</a:t>
            </a:r>
            <a:r>
              <a:rPr lang="en-US" sz="1200" dirty="0" smtClean="0"/>
              <a:t>. (</a:t>
            </a:r>
            <a:r>
              <a:rPr lang="en-US" sz="1200" dirty="0"/>
              <a:t>2007) for more details.</a:t>
            </a:r>
            <a:endParaRPr lang="en-US" sz="1200" dirty="0" smtClean="0"/>
          </a:p>
        </p:txBody>
      </p:sp>
      <p:sp>
        <p:nvSpPr>
          <p:cNvPr id="5" name="Rectangle 4"/>
          <p:cNvSpPr/>
          <p:nvPr/>
        </p:nvSpPr>
        <p:spPr>
          <a:xfrm>
            <a:off x="2438400" y="1143000"/>
            <a:ext cx="4277453" cy="369332"/>
          </a:xfrm>
          <a:prstGeom prst="rect">
            <a:avLst/>
          </a:prstGeom>
        </p:spPr>
        <p:txBody>
          <a:bodyPr wrap="none">
            <a:spAutoFit/>
          </a:bodyPr>
          <a:lstStyle/>
          <a:p>
            <a:r>
              <a:rPr lang="en-US" dirty="0" smtClean="0"/>
              <a:t>System description cont. - Feature </a:t>
            </a:r>
            <a:r>
              <a:rPr lang="en-US" dirty="0"/>
              <a:t>extractor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07474"/>
            <a:ext cx="914400" cy="23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4571999"/>
            <a:ext cx="1200150" cy="2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105400"/>
            <a:ext cx="366469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779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a:t>
            </a:r>
            <a:endParaRPr lang="en-US" dirty="0"/>
          </a:p>
        </p:txBody>
      </p:sp>
      <p:sp>
        <p:nvSpPr>
          <p:cNvPr id="3" name="Content Placeholder 2"/>
          <p:cNvSpPr>
            <a:spLocks noGrp="1"/>
          </p:cNvSpPr>
          <p:nvPr>
            <p:ph sz="half" idx="1"/>
          </p:nvPr>
        </p:nvSpPr>
        <p:spPr/>
        <p:txBody>
          <a:bodyPr>
            <a:normAutofit/>
          </a:bodyPr>
          <a:lstStyle/>
          <a:p>
            <a:r>
              <a:rPr lang="en-US" sz="1800" dirty="0"/>
              <a:t>The classifier utilized is a statistical Gaussian </a:t>
            </a:r>
            <a:r>
              <a:rPr lang="en-US" sz="1800" dirty="0" smtClean="0"/>
              <a:t>classifier </a:t>
            </a:r>
          </a:p>
          <a:p>
            <a:endParaRPr lang="en-US" sz="1800" dirty="0" smtClean="0"/>
          </a:p>
          <a:p>
            <a:r>
              <a:rPr lang="en-US" sz="1800" dirty="0" smtClean="0"/>
              <a:t>The </a:t>
            </a:r>
            <a:r>
              <a:rPr lang="en-US" sz="1800" dirty="0"/>
              <a:t>output of </a:t>
            </a:r>
            <a:r>
              <a:rPr lang="en-US" sz="1800" dirty="0" smtClean="0"/>
              <a:t>this statistical </a:t>
            </a:r>
            <a:r>
              <a:rPr lang="en-US" sz="1800" dirty="0"/>
              <a:t>classifier is an estimation of the posterior </a:t>
            </a:r>
            <a:r>
              <a:rPr lang="en-US" sz="1800" dirty="0" smtClean="0"/>
              <a:t>class probability </a:t>
            </a:r>
            <a:r>
              <a:rPr lang="en-US" sz="1800" dirty="0"/>
              <a:t>distribution for a sample; i.e., the </a:t>
            </a:r>
            <a:r>
              <a:rPr lang="en-US" sz="1800" dirty="0" smtClean="0"/>
              <a:t>probability that </a:t>
            </a:r>
            <a:r>
              <a:rPr lang="en-US" sz="1800" dirty="0"/>
              <a:t>a given single trial belongs to each mental task (</a:t>
            </a:r>
            <a:r>
              <a:rPr lang="en-US" sz="1800" dirty="0" smtClean="0"/>
              <a:t>or class</a:t>
            </a:r>
            <a:r>
              <a:rPr lang="en-US" sz="1800" dirty="0"/>
              <a:t>).</a:t>
            </a:r>
          </a:p>
        </p:txBody>
      </p:sp>
      <p:pic>
        <p:nvPicPr>
          <p:cNvPr id="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12332"/>
            <a:ext cx="3636993" cy="320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19400" y="1143000"/>
            <a:ext cx="3495829" cy="369332"/>
          </a:xfrm>
          <a:prstGeom prst="rect">
            <a:avLst/>
          </a:prstGeom>
        </p:spPr>
        <p:txBody>
          <a:bodyPr wrap="none">
            <a:spAutoFit/>
          </a:bodyPr>
          <a:lstStyle/>
          <a:p>
            <a:r>
              <a:rPr lang="en-US" dirty="0" smtClean="0"/>
              <a:t>System description cont. - Classifier</a:t>
            </a:r>
            <a:endParaRPr lang="en-US"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1894999"/>
            <a:ext cx="1710891"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1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of a two-dimensional movement signal by EEG</a:t>
            </a:r>
            <a:endParaRPr lang="en-US" dirty="0"/>
          </a:p>
        </p:txBody>
      </p:sp>
      <p:sp>
        <p:nvSpPr>
          <p:cNvPr id="3" name="Content Placeholder 2"/>
          <p:cNvSpPr>
            <a:spLocks noGrp="1"/>
          </p:cNvSpPr>
          <p:nvPr>
            <p:ph idx="1"/>
          </p:nvPr>
        </p:nvSpPr>
        <p:spPr/>
        <p:txBody>
          <a:bodyPr/>
          <a:lstStyle/>
          <a:p>
            <a:pPr marL="457200" lvl="1" indent="0">
              <a:buNone/>
            </a:pPr>
            <a:endParaRPr lang="en-US" dirty="0" smtClean="0"/>
          </a:p>
          <a:p>
            <a:r>
              <a:rPr lang="en-US" dirty="0" smtClean="0"/>
              <a:t>Invasive BCIs</a:t>
            </a:r>
          </a:p>
          <a:p>
            <a:pPr lvl="1"/>
            <a:r>
              <a:rPr lang="en-US" dirty="0" smtClean="0"/>
              <a:t>Technically difficult, clinically risky</a:t>
            </a:r>
          </a:p>
          <a:p>
            <a:pPr lvl="1"/>
            <a:r>
              <a:rPr lang="en-US" dirty="0" smtClean="0"/>
              <a:t>Thought to be best for controlling prosthetics</a:t>
            </a:r>
          </a:p>
          <a:p>
            <a:r>
              <a:rPr lang="en-US" dirty="0" smtClean="0"/>
              <a:t>Noninvasive BCIs</a:t>
            </a:r>
          </a:p>
          <a:p>
            <a:pPr lvl="1"/>
            <a:r>
              <a:rPr lang="en-US" dirty="0" smtClean="0"/>
              <a:t>Easier, safer</a:t>
            </a:r>
          </a:p>
          <a:p>
            <a:pPr lvl="1"/>
            <a:r>
              <a:rPr lang="en-US" dirty="0" smtClean="0"/>
              <a:t>Can provide multidimensional control within range reported for invasive BCIs</a:t>
            </a:r>
          </a:p>
          <a:p>
            <a:pPr lvl="1"/>
            <a:endParaRPr lang="en-US" dirty="0"/>
          </a:p>
        </p:txBody>
      </p:sp>
    </p:spTree>
    <p:extLst>
      <p:ext uri="{BB962C8B-B14F-4D97-AF65-F5344CB8AC3E}">
        <p14:creationId xmlns:p14="http://schemas.microsoft.com/office/powerpoint/2010/main" val="1900068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a:t>
            </a:r>
            <a:endParaRPr lang="en-US" dirty="0"/>
          </a:p>
        </p:txBody>
      </p:sp>
      <p:sp>
        <p:nvSpPr>
          <p:cNvPr id="3" name="Content Placeholder 2"/>
          <p:cNvSpPr>
            <a:spLocks noGrp="1"/>
          </p:cNvSpPr>
          <p:nvPr>
            <p:ph sz="half" idx="1"/>
          </p:nvPr>
        </p:nvSpPr>
        <p:spPr>
          <a:xfrm>
            <a:off x="457200" y="1600200"/>
            <a:ext cx="4038600" cy="3581400"/>
          </a:xfrm>
        </p:spPr>
        <p:txBody>
          <a:bodyPr>
            <a:normAutofit fontScale="85000" lnSpcReduction="20000"/>
          </a:bodyPr>
          <a:lstStyle/>
          <a:p>
            <a:pPr marL="0" indent="0" algn="ctr">
              <a:buNone/>
            </a:pPr>
            <a:r>
              <a:rPr lang="en-US" dirty="0"/>
              <a:t>Task </a:t>
            </a:r>
            <a:r>
              <a:rPr lang="en-US" dirty="0" smtClean="0"/>
              <a:t>1</a:t>
            </a:r>
          </a:p>
          <a:p>
            <a:r>
              <a:rPr lang="en-US" sz="2300" dirty="0" smtClean="0"/>
              <a:t>Subjects sat facing a monitor with a fixation point in  the center with a simulated first person wheelchair </a:t>
            </a:r>
          </a:p>
          <a:p>
            <a:r>
              <a:rPr lang="en-US" sz="2300" dirty="0" smtClean="0"/>
              <a:t>Driving was coordinated by the three mental states</a:t>
            </a:r>
          </a:p>
          <a:p>
            <a:pPr lvl="1"/>
            <a:r>
              <a:rPr lang="en-US" sz="1900" dirty="0" smtClean="0"/>
              <a:t>left hand imagination movement to turn Left</a:t>
            </a:r>
          </a:p>
          <a:p>
            <a:pPr lvl="1"/>
            <a:r>
              <a:rPr lang="en-US" sz="1900" dirty="0" smtClean="0"/>
              <a:t>rest to go Forward</a:t>
            </a:r>
          </a:p>
          <a:p>
            <a:pPr lvl="1"/>
            <a:r>
              <a:rPr lang="en-US" sz="1900" dirty="0" smtClean="0"/>
              <a:t>words association to turn Right</a:t>
            </a:r>
          </a:p>
          <a:p>
            <a:pPr marL="0" indent="0" algn="ctr">
              <a:buNone/>
            </a:pPr>
            <a:endParaRPr lang="en-US" sz="1700" dirty="0" smtClean="0"/>
          </a:p>
          <a:p>
            <a:pPr marL="0" indent="0" algn="ctr">
              <a:buNone/>
            </a:pPr>
            <a:r>
              <a:rPr lang="en-US" sz="1700" dirty="0" smtClean="0"/>
              <a:t>The monitor </a:t>
            </a:r>
            <a:r>
              <a:rPr lang="en-US" sz="1700" dirty="0"/>
              <a:t>display and the </a:t>
            </a:r>
            <a:r>
              <a:rPr lang="en-US" sz="1700" dirty="0" smtClean="0"/>
              <a:t>pre-specified path</a:t>
            </a:r>
            <a:endParaRPr lang="en-US" sz="1700" dirty="0"/>
          </a:p>
        </p:txBody>
      </p:sp>
      <p:sp>
        <p:nvSpPr>
          <p:cNvPr id="4" name="Content Placeholder 3"/>
          <p:cNvSpPr>
            <a:spLocks noGrp="1"/>
          </p:cNvSpPr>
          <p:nvPr>
            <p:ph sz="half" idx="2"/>
          </p:nvPr>
        </p:nvSpPr>
        <p:spPr/>
        <p:txBody>
          <a:bodyPr>
            <a:normAutofit fontScale="85000" lnSpcReduction="20000"/>
          </a:bodyPr>
          <a:lstStyle/>
          <a:p>
            <a:pPr marL="0" indent="0" algn="ctr">
              <a:buNone/>
            </a:pPr>
            <a:r>
              <a:rPr lang="en-US" dirty="0" smtClean="0"/>
              <a:t>Task 2</a:t>
            </a:r>
          </a:p>
          <a:p>
            <a:r>
              <a:rPr lang="en-US" sz="2300" dirty="0" smtClean="0"/>
              <a:t>Subject 1 participated in a second experiment four months later</a:t>
            </a:r>
          </a:p>
          <a:p>
            <a:endParaRPr lang="en-US" sz="2300" dirty="0" smtClean="0"/>
          </a:p>
          <a:p>
            <a:r>
              <a:rPr lang="en-US" sz="2300" dirty="0" smtClean="0"/>
              <a:t>10 trials in the same simulated environment where he was asked to drive the simulated wheelchair following 10 different complex and random paths never tried before</a:t>
            </a:r>
            <a:endParaRPr lang="en-US" sz="2300" dirty="0"/>
          </a:p>
        </p:txBody>
      </p:sp>
      <p:sp>
        <p:nvSpPr>
          <p:cNvPr id="5" name="Rectangle 4"/>
          <p:cNvSpPr/>
          <p:nvPr/>
        </p:nvSpPr>
        <p:spPr>
          <a:xfrm>
            <a:off x="3505200" y="1143000"/>
            <a:ext cx="1942904" cy="369332"/>
          </a:xfrm>
          <a:prstGeom prst="rect">
            <a:avLst/>
          </a:prstGeom>
        </p:spPr>
        <p:txBody>
          <a:bodyPr wrap="none">
            <a:spAutoFit/>
          </a:bodyPr>
          <a:lstStyle/>
          <a:p>
            <a:r>
              <a:rPr lang="en-US" dirty="0"/>
              <a:t>Experimental tasks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519" y="4459268"/>
            <a:ext cx="4342566" cy="177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022" y="4882925"/>
            <a:ext cx="3261963" cy="13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966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a:t>
            </a:r>
            <a:endParaRPr lang="en-US" dirty="0"/>
          </a:p>
        </p:txBody>
      </p:sp>
      <p:sp>
        <p:nvSpPr>
          <p:cNvPr id="3" name="Content Placeholder 2"/>
          <p:cNvSpPr>
            <a:spLocks noGrp="1"/>
          </p:cNvSpPr>
          <p:nvPr>
            <p:ph sz="half" idx="1"/>
          </p:nvPr>
        </p:nvSpPr>
        <p:spPr/>
        <p:txBody>
          <a:bodyPr>
            <a:normAutofit/>
          </a:bodyPr>
          <a:lstStyle/>
          <a:p>
            <a:r>
              <a:rPr lang="en-US" sz="1800" dirty="0" smtClean="0"/>
              <a:t>Robustness </a:t>
            </a:r>
            <a:r>
              <a:rPr lang="en-US" sz="1800" dirty="0"/>
              <a:t>was assessed in task 1 on </a:t>
            </a:r>
            <a:r>
              <a:rPr lang="en-US" sz="1800" dirty="0" smtClean="0"/>
              <a:t>three criteria</a:t>
            </a:r>
          </a:p>
          <a:p>
            <a:pPr lvl="1"/>
            <a:r>
              <a:rPr lang="en-US" sz="1400" dirty="0" smtClean="0"/>
              <a:t>the </a:t>
            </a:r>
            <a:r>
              <a:rPr lang="en-US" sz="1400" dirty="0"/>
              <a:t>percentage of goals </a:t>
            </a:r>
            <a:r>
              <a:rPr lang="en-US" sz="1400" dirty="0" smtClean="0"/>
              <a:t> reached</a:t>
            </a:r>
          </a:p>
          <a:p>
            <a:pPr lvl="1"/>
            <a:r>
              <a:rPr lang="en-US" sz="1400" dirty="0"/>
              <a:t>the </a:t>
            </a:r>
            <a:r>
              <a:rPr lang="en-US" sz="1400" dirty="0" smtClean="0"/>
              <a:t>BCI classifier accuracy</a:t>
            </a:r>
          </a:p>
          <a:p>
            <a:pPr lvl="1"/>
            <a:r>
              <a:rPr lang="en-US" sz="1400" dirty="0" smtClean="0"/>
              <a:t>the </a:t>
            </a:r>
            <a:r>
              <a:rPr lang="en-US" sz="1400" dirty="0"/>
              <a:t>shared control </a:t>
            </a:r>
            <a:r>
              <a:rPr lang="en-US" sz="1400" dirty="0" smtClean="0"/>
              <a:t>accuracy (the actual mental commands sent to the wheelchair after combining </a:t>
            </a:r>
            <a:r>
              <a:rPr lang="en-US" sz="1400" dirty="0"/>
              <a:t>the probability distributions from the BCI </a:t>
            </a:r>
            <a:r>
              <a:rPr lang="en-US" sz="1400" dirty="0" smtClean="0"/>
              <a:t>and contextual filter)</a:t>
            </a:r>
            <a:endParaRPr lang="en-US" sz="1400" dirty="0"/>
          </a:p>
          <a:p>
            <a:r>
              <a:rPr lang="en-US" sz="1800" dirty="0" smtClean="0"/>
              <a:t>Limitation: </a:t>
            </a:r>
            <a:r>
              <a:rPr lang="en-US" sz="1400" dirty="0" smtClean="0"/>
              <a:t>Need to know the subjects intent</a:t>
            </a:r>
          </a:p>
          <a:p>
            <a:pPr lvl="1"/>
            <a:r>
              <a:rPr lang="en-US" sz="1400" dirty="0" smtClean="0"/>
              <a:t>subjects </a:t>
            </a:r>
            <a:r>
              <a:rPr lang="en-US" sz="1400" dirty="0"/>
              <a:t>had to verbally inform the operator </a:t>
            </a:r>
            <a:r>
              <a:rPr lang="en-US" sz="1400" dirty="0" smtClean="0"/>
              <a:t>whenever they </a:t>
            </a:r>
            <a:r>
              <a:rPr lang="en-US" sz="1400" dirty="0"/>
              <a:t>switched mental </a:t>
            </a:r>
            <a:r>
              <a:rPr lang="en-US" sz="1400" dirty="0" smtClean="0"/>
              <a:t>task</a:t>
            </a:r>
          </a:p>
          <a:p>
            <a:pPr lvl="2"/>
            <a:r>
              <a:rPr lang="en-US" sz="1200" dirty="0"/>
              <a:t>interferes </a:t>
            </a:r>
            <a:r>
              <a:rPr lang="en-US" sz="1200" dirty="0" smtClean="0"/>
              <a:t>with </a:t>
            </a:r>
            <a:r>
              <a:rPr lang="en-US" sz="1200" dirty="0"/>
              <a:t>the driving </a:t>
            </a:r>
            <a:r>
              <a:rPr lang="en-US" sz="1200" dirty="0" smtClean="0"/>
              <a:t>task operating properly</a:t>
            </a:r>
          </a:p>
          <a:p>
            <a:pPr lvl="2"/>
            <a:r>
              <a:rPr lang="en-US" sz="1200" dirty="0" smtClean="0"/>
              <a:t>Improper movements made it difficult to asses the accuracy of the BCI</a:t>
            </a:r>
          </a:p>
          <a:p>
            <a:pPr lvl="2"/>
            <a:endParaRPr lang="en-US" sz="900" dirty="0" smtClean="0"/>
          </a:p>
          <a:p>
            <a:pPr marL="457200" lvl="1" indent="0">
              <a:buNone/>
            </a:pPr>
            <a:r>
              <a:rPr lang="en-US" sz="1400" dirty="0" smtClean="0"/>
              <a:t>	</a:t>
            </a:r>
          </a:p>
        </p:txBody>
      </p:sp>
      <p:sp>
        <p:nvSpPr>
          <p:cNvPr id="4" name="Content Placeholder 3"/>
          <p:cNvSpPr>
            <a:spLocks noGrp="1"/>
          </p:cNvSpPr>
          <p:nvPr>
            <p:ph sz="half" idx="2"/>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900" dirty="0" smtClean="0"/>
          </a:p>
          <a:p>
            <a:pPr marL="0" indent="0">
              <a:buNone/>
            </a:pPr>
            <a:endParaRPr lang="en-US" sz="900" dirty="0"/>
          </a:p>
          <a:p>
            <a:pPr marL="0" indent="0">
              <a:buNone/>
            </a:pPr>
            <a:r>
              <a:rPr lang="en-US" sz="900" dirty="0" smtClean="0"/>
              <a:t>Fig</a:t>
            </a:r>
            <a:r>
              <a:rPr lang="en-US" sz="900" dirty="0"/>
              <a:t>. </a:t>
            </a:r>
            <a:r>
              <a:rPr lang="en-US" sz="900" dirty="0" smtClean="0"/>
              <a:t>7</a:t>
            </a:r>
          </a:p>
        </p:txBody>
      </p:sp>
      <p:sp>
        <p:nvSpPr>
          <p:cNvPr id="5" name="Rectangle 4"/>
          <p:cNvSpPr/>
          <p:nvPr/>
        </p:nvSpPr>
        <p:spPr>
          <a:xfrm>
            <a:off x="4128618" y="1143000"/>
            <a:ext cx="937564" cy="369332"/>
          </a:xfrm>
          <a:prstGeom prst="rect">
            <a:avLst/>
          </a:prstGeom>
        </p:spPr>
        <p:txBody>
          <a:bodyPr wrap="none">
            <a:spAutoFit/>
          </a:bodyPr>
          <a:lstStyle/>
          <a:p>
            <a:r>
              <a:rPr lang="en-US" dirty="0"/>
              <a:t>Analysis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527650" cy="354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244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200" b="0" dirty="0"/>
              <a:t>Results</a:t>
            </a:r>
            <a:endParaRPr lang="en-US" sz="3200" dirty="0"/>
          </a:p>
        </p:txBody>
      </p:sp>
      <p:sp>
        <p:nvSpPr>
          <p:cNvPr id="6" name="Content Placeholder 5"/>
          <p:cNvSpPr>
            <a:spLocks noGrp="1"/>
          </p:cNvSpPr>
          <p:nvPr>
            <p:ph idx="1"/>
          </p:nvPr>
        </p:nvSpPr>
        <p:spPr/>
        <p:txBody>
          <a:bodyPr>
            <a:normAutofit/>
          </a:bodyPr>
          <a:lstStyle/>
          <a:p>
            <a:pPr marL="0" indent="0">
              <a:buNone/>
            </a:pPr>
            <a:r>
              <a:rPr lang="en-US" sz="1600" dirty="0"/>
              <a:t>Task </a:t>
            </a:r>
            <a:r>
              <a:rPr lang="en-US" sz="1600" dirty="0" smtClean="0"/>
              <a:t>1</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p:txBody>
      </p:sp>
      <p:sp>
        <p:nvSpPr>
          <p:cNvPr id="7" name="Text Placeholder 6"/>
          <p:cNvSpPr>
            <a:spLocks noGrp="1"/>
          </p:cNvSpPr>
          <p:nvPr>
            <p:ph type="body" sz="half" idx="2"/>
          </p:nvPr>
        </p:nvSpPr>
        <p:spPr>
          <a:xfrm>
            <a:off x="304800" y="1371600"/>
            <a:ext cx="3008313" cy="4691063"/>
          </a:xfrm>
        </p:spPr>
        <p:txBody>
          <a:bodyPr>
            <a:normAutofit fontScale="92500" lnSpcReduction="10000"/>
          </a:bodyPr>
          <a:lstStyle/>
          <a:p>
            <a:r>
              <a:rPr lang="en-US" b="1" dirty="0"/>
              <a:t>Global </a:t>
            </a:r>
            <a:r>
              <a:rPr lang="en-US" b="1" dirty="0" smtClean="0"/>
              <a:t>performance</a:t>
            </a:r>
          </a:p>
          <a:p>
            <a:endParaRPr lang="en-US" dirty="0"/>
          </a:p>
          <a:p>
            <a:r>
              <a:rPr lang="en-US" dirty="0"/>
              <a:t/>
            </a:r>
            <a:br>
              <a:rPr lang="en-US" dirty="0"/>
            </a:br>
            <a:r>
              <a:rPr lang="en-US" sz="1300" dirty="0" smtClean="0"/>
              <a:t>Shared control boosted </a:t>
            </a:r>
          </a:p>
          <a:p>
            <a:r>
              <a:rPr lang="en-US" sz="1300" dirty="0" smtClean="0"/>
              <a:t>effectiveness for straight</a:t>
            </a:r>
          </a:p>
          <a:p>
            <a:r>
              <a:rPr lang="en-US" sz="1300" dirty="0"/>
              <a:t>p</a:t>
            </a:r>
            <a:r>
              <a:rPr lang="en-US" sz="1300" dirty="0" smtClean="0"/>
              <a:t>aths</a:t>
            </a:r>
          </a:p>
          <a:p>
            <a:endParaRPr lang="en-US" sz="1300" dirty="0"/>
          </a:p>
          <a:p>
            <a:endParaRPr lang="en-US" dirty="0" smtClean="0"/>
          </a:p>
          <a:p>
            <a:endParaRPr lang="en-US" dirty="0"/>
          </a:p>
          <a:p>
            <a:r>
              <a:rPr lang="en-US" dirty="0" smtClean="0"/>
              <a:t>Shared control</a:t>
            </a:r>
          </a:p>
          <a:p>
            <a:r>
              <a:rPr lang="en-US" dirty="0"/>
              <a:t>h</a:t>
            </a:r>
            <a:r>
              <a:rPr lang="en-US" dirty="0" smtClean="0"/>
              <a:t>elped to generate </a:t>
            </a:r>
          </a:p>
          <a:p>
            <a:r>
              <a:rPr lang="en-US" dirty="0"/>
              <a:t>s</a:t>
            </a:r>
            <a:r>
              <a:rPr lang="en-US" dirty="0" smtClean="0"/>
              <a:t>mooth trajectories</a:t>
            </a:r>
          </a:p>
          <a:p>
            <a:r>
              <a:rPr lang="en-US" dirty="0" smtClean="0"/>
              <a:t>                            </a:t>
            </a:r>
            <a:r>
              <a:rPr lang="en-US" sz="3200" dirty="0" smtClean="0"/>
              <a:t>?</a:t>
            </a:r>
            <a:r>
              <a:rPr lang="en-US" dirty="0" smtClean="0"/>
              <a:t>&gt;</a:t>
            </a:r>
            <a:endParaRPr lang="en-US" dirty="0"/>
          </a:p>
          <a:p>
            <a:endParaRPr lang="en-US" dirty="0" smtClean="0"/>
          </a:p>
          <a:p>
            <a:endParaRPr lang="en-US" dirty="0" smtClean="0"/>
          </a:p>
          <a:p>
            <a:endParaRPr lang="en-US" dirty="0"/>
          </a:p>
          <a:p>
            <a:r>
              <a:rPr lang="en-US" dirty="0" smtClean="0"/>
              <a:t>Fig</a:t>
            </a:r>
            <a:r>
              <a:rPr lang="en-US" dirty="0"/>
              <a:t>. </a:t>
            </a:r>
            <a:r>
              <a:rPr lang="en-US" dirty="0" smtClean="0"/>
              <a:t>8</a:t>
            </a:r>
            <a:endParaRPr lang="en-US" dirty="0"/>
          </a:p>
          <a:p>
            <a:r>
              <a:rPr lang="en-US" dirty="0" smtClean="0"/>
              <a:t>Depicts </a:t>
            </a:r>
            <a:r>
              <a:rPr lang="en-US" dirty="0"/>
              <a:t>the percentage of final goals reached over the five sessions for the two experimental </a:t>
            </a:r>
            <a:r>
              <a:rPr lang="en-US" dirty="0" smtClean="0"/>
              <a:t>subjects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27388"/>
            <a:ext cx="3657600" cy="215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418" y="381000"/>
            <a:ext cx="7162800" cy="40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391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lvl="0"/>
            <a:r>
              <a:rPr lang="en-US" sz="2400" dirty="0">
                <a:solidFill>
                  <a:srgbClr val="5C5C5C"/>
                </a:solidFill>
                <a:latin typeface="Arial Unicode MS" pitchFamily="34" charset="-128"/>
                <a:ea typeface="Arial Unicode MS" pitchFamily="34" charset="-128"/>
                <a:cs typeface="Arial Unicode MS" pitchFamily="34" charset="-128"/>
              </a:rPr>
              <a:t>Table 3. Inter-trial differences in performance: subject 1, session 4</a:t>
            </a:r>
            <a:br>
              <a:rPr lang="en-US" sz="2400" dirty="0">
                <a:solidFill>
                  <a:srgbClr val="5C5C5C"/>
                </a:solidFill>
                <a:latin typeface="Arial Unicode MS" pitchFamily="34" charset="-128"/>
                <a:ea typeface="Arial Unicode MS" pitchFamily="34" charset="-128"/>
                <a:cs typeface="Arial Unicode MS" pitchFamily="34" charset="-128"/>
              </a:rPr>
            </a:b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070315388"/>
              </p:ext>
            </p:extLst>
          </p:nvPr>
        </p:nvGraphicFramePr>
        <p:xfrm>
          <a:off x="457200" y="2811621"/>
          <a:ext cx="8229600" cy="2103120"/>
        </p:xfrm>
        <a:graphic>
          <a:graphicData uri="http://schemas.openxmlformats.org/drawingml/2006/table">
            <a:tbl>
              <a:tblPr>
                <a:tableStyleId>{5940675A-B579-460E-94D1-54222C63F5DA}</a:tableStyleId>
              </a:tblPr>
              <a:tblGrid>
                <a:gridCol w="1645920"/>
                <a:gridCol w="1645920"/>
                <a:gridCol w="1645920"/>
                <a:gridCol w="1645920"/>
                <a:gridCol w="1645920"/>
              </a:tblGrid>
              <a:tr h="0">
                <a:tc>
                  <a:txBody>
                    <a:bodyPr/>
                    <a:lstStyle/>
                    <a:p>
                      <a:pPr algn="l" fontAlgn="t"/>
                      <a:r>
                        <a:rPr lang="en-US" dirty="0">
                          <a:effectLst/>
                        </a:rPr>
                        <a:t>Trial</a:t>
                      </a:r>
                      <a:endParaRPr lang="en-US" b="0" dirty="0">
                        <a:effectLst/>
                      </a:endParaRPr>
                    </a:p>
                  </a:txBody>
                  <a:tcPr/>
                </a:tc>
                <a:tc>
                  <a:txBody>
                    <a:bodyPr/>
                    <a:lstStyle/>
                    <a:p>
                      <a:pPr algn="l" fontAlgn="t"/>
                      <a:r>
                        <a:rPr lang="en-US" dirty="0">
                          <a:effectLst/>
                        </a:rPr>
                        <a:t>Stretch</a:t>
                      </a:r>
                      <a:endParaRPr lang="en-US" b="0" dirty="0">
                        <a:effectLst/>
                      </a:endParaRPr>
                    </a:p>
                  </a:txBody>
                  <a:tcPr/>
                </a:tc>
                <a:tc>
                  <a:txBody>
                    <a:bodyPr/>
                    <a:lstStyle/>
                    <a:p>
                      <a:pPr algn="l" fontAlgn="t"/>
                      <a:r>
                        <a:rPr lang="en-US">
                          <a:effectLst/>
                        </a:rPr>
                        <a:t>BCI Acc.</a:t>
                      </a:r>
                      <a:endParaRPr lang="en-US" b="0">
                        <a:effectLst/>
                      </a:endParaRPr>
                    </a:p>
                  </a:txBody>
                  <a:tcPr/>
                </a:tc>
                <a:tc>
                  <a:txBody>
                    <a:bodyPr/>
                    <a:lstStyle/>
                    <a:p>
                      <a:pPr algn="l" fontAlgn="t"/>
                      <a:r>
                        <a:rPr lang="en-US">
                          <a:effectLst/>
                        </a:rPr>
                        <a:t>Shared control Acc.</a:t>
                      </a:r>
                      <a:endParaRPr lang="en-US" b="0">
                        <a:effectLst/>
                      </a:endParaRPr>
                    </a:p>
                  </a:txBody>
                  <a:tcPr/>
                </a:tc>
                <a:tc>
                  <a:txBody>
                    <a:bodyPr/>
                    <a:lstStyle/>
                    <a:p>
                      <a:pPr algn="l" fontAlgn="t"/>
                      <a:r>
                        <a:rPr lang="en-US">
                          <a:effectLst/>
                        </a:rPr>
                        <a:t>Wheelchair behavior</a:t>
                      </a:r>
                      <a:endParaRPr lang="en-US" b="0">
                        <a:effectLst/>
                      </a:endParaRPr>
                    </a:p>
                  </a:txBody>
                  <a:tcPr/>
                </a:tc>
              </a:tr>
              <a:tr h="0">
                <a:tc rowSpan="2">
                  <a:txBody>
                    <a:bodyPr/>
                    <a:lstStyle/>
                    <a:p>
                      <a:pPr algn="l" fontAlgn="t"/>
                      <a:r>
                        <a:rPr lang="en-US">
                          <a:effectLst/>
                        </a:rPr>
                        <a:t>2</a:t>
                      </a:r>
                      <a:endParaRPr lang="en-US" b="0">
                        <a:effectLst/>
                      </a:endParaRPr>
                    </a:p>
                  </a:txBody>
                  <a:tcPr/>
                </a:tc>
                <a:tc>
                  <a:txBody>
                    <a:bodyPr/>
                    <a:lstStyle/>
                    <a:p>
                      <a:pPr algn="l" fontAlgn="t"/>
                      <a:r>
                        <a:rPr lang="en-US">
                          <a:effectLst/>
                        </a:rPr>
                        <a:t>R1</a:t>
                      </a:r>
                      <a:endParaRPr lang="en-US" b="0">
                        <a:effectLst/>
                      </a:endParaRPr>
                    </a:p>
                  </a:txBody>
                  <a:tcPr/>
                </a:tc>
                <a:tc>
                  <a:txBody>
                    <a:bodyPr/>
                    <a:lstStyle/>
                    <a:p>
                      <a:pPr algn="l" fontAlgn="t"/>
                      <a:r>
                        <a:rPr lang="en-US">
                          <a:effectLst/>
                        </a:rPr>
                        <a:t>92%</a:t>
                      </a:r>
                      <a:endParaRPr lang="en-US" b="0">
                        <a:effectLst/>
                      </a:endParaRPr>
                    </a:p>
                  </a:txBody>
                  <a:tcPr/>
                </a:tc>
                <a:tc>
                  <a:txBody>
                    <a:bodyPr/>
                    <a:lstStyle/>
                    <a:p>
                      <a:pPr algn="l" fontAlgn="t"/>
                      <a:r>
                        <a:rPr lang="en-US">
                          <a:effectLst/>
                        </a:rPr>
                        <a:t>67%</a:t>
                      </a:r>
                      <a:endParaRPr lang="en-US" b="0">
                        <a:effectLst/>
                      </a:endParaRPr>
                    </a:p>
                  </a:txBody>
                  <a:tcPr/>
                </a:tc>
                <a:tc>
                  <a:txBody>
                    <a:bodyPr/>
                    <a:lstStyle/>
                    <a:p>
                      <a:pPr algn="l" fontAlgn="t"/>
                      <a:r>
                        <a:rPr lang="en-US">
                          <a:effectLst/>
                        </a:rPr>
                        <a:t>Right</a:t>
                      </a:r>
                      <a:endParaRPr lang="en-US" b="0">
                        <a:effectLst/>
                      </a:endParaRPr>
                    </a:p>
                  </a:txBody>
                  <a:tcPr/>
                </a:tc>
              </a:tr>
              <a:tr h="0">
                <a:tc vMerge="1">
                  <a:txBody>
                    <a:bodyPr/>
                    <a:lstStyle/>
                    <a:p>
                      <a:endParaRPr lang="en-US"/>
                    </a:p>
                  </a:txBody>
                  <a:tcPr/>
                </a:tc>
                <a:tc>
                  <a:txBody>
                    <a:bodyPr/>
                    <a:lstStyle/>
                    <a:p>
                      <a:pPr algn="l" fontAlgn="t"/>
                      <a:r>
                        <a:rPr lang="en-US">
                          <a:effectLst/>
                        </a:rPr>
                        <a:t>R2</a:t>
                      </a:r>
                      <a:endParaRPr lang="en-US" b="0">
                        <a:effectLst/>
                      </a:endParaRPr>
                    </a:p>
                  </a:txBody>
                  <a:tcPr/>
                </a:tc>
                <a:tc>
                  <a:txBody>
                    <a:bodyPr/>
                    <a:lstStyle/>
                    <a:p>
                      <a:pPr algn="l" fontAlgn="t"/>
                      <a:r>
                        <a:rPr lang="en-US">
                          <a:effectLst/>
                        </a:rPr>
                        <a:t>48%</a:t>
                      </a:r>
                      <a:endParaRPr lang="en-US" b="0">
                        <a:effectLst/>
                      </a:endParaRPr>
                    </a:p>
                  </a:txBody>
                  <a:tcPr/>
                </a:tc>
                <a:tc>
                  <a:txBody>
                    <a:bodyPr/>
                    <a:lstStyle/>
                    <a:p>
                      <a:pPr algn="l" fontAlgn="t"/>
                      <a:r>
                        <a:rPr lang="en-US">
                          <a:effectLst/>
                        </a:rPr>
                        <a:t>68%</a:t>
                      </a:r>
                      <a:endParaRPr lang="en-US" b="0">
                        <a:effectLst/>
                      </a:endParaRPr>
                    </a:p>
                  </a:txBody>
                  <a:tcPr/>
                </a:tc>
                <a:tc>
                  <a:txBody>
                    <a:bodyPr/>
                    <a:lstStyle/>
                    <a:p>
                      <a:pPr algn="l" fontAlgn="t"/>
                      <a:r>
                        <a:rPr lang="en-US">
                          <a:effectLst/>
                        </a:rPr>
                        <a:t>Right</a:t>
                      </a:r>
                      <a:endParaRPr lang="en-US" b="0">
                        <a:effectLst/>
                      </a:endParaRPr>
                    </a:p>
                  </a:txBody>
                  <a:tcPr/>
                </a:tc>
              </a:tr>
              <a:tr h="0">
                <a:tc rowSpan="2">
                  <a:txBody>
                    <a:bodyPr/>
                    <a:lstStyle/>
                    <a:p>
                      <a:pPr algn="l" fontAlgn="t"/>
                      <a:r>
                        <a:rPr lang="en-US" dirty="0">
                          <a:effectLst/>
                        </a:rPr>
                        <a:t>8</a:t>
                      </a:r>
                      <a:endParaRPr lang="en-US" b="0" dirty="0">
                        <a:effectLst/>
                      </a:endParaRPr>
                    </a:p>
                  </a:txBody>
                  <a:tcPr/>
                </a:tc>
                <a:tc>
                  <a:txBody>
                    <a:bodyPr/>
                    <a:lstStyle/>
                    <a:p>
                      <a:pPr algn="l" fontAlgn="t"/>
                      <a:r>
                        <a:rPr lang="en-US">
                          <a:effectLst/>
                        </a:rPr>
                        <a:t>R1</a:t>
                      </a:r>
                      <a:endParaRPr lang="en-US" b="0">
                        <a:effectLst/>
                      </a:endParaRPr>
                    </a:p>
                  </a:txBody>
                  <a:tcPr/>
                </a:tc>
                <a:tc>
                  <a:txBody>
                    <a:bodyPr/>
                    <a:lstStyle/>
                    <a:p>
                      <a:pPr algn="l" fontAlgn="t"/>
                      <a:r>
                        <a:rPr lang="en-US">
                          <a:effectLst/>
                        </a:rPr>
                        <a:t>65%</a:t>
                      </a:r>
                      <a:endParaRPr lang="en-US" b="0">
                        <a:effectLst/>
                      </a:endParaRPr>
                    </a:p>
                  </a:txBody>
                  <a:tcPr/>
                </a:tc>
                <a:tc>
                  <a:txBody>
                    <a:bodyPr/>
                    <a:lstStyle/>
                    <a:p>
                      <a:pPr algn="l" fontAlgn="t"/>
                      <a:r>
                        <a:rPr lang="en-US">
                          <a:effectLst/>
                        </a:rPr>
                        <a:t>76%</a:t>
                      </a:r>
                      <a:endParaRPr lang="en-US" b="0">
                        <a:effectLst/>
                      </a:endParaRPr>
                    </a:p>
                  </a:txBody>
                  <a:tcPr/>
                </a:tc>
                <a:tc>
                  <a:txBody>
                    <a:bodyPr/>
                    <a:lstStyle/>
                    <a:p>
                      <a:pPr algn="l" fontAlgn="t"/>
                      <a:r>
                        <a:rPr lang="en-US">
                          <a:effectLst/>
                        </a:rPr>
                        <a:t>Right</a:t>
                      </a:r>
                      <a:endParaRPr lang="en-US" b="0">
                        <a:effectLst/>
                      </a:endParaRPr>
                    </a:p>
                  </a:txBody>
                  <a:tcPr/>
                </a:tc>
              </a:tr>
              <a:tr h="0">
                <a:tc vMerge="1">
                  <a:txBody>
                    <a:bodyPr/>
                    <a:lstStyle/>
                    <a:p>
                      <a:endParaRPr lang="en-US"/>
                    </a:p>
                  </a:txBody>
                  <a:tcPr/>
                </a:tc>
                <a:tc>
                  <a:txBody>
                    <a:bodyPr/>
                    <a:lstStyle/>
                    <a:p>
                      <a:pPr algn="l" fontAlgn="t"/>
                      <a:r>
                        <a:rPr lang="en-US">
                          <a:effectLst/>
                        </a:rPr>
                        <a:t>R2</a:t>
                      </a:r>
                      <a:endParaRPr lang="en-US" b="0">
                        <a:effectLst/>
                      </a:endParaRPr>
                    </a:p>
                  </a:txBody>
                  <a:tcPr/>
                </a:tc>
                <a:tc>
                  <a:txBody>
                    <a:bodyPr/>
                    <a:lstStyle/>
                    <a:p>
                      <a:pPr algn="l" fontAlgn="t"/>
                      <a:r>
                        <a:rPr lang="en-US">
                          <a:effectLst/>
                        </a:rPr>
                        <a:t>74%</a:t>
                      </a:r>
                      <a:endParaRPr lang="en-US" b="0">
                        <a:effectLst/>
                      </a:endParaRPr>
                    </a:p>
                  </a:txBody>
                  <a:tcPr/>
                </a:tc>
                <a:tc>
                  <a:txBody>
                    <a:bodyPr/>
                    <a:lstStyle/>
                    <a:p>
                      <a:pPr algn="l" fontAlgn="t"/>
                      <a:r>
                        <a:rPr lang="en-US">
                          <a:effectLst/>
                        </a:rPr>
                        <a:t>53%</a:t>
                      </a:r>
                      <a:endParaRPr lang="en-US" b="0">
                        <a:effectLst/>
                      </a:endParaRPr>
                    </a:p>
                  </a:txBody>
                  <a:tcPr/>
                </a:tc>
                <a:tc>
                  <a:txBody>
                    <a:bodyPr/>
                    <a:lstStyle/>
                    <a:p>
                      <a:pPr algn="l" fontAlgn="t"/>
                      <a:r>
                        <a:rPr lang="en-US" dirty="0">
                          <a:effectLst/>
                        </a:rPr>
                        <a:t>Right</a:t>
                      </a:r>
                      <a:endParaRPr lang="en-US" b="0" dirty="0">
                        <a:effectLst/>
                      </a:endParaRPr>
                    </a:p>
                  </a:txBody>
                  <a:tcPr/>
                </a:tc>
              </a:tr>
            </a:tbl>
          </a:graphicData>
        </a:graphic>
      </p:graphicFrame>
    </p:spTree>
    <p:extLst>
      <p:ext uri="{BB962C8B-B14F-4D97-AF65-F5344CB8AC3E}">
        <p14:creationId xmlns:p14="http://schemas.microsoft.com/office/powerpoint/2010/main" val="2724132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b="0" dirty="0" smtClean="0"/>
              <a:t>Results Cont.</a:t>
            </a:r>
            <a:endParaRPr lang="en-US" sz="3200" dirty="0"/>
          </a:p>
        </p:txBody>
      </p:sp>
      <p:sp>
        <p:nvSpPr>
          <p:cNvPr id="3" name="Content Placeholder 2"/>
          <p:cNvSpPr>
            <a:spLocks noGrp="1"/>
          </p:cNvSpPr>
          <p:nvPr>
            <p:ph idx="1"/>
          </p:nvPr>
        </p:nvSpPr>
        <p:spPr/>
        <p:txBody>
          <a:bodyPr>
            <a:normAutofit/>
          </a:bodyPr>
          <a:lstStyle/>
          <a:p>
            <a:pPr marL="0" indent="0">
              <a:buNone/>
            </a:pPr>
            <a:r>
              <a:rPr lang="en-US" sz="1600" dirty="0"/>
              <a:t>Task </a:t>
            </a:r>
            <a:r>
              <a:rPr lang="en-US" sz="1600" dirty="0" smtClean="0"/>
              <a:t>2</a:t>
            </a:r>
          </a:p>
          <a:p>
            <a:pPr marL="0" indent="0">
              <a:buNone/>
            </a:pPr>
            <a:r>
              <a:rPr lang="en-US" sz="1600" dirty="0" smtClean="0"/>
              <a:t>Performed better without having to tell  intended movement</a:t>
            </a:r>
            <a:endParaRPr lang="en-US" sz="1600" dirty="0"/>
          </a:p>
        </p:txBody>
      </p:sp>
      <p:sp>
        <p:nvSpPr>
          <p:cNvPr id="4" name="Text Placeholder 3"/>
          <p:cNvSpPr>
            <a:spLocks noGrp="1"/>
          </p:cNvSpPr>
          <p:nvPr>
            <p:ph type="body" sz="half" idx="2"/>
          </p:nvPr>
        </p:nvSpPr>
        <p:spPr>
          <a:xfrm>
            <a:off x="457200" y="1435101"/>
            <a:ext cx="3008313" cy="1231900"/>
          </a:xfrm>
        </p:spPr>
        <p:txBody>
          <a:bodyPr>
            <a:normAutofit/>
          </a:bodyPr>
          <a:lstStyle/>
          <a:p>
            <a:r>
              <a:rPr lang="en-US" dirty="0"/>
              <a:t>Subject 1 reached the final goal in 80% of the trials. </a:t>
            </a:r>
            <a:r>
              <a:rPr lang="en-US" dirty="0" smtClean="0"/>
              <a:t>He failed </a:t>
            </a:r>
            <a:r>
              <a:rPr lang="en-US" dirty="0"/>
              <a:t>in the last 2 trials, where he was not able to turn</a:t>
            </a:r>
          </a:p>
          <a:p>
            <a:r>
              <a:rPr lang="en-US" dirty="0"/>
              <a:t>r</a:t>
            </a:r>
            <a:r>
              <a:rPr lang="en-US" dirty="0" smtClean="0"/>
              <a:t>ight </a:t>
            </a:r>
            <a:r>
              <a:rPr lang="en-US" dirty="0"/>
              <a:t>at the starting point.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667000"/>
            <a:ext cx="801810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917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sz="1800" dirty="0" smtClean="0"/>
              <a:t>Asynchronous and non-invasive </a:t>
            </a:r>
            <a:r>
              <a:rPr lang="en-US" sz="1800" dirty="0"/>
              <a:t>EEG-based BCI prototype for </a:t>
            </a:r>
            <a:r>
              <a:rPr lang="en-US" sz="1800" dirty="0" smtClean="0"/>
              <a:t>brain-actuated wheelchair driving</a:t>
            </a:r>
          </a:p>
          <a:p>
            <a:pPr lvl="1"/>
            <a:r>
              <a:rPr lang="en-US" sz="1400" dirty="0" smtClean="0"/>
              <a:t>No need for adaptive algorithm or external tuning by human operator</a:t>
            </a:r>
          </a:p>
          <a:p>
            <a:endParaRPr lang="en-US" sz="1800" dirty="0" smtClean="0"/>
          </a:p>
          <a:p>
            <a:pPr marL="0" indent="0">
              <a:buNone/>
            </a:pPr>
            <a:r>
              <a:rPr lang="en-US" sz="1800" dirty="0" smtClean="0"/>
              <a:t>Two key components</a:t>
            </a:r>
            <a:endParaRPr lang="en-US" sz="1800" dirty="0"/>
          </a:p>
          <a:p>
            <a:r>
              <a:rPr lang="en-US" sz="1800" dirty="0"/>
              <a:t>S</a:t>
            </a:r>
            <a:r>
              <a:rPr lang="en-US" sz="1800" dirty="0" smtClean="0"/>
              <a:t>table </a:t>
            </a:r>
            <a:r>
              <a:rPr lang="en-US" sz="1800" dirty="0"/>
              <a:t>user-specific EEG features that maximize the </a:t>
            </a:r>
            <a:r>
              <a:rPr lang="en-US" sz="1800" dirty="0" err="1" smtClean="0"/>
              <a:t>separability</a:t>
            </a:r>
            <a:r>
              <a:rPr lang="en-US" sz="1800" dirty="0" smtClean="0"/>
              <a:t> between </a:t>
            </a:r>
            <a:r>
              <a:rPr lang="en-US" sz="1800" dirty="0"/>
              <a:t>the patterns generated by executing </a:t>
            </a:r>
            <a:r>
              <a:rPr lang="en-US" sz="1800" dirty="0" smtClean="0"/>
              <a:t>different mental </a:t>
            </a:r>
            <a:r>
              <a:rPr lang="en-US" sz="1800" dirty="0"/>
              <a:t>tasks. </a:t>
            </a:r>
            <a:endParaRPr lang="en-US" sz="1800" dirty="0" smtClean="0"/>
          </a:p>
          <a:p>
            <a:r>
              <a:rPr lang="en-US" sz="1800" dirty="0" smtClean="0"/>
              <a:t>Shared control </a:t>
            </a:r>
            <a:r>
              <a:rPr lang="en-US" sz="1800" dirty="0"/>
              <a:t>system between the BCI system and the </a:t>
            </a:r>
            <a:r>
              <a:rPr lang="en-US" sz="1800" dirty="0" smtClean="0"/>
              <a:t>intelligent simulated wheelchair</a:t>
            </a:r>
          </a:p>
          <a:p>
            <a:endParaRPr lang="en-US" sz="1800" dirty="0"/>
          </a:p>
          <a:p>
            <a:pPr marL="0" indent="0" algn="ctr">
              <a:buNone/>
            </a:pPr>
            <a:r>
              <a:rPr lang="en-US" sz="1800" dirty="0" smtClean="0"/>
              <a:t>When BCI accuracy is low the shared controller boosts effectiveness but when BCI accuracy is high the shared control degrades accuracy </a:t>
            </a:r>
          </a:p>
          <a:p>
            <a:pPr marL="0" indent="0" algn="ctr">
              <a:buNone/>
            </a:pPr>
            <a:r>
              <a:rPr lang="en-US" sz="1400" dirty="0" smtClean="0"/>
              <a:t>Worked well when the user did not have to verbalize their intent</a:t>
            </a:r>
            <a:endParaRPr lang="en-US" sz="1400" dirty="0"/>
          </a:p>
        </p:txBody>
      </p:sp>
    </p:spTree>
    <p:extLst>
      <p:ext uri="{BB962C8B-B14F-4D97-AF65-F5344CB8AC3E}">
        <p14:creationId xmlns:p14="http://schemas.microsoft.com/office/powerpoint/2010/main" val="1335826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cont.</a:t>
            </a:r>
            <a:endParaRPr lang="en-US" dirty="0"/>
          </a:p>
        </p:txBody>
      </p:sp>
      <p:sp>
        <p:nvSpPr>
          <p:cNvPr id="3" name="Content Placeholder 2"/>
          <p:cNvSpPr>
            <a:spLocks noGrp="1"/>
          </p:cNvSpPr>
          <p:nvPr>
            <p:ph idx="1"/>
          </p:nvPr>
        </p:nvSpPr>
        <p:spPr/>
        <p:txBody>
          <a:bodyPr/>
          <a:lstStyle/>
          <a:p>
            <a:r>
              <a:rPr lang="en-US" dirty="0" smtClean="0"/>
              <a:t>Does not require training, rather use mutual learning of the BCI and shared controller </a:t>
            </a:r>
            <a:endParaRPr lang="en-US" dirty="0"/>
          </a:p>
          <a:p>
            <a:r>
              <a:rPr lang="en-US" dirty="0" smtClean="0"/>
              <a:t>Only tested on healthy individuals </a:t>
            </a:r>
          </a:p>
          <a:p>
            <a:pPr lvl="1"/>
            <a:r>
              <a:rPr lang="en-US" sz="2400" dirty="0" smtClean="0"/>
              <a:t>They think it will work  on disabled people because it has user specific calibration</a:t>
            </a:r>
          </a:p>
          <a:p>
            <a:pPr lvl="1"/>
            <a:r>
              <a:rPr lang="en-US" sz="2400" dirty="0" smtClean="0"/>
              <a:t>Does not use a fixed set of mental tasks</a:t>
            </a:r>
          </a:p>
          <a:p>
            <a:pPr marL="457200" lvl="1" indent="0">
              <a:buNone/>
            </a:pPr>
            <a:endParaRPr lang="en-US" sz="1400" dirty="0"/>
          </a:p>
        </p:txBody>
      </p:sp>
    </p:spTree>
    <p:extLst>
      <p:ext uri="{BB962C8B-B14F-4D97-AF65-F5344CB8AC3E}">
        <p14:creationId xmlns:p14="http://schemas.microsoft.com/office/powerpoint/2010/main" val="1752290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US" dirty="0"/>
          </a:p>
        </p:txBody>
      </p:sp>
      <p:sp>
        <p:nvSpPr>
          <p:cNvPr id="3" name="Content Placeholder 2"/>
          <p:cNvSpPr>
            <a:spLocks noGrp="1"/>
          </p:cNvSpPr>
          <p:nvPr>
            <p:ph idx="1"/>
          </p:nvPr>
        </p:nvSpPr>
        <p:spPr/>
        <p:txBody>
          <a:bodyPr/>
          <a:lstStyle/>
          <a:p>
            <a:r>
              <a:rPr lang="en-US" dirty="0" smtClean="0"/>
              <a:t>EEG signal less specific than single unit?</a:t>
            </a:r>
          </a:p>
          <a:p>
            <a:endParaRPr lang="en-US" dirty="0" smtClean="0"/>
          </a:p>
          <a:p>
            <a:r>
              <a:rPr lang="en-US" dirty="0"/>
              <a:t>P</a:t>
            </a:r>
            <a:r>
              <a:rPr lang="en-US" dirty="0" smtClean="0"/>
              <a:t>roblems using rest state as a control signal</a:t>
            </a:r>
          </a:p>
          <a:p>
            <a:pPr marL="457200" lvl="1" indent="0">
              <a:buNone/>
            </a:pPr>
            <a:endParaRPr lang="en-US" dirty="0" smtClean="0"/>
          </a:p>
          <a:p>
            <a:r>
              <a:rPr lang="en-US" dirty="0" smtClean="0"/>
              <a:t>Invasive BCIs potentially able to operate in background, EEG requires more focus</a:t>
            </a:r>
          </a:p>
          <a:p>
            <a:pPr lvl="1"/>
            <a:r>
              <a:rPr lang="en-US" dirty="0" smtClean="0"/>
              <a:t>Talking disrupted accuracy</a:t>
            </a:r>
          </a:p>
          <a:p>
            <a:pPr marL="457200" lvl="1" indent="0">
              <a:buNone/>
            </a:pPr>
            <a:endParaRPr lang="en-US" dirty="0"/>
          </a:p>
        </p:txBody>
      </p:sp>
    </p:spTree>
    <p:extLst>
      <p:ext uri="{BB962C8B-B14F-4D97-AF65-F5344CB8AC3E}">
        <p14:creationId xmlns:p14="http://schemas.microsoft.com/office/powerpoint/2010/main" val="3060656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90800"/>
            <a:ext cx="6909262" cy="390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80183"/>
            <a:ext cx="3581400" cy="109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80183"/>
            <a:ext cx="3429000" cy="116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62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0388303"/>
              </p:ext>
            </p:extLst>
          </p:nvPr>
        </p:nvGraphicFramePr>
        <p:xfrm>
          <a:off x="457200" y="1600200"/>
          <a:ext cx="8229600" cy="35814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Subject</a:t>
                      </a:r>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r>
              <a:tr h="370840">
                <a:tc>
                  <a:txBody>
                    <a:bodyPr/>
                    <a:lstStyle/>
                    <a:p>
                      <a:r>
                        <a:rPr lang="en-US" dirty="0" smtClean="0"/>
                        <a:t>Age</a:t>
                      </a:r>
                      <a:endParaRPr lang="en-US" dirty="0"/>
                    </a:p>
                  </a:txBody>
                  <a:tcPr/>
                </a:tc>
                <a:tc>
                  <a:txBody>
                    <a:bodyPr/>
                    <a:lstStyle/>
                    <a:p>
                      <a:r>
                        <a:rPr lang="en-US" dirty="0" smtClean="0"/>
                        <a:t>41</a:t>
                      </a:r>
                      <a:endParaRPr lang="en-US" dirty="0"/>
                    </a:p>
                  </a:txBody>
                  <a:tcPr/>
                </a:tc>
                <a:tc>
                  <a:txBody>
                    <a:bodyPr/>
                    <a:lstStyle/>
                    <a:p>
                      <a:r>
                        <a:rPr lang="en-US" dirty="0" smtClean="0"/>
                        <a:t>27</a:t>
                      </a:r>
                      <a:endParaRPr lang="en-US" dirty="0"/>
                    </a:p>
                  </a:txBody>
                  <a:tcPr/>
                </a:tc>
                <a:tc>
                  <a:txBody>
                    <a:bodyPr/>
                    <a:lstStyle/>
                    <a:p>
                      <a:r>
                        <a:rPr lang="en-US" dirty="0" smtClean="0"/>
                        <a:t>31</a:t>
                      </a:r>
                      <a:endParaRPr lang="en-US" dirty="0"/>
                    </a:p>
                  </a:txBody>
                  <a:tcPr/>
                </a:tc>
                <a:tc>
                  <a:txBody>
                    <a:bodyPr/>
                    <a:lstStyle/>
                    <a:p>
                      <a:r>
                        <a:rPr lang="en-US" dirty="0" smtClean="0"/>
                        <a:t>23</a:t>
                      </a:r>
                      <a:endParaRPr lang="en-US" dirty="0"/>
                    </a:p>
                  </a:txBody>
                  <a:tcPr/>
                </a:tc>
              </a:tr>
              <a:tr h="370840">
                <a:tc>
                  <a:txBody>
                    <a:bodyPr/>
                    <a:lstStyle/>
                    <a:p>
                      <a:r>
                        <a:rPr lang="en-US" dirty="0" smtClean="0"/>
                        <a:t>Sex</a:t>
                      </a:r>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c>
                  <a:txBody>
                    <a:bodyPr/>
                    <a:lstStyle/>
                    <a:p>
                      <a:r>
                        <a:rPr lang="en-US" dirty="0" smtClean="0"/>
                        <a:t>Male</a:t>
                      </a:r>
                      <a:endParaRPr lang="en-US" dirty="0"/>
                    </a:p>
                  </a:txBody>
                  <a:tcPr/>
                </a:tc>
              </a:tr>
              <a:tr h="370840">
                <a:tc>
                  <a:txBody>
                    <a:bodyPr/>
                    <a:lstStyle/>
                    <a:p>
                      <a:r>
                        <a:rPr lang="en-US" dirty="0" smtClean="0"/>
                        <a:t>Injury</a:t>
                      </a:r>
                      <a:endParaRPr lang="en-US" dirty="0"/>
                    </a:p>
                  </a:txBody>
                  <a:tcPr/>
                </a:tc>
                <a:tc>
                  <a:txBody>
                    <a:bodyPr/>
                    <a:lstStyle/>
                    <a:p>
                      <a:r>
                        <a:rPr lang="en-US" dirty="0" smtClean="0"/>
                        <a:t>Complete </a:t>
                      </a:r>
                      <a:r>
                        <a:rPr lang="en-US" dirty="0" err="1" smtClean="0"/>
                        <a:t>midthoracic</a:t>
                      </a:r>
                      <a:r>
                        <a:rPr lang="en-US" dirty="0" smtClean="0"/>
                        <a:t> (T7)</a:t>
                      </a:r>
                      <a:endParaRPr lang="en-US" dirty="0"/>
                    </a:p>
                  </a:txBody>
                  <a:tcPr/>
                </a:tc>
                <a:tc>
                  <a:txBody>
                    <a:bodyPr/>
                    <a:lstStyle/>
                    <a:p>
                      <a:r>
                        <a:rPr lang="en-US" dirty="0" smtClean="0"/>
                        <a:t>None</a:t>
                      </a:r>
                      <a:endParaRPr lang="en-US" dirty="0"/>
                    </a:p>
                  </a:txBody>
                  <a:tcPr/>
                </a:tc>
                <a:tc>
                  <a:txBody>
                    <a:bodyPr/>
                    <a:lstStyle/>
                    <a:p>
                      <a:r>
                        <a:rPr lang="en-US" dirty="0" smtClean="0"/>
                        <a:t>None</a:t>
                      </a:r>
                      <a:endParaRPr lang="en-US" dirty="0"/>
                    </a:p>
                  </a:txBody>
                  <a:tcPr/>
                </a:tc>
                <a:tc>
                  <a:txBody>
                    <a:bodyPr/>
                    <a:lstStyle/>
                    <a:p>
                      <a:r>
                        <a:rPr lang="en-US" dirty="0" smtClean="0"/>
                        <a:t>Incomplete </a:t>
                      </a:r>
                      <a:r>
                        <a:rPr lang="en-US" dirty="0" err="1" smtClean="0"/>
                        <a:t>midcervical</a:t>
                      </a:r>
                      <a:r>
                        <a:rPr lang="en-US" dirty="0" smtClean="0"/>
                        <a:t> (C6)</a:t>
                      </a:r>
                      <a:endParaRPr lang="en-US" dirty="0"/>
                    </a:p>
                  </a:txBody>
                  <a:tcPr/>
                </a:tc>
              </a:tr>
              <a:tr h="370840">
                <a:tc>
                  <a:txBody>
                    <a:bodyPr/>
                    <a:lstStyle/>
                    <a:p>
                      <a:r>
                        <a:rPr lang="en-US" dirty="0" smtClean="0"/>
                        <a:t>Years since injury</a:t>
                      </a:r>
                      <a:endParaRPr lang="en-US" dirty="0"/>
                    </a:p>
                  </a:txBody>
                  <a:tcPr/>
                </a:tc>
                <a:tc>
                  <a:txBody>
                    <a:bodyPr/>
                    <a:lstStyle/>
                    <a:p>
                      <a:r>
                        <a:rPr lang="en-US" dirty="0" smtClean="0"/>
                        <a:t>26</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7</a:t>
                      </a:r>
                      <a:endParaRPr lang="en-US" dirty="0"/>
                    </a:p>
                  </a:txBody>
                  <a:tcPr/>
                </a:tc>
              </a:tr>
              <a:tr h="370840">
                <a:tc>
                  <a:txBody>
                    <a:bodyPr/>
                    <a:lstStyle/>
                    <a:p>
                      <a:r>
                        <a:rPr lang="en-US" dirty="0" smtClean="0"/>
                        <a:t>Prior experience with BCIs</a:t>
                      </a:r>
                      <a:endParaRPr lang="en-US" dirty="0"/>
                    </a:p>
                  </a:txBody>
                  <a:tcPr/>
                </a:tc>
                <a:tc>
                  <a:txBody>
                    <a:bodyPr/>
                    <a:lstStyle/>
                    <a:p>
                      <a:r>
                        <a:rPr lang="en-US" dirty="0" smtClean="0"/>
                        <a:t>91 hours</a:t>
                      </a:r>
                      <a:endParaRPr lang="en-US" dirty="0"/>
                    </a:p>
                  </a:txBody>
                  <a:tcPr/>
                </a:tc>
                <a:tc>
                  <a:txBody>
                    <a:bodyPr/>
                    <a:lstStyle/>
                    <a:p>
                      <a:r>
                        <a:rPr lang="en-US" dirty="0" smtClean="0"/>
                        <a:t>11 hours</a:t>
                      </a:r>
                      <a:endParaRPr lang="en-US" dirty="0"/>
                    </a:p>
                  </a:txBody>
                  <a:tcPr/>
                </a:tc>
                <a:tc>
                  <a:txBody>
                    <a:bodyPr/>
                    <a:lstStyle/>
                    <a:p>
                      <a:r>
                        <a:rPr lang="en-US" dirty="0" smtClean="0"/>
                        <a:t>None</a:t>
                      </a:r>
                      <a:endParaRPr lang="en-US" dirty="0"/>
                    </a:p>
                  </a:txBody>
                  <a:tcPr/>
                </a:tc>
                <a:tc>
                  <a:txBody>
                    <a:bodyPr/>
                    <a:lstStyle/>
                    <a:p>
                      <a:r>
                        <a:rPr lang="en-US" dirty="0" smtClean="0"/>
                        <a:t>19 hours</a:t>
                      </a:r>
                      <a:endParaRPr lang="en-US" dirty="0"/>
                    </a:p>
                  </a:txBody>
                  <a:tcPr/>
                </a:tc>
              </a:tr>
            </a:tbl>
          </a:graphicData>
        </a:graphic>
      </p:graphicFrame>
    </p:spTree>
    <p:extLst>
      <p:ext uri="{BB962C8B-B14F-4D97-AF65-F5344CB8AC3E}">
        <p14:creationId xmlns:p14="http://schemas.microsoft.com/office/powerpoint/2010/main" val="2233363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protocol</a:t>
            </a:r>
            <a:endParaRPr lang="en-US" dirty="0"/>
          </a:p>
        </p:txBody>
      </p:sp>
      <p:sp>
        <p:nvSpPr>
          <p:cNvPr id="3" name="Content Placeholder 2"/>
          <p:cNvSpPr>
            <a:spLocks noGrp="1"/>
          </p:cNvSpPr>
          <p:nvPr>
            <p:ph idx="1"/>
          </p:nvPr>
        </p:nvSpPr>
        <p:spPr/>
        <p:txBody>
          <a:bodyPr/>
          <a:lstStyle/>
          <a:p>
            <a:endParaRPr lang="en-US" dirty="0"/>
          </a:p>
        </p:txBody>
      </p:sp>
      <p:grpSp>
        <p:nvGrpSpPr>
          <p:cNvPr id="10" name="Group 9"/>
          <p:cNvGrpSpPr/>
          <p:nvPr/>
        </p:nvGrpSpPr>
        <p:grpSpPr>
          <a:xfrm>
            <a:off x="4044512" y="3505200"/>
            <a:ext cx="1219200" cy="2209800"/>
            <a:chOff x="3892112" y="3200400"/>
            <a:chExt cx="1219200" cy="2209800"/>
          </a:xfrm>
        </p:grpSpPr>
        <p:grpSp>
          <p:nvGrpSpPr>
            <p:cNvPr id="7" name="Group 6"/>
            <p:cNvGrpSpPr/>
            <p:nvPr/>
          </p:nvGrpSpPr>
          <p:grpSpPr>
            <a:xfrm>
              <a:off x="4139762" y="4495800"/>
              <a:ext cx="838200" cy="914400"/>
              <a:chOff x="4343400" y="1524000"/>
              <a:chExt cx="838200" cy="914400"/>
            </a:xfrm>
          </p:grpSpPr>
          <p:sp>
            <p:nvSpPr>
              <p:cNvPr id="5" name="Oval 4"/>
              <p:cNvSpPr/>
              <p:nvPr/>
            </p:nvSpPr>
            <p:spPr>
              <a:xfrm>
                <a:off x="4705350" y="1524000"/>
                <a:ext cx="114300" cy="304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43400" y="1676400"/>
                <a:ext cx="838200" cy="762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3892112" y="3200400"/>
              <a:ext cx="1219200" cy="914400"/>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44512" y="3352800"/>
              <a:ext cx="933450" cy="6096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6" t="61270" r="29521" b="7738"/>
          <a:stretch/>
        </p:blipFill>
        <p:spPr bwMode="auto">
          <a:xfrm>
            <a:off x="865762" y="1678235"/>
            <a:ext cx="7176294" cy="180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188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cursor movement</a:t>
            </a:r>
            <a:endParaRPr lang="en-US" dirty="0"/>
          </a:p>
        </p:txBody>
      </p:sp>
      <p:sp>
        <p:nvSpPr>
          <p:cNvPr id="3" name="Content Placeholder 2"/>
          <p:cNvSpPr>
            <a:spLocks noGrp="1"/>
          </p:cNvSpPr>
          <p:nvPr>
            <p:ph idx="1"/>
          </p:nvPr>
        </p:nvSpPr>
        <p:spPr/>
        <p:txBody>
          <a:bodyPr/>
          <a:lstStyle/>
          <a:p>
            <a:r>
              <a:rPr lang="en-US" dirty="0" smtClean="0"/>
              <a:t>Vertical</a:t>
            </a:r>
            <a:r>
              <a:rPr lang="en-US" dirty="0"/>
              <a:t> </a:t>
            </a:r>
            <a:r>
              <a:rPr lang="en-US" dirty="0" smtClean="0"/>
              <a:t>and horizontal dimensions </a:t>
            </a:r>
          </a:p>
          <a:p>
            <a:pPr marL="342900" lvl="1" indent="-342900">
              <a:buFont typeface="Arial" pitchFamily="34" charset="0"/>
              <a:buChar char="•"/>
            </a:pPr>
            <a:r>
              <a:rPr lang="en-US" dirty="0" smtClean="0"/>
              <a:t>Linear equation</a:t>
            </a:r>
          </a:p>
          <a:p>
            <a:pPr marL="342900" lvl="1" indent="-342900">
              <a:buFont typeface="Arial" pitchFamily="34" charset="0"/>
              <a:buChar char="•"/>
            </a:pPr>
            <a:r>
              <a:rPr lang="en-US" dirty="0" smtClean="0"/>
              <a:t>Independent variable: Weighted combination of the amplitudes of mu (8-12Hz) or beta (18-26Hz) frequency bands over left and right sensorimotor cortices</a:t>
            </a:r>
          </a:p>
          <a:p>
            <a:pPr marL="742950" lvl="2" indent="-342900"/>
            <a:r>
              <a:rPr lang="en-US" dirty="0" smtClean="0"/>
              <a:t>Updated by adaptive algorithm after each trial</a:t>
            </a:r>
          </a:p>
        </p:txBody>
      </p:sp>
    </p:spTree>
    <p:extLst>
      <p:ext uri="{BB962C8B-B14F-4D97-AF65-F5344CB8AC3E}">
        <p14:creationId xmlns:p14="http://schemas.microsoft.com/office/powerpoint/2010/main" val="104342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cursor movement</a:t>
            </a:r>
            <a:endParaRPr lang="en-US" dirty="0"/>
          </a:p>
        </p:txBody>
      </p:sp>
      <p:sp>
        <p:nvSpPr>
          <p:cNvPr id="3" name="Content Placeholder 2"/>
          <p:cNvSpPr>
            <a:spLocks noGrp="1"/>
          </p:cNvSpPr>
          <p:nvPr>
            <p:ph idx="1"/>
          </p:nvPr>
        </p:nvSpPr>
        <p:spPr/>
        <p:txBody>
          <a:bodyPr/>
          <a:lstStyle/>
          <a:p>
            <a:r>
              <a:rPr lang="en-US" dirty="0" smtClean="0"/>
              <a:t>Cursor moved every 50 </a:t>
            </a:r>
            <a:r>
              <a:rPr lang="en-US" dirty="0" err="1" smtClean="0"/>
              <a:t>ms</a:t>
            </a:r>
            <a:endParaRPr lang="en-US" dirty="0" smtClean="0"/>
          </a:p>
          <a:p>
            <a:r>
              <a:rPr lang="en-US" dirty="0" smtClean="0"/>
              <a:t>Last 400 </a:t>
            </a:r>
            <a:r>
              <a:rPr lang="en-US" dirty="0" err="1" smtClean="0"/>
              <a:t>ms</a:t>
            </a:r>
            <a:r>
              <a:rPr lang="en-US" dirty="0" smtClean="0"/>
              <a:t> filtered</a:t>
            </a:r>
          </a:p>
          <a:p>
            <a:pPr lvl="1"/>
            <a:r>
              <a:rPr lang="en-US" dirty="0" err="1" smtClean="0"/>
              <a:t>Laplacian</a:t>
            </a:r>
            <a:r>
              <a:rPr lang="en-US" dirty="0" smtClean="0"/>
              <a:t> filter from L and R sensorimotor cortex</a:t>
            </a:r>
          </a:p>
          <a:p>
            <a:r>
              <a:rPr lang="en-US" dirty="0" smtClean="0"/>
              <a:t>And analyzed</a:t>
            </a:r>
          </a:p>
          <a:p>
            <a:pPr lvl="1"/>
            <a:r>
              <a:rPr lang="en-US" dirty="0" smtClean="0"/>
              <a:t>Autoregressive frequency analysis </a:t>
            </a:r>
          </a:p>
          <a:p>
            <a:pPr lvl="1"/>
            <a:r>
              <a:rPr lang="en-US" dirty="0"/>
              <a:t>T</a:t>
            </a:r>
            <a:r>
              <a:rPr lang="en-US" dirty="0" smtClean="0"/>
              <a:t>o determine amplitudes in mu- and beta- rhythm frequency bands</a:t>
            </a:r>
          </a:p>
          <a:p>
            <a:pPr marL="457200" lvl="1" indent="0">
              <a:buNone/>
            </a:pPr>
            <a:endParaRPr lang="en-US" dirty="0" smtClean="0"/>
          </a:p>
        </p:txBody>
      </p:sp>
    </p:spTree>
    <p:extLst>
      <p:ext uri="{BB962C8B-B14F-4D97-AF65-F5344CB8AC3E}">
        <p14:creationId xmlns:p14="http://schemas.microsoft.com/office/powerpoint/2010/main" val="3392241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 of cursor movement</a:t>
            </a:r>
            <a:endParaRPr lang="en-US" dirty="0"/>
          </a:p>
        </p:txBody>
      </p:sp>
      <p:sp>
        <p:nvSpPr>
          <p:cNvPr id="3" name="Content Placeholder 2"/>
          <p:cNvSpPr>
            <a:spLocks noGrp="1"/>
          </p:cNvSpPr>
          <p:nvPr>
            <p:ph idx="1"/>
          </p:nvPr>
        </p:nvSpPr>
        <p:spPr>
          <a:xfrm>
            <a:off x="457200" y="1447800"/>
            <a:ext cx="8229600" cy="1905000"/>
          </a:xfrm>
        </p:spPr>
        <p:txBody>
          <a:bodyPr>
            <a:normAutofit lnSpcReduction="10000"/>
          </a:bodyPr>
          <a:lstStyle/>
          <a:p>
            <a:r>
              <a:rPr lang="en-US" baseline="0" dirty="0" smtClean="0"/>
              <a:t>Full topographical and spectral analyses showed that cursor control was due to user’s sensorimotor rhythm control, not non-EEG artifacts</a:t>
            </a:r>
            <a:endParaRPr lang="en-US" dirty="0" smtClean="0"/>
          </a:p>
          <a:p>
            <a:pPr marL="0" indent="0">
              <a:buNone/>
            </a:pP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78" t="29523" r="38215" b="34709"/>
          <a:stretch/>
        </p:blipFill>
        <p:spPr bwMode="auto">
          <a:xfrm>
            <a:off x="685799" y="3581400"/>
            <a:ext cx="7630885" cy="297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39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3" t="13222" r="54063" b="9667"/>
          <a:stretch/>
        </p:blipFill>
        <p:spPr bwMode="auto">
          <a:xfrm>
            <a:off x="1211766" y="11151"/>
            <a:ext cx="6705600" cy="682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513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TotalTime>
  <Words>3235</Words>
  <Application>Microsoft Office PowerPoint</Application>
  <PresentationFormat>On-screen Show (4:3)</PresentationFormat>
  <Paragraphs>526</Paragraphs>
  <Slides>38</Slides>
  <Notes>23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BCIs using EEG for multidimensional control!</vt:lpstr>
      <vt:lpstr>Control of a two-dimensional movement signal by a noninvasive brain-computer interface</vt:lpstr>
      <vt:lpstr>Control of a two-dimensional movement signal by EEG</vt:lpstr>
      <vt:lpstr>Subjects</vt:lpstr>
      <vt:lpstr>Study protocol</vt:lpstr>
      <vt:lpstr>Control of cursor movement</vt:lpstr>
      <vt:lpstr>Control of cursor movement</vt:lpstr>
      <vt:lpstr>Control of cursor movement</vt:lpstr>
      <vt:lpstr>Results</vt:lpstr>
      <vt:lpstr>Control of cursor movement</vt:lpstr>
      <vt:lpstr>Adaptive algorithm</vt:lpstr>
      <vt:lpstr>Calculated variables correlated with appropriate dimensions</vt:lpstr>
      <vt:lpstr>Results</vt:lpstr>
      <vt:lpstr>Typical trial</vt:lpstr>
      <vt:lpstr>Results</vt:lpstr>
      <vt:lpstr>Cursor trajectories</vt:lpstr>
      <vt:lpstr>Additional questions</vt:lpstr>
      <vt:lpstr>PowerPoint Presentation</vt:lpstr>
      <vt:lpstr>Invasive vs. Noninvasive</vt:lpstr>
      <vt:lpstr>Conclusions</vt:lpstr>
      <vt:lpstr>Possible improvements</vt:lpstr>
      <vt:lpstr>A brain-actuated wheelchair: Asynchronous and non-invasive Brain–computer interfaces for continuous control of robots </vt:lpstr>
      <vt:lpstr>Intro</vt:lpstr>
      <vt:lpstr>Methods</vt:lpstr>
      <vt:lpstr>Methods cont.</vt:lpstr>
      <vt:lpstr>Methods cont.</vt:lpstr>
      <vt:lpstr>Methods cont.</vt:lpstr>
      <vt:lpstr>Methods cont.</vt:lpstr>
      <vt:lpstr>Methods cont.</vt:lpstr>
      <vt:lpstr>Methods cont.</vt:lpstr>
      <vt:lpstr>Methods cont.</vt:lpstr>
      <vt:lpstr>Results</vt:lpstr>
      <vt:lpstr>Table 3. Inter-trial differences in performance: subject 1, session 4 </vt:lpstr>
      <vt:lpstr>Results Cont.</vt:lpstr>
      <vt:lpstr>Conclusions</vt:lpstr>
      <vt:lpstr>Conclusions cont.</vt:lpstr>
      <vt:lpstr>Discussion points</vt:lpstr>
      <vt:lpstr>Tables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of a two-dimensional movement signal by a noninvasive brain-computer interface</dc:title>
  <dc:creator>Moritz Lab User</dc:creator>
  <cp:lastModifiedBy>Aiva</cp:lastModifiedBy>
  <cp:revision>42</cp:revision>
  <dcterms:created xsi:type="dcterms:W3CDTF">2012-05-08T02:02:32Z</dcterms:created>
  <dcterms:modified xsi:type="dcterms:W3CDTF">2012-05-22T17:50:03Z</dcterms:modified>
</cp:coreProperties>
</file>