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0A6F-CBDA-8844-887B-47C01FD8C6C9}" type="datetimeFigureOut">
              <a:rPr lang="en-US" smtClean="0"/>
              <a:pPr/>
              <a:t>4/26/12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F8F39-41FE-2D45-8173-950A090D7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CF8F39-41FE-2D45-8173-950A090D7A4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Electrocorticography</a:t>
            </a:r>
            <a:r>
              <a:rPr lang="en-US" dirty="0" smtClean="0"/>
              <a:t>-Based Brain Computer Interface – </a:t>
            </a:r>
            <a:br>
              <a:rPr lang="en-US" dirty="0" smtClean="0"/>
            </a:br>
            <a:r>
              <a:rPr lang="en-US" dirty="0" smtClean="0"/>
              <a:t>The Seattle Experience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692400"/>
            <a:ext cx="3029966" cy="4013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Offline training to learn features, weights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Online development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Online feature, weight adjustment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Final round of testing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Offline (no feedback) looks different than online (with feedback)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3167063"/>
            <a:ext cx="7645400" cy="29591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10064969" cy="47752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00800" y="1417638"/>
            <a:ext cx="1143000" cy="495776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</a:t>
            </a:r>
            <a:r>
              <a:rPr lang="en-US" dirty="0" smtClean="0"/>
              <a:t>(from related paper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3267" y="1295400"/>
            <a:ext cx="3431333" cy="51355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can control a 1d cursor with </a:t>
            </a:r>
            <a:r>
              <a:rPr lang="en-US" dirty="0" err="1" smtClean="0"/>
              <a:t>ECoG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Closed loop looks different than “open loop”</a:t>
            </a:r>
          </a:p>
          <a:p>
            <a:r>
              <a:rPr lang="en-US" dirty="0" smtClean="0"/>
              <a:t>Experimenting with epilepsy patients is hard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Comparison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229600" cy="5260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/>
                <a:gridCol w="17526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EEG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err="1" smtClean="0">
                          <a:solidFill>
                            <a:srgbClr val="008000"/>
                          </a:solidFill>
                        </a:rPr>
                        <a:t>ECoG</a:t>
                      </a:r>
                      <a:endParaRPr lang="en-US" sz="3200" b="1" dirty="0">
                        <a:solidFill>
                          <a:srgbClr val="008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/>
                        <a:t>Implanted</a:t>
                      </a:r>
                      <a:r>
                        <a:rPr lang="en-US" sz="3200" b="1" baseline="0" dirty="0" smtClean="0"/>
                        <a:t> Arrays</a:t>
                      </a:r>
                      <a:endParaRPr lang="en-US" sz="3200" b="1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Invasiveness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Low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Medium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EMG Noise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Medium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Low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Risk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Low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Medium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High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Stability</a:t>
                      </a:r>
                      <a:endParaRPr lang="en-US" sz="3200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High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Medium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/>
                        <a:t>Spatial</a:t>
                      </a:r>
                      <a:r>
                        <a:rPr lang="en-US" sz="3200" b="1" baseline="0" dirty="0" smtClean="0"/>
                        <a:t> Resolution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1 cm</a:t>
                      </a:r>
                      <a:endParaRPr 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0.01 cm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00FF"/>
                          </a:solidFill>
                        </a:rPr>
                        <a:t>0.001 cm</a:t>
                      </a:r>
                      <a:endParaRPr lang="en-US" sz="32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b="1" baseline="0" dirty="0" smtClean="0"/>
                        <a:t>Price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 smtClean="0">
                          <a:solidFill>
                            <a:srgbClr val="0000FF"/>
                          </a:solidFill>
                        </a:rPr>
                        <a:t>$100s</a:t>
                      </a:r>
                      <a:endParaRPr lang="en-US" sz="3200" b="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gazillion?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buzillion</a:t>
                      </a:r>
                      <a:r>
                        <a:rPr lang="en-US" sz="32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dirty="0" smtClean="0"/>
              <a:t>Control vertical position of cursor to hit the target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05000" y="2316163"/>
            <a:ext cx="5334000" cy="381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10800000">
            <a:off x="2743200" y="3960812"/>
            <a:ext cx="3810000" cy="1588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81800" y="3962400"/>
            <a:ext cx="228600" cy="216376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286794" y="3428206"/>
            <a:ext cx="609600" cy="1588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V="1">
            <a:off x="2212380" y="4483694"/>
            <a:ext cx="762000" cy="1985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57450" y="3783804"/>
            <a:ext cx="266699" cy="3198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7386444" y="3314481"/>
            <a:ext cx="17273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Horizontal </a:t>
            </a:r>
          </a:p>
          <a:p>
            <a:r>
              <a:rPr lang="en-US" dirty="0" smtClean="0"/>
              <a:t>Speed</a:t>
            </a:r>
          </a:p>
          <a:p>
            <a:r>
              <a:rPr lang="en-US" dirty="0" smtClean="0"/>
              <a:t>= 1 screen width</a:t>
            </a:r>
          </a:p>
          <a:p>
            <a:r>
              <a:rPr lang="en-US" dirty="0" smtClean="0"/>
              <a:t>/ 5.5 seconds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Interface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33800" y="1600200"/>
            <a:ext cx="1524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Decoder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>
            <a:endCxn id="5" idx="0"/>
          </p:cNvCxnSpPr>
          <p:nvPr/>
        </p:nvCxnSpPr>
        <p:spPr>
          <a:xfrm rot="5400000">
            <a:off x="2389219" y="2830481"/>
            <a:ext cx="1660463" cy="723900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367037" y="1877199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Input (1,000 Hz):</a:t>
            </a:r>
          </a:p>
          <a:p>
            <a:r>
              <a:rPr lang="en-US" dirty="0" smtClean="0"/>
              <a:t>- 64 </a:t>
            </a:r>
            <a:r>
              <a:rPr lang="en-US" dirty="0" err="1" smtClean="0"/>
              <a:t>ECoG</a:t>
            </a:r>
            <a:r>
              <a:rPr lang="en-US" dirty="0" smtClean="0"/>
              <a:t> electrodes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133600" y="4022663"/>
            <a:ext cx="1447800" cy="1969532"/>
            <a:chOff x="762000" y="3352800"/>
            <a:chExt cx="1447800" cy="1969532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3352800"/>
              <a:ext cx="1447800" cy="1654629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809949" y="4953000"/>
              <a:ext cx="13519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Human User</a:t>
              </a:r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6705600" y="3352800"/>
            <a:ext cx="1981200" cy="14151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5334001" y="2360612"/>
            <a:ext cx="1739837" cy="839788"/>
          </a:xfrm>
          <a:prstGeom prst="line">
            <a:avLst/>
          </a:prstGeom>
          <a:ln>
            <a:solidFill>
              <a:schemeClr val="tx1"/>
            </a:solidFill>
            <a:prstDash val="solid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 flipH="1">
            <a:off x="8534400" y="3352800"/>
            <a:ext cx="152400" cy="74747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327963" y="4175918"/>
            <a:ext cx="139637" cy="16748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flipH="1">
            <a:off x="5913119" y="1752600"/>
            <a:ext cx="33070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 (25 Hz):</a:t>
            </a:r>
          </a:p>
          <a:p>
            <a:pPr>
              <a:buFontTx/>
              <a:buChar char="-"/>
            </a:pPr>
            <a:r>
              <a:rPr lang="en-US" dirty="0" smtClean="0"/>
              <a:t> “up” or “down”</a:t>
            </a:r>
          </a:p>
          <a:p>
            <a:pPr>
              <a:buFontTx/>
              <a:buChar char="-"/>
            </a:pPr>
            <a:r>
              <a:rPr lang="en-US" dirty="0" smtClean="0"/>
              <a:t> magnitude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3886200" y="3889376"/>
            <a:ext cx="3187638" cy="878958"/>
          </a:xfrm>
          <a:prstGeom prst="line">
            <a:avLst/>
          </a:prstGeom>
          <a:ln w="9525">
            <a:solidFill>
              <a:schemeClr val="tx1"/>
            </a:solidFill>
            <a:prstDash val="sysDash"/>
            <a:headEnd type="stealth" w="lg" len="lg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10698" y="4768334"/>
            <a:ext cx="1646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Visual feedback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228600" y="3253771"/>
            <a:ext cx="1537008" cy="1271209"/>
            <a:chOff x="1680979" y="5358191"/>
            <a:chExt cx="1537008" cy="1271209"/>
          </a:xfrm>
        </p:grpSpPr>
        <p:sp>
          <p:nvSpPr>
            <p:cNvPr id="19" name="Cloud Callout 18"/>
            <p:cNvSpPr/>
            <p:nvPr/>
          </p:nvSpPr>
          <p:spPr>
            <a:xfrm>
              <a:off x="1680979" y="5358191"/>
              <a:ext cx="1537008" cy="1271209"/>
            </a:xfrm>
            <a:prstGeom prst="cloudCallout">
              <a:avLst>
                <a:gd name="adj1" fmla="val 83007"/>
                <a:gd name="adj2" fmla="val 34337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985779" y="5609884"/>
              <a:ext cx="833637" cy="761736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ECoG</a:t>
            </a:r>
            <a:r>
              <a:rPr lang="en-US" dirty="0" smtClean="0"/>
              <a:t> electrode placement</a:t>
            </a:r>
          </a:p>
          <a:p>
            <a:r>
              <a:rPr lang="en-US" dirty="0" smtClean="0"/>
              <a:t>Decoding</a:t>
            </a:r>
          </a:p>
          <a:p>
            <a:r>
              <a:rPr lang="en-US" dirty="0" smtClean="0"/>
              <a:t>Learning (Model)</a:t>
            </a:r>
          </a:p>
          <a:p>
            <a:r>
              <a:rPr lang="en-US" dirty="0" smtClean="0"/>
              <a:t>Experiment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ECoG</a:t>
            </a:r>
            <a:r>
              <a:rPr lang="en-US" dirty="0" smtClean="0"/>
              <a:t> Placement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324870"/>
            <a:ext cx="3898900" cy="51267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user U and user action A</a:t>
            </a:r>
          </a:p>
          <a:p>
            <a:pPr lvl="1"/>
            <a:r>
              <a:rPr lang="en-US" dirty="0" smtClean="0"/>
              <a:t>Feature functions </a:t>
            </a:r>
            <a:r>
              <a:rPr lang="en-US" dirty="0" err="1" smtClean="0"/>
              <a:t>f(x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Feature weights </a:t>
            </a:r>
            <a:r>
              <a:rPr lang="en-US" dirty="0" err="1" smtClean="0"/>
              <a:t>w</a:t>
            </a:r>
            <a:endParaRPr lang="en-US" dirty="0" smtClean="0"/>
          </a:p>
          <a:p>
            <a:r>
              <a:rPr lang="en-US" dirty="0" smtClean="0"/>
              <a:t>Output is linear combination of feature functions</a:t>
            </a:r>
          </a:p>
          <a:p>
            <a:r>
              <a:rPr lang="en-US" dirty="0" smtClean="0"/>
              <a:t>How to choose features?</a:t>
            </a:r>
          </a:p>
          <a:p>
            <a:r>
              <a:rPr lang="en-US" dirty="0" smtClean="0"/>
              <a:t>How to weight features?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681" y="1429831"/>
            <a:ext cx="4247919" cy="4970969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10800000" flipV="1">
            <a:off x="4114800" y="2590800"/>
            <a:ext cx="16764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828800" y="4114800"/>
            <a:ext cx="2057400" cy="1143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2362200"/>
            <a:ext cx="1098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 state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0498" y="5181600"/>
            <a:ext cx="1299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Action state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 Selection +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Training data = &lt;signal, action state&gt; pairs</a:t>
            </a:r>
          </a:p>
          <a:p>
            <a:pPr lvl="1"/>
            <a:r>
              <a:rPr lang="en-US" dirty="0" smtClean="0"/>
              <a:t>Signal = input from electrodes</a:t>
            </a:r>
          </a:p>
          <a:p>
            <a:pPr lvl="1"/>
            <a:r>
              <a:rPr lang="en-US" dirty="0" smtClean="0"/>
              <a:t>Action state = “performing action” or “not”</a:t>
            </a:r>
          </a:p>
          <a:p>
            <a:r>
              <a:rPr lang="en-US" dirty="0" smtClean="0"/>
              <a:t>Possible features = amplitude of </a:t>
            </a:r>
          </a:p>
          <a:p>
            <a:pPr lvl="1">
              <a:buNone/>
            </a:pPr>
            <a:r>
              <a:rPr lang="en-US" dirty="0" smtClean="0"/>
              <a:t>{electrode1, electrode2, …} </a:t>
            </a:r>
            <a:r>
              <a:rPr lang="en-US" dirty="0" err="1" smtClean="0"/>
              <a:t>x</a:t>
            </a:r>
            <a:r>
              <a:rPr lang="en-US" dirty="0" smtClean="0"/>
              <a:t> {freq1, freq2, …}</a:t>
            </a:r>
          </a:p>
          <a:p>
            <a:r>
              <a:rPr lang="en-US" dirty="0" smtClean="0"/>
              <a:t>Rank features using autoregressive model</a:t>
            </a:r>
          </a:p>
          <a:p>
            <a:r>
              <a:rPr lang="en-US" dirty="0" smtClean="0"/>
              <a:t>Choose top </a:t>
            </a:r>
            <a:r>
              <a:rPr lang="en-US" dirty="0" smtClean="0"/>
              <a:t>K</a:t>
            </a:r>
          </a:p>
          <a:p>
            <a:r>
              <a:rPr lang="en-US" dirty="0" smtClean="0"/>
              <a:t>Weights from autoregressive model (?)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</TotalTime>
  <Words>287</Words>
  <Application>Microsoft Macintosh PowerPoint</Application>
  <PresentationFormat>On-screen Show (4:3)</PresentationFormat>
  <Paragraphs>84</Paragraphs>
  <Slides>14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Electrocorticography-Based Brain Computer Interface –  The Seattle Experience</vt:lpstr>
      <vt:lpstr>Rough Comparison</vt:lpstr>
      <vt:lpstr>Task</vt:lpstr>
      <vt:lpstr>Task Interface</vt:lpstr>
      <vt:lpstr>System Overview</vt:lpstr>
      <vt:lpstr>ECoG Placement</vt:lpstr>
      <vt:lpstr>Decoding</vt:lpstr>
      <vt:lpstr>Feature Selection</vt:lpstr>
      <vt:lpstr>Feature Selection + Learning</vt:lpstr>
      <vt:lpstr>Experiment</vt:lpstr>
      <vt:lpstr>Interesting Observation</vt:lpstr>
      <vt:lpstr>Results</vt:lpstr>
      <vt:lpstr>Results (from related paper)</vt:lpstr>
      <vt:lpstr>Conclusions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Electrocorticography-Based Brain Computer Interface –  The Seattle Experience</dc:title>
  <dc:creator>ANTHONY FADER</dc:creator>
  <cp:lastModifiedBy>ANTHONY FADER</cp:lastModifiedBy>
  <cp:revision>47</cp:revision>
  <dcterms:created xsi:type="dcterms:W3CDTF">2012-04-26T15:15:29Z</dcterms:created>
  <dcterms:modified xsi:type="dcterms:W3CDTF">2012-04-26T15:19:10Z</dcterms:modified>
</cp:coreProperties>
</file>