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6" r:id="rId9"/>
    <p:sldId id="279" r:id="rId10"/>
    <p:sldId id="269" r:id="rId11"/>
    <p:sldId id="261" r:id="rId12"/>
    <p:sldId id="273" r:id="rId13"/>
    <p:sldId id="270" r:id="rId14"/>
    <p:sldId id="271" r:id="rId15"/>
    <p:sldId id="272" r:id="rId16"/>
    <p:sldId id="276" r:id="rId17"/>
    <p:sldId id="274" r:id="rId18"/>
    <p:sldId id="277" r:id="rId19"/>
    <p:sldId id="275" r:id="rId20"/>
    <p:sldId id="263" r:id="rId21"/>
    <p:sldId id="264" r:id="rId22"/>
    <p:sldId id="278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F0190-55D5-194C-8C7D-E58163701698}" type="datetimeFigureOut">
              <a:rPr lang="en-US" smtClean="0"/>
              <a:t>5/15/12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83D69-C088-7047-8AA5-041745E2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www.gcaudio.com</a:t>
            </a:r>
            <a:r>
              <a:rPr lang="en-US" dirty="0" smtClean="0"/>
              <a:t>/resources/</a:t>
            </a:r>
            <a:r>
              <a:rPr lang="en-US" dirty="0" err="1" smtClean="0"/>
              <a:t>howtos</a:t>
            </a:r>
            <a:r>
              <a:rPr lang="en-US" dirty="0" smtClean="0"/>
              <a:t>/</a:t>
            </a:r>
            <a:r>
              <a:rPr lang="en-US" dirty="0" err="1" smtClean="0"/>
              <a:t>loudness.html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45-130k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3D69-C088-7047-8AA5-041745E2B8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6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 major</a:t>
            </a:r>
            <a:r>
              <a:rPr lang="en-US" baseline="0" dirty="0" smtClean="0"/>
              <a:t> encoding schemes that drive cochlear implants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3D69-C088-7047-8AA5-041745E2B8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9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www.utdallas.edu</a:t>
            </a:r>
            <a:r>
              <a:rPr lang="en-US" dirty="0" smtClean="0"/>
              <a:t>/~</a:t>
            </a:r>
            <a:r>
              <a:rPr lang="en-US" dirty="0" err="1" smtClean="0"/>
              <a:t>loizou</a:t>
            </a:r>
            <a:r>
              <a:rPr lang="en-US" dirty="0" smtClean="0"/>
              <a:t>/</a:t>
            </a:r>
            <a:r>
              <a:rPr lang="en-US" dirty="0" err="1" smtClean="0"/>
              <a:t>cimplants</a:t>
            </a:r>
            <a:r>
              <a:rPr lang="en-US" dirty="0" smtClean="0"/>
              <a:t>/</a:t>
            </a:r>
            <a:r>
              <a:rPr lang="en-US" dirty="0" err="1" smtClean="0"/>
              <a:t>cdemos.htm#nchan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www.healthaffairs.uci.edu</a:t>
            </a:r>
            <a:r>
              <a:rPr lang="en-US" dirty="0" smtClean="0"/>
              <a:t>/</a:t>
            </a:r>
            <a:r>
              <a:rPr lang="en-US" dirty="0" err="1" smtClean="0"/>
              <a:t>hesp</a:t>
            </a:r>
            <a:r>
              <a:rPr lang="en-US" dirty="0" smtClean="0"/>
              <a:t>/simulations/</a:t>
            </a:r>
            <a:r>
              <a:rPr lang="en-US" dirty="0" err="1" smtClean="0"/>
              <a:t>simulationsmain.htm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3D69-C088-7047-8AA5-041745E2B8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Clarion S-Series</a:t>
            </a:r>
            <a:r>
              <a:rPr lang="en-US" baseline="0" dirty="0" smtClean="0"/>
              <a:t> 50% of users preferred the CA strategy over the CIS strategy in the </a:t>
            </a:r>
            <a:r>
              <a:rPr lang="en-US" baseline="0" dirty="0" err="1" smtClean="0"/>
              <a:t>enhavnce</a:t>
            </a:r>
            <a:r>
              <a:rPr lang="en-US" baseline="0" dirty="0" smtClean="0"/>
              <a:t> bipolar mode</a:t>
            </a:r>
          </a:p>
          <a:p>
            <a:r>
              <a:rPr lang="en-US" baseline="0" dirty="0" smtClean="0"/>
              <a:t>Paired pulsatile sampler, </a:t>
            </a:r>
            <a:r>
              <a:rPr lang="en-US" baseline="0" dirty="0" err="1" smtClean="0"/>
              <a:t>simulataneous</a:t>
            </a:r>
            <a:r>
              <a:rPr lang="en-US" baseline="0" dirty="0" smtClean="0"/>
              <a:t> on two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3D69-C088-7047-8AA5-041745E2B8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3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3D69-C088-7047-8AA5-041745E2B8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p.126 talk</a:t>
            </a:r>
            <a:r>
              <a:rPr lang="en-US" baseline="0" dirty="0" smtClean="0"/>
              <a:t> about the electrode placement as well as electrode depth into cochlea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3D69-C088-7047-8AA5-041745E2B8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2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</a:t>
            </a:r>
            <a:r>
              <a:rPr lang="en-US" baseline="0" dirty="0" smtClean="0"/>
              <a:t> 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3D69-C088-7047-8AA5-041745E2B8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7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Poor noise tolerance in feature extraction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3D69-C088-7047-8AA5-041745E2B8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3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Blamey’s three stage model for auditory performance in </a:t>
            </a:r>
            <a:r>
              <a:rPr lang="en-US" dirty="0" err="1" smtClean="0"/>
              <a:t>postlingually</a:t>
            </a:r>
            <a:r>
              <a:rPr lang="en-US" baseline="0" dirty="0" smtClean="0"/>
              <a:t> deaf adults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3D69-C088-7047-8AA5-041745E2B8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May 15,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May 15,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May 15,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May 15,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May 15,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May 15, 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May 15, 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May 15, 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May 15, 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May 15, 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May 15, 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May 15, 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Mimicking the Human 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Philipos</a:t>
            </a:r>
            <a:r>
              <a:rPr lang="en-US" dirty="0" smtClean="0"/>
              <a:t> </a:t>
            </a:r>
            <a:r>
              <a:rPr lang="en-US" dirty="0" err="1" smtClean="0"/>
              <a:t>Loizou</a:t>
            </a:r>
            <a:r>
              <a:rPr lang="en-US" dirty="0" smtClean="0"/>
              <a:t> (author)</a:t>
            </a:r>
          </a:p>
          <a:p>
            <a:endParaRPr lang="en-US" dirty="0"/>
          </a:p>
          <a:p>
            <a:r>
              <a:rPr lang="en-US" dirty="0" smtClean="0"/>
              <a:t>Oliver Johnson (me)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</a:t>
            </a:r>
            <a:r>
              <a:rPr lang="en-US" dirty="0" err="1" smtClean="0"/>
              <a:t>vs</a:t>
            </a:r>
            <a:r>
              <a:rPr lang="en-US" dirty="0" smtClean="0"/>
              <a:t> 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2-05-15 at 12.37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28" y="1600200"/>
            <a:ext cx="6637112" cy="51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5-13 at 11.18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464"/>
            <a:ext cx="9144000" cy="64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7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placement and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5-15 at 12.3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8" y="1600199"/>
            <a:ext cx="7196727" cy="50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Speech Decoding – 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MPEAK</a:t>
            </a:r>
            <a:br>
              <a:rPr lang="en-US" dirty="0" smtClean="0"/>
            </a:br>
            <a:r>
              <a:rPr lang="en-US" dirty="0" smtClean="0"/>
              <a:t>saying “</a:t>
            </a:r>
            <a:r>
              <a:rPr lang="en-US" dirty="0" err="1" smtClean="0"/>
              <a:t>sa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 descr="Screen Shot 2012-05-15 at 12.46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10" y="1435396"/>
            <a:ext cx="6426790" cy="542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0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Decoding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SMSP displaying pronunciation of</a:t>
            </a:r>
            <a:br>
              <a:rPr lang="en-US" dirty="0" smtClean="0"/>
            </a:br>
            <a:r>
              <a:rPr lang="en-US" dirty="0" smtClean="0"/>
              <a:t>the word “choice”</a:t>
            </a:r>
            <a:endParaRPr lang="en-US" dirty="0"/>
          </a:p>
        </p:txBody>
      </p:sp>
      <p:pic>
        <p:nvPicPr>
          <p:cNvPr id="6" name="Picture 5" descr="Screen Shot 2012-05-15 at 12.4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75" y="292100"/>
            <a:ext cx="33020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3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SPEAK</a:t>
            </a:r>
          </a:p>
          <a:p>
            <a:pPr marL="0" indent="0">
              <a:buNone/>
            </a:pPr>
            <a:r>
              <a:rPr lang="en-US" dirty="0" smtClean="0"/>
              <a:t>Pronunciation of several</a:t>
            </a:r>
            <a:br>
              <a:rPr lang="en-US" dirty="0" smtClean="0"/>
            </a:br>
            <a:r>
              <a:rPr lang="en-US" dirty="0" smtClean="0"/>
              <a:t>phonemes.</a:t>
            </a:r>
            <a:endParaRPr lang="en-US" dirty="0"/>
          </a:p>
        </p:txBody>
      </p:sp>
      <p:pic>
        <p:nvPicPr>
          <p:cNvPr id="4" name="Picture 3" descr="Screen Shot 2012-05-15 at 12.54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16" y="1600200"/>
            <a:ext cx="4485283" cy="52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Spectral Maxima Sound Processor (SMSP)</a:t>
            </a:r>
          </a:p>
          <a:p>
            <a:pPr lvl="1"/>
            <a:r>
              <a:rPr lang="en-US" dirty="0" smtClean="0"/>
              <a:t>Combines CIS components with more electrodes doing feature extraction for spatial mapping</a:t>
            </a:r>
          </a:p>
          <a:p>
            <a:pPr lvl="1"/>
            <a:endParaRPr lang="en-US" dirty="0"/>
          </a:p>
          <a:p>
            <a:r>
              <a:rPr lang="en-US" dirty="0" smtClean="0"/>
              <a:t>Electro-Acoustic Systems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freq</a:t>
            </a:r>
            <a:r>
              <a:rPr lang="en-US" dirty="0" smtClean="0"/>
              <a:t> hearing aid amp. Cochlear implant for high frequencies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6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in speech and hearing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5-15 at 12.5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74"/>
            <a:ext cx="9168354" cy="37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Duration of Deafness</a:t>
            </a:r>
          </a:p>
          <a:p>
            <a:r>
              <a:rPr lang="en-US" dirty="0" smtClean="0"/>
              <a:t>Age of onset</a:t>
            </a:r>
          </a:p>
          <a:p>
            <a:pPr lvl="1"/>
            <a:r>
              <a:rPr lang="en-US" dirty="0" smtClean="0"/>
              <a:t>People with post-lingual deafness perform better than those with pre-lingual deafness</a:t>
            </a:r>
          </a:p>
          <a:p>
            <a:r>
              <a:rPr lang="en-US" dirty="0" smtClean="0"/>
              <a:t>Age at implantation</a:t>
            </a:r>
          </a:p>
          <a:p>
            <a:pPr lvl="1"/>
            <a:r>
              <a:rPr lang="en-US" dirty="0" smtClean="0"/>
              <a:t>Possibly minimum age of 2, better young than older.</a:t>
            </a:r>
          </a:p>
          <a:p>
            <a:r>
              <a:rPr lang="en-US" dirty="0" smtClean="0"/>
              <a:t>Duration of implant use</a:t>
            </a:r>
          </a:p>
          <a:p>
            <a:r>
              <a:rPr lang="en-US" dirty="0" smtClean="0"/>
              <a:t>Individual Factors	</a:t>
            </a:r>
          </a:p>
          <a:p>
            <a:pPr lvl="1"/>
            <a:r>
              <a:rPr lang="en-US" dirty="0" smtClean="0"/>
              <a:t>Number of surviving spiral ganglion cells</a:t>
            </a:r>
          </a:p>
          <a:p>
            <a:pPr lvl="1"/>
            <a:r>
              <a:rPr lang="en-US" dirty="0" smtClean="0"/>
              <a:t>Electrode placement and electrode depth</a:t>
            </a:r>
          </a:p>
          <a:p>
            <a:pPr lvl="1"/>
            <a:r>
              <a:rPr lang="en-US" dirty="0" smtClean="0"/>
              <a:t>Electrical dynamic range</a:t>
            </a:r>
          </a:p>
          <a:p>
            <a:pPr lvl="1"/>
            <a:r>
              <a:rPr lang="en-US" dirty="0" smtClean="0"/>
              <a:t>Signal processing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1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 vs. Post-</a:t>
            </a:r>
            <a:r>
              <a:rPr lang="en-US" dirty="0" err="1" smtClean="0"/>
              <a:t>lingually</a:t>
            </a:r>
            <a:r>
              <a:rPr lang="en-US" dirty="0" smtClean="0"/>
              <a:t> deafened performance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5-15 at 1.00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53" y="1789021"/>
            <a:ext cx="4989134" cy="46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5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and signal processing of the Ear</a:t>
            </a:r>
            <a:endParaRPr lang="en-US" dirty="0"/>
          </a:p>
        </p:txBody>
      </p:sp>
      <p:pic>
        <p:nvPicPr>
          <p:cNvPr id="4" name="Picture 3" descr="Screen Shot 2012-05-13 at 11.1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111493" cy="3309975"/>
          </a:xfrm>
          <a:prstGeom prst="rect">
            <a:avLst/>
          </a:prstGeom>
        </p:spPr>
      </p:pic>
      <p:pic>
        <p:nvPicPr>
          <p:cNvPr id="7" name="Picture 6" descr="Screen Shot 2012-05-13 at 11.14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69" y="3559576"/>
            <a:ext cx="3629731" cy="2917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7069" y="2913245"/>
            <a:ext cx="362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Von Bekesy, max freq. response by location in Basilar membrane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292347"/>
            <a:ext cx="411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Implants are for people with hair cell loss causing profound deafness (90dB or more) and functioning cochlear nerve.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1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5-15 at 12.31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7" y="1524000"/>
            <a:ext cx="7263088" cy="53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98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(look at more recent papers)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Proven that profoundly deaf people can hear and speak with the implant. Longitudinal studies have shown this to be true for a majority of pre-</a:t>
            </a:r>
            <a:r>
              <a:rPr lang="en-US" dirty="0" err="1" smtClean="0"/>
              <a:t>lingually</a:t>
            </a:r>
            <a:r>
              <a:rPr lang="en-US" dirty="0" smtClean="0"/>
              <a:t> deaf as well</a:t>
            </a:r>
          </a:p>
          <a:p>
            <a:r>
              <a:rPr lang="en-US" dirty="0" smtClean="0"/>
              <a:t>Auditory performance is most positively affected by two factors</a:t>
            </a:r>
          </a:p>
          <a:p>
            <a:pPr lvl="1"/>
            <a:r>
              <a:rPr lang="en-US" dirty="0" smtClean="0"/>
              <a:t>Acquiring speech and language before hearing loss</a:t>
            </a:r>
          </a:p>
          <a:p>
            <a:pPr lvl="1"/>
            <a:r>
              <a:rPr lang="en-US" dirty="0" smtClean="0"/>
              <a:t>Shorter duration of deafness</a:t>
            </a:r>
          </a:p>
          <a:p>
            <a:r>
              <a:rPr lang="en-US" dirty="0" smtClean="0"/>
              <a:t>Signal processing advances in both speed of processing and speech decoding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3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comparison of feature extraction vs. CIS methods.</a:t>
            </a:r>
          </a:p>
          <a:p>
            <a:r>
              <a:rPr lang="en-US" dirty="0" smtClean="0"/>
              <a:t>Discover more Inter-patient performance variability factors</a:t>
            </a:r>
          </a:p>
          <a:p>
            <a:r>
              <a:rPr lang="en-US" dirty="0" smtClean="0"/>
              <a:t>Develop tests to predict a person’s performance pre-surgically, such as the P100 look at visual cortical re-mapping.</a:t>
            </a:r>
          </a:p>
          <a:p>
            <a:r>
              <a:rPr lang="en-US" dirty="0" smtClean="0"/>
              <a:t>Electrode array design for high degree of specificity to allow finer channel selectivity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35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raised…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of what processing strategies work better for pre- vs. post-lingual deafness onset</a:t>
            </a:r>
          </a:p>
          <a:p>
            <a:r>
              <a:rPr lang="en-US" dirty="0" smtClean="0"/>
              <a:t>Longitudinal studies for implantation success (one study with 30 people only had 9 electrode replacements in 8 people) over a 10 year study</a:t>
            </a:r>
          </a:p>
          <a:p>
            <a:r>
              <a:rPr lang="en-US" dirty="0" smtClean="0"/>
              <a:t>A lot of manual refinement by audiologists, did not see much in terms of optimizing algorithms/adaptive learning</a:t>
            </a:r>
          </a:p>
          <a:p>
            <a:r>
              <a:rPr lang="en-US" dirty="0" smtClean="0"/>
              <a:t>As a model for other BMIs for how long it takes a person to truly integrate with a machine interface</a:t>
            </a:r>
          </a:p>
          <a:p>
            <a:r>
              <a:rPr lang="en-US" dirty="0" smtClean="0"/>
              <a:t>Initiate Real discussions on ‘elective’ BMI procedures, gives us a roadmap for future applications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Spoken language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3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Encoding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Place Theory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eural amplitude of firing differs by location for different frequencies. Brain decodes combination of amplitudes’ location of firing.</a:t>
            </a:r>
          </a:p>
          <a:p>
            <a:pPr lvl="1"/>
            <a:r>
              <a:rPr lang="en-US" dirty="0" smtClean="0"/>
              <a:t>Motivates multichannel implants.</a:t>
            </a:r>
          </a:p>
          <a:p>
            <a:r>
              <a:rPr lang="en-US" i="1" dirty="0" smtClean="0"/>
              <a:t>Volley Theory</a:t>
            </a:r>
            <a:r>
              <a:rPr lang="en-US" dirty="0" smtClean="0"/>
              <a:t>, frequency determined by neuron firing rate.</a:t>
            </a:r>
          </a:p>
          <a:p>
            <a:pPr lvl="1"/>
            <a:r>
              <a:rPr lang="en-US" dirty="0" smtClean="0"/>
              <a:t>Nerve fibers fire at rates proportional to period of input signal, up to 5kHz. </a:t>
            </a:r>
          </a:p>
          <a:p>
            <a:pPr lvl="1"/>
            <a:r>
              <a:rPr lang="en-US" dirty="0" smtClean="0"/>
              <a:t>Low frequencies nerve fibers fire at each cycle, high frequency is encoded by combinations of groups. </a:t>
            </a:r>
          </a:p>
          <a:p>
            <a:pPr lvl="1"/>
            <a:r>
              <a:rPr lang="en-US" dirty="0" smtClean="0"/>
              <a:t>Is this not spatially dependent?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5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9691" cy="4876800"/>
          </a:xfrm>
        </p:spPr>
        <p:txBody>
          <a:bodyPr/>
          <a:lstStyle/>
          <a:p>
            <a:r>
              <a:rPr lang="en-US" i="1" dirty="0" smtClean="0"/>
              <a:t>Source-filter model </a:t>
            </a:r>
            <a:r>
              <a:rPr lang="en-US" dirty="0" smtClean="0"/>
              <a:t>of speech production</a:t>
            </a:r>
          </a:p>
          <a:p>
            <a:r>
              <a:rPr lang="en-US" dirty="0" smtClean="0"/>
              <a:t>Linear system of F0, F1, F2, F3</a:t>
            </a:r>
            <a:endParaRPr lang="en-US" dirty="0"/>
          </a:p>
        </p:txBody>
      </p:sp>
      <p:pic>
        <p:nvPicPr>
          <p:cNvPr id="4" name="Picture 3" descr="Screen Shot 2012-05-14 at 11.1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27" y="1965031"/>
            <a:ext cx="4241181" cy="33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9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Cochlear Implant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4530" y="1600200"/>
            <a:ext cx="4012269" cy="3112453"/>
          </a:xfrm>
        </p:spPr>
        <p:txBody>
          <a:bodyPr>
            <a:normAutofit/>
          </a:bodyPr>
          <a:lstStyle/>
          <a:p>
            <a:r>
              <a:rPr lang="en-US" sz="2800" dirty="0"/>
              <a:t>Transmission </a:t>
            </a:r>
            <a:r>
              <a:rPr lang="en-US" sz="2800" dirty="0" smtClean="0"/>
              <a:t>Link</a:t>
            </a:r>
          </a:p>
          <a:p>
            <a:r>
              <a:rPr lang="en-US" sz="2800" dirty="0" smtClean="0"/>
              <a:t>Electrode Design</a:t>
            </a:r>
          </a:p>
          <a:p>
            <a:r>
              <a:rPr lang="en-US" sz="2800" dirty="0" smtClean="0"/>
              <a:t>Stimulation Type</a:t>
            </a:r>
          </a:p>
          <a:p>
            <a:r>
              <a:rPr lang="en-US" sz="2800" dirty="0" smtClean="0"/>
              <a:t>Signal Processing</a:t>
            </a:r>
            <a:endParaRPr lang="en-US" sz="2800" dirty="0"/>
          </a:p>
        </p:txBody>
      </p:sp>
      <p:pic>
        <p:nvPicPr>
          <p:cNvPr id="6" name="Picture 5" descr="TypesOfTransmittance_p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31" y="4712653"/>
            <a:ext cx="4469469" cy="2145345"/>
          </a:xfrm>
          <a:prstGeom prst="rect">
            <a:avLst/>
          </a:prstGeom>
        </p:spPr>
      </p:pic>
      <p:pic>
        <p:nvPicPr>
          <p:cNvPr id="7" name="Picture 6" descr="Screen Shot 2012-05-14 at 11.24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6" y="1965028"/>
            <a:ext cx="4515775" cy="36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5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019167" cy="4876800"/>
          </a:xfrm>
        </p:spPr>
        <p:txBody>
          <a:bodyPr/>
          <a:lstStyle/>
          <a:p>
            <a:r>
              <a:rPr lang="en-US" dirty="0" smtClean="0"/>
              <a:t>Typically implanted near the </a:t>
            </a:r>
            <a:r>
              <a:rPr lang="en-US" dirty="0" err="1" smtClean="0"/>
              <a:t>scala</a:t>
            </a:r>
            <a:r>
              <a:rPr lang="en-US" dirty="0" smtClean="0"/>
              <a:t> tympani to be near the auditory neurons that lie along the length of the cochlea (preserves ‘place’ mechanism</a:t>
            </a:r>
          </a:p>
          <a:p>
            <a:r>
              <a:rPr lang="en-US" dirty="0" smtClean="0"/>
              <a:t>Bipolar vs. Monopole</a:t>
            </a:r>
          </a:p>
          <a:p>
            <a:r>
              <a:rPr lang="en-US" dirty="0" smtClean="0"/>
              <a:t>Insertion depth</a:t>
            </a:r>
          </a:p>
          <a:p>
            <a:pPr lvl="1"/>
            <a:r>
              <a:rPr lang="en-US" dirty="0" smtClean="0"/>
              <a:t>Up-shifting in frequency when F0 is represented at 22mm depth</a:t>
            </a:r>
            <a:endParaRPr lang="en-US" dirty="0"/>
          </a:p>
        </p:txBody>
      </p:sp>
      <p:pic>
        <p:nvPicPr>
          <p:cNvPr id="6" name="Picture 5" descr="Screen Shot 2012-05-13 at 11.1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67" y="1608041"/>
            <a:ext cx="3210433" cy="48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1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Channel </a:t>
            </a:r>
            <a:r>
              <a:rPr lang="en-US" dirty="0" err="1" smtClean="0"/>
              <a:t>vs</a:t>
            </a:r>
            <a:r>
              <a:rPr lang="en-US" dirty="0" smtClean="0"/>
              <a:t> Multi-Channel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6008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Author surprised at success rate for single channel implants.</a:t>
            </a:r>
          </a:p>
          <a:p>
            <a:r>
              <a:rPr lang="en-US" dirty="0" smtClean="0"/>
              <a:t>Single Channel</a:t>
            </a:r>
          </a:p>
          <a:p>
            <a:pPr lvl="1"/>
            <a:r>
              <a:rPr lang="en-US" dirty="0" smtClean="0"/>
              <a:t>Limited spectral information</a:t>
            </a:r>
          </a:p>
          <a:p>
            <a:pPr lvl="2"/>
            <a:r>
              <a:rPr lang="en-US" dirty="0" smtClean="0"/>
              <a:t>Signal contains information on F0 and F1, some patients could discriminate F2</a:t>
            </a:r>
          </a:p>
          <a:p>
            <a:pPr lvl="1"/>
            <a:r>
              <a:rPr lang="en-US" dirty="0" smtClean="0"/>
              <a:t>Used temporal encoding only up to 1kHz (neural refractory)</a:t>
            </a:r>
          </a:p>
          <a:p>
            <a:pPr lvl="1"/>
            <a:r>
              <a:rPr lang="en-US" dirty="0" smtClean="0"/>
              <a:t>Can extract </a:t>
            </a:r>
            <a:r>
              <a:rPr lang="en-US" dirty="0" err="1" smtClean="0"/>
              <a:t>freq</a:t>
            </a:r>
            <a:r>
              <a:rPr lang="en-US" dirty="0" smtClean="0"/>
              <a:t> information from periodicity of input stimulus up to 300-500Hz</a:t>
            </a:r>
          </a:p>
          <a:p>
            <a:r>
              <a:rPr lang="en-US" dirty="0" smtClean="0"/>
              <a:t>Multi</a:t>
            </a:r>
          </a:p>
          <a:p>
            <a:pPr lvl="1"/>
            <a:r>
              <a:rPr lang="en-US" dirty="0" smtClean="0"/>
              <a:t>How many electrodes to use</a:t>
            </a:r>
          </a:p>
          <a:p>
            <a:pPr lvl="1"/>
            <a:r>
              <a:rPr lang="en-US" dirty="0" smtClean="0"/>
              <a:t>What information should be transmitted, what does the ear encode</a:t>
            </a:r>
            <a:endParaRPr lang="en-US" dirty="0"/>
          </a:p>
        </p:txBody>
      </p:sp>
      <p:pic>
        <p:nvPicPr>
          <p:cNvPr id="4" name="Picture 3" descr="Screen Shot 2012-05-15 at 1.04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08" y="1415365"/>
            <a:ext cx="3930792" cy="54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3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Stimulation Types – Waveform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48847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Compressed Analog and Continuous Interleaved Sampling Approaches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Analog</a:t>
            </a:r>
          </a:p>
          <a:p>
            <a:pPr lvl="1"/>
            <a:r>
              <a:rPr lang="en-US" dirty="0" smtClean="0"/>
              <a:t>Advantages: Contiguous frequency bands, simpler electronics</a:t>
            </a:r>
          </a:p>
          <a:p>
            <a:pPr lvl="1"/>
            <a:r>
              <a:rPr lang="en-US" dirty="0" smtClean="0"/>
              <a:t>Disadvantages: Cross channel interference</a:t>
            </a:r>
          </a:p>
          <a:p>
            <a:pPr lvl="1"/>
            <a:endParaRPr lang="en-US" dirty="0"/>
          </a:p>
          <a:p>
            <a:r>
              <a:rPr lang="en-US" dirty="0" smtClean="0"/>
              <a:t>Pulsatile</a:t>
            </a:r>
          </a:p>
          <a:p>
            <a:pPr lvl="1"/>
            <a:r>
              <a:rPr lang="en-US" dirty="0" smtClean="0"/>
              <a:t>Advantages: Increase pulse rates, </a:t>
            </a:r>
            <a:br>
              <a:rPr lang="en-US" dirty="0" smtClean="0"/>
            </a:br>
            <a:r>
              <a:rPr lang="en-US" dirty="0" smtClean="0"/>
              <a:t>more control over stimulation ordering, can</a:t>
            </a:r>
            <a:br>
              <a:rPr lang="en-US" dirty="0" smtClean="0"/>
            </a:br>
            <a:r>
              <a:rPr lang="en-US" dirty="0" smtClean="0"/>
              <a:t>envelope signal to person’s </a:t>
            </a:r>
            <a:r>
              <a:rPr lang="en-US" dirty="0" err="1" smtClean="0"/>
              <a:t>dyn</a:t>
            </a:r>
            <a:r>
              <a:rPr lang="en-US" dirty="0" smtClean="0"/>
              <a:t>. range.</a:t>
            </a:r>
          </a:p>
          <a:p>
            <a:pPr lvl="1"/>
            <a:r>
              <a:rPr lang="en-US" dirty="0" smtClean="0"/>
              <a:t>Implant listeners range as low as ~5dB</a:t>
            </a:r>
          </a:p>
          <a:p>
            <a:pPr lvl="1"/>
            <a:r>
              <a:rPr lang="en-US" dirty="0" smtClean="0"/>
              <a:t>Disadvantages: Required digital </a:t>
            </a:r>
            <a:r>
              <a:rPr lang="en-US" dirty="0" err="1" smtClean="0"/>
              <a:t>impl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2-05-15 at 12.33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98" y="4111451"/>
            <a:ext cx="2960802" cy="25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5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and pulsatile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5-15 at 10.23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8" y="2095500"/>
            <a:ext cx="4662392" cy="3667125"/>
          </a:xfrm>
          <a:prstGeom prst="rect">
            <a:avLst/>
          </a:prstGeom>
        </p:spPr>
      </p:pic>
      <p:pic>
        <p:nvPicPr>
          <p:cNvPr id="5" name="Picture 4" descr="Screen Shot 2012-05-15 at 10.23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0"/>
            <a:ext cx="477004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4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805</TotalTime>
  <Words>800</Words>
  <Application>Microsoft Macintosh PowerPoint</Application>
  <PresentationFormat>On-screen Show (4:3)</PresentationFormat>
  <Paragraphs>121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Mimicking the Human ear</vt:lpstr>
      <vt:lpstr>Anatomy and signal processing of the Ear</vt:lpstr>
      <vt:lpstr>Auditory Encoding theories</vt:lpstr>
      <vt:lpstr>Speech Encoding</vt:lpstr>
      <vt:lpstr>Cochlear Implant Design</vt:lpstr>
      <vt:lpstr>Electrode Design</vt:lpstr>
      <vt:lpstr>Single Channel vs Multi-Channel</vt:lpstr>
      <vt:lpstr>Stimulation Types – Waveform Strategies</vt:lpstr>
      <vt:lpstr>CA and pulsatile comparison</vt:lpstr>
      <vt:lpstr>CA vs CIS</vt:lpstr>
      <vt:lpstr>PowerPoint Presentation</vt:lpstr>
      <vt:lpstr>Electrode placement and mapping</vt:lpstr>
      <vt:lpstr>Speech Decoding – Feature Extraction</vt:lpstr>
      <vt:lpstr>Speech Decoding</vt:lpstr>
      <vt:lpstr>Speech Decoding</vt:lpstr>
      <vt:lpstr>Hybrid Systems</vt:lpstr>
      <vt:lpstr>Improvement in speech and hearing</vt:lpstr>
      <vt:lpstr>Factors Affecting performance</vt:lpstr>
      <vt:lpstr>Pre- vs. Post-lingually deafened performance comparison</vt:lpstr>
      <vt:lpstr>Implantation timeline</vt:lpstr>
      <vt:lpstr>Conclusions (look at more recent papers)</vt:lpstr>
      <vt:lpstr>Future work </vt:lpstr>
      <vt:lpstr>Questions raised…</vt:lpstr>
    </vt:vector>
  </TitlesOfParts>
  <Company>Delloite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Mimicking the Human ear</dc:title>
  <dc:creator>Oliver Johnson</dc:creator>
  <cp:lastModifiedBy>Oliver Johnson</cp:lastModifiedBy>
  <cp:revision>41</cp:revision>
  <dcterms:created xsi:type="dcterms:W3CDTF">2012-05-15T04:50:45Z</dcterms:created>
  <dcterms:modified xsi:type="dcterms:W3CDTF">2012-05-15T18:20:30Z</dcterms:modified>
</cp:coreProperties>
</file>