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png" ContentType="image/png"/>
  <Default Extension="xml" ContentType="application/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18.xml" ContentType="application/vnd.openxmlformats-officedocument.presentationml.notesSlide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slideMaster1.xml" ContentType="application/vnd.openxmlformats-officedocument.presentationml.slideMaster+xml"/>
  <Override PartName="/ppt/slides/slide37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s/slide2.xml" ContentType="application/vnd.openxmlformats-officedocument.presentationml.slide+xml"/>
  <Override PartName="/ppt/slides/slide26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17.xml" ContentType="application/vnd.openxmlformats-officedocument.presentationml.slide+xml"/>
  <Override PartName="/ppt/slides/slide24.xml" ContentType="application/vnd.openxmlformats-officedocument.presentationml.slide+xml"/>
  <Override PartName="/ppt/slides/slide34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1.xml" ContentType="application/vnd.openxmlformats-officedocument.presentationml.slide+xml"/>
  <Override PartName="/ppt/slides/slide38.xml" ContentType="application/vnd.openxmlformats-officedocument.presentationml.slide+xml"/>
  <Override PartName="/ppt/slides/slide20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9.xml" ContentType="application/vnd.openxmlformats-officedocument.presentationml.slide+xml"/>
  <Override PartName="/ppt/slides/slide9.xml" ContentType="application/vnd.openxmlformats-officedocument.presentationml.slide+xml"/>
  <Override PartName="/ppt/slides/slide18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30.xml" ContentType="application/vnd.openxmlformats-officedocument.presentationml.slide+xml"/>
  <Override PartName="/ppt/slides/slide8.xml" ContentType="application/vnd.openxmlformats-officedocument.presentationml.slide+xml"/>
  <Override PartName="/ppt/slides/slide27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4.xml" ContentType="application/vnd.openxmlformats-officedocument.presentationml.slide+xml"/>
  <Override PartName="/ppt/slides/slide14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tableStyles.xml" ContentType="application/vnd.openxmlformats-officedocument.presentationml.tableStyles+xml"/>
</Types>
</file>

<file path=_rels/.rels><?xml version="1.0" encoding="UTF-8" standalone="yes"?><Relationships xmlns="http://schemas.openxmlformats.org/package/2006/relationships"><Relationship Target="ppt/presentation.xml" Type="http://schemas.openxmlformats.org/officeDocument/2006/relationships/officeDocument" Id="rId1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aveSubsetFonts="1" autoCompressPictures="0" mc:PreserveAttributes="mv:*" mc:Ignorable="mv">
  <p:sldMasterIdLst>
    <p:sldMasterId id="21474836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</p:sldIdLst>
  <p:sldSz cy="6858000" cx="9144000"/>
  <p:notesSz cy="9144000" cx="6858000"/>
  <p:defaultTextStyle>
    <a:defPPr algn="l" rtl="0" marR="0">
      <a:lnSpc>
        <a:spcPct val="100000"/>
      </a:lnSpc>
      <a:spcBef>
        <a:spcPts val="0"/>
      </a:spcBef>
      <a:spcAft>
        <a:spcPts val="0"/>
      </a:spcAft>
    </a:defPPr>
    <a:lvl1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FD1FAA24-9DE2-4E3E-A86E-F8682791EE92}">
  <a:tblStyle styleName="Table_0" styleId="{FD1FAA24-9DE2-4E3E-A86E-F8682791EE92}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insideV>
        </a:tcBdr>
      </a:tcStyle>
    </a:wholeTbl>
  </a:tblStyle>
</a:tblStyleLst>
</file>

<file path=ppt/_rels/presentation.xml.rels><?xml version="1.0" encoding="UTF-8" standalone="yes"?><Relationships xmlns="http://schemas.openxmlformats.org/package/2006/relationships"><Relationship Target="slides/slide34.xml" Type="http://schemas.openxmlformats.org/officeDocument/2006/relationships/slide" Id="rId39"/><Relationship Target="slides/slide33.xml" Type="http://schemas.openxmlformats.org/officeDocument/2006/relationships/slide" Id="rId38"/><Relationship Target="slides/slide32.xml" Type="http://schemas.openxmlformats.org/officeDocument/2006/relationships/slide" Id="rId37"/><Relationship Target="slides/slide14.xml" Type="http://schemas.openxmlformats.org/officeDocument/2006/relationships/slide" Id="rId19"/><Relationship Target="slides/slide31.xml" Type="http://schemas.openxmlformats.org/officeDocument/2006/relationships/slide" Id="rId36"/><Relationship Target="slides/slide13.xml" Type="http://schemas.openxmlformats.org/officeDocument/2006/relationships/slide" Id="rId18"/><Relationship Target="slides/slide12.xml" Type="http://schemas.openxmlformats.org/officeDocument/2006/relationships/slide" Id="rId17"/><Relationship Target="slides/slide11.xml" Type="http://schemas.openxmlformats.org/officeDocument/2006/relationships/slide" Id="rId16"/><Relationship Target="slides/slide10.xml" Type="http://schemas.openxmlformats.org/officeDocument/2006/relationships/slide" Id="rId15"/><Relationship Target="slides/slide9.xml" Type="http://schemas.openxmlformats.org/officeDocument/2006/relationships/slide" Id="rId14"/><Relationship Target="slides/slide25.xml" Type="http://schemas.openxmlformats.org/officeDocument/2006/relationships/slide" Id="rId30"/><Relationship Target="slides/slide7.xml" Type="http://schemas.openxmlformats.org/officeDocument/2006/relationships/slide" Id="rId12"/><Relationship Target="slides/slide26.xml" Type="http://schemas.openxmlformats.org/officeDocument/2006/relationships/slide" Id="rId31"/><Relationship Target="slides/slide8.xml" Type="http://schemas.openxmlformats.org/officeDocument/2006/relationships/slide" Id="rId13"/><Relationship Target="slides/slide5.xml" Type="http://schemas.openxmlformats.org/officeDocument/2006/relationships/slide" Id="rId10"/><Relationship Target="slides/slide6.xml" Type="http://schemas.openxmlformats.org/officeDocument/2006/relationships/slide" Id="rId11"/><Relationship Target="slides/slide29.xml" Type="http://schemas.openxmlformats.org/officeDocument/2006/relationships/slide" Id="rId34"/><Relationship Target="slides/slide30.xml" Type="http://schemas.openxmlformats.org/officeDocument/2006/relationships/slide" Id="rId35"/><Relationship Target="slides/slide27.xml" Type="http://schemas.openxmlformats.org/officeDocument/2006/relationships/slide" Id="rId32"/><Relationship Target="slides/slide28.xml" Type="http://schemas.openxmlformats.org/officeDocument/2006/relationships/slide" Id="rId33"/><Relationship Target="slides/slide24.xml" Type="http://schemas.openxmlformats.org/officeDocument/2006/relationships/slide" Id="rId29"/><Relationship Target="slides/slide21.xml" Type="http://schemas.openxmlformats.org/officeDocument/2006/relationships/slide" Id="rId26"/><Relationship Target="slides/slide20.xml" Type="http://schemas.openxmlformats.org/officeDocument/2006/relationships/slide" Id="rId25"/><Relationship Target="slides/slide23.xml" Type="http://schemas.openxmlformats.org/officeDocument/2006/relationships/slide" Id="rId28"/><Relationship Target="slides/slide22.xml" Type="http://schemas.openxmlformats.org/officeDocument/2006/relationships/slide" Id="rId27"/><Relationship Target="presProps.xml" Type="http://schemas.openxmlformats.org/officeDocument/2006/relationships/presProps" Id="rId2"/><Relationship Target="slides/slide16.xml" Type="http://schemas.openxmlformats.org/officeDocument/2006/relationships/slide" Id="rId21"/><Relationship Target="slides/slide35.xml" Type="http://schemas.openxmlformats.org/officeDocument/2006/relationships/slide" Id="rId40"/><Relationship Target="theme/theme2.xml" Type="http://schemas.openxmlformats.org/officeDocument/2006/relationships/theme" Id="rId1"/><Relationship Target="slides/slide17.xml" Type="http://schemas.openxmlformats.org/officeDocument/2006/relationships/slide" Id="rId22"/><Relationship Target="slides/slide36.xml" Type="http://schemas.openxmlformats.org/officeDocument/2006/relationships/slide" Id="rId41"/><Relationship Target="slideMasters/slideMaster1.xml" Type="http://schemas.openxmlformats.org/officeDocument/2006/relationships/slideMaster" Id="rId4"/><Relationship Target="slides/slide18.xml" Type="http://schemas.openxmlformats.org/officeDocument/2006/relationships/slide" Id="rId23"/><Relationship Target="slides/slide37.xml" Type="http://schemas.openxmlformats.org/officeDocument/2006/relationships/slide" Id="rId42"/><Relationship Target="tableStyles.xml" Type="http://schemas.openxmlformats.org/officeDocument/2006/relationships/tableStyles" Id="rId3"/><Relationship Target="slides/slide19.xml" Type="http://schemas.openxmlformats.org/officeDocument/2006/relationships/slide" Id="rId24"/><Relationship Target="slides/slide38.xml" Type="http://schemas.openxmlformats.org/officeDocument/2006/relationships/slide" Id="rId43"/><Relationship Target="slides/slide15.xml" Type="http://schemas.openxmlformats.org/officeDocument/2006/relationships/slide" Id="rId20"/><Relationship Target="slides/slide4.xml" Type="http://schemas.openxmlformats.org/officeDocument/2006/relationships/slide" Id="rId9"/><Relationship Target="slides/slide1.xml" Type="http://schemas.openxmlformats.org/officeDocument/2006/relationships/slide" Id="rId6"/><Relationship Target="notesMasters/notesMaster1.xml" Type="http://schemas.openxmlformats.org/officeDocument/2006/relationships/notesMaster" Id="rId5"/><Relationship Target="slides/slide3.xml" Type="http://schemas.openxmlformats.org/officeDocument/2006/relationships/slide" Id="rId8"/><Relationship Target="slides/slide2.xml" Type="http://schemas.openxmlformats.org/officeDocument/2006/relationships/slide" Id="rId7"/></Relationships>
</file>

<file path=ppt/notesMasters/_rels/notesMaster1.xml.rels><?xml version="1.0" encoding="UTF-8" standalone="yes"?><Relationships xmlns="http://schemas.openxmlformats.org/package/2006/relationships"><Relationship Target="../theme/theme3.xml" Type="http://schemas.openxmlformats.org/officeDocument/2006/relationships/theme" Id="rId1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y="685800" x="1714753"/>
            <a:ext cy="3429000" cx="34293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/>
        </p:txBody>
      </p:sp>
    </p:spTree>
  </p:cSld>
  <p:clrMap accent2="accent2" accent3="accent3" accent4="accent4" accent5="accent5" accent6="accent6" hlink="hlink" tx2="lt2" tx1="dk1" bg2="dk2" bg1="lt1" folHlink="folHlink" accent1="accent1"/>
</p:notesMaster>
</file>

<file path=ppt/notesSlides/_rels/notesSlide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5" name="Shape 2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6" name="Shape 26"/>
          <p:cNvSpPr/>
          <p:nvPr>
            <p:ph idx="2" type="sldImg"/>
          </p:nvPr>
        </p:nvSpPr>
        <p:spPr>
          <a:xfrm>
            <a:off y="685800" x="1714753"/>
            <a:ext cy="3429000" cx="34293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27" name="Shape 2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1" name="Shape 9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2" name="Shape 92"/>
          <p:cNvSpPr/>
          <p:nvPr>
            <p:ph idx="2" type="sldImg"/>
          </p:nvPr>
        </p:nvSpPr>
        <p:spPr>
          <a:xfrm>
            <a:off y="685800" x="1714753"/>
            <a:ext cy="3429000" cx="34293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8" name="Shape 9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9" name="Shape 99"/>
          <p:cNvSpPr/>
          <p:nvPr>
            <p:ph idx="2" type="sldImg"/>
          </p:nvPr>
        </p:nvSpPr>
        <p:spPr>
          <a:xfrm>
            <a:off y="685800" x="1714753"/>
            <a:ext cy="3429000" cx="34293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00" name="Shape 10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06" name="Shape 10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7" name="Shape 107"/>
          <p:cNvSpPr/>
          <p:nvPr>
            <p:ph idx="2" type="sldImg"/>
          </p:nvPr>
        </p:nvSpPr>
        <p:spPr>
          <a:xfrm>
            <a:off y="685800" x="1714753"/>
            <a:ext cy="3429000" cx="34293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13" name="Shape 11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4" name="Shape 114"/>
          <p:cNvSpPr/>
          <p:nvPr>
            <p:ph idx="2" type="sldImg"/>
          </p:nvPr>
        </p:nvSpPr>
        <p:spPr>
          <a:xfrm>
            <a:off y="685800" x="1714753"/>
            <a:ext cy="3429000" cx="34293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19" name="Shape 11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0" name="Shape 120"/>
          <p:cNvSpPr/>
          <p:nvPr>
            <p:ph idx="2" type="sldImg"/>
          </p:nvPr>
        </p:nvSpPr>
        <p:spPr>
          <a:xfrm>
            <a:off y="685800" x="1714753"/>
            <a:ext cy="3429000" cx="34293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21" name="Shape 12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25" name="Shape 12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6" name="Shape 126"/>
          <p:cNvSpPr/>
          <p:nvPr>
            <p:ph idx="2" type="sldImg"/>
          </p:nvPr>
        </p:nvSpPr>
        <p:spPr>
          <a:xfrm>
            <a:off y="685800" x="1714753"/>
            <a:ext cy="3429000" cx="34293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27" name="Shape 12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32" name="Shape 13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3" name="Shape 133"/>
          <p:cNvSpPr/>
          <p:nvPr>
            <p:ph idx="2" type="sldImg"/>
          </p:nvPr>
        </p:nvSpPr>
        <p:spPr>
          <a:xfrm>
            <a:off y="685800" x="1714753"/>
            <a:ext cy="3429000" cx="34293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34" name="Shape 13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40" name="Shape 14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1" name="Shape 141"/>
          <p:cNvSpPr/>
          <p:nvPr>
            <p:ph idx="2" type="sldImg"/>
          </p:nvPr>
        </p:nvSpPr>
        <p:spPr>
          <a:xfrm>
            <a:off y="685800" x="1714753"/>
            <a:ext cy="3429000" cx="34293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48" name="Shape 14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9" name="Shape 149"/>
          <p:cNvSpPr/>
          <p:nvPr>
            <p:ph idx="2" type="sldImg"/>
          </p:nvPr>
        </p:nvSpPr>
        <p:spPr>
          <a:xfrm>
            <a:off y="685800" x="1714753"/>
            <a:ext cy="3429000" cx="34293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54" name="Shape 15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55" name="Shape 155"/>
          <p:cNvSpPr/>
          <p:nvPr>
            <p:ph idx="2" type="sldImg"/>
          </p:nvPr>
        </p:nvSpPr>
        <p:spPr>
          <a:xfrm>
            <a:off y="685800" x="1714753"/>
            <a:ext cy="3429000" cx="34293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56" name="Shape 15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4" name="Shape 3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5" name="Shape 35"/>
          <p:cNvSpPr/>
          <p:nvPr>
            <p:ph idx="2" type="sldImg"/>
          </p:nvPr>
        </p:nvSpPr>
        <p:spPr>
          <a:xfrm>
            <a:off y="685800" x="1714762"/>
            <a:ext cy="3429000" cx="34293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36" name="Shape 3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61" name="Shape 16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62" name="Shape 162"/>
          <p:cNvSpPr/>
          <p:nvPr>
            <p:ph idx="2" type="sldImg"/>
          </p:nvPr>
        </p:nvSpPr>
        <p:spPr>
          <a:xfrm>
            <a:off y="685800" x="1714762"/>
            <a:ext cy="3429000" cx="34293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63" name="Shape 16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71" name="Shape 17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72" name="Shape 172"/>
          <p:cNvSpPr/>
          <p:nvPr>
            <p:ph idx="2" type="sldImg"/>
          </p:nvPr>
        </p:nvSpPr>
        <p:spPr>
          <a:xfrm>
            <a:off y="685800" x="1714762"/>
            <a:ext cy="3429000" cx="34293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73" name="Shape 17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81" name="Shape 18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82" name="Shape 182"/>
          <p:cNvSpPr/>
          <p:nvPr>
            <p:ph idx="2" type="sldImg"/>
          </p:nvPr>
        </p:nvSpPr>
        <p:spPr>
          <a:xfrm>
            <a:off y="685800" x="1714753"/>
            <a:ext cy="3429000" cx="34293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83" name="Shape 18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89" name="Shape 18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90" name="Shape 190"/>
          <p:cNvSpPr/>
          <p:nvPr>
            <p:ph idx="2" type="sldImg"/>
          </p:nvPr>
        </p:nvSpPr>
        <p:spPr>
          <a:xfrm>
            <a:off y="685800" x="1714753"/>
            <a:ext cy="3429000" cx="34293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91" name="Shape 19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95" name="Shape 19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96" name="Shape 196"/>
          <p:cNvSpPr/>
          <p:nvPr>
            <p:ph idx="2" type="sldImg"/>
          </p:nvPr>
        </p:nvSpPr>
        <p:spPr>
          <a:xfrm>
            <a:off y="685800" x="1714753"/>
            <a:ext cy="3429000" cx="34293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97" name="Shape 19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01" name="Shape 20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02" name="Shape 202"/>
          <p:cNvSpPr/>
          <p:nvPr>
            <p:ph idx="2" type="sldImg"/>
          </p:nvPr>
        </p:nvSpPr>
        <p:spPr>
          <a:xfrm>
            <a:off y="685800" x="1714753"/>
            <a:ext cy="3429000" cx="34293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203" name="Shape 20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17" name="Shape 21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18" name="Shape 218"/>
          <p:cNvSpPr/>
          <p:nvPr>
            <p:ph idx="2" type="sldImg"/>
          </p:nvPr>
        </p:nvSpPr>
        <p:spPr>
          <a:xfrm>
            <a:off y="685800" x="1714753"/>
            <a:ext cy="3429000" cx="34293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219" name="Shape 21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27" name="Shape 22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28" name="Shape 228"/>
          <p:cNvSpPr/>
          <p:nvPr>
            <p:ph idx="2" type="sldImg"/>
          </p:nvPr>
        </p:nvSpPr>
        <p:spPr>
          <a:xfrm>
            <a:off y="685800" x="1714753"/>
            <a:ext cy="3429000" cx="34293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229" name="Shape 22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33" name="Shape 23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34" name="Shape 234"/>
          <p:cNvSpPr/>
          <p:nvPr>
            <p:ph idx="2" type="sldImg"/>
          </p:nvPr>
        </p:nvSpPr>
        <p:spPr>
          <a:xfrm>
            <a:off y="685800" x="1714753"/>
            <a:ext cy="3429000" cx="34293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235" name="Shape 23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40" name="Shape 24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41" name="Shape 241"/>
          <p:cNvSpPr/>
          <p:nvPr>
            <p:ph idx="2" type="sldImg"/>
          </p:nvPr>
        </p:nvSpPr>
        <p:spPr>
          <a:xfrm>
            <a:off y="685800" x="1714753"/>
            <a:ext cy="3429000" cx="34293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242" name="Shape 24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0" name="Shape 4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1" name="Shape 41"/>
          <p:cNvSpPr/>
          <p:nvPr>
            <p:ph idx="2" type="sldImg"/>
          </p:nvPr>
        </p:nvSpPr>
        <p:spPr>
          <a:xfrm>
            <a:off y="685800" x="1714753"/>
            <a:ext cy="3429000" cx="34293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42" name="Shape 4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47" name="Shape 24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48" name="Shape 248"/>
          <p:cNvSpPr/>
          <p:nvPr>
            <p:ph idx="2" type="sldImg"/>
          </p:nvPr>
        </p:nvSpPr>
        <p:spPr>
          <a:xfrm>
            <a:off y="685800" x="1714753"/>
            <a:ext cy="3429000" cx="34293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249" name="Shape 24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60" name="Shape 26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61" name="Shape 261"/>
          <p:cNvSpPr/>
          <p:nvPr>
            <p:ph idx="2" type="sldImg"/>
          </p:nvPr>
        </p:nvSpPr>
        <p:spPr>
          <a:xfrm>
            <a:off y="685800" x="1714753"/>
            <a:ext cy="3429000" cx="34293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262" name="Shape 26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66" name="Shape 26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67" name="Shape 267"/>
          <p:cNvSpPr/>
          <p:nvPr>
            <p:ph idx="2" type="sldImg"/>
          </p:nvPr>
        </p:nvSpPr>
        <p:spPr>
          <a:xfrm>
            <a:off y="685800" x="1714753"/>
            <a:ext cy="3429000" cx="34293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268" name="Shape 26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73" name="Shape 27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74" name="Shape 274"/>
          <p:cNvSpPr/>
          <p:nvPr>
            <p:ph idx="2" type="sldImg"/>
          </p:nvPr>
        </p:nvSpPr>
        <p:spPr>
          <a:xfrm>
            <a:off y="685800" x="1714762"/>
            <a:ext cy="3429000" cx="34293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275" name="Shape 27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80" name="Shape 28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81" name="Shape 281"/>
          <p:cNvSpPr/>
          <p:nvPr>
            <p:ph idx="2" type="sldImg"/>
          </p:nvPr>
        </p:nvSpPr>
        <p:spPr>
          <a:xfrm>
            <a:off y="685800" x="1714753"/>
            <a:ext cy="3429000" cx="34293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282" name="Shape 28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87" name="Shape 28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88" name="Shape 288"/>
          <p:cNvSpPr/>
          <p:nvPr>
            <p:ph idx="2" type="sldImg"/>
          </p:nvPr>
        </p:nvSpPr>
        <p:spPr>
          <a:xfrm>
            <a:off y="685800" x="1714753"/>
            <a:ext cy="3429000" cx="34293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289" name="Shape 28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93" name="Shape 29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94" name="Shape 294"/>
          <p:cNvSpPr/>
          <p:nvPr>
            <p:ph idx="2" type="sldImg"/>
          </p:nvPr>
        </p:nvSpPr>
        <p:spPr>
          <a:xfrm>
            <a:off y="685800" x="1714753"/>
            <a:ext cy="3429000" cx="34293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295" name="Shape 29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00" name="Shape 30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01" name="Shape 301"/>
          <p:cNvSpPr/>
          <p:nvPr>
            <p:ph idx="2" type="sldImg"/>
          </p:nvPr>
        </p:nvSpPr>
        <p:spPr>
          <a:xfrm>
            <a:off y="685800" x="1714753"/>
            <a:ext cy="3429000" cx="34293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302" name="Shape 30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06" name="Shape 30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07" name="Shape 307"/>
          <p:cNvSpPr/>
          <p:nvPr>
            <p:ph idx="2" type="sldImg"/>
          </p:nvPr>
        </p:nvSpPr>
        <p:spPr>
          <a:xfrm>
            <a:off y="685800" x="1714753"/>
            <a:ext cy="3429000" cx="34293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308" name="Shape 30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6" name="Shape 4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7" name="Shape 47"/>
          <p:cNvSpPr/>
          <p:nvPr>
            <p:ph idx="2" type="sldImg"/>
          </p:nvPr>
        </p:nvSpPr>
        <p:spPr>
          <a:xfrm>
            <a:off y="685800" x="1714762"/>
            <a:ext cy="3429000" cx="34293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48" name="Shape 4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3" name="Shape 5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4" name="Shape 54"/>
          <p:cNvSpPr/>
          <p:nvPr>
            <p:ph idx="2" type="sldImg"/>
          </p:nvPr>
        </p:nvSpPr>
        <p:spPr>
          <a:xfrm>
            <a:off y="685800" x="1714762"/>
            <a:ext cy="3429000" cx="34293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55" name="Shape 5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0" name="Shape 6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1" name="Shape 61"/>
          <p:cNvSpPr/>
          <p:nvPr>
            <p:ph idx="2" type="sldImg"/>
          </p:nvPr>
        </p:nvSpPr>
        <p:spPr>
          <a:xfrm>
            <a:off y="685800" x="1714762"/>
            <a:ext cy="3429000" cx="34293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7" name="Shape 6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8" name="Shape 68"/>
          <p:cNvSpPr/>
          <p:nvPr>
            <p:ph idx="2" type="sldImg"/>
          </p:nvPr>
        </p:nvSpPr>
        <p:spPr>
          <a:xfrm>
            <a:off y="685800" x="1714753"/>
            <a:ext cy="3429000" cx="34293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69" name="Shape 6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9" name="Shape 7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0" name="Shape 80"/>
          <p:cNvSpPr/>
          <p:nvPr>
            <p:ph idx="2" type="sldImg"/>
          </p:nvPr>
        </p:nvSpPr>
        <p:spPr>
          <a:xfrm>
            <a:off y="685800" x="1714753"/>
            <a:ext cy="3429000" cx="34293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81" name="Shape 8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5" name="Shape 8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6" name="Shape 86"/>
          <p:cNvSpPr/>
          <p:nvPr>
            <p:ph idx="2" type="sldImg"/>
          </p:nvPr>
        </p:nvSpPr>
        <p:spPr>
          <a:xfrm>
            <a:off y="685800" x="1714753"/>
            <a:ext cy="3429000" cx="34293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2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3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4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5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6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7" name="Shape 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" name="Shape 8"/>
          <p:cNvSpPr txBox="1"/>
          <p:nvPr>
            <p:ph type="ctrTitle"/>
          </p:nvPr>
        </p:nvSpPr>
        <p:spPr>
          <a:xfrm>
            <a:off y="2111123" x="685800"/>
            <a:ext cy="1546500" cx="7772400"/>
          </a:xfrm>
          <a:prstGeom prst="rect">
            <a:avLst/>
          </a:prstGeom>
        </p:spPr>
        <p:txBody>
          <a:bodyPr bIns="91425" rIns="91425" lIns="91425" tIns="91425" anchor="b" anchorCtr="0"/>
          <a:lstStyle>
            <a:lvl1pPr algn="ctr" indent="304800">
              <a:buSzPct val="100000"/>
              <a:defRPr sz="4800"/>
            </a:lvl1pPr>
            <a:lvl2pPr algn="ctr" indent="304800">
              <a:buSzPct val="100000"/>
              <a:defRPr sz="4800"/>
            </a:lvl2pPr>
            <a:lvl3pPr algn="ctr" indent="304800">
              <a:buSzPct val="100000"/>
              <a:defRPr sz="4800"/>
            </a:lvl3pPr>
            <a:lvl4pPr algn="ctr" indent="304800">
              <a:buSzPct val="100000"/>
              <a:defRPr sz="4800"/>
            </a:lvl4pPr>
            <a:lvl5pPr algn="ctr" indent="304800">
              <a:buSzPct val="100000"/>
              <a:defRPr sz="4800"/>
            </a:lvl5pPr>
            <a:lvl6pPr algn="ctr" indent="304800">
              <a:buSzPct val="100000"/>
              <a:defRPr sz="4800"/>
            </a:lvl6pPr>
            <a:lvl7pPr algn="ctr" indent="304800">
              <a:buSzPct val="100000"/>
              <a:defRPr sz="4800"/>
            </a:lvl7pPr>
            <a:lvl8pPr algn="ctr" indent="304800">
              <a:buSzPct val="100000"/>
              <a:defRPr sz="4800"/>
            </a:lvl8pPr>
            <a:lvl9pPr algn="ctr" indent="304800">
              <a:buSzPct val="100000"/>
              <a:defRPr sz="4800"/>
            </a:lvl9pPr>
          </a:lstStyle>
          <a:p/>
        </p:txBody>
      </p:sp>
      <p:sp>
        <p:nvSpPr>
          <p:cNvPr id="9" name="Shape 9"/>
          <p:cNvSpPr txBox="1"/>
          <p:nvPr>
            <p:ph idx="1" type="subTitle"/>
          </p:nvPr>
        </p:nvSpPr>
        <p:spPr>
          <a:xfrm>
            <a:off y="3786737" x="685800"/>
            <a:ext cy="1046400" cx="77724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 algn="ctr" marL="0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algn="ctr" indent="190500" mar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algn="ctr" indent="190500" mar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algn="ctr" indent="190500" mar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algn="ctr" indent="190500" mar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algn="ctr" indent="190500" mar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algn="ctr" indent="190500" mar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algn="ctr" indent="190500" mar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algn="ctr" indent="190500" mar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0" name="Shape 1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" name="Shape 11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/>
        </p:txBody>
      </p:sp>
      <p:sp>
        <p:nvSpPr>
          <p:cNvPr id="12" name="Shape 12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>
              <a:defRPr/>
            </a:lvl1pPr>
            <a:lvl2pPr indent="457200">
              <a:defRPr/>
            </a:lvl2pPr>
            <a:lvl3pPr indent="914400">
              <a:defRPr/>
            </a:lvl3pPr>
            <a:lvl4pPr indent="1371600"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3" name="Shape 1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/>
        </p:txBody>
      </p:sp>
      <p:sp>
        <p:nvSpPr>
          <p:cNvPr id="15" name="Shape 15"/>
          <p:cNvSpPr txBox="1"/>
          <p:nvPr>
            <p:ph idx="1" type="body"/>
          </p:nvPr>
        </p:nvSpPr>
        <p:spPr>
          <a:xfrm>
            <a:off y="1600200" x="457200"/>
            <a:ext cy="4967700" cx="39945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/>
        </p:txBody>
      </p:sp>
      <p:sp>
        <p:nvSpPr>
          <p:cNvPr id="16" name="Shape 16"/>
          <p:cNvSpPr txBox="1"/>
          <p:nvPr>
            <p:ph idx="2" type="body"/>
          </p:nvPr>
        </p:nvSpPr>
        <p:spPr>
          <a:xfrm>
            <a:off y="1600200" x="4692273"/>
            <a:ext cy="4967700" cx="39945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17" name="Shape 1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19" name="Shape 1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0" name="Shape 20"/>
          <p:cNvSpPr txBox="1"/>
          <p:nvPr>
            <p:ph idx="1" type="body"/>
          </p:nvPr>
        </p:nvSpPr>
        <p:spPr>
          <a:xfrm>
            <a:off y="5875078" x="457200"/>
            <a:ext cy="692700" cx="82296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 algn="ctr" indent="-171450" marL="285750">
              <a:spcBef>
                <a:spcPts val="360"/>
              </a:spcBef>
              <a:buSzPct val="100000"/>
              <a:buNone/>
              <a:defRPr sz="1800"/>
            </a:lvl1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21" name="Shape 21"/>
        <p:cNvGrpSpPr/>
        <p:nvPr/>
      </p:nvGrpSpPr>
      <p:grpSpPr>
        <a:xfrm>
          <a:off y="0" x="0"/>
          <a:ext cy="0" cx="0"/>
          <a:chOff y="0" x="0"/>
          <a:chExt cy="0" cx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Target="../slideLayouts/slideLayout2.xml" Type="http://schemas.openxmlformats.org/officeDocument/2006/relationships/slideLayout" Id="rId2"/><Relationship Target="../slideLayouts/slideLayout1.xml" Type="http://schemas.openxmlformats.org/officeDocument/2006/relationships/slideLayout" Id="rId1"/><Relationship Target="../slideLayouts/slideLayout4.xml" Type="http://schemas.openxmlformats.org/officeDocument/2006/relationships/slideLayout" Id="rId4"/><Relationship Target="../slideLayouts/slideLayout3.xml" Type="http://schemas.openxmlformats.org/officeDocument/2006/relationships/slideLayout" Id="rId3"/><Relationship Target="../slideLayouts/slideLayout6.xml" Type="http://schemas.openxmlformats.org/officeDocument/2006/relationships/slideLayout" Id="rId6"/><Relationship Target="../slideLayouts/slideLayout5.xml" Type="http://schemas.openxmlformats.org/officeDocument/2006/relationships/slideLayout" Id="rId5"/><Relationship Target="../theme/theme1.xml" Type="http://schemas.openxmlformats.org/officeDocument/2006/relationships/theme" Id="rId7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/>
          <a:lstStyle>
            <a:lvl1pPr marL="0"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1pPr>
            <a:lvl2pPr indent="228600" marL="0"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2pPr>
            <a:lvl3pPr indent="228600" marL="0"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3pPr>
            <a:lvl4pPr indent="228600" marL="0"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4pPr>
            <a:lvl5pPr indent="228600" marL="0"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5pPr>
            <a:lvl6pPr indent="228600" marL="0"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6pPr>
            <a:lvl7pPr indent="228600" marL="0"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7pPr>
            <a:lvl8pPr indent="228600" marL="0"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8pPr>
            <a:lvl9pPr indent="228600" marL="0"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 indent="-152400" marL="342900"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 indent="-133350" marL="74295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 indent="-76200" marL="114300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 indent="-114300" marL="16002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 indent="-114300" marL="20574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 indent="-114300" marL="25146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 indent="-114300" marL="29718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 indent="-114300" marL="34290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 indent="-114300" marL="38862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/>
        </p:txBody>
      </p:sp>
    </p:spTree>
  </p:cSld>
  <p:clrMap accent2="accent2" accent3="accent3" accent4="accent4" accent5="accent5" accent6="accent6" hlink="hlink" tx2="lt2" tx1="dk1" bg2="dk2" bg1="lt1" folHlink="folHlink" accent1="accent1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txStyles>
    <p:title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Target="../notesSlides/notesSlide1.xml" Type="http://schemas.openxmlformats.org/officeDocument/2006/relationships/notesSlide" Id="rId2"/><Relationship Target="../slideLayouts/slideLayout1.xml" Type="http://schemas.openxmlformats.org/officeDocument/2006/relationships/slideLayout" Id="rId1"/></Relationships>
</file>

<file path=ppt/slides/_rels/slide10.xml.rels><?xml version="1.0" encoding="UTF-8" standalone="yes"?><Relationships xmlns="http://schemas.openxmlformats.org/package/2006/relationships"><Relationship Target="../notesSlides/notesSlide10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1.xml.rels><?xml version="1.0" encoding="UTF-8" standalone="yes"?><Relationships xmlns="http://schemas.openxmlformats.org/package/2006/relationships"><Relationship Target="../notesSlides/notesSlide11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5.png" Type="http://schemas.openxmlformats.org/officeDocument/2006/relationships/image" Id="rId3"/></Relationships>
</file>

<file path=ppt/slides/_rels/slide12.xml.rels><?xml version="1.0" encoding="UTF-8" standalone="yes"?><Relationships xmlns="http://schemas.openxmlformats.org/package/2006/relationships"><Relationship Target="../notesSlides/notesSlide12.xml" Type="http://schemas.openxmlformats.org/officeDocument/2006/relationships/notesSlide" Id="rId2"/><Relationship Target="../slideLayouts/slideLayout2.xml" Type="http://schemas.openxmlformats.org/officeDocument/2006/relationships/slideLayout" Id="rId1"/><Relationship Target="http://www.cs.cornell.edu/~snavely/projects/skeletalset/skeletalsets_cvpr08.pdf" Type="http://schemas.openxmlformats.org/officeDocument/2006/relationships/hyperlink" TargetMode="External" Id="rId4"/><Relationship Target="../media/image12.png" Type="http://schemas.openxmlformats.org/officeDocument/2006/relationships/image" Id="rId3"/><Relationship Target="http://www.cs.cornell.edu/~snavely/projects/skeletalset/skeletalsets_cvpr08.pdf" Type="http://schemas.openxmlformats.org/officeDocument/2006/relationships/hyperlink" TargetMode="External" Id="rId5"/></Relationships>
</file>

<file path=ppt/slides/_rels/slide13.xml.rels><?xml version="1.0" encoding="UTF-8" standalone="yes"?><Relationships xmlns="http://schemas.openxmlformats.org/package/2006/relationships"><Relationship Target="../notesSlides/notesSlide13.xml" Type="http://schemas.openxmlformats.org/officeDocument/2006/relationships/notesSlide" Id="rId2"/><Relationship Target="../slideLayouts/slideLayout2.xml" Type="http://schemas.openxmlformats.org/officeDocument/2006/relationships/slideLayout" Id="rId1"/><Relationship Target="http://research.microsoft.com/apps/pubs/?id=69187" Type="http://schemas.openxmlformats.org/officeDocument/2006/relationships/hyperlink" TargetMode="External" Id="rId3"/></Relationships>
</file>

<file path=ppt/slides/_rels/slide14.xml.rels><?xml version="1.0" encoding="UTF-8" standalone="yes"?><Relationships xmlns="http://schemas.openxmlformats.org/package/2006/relationships"><Relationship Target="../notesSlides/notesSlide14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5.xml.rels><?xml version="1.0" encoding="UTF-8" standalone="yes"?><Relationships xmlns="http://schemas.openxmlformats.org/package/2006/relationships"><Relationship Target="../notesSlides/notesSlide15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6.png" Type="http://schemas.openxmlformats.org/officeDocument/2006/relationships/image" Id="rId3"/></Relationships>
</file>

<file path=ppt/slides/_rels/slide16.xml.rels><?xml version="1.0" encoding="UTF-8" standalone="yes"?><Relationships xmlns="http://schemas.openxmlformats.org/package/2006/relationships"><Relationship Target="../notesSlides/notesSlide16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4.png" Type="http://schemas.openxmlformats.org/officeDocument/2006/relationships/image" Id="rId3"/></Relationships>
</file>

<file path=ppt/slides/_rels/slide17.xml.rels><?xml version="1.0" encoding="UTF-8" standalone="yes"?><Relationships xmlns="http://schemas.openxmlformats.org/package/2006/relationships"><Relationship Target="../notesSlides/notesSlide17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8.xml.rels><?xml version="1.0" encoding="UTF-8" standalone="yes"?><Relationships xmlns="http://schemas.openxmlformats.org/package/2006/relationships"><Relationship Target="../notesSlides/notesSlide18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7.png" Type="http://schemas.openxmlformats.org/officeDocument/2006/relationships/image" Id="rId3"/></Relationships>
</file>

<file path=ppt/slides/_rels/slide19.xml.rels><?xml version="1.0" encoding="UTF-8" standalone="yes"?><Relationships xmlns="http://schemas.openxmlformats.org/package/2006/relationships"><Relationship Target="../notesSlides/notesSlide19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1.png" Type="http://schemas.openxmlformats.org/officeDocument/2006/relationships/image" Id="rId3"/></Relationships>
</file>

<file path=ppt/slides/_rels/slide2.xml.rels><?xml version="1.0" encoding="UTF-8" standalone="yes"?><Relationships xmlns="http://schemas.openxmlformats.org/package/2006/relationships"><Relationship Target="../notesSlides/notesSlide2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8.jpg" Type="http://schemas.openxmlformats.org/officeDocument/2006/relationships/image" Id="rId3"/></Relationships>
</file>

<file path=ppt/slides/_rels/slide20.xml.rels><?xml version="1.0" encoding="UTF-8" standalone="yes"?><Relationships xmlns="http://schemas.openxmlformats.org/package/2006/relationships"><Relationship Target="../notesSlides/notesSlide20.xml" Type="http://schemas.openxmlformats.org/officeDocument/2006/relationships/notesSlide" Id="rId2"/><Relationship Target="../slideLayouts/slideLayout1.xml" Type="http://schemas.openxmlformats.org/officeDocument/2006/relationships/slideLayout" Id="rId1"/></Relationships>
</file>

<file path=ppt/slides/_rels/slide21.xml.rels><?xml version="1.0" encoding="UTF-8" standalone="yes"?><Relationships xmlns="http://schemas.openxmlformats.org/package/2006/relationships"><Relationship Target="../notesSlides/notesSlide21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9.jpg" Type="http://schemas.openxmlformats.org/officeDocument/2006/relationships/image" Id="rId3"/></Relationships>
</file>

<file path=ppt/slides/_rels/slide22.xml.rels><?xml version="1.0" encoding="UTF-8" standalone="yes"?><Relationships xmlns="http://schemas.openxmlformats.org/package/2006/relationships"><Relationship Target="../notesSlides/notesSlide22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0.jpg" Type="http://schemas.openxmlformats.org/officeDocument/2006/relationships/image" Id="rId3"/></Relationships>
</file>

<file path=ppt/slides/_rels/slide23.xml.rels><?xml version="1.0" encoding="UTF-8" standalone="yes"?><Relationships xmlns="http://schemas.openxmlformats.org/package/2006/relationships"><Relationship Target="../notesSlides/notesSlide23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9.png" Type="http://schemas.openxmlformats.org/officeDocument/2006/relationships/image" Id="rId3"/></Relationships>
</file>

<file path=ppt/slides/_rels/slide24.xml.rels><?xml version="1.0" encoding="UTF-8" standalone="yes"?><Relationships xmlns="http://schemas.openxmlformats.org/package/2006/relationships"><Relationship Target="../notesSlides/notesSlide24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3.png" Type="http://schemas.openxmlformats.org/officeDocument/2006/relationships/image" Id="rId3"/></Relationships>
</file>

<file path=ppt/slides/_rels/slide25.xml.rels><?xml version="1.0" encoding="UTF-8" standalone="yes"?><Relationships xmlns="http://schemas.openxmlformats.org/package/2006/relationships"><Relationship Target="../notesSlides/notesSlide25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0.png" Type="http://schemas.openxmlformats.org/officeDocument/2006/relationships/image" Id="rId3"/></Relationships>
</file>

<file path=ppt/slides/_rels/slide26.xml.rels><?xml version="1.0" encoding="UTF-8" standalone="yes"?><Relationships xmlns="http://schemas.openxmlformats.org/package/2006/relationships"><Relationship Target="../notesSlides/notesSlide26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4.png" Type="http://schemas.openxmlformats.org/officeDocument/2006/relationships/image" Id="rId4"/><Relationship Target="../media/image23.png" Type="http://schemas.openxmlformats.org/officeDocument/2006/relationships/image" Id="rId3"/><Relationship Target="../media/image16.png" Type="http://schemas.openxmlformats.org/officeDocument/2006/relationships/image" Id="rId6"/><Relationship Target="../media/image13.png" Type="http://schemas.openxmlformats.org/officeDocument/2006/relationships/image" Id="rId5"/></Relationships>
</file>

<file path=ppt/slides/_rels/slide27.xml.rels><?xml version="1.0" encoding="UTF-8" standalone="yes"?><Relationships xmlns="http://schemas.openxmlformats.org/package/2006/relationships"><Relationship Target="../notesSlides/notesSlide27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5.png" Type="http://schemas.openxmlformats.org/officeDocument/2006/relationships/image" Id="rId4"/><Relationship Target="../media/image17.png" Type="http://schemas.openxmlformats.org/officeDocument/2006/relationships/image" Id="rId3"/></Relationships>
</file>

<file path=ppt/slides/_rels/slide28.xml.rels><?xml version="1.0" encoding="UTF-8" standalone="yes"?><Relationships xmlns="http://schemas.openxmlformats.org/package/2006/relationships"><Relationship Target="../notesSlides/notesSlide28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8.png" Type="http://schemas.openxmlformats.org/officeDocument/2006/relationships/image" Id="rId3"/></Relationships>
</file>

<file path=ppt/slides/_rels/slide29.xml.rels><?xml version="1.0" encoding="UTF-8" standalone="yes"?><Relationships xmlns="http://schemas.openxmlformats.org/package/2006/relationships"><Relationship Target="../notesSlides/notesSlide29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1.png" Type="http://schemas.openxmlformats.org/officeDocument/2006/relationships/image" Id="rId3"/></Relationships>
</file>

<file path=ppt/slides/_rels/slide3.xml.rels><?xml version="1.0" encoding="UTF-8" standalone="yes"?><Relationships xmlns="http://schemas.openxmlformats.org/package/2006/relationships"><Relationship Target="../notesSlides/notesSlide3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30.xml.rels><?xml version="1.0" encoding="UTF-8" standalone="yes"?><Relationships xmlns="http://schemas.openxmlformats.org/package/2006/relationships"><Relationship Target="../notesSlides/notesSlide30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2.png" Type="http://schemas.openxmlformats.org/officeDocument/2006/relationships/image" Id="rId3"/></Relationships>
</file>

<file path=ppt/slides/_rels/slide31.xml.rels><?xml version="1.0" encoding="UTF-8" standalone="yes"?><Relationships xmlns="http://schemas.openxmlformats.org/package/2006/relationships"><Relationship Target="../notesSlides/notesSlide31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4.png" Type="http://schemas.openxmlformats.org/officeDocument/2006/relationships/image" Id="rId3"/></Relationships>
</file>

<file path=ppt/slides/_rels/slide32.xml.rels><?xml version="1.0" encoding="UTF-8" standalone="yes"?><Relationships xmlns="http://schemas.openxmlformats.org/package/2006/relationships"><Relationship Target="../notesSlides/notesSlide32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33.xml.rels><?xml version="1.0" encoding="UTF-8" standalone="yes"?><Relationships xmlns="http://schemas.openxmlformats.org/package/2006/relationships"><Relationship Target="../notesSlides/notesSlide33.xml" Type="http://schemas.openxmlformats.org/officeDocument/2006/relationships/notesSlide" Id="rId2"/><Relationship Target="../slideLayouts/slideLayout1.xml" Type="http://schemas.openxmlformats.org/officeDocument/2006/relationships/slideLayout" Id="rId1"/></Relationships>
</file>

<file path=ppt/slides/_rels/slide34.xml.rels><?xml version="1.0" encoding="UTF-8" standalone="yes"?><Relationships xmlns="http://schemas.openxmlformats.org/package/2006/relationships"><Relationship Target="../notesSlides/notesSlide34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35.xml.rels><?xml version="1.0" encoding="UTF-8" standalone="yes"?><Relationships xmlns="http://schemas.openxmlformats.org/package/2006/relationships"><Relationship Target="../notesSlides/notesSlide35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5.png" Type="http://schemas.openxmlformats.org/officeDocument/2006/relationships/image" Id="rId3"/></Relationships>
</file>

<file path=ppt/slides/_rels/slide36.xml.rels><?xml version="1.0" encoding="UTF-8" standalone="yes"?><Relationships xmlns="http://schemas.openxmlformats.org/package/2006/relationships"><Relationship Target="../notesSlides/notesSlide36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37.xml.rels><?xml version="1.0" encoding="UTF-8" standalone="yes"?><Relationships xmlns="http://schemas.openxmlformats.org/package/2006/relationships"><Relationship Target="../notesSlides/notesSlide37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38.xml.rels><?xml version="1.0" encoding="UTF-8" standalone="yes"?><Relationships xmlns="http://schemas.openxmlformats.org/package/2006/relationships"><Relationship Target="../notesSlides/notesSlide38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4.xml.rels><?xml version="1.0" encoding="UTF-8" standalone="yes"?><Relationships xmlns="http://schemas.openxmlformats.org/package/2006/relationships"><Relationship Target="../notesSlides/notesSlide4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5.xml.rels><?xml version="1.0" encoding="UTF-8" standalone="yes"?><Relationships xmlns="http://schemas.openxmlformats.org/package/2006/relationships"><Relationship Target="../notesSlides/notesSlide5.xml" Type="http://schemas.openxmlformats.org/officeDocument/2006/relationships/notesSlide" Id="rId2"/><Relationship Target="../slideLayouts/slideLayout1.xml" Type="http://schemas.openxmlformats.org/officeDocument/2006/relationships/slideLayout" Id="rId1"/></Relationships>
</file>

<file path=ppt/slides/_rels/slide6.xml.rels><?xml version="1.0" encoding="UTF-8" standalone="yes"?><Relationships xmlns="http://schemas.openxmlformats.org/package/2006/relationships"><Relationship Target="../notesSlides/notesSlide6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2.png" Type="http://schemas.openxmlformats.org/officeDocument/2006/relationships/image" Id="rId3"/></Relationships>
</file>

<file path=ppt/slides/_rels/slide7.xml.rels><?xml version="1.0" encoding="UTF-8" standalone="yes"?><Relationships xmlns="http://schemas.openxmlformats.org/package/2006/relationships"><Relationship Target="../notesSlides/notesSlide7.xml" Type="http://schemas.openxmlformats.org/officeDocument/2006/relationships/notesSlide" Id="rId2"/><Relationship Target="../slideLayouts/slideLayout2.xml" Type="http://schemas.openxmlformats.org/officeDocument/2006/relationships/slideLayout" Id="rId1"/><Relationship Target="http://ieeexplore.ieee.org/xpls/abs_all.jsp?arnumber=1238663" Type="http://schemas.openxmlformats.org/officeDocument/2006/relationships/hyperlink" TargetMode="External" Id="rId3"/></Relationships>
</file>

<file path=ppt/slides/_rels/slide8.xml.rels><?xml version="1.0" encoding="UTF-8" standalone="yes"?><Relationships xmlns="http://schemas.openxmlformats.org/package/2006/relationships"><Relationship Target="../notesSlides/notesSlide8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1.png" Type="http://schemas.openxmlformats.org/officeDocument/2006/relationships/image" Id="rId4"/><Relationship Target="../media/image00.png" Type="http://schemas.openxmlformats.org/officeDocument/2006/relationships/image" Id="rId3"/></Relationships>
</file>

<file path=ppt/slides/_rels/slide9.xml.rels><?xml version="1.0" encoding="UTF-8" standalone="yes"?><Relationships xmlns="http://schemas.openxmlformats.org/package/2006/relationships"><Relationship Target="../notesSlides/notesSlide9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3.png" Type="http://schemas.openxmlformats.org/officeDocument/2006/relationships/image" Id="rId3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" name="Shape 2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3" name="Shape 23"/>
          <p:cNvSpPr txBox="1"/>
          <p:nvPr>
            <p:ph type="ctrTitle"/>
          </p:nvPr>
        </p:nvSpPr>
        <p:spPr>
          <a:xfrm>
            <a:off y="2111123" x="685800"/>
            <a:ext cy="1546500" cx="77724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buNone/>
            </a:pPr>
            <a:r>
              <a:rPr lang="en"/>
              <a:t>(Self-) Localization</a:t>
            </a:r>
          </a:p>
        </p:txBody>
      </p:sp>
      <p:sp>
        <p:nvSpPr>
          <p:cNvPr id="24" name="Shape 24"/>
          <p:cNvSpPr txBox="1"/>
          <p:nvPr>
            <p:ph idx="1" type="subTitle"/>
          </p:nvPr>
        </p:nvSpPr>
        <p:spPr>
          <a:xfrm>
            <a:off y="3786737" x="685800"/>
            <a:ext cy="1046400" cx="77724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en"/>
              <a:t>faster</a:t>
            </a:r>
          </a:p>
          <a:p>
            <a:pPr rtl="0" lvl="0">
              <a:buNone/>
            </a:pPr>
            <a:r>
              <a:rPr lang="en"/>
              <a:t>aerial images + GIS</a:t>
            </a:r>
          </a:p>
          <a:p>
            <a:pPr>
              <a:buNone/>
            </a:pPr>
            <a:r>
              <a:rPr lang="en"/>
              <a:t>road maps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restart="never" dur="indefinite" nodeType="tmRoot">
          <p:childTnLst>
            <p:seq nextAc="seek" concurrent="1">
              <p:cTn id="2" dur="indefinite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8" name="Shape 8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9" name="Shape 89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/>
              <a:t>Learn distance metric from data</a:t>
            </a:r>
          </a:p>
          <a:p>
            <a:pPr rtl="0" lvl="1" indent="-381000" marL="9144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Distance says if two images (BoW histograms) look alike</a:t>
            </a:r>
          </a:p>
          <a:p>
            <a:pPr rtl="0" lvl="1" indent="-381000" marL="9144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Learn at:</a:t>
            </a:r>
          </a:p>
          <a:p>
            <a:pPr rtl="0" lvl="2" indent="-381000" marL="1371600">
              <a:buClr>
                <a:schemeClr val="dk1"/>
              </a:buClr>
              <a:buSzPct val="80000"/>
              <a:buFont typeface="Wingdings"/>
              <a:buChar char="§"/>
            </a:pPr>
            <a:r>
              <a:rPr lang="en"/>
              <a:t>Global level: one distance for whole database</a:t>
            </a:r>
          </a:p>
          <a:p>
            <a:pPr rtl="0" lvl="2" indent="-381000" marL="1371600">
              <a:buClr>
                <a:schemeClr val="dk1"/>
              </a:buClr>
              <a:buSzPct val="80000"/>
              <a:buFont typeface="Wingdings"/>
              <a:buChar char="§"/>
            </a:pPr>
            <a:r>
              <a:rPr lang="en"/>
              <a:t>Instance Level: Exemplar SVM</a:t>
            </a:r>
          </a:p>
          <a:p>
            <a:pPr lvl="2" indent="-381000" marL="1371600">
              <a:buClr>
                <a:schemeClr val="dk1"/>
              </a:buClr>
              <a:buSzPct val="80000"/>
              <a:buFont typeface="Wingdings"/>
              <a:buChar char="§"/>
            </a:pPr>
            <a:r>
              <a:rPr lang="en"/>
              <a:t>In between: this paper</a:t>
            </a:r>
          </a:p>
        </p:txBody>
      </p:sp>
      <p:sp>
        <p:nvSpPr>
          <p:cNvPr id="90" name="Shape 90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buNone/>
            </a:pPr>
            <a:r>
              <a:rPr lang="en"/>
              <a:t>Idea</a:t>
            </a: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4" name="Shape 9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5" name="Shape 95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buNone/>
            </a:pPr>
            <a:r>
              <a:rPr lang="en"/>
              <a:t>In between?</a:t>
            </a:r>
          </a:p>
        </p:txBody>
      </p:sp>
      <p:sp>
        <p:nvSpPr>
          <p:cNvPr id="96" name="Shape 96"/>
          <p:cNvSpPr txBox="1"/>
          <p:nvPr>
            <p:ph idx="1" type="body"/>
          </p:nvPr>
        </p:nvSpPr>
        <p:spPr>
          <a:xfrm>
            <a:off y="5051575" x="457200"/>
            <a:ext cy="15162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381000" marL="457200">
              <a:buClr>
                <a:schemeClr val="dk1"/>
              </a:buClr>
              <a:buSzPct val="166666"/>
              <a:buFont typeface="Arial"/>
              <a:buChar char="•"/>
            </a:pPr>
            <a:r>
              <a:rPr sz="2400" lang="en"/>
              <a:t>Divide graph in overlapping subgraphs</a:t>
            </a:r>
          </a:p>
          <a:p>
            <a:pPr rtl="0" lvl="0" indent="-381000" marL="457200">
              <a:buClr>
                <a:schemeClr val="dk1"/>
              </a:buClr>
              <a:buSzPct val="166666"/>
              <a:buFont typeface="Arial"/>
              <a:buChar char="•"/>
            </a:pPr>
            <a:r>
              <a:rPr sz="2400" lang="en"/>
              <a:t>One distance function per subgraph</a:t>
            </a:r>
          </a:p>
          <a:p>
            <a:pPr lvl="0" indent="-381000" marL="457200">
              <a:buClr>
                <a:schemeClr val="dk1"/>
              </a:buClr>
              <a:buSzPct val="166666"/>
              <a:buFont typeface="Arial"/>
              <a:buChar char="•"/>
            </a:pPr>
            <a:r>
              <a:rPr sz="2400" lang="en"/>
              <a:t>Distance function: is the image inside or outside the subgraph?</a:t>
            </a:r>
          </a:p>
        </p:txBody>
      </p:sp>
      <p:sp>
        <p:nvSpPr>
          <p:cNvPr id="97" name="Shape 97"/>
          <p:cNvSpPr/>
          <p:nvPr/>
        </p:nvSpPr>
        <p:spPr>
          <a:xfrm>
            <a:off y="1255750" x="1822475"/>
            <a:ext cy="3949825" cx="53813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1" name="Shape 10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2" name="Shape 102"/>
          <p:cNvSpPr/>
          <p:nvPr/>
        </p:nvSpPr>
        <p:spPr>
          <a:xfrm>
            <a:off y="817775" x="4617475"/>
            <a:ext cy="3921425" cx="365682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103" name="Shape 103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buNone/>
            </a:pPr>
            <a:r>
              <a:rPr lang="en"/>
              <a:t>Graph Subdivision</a:t>
            </a:r>
          </a:p>
        </p:txBody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y="4485500" x="457200"/>
            <a:ext cy="23036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381000" marL="457200">
              <a:buClr>
                <a:schemeClr val="dk1"/>
              </a:buClr>
              <a:buSzPct val="166666"/>
              <a:buFont typeface="Arial"/>
              <a:buChar char="•"/>
            </a:pPr>
            <a:r>
              <a:rPr sz="2400" lang="en"/>
              <a:t>Minimum dominating set</a:t>
            </a:r>
          </a:p>
          <a:p>
            <a:pPr rtl="0" lvl="1" indent="-342900" marL="914400">
              <a:buClr>
                <a:schemeClr val="dk1"/>
              </a:buClr>
              <a:buSzPct val="100000"/>
              <a:buFont typeface="Courier New"/>
              <a:buChar char="o"/>
            </a:pPr>
            <a:r>
              <a:rPr sz="1800" lang="en"/>
              <a:t>Minimum set of vertices whose neighborhoods cover the whole graph</a:t>
            </a:r>
          </a:p>
          <a:p>
            <a:pPr rtl="0" lvl="1" indent="-342900" marL="914400">
              <a:buClr>
                <a:schemeClr val="dk1"/>
              </a:buClr>
              <a:buSzPct val="100000"/>
              <a:buFont typeface="Courier New"/>
              <a:buChar char="o"/>
            </a:pPr>
            <a:r>
              <a:rPr sz="1800" lang="en"/>
              <a:t>NP-hard, use greedy algorithm</a:t>
            </a:r>
          </a:p>
          <a:p>
            <a:pPr rtl="0" lvl="1" indent="-342900" marL="914400">
              <a:buClr>
                <a:schemeClr val="dk1"/>
              </a:buClr>
              <a:buSzPct val="100000"/>
              <a:buFont typeface="Courier New"/>
              <a:buChar char="o"/>
            </a:pPr>
            <a:r>
              <a:rPr sz="1800" lang="en"/>
              <a:t>Same as in Skeletal Sets for SfM</a:t>
            </a:r>
          </a:p>
          <a:p>
            <a:pPr rtl="0" lvl="0" indent="-381000" marL="457200">
              <a:buClr>
                <a:schemeClr val="dk1"/>
              </a:buClr>
              <a:buSzPct val="166666"/>
              <a:buFont typeface="Arial"/>
              <a:buChar char="•"/>
            </a:pPr>
            <a:r>
              <a:rPr sz="2400" lang="en"/>
              <a:t>Example Dubrovnik:</a:t>
            </a:r>
          </a:p>
          <a:p>
            <a:pPr lvl="1" indent="-342900" marL="914400">
              <a:buClr>
                <a:schemeClr val="dk1"/>
              </a:buClr>
              <a:buSzPct val="100000"/>
              <a:buFont typeface="Courier New"/>
              <a:buChar char="o"/>
            </a:pPr>
            <a:r>
              <a:rPr sz="1800" lang="en"/>
              <a:t># images: 6044, # centers: 188</a:t>
            </a:r>
          </a:p>
        </p:txBody>
      </p:sp>
      <p:sp>
        <p:nvSpPr>
          <p:cNvPr id="105" name="Shape 105"/>
          <p:cNvSpPr txBox="1"/>
          <p:nvPr/>
        </p:nvSpPr>
        <p:spPr>
          <a:xfrm>
            <a:off y="6480000" x="1895400"/>
            <a:ext cy="378000" cx="72485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r" rtl="0" lvl="0">
              <a:lnSpc>
                <a:spcPct val="115000"/>
              </a:lnSpc>
              <a:buNone/>
            </a:pPr>
            <a:r>
              <a:rPr u="sng" b="1" sz="1200" lang="en">
                <a:solidFill>
                  <a:srgbClr val="6611CC"/>
                </a:solidFill>
                <a:hlinkClick r:id="rId4"/>
              </a:rPr>
              <a:t>Skeletal </a:t>
            </a:r>
            <a:r>
              <a:rPr u="sng" sz="1200" lang="en">
                <a:solidFill>
                  <a:srgbClr val="6611CC"/>
                </a:solidFill>
                <a:hlinkClick r:id="rId5"/>
              </a:rPr>
              <a:t>graphs for efficient structure from motion</a:t>
            </a:r>
            <a:r>
              <a:rPr sz="1200" lang="en"/>
              <a:t> Snavely, Seitz, Szeliski, CVPR’08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9" name="Shape 10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0" name="Shape 110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buNone/>
            </a:pPr>
            <a:r>
              <a:rPr lang="en"/>
              <a:t>Learn distance functions</a:t>
            </a:r>
          </a:p>
        </p:txBody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/>
              <a:t>SVM distance function</a:t>
            </a:r>
          </a:p>
          <a:p>
            <a:pPr rtl="0" lvl="1" indent="-381000" marL="914400">
              <a:buClr>
                <a:schemeClr val="dk1"/>
              </a:buClr>
              <a:buSzPct val="80000"/>
              <a:buFont typeface="Courier New"/>
              <a:buChar char="o"/>
            </a:pPr>
            <a:r>
              <a:rPr b="1" lang="en"/>
              <a:t>q</a:t>
            </a:r>
            <a:r>
              <a:rPr lang="en"/>
              <a:t> image features</a:t>
            </a:r>
          </a:p>
          <a:p>
            <a:pPr rtl="0" lvl="1" indent="-381000" marL="9144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Image is in subgraph if </a:t>
            </a:r>
            <a:r>
              <a:rPr b="1" lang="en"/>
              <a:t>wq</a:t>
            </a:r>
            <a:r>
              <a:rPr lang="en"/>
              <a:t> + b &gt; 0</a:t>
            </a:r>
          </a:p>
          <a:p>
            <a:pPr rtl="0" lvl="0" indent="-419100" marL="45720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/>
              <a:t>Positive examples:</a:t>
            </a:r>
          </a:p>
          <a:p>
            <a:pPr rtl="0" lvl="1" indent="-381000" marL="9144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images in same subgraph</a:t>
            </a:r>
          </a:p>
          <a:p>
            <a:pPr rtl="0" lvl="0" indent="-419100" marL="45720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/>
              <a:t>Negatives:</a:t>
            </a:r>
          </a:p>
          <a:p>
            <a:pPr rtl="0" lvl="1" indent="-381000" marL="9144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images not in subgraph</a:t>
            </a:r>
          </a:p>
          <a:p>
            <a:pPr rtl="0" lvl="1" indent="-381000" marL="9144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hard ones: images neighbouring the subgraph</a:t>
            </a:r>
          </a:p>
          <a:p>
            <a:pPr rtl="0" lvl="0" indent="-419100" marL="45720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/>
              <a:t>Calibrate all distance functions</a:t>
            </a:r>
          </a:p>
          <a:p>
            <a:pPr rtl="0" lvl="1" indent="-381000" marL="9144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convert to probabilities using Platt’s method</a:t>
            </a:r>
          </a:p>
          <a:p>
            <a:pPr lvl="1" indent="-381000" marL="9144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fits sigmoids to P(y|x=1) and P(y|x=-1)</a:t>
            </a:r>
          </a:p>
        </p:txBody>
      </p:sp>
      <p:sp>
        <p:nvSpPr>
          <p:cNvPr id="112" name="Shape 112"/>
          <p:cNvSpPr txBox="1"/>
          <p:nvPr/>
        </p:nvSpPr>
        <p:spPr>
          <a:xfrm>
            <a:off y="6480000" x="1895400"/>
            <a:ext cy="378000" cx="72485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r" rtl="0" lvl="0">
              <a:lnSpc>
                <a:spcPct val="125000"/>
              </a:lnSpc>
              <a:buNone/>
            </a:pPr>
            <a:r>
              <a:rPr u="sng" sz="1200" lang="en">
                <a:solidFill>
                  <a:schemeClr val="hlink"/>
                </a:solidFill>
                <a:hlinkClick r:id="rId3"/>
              </a:rPr>
              <a:t>Probabilities for SV Machines</a:t>
            </a:r>
            <a:r>
              <a:rPr sz="1200" lang="en">
                <a:solidFill>
                  <a:srgbClr val="1A1A1A"/>
                </a:solidFill>
              </a:rPr>
              <a:t>, Platt, 1999</a:t>
            </a:r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6" name="Shape 11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7" name="Shape 117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buNone/>
            </a:pPr>
            <a:r>
              <a:rPr lang="en"/>
              <a:t>Retrieval</a:t>
            </a:r>
          </a:p>
        </p:txBody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/>
              <a:t>Extract visual words from image</a:t>
            </a:r>
          </a:p>
          <a:p>
            <a:pPr rtl="0" lvl="0" indent="-419100" marL="45720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/>
              <a:t>Compute distance to each subgraph with their own distance functions</a:t>
            </a:r>
          </a:p>
          <a:p>
            <a:pPr rtl="0" lvl="0" indent="-419100" marL="45720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/>
              <a:t>For closest subgraphs:</a:t>
            </a:r>
          </a:p>
          <a:p>
            <a:pPr rtl="0" lvl="1" indent="-381000" marL="9144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use distance function to chose the closest images in the subgraph</a:t>
            </a:r>
          </a:p>
          <a:p>
            <a:pPr rtl="0" lvl="0" indent="-419100" marL="45720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/>
              <a:t>Return the best images</a:t>
            </a:r>
          </a:p>
          <a:p>
            <a:r>
              <a:t/>
            </a: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2" name="Shape 12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3" name="Shape 123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buNone/>
            </a:pPr>
            <a:r>
              <a:rPr lang="en"/>
              <a:t>Retrieval</a:t>
            </a:r>
          </a:p>
        </p:txBody>
      </p:sp>
      <p:sp>
        <p:nvSpPr>
          <p:cNvPr id="124" name="Shape 124"/>
          <p:cNvSpPr/>
          <p:nvPr/>
        </p:nvSpPr>
        <p:spPr>
          <a:xfrm>
            <a:off y="1627825" x="857350"/>
            <a:ext cy="3943350" cx="75723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8" name="Shape 12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9" name="Shape 129"/>
          <p:cNvSpPr/>
          <p:nvPr/>
        </p:nvSpPr>
        <p:spPr>
          <a:xfrm>
            <a:off y="4381500" x="261700"/>
            <a:ext cy="2476500" cx="809625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130" name="Shape 130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buNone/>
            </a:pPr>
            <a:r>
              <a:rPr lang="en"/>
              <a:t>Re-ranking</a:t>
            </a:r>
          </a:p>
        </p:txBody>
      </p:sp>
      <p:sp>
        <p:nvSpPr>
          <p:cNvPr id="131" name="Shape 131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/>
              <a:t>Problem: sometimes it fails very badly</a:t>
            </a:r>
          </a:p>
          <a:p>
            <a:pPr rtl="0" lvl="1" indent="-381000" marL="9144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Top images are really similar</a:t>
            </a:r>
          </a:p>
          <a:p>
            <a:pPr rtl="0" lvl="1" indent="-381000" marL="9144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Images from top subgraphs are prefered, increasing the issue</a:t>
            </a:r>
          </a:p>
          <a:p>
            <a:pPr rtl="0" lvl="0" indent="-419100" marL="45720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/>
              <a:t>Idea: increase diversity</a:t>
            </a:r>
          </a:p>
          <a:p>
            <a:pPr rtl="0" lvl="1" indent="-381000" marL="9144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Given the first image is wrong, what’s the most likely image to be right?</a:t>
            </a:r>
          </a:p>
        </p:txBody>
      </p:sp>
    </p:spTree>
  </p:cSld>
  <p:clrMapOvr>
    <a:masterClrMapping/>
  </p:clrMapOvr>
  <p:transition spd="slow">
    <p:cut/>
  </p:transition>
  <p:timing>
    <p:tnLst>
      <p:par>
        <p:cTn restart="never" dur="indefinite" nodeType="tmRoot">
          <p:childTnLst>
            <p:seq nextAc="seek" concurrent="1">
              <p:cTn id="2" dur="indefinite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5" name="Shape 13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6" name="Shape 136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buNone/>
            </a:pPr>
            <a:r>
              <a:rPr lang="en"/>
              <a:t>Bag-of-Words Regularization</a:t>
            </a:r>
          </a:p>
        </p:txBody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  <a:ln w="9525" cap="flat">
            <a:solidFill>
              <a:srgbClr val="783F04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buClr>
                <a:srgbClr val="073763"/>
              </a:buClr>
              <a:buSzPct val="166666"/>
              <a:buFont typeface="Arial"/>
              <a:buChar char="•"/>
            </a:pPr>
            <a:r>
              <a:rPr lang="en">
                <a:solidFill>
                  <a:srgbClr val="073763"/>
                </a:solidFill>
              </a:rPr>
              <a:t>If all subgraphs’ probabilities are low (&lt;0.1), revert to BoW model.</a:t>
            </a:r>
          </a:p>
          <a:p>
            <a:pPr rtl="0" lvl="0" indent="-419100" marL="457200">
              <a:buClr>
                <a:srgbClr val="660000"/>
              </a:buClr>
              <a:buSzPct val="166666"/>
              <a:buFont typeface="Arial"/>
              <a:buChar char="•"/>
            </a:pPr>
            <a:r>
              <a:rPr lang="en">
                <a:solidFill>
                  <a:srgbClr val="660000"/>
                </a:solidFill>
              </a:rPr>
              <a:t>Weighted average between Graph based probabilities and BoW probabilities, fitted using logistic regression.</a:t>
            </a:r>
          </a:p>
          <a:p>
            <a:pPr rtl="0" lvl="0" indent="-419100" marL="457200">
              <a:buClr>
                <a:srgbClr val="660000"/>
              </a:buClr>
              <a:buSzPct val="166666"/>
              <a:buFont typeface="Arial"/>
              <a:buChar char="•"/>
            </a:pPr>
            <a:r>
              <a:rPr lang="en">
                <a:solidFill>
                  <a:srgbClr val="660000"/>
                </a:solidFill>
              </a:rPr>
              <a:t>Interleave results between models.</a:t>
            </a:r>
          </a:p>
        </p:txBody>
      </p:sp>
      <p:sp>
        <p:nvSpPr>
          <p:cNvPr id="138" name="Shape 138"/>
          <p:cNvSpPr txBox="1"/>
          <p:nvPr/>
        </p:nvSpPr>
        <p:spPr>
          <a:xfrm>
            <a:off y="2246325" x="4926900"/>
            <a:ext cy="392399" cx="1269600"/>
          </a:xfrm>
          <a:prstGeom prst="rect">
            <a:avLst/>
          </a:prstGeom>
          <a:solidFill>
            <a:srgbClr val="A4C2F4"/>
          </a:solidFill>
          <a:ln w="19050" cap="flat">
            <a:solidFill>
              <a:srgbClr val="0B5394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t" anchorCtr="0">
            <a:noAutofit/>
          </a:bodyPr>
          <a:lstStyle/>
          <a:p>
            <a:pPr>
              <a:buNone/>
            </a:pPr>
            <a:r>
              <a:rPr lang="en"/>
              <a:t>Applied to all</a:t>
            </a:r>
          </a:p>
        </p:txBody>
      </p:sp>
      <p:sp>
        <p:nvSpPr>
          <p:cNvPr id="139" name="Shape 139"/>
          <p:cNvSpPr txBox="1"/>
          <p:nvPr/>
        </p:nvSpPr>
        <p:spPr>
          <a:xfrm>
            <a:off y="3668025" x="6799550"/>
            <a:ext cy="392399" cx="1703700"/>
          </a:xfrm>
          <a:prstGeom prst="rect">
            <a:avLst/>
          </a:prstGeom>
          <a:solidFill>
            <a:srgbClr val="EA9999"/>
          </a:solidFill>
          <a:ln w="19050" cap="flat">
            <a:solidFill>
              <a:srgbClr val="990000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en"/>
              <a:t>Applied to +BoW</a:t>
            </a:r>
          </a:p>
        </p:txBody>
      </p:sp>
    </p:spTree>
  </p:cSld>
  <p:clrMapOvr>
    <a:masterClrMapping/>
  </p:clrMapOvr>
  <p:transition spd="slow">
    <p:cut/>
  </p:transition>
  <p:timing>
    <p:tnLst>
      <p:par>
        <p:cTn restart="never" dur="indefinite" nodeType="tmRoot">
          <p:childTnLst>
            <p:seq nextAc="seek" concurrent="1">
              <p:cTn id="2" dur="indefinite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presetID="10" fill="hold" presetSubtype="0" presetClass="entr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3" name="Shape 14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4" name="Shape 144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buNone/>
            </a:pPr>
            <a:r>
              <a:rPr lang="en"/>
              <a:t>Experiments</a:t>
            </a:r>
          </a:p>
        </p:txBody>
      </p:sp>
      <p:sp>
        <p:nvSpPr>
          <p:cNvPr id="145" name="Shape 145"/>
          <p:cNvSpPr txBox="1"/>
          <p:nvPr>
            <p:ph idx="1" type="body"/>
          </p:nvPr>
        </p:nvSpPr>
        <p:spPr>
          <a:xfrm>
            <a:off y="5482400" x="457200"/>
            <a:ext cy="10853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buNone/>
            </a:pPr>
            <a:r>
              <a:rPr lang="en"/>
              <a:t>
</a:t>
            </a:r>
          </a:p>
        </p:txBody>
      </p:sp>
      <p:sp>
        <p:nvSpPr>
          <p:cNvPr id="146" name="Shape 146"/>
          <p:cNvSpPr/>
          <p:nvPr/>
        </p:nvSpPr>
        <p:spPr>
          <a:xfrm>
            <a:off y="1624775" x="109537"/>
            <a:ext cy="3705225" cx="892492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147" name="Shape 147"/>
          <p:cNvSpPr txBox="1"/>
          <p:nvPr/>
        </p:nvSpPr>
        <p:spPr>
          <a:xfrm>
            <a:off y="5536500" x="659700"/>
            <a:ext cy="826799" cx="76868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buNone/>
            </a:pPr>
            <a:r>
              <a:rPr sz="2400" lang="en"/>
              <a:t>Metric: Is there an image in the top-k that can pass geometric verification with the query?</a:t>
            </a:r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1" name="Shape 15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52" name="Shape 152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buNone/>
            </a:pPr>
            <a:r>
              <a:rPr lang="en"/>
              <a:t>Experiments</a:t>
            </a:r>
          </a:p>
        </p:txBody>
      </p:sp>
      <p:sp>
        <p:nvSpPr>
          <p:cNvPr id="153" name="Shape 153"/>
          <p:cNvSpPr/>
          <p:nvPr/>
        </p:nvSpPr>
        <p:spPr>
          <a:xfrm>
            <a:off y="1417650" x="1306325"/>
            <a:ext cy="5443000" cx="653134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" name="Shape 2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y="274637" x="457200"/>
            <a:ext cy="11432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buNone/>
            </a:pPr>
            <a:r>
              <a:rPr lang="en"/>
              <a:t>Where am I?</a:t>
            </a:r>
          </a:p>
        </p:txBody>
      </p:sp>
      <p:sp>
        <p:nvSpPr>
          <p:cNvPr id="30" name="Shape 30"/>
          <p:cNvSpPr/>
          <p:nvPr/>
        </p:nvSpPr>
        <p:spPr>
          <a:xfrm>
            <a:off y="1417949" x="1098825"/>
            <a:ext cy="5114400" cx="681770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31" name="Shape 31"/>
          <p:cNvSpPr txBox="1"/>
          <p:nvPr/>
        </p:nvSpPr>
        <p:spPr>
          <a:xfrm>
            <a:off y="4688800" x="3693800"/>
            <a:ext cy="387599" cx="6633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t" anchorCtr="0">
            <a:noAutofit/>
          </a:bodyPr>
          <a:lstStyle/>
          <a:p>
            <a:pPr>
              <a:buNone/>
            </a:pPr>
            <a:r>
              <a:rPr lang="en"/>
              <a:t>Quad</a:t>
            </a:r>
          </a:p>
        </p:txBody>
      </p:sp>
      <p:sp>
        <p:nvSpPr>
          <p:cNvPr id="32" name="Shape 32"/>
          <p:cNvSpPr txBox="1"/>
          <p:nvPr/>
        </p:nvSpPr>
        <p:spPr>
          <a:xfrm>
            <a:off y="5676650" x="5702525"/>
            <a:ext cy="556199" cx="730199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buNone/>
            </a:pPr>
            <a:r>
              <a:rPr lang="en"/>
              <a:t>Denny Hall</a:t>
            </a:r>
          </a:p>
        </p:txBody>
      </p:sp>
      <p:sp>
        <p:nvSpPr>
          <p:cNvPr id="33" name="Shape 33"/>
          <p:cNvSpPr/>
          <p:nvPr/>
        </p:nvSpPr>
        <p:spPr>
          <a:xfrm rot="-1588156">
            <a:off y="6158095" x="6290941"/>
            <a:ext cy="342252" cx="321055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w="19050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/>
        </p:txBody>
      </p:sp>
    </p:spTree>
  </p:cSld>
  <p:clrMapOvr>
    <a:masterClrMapping/>
  </p:clrMapOvr>
  <p:transition spd="slow">
    <p:cut/>
  </p:transition>
  <p:timing>
    <p:tnLst>
      <p:par>
        <p:cTn restart="never" dur="indefinite" nodeType="tmRoot">
          <p:childTnLst>
            <p:seq nextAc="seek" concurrent="1">
              <p:cTn id="2" dur="indefinite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presetID="10" fill="hold" presetSubtype="0" presetClass="entr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7" name="Shape 15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58" name="Shape 158"/>
          <p:cNvSpPr txBox="1"/>
          <p:nvPr>
            <p:ph type="ctrTitle"/>
          </p:nvPr>
        </p:nvSpPr>
        <p:spPr>
          <a:xfrm>
            <a:off y="2111123" x="685800"/>
            <a:ext cy="1546500" cx="77724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buNone/>
            </a:pPr>
            <a:r>
              <a:rPr lang="en"/>
              <a:t>(Self-) Localization</a:t>
            </a:r>
          </a:p>
        </p:txBody>
      </p:sp>
      <p:sp>
        <p:nvSpPr>
          <p:cNvPr id="159" name="Shape 159"/>
          <p:cNvSpPr txBox="1"/>
          <p:nvPr>
            <p:ph idx="1" type="subTitle"/>
          </p:nvPr>
        </p:nvSpPr>
        <p:spPr>
          <a:xfrm>
            <a:off y="3786737" x="685800"/>
            <a:ext cy="1046400" cx="77724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en"/>
              <a:t>faster</a:t>
            </a:r>
          </a:p>
          <a:p>
            <a:pPr rtl="0" lvl="0">
              <a:buNone/>
            </a:pPr>
            <a:r>
              <a:rPr b="1" sz="3600" lang="en"/>
              <a:t>aerial images + GIS</a:t>
            </a:r>
          </a:p>
          <a:p>
            <a:pPr rtl="0" lvl="0">
              <a:buNone/>
            </a:pPr>
            <a:r>
              <a:rPr lang="en"/>
              <a:t>road maps</a:t>
            </a:r>
          </a:p>
        </p:txBody>
      </p:sp>
      <p:sp>
        <p:nvSpPr>
          <p:cNvPr id="160" name="Shape 160"/>
          <p:cNvSpPr txBox="1"/>
          <p:nvPr/>
        </p:nvSpPr>
        <p:spPr>
          <a:xfrm>
            <a:off y="5480450" x="743575"/>
            <a:ext cy="1166100" cx="77145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buClr>
                <a:schemeClr val="dk1"/>
              </a:buClr>
              <a:buSzPct val="78571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Cross-View Image Geolocation.</a:t>
            </a:r>
          </a:p>
          <a:p>
            <a:pPr algn="ctr" rtl="0" lvl="0">
              <a:buClr>
                <a:schemeClr val="dk1"/>
              </a:buClr>
              <a:buSzPct val="78571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Tsung-Yi Lin, Serge Belongie, and James Hays</a:t>
            </a:r>
          </a:p>
          <a:p>
            <a:pPr algn="ctr" rtl="0" lvl="0">
              <a:buNone/>
            </a:pPr>
            <a:r>
              <a:rPr lang="en">
                <a:solidFill>
                  <a:schemeClr val="dk1"/>
                </a:solidFill>
              </a:rPr>
              <a:t>CVPR 2013</a:t>
            </a:r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4" name="Shape 16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65" name="Shape 165"/>
          <p:cNvSpPr/>
          <p:nvPr/>
        </p:nvSpPr>
        <p:spPr>
          <a:xfrm>
            <a:off y="1467925" x="1132600"/>
            <a:ext cy="5159124" cx="6878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166" name="Shape 166"/>
          <p:cNvSpPr txBox="1"/>
          <p:nvPr>
            <p:ph type="title"/>
          </p:nvPr>
        </p:nvSpPr>
        <p:spPr>
          <a:xfrm>
            <a:off y="274637" x="457200"/>
            <a:ext cy="11432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buNone/>
            </a:pPr>
            <a:r>
              <a:rPr lang="en"/>
              <a:t>Where am I now?</a:t>
            </a:r>
          </a:p>
        </p:txBody>
      </p:sp>
      <p:sp>
        <p:nvSpPr>
          <p:cNvPr id="167" name="Shape 167"/>
          <p:cNvSpPr txBox="1"/>
          <p:nvPr/>
        </p:nvSpPr>
        <p:spPr>
          <a:xfrm>
            <a:off y="2792625" x="5136450"/>
            <a:ext cy="387599" cx="6633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073763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en"/>
              <a:t>Larch</a:t>
            </a:r>
          </a:p>
        </p:txBody>
      </p:sp>
      <p:sp>
        <p:nvSpPr>
          <p:cNvPr id="168" name="Shape 168"/>
          <p:cNvSpPr txBox="1"/>
          <p:nvPr/>
        </p:nvSpPr>
        <p:spPr>
          <a:xfrm>
            <a:off y="3983300" x="6840775"/>
            <a:ext cy="387599" cx="1056899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073763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en"/>
              <a:t>Mountains</a:t>
            </a:r>
          </a:p>
        </p:txBody>
      </p:sp>
      <p:sp>
        <p:nvSpPr>
          <p:cNvPr id="169" name="Shape 169"/>
          <p:cNvSpPr txBox="1"/>
          <p:nvPr/>
        </p:nvSpPr>
        <p:spPr>
          <a:xfrm>
            <a:off y="5961450" x="5398150"/>
            <a:ext cy="387599" cx="6633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073763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en"/>
              <a:t>Snow</a:t>
            </a:r>
          </a:p>
        </p:txBody>
      </p:sp>
      <p:sp>
        <p:nvSpPr>
          <p:cNvPr id="170" name="Shape 170"/>
          <p:cNvSpPr txBox="1"/>
          <p:nvPr/>
        </p:nvSpPr>
        <p:spPr>
          <a:xfrm>
            <a:off y="6562950" x="7368925"/>
            <a:ext cy="246000" cx="16995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buNone/>
            </a:pPr>
            <a:r>
              <a:rPr lang="en"/>
              <a:t>Excuse my hair...</a:t>
            </a:r>
          </a:p>
        </p:txBody>
      </p:sp>
    </p:spTree>
  </p:cSld>
  <p:clrMapOvr>
    <a:masterClrMapping/>
  </p:clrMapOvr>
  <p:transition spd="slow">
    <p:cut/>
  </p:transition>
  <p:timing>
    <p:tnLst>
      <p:par>
        <p:cTn restart="never" dur="indefinite" nodeType="tmRoot">
          <p:childTnLst>
            <p:seq nextAc="seek" concurrent="1">
              <p:cTn id="2" dur="indefinite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presetID="10" fill="hold" presetSubtype="0" presetClass="entr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presetID="10" fill="hold" presetSubtype="0" presetClass="entr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4" name="Shape 17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75" name="Shape 175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buNone/>
            </a:pPr>
            <a:r>
              <a:rPr lang="en"/>
              <a:t>Where am I?</a:t>
            </a:r>
          </a:p>
        </p:txBody>
      </p:sp>
      <p:sp>
        <p:nvSpPr>
          <p:cNvPr id="176" name="Shape 176"/>
          <p:cNvSpPr/>
          <p:nvPr/>
        </p:nvSpPr>
        <p:spPr>
          <a:xfrm>
            <a:off y="1510350" x="685950"/>
            <a:ext cy="4905775" cx="77721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177" name="Shape 177"/>
          <p:cNvSpPr/>
          <p:nvPr/>
        </p:nvSpPr>
        <p:spPr>
          <a:xfrm rot="312123">
            <a:off y="1855037" x="4378314"/>
            <a:ext cy="1993325" cx="612121"/>
          </a:xfrm>
          <a:prstGeom prst="roundRect">
            <a:avLst>
              <a:gd fmla="val 16667" name="adj"/>
            </a:avLst>
          </a:prstGeom>
          <a:solidFill>
            <a:srgbClr val="A4C2F4">
              <a:alpha val="47310"/>
            </a:srgbClr>
          </a:solidFill>
          <a:ln w="19050" cap="flat">
            <a:solidFill>
              <a:srgbClr val="073763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/>
        </p:txBody>
      </p:sp>
      <p:sp>
        <p:nvSpPr>
          <p:cNvPr id="178" name="Shape 178"/>
          <p:cNvSpPr txBox="1"/>
          <p:nvPr/>
        </p:nvSpPr>
        <p:spPr>
          <a:xfrm>
            <a:off y="2811600" x="5300425"/>
            <a:ext cy="374100" cx="827399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073763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en"/>
              <a:t>Larches</a:t>
            </a:r>
          </a:p>
        </p:txBody>
      </p:sp>
      <p:sp>
        <p:nvSpPr>
          <p:cNvPr id="179" name="Shape 179"/>
          <p:cNvSpPr/>
          <p:nvPr/>
        </p:nvSpPr>
        <p:spPr>
          <a:xfrm>
            <a:off y="2890800" x="4956350"/>
            <a:ext cy="215700" cx="3714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9FC5E8"/>
          </a:solidFill>
          <a:ln w="19050" cap="flat">
            <a:solidFill>
              <a:srgbClr val="073763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/>
        </p:txBody>
      </p:sp>
      <p:sp>
        <p:nvSpPr>
          <p:cNvPr id="180" name="Shape 180"/>
          <p:cNvSpPr/>
          <p:nvPr/>
        </p:nvSpPr>
        <p:spPr>
          <a:xfrm>
            <a:off y="3617525" x="4341575"/>
            <a:ext cy="215700" cx="2079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w="9525" cap="flat">
            <a:solidFill>
              <a:srgbClr val="FFD966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/>
        </p:txBody>
      </p:sp>
    </p:spTree>
  </p:cSld>
  <p:clrMapOvr>
    <a:masterClrMapping/>
  </p:clrMapOvr>
  <p:transition spd="slow">
    <p:cut/>
  </p:transition>
  <p:timing>
    <p:tnLst>
      <p:par>
        <p:cTn restart="never" dur="indefinite" nodeType="tmRoot">
          <p:childTnLst>
            <p:seq nextAc="seek" concurrent="1">
              <p:cTn id="2" dur="indefinite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presetID="10" fill="hold" presetSubtype="0" presetClass="entr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presetID="10" fill="hold" presetSubtype="0" presetClass="entr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4" name="Shape 18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85" name="Shape 185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buNone/>
            </a:pPr>
            <a:r>
              <a:rPr lang="en"/>
              <a:t>Motivation</a:t>
            </a:r>
          </a:p>
        </p:txBody>
      </p:sp>
      <p:sp>
        <p:nvSpPr>
          <p:cNvPr id="186" name="Shape 186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buNone/>
            </a:pPr>
            <a:r>
              <a:rPr lang="en"/>
              <a:t>User photos are really sparse</a:t>
            </a:r>
          </a:p>
        </p:txBody>
      </p:sp>
      <p:sp>
        <p:nvSpPr>
          <p:cNvPr id="187" name="Shape 187"/>
          <p:cNvSpPr/>
          <p:nvPr/>
        </p:nvSpPr>
        <p:spPr>
          <a:xfrm>
            <a:off y="2382400" x="657725"/>
            <a:ext cy="3898799" cx="777387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188" name="Shape 188"/>
          <p:cNvSpPr/>
          <p:nvPr/>
        </p:nvSpPr>
        <p:spPr>
          <a:xfrm>
            <a:off y="2666550" x="2114175"/>
            <a:ext cy="598499" cx="1188300"/>
          </a:xfrm>
          <a:prstGeom prst="cloudCallout">
            <a:avLst>
              <a:gd fmla="val -20833" name="adj1"/>
              <a:gd fmla="val 62500" name="adj2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buNone/>
            </a:pPr>
            <a:r>
              <a:rPr sz="1000" lang="en"/>
              <a:t>Who cares about me?</a:t>
            </a: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2" name="Shape 19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93" name="Shape 193"/>
          <p:cNvSpPr/>
          <p:nvPr/>
        </p:nvSpPr>
        <p:spPr>
          <a:xfrm>
            <a:off y="0" x="0"/>
            <a:ext cy="6858000" cx="9144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en">
                <a:solidFill>
                  <a:srgbClr val="FFFFFF"/>
                </a:solidFill>
              </a:rPr>
              <a:t>Satellite</a:t>
            </a:r>
          </a:p>
          <a:p>
            <a:pPr rtl="0" lvl="0">
              <a:buNone/>
            </a:pPr>
            <a:r>
              <a:rPr lang="en">
                <a:solidFill>
                  <a:srgbClr val="FFFFFF"/>
                </a:solidFill>
              </a:rPr>
              <a:t>Aerial</a:t>
            </a:r>
          </a:p>
          <a:p>
            <a:pPr rtl="0" lvl="0">
              <a:buNone/>
            </a:pPr>
            <a:r>
              <a:rPr lang="en">
                <a:solidFill>
                  <a:srgbClr val="FFFFFF"/>
                </a:solidFill>
              </a:rPr>
              <a:t>Street View</a:t>
            </a:r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8" name="Shape 19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99" name="Shape 199"/>
          <p:cNvSpPr/>
          <p:nvPr/>
        </p:nvSpPr>
        <p:spPr>
          <a:xfrm>
            <a:off y="0" x="0"/>
            <a:ext cy="6858000" cx="1014412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200" name="Shape 200"/>
          <p:cNvSpPr txBox="1"/>
          <p:nvPr>
            <p:ph idx="1" type="body"/>
          </p:nvPr>
        </p:nvSpPr>
        <p:spPr>
          <a:xfrm>
            <a:off y="1600200" x="457200"/>
            <a:ext cy="2342100" cx="4068299"/>
          </a:xfrm>
          <a:prstGeom prst="rect">
            <a:avLst/>
          </a:prstGeom>
          <a:solidFill>
            <a:srgbClr val="EFEFEF">
              <a:alpha val="62690"/>
            </a:srgbClr>
          </a:solidFill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en">
                <a:solidFill>
                  <a:srgbClr val="000000"/>
                </a:solidFill>
              </a:rPr>
              <a:t>Non image data</a:t>
            </a:r>
          </a:p>
          <a:p>
            <a:pPr rtl="0" lvl="0" indent="-419100" marL="45720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>
                <a:solidFill>
                  <a:srgbClr val="000000"/>
                </a:solidFill>
              </a:rPr>
              <a:t>GIS Land attributes</a:t>
            </a:r>
          </a:p>
          <a:p>
            <a:pPr rtl="0" lvl="0" indent="-419100" marL="45720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>
                <a:solidFill>
                  <a:srgbClr val="000000"/>
                </a:solidFill>
              </a:rPr>
              <a:t>Elevation Maps</a:t>
            </a:r>
          </a:p>
          <a:p>
            <a:pPr rtl="0" lvl="0" indent="-419100" marL="45720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>
                <a:solidFill>
                  <a:srgbClr val="000000"/>
                </a:solidFill>
              </a:rPr>
              <a:t>others</a:t>
            </a:r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4" name="Shape 20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05" name="Shape 205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/>
        </p:txBody>
      </p:sp>
      <p:sp>
        <p:nvSpPr>
          <p:cNvPr id="206" name="Shape 206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  <p:sp>
        <p:nvSpPr>
          <p:cNvPr id="207" name="Shape 207"/>
          <p:cNvSpPr/>
          <p:nvPr/>
        </p:nvSpPr>
        <p:spPr>
          <a:xfrm>
            <a:off y="0" x="0"/>
            <a:ext cy="6858000" cx="9144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208" name="Shape 208"/>
          <p:cNvSpPr/>
          <p:nvPr/>
        </p:nvSpPr>
        <p:spPr>
          <a:xfrm>
            <a:off y="2286000" x="609600"/>
            <a:ext cy="1971675" cx="2924175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  <p:sp>
        <p:nvSpPr>
          <p:cNvPr id="209" name="Shape 209"/>
          <p:cNvSpPr/>
          <p:nvPr/>
        </p:nvSpPr>
        <p:spPr>
          <a:xfrm>
            <a:off y="2286000" x="3904725"/>
            <a:ext cy="1971675" cx="2009775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</p:sp>
      <p:sp>
        <p:nvSpPr>
          <p:cNvPr id="210" name="Shape 210"/>
          <p:cNvSpPr/>
          <p:nvPr/>
        </p:nvSpPr>
        <p:spPr>
          <a:xfrm>
            <a:off y="2286000" x="6285450"/>
            <a:ext cy="1971675" cx="200025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</p:sp>
      <p:sp>
        <p:nvSpPr>
          <p:cNvPr id="211" name="Shape 211"/>
          <p:cNvSpPr txBox="1"/>
          <p:nvPr/>
        </p:nvSpPr>
        <p:spPr>
          <a:xfrm>
            <a:off y="4197575" x="950825"/>
            <a:ext cy="382499" cx="2147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buNone/>
            </a:pPr>
            <a:r>
              <a:rPr sz="1800" lang="en">
                <a:solidFill>
                  <a:srgbClr val="FFFFFF"/>
                </a:solidFill>
              </a:rPr>
              <a:t>Geo-tagged</a:t>
            </a:r>
          </a:p>
          <a:p>
            <a:pPr algn="ctr">
              <a:buNone/>
            </a:pPr>
            <a:r>
              <a:rPr sz="1800" lang="en">
                <a:solidFill>
                  <a:srgbClr val="FFFFFF"/>
                </a:solidFill>
              </a:rPr>
              <a:t>ground level image</a:t>
            </a:r>
          </a:p>
        </p:txBody>
      </p:sp>
      <p:sp>
        <p:nvSpPr>
          <p:cNvPr id="212" name="Shape 212"/>
          <p:cNvSpPr txBox="1"/>
          <p:nvPr/>
        </p:nvSpPr>
        <p:spPr>
          <a:xfrm>
            <a:off y="4197575" x="3770225"/>
            <a:ext cy="382499" cx="2147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buNone/>
            </a:pPr>
            <a:r>
              <a:rPr sz="1800" lang="en">
                <a:solidFill>
                  <a:srgbClr val="FFFFFF"/>
                </a:solidFill>
              </a:rPr>
              <a:t>Aerial image</a:t>
            </a:r>
          </a:p>
        </p:txBody>
      </p:sp>
      <p:sp>
        <p:nvSpPr>
          <p:cNvPr id="213" name="Shape 213"/>
          <p:cNvSpPr txBox="1"/>
          <p:nvPr/>
        </p:nvSpPr>
        <p:spPr>
          <a:xfrm>
            <a:off y="4197575" x="6284825"/>
            <a:ext cy="382499" cx="2147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buNone/>
            </a:pPr>
            <a:r>
              <a:rPr sz="1800" lang="en">
                <a:solidFill>
                  <a:srgbClr val="FFFFFF"/>
                </a:solidFill>
              </a:rPr>
              <a:t>Land Cover</a:t>
            </a:r>
          </a:p>
          <a:p>
            <a:pPr algn="ctr" rtl="0" lvl="0">
              <a:buNone/>
            </a:pPr>
            <a:r>
              <a:rPr sz="1800" lang="en">
                <a:solidFill>
                  <a:srgbClr val="FFFFFF"/>
                </a:solidFill>
              </a:rPr>
              <a:t>Attributes</a:t>
            </a:r>
          </a:p>
        </p:txBody>
      </p:sp>
      <p:sp>
        <p:nvSpPr>
          <p:cNvPr id="214" name="Shape 214"/>
          <p:cNvSpPr/>
          <p:nvPr/>
        </p:nvSpPr>
        <p:spPr>
          <a:xfrm>
            <a:off y="1986530" x="284838"/>
            <a:ext cy="2707775" cx="616800"/>
          </a:xfrm>
          <a:custGeom>
            <a:pathLst>
              <a:path w="24672" extrusionOk="0" h="108311">
                <a:moveTo>
                  <a:pt y="103" x="24672"/>
                </a:moveTo>
                <a:cubicBezTo>
                  <a:pt y="1924" x="21101"/>
                  <a:pt y="-5325" x="7003"/>
                  <a:pt y="11032" x="3251"/>
                </a:cubicBezTo>
                <a:cubicBezTo>
                  <a:pt y="27389" x="-501"/>
                  <a:pt y="82180" x="-1157"/>
                  <a:pt y="98246" x="2158"/>
                </a:cubicBezTo>
                <a:cubicBezTo>
                  <a:pt y="114311" x="5473"/>
                  <a:pt y="105896" x="19644"/>
                  <a:pt y="107426" x="23142"/>
                </a:cubicBezTo>
              </a:path>
            </a:pathLst>
          </a:custGeom>
          <a:noFill/>
          <a:ln w="38100" cap="flat">
            <a:solidFill>
              <a:srgbClr val="9900FF"/>
            </a:solidFill>
            <a:prstDash val="solid"/>
            <a:round/>
            <a:headEnd w="lg" len="lg" type="none"/>
            <a:tailEnd w="lg" len="lg" type="none"/>
          </a:ln>
        </p:spPr>
      </p:sp>
      <p:sp>
        <p:nvSpPr>
          <p:cNvPr id="215" name="Shape 215"/>
          <p:cNvSpPr/>
          <p:nvPr/>
        </p:nvSpPr>
        <p:spPr>
          <a:xfrm rot="10800000">
            <a:off y="1986525" x="8109475"/>
            <a:ext cy="2707775" cx="616800"/>
          </a:xfrm>
          <a:custGeom>
            <a:pathLst>
              <a:path w="24672" extrusionOk="0" h="108311">
                <a:moveTo>
                  <a:pt y="103" x="24672"/>
                </a:moveTo>
                <a:cubicBezTo>
                  <a:pt y="1924" x="21101"/>
                  <a:pt y="-5325" x="7003"/>
                  <a:pt y="11032" x="3251"/>
                </a:cubicBezTo>
                <a:cubicBezTo>
                  <a:pt y="27389" x="-501"/>
                  <a:pt y="82180" x="-1157"/>
                  <a:pt y="98246" x="2158"/>
                </a:cubicBezTo>
                <a:cubicBezTo>
                  <a:pt y="114311" x="5473"/>
                  <a:pt y="105896" x="19644"/>
                  <a:pt y="107426" x="23142"/>
                </a:cubicBezTo>
              </a:path>
            </a:pathLst>
          </a:custGeom>
          <a:noFill/>
          <a:ln w="38100" cap="flat">
            <a:solidFill>
              <a:srgbClr val="9900FF"/>
            </a:solidFill>
            <a:prstDash val="solid"/>
            <a:round/>
            <a:headEnd w="lg" len="lg" type="none"/>
            <a:tailEnd w="lg" len="lg" type="none"/>
          </a:ln>
        </p:spPr>
      </p:sp>
      <p:cxnSp>
        <p:nvCxnSpPr>
          <p:cNvPr id="216" name="Shape 216"/>
          <p:cNvCxnSpPr/>
          <p:nvPr/>
        </p:nvCxnSpPr>
        <p:spPr>
          <a:xfrm>
            <a:off y="4704975" x="5306075"/>
            <a:ext cy="1590299" cx="1497299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round/>
            <a:headEnd w="lg" len="lg" type="none"/>
            <a:tailEnd w="lg" len="lg" type="triangle"/>
          </a:ln>
        </p:spPr>
      </p:cxn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0" name="Shape 22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21" name="Shape 221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buNone/>
            </a:pPr>
            <a:r>
              <a:rPr lang="en"/>
              <a:t>Algorithm</a:t>
            </a:r>
          </a:p>
        </p:txBody>
      </p:sp>
      <p:sp>
        <p:nvSpPr>
          <p:cNvPr id="222" name="Shape 222"/>
          <p:cNvSpPr/>
          <p:nvPr/>
        </p:nvSpPr>
        <p:spPr>
          <a:xfrm>
            <a:off y="2321825" x="1250775"/>
            <a:ext cy="2390775" cx="24765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223" name="Shape 223"/>
          <p:cNvSpPr/>
          <p:nvPr/>
        </p:nvSpPr>
        <p:spPr>
          <a:xfrm>
            <a:off y="2302775" x="5250825"/>
            <a:ext cy="2428875" cx="2638425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  <p:sp>
        <p:nvSpPr>
          <p:cNvPr id="224" name="Shape 224"/>
          <p:cNvSpPr txBox="1"/>
          <p:nvPr/>
        </p:nvSpPr>
        <p:spPr>
          <a:xfrm>
            <a:off y="4711050" x="1284175"/>
            <a:ext cy="371699" cx="1923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buNone/>
            </a:pPr>
            <a:r>
              <a:rPr lang="en"/>
              <a:t>Input</a:t>
            </a:r>
          </a:p>
        </p:txBody>
      </p:sp>
      <p:sp>
        <p:nvSpPr>
          <p:cNvPr id="225" name="Shape 225"/>
          <p:cNvSpPr txBox="1"/>
          <p:nvPr/>
        </p:nvSpPr>
        <p:spPr>
          <a:xfrm>
            <a:off y="4711050" x="5398975"/>
            <a:ext cy="371699" cx="1923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en"/>
              <a:t>Heatmap</a:t>
            </a:r>
          </a:p>
        </p:txBody>
      </p:sp>
      <p:sp>
        <p:nvSpPr>
          <p:cNvPr id="226" name="Shape 226"/>
          <p:cNvSpPr/>
          <p:nvPr/>
        </p:nvSpPr>
        <p:spPr>
          <a:xfrm>
            <a:off y="3331362" x="4131200"/>
            <a:ext cy="371699" cx="7761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/>
        </p:txBody>
      </p: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0" name="Shape 23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31" name="Shape 231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/>
        </p:txBody>
      </p:sp>
      <p:sp>
        <p:nvSpPr>
          <p:cNvPr id="232" name="Shape 232"/>
          <p:cNvSpPr/>
          <p:nvPr/>
        </p:nvSpPr>
        <p:spPr>
          <a:xfrm>
            <a:off y="152400" x="152400"/>
            <a:ext cy="6200775" cx="89058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6" name="Shape 23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37" name="Shape 237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/>
        </p:txBody>
      </p:sp>
      <p:sp>
        <p:nvSpPr>
          <p:cNvPr id="238" name="Shape 238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  <p:sp>
        <p:nvSpPr>
          <p:cNvPr id="239" name="Shape 239"/>
          <p:cNvSpPr/>
          <p:nvPr/>
        </p:nvSpPr>
        <p:spPr>
          <a:xfrm>
            <a:off y="152400" x="152400"/>
            <a:ext cy="7315200" cx="900112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" name="Shape 3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8" name="Shape 38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buNone/>
            </a:pPr>
            <a:r>
              <a:rPr lang="en"/>
              <a:t>What data can I collect?</a:t>
            </a:r>
          </a:p>
        </p:txBody>
      </p:sp>
      <p:sp>
        <p:nvSpPr>
          <p:cNvPr id="39" name="Shape 39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/>
              <a:t>Image(s)</a:t>
            </a:r>
          </a:p>
          <a:p>
            <a:pPr rtl="0" lvl="1" indent="-381000" marL="9144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main focus of these papers</a:t>
            </a:r>
          </a:p>
          <a:p>
            <a:pPr rtl="0" lvl="0" indent="-419100" marL="45720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/>
              <a:t>Sensor data</a:t>
            </a:r>
          </a:p>
          <a:p>
            <a:pPr rtl="0" lvl="1" indent="-381000" marL="9144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GPS (aren’t you done yet?)</a:t>
            </a:r>
          </a:p>
          <a:p>
            <a:pPr rtl="0" lvl="1" indent="-381000" marL="9144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Inertial, temperature, pressure, etc.</a:t>
            </a:r>
          </a:p>
        </p:txBody>
      </p: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3" name="Shape 24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44" name="Shape 244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/>
        </p:txBody>
      </p:sp>
      <p:sp>
        <p:nvSpPr>
          <p:cNvPr id="245" name="Shape 245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  <p:sp>
        <p:nvSpPr>
          <p:cNvPr id="246" name="Shape 246"/>
          <p:cNvSpPr/>
          <p:nvPr/>
        </p:nvSpPr>
        <p:spPr>
          <a:xfrm>
            <a:off y="0" x="97750"/>
            <a:ext cy="7115175" cx="900112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0" name="Shape 25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51" name="Shape 251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buNone/>
            </a:pPr>
            <a:r>
              <a:rPr lang="en"/>
              <a:t>Results</a:t>
            </a:r>
          </a:p>
        </p:txBody>
      </p:sp>
      <p:sp>
        <p:nvSpPr>
          <p:cNvPr id="252" name="Shape 252"/>
          <p:cNvSpPr/>
          <p:nvPr/>
        </p:nvSpPr>
        <p:spPr>
          <a:xfrm>
            <a:off y="2256250" x="0"/>
            <a:ext cy="3038475" cx="9144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253" name="Shape 253"/>
          <p:cNvSpPr/>
          <p:nvPr/>
        </p:nvSpPr>
        <p:spPr>
          <a:xfrm>
            <a:off y="2286925" x="1549200"/>
            <a:ext cy="3021900" cx="2185800"/>
          </a:xfrm>
          <a:prstGeom prst="rect">
            <a:avLst/>
          </a:prstGeom>
          <a:noFill/>
          <a:ln w="38100" cap="flat">
            <a:solidFill>
              <a:srgbClr val="6AA84F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/>
        </p:txBody>
      </p:sp>
      <p:sp>
        <p:nvSpPr>
          <p:cNvPr id="254" name="Shape 254"/>
          <p:cNvSpPr/>
          <p:nvPr/>
        </p:nvSpPr>
        <p:spPr>
          <a:xfrm>
            <a:off y="2286925" x="3807875"/>
            <a:ext cy="3021900" cx="2185800"/>
          </a:xfrm>
          <a:prstGeom prst="rect">
            <a:avLst/>
          </a:prstGeom>
          <a:noFill/>
          <a:ln w="38100" cap="flat">
            <a:solidFill>
              <a:srgbClr val="FF0000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/>
        </p:txBody>
      </p:sp>
      <p:sp>
        <p:nvSpPr>
          <p:cNvPr id="255" name="Shape 255"/>
          <p:cNvSpPr txBox="1"/>
          <p:nvPr/>
        </p:nvSpPr>
        <p:spPr>
          <a:xfrm>
            <a:off y="1920925" x="136600"/>
            <a:ext cy="366000" cx="11094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buNone/>
            </a:pPr>
            <a:r>
              <a:rPr lang="en"/>
              <a:t>Query</a:t>
            </a:r>
          </a:p>
        </p:txBody>
      </p:sp>
      <p:sp>
        <p:nvSpPr>
          <p:cNvPr id="256" name="Shape 256"/>
          <p:cNvSpPr txBox="1"/>
          <p:nvPr/>
        </p:nvSpPr>
        <p:spPr>
          <a:xfrm>
            <a:off y="5264625" x="77125"/>
            <a:ext cy="603599" cx="13991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en"/>
              <a:t>Aerial Image (not provided!)</a:t>
            </a:r>
          </a:p>
        </p:txBody>
      </p:sp>
      <p:sp>
        <p:nvSpPr>
          <p:cNvPr id="257" name="Shape 257"/>
          <p:cNvSpPr txBox="1"/>
          <p:nvPr/>
        </p:nvSpPr>
        <p:spPr>
          <a:xfrm>
            <a:off y="1920925" x="1584400"/>
            <a:ext cy="366000" cx="1814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en"/>
              <a:t>Positive Examples</a:t>
            </a:r>
          </a:p>
        </p:txBody>
      </p:sp>
      <p:sp>
        <p:nvSpPr>
          <p:cNvPr id="258" name="Shape 258"/>
          <p:cNvSpPr txBox="1"/>
          <p:nvPr/>
        </p:nvSpPr>
        <p:spPr>
          <a:xfrm>
            <a:off y="1920925" x="3870400"/>
            <a:ext cy="366000" cx="1814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en"/>
              <a:t>Negative Examples</a:t>
            </a:r>
          </a:p>
        </p:txBody>
      </p:sp>
      <p:sp>
        <p:nvSpPr>
          <p:cNvPr id="259" name="Shape 259"/>
          <p:cNvSpPr txBox="1"/>
          <p:nvPr/>
        </p:nvSpPr>
        <p:spPr>
          <a:xfrm>
            <a:off y="1920925" x="6080200"/>
            <a:ext cy="366000" cx="1814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en"/>
              <a:t>Heatmap</a:t>
            </a:r>
          </a:p>
        </p:txBody>
      </p:sp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3" name="Shape 26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64" name="Shape 264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buNone/>
            </a:pPr>
            <a:r>
              <a:rPr lang="en"/>
              <a:t>Quantitative Performance</a:t>
            </a:r>
          </a:p>
        </p:txBody>
      </p:sp>
      <p:sp>
        <p:nvSpPr>
          <p:cNvPr id="265" name="Shape 265"/>
          <p:cNvSpPr txBox="1"/>
          <p:nvPr>
            <p:ph idx="1" type="body"/>
          </p:nvPr>
        </p:nvSpPr>
        <p:spPr>
          <a:xfrm>
            <a:off y="1600200" x="457200"/>
            <a:ext cy="4967700" cx="83141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ct val="34375"/>
              <a:buFont typeface="Arial"/>
              <a:buNone/>
            </a:pPr>
            <a:r>
              <a:rPr sz="3200" lang="en"/>
              <a:t>Percentage of test cases where ground truth location is in top 1% of predicted locations</a:t>
            </a:r>
          </a:p>
          <a:p>
            <a:pPr rtl="0" lvl="0" indent="-406400" marL="457200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SzPct val="166666"/>
              <a:buFont typeface="Arial"/>
              <a:buChar char="•"/>
            </a:pPr>
            <a:r>
              <a:rPr sz="2800" lang="en"/>
              <a:t>Direct ground match (im2gps):   0%</a:t>
            </a:r>
          </a:p>
          <a:p>
            <a:pPr rtl="0" lvl="0" indent="-406400" marL="457200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SzPct val="166666"/>
              <a:buFont typeface="Arial"/>
              <a:buChar char="•"/>
            </a:pPr>
            <a:r>
              <a:rPr sz="2800" lang="en"/>
              <a:t>Chance:                                      1%</a:t>
            </a:r>
          </a:p>
          <a:p>
            <a:pPr rtl="0" lvl="0" indent="-406400" marL="457200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SzPct val="166666"/>
              <a:buFont typeface="Arial"/>
              <a:buChar char="•"/>
            </a:pPr>
            <a:r>
              <a:rPr sz="2800" lang="en"/>
              <a:t>Direct match (no translation):  	2%</a:t>
            </a:r>
          </a:p>
          <a:p>
            <a:pPr rtl="0" lvl="0" indent="-406400" marL="457200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SzPct val="166666"/>
              <a:buFont typeface="Arial"/>
              <a:buChar char="•"/>
            </a:pPr>
            <a:r>
              <a:rPr sz="2800" lang="en"/>
              <a:t>Land Cover Oracle (cheating):   4%</a:t>
            </a:r>
          </a:p>
          <a:p>
            <a:pPr rtl="0" lvl="0" indent="-406400" marL="457200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SzPct val="166666"/>
              <a:buFont typeface="Arial"/>
              <a:buChar char="•"/>
            </a:pPr>
            <a:r>
              <a:rPr sz="2800" lang="en"/>
              <a:t>Data-driven translation:              8%</a:t>
            </a:r>
          </a:p>
          <a:p>
            <a:pPr rtl="0" lvl="0" indent="-406400" marL="457200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SzPct val="166666"/>
              <a:buFont typeface="Arial"/>
              <a:buChar char="•"/>
            </a:pPr>
            <a:r>
              <a:rPr sz="2800" lang="en"/>
              <a:t>Our method:                              17%</a:t>
            </a:r>
          </a:p>
          <a:p>
            <a:r>
              <a:t/>
            </a:r>
          </a:p>
        </p:txBody>
      </p:sp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9" name="Shape 26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70" name="Shape 270"/>
          <p:cNvSpPr txBox="1"/>
          <p:nvPr>
            <p:ph type="ctrTitle"/>
          </p:nvPr>
        </p:nvSpPr>
        <p:spPr>
          <a:xfrm>
            <a:off y="2111123" x="685800"/>
            <a:ext cy="1546500" cx="77724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buNone/>
            </a:pPr>
            <a:r>
              <a:rPr lang="en"/>
              <a:t>(Self-) Localization</a:t>
            </a:r>
          </a:p>
        </p:txBody>
      </p:sp>
      <p:sp>
        <p:nvSpPr>
          <p:cNvPr id="271" name="Shape 271"/>
          <p:cNvSpPr txBox="1"/>
          <p:nvPr>
            <p:ph idx="1" type="subTitle"/>
          </p:nvPr>
        </p:nvSpPr>
        <p:spPr>
          <a:xfrm>
            <a:off y="3786737" x="685800"/>
            <a:ext cy="1046400" cx="77724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en"/>
              <a:t>faster</a:t>
            </a:r>
          </a:p>
          <a:p>
            <a:pPr rtl="0" lvl="0">
              <a:buNone/>
            </a:pPr>
            <a:r>
              <a:rPr lang="en"/>
              <a:t>aerial images + GIS</a:t>
            </a:r>
          </a:p>
          <a:p>
            <a:pPr rtl="0" lvl="0">
              <a:buNone/>
            </a:pPr>
            <a:r>
              <a:rPr b="1" sz="3600" lang="en"/>
              <a:t>road maps</a:t>
            </a:r>
          </a:p>
        </p:txBody>
      </p:sp>
      <p:sp>
        <p:nvSpPr>
          <p:cNvPr id="272" name="Shape 272"/>
          <p:cNvSpPr txBox="1"/>
          <p:nvPr/>
        </p:nvSpPr>
        <p:spPr>
          <a:xfrm>
            <a:off y="5480450" x="743575"/>
            <a:ext cy="1166100" cx="77145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buNone/>
            </a:pPr>
            <a:r>
              <a:rPr b="1" lang="en">
                <a:solidFill>
                  <a:schemeClr val="dk1"/>
                </a:solidFill>
              </a:rPr>
              <a:t>Lost! Leveraging the Crowd for Probabilistic Visual Self-Localization</a:t>
            </a:r>
          </a:p>
          <a:p>
            <a:pPr algn="ctr" rtl="0" lvl="0">
              <a:buNone/>
            </a:pPr>
            <a:r>
              <a:rPr lang="en">
                <a:solidFill>
                  <a:schemeClr val="dk1"/>
                </a:solidFill>
              </a:rPr>
              <a:t> Marcus A. Brubaker, Andreas Geiger and Raquel Urtasun</a:t>
            </a:r>
          </a:p>
          <a:p>
            <a:pPr algn="ctr" rtl="0" lvl="0">
              <a:buNone/>
            </a:pPr>
            <a:r>
              <a:rPr lang="en">
                <a:solidFill>
                  <a:schemeClr val="dk1"/>
                </a:solidFill>
              </a:rPr>
              <a:t>CVPR 2013</a:t>
            </a:r>
          </a:p>
          <a:p>
            <a:pPr algn="ctr" rtl="0" lvl="0">
              <a:buNone/>
            </a:pPr>
            <a:r>
              <a:rPr b="1" lang="en">
                <a:solidFill>
                  <a:schemeClr val="dk1"/>
                </a:solidFill>
              </a:rPr>
              <a:t>Runner-up for best paper award!</a:t>
            </a:r>
          </a:p>
        </p:txBody>
      </p:sp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6" name="Shape 27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77" name="Shape 277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buNone/>
            </a:pPr>
            <a:r>
              <a:rPr lang="en"/>
              <a:t>And what about now? Where am I?</a:t>
            </a:r>
          </a:p>
        </p:txBody>
      </p:sp>
      <p:sp>
        <p:nvSpPr>
          <p:cNvPr id="278" name="Shape 278"/>
          <p:cNvSpPr/>
          <p:nvPr/>
        </p:nvSpPr>
        <p:spPr>
          <a:xfrm>
            <a:off y="3595675" x="2819700"/>
            <a:ext cy="1206275" cx="1556000"/>
          </a:xfrm>
          <a:custGeom>
            <a:pathLst>
              <a:path w="62240" extrusionOk="0" h="48251">
                <a:moveTo>
                  <a:pt y="0" x="0"/>
                </a:moveTo>
                <a:cubicBezTo>
                  <a:pt y="2175" x="3809"/>
                  <a:pt y="3184" x="8972"/>
                  <a:pt y="6994" x="11148"/>
                </a:cubicBezTo>
                <a:cubicBezTo>
                  <a:pt y="14463" x="15415"/>
                  <a:pt y="24441" x="9934"/>
                  <a:pt y="32787" x="12022"/>
                </a:cubicBezTo>
                <a:cubicBezTo>
                  <a:pt y="39058" x="13590"/>
                  <a:pt y="42698" x="20944"/>
                  <a:pt y="45246" x="26886"/>
                </a:cubicBezTo>
                <a:cubicBezTo>
                  <a:pt y="48664" x="34859"/>
                  <a:pt y="50085" x="46369"/>
                  <a:pt y="44372" x="52897"/>
                </a:cubicBezTo>
                <a:cubicBezTo>
                  <a:pt y="40372" x="57466"/>
                  <a:pt y="34215" x="59683"/>
                  <a:pt y="28634" x="62077"/>
                </a:cubicBezTo>
                <a:cubicBezTo>
                  <a:pt y="27147" x="62714"/>
                  <a:pt y="24699" x="60853"/>
                  <a:pt y="24699" x="59236"/>
                </a:cubicBezTo>
              </a:path>
            </a:pathLst>
          </a:custGeom>
          <a:noFill/>
          <a:ln w="28575" cap="flat">
            <a:solidFill>
              <a:srgbClr val="666666"/>
            </a:solidFill>
            <a:prstDash val="solid"/>
            <a:round/>
            <a:headEnd w="lg" len="lg" type="none"/>
            <a:tailEnd w="lg" len="lg" type="none"/>
          </a:ln>
        </p:spPr>
      </p:sp>
      <p:sp>
        <p:nvSpPr>
          <p:cNvPr id="279" name="Shape 279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en"/>
              <a:t>I’m somewhere in North Seattle… </a:t>
            </a:r>
          </a:p>
          <a:p>
            <a:pPr rtl="0" lvl="0">
              <a:buClr>
                <a:schemeClr val="dk1"/>
              </a:buClr>
              <a:buSzPct val="36666"/>
              <a:buFont typeface="Arial"/>
              <a:buNone/>
            </a:pPr>
            <a:r>
              <a:rPr lang="en"/>
              <a:t>And this is the path I’ve driven in the past few seconds</a:t>
            </a:r>
          </a:p>
          <a:p>
            <a:r>
              <a:t/>
            </a:r>
          </a:p>
        </p:txBody>
      </p:sp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3" name="Shape 28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84" name="Shape 284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buNone/>
            </a:pPr>
            <a:r>
              <a:rPr lang="en"/>
              <a:t>And what about now? Where am I?</a:t>
            </a:r>
          </a:p>
        </p:txBody>
      </p:sp>
      <p:sp>
        <p:nvSpPr>
          <p:cNvPr id="285" name="Shape 285"/>
          <p:cNvSpPr/>
          <p:nvPr/>
        </p:nvSpPr>
        <p:spPr>
          <a:xfrm>
            <a:off y="1417649" x="1342075"/>
            <a:ext cy="5128150" cx="645985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286" name="Shape 286"/>
          <p:cNvSpPr/>
          <p:nvPr/>
        </p:nvSpPr>
        <p:spPr>
          <a:xfrm>
            <a:off y="3595675" x="2819700"/>
            <a:ext cy="1206275" cx="1556000"/>
          </a:xfrm>
          <a:custGeom>
            <a:pathLst>
              <a:path w="62240" extrusionOk="0" h="48251">
                <a:moveTo>
                  <a:pt y="0" x="0"/>
                </a:moveTo>
                <a:cubicBezTo>
                  <a:pt y="2175" x="3809"/>
                  <a:pt y="3184" x="8972"/>
                  <a:pt y="6994" x="11148"/>
                </a:cubicBezTo>
                <a:cubicBezTo>
                  <a:pt y="14463" x="15415"/>
                  <a:pt y="24441" x="9934"/>
                  <a:pt y="32787" x="12022"/>
                </a:cubicBezTo>
                <a:cubicBezTo>
                  <a:pt y="39058" x="13590"/>
                  <a:pt y="42698" x="20944"/>
                  <a:pt y="45246" x="26886"/>
                </a:cubicBezTo>
                <a:cubicBezTo>
                  <a:pt y="48664" x="34859"/>
                  <a:pt y="50085" x="46369"/>
                  <a:pt y="44372" x="52897"/>
                </a:cubicBezTo>
                <a:cubicBezTo>
                  <a:pt y="40372" x="57466"/>
                  <a:pt y="34215" x="59683"/>
                  <a:pt y="28634" x="62077"/>
                </a:cubicBezTo>
                <a:cubicBezTo>
                  <a:pt y="27147" x="62714"/>
                  <a:pt y="24699" x="60853"/>
                  <a:pt y="24699" x="59236"/>
                </a:cubicBezTo>
              </a:path>
            </a:pathLst>
          </a:custGeom>
          <a:noFill/>
          <a:ln w="28575" cap="flat">
            <a:solidFill>
              <a:srgbClr val="666666"/>
            </a:solidFill>
            <a:prstDash val="solid"/>
            <a:round/>
            <a:headEnd w="lg" len="lg" type="none"/>
            <a:tailEnd w="lg" len="lg" type="none"/>
          </a:ln>
        </p:spPr>
      </p:sp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0" name="Shape 29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91" name="Shape 291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buNone/>
            </a:pPr>
            <a:r>
              <a:rPr lang="en"/>
              <a:t>Idea</a:t>
            </a:r>
          </a:p>
        </p:txBody>
      </p:sp>
      <p:sp>
        <p:nvSpPr>
          <p:cNvPr id="292" name="Shape 292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en"/>
              <a:t>Use visual odometry for estimating motion</a:t>
            </a:r>
          </a:p>
          <a:p>
            <a:pPr rtl="0" lvl="0">
              <a:buNone/>
            </a:pPr>
            <a:r>
              <a:rPr lang="en"/>
              <a:t>Probabilistic model of all possible locations and transitions between them.</a:t>
            </a:r>
          </a:p>
          <a:p>
            <a:r>
              <a:t/>
            </a:r>
          </a:p>
          <a:p>
            <a:pPr rtl="0" lvl="0">
              <a:buNone/>
            </a:pPr>
            <a:r>
              <a:rPr lang="en"/>
              <a:t>Key observations:</a:t>
            </a:r>
          </a:p>
          <a:p>
            <a:pPr rtl="0" lvl="0" indent="-381000" marL="457200">
              <a:buClr>
                <a:schemeClr val="dk1"/>
              </a:buClr>
              <a:buSzPct val="166666"/>
              <a:buFont typeface="Arial"/>
              <a:buChar char="•"/>
            </a:pPr>
            <a:r>
              <a:rPr sz="2400" lang="en"/>
              <a:t>convert road map to directed graph</a:t>
            </a:r>
          </a:p>
          <a:p>
            <a:pPr rtl="0" lvl="0" indent="-381000" marL="457200">
              <a:buClr>
                <a:schemeClr val="dk1"/>
              </a:buClr>
              <a:buSzPct val="166666"/>
              <a:buFont typeface="Arial"/>
              <a:buChar char="•"/>
            </a:pPr>
            <a:r>
              <a:rPr sz="2400" lang="en"/>
              <a:t>update probabilistic state of car given odometry</a:t>
            </a:r>
          </a:p>
          <a:p>
            <a:pPr rtl="0" lvl="0" indent="-381000" marL="457200">
              <a:buClr>
                <a:schemeClr val="dk1"/>
              </a:buClr>
              <a:buSzPct val="166666"/>
              <a:buFont typeface="Arial"/>
              <a:buChar char="•"/>
            </a:pPr>
            <a:r>
              <a:rPr sz="2400" lang="en"/>
              <a:t>use Mixture of Gaussians for positions within one segment</a:t>
            </a:r>
          </a:p>
          <a:p>
            <a:pPr lvl="0" indent="-381000" marL="457200">
              <a:buClr>
                <a:schemeClr val="dk1"/>
              </a:buClr>
              <a:buSzPct val="166666"/>
              <a:buFont typeface="Arial"/>
              <a:buChar char="•"/>
            </a:pPr>
            <a:r>
              <a:rPr sz="2400" lang="en"/>
              <a:t>prune low probability modes</a:t>
            </a:r>
          </a:p>
        </p:txBody>
      </p:sp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6" name="Shape 29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97" name="Shape 297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en"/>
              <a:t>Map size 2km² and 47km of roads</a:t>
            </a:r>
          </a:p>
          <a:p>
            <a:r>
              <a:t/>
            </a:r>
          </a:p>
          <a:p>
            <a:r>
              <a:t/>
            </a:r>
          </a:p>
          <a:p>
            <a:r>
              <a:t/>
            </a:r>
          </a:p>
          <a:p>
            <a:r>
              <a:t/>
            </a:r>
          </a:p>
          <a:p>
            <a:pPr rtl="0" lvl="0">
              <a:buNone/>
            </a:pPr>
            <a:r>
              <a:rPr lang="en"/>
              <a:t>Same approach works equally well for maps with 2150km of roads</a:t>
            </a:r>
          </a:p>
          <a:p>
            <a:pPr rtl="0" lvl="0">
              <a:buNone/>
            </a:pPr>
            <a:r>
              <a:rPr lang="en"/>
              <a:t>Runs real-time!</a:t>
            </a:r>
          </a:p>
          <a:p>
            <a:pPr>
              <a:buNone/>
            </a:pPr>
            <a:r>
              <a:rPr lang="en"/>
              <a:t>Better than GPS!</a:t>
            </a:r>
          </a:p>
        </p:txBody>
      </p:sp>
      <p:sp>
        <p:nvSpPr>
          <p:cNvPr id="298" name="Shape 298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buNone/>
            </a:pPr>
            <a:r>
              <a:rPr lang="en"/>
              <a:t>Quantitative Results</a:t>
            </a:r>
          </a:p>
        </p:txBody>
      </p:sp>
      <p:graphicFrame>
        <p:nvGraphicFramePr>
          <p:cNvPr id="299" name="Shape 299"/>
          <p:cNvGraphicFramePr/>
          <p:nvPr/>
        </p:nvGraphicFramePr>
        <p:xfrm>
          <a:off y="2352050" x="1684750"/>
          <a:ext cy="3000000" cx="3000000"/>
        </p:xfrm>
        <a:graphic>
          <a:graphicData uri="http://schemas.openxmlformats.org/drawingml/2006/table">
            <a:tbl>
              <a:tblPr>
                <a:noFill/>
                <a:tableStyleId>{FD1FAA24-9DE2-4E3E-A86E-F8682791EE92}</a:tableStyleId>
              </a:tblPr>
              <a:tblGrid>
                <a:gridCol w="1680750"/>
                <a:gridCol w="1921175"/>
                <a:gridCol w="2249075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>
                        <a:buNone/>
                      </a:pPr>
                      <a:r>
                        <a:rPr lang="en"/>
                        <a:t>Average</a:t>
                      </a:r>
                    </a:p>
                  </a:txBody>
                  <a:tcPr marR="91425" marB="91425" marT="91425" marL="91425"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>
                        <a:buNone/>
                      </a:pPr>
                      <a:r>
                        <a:rPr lang="en"/>
                        <a:t>Stereo Odometry</a:t>
                      </a:r>
                    </a:p>
                  </a:txBody>
                  <a:tcPr marR="91425" marB="91425" marT="91425" marL="91425">
                    <a:solidFill>
                      <a:srgbClr val="A4C2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>
                        <a:buNone/>
                      </a:pPr>
                      <a:r>
                        <a:rPr lang="en"/>
                        <a:t>Monocular Odometry</a:t>
                      </a:r>
                    </a:p>
                  </a:txBody>
                  <a:tcPr marR="91425" marB="91425" marT="91425" marL="91425">
                    <a:solidFill>
                      <a:srgbClr val="A4C2F4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>
                        <a:buNone/>
                      </a:pPr>
                      <a:r>
                        <a:rPr lang="en"/>
                        <a:t>Position Error</a:t>
                      </a:r>
                    </a:p>
                  </a:txBody>
                  <a:tcPr marR="91425" marB="91425" marT="91425" marL="91425">
                    <a:solidFill>
                      <a:srgbClr val="C9DAF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>
                        <a:buNone/>
                      </a:pPr>
                      <a:r>
                        <a:rPr lang="en"/>
                        <a:t>3.1m</a:t>
                      </a:r>
                    </a:p>
                  </a:txBody>
                  <a:tcPr marR="91425" marB="91425" marT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>
                        <a:buNone/>
                      </a:pPr>
                      <a:r>
                        <a:rPr lang="en"/>
                        <a:t>18.4m</a:t>
                      </a:r>
                    </a:p>
                  </a:txBody>
                  <a:tcPr marR="91425" marB="91425" marT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>
                        <a:buNone/>
                      </a:pPr>
                      <a:r>
                        <a:rPr lang="en"/>
                        <a:t>Heading Error</a:t>
                      </a:r>
                    </a:p>
                  </a:txBody>
                  <a:tcPr marR="91425" marB="91425" marT="91425" marL="91425">
                    <a:solidFill>
                      <a:srgbClr val="C9DAF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>
                        <a:buNone/>
                      </a:pPr>
                      <a:r>
                        <a:rPr lang="en"/>
                        <a:t>1.3°</a:t>
                      </a:r>
                    </a:p>
                  </a:txBody>
                  <a:tcPr marR="91425" marB="91425" marT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>
                        <a:buNone/>
                      </a:pPr>
                      <a:r>
                        <a:rPr lang="en"/>
                        <a:t>3.6°</a:t>
                      </a:r>
                    </a:p>
                  </a:txBody>
                  <a:tcPr marR="91425" marB="91425" marT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>
                        <a:buNone/>
                      </a:pPr>
                      <a:r>
                        <a:rPr lang="en"/>
                        <a:t>Localization Time</a:t>
                      </a:r>
                    </a:p>
                  </a:txBody>
                  <a:tcPr marR="91425" marB="91425" marT="91425" marL="91425">
                    <a:solidFill>
                      <a:srgbClr val="C9DAF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>
                        <a:buNone/>
                      </a:pPr>
                      <a:r>
                        <a:rPr lang="en"/>
                        <a:t>36s</a:t>
                      </a:r>
                    </a:p>
                  </a:txBody>
                  <a:tcPr marR="91425" marB="91425" marT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>
                        <a:buNone/>
                      </a:pPr>
                      <a:r>
                        <a:rPr lang="en"/>
                        <a:t>62s</a:t>
                      </a:r>
                    </a:p>
                  </a:txBody>
                  <a:tcPr marR="91425" marB="91425" marT="91425" marL="91425"/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3" name="Shape 30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04" name="Shape 304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buNone/>
            </a:pPr>
            <a:r>
              <a:rPr lang="en"/>
              <a:t>Discussion</a:t>
            </a:r>
          </a:p>
        </p:txBody>
      </p:sp>
      <p:sp>
        <p:nvSpPr>
          <p:cNvPr id="305" name="Shape 305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/>
              <a:t>Why is localization still interesting? In which setting?</a:t>
            </a:r>
          </a:p>
          <a:p>
            <a:pPr rtl="0" lvl="0" indent="-419100" marL="45720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/>
              <a:t>1</a:t>
            </a:r>
            <a:r>
              <a:rPr baseline="30000" lang="en"/>
              <a:t>st</a:t>
            </a:r>
            <a:r>
              <a:rPr lang="en"/>
              <a:t> paper: Is the setup for localization correct? Main objective vs partial objective?</a:t>
            </a:r>
          </a:p>
          <a:p>
            <a:pPr rtl="0" lvl="0" indent="-419100" marL="45720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/>
              <a:t>2</a:t>
            </a:r>
            <a:r>
              <a:rPr baseline="30000" lang="en"/>
              <a:t>nd</a:t>
            </a:r>
            <a:r>
              <a:rPr lang="en"/>
              <a:t> paper: Where is it going? Harvesting imagery with drones?</a:t>
            </a:r>
          </a:p>
          <a:p>
            <a:pPr rtl="0" lvl="0" indent="-419100" marL="45720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/>
              <a:t>3</a:t>
            </a:r>
            <a:r>
              <a:rPr baseline="30000" lang="en"/>
              <a:t>rd</a:t>
            </a:r>
            <a:r>
              <a:rPr lang="en"/>
              <a:t> paper: Localization indoors: can we localize ourselves with Glass?</a:t>
            </a:r>
          </a:p>
        </p:txBody>
      </p:sp>
    </p:spTree>
  </p:cSld>
  <p:clrMapOvr>
    <a:masterClrMapping/>
  </p:clrMapOvr>
  <p:transition spd="slow">
    <p:cut/>
  </p:transition>
  <p:timing>
    <p:tnLst>
      <p:par>
        <p:cTn restart="never" dur="indefinite" nodeType="tmRoot">
          <p:childTnLst>
            <p:seq nextAc="seek" concurrent="1">
              <p:cTn id="2" dur="indefinite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3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3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3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" name="Shape 4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4" name="Shape 44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buNone/>
            </a:pPr>
            <a:r>
              <a:rPr lang="en"/>
              <a:t>External Data</a:t>
            </a:r>
          </a:p>
        </p:txBody>
      </p:sp>
      <p:sp>
        <p:nvSpPr>
          <p:cNvPr id="45" name="Shape 45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/>
              <a:t>User Imagery:</a:t>
            </a:r>
          </a:p>
          <a:p>
            <a:pPr rtl="0" lvl="1" indent="-381000" marL="9144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Flickr, Panoramio,.</a:t>
            </a:r>
          </a:p>
          <a:p>
            <a:pPr rtl="0" lvl="1" indent="-381000" marL="9144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Sparse, but detailed</a:t>
            </a:r>
          </a:p>
          <a:p>
            <a:pPr rtl="0" lvl="0" indent="-419100" marL="45720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/>
              <a:t>Collected Imagery:</a:t>
            </a:r>
          </a:p>
          <a:p>
            <a:pPr rtl="0" lvl="1" indent="-381000" marL="9144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Satellite, Aerial, Street View, etc.</a:t>
            </a:r>
          </a:p>
          <a:p>
            <a:pPr rtl="0" lvl="1" indent="-381000" marL="9144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Good coverage</a:t>
            </a:r>
          </a:p>
          <a:p>
            <a:pPr rtl="0" lvl="0" indent="-419100" marL="45720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/>
              <a:t>GIS Data:</a:t>
            </a:r>
          </a:p>
          <a:p>
            <a:pPr rtl="0" lvl="1" indent="-381000" marL="9144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Road map</a:t>
            </a:r>
          </a:p>
          <a:p>
            <a:pPr rtl="0" lvl="1" indent="-381000" marL="9144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Terrain classification, Elevation, etc.</a:t>
            </a:r>
          </a:p>
          <a:p>
            <a:pPr rtl="0" lvl="0" indent="-419100" marL="45720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/>
              <a:t>Other:</a:t>
            </a:r>
          </a:p>
          <a:p>
            <a:pPr rtl="0" lvl="1" indent="-381000" marL="9144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Sun position tables, Stars, etc</a:t>
            </a:r>
          </a:p>
          <a:p>
            <a:r>
              <a:t/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" name="Shape 4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0" name="Shape 50"/>
          <p:cNvSpPr txBox="1"/>
          <p:nvPr>
            <p:ph type="ctrTitle"/>
          </p:nvPr>
        </p:nvSpPr>
        <p:spPr>
          <a:xfrm>
            <a:off y="2111123" x="685800"/>
            <a:ext cy="1546500" cx="77724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buNone/>
            </a:pPr>
            <a:r>
              <a:rPr lang="en"/>
              <a:t>(Self-) Localization</a:t>
            </a:r>
          </a:p>
        </p:txBody>
      </p:sp>
      <p:sp>
        <p:nvSpPr>
          <p:cNvPr id="51" name="Shape 51"/>
          <p:cNvSpPr txBox="1"/>
          <p:nvPr>
            <p:ph idx="1" type="subTitle"/>
          </p:nvPr>
        </p:nvSpPr>
        <p:spPr>
          <a:xfrm>
            <a:off y="3786737" x="685800"/>
            <a:ext cy="1046400" cx="77724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b="1" sz="3600" lang="en"/>
              <a:t>faster</a:t>
            </a:r>
          </a:p>
          <a:p>
            <a:pPr rtl="0" lvl="0">
              <a:buNone/>
            </a:pPr>
            <a:r>
              <a:rPr lang="en"/>
              <a:t>aerial images + GIS</a:t>
            </a:r>
          </a:p>
          <a:p>
            <a:pPr rtl="0" lvl="0">
              <a:buNone/>
            </a:pPr>
            <a:r>
              <a:rPr lang="en"/>
              <a:t>road maps</a:t>
            </a:r>
          </a:p>
        </p:txBody>
      </p:sp>
      <p:sp>
        <p:nvSpPr>
          <p:cNvPr id="52" name="Shape 52"/>
          <p:cNvSpPr txBox="1"/>
          <p:nvPr/>
        </p:nvSpPr>
        <p:spPr>
          <a:xfrm>
            <a:off y="5480450" x="743575"/>
            <a:ext cy="1166100" cx="77145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buNone/>
            </a:pPr>
            <a:r>
              <a:rPr b="1" lang="en"/>
              <a:t>Graph-Based Discriminative Learning for Location Recognition</a:t>
            </a:r>
          </a:p>
          <a:p>
            <a:pPr algn="ctr" rtl="0" lvl="0">
              <a:buNone/>
            </a:pPr>
            <a:r>
              <a:rPr lang="en"/>
              <a:t>Song Cao, Noah Snavely</a:t>
            </a:r>
          </a:p>
          <a:p>
            <a:pPr algn="ctr">
              <a:buNone/>
            </a:pPr>
            <a:r>
              <a:rPr lang="en"/>
              <a:t>CVPR 2013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" name="Shape 5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7" name="Shape 57"/>
          <p:cNvSpPr txBox="1"/>
          <p:nvPr>
            <p:ph type="title"/>
          </p:nvPr>
        </p:nvSpPr>
        <p:spPr>
          <a:xfrm>
            <a:off y="274637" x="457200"/>
            <a:ext cy="11432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buNone/>
            </a:pPr>
            <a:r>
              <a:rPr lang="en"/>
              <a:t>Setup</a:t>
            </a:r>
          </a:p>
        </p:txBody>
      </p:sp>
      <p:sp>
        <p:nvSpPr>
          <p:cNvPr id="58" name="Shape 58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en"/>
              <a:t>Retrieval from large database of user photos</a:t>
            </a:r>
          </a:p>
          <a:p>
            <a:r>
              <a:t/>
            </a:r>
          </a:p>
          <a:p>
            <a:r>
              <a:t/>
            </a:r>
          </a:p>
          <a:p>
            <a:r>
              <a:t/>
            </a:r>
          </a:p>
          <a:p>
            <a:r>
              <a:t/>
            </a:r>
          </a:p>
          <a:p>
            <a:r>
              <a:t/>
            </a:r>
          </a:p>
          <a:p>
            <a:r>
              <a:t/>
            </a:r>
          </a:p>
          <a:p>
            <a:r>
              <a:t/>
            </a:r>
          </a:p>
          <a:p>
            <a:pPr rtl="0" lvl="0">
              <a:buNone/>
            </a:pPr>
            <a:r>
              <a:rPr lang="en"/>
              <a:t>Problem to solve: accuracy and speed at scale</a:t>
            </a:r>
          </a:p>
          <a:p>
            <a:r>
              <a:t/>
            </a:r>
          </a:p>
        </p:txBody>
      </p:sp>
      <p:sp>
        <p:nvSpPr>
          <p:cNvPr id="59" name="Shape 59"/>
          <p:cNvSpPr/>
          <p:nvPr/>
        </p:nvSpPr>
        <p:spPr>
          <a:xfrm>
            <a:off y="2492350" x="1834800"/>
            <a:ext cy="3402824" cx="565152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" name="Shape 6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4" name="Shape 64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en"/>
              <a:t>Visual Words paradigm</a:t>
            </a:r>
          </a:p>
          <a:p>
            <a:pPr rtl="0" lvl="0" indent="-419100" marL="45720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/>
              <a:t>Vocabulary of visual words</a:t>
            </a:r>
          </a:p>
          <a:p>
            <a:pPr rtl="0" lvl="1" indent="-381000" marL="9144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Discretize SIFT features in image DB into a set of visual words</a:t>
            </a:r>
          </a:p>
          <a:p>
            <a:pPr rtl="0" lvl="0" indent="-419100" marL="45720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/>
              <a:t>Compute a histogram of visual words for each image.</a:t>
            </a:r>
          </a:p>
          <a:p>
            <a:pPr rtl="0" lvl="0" indent="-419100" marL="45720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/>
              <a:t>Compare images using their histograms and retrieve closest images.</a:t>
            </a:r>
          </a:p>
          <a:p>
            <a:pPr rtl="0" lvl="0" indent="-419100" marL="45720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/>
              <a:t>Post process:</a:t>
            </a:r>
          </a:p>
          <a:p>
            <a:pPr lvl="1" indent="-381000" marL="9144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Do geometric verification with all SIFT features and RANSAC.</a:t>
            </a:r>
          </a:p>
        </p:txBody>
      </p:sp>
      <p:sp>
        <p:nvSpPr>
          <p:cNvPr id="65" name="Shape 65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buNone/>
            </a:pPr>
            <a:r>
              <a:rPr lang="en"/>
              <a:t>Image Retrieval 101</a:t>
            </a:r>
          </a:p>
        </p:txBody>
      </p:sp>
      <p:sp>
        <p:nvSpPr>
          <p:cNvPr id="66" name="Shape 66"/>
          <p:cNvSpPr txBox="1"/>
          <p:nvPr/>
        </p:nvSpPr>
        <p:spPr>
          <a:xfrm>
            <a:off y="6480000" x="1895400"/>
            <a:ext cy="378000" cx="72485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r" rtl="0" lvl="0">
              <a:lnSpc>
                <a:spcPct val="115000"/>
              </a:lnSpc>
              <a:buNone/>
            </a:pPr>
            <a:r>
              <a:rPr u="sng" sz="1200" lang="en">
                <a:solidFill>
                  <a:srgbClr val="6611CC"/>
                </a:solidFill>
                <a:hlinkClick r:id="rId3"/>
              </a:rPr>
              <a:t>Video Google: A text retrieval approach to object matching in videos</a:t>
            </a:r>
            <a:r>
              <a:rPr sz="1200" lang="en"/>
              <a:t>, Sivic, Zisserman, CVPR’03 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0" name="Shape 7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1" name="Shape 71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buNone/>
            </a:pPr>
            <a:r>
              <a:rPr lang="en"/>
              <a:t>Image Retrieval 201</a:t>
            </a:r>
          </a:p>
        </p:txBody>
      </p:sp>
      <p:sp>
        <p:nvSpPr>
          <p:cNvPr id="72" name="Shape 72"/>
          <p:cNvSpPr txBox="1"/>
          <p:nvPr>
            <p:ph idx="1" type="body"/>
          </p:nvPr>
        </p:nvSpPr>
        <p:spPr>
          <a:xfrm>
            <a:off y="1600200" x="457200"/>
            <a:ext cy="4967700" cx="82923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en"/>
              <a:t>How to compare histograms?</a:t>
            </a:r>
          </a:p>
          <a:p>
            <a:pPr rtl="0" lvl="0" indent="-419100" marL="45720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/>
              <a:t>Compare their tf-idf tables</a:t>
            </a:r>
          </a:p>
          <a:p>
            <a:pPr rtl="0" lvl="1" indent="-381000" marL="9144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term frequency - inverse document frequency</a:t>
            </a:r>
          </a:p>
          <a:p>
            <a:pPr rtl="0" lvl="0" indent="-419100" marL="45720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/>
              <a:t>tf-idf</a:t>
            </a:r>
          </a:p>
          <a:p>
            <a:pPr rtl="0" lvl="1" indent="-381000" marL="9144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term is a visual word, document is an image</a:t>
            </a:r>
          </a:p>
          <a:p>
            <a:pPr rtl="0" lvl="1" indent="-381000" marL="9144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term frequency: how many times did this visual word appear in the image?</a:t>
            </a:r>
          </a:p>
          <a:p>
            <a:pPr rtl="0" lvl="1" indent="-381000" marL="9144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inverse document frequency: is this visual word common in the whole database?</a:t>
            </a:r>
          </a:p>
        </p:txBody>
      </p:sp>
      <p:sp>
        <p:nvSpPr>
          <p:cNvPr id="73" name="Shape 73"/>
          <p:cNvSpPr/>
          <p:nvPr/>
        </p:nvSpPr>
        <p:spPr>
          <a:xfrm>
            <a:off y="5693450" x="2338200"/>
            <a:ext cy="914400" cx="9144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74" name="Shape 74"/>
          <p:cNvSpPr/>
          <p:nvPr/>
        </p:nvSpPr>
        <p:spPr>
          <a:xfrm>
            <a:off y="5693450" x="5655200"/>
            <a:ext cy="914400" cx="9144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  <p:sp>
        <p:nvSpPr>
          <p:cNvPr id="75" name="Shape 75"/>
          <p:cNvSpPr txBox="1"/>
          <p:nvPr/>
        </p:nvSpPr>
        <p:spPr>
          <a:xfrm>
            <a:off y="5896550" x="3377075"/>
            <a:ext cy="508200" cx="15026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buNone/>
            </a:pPr>
            <a:r>
              <a:rPr lang="en"/>
              <a:t>low idf - 0.1</a:t>
            </a:r>
          </a:p>
        </p:txBody>
      </p:sp>
      <p:sp>
        <p:nvSpPr>
          <p:cNvPr id="76" name="Shape 76"/>
          <p:cNvSpPr txBox="1"/>
          <p:nvPr/>
        </p:nvSpPr>
        <p:spPr>
          <a:xfrm>
            <a:off y="5896550" x="6780875"/>
            <a:ext cy="434400" cx="11372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en"/>
              <a:t>high idf - 14</a:t>
            </a:r>
          </a:p>
        </p:txBody>
      </p:sp>
      <p:sp>
        <p:nvSpPr>
          <p:cNvPr id="77" name="Shape 77"/>
          <p:cNvSpPr txBox="1"/>
          <p:nvPr/>
        </p:nvSpPr>
        <p:spPr>
          <a:xfrm>
            <a:off y="6253050" x="3404050"/>
            <a:ext cy="434400" cx="6687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buNone/>
            </a:pPr>
            <a:r>
              <a:rPr lang="en"/>
              <a:t>“the”</a:t>
            </a:r>
          </a:p>
        </p:txBody>
      </p:sp>
      <p:sp>
        <p:nvSpPr>
          <p:cNvPr id="78" name="Shape 78"/>
          <p:cNvSpPr txBox="1"/>
          <p:nvPr/>
        </p:nvSpPr>
        <p:spPr>
          <a:xfrm>
            <a:off y="6253050" x="6680650"/>
            <a:ext cy="434400" cx="12374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en"/>
              <a:t>“snowboard”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2" name="Shape 8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3" name="Shape 83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buNone/>
            </a:pPr>
            <a:r>
              <a:rPr lang="en"/>
              <a:t>Image Graph 101</a:t>
            </a:r>
          </a:p>
        </p:txBody>
      </p:sp>
      <p:sp>
        <p:nvSpPr>
          <p:cNvPr id="84" name="Shape 84"/>
          <p:cNvSpPr/>
          <p:nvPr/>
        </p:nvSpPr>
        <p:spPr>
          <a:xfrm>
            <a:off y="1600500" x="1333500"/>
            <a:ext cy="4638675" cx="6477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Arial" script="Arab"/>
        <a:font typeface="Arial" script="Hebr"/>
        <a:font typeface="Cordia New" script="Thai"/>
        <a:font typeface="Nyala" script="Ethi"/>
        <a:font typeface="Vrinda" script="Beng"/>
        <a:font typeface="Shruti" script="Gujr"/>
        <a:font typeface="DaunPenh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Arial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Arial" script="Arab"/>
        <a:font typeface="Arial" script="Hebr"/>
        <a:font typeface="Cordia New" script="Thai"/>
        <a:font typeface="Nyala" script="Ethi"/>
        <a:font typeface="Vrinda" script="Beng"/>
        <a:font typeface="Shruti" script="Gujr"/>
        <a:font typeface="DaunPenh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Arial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Arial" script="Arab"/>
        <a:font typeface="Arial" script="Hebr"/>
        <a:font typeface="Cordia New" script="Thai"/>
        <a:font typeface="Nyala" script="Ethi"/>
        <a:font typeface="Vrinda" script="Beng"/>
        <a:font typeface="Shruti" script="Gujr"/>
        <a:font typeface="DaunPenh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Arial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