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36"/>
  </p:notesMasterIdLst>
  <p:sldIdLst>
    <p:sldId id="256" r:id="rId2"/>
    <p:sldId id="330" r:id="rId3"/>
    <p:sldId id="333" r:id="rId4"/>
    <p:sldId id="331" r:id="rId5"/>
    <p:sldId id="332" r:id="rId6"/>
    <p:sldId id="259" r:id="rId7"/>
    <p:sldId id="350" r:id="rId8"/>
    <p:sldId id="346" r:id="rId9"/>
    <p:sldId id="306" r:id="rId10"/>
    <p:sldId id="264" r:id="rId11"/>
    <p:sldId id="266" r:id="rId12"/>
    <p:sldId id="267" r:id="rId13"/>
    <p:sldId id="268" r:id="rId14"/>
    <p:sldId id="334" r:id="rId15"/>
    <p:sldId id="347" r:id="rId16"/>
    <p:sldId id="286" r:id="rId17"/>
    <p:sldId id="317" r:id="rId18"/>
    <p:sldId id="285" r:id="rId19"/>
    <p:sldId id="316" r:id="rId20"/>
    <p:sldId id="349" r:id="rId21"/>
    <p:sldId id="271" r:id="rId22"/>
    <p:sldId id="278" r:id="rId23"/>
    <p:sldId id="335" r:id="rId24"/>
    <p:sldId id="338" r:id="rId25"/>
    <p:sldId id="339" r:id="rId26"/>
    <p:sldId id="307" r:id="rId27"/>
    <p:sldId id="261" r:id="rId28"/>
    <p:sldId id="291" r:id="rId29"/>
    <p:sldId id="287" r:id="rId30"/>
    <p:sldId id="292" r:id="rId31"/>
    <p:sldId id="293" r:id="rId32"/>
    <p:sldId id="275" r:id="rId33"/>
    <p:sldId id="337" r:id="rId34"/>
    <p:sldId id="27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5E9"/>
    <a:srgbClr val="00FF00"/>
    <a:srgbClr val="00E9E9"/>
    <a:srgbClr val="042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85385" autoAdjust="0"/>
  </p:normalViewPr>
  <p:slideViewPr>
    <p:cSldViewPr snapToGrid="0" snapToObjects="1">
      <p:cViewPr>
        <p:scale>
          <a:sx n="99" d="100"/>
          <a:sy n="99" d="100"/>
        </p:scale>
        <p:origin x="-92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Depth MRF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relative</c:v>
                </c:pt>
                <c:pt idx="1">
                  <c:v>log10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0.53</c:v>
                </c:pt>
                <c:pt idx="1">
                  <c:v>0.198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Make3D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relative</c:v>
                </c:pt>
                <c:pt idx="1">
                  <c:v>log10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0.37</c:v>
                </c:pt>
                <c:pt idx="1">
                  <c:v>0.187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Semantic Labels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relative</c:v>
                </c:pt>
                <c:pt idx="1">
                  <c:v>log10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0.375</c:v>
                </c:pt>
                <c:pt idx="1">
                  <c:v>0.148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Depth Transfer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relative</c:v>
                </c:pt>
                <c:pt idx="1">
                  <c:v>log10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0.361</c:v>
                </c:pt>
                <c:pt idx="1">
                  <c:v>0.148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43249800"/>
        <c:axId val="2043253112"/>
        <c:axId val="0"/>
      </c:bar3DChart>
      <c:catAx>
        <c:axId val="2043249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600">
                <a:solidFill>
                  <a:schemeClr val="bg1"/>
                </a:solidFill>
              </a:defRPr>
            </a:pPr>
            <a:endParaRPr lang="en-US"/>
          </a:p>
        </c:txPr>
        <c:crossAx val="2043253112"/>
        <c:crosses val="autoZero"/>
        <c:auto val="1"/>
        <c:lblAlgn val="ctr"/>
        <c:lblOffset val="100"/>
        <c:noMultiLvlLbl val="0"/>
      </c:catAx>
      <c:valAx>
        <c:axId val="2043253112"/>
        <c:scaling>
          <c:orientation val="minMax"/>
          <c:max val="0.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043249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Make3D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RMS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16.7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θ-MRF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RMS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Depth Transfer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RMS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7993768"/>
        <c:axId val="2080940120"/>
        <c:axId val="0"/>
      </c:bar3DChart>
      <c:catAx>
        <c:axId val="2027993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600">
                <a:solidFill>
                  <a:schemeClr val="bg1"/>
                </a:solidFill>
              </a:defRPr>
            </a:pPr>
            <a:endParaRPr lang="en-US"/>
          </a:p>
        </c:txPr>
        <c:crossAx val="2080940120"/>
        <c:crosses val="autoZero"/>
        <c:auto val="1"/>
        <c:lblAlgn val="ctr"/>
        <c:lblOffset val="100"/>
        <c:noMultiLvlLbl val="0"/>
      </c:catAx>
      <c:valAx>
        <c:axId val="2080940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027993768"/>
        <c:crosses val="autoZero"/>
        <c:crossBetween val="between"/>
        <c:majorUnit val="1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7A330-2E56-DE4D-86BD-880F00C19E0B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A98FD-F8D8-7E4F-A163-93A6C8884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30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6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0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52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86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06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06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09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32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01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8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01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51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26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55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55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55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76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47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91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9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8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73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79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71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6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8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can handle dynamic scenes, or in fact</a:t>
            </a:r>
            <a:r>
              <a:rPr lang="en-US" baseline="0" dirty="0" smtClean="0"/>
              <a:t> </a:t>
            </a:r>
            <a:r>
              <a:rPr lang="en-US" dirty="0" smtClean="0"/>
              <a:t>any</a:t>
            </a:r>
            <a:r>
              <a:rPr lang="en-US" baseline="0" dirty="0" smtClean="0"/>
              <a:t> combination static/dynamic scene/camera.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8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15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15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5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A98FD-F8D8-7E4F-A163-93A6C88844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1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chemeClr val="bg1"/>
              </a:buClr>
              <a:buFont typeface="Courier New"/>
              <a:buChar char="o"/>
              <a:defRPr>
                <a:solidFill>
                  <a:schemeClr val="bg1"/>
                </a:solidFill>
              </a:defRPr>
            </a:lvl1pPr>
            <a:lvl2pPr marL="914400" indent="-457200">
              <a:buClr>
                <a:schemeClr val="bg1"/>
              </a:buClr>
              <a:buFont typeface="Courier New"/>
              <a:buChar char="o"/>
              <a:defRPr>
                <a:solidFill>
                  <a:schemeClr val="bg1"/>
                </a:solidFill>
              </a:defRPr>
            </a:lvl2pPr>
            <a:lvl3pPr marL="1371600" indent="-457200">
              <a:buClr>
                <a:schemeClr val="bg1"/>
              </a:buClr>
              <a:buFont typeface="Courier New"/>
              <a:buChar char="o"/>
              <a:defRPr>
                <a:solidFill>
                  <a:schemeClr val="bg1"/>
                </a:solidFill>
              </a:defRPr>
            </a:lvl3pPr>
            <a:lvl4pPr marL="1828800" indent="-457200">
              <a:buClr>
                <a:schemeClr val="bg1"/>
              </a:buClr>
              <a:buFont typeface="Courier New"/>
              <a:buChar char="o"/>
              <a:defRPr>
                <a:solidFill>
                  <a:schemeClr val="bg1"/>
                </a:solidFill>
              </a:defRPr>
            </a:lvl4pPr>
            <a:lvl5pPr marL="2286000" indent="-457200">
              <a:buClr>
                <a:schemeClr val="bg1"/>
              </a:buClr>
              <a:buSzPct val="96000"/>
              <a:buFont typeface="Courier New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3ABC8-E11B-004F-8D7F-651329831E1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D245-11A9-3D44-9EC1-5273A2A269D8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1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7.xm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9.xml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6.png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4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hyperlink" Target="http://people.csail.mit.edu/celiu/OpticalFlow" TargetMode="External"/><Relationship Id="rId5" Type="http://schemas.openxmlformats.org/officeDocument/2006/relationships/image" Target="../media/image54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8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59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60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61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62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" Type="http://schemas.microsoft.com/office/2007/relationships/media" Target="../media/media11.mp4"/><Relationship Id="rId2" Type="http://schemas.openxmlformats.org/officeDocument/2006/relationships/video" Target="../media/media11.mp4"/><Relationship Id="rId3" Type="http://schemas.microsoft.com/office/2007/relationships/media" Target="../media/media12.mp4"/><Relationship Id="rId4" Type="http://schemas.openxmlformats.org/officeDocument/2006/relationships/video" Target="../media/media12.mp4"/><Relationship Id="rId5" Type="http://schemas.microsoft.com/office/2007/relationships/media" Target="../media/media13.mp4"/><Relationship Id="rId6" Type="http://schemas.openxmlformats.org/officeDocument/2006/relationships/video" Target="../media/media13.mp4"/><Relationship Id="rId7" Type="http://schemas.microsoft.com/office/2007/relationships/media" Target="../media/media14.mp4"/><Relationship Id="rId8" Type="http://schemas.openxmlformats.org/officeDocument/2006/relationships/video" Target="../media/media14.mp4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microsoft.com/office/2007/relationships/media" Target="../media/media15.mp4"/><Relationship Id="rId2" Type="http://schemas.openxmlformats.org/officeDocument/2006/relationships/video" Target="../media/media15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7.mp4"/><Relationship Id="rId4" Type="http://schemas.openxmlformats.org/officeDocument/2006/relationships/video" Target="../media/media17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3.xml"/><Relationship Id="rId7" Type="http://schemas.openxmlformats.org/officeDocument/2006/relationships/hyperlink" Target="http://kevinkarsch.com/depthtransfer" TargetMode="External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" Type="http://schemas.microsoft.com/office/2007/relationships/media" Target="../media/media16.mp4"/><Relationship Id="rId2" Type="http://schemas.openxmlformats.org/officeDocument/2006/relationships/video" Target="../media/media16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4096"/>
            <a:ext cx="7772400" cy="289480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Depth Extraction from Video Using Non-parametric Sampling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899406"/>
            <a:ext cx="3569506" cy="1752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Kevin Karsch</a:t>
            </a:r>
          </a:p>
          <a:p>
            <a:r>
              <a:rPr lang="en-US" sz="2000" dirty="0" smtClean="0"/>
              <a:t>University of Illinois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223807" y="4899406"/>
            <a:ext cx="264776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None/>
              <a:defRPr sz="1600" kern="12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Ce</a:t>
            </a:r>
            <a:r>
              <a:rPr lang="en-US" sz="2000" dirty="0" smtClean="0"/>
              <a:t> Liu</a:t>
            </a:r>
          </a:p>
          <a:p>
            <a:r>
              <a:rPr lang="en-US" sz="2000" dirty="0" smtClean="0"/>
              <a:t>Microsoft Research</a:t>
            </a:r>
          </a:p>
          <a:p>
            <a:r>
              <a:rPr lang="en-US" sz="2000" dirty="0" smtClean="0"/>
              <a:t>New England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525871" y="4899406"/>
            <a:ext cx="361812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None/>
              <a:defRPr sz="1600" kern="12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Sing Bing Kang</a:t>
            </a:r>
          </a:p>
          <a:p>
            <a:r>
              <a:rPr lang="en-US" sz="2000" dirty="0" smtClean="0"/>
              <a:t>Microsoft Research</a:t>
            </a:r>
          </a:p>
        </p:txBody>
      </p:sp>
    </p:spTree>
    <p:extLst>
      <p:ext uri="{BB962C8B-B14F-4D97-AF65-F5344CB8AC3E}">
        <p14:creationId xmlns:p14="http://schemas.microsoft.com/office/powerpoint/2010/main" val="40115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"/>
    </mc:Choice>
    <mc:Fallback xmlns="">
      <p:transition xmlns:p14="http://schemas.microsoft.com/office/powerpoint/2010/main" spd="slow" advTm="3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000" y="3429000"/>
            <a:ext cx="2002999" cy="26846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Picture 23" descr="candidate_warped-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152" y="3432785"/>
            <a:ext cx="2009139" cy="26808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 descr="candidate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123" y="3429000"/>
            <a:ext cx="2007521" cy="26846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Flow </a:t>
            </a:r>
            <a:r>
              <a:rPr lang="en-US" dirty="0"/>
              <a:t>R</a:t>
            </a:r>
            <a:r>
              <a:rPr lang="en-US" dirty="0" smtClean="0"/>
              <a:t>efresher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565" y="1429447"/>
            <a:ext cx="7770813" cy="2133600"/>
          </a:xfrm>
        </p:spPr>
        <p:txBody>
          <a:bodyPr/>
          <a:lstStyle/>
          <a:p>
            <a:r>
              <a:rPr lang="en-US" dirty="0" smtClean="0"/>
              <a:t>Optical flow using dense SIFT features</a:t>
            </a:r>
          </a:p>
          <a:p>
            <a:pPr lvl="1"/>
            <a:r>
              <a:rPr lang="en-US" dirty="0" smtClean="0"/>
              <a:t>Larger search window</a:t>
            </a:r>
          </a:p>
          <a:p>
            <a:pPr lvl="1"/>
            <a:r>
              <a:rPr lang="en-US" dirty="0" smtClean="0"/>
              <a:t>Modified smoothness constraints</a:t>
            </a:r>
          </a:p>
          <a:p>
            <a:r>
              <a:rPr lang="en-US" dirty="0" smtClean="0"/>
              <a:t>Scenes rearranged so semantics are matched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0208" y="6324600"/>
            <a:ext cx="1993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[Liu et al</a:t>
            </a:r>
            <a:r>
              <a:rPr lang="en-US" dirty="0" smtClean="0">
                <a:solidFill>
                  <a:schemeClr val="bg1"/>
                </a:solidFill>
              </a:rPr>
              <a:t>. ‘08, ‘09]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97899" y="3518394"/>
            <a:ext cx="3402207" cy="2107110"/>
            <a:chOff x="1304503" y="4475422"/>
            <a:chExt cx="2124497" cy="1315778"/>
          </a:xfrm>
        </p:grpSpPr>
        <p:cxnSp>
          <p:nvCxnSpPr>
            <p:cNvPr id="13" name="Straight Connector 12"/>
            <p:cNvCxnSpPr/>
            <p:nvPr/>
          </p:nvCxnSpPr>
          <p:spPr>
            <a:xfrm rot="10800000" flipV="1">
              <a:off x="1304503" y="4475422"/>
              <a:ext cx="1804991" cy="172778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 flipV="1">
              <a:off x="1752600" y="4876800"/>
              <a:ext cx="1371600" cy="38100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 flipV="1">
              <a:off x="1600200" y="4876800"/>
              <a:ext cx="1447800" cy="7620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V="1">
              <a:off x="1371601" y="5647611"/>
              <a:ext cx="1783066" cy="143589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 flipV="1">
              <a:off x="1456904" y="5029199"/>
              <a:ext cx="1972096" cy="152399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 rot="5400000">
              <a:off x="2187875" y="5290368"/>
              <a:ext cx="42697" cy="4269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2187875" y="5438534"/>
              <a:ext cx="42697" cy="4269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 rot="5400000">
              <a:off x="2187875" y="5581046"/>
              <a:ext cx="42697" cy="4269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 smtClean="0"/>
            </a:p>
            <a:p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62000" y="3733800"/>
            <a:ext cx="1676400" cy="161072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12500" dirty="0" err="1" smtClean="0">
                <a:solidFill>
                  <a:schemeClr val="bg1"/>
                </a:solidFill>
                <a:latin typeface="Times New Roman"/>
              </a:rPr>
              <a:t>ψ</a:t>
            </a:r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 </a:t>
            </a:r>
          </a:p>
        </p:txBody>
      </p:sp>
      <p:sp>
        <p:nvSpPr>
          <p:cNvPr id="26" name="Equal 25"/>
          <p:cNvSpPr/>
          <p:nvPr/>
        </p:nvSpPr>
        <p:spPr>
          <a:xfrm>
            <a:off x="4343400" y="4419600"/>
            <a:ext cx="669106" cy="679347"/>
          </a:xfrm>
          <a:prstGeom prst="mathEqual">
            <a:avLst>
              <a:gd name="adj1" fmla="val 12190"/>
              <a:gd name="adj2" fmla="val 11760"/>
            </a:avLst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04800" y="5181600"/>
            <a:ext cx="1417262" cy="1295400"/>
            <a:chOff x="304800" y="5181600"/>
            <a:chExt cx="1417262" cy="1295400"/>
          </a:xfrm>
        </p:grpSpPr>
        <p:sp>
          <p:nvSpPr>
            <p:cNvPr id="21" name="Rectangle 20"/>
            <p:cNvSpPr/>
            <p:nvPr/>
          </p:nvSpPr>
          <p:spPr>
            <a:xfrm>
              <a:off x="304800" y="5584448"/>
              <a:ext cx="1417262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chemeClr val="bg1"/>
                  </a:solidFill>
                </a:rPr>
                <a:t>Warping</a:t>
              </a:r>
            </a:p>
            <a:p>
              <a:pPr algn="ctr"/>
              <a:r>
                <a:rPr lang="en-US" sz="2600" dirty="0" smtClean="0">
                  <a:solidFill>
                    <a:schemeClr val="bg1"/>
                  </a:solidFill>
                </a:rPr>
                <a:t>operator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990600" y="5181600"/>
              <a:ext cx="381000" cy="426042"/>
            </a:xfrm>
            <a:prstGeom prst="line">
              <a:avLst/>
            </a:prstGeom>
            <a:ln w="38100">
              <a:solidFill>
                <a:schemeClr val="bg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2857556" y="5973814"/>
            <a:ext cx="6790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</a:rPr>
              <a:t>A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61151" y="5996226"/>
            <a:ext cx="59887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</a:rPr>
              <a:t>B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33401" y="1397273"/>
            <a:ext cx="3372868" cy="4847886"/>
            <a:chOff x="490706" y="1219200"/>
            <a:chExt cx="3522316" cy="5062691"/>
          </a:xfrm>
        </p:grpSpPr>
        <p:pic>
          <p:nvPicPr>
            <p:cNvPr id="162" name="Picture 161" descr="im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706" y="1819704"/>
              <a:ext cx="3522316" cy="446218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9" name="TextBox 168"/>
            <p:cNvSpPr txBox="1"/>
            <p:nvPr/>
          </p:nvSpPr>
          <p:spPr>
            <a:xfrm>
              <a:off x="490706" y="1219200"/>
              <a:ext cx="3522316" cy="60034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3000" dirty="0" smtClean="0">
                  <a:solidFill>
                    <a:schemeClr val="bg1"/>
                  </a:solidFill>
                  <a:latin typeface="Times New Roman"/>
                </a:rPr>
                <a:t>Input image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96341" y="1437402"/>
            <a:ext cx="3514259" cy="4810998"/>
            <a:chOff x="2062965" y="1740130"/>
            <a:chExt cx="3669972" cy="5024168"/>
          </a:xfrm>
        </p:grpSpPr>
        <p:sp>
          <p:nvSpPr>
            <p:cNvPr id="114" name="Rounded Rectangle 113"/>
            <p:cNvSpPr/>
            <p:nvPr/>
          </p:nvSpPr>
          <p:spPr>
            <a:xfrm>
              <a:off x="2062966" y="2294128"/>
              <a:ext cx="3669971" cy="4470170"/>
            </a:xfrm>
            <a:prstGeom prst="roundRect">
              <a:avLst>
                <a:gd name="adj" fmla="val 7143"/>
              </a:avLst>
            </a:prstGeom>
            <a:solidFill>
              <a:schemeClr val="accent1">
                <a:lumMod val="60000"/>
                <a:lumOff val="40000"/>
                <a:alpha val="38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5" name="Picture 114" descr="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3034" y="4091094"/>
              <a:ext cx="1425132" cy="896898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6" name="Picture 115" descr="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3034" y="2383221"/>
              <a:ext cx="1425132" cy="896898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7" name="Picture 116" descr="0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57" y="2383221"/>
              <a:ext cx="1425132" cy="896898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8" name="Picture 117" descr="0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4180" y="5825926"/>
              <a:ext cx="1425139" cy="896897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9" name="Picture 118" descr="07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9858" y="5818072"/>
              <a:ext cx="1425139" cy="896897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0" name="Picture 119" descr="0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9858" y="4091094"/>
              <a:ext cx="1425132" cy="896898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21" name="Group 14"/>
            <p:cNvGrpSpPr/>
            <p:nvPr/>
          </p:nvGrpSpPr>
          <p:grpSpPr>
            <a:xfrm>
              <a:off x="3704738" y="6206930"/>
              <a:ext cx="395232" cy="83407"/>
              <a:chOff x="1981189" y="3537718"/>
              <a:chExt cx="392644" cy="87839"/>
            </a:xfrm>
          </p:grpSpPr>
          <p:sp>
            <p:nvSpPr>
              <p:cNvPr id="146" name="Oval 11"/>
              <p:cNvSpPr/>
              <p:nvPr/>
            </p:nvSpPr>
            <p:spPr>
              <a:xfrm>
                <a:off x="1981189" y="3537724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47" name="Oval 12"/>
              <p:cNvSpPr/>
              <p:nvPr/>
            </p:nvSpPr>
            <p:spPr>
              <a:xfrm>
                <a:off x="2133600" y="3537718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48" name="Oval 13"/>
              <p:cNvSpPr/>
              <p:nvPr/>
            </p:nvSpPr>
            <p:spPr>
              <a:xfrm>
                <a:off x="2286000" y="3537722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</p:grpSp>
        <p:grpSp>
          <p:nvGrpSpPr>
            <p:cNvPr id="122" name="Group 15"/>
            <p:cNvGrpSpPr/>
            <p:nvPr/>
          </p:nvGrpSpPr>
          <p:grpSpPr>
            <a:xfrm>
              <a:off x="3699588" y="4525221"/>
              <a:ext cx="395219" cy="83401"/>
              <a:chOff x="1981200" y="3581400"/>
              <a:chExt cx="392633" cy="87833"/>
            </a:xfrm>
          </p:grpSpPr>
          <p:sp>
            <p:nvSpPr>
              <p:cNvPr id="143" name="Oval 16"/>
              <p:cNvSpPr/>
              <p:nvPr/>
            </p:nvSpPr>
            <p:spPr>
              <a:xfrm>
                <a:off x="1981200" y="3581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44" name="Oval 17"/>
              <p:cNvSpPr/>
              <p:nvPr/>
            </p:nvSpPr>
            <p:spPr>
              <a:xfrm>
                <a:off x="2133600" y="3581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2286000" y="3581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</p:grpSp>
        <p:grpSp>
          <p:nvGrpSpPr>
            <p:cNvPr id="124" name="Group 23"/>
            <p:cNvGrpSpPr/>
            <p:nvPr/>
          </p:nvGrpSpPr>
          <p:grpSpPr>
            <a:xfrm>
              <a:off x="3699588" y="2817350"/>
              <a:ext cx="395219" cy="83401"/>
              <a:chOff x="1981200" y="3581400"/>
              <a:chExt cx="392633" cy="87833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1981200" y="3581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2133600" y="3581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2286000" y="3581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</p:grpSp>
        <p:grpSp>
          <p:nvGrpSpPr>
            <p:cNvPr id="125" name="Group 31"/>
            <p:cNvGrpSpPr/>
            <p:nvPr/>
          </p:nvGrpSpPr>
          <p:grpSpPr>
            <a:xfrm>
              <a:off x="2894967" y="3323833"/>
              <a:ext cx="88412" cy="651193"/>
              <a:chOff x="3048000" y="2895600"/>
              <a:chExt cx="87833" cy="685800"/>
            </a:xfrm>
          </p:grpSpPr>
          <p:sp>
            <p:nvSpPr>
              <p:cNvPr id="134" name="Oval 133"/>
              <p:cNvSpPr/>
              <p:nvPr/>
            </p:nvSpPr>
            <p:spPr>
              <a:xfrm rot="5400000">
                <a:off x="3048000" y="28956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35" name="Oval 134"/>
              <p:cNvSpPr/>
              <p:nvPr/>
            </p:nvSpPr>
            <p:spPr>
              <a:xfrm rot="5400000">
                <a:off x="3048000" y="3200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36" name="Oval 135"/>
              <p:cNvSpPr/>
              <p:nvPr/>
            </p:nvSpPr>
            <p:spPr>
              <a:xfrm rot="5400000">
                <a:off x="3048000" y="349356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</p:grpSp>
        <p:grpSp>
          <p:nvGrpSpPr>
            <p:cNvPr id="126" name="Group 32"/>
            <p:cNvGrpSpPr/>
            <p:nvPr/>
          </p:nvGrpSpPr>
          <p:grpSpPr>
            <a:xfrm>
              <a:off x="4768330" y="5069223"/>
              <a:ext cx="88419" cy="651189"/>
              <a:chOff x="3047993" y="2895603"/>
              <a:chExt cx="87840" cy="685797"/>
            </a:xfrm>
          </p:grpSpPr>
          <p:sp>
            <p:nvSpPr>
              <p:cNvPr id="131" name="Oval 130"/>
              <p:cNvSpPr/>
              <p:nvPr/>
            </p:nvSpPr>
            <p:spPr>
              <a:xfrm rot="5400000">
                <a:off x="3047993" y="2895603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132" name="Oval 131"/>
              <p:cNvSpPr/>
              <p:nvPr/>
            </p:nvSpPr>
            <p:spPr>
              <a:xfrm rot="5400000">
                <a:off x="3048000" y="3200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133" name="Oval 132"/>
              <p:cNvSpPr/>
              <p:nvPr/>
            </p:nvSpPr>
            <p:spPr>
              <a:xfrm rot="5400000">
                <a:off x="3048000" y="349356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</p:grpSp>
        <p:grpSp>
          <p:nvGrpSpPr>
            <p:cNvPr id="127" name="Group 36"/>
            <p:cNvGrpSpPr/>
            <p:nvPr/>
          </p:nvGrpSpPr>
          <p:grpSpPr>
            <a:xfrm>
              <a:off x="4812540" y="3323831"/>
              <a:ext cx="88412" cy="651193"/>
              <a:chOff x="3048000" y="2895600"/>
              <a:chExt cx="87833" cy="685800"/>
            </a:xfrm>
          </p:grpSpPr>
          <p:sp>
            <p:nvSpPr>
              <p:cNvPr id="128" name="Oval 127"/>
              <p:cNvSpPr/>
              <p:nvPr/>
            </p:nvSpPr>
            <p:spPr>
              <a:xfrm rot="5400000">
                <a:off x="3048000" y="28956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29" name="Oval 128"/>
              <p:cNvSpPr/>
              <p:nvPr/>
            </p:nvSpPr>
            <p:spPr>
              <a:xfrm rot="5400000">
                <a:off x="3048000" y="3200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30" name="Oval 129"/>
              <p:cNvSpPr/>
              <p:nvPr/>
            </p:nvSpPr>
            <p:spPr>
              <a:xfrm rot="5400000">
                <a:off x="3048000" y="349356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</p:grpSp>
        <p:sp>
          <p:nvSpPr>
            <p:cNvPr id="167" name="TextBox 166"/>
            <p:cNvSpPr txBox="1"/>
            <p:nvPr/>
          </p:nvSpPr>
          <p:spPr>
            <a:xfrm>
              <a:off x="2062965" y="1740130"/>
              <a:ext cx="36699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chemeClr val="bg1"/>
                  </a:solidFill>
                  <a:latin typeface="Times New Roman"/>
                </a:rPr>
                <a:t>RGBD Database</a:t>
              </a:r>
            </a:p>
          </p:txBody>
        </p:sp>
        <p:grpSp>
          <p:nvGrpSpPr>
            <p:cNvPr id="173" name="Group 31"/>
            <p:cNvGrpSpPr/>
            <p:nvPr/>
          </p:nvGrpSpPr>
          <p:grpSpPr>
            <a:xfrm>
              <a:off x="2939174" y="5105400"/>
              <a:ext cx="88412" cy="651193"/>
              <a:chOff x="3048000" y="2895600"/>
              <a:chExt cx="87833" cy="685800"/>
            </a:xfrm>
          </p:grpSpPr>
          <p:sp>
            <p:nvSpPr>
              <p:cNvPr id="174" name="Oval 173"/>
              <p:cNvSpPr/>
              <p:nvPr/>
            </p:nvSpPr>
            <p:spPr>
              <a:xfrm rot="5400000">
                <a:off x="3048000" y="28956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75" name="Oval 174"/>
              <p:cNvSpPr/>
              <p:nvPr/>
            </p:nvSpPr>
            <p:spPr>
              <a:xfrm rot="5400000">
                <a:off x="3048000" y="32004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76" name="Oval 175"/>
              <p:cNvSpPr/>
              <p:nvPr/>
            </p:nvSpPr>
            <p:spPr>
              <a:xfrm rot="5400000">
                <a:off x="3048000" y="349356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</p:txBody>
          </p:sp>
        </p:grpSp>
      </p:grpSp>
      <p:sp>
        <p:nvSpPr>
          <p:cNvPr id="177" name="Left-Right Arrow 176"/>
          <p:cNvSpPr/>
          <p:nvPr/>
        </p:nvSpPr>
        <p:spPr>
          <a:xfrm>
            <a:off x="3200400" y="3577474"/>
            <a:ext cx="2553843" cy="1146926"/>
          </a:xfrm>
          <a:prstGeom prst="leftRightArrow">
            <a:avLst>
              <a:gd name="adj1" fmla="val 50000"/>
              <a:gd name="adj2" fmla="val 32948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</a:rPr>
              <a:t>kNN</a:t>
            </a:r>
            <a:r>
              <a:rPr lang="en-US" sz="3000" dirty="0" smtClean="0">
                <a:solidFill>
                  <a:schemeClr val="tx1"/>
                </a:solidFill>
              </a:rPr>
              <a:t> query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6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149" name="Right Arrow 148"/>
          <p:cNvSpPr/>
          <p:nvPr/>
        </p:nvSpPr>
        <p:spPr>
          <a:xfrm>
            <a:off x="4828724" y="3306721"/>
            <a:ext cx="1345666" cy="1993088"/>
          </a:xfrm>
          <a:prstGeom prst="rightArrow">
            <a:avLst>
              <a:gd name="adj1" fmla="val 50000"/>
              <a:gd name="adj2" fmla="val 40462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SIFT</a:t>
            </a:r>
          </a:p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flow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30218" y="1261060"/>
            <a:ext cx="3586878" cy="5434261"/>
            <a:chOff x="5830218" y="1261060"/>
            <a:chExt cx="3586878" cy="5434261"/>
          </a:xfrm>
        </p:grpSpPr>
        <p:grpSp>
          <p:nvGrpSpPr>
            <p:cNvPr id="102" name="Group 92"/>
            <p:cNvGrpSpPr/>
            <p:nvPr/>
          </p:nvGrpSpPr>
          <p:grpSpPr>
            <a:xfrm>
              <a:off x="6273740" y="1820325"/>
              <a:ext cx="2791874" cy="4874996"/>
              <a:chOff x="3635468" y="1600199"/>
              <a:chExt cx="2039618" cy="356145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pic>
            <p:nvPicPr>
              <p:cNvPr id="106" name="Picture 105" descr="candidate_warped-03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76377" y="3752225"/>
                <a:ext cx="1957700" cy="130609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07" name="Picture 106" descr="candidate_warped-05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7437" y="1676885"/>
                <a:ext cx="1957700" cy="130609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03" name="Double Bracket 102"/>
              <p:cNvSpPr/>
              <p:nvPr/>
            </p:nvSpPr>
            <p:spPr>
              <a:xfrm>
                <a:off x="3635468" y="1600199"/>
                <a:ext cx="2039618" cy="3561459"/>
              </a:xfrm>
              <a:prstGeom prst="bracketPair">
                <a:avLst>
                  <a:gd name="adj" fmla="val 5996"/>
                </a:avLst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sp>
          <p:grpSp>
            <p:nvGrpSpPr>
              <p:cNvPr id="104" name="Group 16"/>
              <p:cNvGrpSpPr/>
              <p:nvPr/>
            </p:nvGrpSpPr>
            <p:grpSpPr>
              <a:xfrm>
                <a:off x="4591890" y="3032059"/>
                <a:ext cx="87834" cy="685800"/>
                <a:chOff x="1620089" y="2651060"/>
                <a:chExt cx="87834" cy="685800"/>
              </a:xfrm>
            </p:grpSpPr>
            <p:sp>
              <p:nvSpPr>
                <p:cNvPr id="108" name="Oval 107"/>
                <p:cNvSpPr/>
                <p:nvPr/>
              </p:nvSpPr>
              <p:spPr>
                <a:xfrm rot="5400000">
                  <a:off x="1620090" y="2651060"/>
                  <a:ext cx="87833" cy="87833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r"/>
                  <a:endParaRPr lang="en-US" dirty="0" smtClean="0"/>
                </a:p>
                <a:p>
                  <a:pPr algn="r"/>
                  <a:endParaRPr lang="en-US" dirty="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 rot="5400000">
                  <a:off x="1620090" y="2955860"/>
                  <a:ext cx="87833" cy="87833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r"/>
                  <a:endParaRPr lang="en-US" dirty="0" smtClean="0"/>
                </a:p>
                <a:p>
                  <a:pPr algn="r"/>
                  <a:endParaRPr lang="en-US" dirty="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 rot="5400000">
                  <a:off x="1620089" y="3249027"/>
                  <a:ext cx="87833" cy="87833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r"/>
                  <a:endParaRPr lang="en-US" dirty="0" smtClean="0"/>
                </a:p>
                <a:p>
                  <a:pPr algn="r"/>
                  <a:endParaRPr lang="en-US" dirty="0"/>
                </a:p>
              </p:txBody>
            </p:sp>
          </p:grpSp>
        </p:grpSp>
        <p:sp>
          <p:nvSpPr>
            <p:cNvPr id="166" name="TextBox 165"/>
            <p:cNvSpPr txBox="1"/>
            <p:nvPr/>
          </p:nvSpPr>
          <p:spPr>
            <a:xfrm>
              <a:off x="5830218" y="1261060"/>
              <a:ext cx="35868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chemeClr val="bg1"/>
                  </a:solidFill>
                  <a:latin typeface="Times New Roman"/>
                </a:rPr>
                <a:t>Warped candidates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35488" y="1252047"/>
            <a:ext cx="2651649" cy="5448341"/>
            <a:chOff x="2035488" y="1252047"/>
            <a:chExt cx="2651649" cy="5448341"/>
          </a:xfrm>
        </p:grpSpPr>
        <p:grpSp>
          <p:nvGrpSpPr>
            <p:cNvPr id="93" name="Group 81"/>
            <p:cNvGrpSpPr/>
            <p:nvPr/>
          </p:nvGrpSpPr>
          <p:grpSpPr>
            <a:xfrm>
              <a:off x="2035488" y="1814245"/>
              <a:ext cx="2651649" cy="4886143"/>
              <a:chOff x="1171412" y="1589281"/>
              <a:chExt cx="1921141" cy="3332960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94" name="Double Bracket 93"/>
              <p:cNvSpPr/>
              <p:nvPr/>
            </p:nvSpPr>
            <p:spPr>
              <a:xfrm>
                <a:off x="1171412" y="1589281"/>
                <a:ext cx="1921141" cy="3332960"/>
              </a:xfrm>
              <a:prstGeom prst="bracketPair">
                <a:avLst>
                  <a:gd name="adj" fmla="val 6076"/>
                </a:avLst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sp>
          <p:pic>
            <p:nvPicPr>
              <p:cNvPr id="96" name="Picture 95" descr="candidate-0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9199" y="3602789"/>
                <a:ext cx="1827917" cy="121950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98" name="Picture 97" descr="candidate-05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9200" y="1665031"/>
                <a:ext cx="1827917" cy="121950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165" name="TextBox 164"/>
            <p:cNvSpPr txBox="1"/>
            <p:nvPr/>
          </p:nvSpPr>
          <p:spPr>
            <a:xfrm>
              <a:off x="2373177" y="1252047"/>
              <a:ext cx="20596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chemeClr val="bg1"/>
                  </a:solidFill>
                  <a:latin typeface="Times New Roman"/>
                </a:rPr>
                <a:t>Candidates</a:t>
              </a:r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3329794" y="3775883"/>
              <a:ext cx="120228" cy="12022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r"/>
              <a:endParaRPr lang="en-US" dirty="0" smtClean="0"/>
            </a:p>
            <a:p>
              <a:pPr algn="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3329794" y="4193099"/>
              <a:ext cx="120228" cy="12022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r"/>
              <a:endParaRPr lang="en-US" dirty="0" smtClean="0"/>
            </a:p>
            <a:p>
              <a:pPr algn="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3329793" y="4594392"/>
              <a:ext cx="120228" cy="12022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r"/>
              <a:endParaRPr lang="en-US" dirty="0" smtClean="0"/>
            </a:p>
            <a:p>
              <a:pPr algn="r"/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203172" y="2168335"/>
            <a:ext cx="2450925" cy="2645577"/>
            <a:chOff x="-299761" y="628682"/>
            <a:chExt cx="5237264" cy="5653209"/>
          </a:xfrm>
        </p:grpSpPr>
        <p:pic>
          <p:nvPicPr>
            <p:cNvPr id="29" name="Picture 28" descr="im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706" y="1819704"/>
              <a:ext cx="3522316" cy="446218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-299761" y="628682"/>
              <a:ext cx="5237264" cy="6005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bg1"/>
                  </a:solidFill>
                  <a:latin typeface="Times New Roman"/>
                </a:rPr>
                <a:t>Input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0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33719" y="1295400"/>
            <a:ext cx="2047211" cy="2209800"/>
            <a:chOff x="-299761" y="628682"/>
            <a:chExt cx="5237264" cy="5653209"/>
          </a:xfrm>
        </p:grpSpPr>
        <p:pic>
          <p:nvPicPr>
            <p:cNvPr id="162" name="Picture 161" descr="im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706" y="1819704"/>
              <a:ext cx="3522316" cy="446218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9" name="TextBox 168"/>
            <p:cNvSpPr txBox="1"/>
            <p:nvPr/>
          </p:nvSpPr>
          <p:spPr>
            <a:xfrm>
              <a:off x="-299761" y="628682"/>
              <a:ext cx="5237264" cy="6005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bg1"/>
                  </a:solidFill>
                  <a:latin typeface="Times New Roman"/>
                </a:rPr>
                <a:t>Input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45148" y="3657600"/>
            <a:ext cx="40547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latin typeface="Times New Roman"/>
              </a:rPr>
              <a:t>Warped candidates</a:t>
            </a:r>
          </a:p>
        </p:txBody>
      </p:sp>
      <p:pic>
        <p:nvPicPr>
          <p:cNvPr id="54" name="Picture 53" descr="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04" y="2309673"/>
            <a:ext cx="2153778" cy="289556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" name="Right Arrow 54"/>
          <p:cNvSpPr/>
          <p:nvPr/>
        </p:nvSpPr>
        <p:spPr>
          <a:xfrm>
            <a:off x="4799871" y="2895600"/>
            <a:ext cx="1901248" cy="1341767"/>
          </a:xfrm>
          <a:prstGeom prst="rightArrow">
            <a:avLst>
              <a:gd name="adj1" fmla="val 67489"/>
              <a:gd name="adj2" fmla="val 46799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Depth </a:t>
            </a:r>
          </a:p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inference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61305" y="1793557"/>
            <a:ext cx="2153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latin typeface="Times New Roman"/>
              </a:rPr>
              <a:t>Inferred depth</a:t>
            </a:r>
          </a:p>
        </p:txBody>
      </p:sp>
      <p:pic>
        <p:nvPicPr>
          <p:cNvPr id="57" name="Picture 56" descr="make3d-pri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335" y="1760962"/>
            <a:ext cx="1295400" cy="172846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TextBox 57"/>
          <p:cNvSpPr txBox="1"/>
          <p:nvPr/>
        </p:nvSpPr>
        <p:spPr>
          <a:xfrm>
            <a:off x="3116808" y="1336357"/>
            <a:ext cx="12983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latin typeface="Times New Roman"/>
              </a:rPr>
              <a:t>Prior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5148" y="1335540"/>
            <a:ext cx="4054723" cy="5141459"/>
          </a:xfrm>
          <a:prstGeom prst="roundRect">
            <a:avLst>
              <a:gd name="adj" fmla="val 7143"/>
            </a:avLst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92"/>
          <p:cNvGrpSpPr/>
          <p:nvPr/>
        </p:nvGrpSpPr>
        <p:grpSpPr>
          <a:xfrm>
            <a:off x="2186771" y="4104413"/>
            <a:ext cx="1274470" cy="2225400"/>
            <a:chOff x="3635468" y="1600199"/>
            <a:chExt cx="2039618" cy="356145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25" name="Picture 24" descr="candidate_warped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6377" y="3752225"/>
              <a:ext cx="1957700" cy="13060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" name="Picture 25" descr="candidate_warped-0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7437" y="1676885"/>
              <a:ext cx="1957700" cy="13060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7" name="Double Bracket 26"/>
            <p:cNvSpPr/>
            <p:nvPr/>
          </p:nvSpPr>
          <p:spPr>
            <a:xfrm>
              <a:off x="3635468" y="1600199"/>
              <a:ext cx="2039618" cy="3561459"/>
            </a:xfrm>
            <a:prstGeom prst="bracketPair">
              <a:avLst>
                <a:gd name="adj" fmla="val 5996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grpSp>
          <p:nvGrpSpPr>
            <p:cNvPr id="28" name="Group 16"/>
            <p:cNvGrpSpPr/>
            <p:nvPr/>
          </p:nvGrpSpPr>
          <p:grpSpPr>
            <a:xfrm>
              <a:off x="4591890" y="3032059"/>
              <a:ext cx="87834" cy="685800"/>
              <a:chOff x="1620089" y="2651060"/>
              <a:chExt cx="87834" cy="685800"/>
            </a:xfrm>
          </p:grpSpPr>
          <p:sp>
            <p:nvSpPr>
              <p:cNvPr id="29" name="Oval 28"/>
              <p:cNvSpPr/>
              <p:nvPr/>
            </p:nvSpPr>
            <p:spPr>
              <a:xfrm rot="5400000">
                <a:off x="1620090" y="265106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 rot="5400000">
                <a:off x="1620090" y="295586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 rot="5400000">
                <a:off x="1620089" y="324902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20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812"/>
            <a:ext cx="7837311" cy="1371600"/>
          </a:xfrm>
        </p:spPr>
        <p:txBody>
          <a:bodyPr/>
          <a:lstStyle/>
          <a:p>
            <a:r>
              <a:rPr lang="en-US" dirty="0" smtClean="0"/>
              <a:t>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3630" y="5258980"/>
            <a:ext cx="6015148" cy="1342363"/>
          </a:xfrm>
        </p:spPr>
        <p:txBody>
          <a:bodyPr>
            <a:noAutofit/>
          </a:bodyPr>
          <a:lstStyle/>
          <a:p>
            <a:r>
              <a:rPr lang="en-US" sz="2200" dirty="0" smtClean="0"/>
              <a:t>Both </a:t>
            </a:r>
            <a:r>
              <a:rPr lang="en-US" sz="2200" i="1" dirty="0" smtClean="0"/>
              <a:t>absolute</a:t>
            </a:r>
            <a:r>
              <a:rPr lang="en-US" sz="2200" dirty="0" smtClean="0"/>
              <a:t> and </a:t>
            </a:r>
            <a:r>
              <a:rPr lang="en-US" sz="2200" i="1" dirty="0" smtClean="0"/>
              <a:t>relative</a:t>
            </a:r>
            <a:r>
              <a:rPr lang="en-US" sz="2200" dirty="0" smtClean="0"/>
              <a:t> depth are transferred</a:t>
            </a:r>
            <a:endParaRPr lang="en-US" sz="2200" i="1" dirty="0" smtClean="0"/>
          </a:p>
          <a:p>
            <a:r>
              <a:rPr lang="en-US" sz="2200" dirty="0" smtClean="0"/>
              <a:t>Regularize with smoothness and prior</a:t>
            </a:r>
            <a:endParaRPr lang="en-US" sz="2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312510" y="3800117"/>
            <a:ext cx="2044789" cy="1177197"/>
            <a:chOff x="4322593" y="2833717"/>
            <a:chExt cx="2044789" cy="1177197"/>
          </a:xfrm>
        </p:grpSpPr>
        <p:sp>
          <p:nvSpPr>
            <p:cNvPr id="6" name="TextBox 5"/>
            <p:cNvSpPr txBox="1"/>
            <p:nvPr/>
          </p:nvSpPr>
          <p:spPr>
            <a:xfrm>
              <a:off x="4322593" y="3056807"/>
              <a:ext cx="20447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Spatial </a:t>
              </a:r>
            </a:p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smoothness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7" name="Right Brace 6"/>
            <p:cNvSpPr/>
            <p:nvPr/>
          </p:nvSpPr>
          <p:spPr>
            <a:xfrm rot="5400000">
              <a:off x="5203169" y="2119056"/>
              <a:ext cx="304800" cy="1734122"/>
            </a:xfrm>
            <a:prstGeom prst="rightBrace">
              <a:avLst>
                <a:gd name="adj1" fmla="val 51763"/>
                <a:gd name="adj2" fmla="val 50407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grpSp>
        <p:nvGrpSpPr>
          <p:cNvPr id="12" name="Group 11"/>
          <p:cNvGrpSpPr/>
          <p:nvPr/>
        </p:nvGrpSpPr>
        <p:grpSpPr>
          <a:xfrm>
            <a:off x="5566931" y="3818680"/>
            <a:ext cx="2574480" cy="1161413"/>
            <a:chOff x="6612691" y="2867738"/>
            <a:chExt cx="2574480" cy="1161413"/>
          </a:xfrm>
        </p:grpSpPr>
        <p:sp>
          <p:nvSpPr>
            <p:cNvPr id="8" name="Right Brace 7"/>
            <p:cNvSpPr/>
            <p:nvPr/>
          </p:nvSpPr>
          <p:spPr>
            <a:xfrm rot="5400000">
              <a:off x="7765168" y="1715261"/>
              <a:ext cx="269526" cy="2574480"/>
            </a:xfrm>
            <a:prstGeom prst="rightBrace">
              <a:avLst>
                <a:gd name="adj1" fmla="val 51763"/>
                <a:gd name="adj2" fmla="val 50407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6612691" y="3075044"/>
              <a:ext cx="25744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Match to database mean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73629" y="1439424"/>
            <a:ext cx="5753972" cy="828072"/>
            <a:chOff x="1162761" y="1499109"/>
            <a:chExt cx="3102614" cy="1201840"/>
          </a:xfrm>
        </p:grpSpPr>
        <p:sp>
          <p:nvSpPr>
            <p:cNvPr id="5" name="Right Brace 4"/>
            <p:cNvSpPr/>
            <p:nvPr/>
          </p:nvSpPr>
          <p:spPr>
            <a:xfrm rot="5400000" flipH="1">
              <a:off x="2534942" y="970516"/>
              <a:ext cx="358253" cy="3102613"/>
            </a:xfrm>
            <a:prstGeom prst="rightBrace">
              <a:avLst>
                <a:gd name="adj1" fmla="val 51763"/>
                <a:gd name="adj2" fmla="val 50407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0" name="TextBox 9"/>
            <p:cNvSpPr txBox="1"/>
            <p:nvPr/>
          </p:nvSpPr>
          <p:spPr>
            <a:xfrm>
              <a:off x="1162761" y="1499109"/>
              <a:ext cx="3102614" cy="759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Enforce depth to match candidates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3" y="1480263"/>
            <a:ext cx="2540236" cy="619049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69" y="3394284"/>
            <a:ext cx="4950455" cy="389717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13" y="2093312"/>
            <a:ext cx="7477374" cy="100656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33960" y="1465174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 fontScale="47500" lnSpcReduction="20000"/>
          </a:bodyPr>
          <a:lstStyle/>
          <a:p>
            <a:pPr algn="ctr"/>
            <a:endParaRPr lang="en-US" sz="12500" dirty="0" smtClean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233" y="3867251"/>
            <a:ext cx="2685546" cy="27813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: inferred depth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: warped   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candidate</a:t>
            </a:r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depth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: depth </a:t>
            </a:r>
            <a:r>
              <a:rPr lang="en-US" sz="2200" dirty="0">
                <a:solidFill>
                  <a:schemeClr val="bg1"/>
                </a:solidFill>
                <a:latin typeface="Times New Roman"/>
              </a:rPr>
              <a:t>confidence</a:t>
            </a:r>
            <a:endParaRPr lang="en-US" sz="2200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</a:t>
            </a:r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: image-based 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weights</a:t>
            </a:r>
            <a:endParaRPr lang="en-US" sz="2200" i="1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       : constant       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        weights</a:t>
            </a:r>
          </a:p>
          <a:p>
            <a:endParaRPr lang="en-US" sz="2200" dirty="0" smtClean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6" y="5952469"/>
            <a:ext cx="965627" cy="341994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9" y="5337523"/>
            <a:ext cx="165915" cy="188037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3" y="5053569"/>
            <a:ext cx="228054" cy="163078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4" y="3959138"/>
            <a:ext cx="316606" cy="286924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" y="4257802"/>
            <a:ext cx="332215" cy="33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4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812"/>
            <a:ext cx="7837311" cy="1371600"/>
          </a:xfrm>
        </p:spPr>
        <p:txBody>
          <a:bodyPr/>
          <a:lstStyle/>
          <a:p>
            <a:r>
              <a:rPr lang="en-US" dirty="0" smtClean="0"/>
              <a:t>Inference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20233" y="1439419"/>
            <a:ext cx="8733754" cy="5209141"/>
            <a:chOff x="120233" y="1439419"/>
            <a:chExt cx="8733754" cy="5209141"/>
          </a:xfrm>
        </p:grpSpPr>
        <p:sp>
          <p:nvSpPr>
            <p:cNvPr id="6" name="TextBox 5"/>
            <p:cNvSpPr txBox="1"/>
            <p:nvPr/>
          </p:nvSpPr>
          <p:spPr>
            <a:xfrm>
              <a:off x="3312510" y="4023207"/>
              <a:ext cx="20447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Spatial </a:t>
              </a:r>
            </a:p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smoothness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7" name="Right Brace 6"/>
            <p:cNvSpPr/>
            <p:nvPr/>
          </p:nvSpPr>
          <p:spPr>
            <a:xfrm rot="5400000">
              <a:off x="4193086" y="3085456"/>
              <a:ext cx="304800" cy="1734122"/>
            </a:xfrm>
            <a:prstGeom prst="rightBrace">
              <a:avLst>
                <a:gd name="adj1" fmla="val 51763"/>
                <a:gd name="adj2" fmla="val 50407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8" name="Right Brace 7"/>
            <p:cNvSpPr/>
            <p:nvPr/>
          </p:nvSpPr>
          <p:spPr>
            <a:xfrm rot="5400000">
              <a:off x="6719408" y="2666203"/>
              <a:ext cx="269526" cy="2574480"/>
            </a:xfrm>
            <a:prstGeom prst="rightBrace">
              <a:avLst>
                <a:gd name="adj1" fmla="val 51763"/>
                <a:gd name="adj2" fmla="val 50407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5566931" y="4025986"/>
              <a:ext cx="25744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Match to database mean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5" name="Right Brace 4"/>
            <p:cNvSpPr/>
            <p:nvPr/>
          </p:nvSpPr>
          <p:spPr>
            <a:xfrm rot="5400000" flipH="1">
              <a:off x="5727197" y="-732913"/>
              <a:ext cx="246837" cy="5753970"/>
            </a:xfrm>
            <a:prstGeom prst="rightBrace">
              <a:avLst>
                <a:gd name="adj1" fmla="val 51763"/>
                <a:gd name="adj2" fmla="val 50407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0" name="TextBox 9"/>
            <p:cNvSpPr txBox="1"/>
            <p:nvPr/>
          </p:nvSpPr>
          <p:spPr>
            <a:xfrm>
              <a:off x="2973629" y="1439419"/>
              <a:ext cx="5753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Enforce depth to match candidates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543" y="1480263"/>
              <a:ext cx="2540236" cy="619049"/>
            </a:xfrm>
            <a:prstGeom prst="rect">
              <a:avLst/>
            </a:prstGeom>
          </p:spPr>
        </p:pic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669" y="3394284"/>
              <a:ext cx="4950455" cy="389717"/>
            </a:xfrm>
            <a:prstGeom prst="rect">
              <a:avLst/>
            </a:prstGeom>
          </p:spPr>
        </p:pic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613" y="2093312"/>
              <a:ext cx="7477374" cy="100656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533960" y="1465174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rmAutofit fontScale="47500" lnSpcReduction="20000"/>
            </a:bodyPr>
            <a:lstStyle/>
            <a:p>
              <a:pPr algn="ctr"/>
              <a:endParaRPr lang="en-US" sz="12500" dirty="0" smtClean="0">
                <a:solidFill>
                  <a:schemeClr val="bg1"/>
                </a:solidFill>
                <a:latin typeface="Times New Roman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20233" y="3867251"/>
              <a:ext cx="2685546" cy="2781309"/>
              <a:chOff x="120233" y="3867251"/>
              <a:chExt cx="2685546" cy="278130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20233" y="3867251"/>
                <a:ext cx="2685546" cy="278130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      : inferred depth</a:t>
                </a:r>
              </a:p>
              <a:p>
                <a:r>
                  <a:rPr lang="en-US" sz="2200" dirty="0">
                    <a:solidFill>
                      <a:schemeClr val="bg1"/>
                    </a:solidFill>
                    <a:latin typeface="Times New Roman"/>
                  </a:rPr>
                  <a:t> </a:t>
                </a:r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     : warped   </a:t>
                </a:r>
              </a:p>
              <a:p>
                <a:r>
                  <a:rPr lang="en-US" sz="2200" dirty="0">
                    <a:solidFill>
                      <a:schemeClr val="bg1"/>
                    </a:solidFill>
                    <a:latin typeface="Times New Roman"/>
                  </a:rPr>
                  <a:t> </a:t>
                </a:r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       candidate</a:t>
                </a:r>
                <a:r>
                  <a:rPr lang="en-US" sz="2200" dirty="0">
                    <a:solidFill>
                      <a:schemeClr val="bg1"/>
                    </a:solidFill>
                    <a:latin typeface="Times New Roman"/>
                  </a:rPr>
                  <a:t> </a:t>
                </a:r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depth</a:t>
                </a:r>
              </a:p>
              <a:p>
                <a:r>
                  <a:rPr lang="en-US" sz="2200" dirty="0">
                    <a:solidFill>
                      <a:schemeClr val="bg1"/>
                    </a:solidFill>
                    <a:latin typeface="Times New Roman"/>
                  </a:rPr>
                  <a:t> </a:t>
                </a:r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     : depth </a:t>
                </a:r>
                <a:r>
                  <a:rPr lang="en-US" sz="2200" dirty="0">
                    <a:solidFill>
                      <a:schemeClr val="bg1"/>
                    </a:solidFill>
                    <a:latin typeface="Times New Roman"/>
                  </a:rPr>
                  <a:t>confidence</a:t>
                </a:r>
                <a:endParaRPr lang="en-US" sz="2200" dirty="0" smtClean="0">
                  <a:solidFill>
                    <a:schemeClr val="bg1"/>
                  </a:solidFill>
                  <a:latin typeface="Times New Roman"/>
                </a:endParaRPr>
              </a:p>
              <a:p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     </a:t>
                </a:r>
                <a:r>
                  <a:rPr lang="en-US" sz="2200" dirty="0">
                    <a:solidFill>
                      <a:schemeClr val="bg1"/>
                    </a:solidFill>
                    <a:latin typeface="Times New Roman"/>
                  </a:rPr>
                  <a:t> </a:t>
                </a:r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: image-based </a:t>
                </a:r>
              </a:p>
              <a:p>
                <a:r>
                  <a:rPr lang="en-US" sz="2200" dirty="0">
                    <a:solidFill>
                      <a:schemeClr val="bg1"/>
                    </a:solidFill>
                    <a:latin typeface="Times New Roman"/>
                  </a:rPr>
                  <a:t> </a:t>
                </a:r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       weights</a:t>
                </a:r>
                <a:endParaRPr lang="en-US" sz="2200" i="1" dirty="0" smtClean="0">
                  <a:solidFill>
                    <a:schemeClr val="bg1"/>
                  </a:solidFill>
                  <a:latin typeface="Times New Roman"/>
                </a:endParaRPr>
              </a:p>
              <a:p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               : constant       </a:t>
                </a:r>
              </a:p>
              <a:p>
                <a:r>
                  <a:rPr lang="en-US" sz="2200" dirty="0">
                    <a:solidFill>
                      <a:schemeClr val="bg1"/>
                    </a:solidFill>
                    <a:latin typeface="Times New Roman"/>
                  </a:rPr>
                  <a:t> </a:t>
                </a:r>
                <a:r>
                  <a:rPr lang="en-US" sz="2200" dirty="0" smtClean="0">
                    <a:solidFill>
                      <a:schemeClr val="bg1"/>
                    </a:solidFill>
                    <a:latin typeface="Times New Roman"/>
                  </a:rPr>
                  <a:t>                weights</a:t>
                </a:r>
              </a:p>
              <a:p>
                <a:endParaRPr lang="en-US" sz="2200" dirty="0" smtClean="0">
                  <a:solidFill>
                    <a:schemeClr val="bg1"/>
                  </a:solidFill>
                  <a:latin typeface="Times New Roman"/>
                </a:endParaRPr>
              </a:p>
            </p:txBody>
          </p:sp>
          <p:pic>
            <p:nvPicPr>
              <p:cNvPr id="24" name="Picture 23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86" y="5952469"/>
                <a:ext cx="965627" cy="341994"/>
              </a:xfrm>
              <a:prstGeom prst="rect">
                <a:avLst/>
              </a:prstGeom>
            </p:spPr>
          </p:pic>
          <p:pic>
            <p:nvPicPr>
              <p:cNvPr id="25" name="Picture 24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619" y="5337523"/>
                <a:ext cx="165915" cy="188037"/>
              </a:xfrm>
              <a:prstGeom prst="rect">
                <a:avLst/>
              </a:prstGeom>
            </p:spPr>
          </p:pic>
          <p:pic>
            <p:nvPicPr>
              <p:cNvPr id="26" name="Picture 25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543" y="5053569"/>
                <a:ext cx="228054" cy="163078"/>
              </a:xfrm>
              <a:prstGeom prst="rect">
                <a:avLst/>
              </a:prstGeom>
            </p:spPr>
          </p:pic>
          <p:pic>
            <p:nvPicPr>
              <p:cNvPr id="13" name="Picture 12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874" y="3959138"/>
                <a:ext cx="316606" cy="286924"/>
              </a:xfrm>
              <a:prstGeom prst="rect">
                <a:avLst/>
              </a:prstGeom>
            </p:spPr>
          </p:pic>
          <p:pic>
            <p:nvPicPr>
              <p:cNvPr id="16" name="Picture 15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355" y="4257802"/>
                <a:ext cx="332215" cy="332215"/>
              </a:xfrm>
              <a:prstGeom prst="rect">
                <a:avLst/>
              </a:prstGeom>
            </p:spPr>
          </p:pic>
        </p:grpSp>
      </p:grpSp>
      <p:sp>
        <p:nvSpPr>
          <p:cNvPr id="28" name="Title 1"/>
          <p:cNvSpPr txBox="1">
            <a:spLocks/>
          </p:cNvSpPr>
          <p:nvPr/>
        </p:nvSpPr>
        <p:spPr>
          <a:xfrm>
            <a:off x="1376614" y="2874462"/>
            <a:ext cx="6410700" cy="137160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solidFill>
              <a:schemeClr val="bg1"/>
            </a:solidFill>
          </a:ln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Not a discrete MRF!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973630" y="5258980"/>
            <a:ext cx="6015148" cy="1342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bg1"/>
              </a:buClr>
              <a:buFont typeface="Courier New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SzPct val="96000"/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smtClean="0"/>
              <a:t>Both </a:t>
            </a:r>
            <a:r>
              <a:rPr lang="en-US" sz="2200" i="1" smtClean="0"/>
              <a:t>absolute</a:t>
            </a:r>
            <a:r>
              <a:rPr lang="en-US" sz="2200" smtClean="0"/>
              <a:t> and </a:t>
            </a:r>
            <a:r>
              <a:rPr lang="en-US" sz="2200" i="1" smtClean="0"/>
              <a:t>relative</a:t>
            </a:r>
            <a:r>
              <a:rPr lang="en-US" sz="2200" smtClean="0"/>
              <a:t> depth are transferred</a:t>
            </a:r>
            <a:endParaRPr lang="en-US" sz="2200" i="1" smtClean="0"/>
          </a:p>
          <a:p>
            <a:r>
              <a:rPr lang="en-US" sz="2200" smtClean="0"/>
              <a:t>Regularize with smoothness and prior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6841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3" animBg="1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16100"/>
            <a:ext cx="2787616" cy="37477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38" y="1816100"/>
            <a:ext cx="2787616" cy="37477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76" y="1816100"/>
            <a:ext cx="2787616" cy="37477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4800" y="1295400"/>
            <a:ext cx="2786724" cy="4572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Input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638" y="1295400"/>
            <a:ext cx="2786724" cy="4572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True depth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2476" y="1295400"/>
            <a:ext cx="2786724" cy="4572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Inferred depth</a:t>
            </a:r>
          </a:p>
        </p:txBody>
      </p:sp>
    </p:spTree>
    <p:extLst>
      <p:ext uri="{BB962C8B-B14F-4D97-AF65-F5344CB8AC3E}">
        <p14:creationId xmlns:p14="http://schemas.microsoft.com/office/powerpoint/2010/main" val="118140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p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9196" y="1384090"/>
            <a:ext cx="4512886" cy="4032005"/>
          </a:xfrm>
          <a:prstGeom prst="rect">
            <a:avLst/>
          </a:prstGeom>
        </p:spPr>
      </p:pic>
      <p:pic>
        <p:nvPicPr>
          <p:cNvPr id="3" name="img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1384091"/>
            <a:ext cx="4512886" cy="40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9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38" y="1816100"/>
            <a:ext cx="2787616" cy="37477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76" y="1816100"/>
            <a:ext cx="2787616" cy="37477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16100"/>
            <a:ext cx="2787616" cy="37477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4800" y="1295400"/>
            <a:ext cx="2786724" cy="4572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Input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638" y="1295400"/>
            <a:ext cx="2786724" cy="4572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True depth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2476" y="1295400"/>
            <a:ext cx="2786724" cy="4572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Inferred depth</a:t>
            </a:r>
          </a:p>
        </p:txBody>
      </p:sp>
    </p:spTree>
    <p:extLst>
      <p:ext uri="{BB962C8B-B14F-4D97-AF65-F5344CB8AC3E}">
        <p14:creationId xmlns:p14="http://schemas.microsoft.com/office/powerpoint/2010/main" val="13752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p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9113" y="1337162"/>
            <a:ext cx="4414887" cy="3944448"/>
          </a:xfrm>
          <a:prstGeom prst="rect">
            <a:avLst/>
          </a:prstGeom>
        </p:spPr>
      </p:pic>
      <p:pic>
        <p:nvPicPr>
          <p:cNvPr id="3" name="img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337162"/>
            <a:ext cx="4414887" cy="39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9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186024"/>
            <a:ext cx="8031480" cy="6947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Given an image/video, estimate distance from the camera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70230" y="1705158"/>
            <a:ext cx="8620424" cy="62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bg1"/>
              </a:buClr>
              <a:buFont typeface="Courier New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SzPct val="96000"/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No parallax necessary     </a:t>
            </a:r>
            <a:r>
              <a:rPr lang="en-US" dirty="0" smtClean="0"/>
              <a:t>Camera motion OK        Scene motion OK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4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4" y="3265601"/>
            <a:ext cx="2644026" cy="35546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64" y="3273459"/>
            <a:ext cx="2644026" cy="355465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68938" y="2369771"/>
            <a:ext cx="4205361" cy="83507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Result </a:t>
            </a:r>
            <a:r>
              <a:rPr lang="en-US" sz="12500" i="1" dirty="0" smtClean="0">
                <a:solidFill>
                  <a:schemeClr val="bg1"/>
                </a:solidFill>
                <a:latin typeface="Times New Roman"/>
              </a:rPr>
              <a:t>without</a:t>
            </a:r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 relative depth term (</a:t>
            </a:r>
            <a:r>
              <a:rPr lang="en-US" sz="12500" dirty="0" err="1" smtClean="0">
                <a:solidFill>
                  <a:schemeClr val="bg1"/>
                </a:solidFill>
                <a:latin typeface="Times New Roman"/>
              </a:rPr>
              <a:t>γ</a:t>
            </a:r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 = 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7649" y="2386483"/>
            <a:ext cx="4586941" cy="83507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Result </a:t>
            </a:r>
            <a:r>
              <a:rPr lang="en-US" sz="12500" i="1" dirty="0" smtClean="0">
                <a:solidFill>
                  <a:schemeClr val="bg1"/>
                </a:solidFill>
                <a:latin typeface="Times New Roman"/>
              </a:rPr>
              <a:t>with </a:t>
            </a:r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relative </a:t>
            </a:r>
          </a:p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depth term </a:t>
            </a:r>
            <a:r>
              <a:rPr lang="en-US" sz="125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en-US" sz="12500" dirty="0" err="1">
                <a:solidFill>
                  <a:schemeClr val="bg1"/>
                </a:solidFill>
                <a:latin typeface="Times New Roman"/>
              </a:rPr>
              <a:t>γ</a:t>
            </a:r>
            <a:r>
              <a:rPr lang="en-US" sz="125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&gt; 0</a:t>
            </a:r>
            <a:r>
              <a:rPr lang="en-US" sz="12500" dirty="0">
                <a:solidFill>
                  <a:schemeClr val="bg1"/>
                </a:solidFill>
                <a:latin typeface="Times New Roman"/>
              </a:rPr>
              <a:t>)</a:t>
            </a:r>
          </a:p>
          <a:p>
            <a:pPr algn="ctr"/>
            <a:endParaRPr lang="en-US" sz="12500" dirty="0" smtClean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52" y="1580686"/>
            <a:ext cx="4950455" cy="389717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6" y="279714"/>
            <a:ext cx="7477374" cy="1006569"/>
          </a:xfrm>
          <a:prstGeom prst="rect">
            <a:avLst/>
          </a:prstGeom>
        </p:spPr>
      </p:pic>
      <p:sp>
        <p:nvSpPr>
          <p:cNvPr id="17" name="Frame 16"/>
          <p:cNvSpPr/>
          <p:nvPr/>
        </p:nvSpPr>
        <p:spPr>
          <a:xfrm>
            <a:off x="5423647" y="44823"/>
            <a:ext cx="2973294" cy="1434353"/>
          </a:xfrm>
          <a:prstGeom prst="frame">
            <a:avLst>
              <a:gd name="adj1" fmla="val 25269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8916" y="44822"/>
            <a:ext cx="5064848" cy="14343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8915" y="1479176"/>
            <a:ext cx="8068025" cy="89059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97176" y="528409"/>
            <a:ext cx="2197196" cy="5025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3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913"/>
          <a:stretch/>
        </p:blipFill>
        <p:spPr>
          <a:xfrm>
            <a:off x="990947" y="1248225"/>
            <a:ext cx="4370832" cy="23516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236"/>
            <a:ext cx="8229600" cy="1371600"/>
          </a:xfrm>
        </p:spPr>
        <p:txBody>
          <a:bodyPr/>
          <a:lstStyle/>
          <a:p>
            <a:r>
              <a:rPr lang="en-US" dirty="0" smtClean="0"/>
              <a:t>Evaluation: Make3D Dataset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3923" y="3252232"/>
            <a:ext cx="4397856" cy="36101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46887774"/>
              </p:ext>
            </p:extLst>
          </p:nvPr>
        </p:nvGraphicFramePr>
        <p:xfrm>
          <a:off x="364486" y="3837015"/>
          <a:ext cx="4904975" cy="2758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616368" y="3296780"/>
            <a:ext cx="232903" cy="2329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368" y="2913158"/>
            <a:ext cx="232903" cy="2329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6368" y="2529535"/>
            <a:ext cx="232903" cy="2329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6368" y="1762289"/>
            <a:ext cx="232903" cy="23290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6368" y="2145912"/>
            <a:ext cx="232903" cy="232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838410699"/>
              </p:ext>
            </p:extLst>
          </p:nvPr>
        </p:nvGraphicFramePr>
        <p:xfrm>
          <a:off x="5528437" y="3820304"/>
          <a:ext cx="2469451" cy="2773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3871886" y="1248225"/>
            <a:ext cx="5322241" cy="2068127"/>
            <a:chOff x="3871886" y="1248225"/>
            <a:chExt cx="5322241" cy="2068127"/>
          </a:xfrm>
        </p:grpSpPr>
        <p:sp>
          <p:nvSpPr>
            <p:cNvPr id="6" name="TextBox 5"/>
            <p:cNvSpPr txBox="1"/>
            <p:nvPr/>
          </p:nvSpPr>
          <p:spPr>
            <a:xfrm>
              <a:off x="5411906" y="1248225"/>
              <a:ext cx="3782221" cy="52313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600" dirty="0" err="1" smtClean="0">
                  <a:solidFill>
                    <a:schemeClr val="bg1"/>
                  </a:solidFill>
                  <a:latin typeface="Times New Roman"/>
                </a:rPr>
                <a:t>RGBD+labeled</a:t>
              </a:r>
              <a:r>
                <a:rPr lang="en-US" sz="2600" dirty="0" smtClean="0">
                  <a:solidFill>
                    <a:schemeClr val="bg1"/>
                  </a:solidFill>
                  <a:latin typeface="Times New Roman"/>
                </a:rPr>
                <a:t> data</a:t>
              </a:r>
            </a:p>
          </p:txBody>
        </p:sp>
        <p:pic>
          <p:nvPicPr>
            <p:cNvPr id="9" name="Picture 8" descr="Screen Shot 2012-10-09 at 12.49.55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564" y="1722169"/>
              <a:ext cx="3477714" cy="152227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562427" y="2793218"/>
              <a:ext cx="3493852" cy="52313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600" dirty="0" smtClean="0">
                  <a:solidFill>
                    <a:schemeClr val="bg1"/>
                  </a:solidFill>
                  <a:latin typeface="Times New Roman"/>
                </a:rPr>
                <a:t>RGB     Labels    Depth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5293246" y="1798531"/>
              <a:ext cx="762488" cy="1247902"/>
            </a:xfrm>
            <a:prstGeom prst="line">
              <a:avLst/>
            </a:prstGeom>
            <a:ln w="50800" cap="rnd"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871886" y="1604309"/>
              <a:ext cx="1992973" cy="1049940"/>
            </a:xfrm>
            <a:prstGeom prst="line">
              <a:avLst/>
            </a:prstGeom>
            <a:ln w="50800" cap="rnd">
              <a:solidFill>
                <a:srgbClr val="CC95E9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213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81"/>
          <p:cNvGrpSpPr/>
          <p:nvPr/>
        </p:nvGrpSpPr>
        <p:grpSpPr>
          <a:xfrm>
            <a:off x="1524000" y="4547250"/>
            <a:ext cx="678691" cy="1929750"/>
            <a:chOff x="1125976" y="1600201"/>
            <a:chExt cx="1205977" cy="3429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45" name="Double Bracket 44"/>
            <p:cNvSpPr/>
            <p:nvPr/>
          </p:nvSpPr>
          <p:spPr>
            <a:xfrm>
              <a:off x="1125976" y="1600201"/>
              <a:ext cx="1205977" cy="3429000"/>
            </a:xfrm>
            <a:prstGeom prst="bracketPair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pic>
          <p:nvPicPr>
            <p:cNvPr id="46" name="Picture 45" descr="candidate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200" y="4191000"/>
              <a:ext cx="1027947" cy="6858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7" name="Picture 46" descr="candidate-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2590800"/>
              <a:ext cx="1027945" cy="6857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48" name="Group 11"/>
            <p:cNvGrpSpPr/>
            <p:nvPr/>
          </p:nvGrpSpPr>
          <p:grpSpPr>
            <a:xfrm>
              <a:off x="1676400" y="3352800"/>
              <a:ext cx="87833" cy="685800"/>
              <a:chOff x="1219200" y="2971800"/>
              <a:chExt cx="87833" cy="685800"/>
            </a:xfrm>
          </p:grpSpPr>
          <p:sp>
            <p:nvSpPr>
              <p:cNvPr id="50" name="Oval 49"/>
              <p:cNvSpPr/>
              <p:nvPr/>
            </p:nvSpPr>
            <p:spPr>
              <a:xfrm rot="5400000">
                <a:off x="1219200" y="29718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 rot="5400000">
                <a:off x="1219200" y="32766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52" name="Oval 51"/>
              <p:cNvSpPr/>
              <p:nvPr/>
            </p:nvSpPr>
            <p:spPr>
              <a:xfrm rot="5400000">
                <a:off x="1219200" y="356976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</p:grpSp>
        <p:pic>
          <p:nvPicPr>
            <p:cNvPr id="49" name="Picture 48" descr="candidate-0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0" y="1752600"/>
              <a:ext cx="1027947" cy="6858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35" name="Group 81"/>
          <p:cNvGrpSpPr/>
          <p:nvPr/>
        </p:nvGrpSpPr>
        <p:grpSpPr>
          <a:xfrm>
            <a:off x="1371600" y="4471050"/>
            <a:ext cx="678691" cy="1929750"/>
            <a:chOff x="1125976" y="1600201"/>
            <a:chExt cx="1205977" cy="3429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6" name="Double Bracket 35"/>
            <p:cNvSpPr/>
            <p:nvPr/>
          </p:nvSpPr>
          <p:spPr>
            <a:xfrm>
              <a:off x="1125976" y="1600201"/>
              <a:ext cx="1205977" cy="3429000"/>
            </a:xfrm>
            <a:prstGeom prst="bracketPair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pic>
          <p:nvPicPr>
            <p:cNvPr id="37" name="Picture 36" descr="candidate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200" y="4191000"/>
              <a:ext cx="1027947" cy="6858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8" name="Picture 37" descr="candidate-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2590800"/>
              <a:ext cx="1027945" cy="6857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39" name="Group 11"/>
            <p:cNvGrpSpPr/>
            <p:nvPr/>
          </p:nvGrpSpPr>
          <p:grpSpPr>
            <a:xfrm>
              <a:off x="1676400" y="3352800"/>
              <a:ext cx="87833" cy="685800"/>
              <a:chOff x="1219200" y="2971800"/>
              <a:chExt cx="87833" cy="685800"/>
            </a:xfrm>
          </p:grpSpPr>
          <p:sp>
            <p:nvSpPr>
              <p:cNvPr id="41" name="Oval 40"/>
              <p:cNvSpPr/>
              <p:nvPr/>
            </p:nvSpPr>
            <p:spPr>
              <a:xfrm rot="5400000">
                <a:off x="1219200" y="29718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 rot="5400000">
                <a:off x="1219200" y="32766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 rot="5400000">
                <a:off x="1219200" y="356976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</p:grpSp>
        <p:pic>
          <p:nvPicPr>
            <p:cNvPr id="40" name="Picture 39" descr="candidate-0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0" y="1752600"/>
              <a:ext cx="1027947" cy="6858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34" name="Picture 33" descr="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04" y="2614473"/>
            <a:ext cx="2153778" cy="289556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 descr="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04" y="2462073"/>
            <a:ext cx="2153778" cy="289556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 descr="im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507" y="2065762"/>
            <a:ext cx="1376849" cy="174423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 descr="im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107" y="1913362"/>
            <a:ext cx="1376849" cy="174423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Extension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33719" y="1295400"/>
            <a:ext cx="2047211" cy="2209800"/>
            <a:chOff x="-299761" y="628682"/>
            <a:chExt cx="5237264" cy="5653209"/>
          </a:xfrm>
        </p:grpSpPr>
        <p:sp>
          <p:nvSpPr>
            <p:cNvPr id="14" name="TextBox 13"/>
            <p:cNvSpPr txBox="1"/>
            <p:nvPr/>
          </p:nvSpPr>
          <p:spPr>
            <a:xfrm>
              <a:off x="-299761" y="628682"/>
              <a:ext cx="5237264" cy="6005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bg1"/>
                  </a:solidFill>
                  <a:latin typeface="Times New Roman"/>
                </a:rPr>
                <a:t>Input </a:t>
              </a:r>
            </a:p>
          </p:txBody>
        </p:sp>
        <p:pic>
          <p:nvPicPr>
            <p:cNvPr id="13" name="Picture 12" descr="im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706" y="1819704"/>
              <a:ext cx="3522316" cy="446218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5" name="Group 81"/>
          <p:cNvGrpSpPr/>
          <p:nvPr/>
        </p:nvGrpSpPr>
        <p:grpSpPr>
          <a:xfrm>
            <a:off x="1219200" y="4394850"/>
            <a:ext cx="678691" cy="1929750"/>
            <a:chOff x="1125976" y="1600201"/>
            <a:chExt cx="1205977" cy="3429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6" name="Double Bracket 15"/>
            <p:cNvSpPr/>
            <p:nvPr/>
          </p:nvSpPr>
          <p:spPr>
            <a:xfrm>
              <a:off x="1125976" y="1600201"/>
              <a:ext cx="1205977" cy="3429000"/>
            </a:xfrm>
            <a:prstGeom prst="bracketPair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pic>
          <p:nvPicPr>
            <p:cNvPr id="17" name="Picture 16" descr="candidate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200" y="4191000"/>
              <a:ext cx="1027947" cy="6858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Picture 17" descr="candidate-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2590800"/>
              <a:ext cx="1027945" cy="6857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19" name="Group 11"/>
            <p:cNvGrpSpPr/>
            <p:nvPr/>
          </p:nvGrpSpPr>
          <p:grpSpPr>
            <a:xfrm>
              <a:off x="1676400" y="3352800"/>
              <a:ext cx="87833" cy="685800"/>
              <a:chOff x="1219200" y="2971800"/>
              <a:chExt cx="87833" cy="685800"/>
            </a:xfrm>
          </p:grpSpPr>
          <p:sp>
            <p:nvSpPr>
              <p:cNvPr id="21" name="Oval 20"/>
              <p:cNvSpPr/>
              <p:nvPr/>
            </p:nvSpPr>
            <p:spPr>
              <a:xfrm rot="5400000">
                <a:off x="1219200" y="29718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 rot="5400000">
                <a:off x="1219200" y="3276600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 rot="5400000">
                <a:off x="1219200" y="3569767"/>
                <a:ext cx="87833" cy="87833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/>
                <a:endParaRPr lang="en-US" dirty="0" smtClean="0"/>
              </a:p>
              <a:p>
                <a:pPr algn="r"/>
                <a:endParaRPr lang="en-US" dirty="0"/>
              </a:p>
            </p:txBody>
          </p:sp>
        </p:grpSp>
        <p:pic>
          <p:nvPicPr>
            <p:cNvPr id="20" name="Picture 19" descr="candidate-0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0" y="1752600"/>
              <a:ext cx="1027947" cy="6858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762000" y="3733800"/>
            <a:ext cx="1617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/>
              </a:rPr>
              <a:t>Warped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/>
              </a:rPr>
              <a:t>candidates</a:t>
            </a:r>
          </a:p>
        </p:txBody>
      </p:sp>
      <p:pic>
        <p:nvPicPr>
          <p:cNvPr id="25" name="Picture 24" descr="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04" y="2309673"/>
            <a:ext cx="2153778" cy="289556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Right Arrow 25"/>
          <p:cNvSpPr/>
          <p:nvPr/>
        </p:nvSpPr>
        <p:spPr>
          <a:xfrm>
            <a:off x="4799871" y="2438400"/>
            <a:ext cx="1901248" cy="1336683"/>
          </a:xfrm>
          <a:prstGeom prst="rightArrow">
            <a:avLst>
              <a:gd name="adj1" fmla="val 67489"/>
              <a:gd name="adj2" fmla="val 46799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Depth </a:t>
            </a:r>
          </a:p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inference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1305" y="1793557"/>
            <a:ext cx="2153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latin typeface="Times New Roman"/>
              </a:rPr>
              <a:t>Inferred depth</a:t>
            </a:r>
          </a:p>
        </p:txBody>
      </p:sp>
      <p:pic>
        <p:nvPicPr>
          <p:cNvPr id="28" name="Picture 27" descr="make3d-pri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335" y="1760962"/>
            <a:ext cx="1295400" cy="172846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3116808" y="1336357"/>
            <a:ext cx="12983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latin typeface="Times New Roman"/>
              </a:rPr>
              <a:t>Prior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45148" y="1335540"/>
            <a:ext cx="4054723" cy="5217660"/>
          </a:xfrm>
          <a:prstGeom prst="roundRect">
            <a:avLst>
              <a:gd name="adj" fmla="val 7143"/>
            </a:avLst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/>
          <p:nvPr/>
        </p:nvGrpSpPr>
        <p:grpSpPr>
          <a:xfrm>
            <a:off x="2666405" y="3962400"/>
            <a:ext cx="3277195" cy="2105571"/>
            <a:chOff x="2666405" y="3962400"/>
            <a:chExt cx="3277195" cy="2105571"/>
          </a:xfrm>
        </p:grpSpPr>
        <p:sp>
          <p:nvSpPr>
            <p:cNvPr id="4" name="Rounded Rectangle 3"/>
            <p:cNvSpPr/>
            <p:nvPr/>
          </p:nvSpPr>
          <p:spPr>
            <a:xfrm>
              <a:off x="2666405" y="4015343"/>
              <a:ext cx="3277195" cy="2052628"/>
            </a:xfrm>
            <a:prstGeom prst="roundRect">
              <a:avLst/>
            </a:prstGeom>
            <a:solidFill>
              <a:srgbClr val="3366FF"/>
            </a:solidFill>
            <a:ln w="63500" cap="rnd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812970" y="5060965"/>
              <a:ext cx="1100034" cy="81403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3333070" y="3962400"/>
              <a:ext cx="2087718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Times New Roman"/>
                </a:rPr>
                <a:t>Temporal information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88407" y="5011831"/>
              <a:ext cx="1124597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Times New Roman"/>
                </a:rPr>
                <a:t>Optical</a:t>
              </a:r>
            </a:p>
            <a:p>
              <a:pPr algn="ctr"/>
              <a:r>
                <a:rPr lang="en-US" sz="2400" dirty="0" smtClean="0">
                  <a:latin typeface="Times New Roman"/>
                </a:rPr>
                <a:t>flow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066451" y="5060965"/>
              <a:ext cx="1773110" cy="81403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4014618" y="5018848"/>
              <a:ext cx="1890108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Times New Roman"/>
                </a:rPr>
                <a:t>Motion</a:t>
              </a:r>
            </a:p>
            <a:p>
              <a:pPr algn="ctr"/>
              <a:r>
                <a:rPr lang="en-US" sz="2400" dirty="0">
                  <a:latin typeface="Times New Roman"/>
                </a:rPr>
                <a:t>s</a:t>
              </a:r>
              <a:r>
                <a:rPr lang="en-US" sz="2400" dirty="0" smtClean="0">
                  <a:latin typeface="Times New Roman"/>
                </a:rPr>
                <a:t>egmentation</a:t>
              </a:r>
            </a:p>
          </p:txBody>
        </p:sp>
      </p:grpSp>
      <p:sp>
        <p:nvSpPr>
          <p:cNvPr id="5" name="Right Arrow 4"/>
          <p:cNvSpPr/>
          <p:nvPr/>
        </p:nvSpPr>
        <p:spPr>
          <a:xfrm rot="2654981">
            <a:off x="2132708" y="3520219"/>
            <a:ext cx="1067395" cy="50972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1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7100"/>
            <a:ext cx="4527407" cy="1371600"/>
          </a:xfrm>
        </p:spPr>
        <p:txBody>
          <a:bodyPr/>
          <a:lstStyle/>
          <a:p>
            <a:r>
              <a:rPr lang="en-US" dirty="0" smtClean="0"/>
              <a:t>Video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8" y="4604232"/>
            <a:ext cx="8788203" cy="1228102"/>
          </a:xfrm>
        </p:spPr>
        <p:txBody>
          <a:bodyPr/>
          <a:lstStyle/>
          <a:p>
            <a:r>
              <a:rPr lang="en-US" dirty="0" smtClean="0"/>
              <a:t>Depth changes are gradual frame-to-frame</a:t>
            </a:r>
          </a:p>
          <a:p>
            <a:r>
              <a:rPr lang="en-US" dirty="0" smtClean="0"/>
              <a:t>Moving objects are usually on the ground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8" y="1415606"/>
            <a:ext cx="3860800" cy="736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4606" y="251068"/>
            <a:ext cx="3224105" cy="15328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: binary motion mask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: hypothesized depth 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 of motion mask</a:t>
            </a:r>
            <a:endParaRPr lang="en-US" sz="2200" i="1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 : constant weights</a:t>
            </a:r>
          </a:p>
          <a:p>
            <a:endParaRPr lang="en-US" sz="2200" dirty="0" smtClean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1" y="2325977"/>
            <a:ext cx="7666090" cy="843881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22" y="1279425"/>
            <a:ext cx="647700" cy="4191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20" y="376690"/>
            <a:ext cx="393700" cy="2159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32" y="707915"/>
            <a:ext cx="505829" cy="35408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4934" y="2787749"/>
            <a:ext cx="1813437" cy="1655387"/>
            <a:chOff x="174934" y="2787749"/>
            <a:chExt cx="1813437" cy="1655387"/>
          </a:xfrm>
        </p:grpSpPr>
        <p:sp>
          <p:nvSpPr>
            <p:cNvPr id="11" name="TextBox 10"/>
            <p:cNvSpPr txBox="1"/>
            <p:nvPr/>
          </p:nvSpPr>
          <p:spPr>
            <a:xfrm>
              <a:off x="174934" y="3058141"/>
              <a:ext cx="18134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Single image objective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22" name="Right Brace 21"/>
            <p:cNvSpPr/>
            <p:nvPr/>
          </p:nvSpPr>
          <p:spPr>
            <a:xfrm rot="5400000">
              <a:off x="905913" y="2491053"/>
              <a:ext cx="334620" cy="928011"/>
            </a:xfrm>
            <a:prstGeom prst="rightBrace">
              <a:avLst>
                <a:gd name="adj1" fmla="val 51763"/>
                <a:gd name="adj2" fmla="val 50407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</p:spTree>
    <p:extLst>
      <p:ext uri="{BB962C8B-B14F-4D97-AF65-F5344CB8AC3E}">
        <p14:creationId xmlns:p14="http://schemas.microsoft.com/office/powerpoint/2010/main" val="415721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1" y="2325977"/>
            <a:ext cx="7666090" cy="843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7100"/>
            <a:ext cx="4527407" cy="1371600"/>
          </a:xfrm>
        </p:spPr>
        <p:txBody>
          <a:bodyPr/>
          <a:lstStyle/>
          <a:p>
            <a:r>
              <a:rPr lang="en-US" dirty="0" smtClean="0"/>
              <a:t>Video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8" y="4604232"/>
            <a:ext cx="8788203" cy="122810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Depth changes are gradual frame-to-frame</a:t>
            </a:r>
          </a:p>
          <a:p>
            <a:r>
              <a:rPr lang="en-US" dirty="0" smtClean="0"/>
              <a:t>Moving objects are usually on the ground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885714" y="2817568"/>
            <a:ext cx="2667000" cy="1613595"/>
            <a:chOff x="3352800" y="3644205"/>
            <a:chExt cx="2895600" cy="1613595"/>
          </a:xfrm>
        </p:grpSpPr>
        <p:sp>
          <p:nvSpPr>
            <p:cNvPr id="4" name="Right Brace 3"/>
            <p:cNvSpPr/>
            <p:nvPr/>
          </p:nvSpPr>
          <p:spPr>
            <a:xfrm rot="5400000">
              <a:off x="4648200" y="2577405"/>
              <a:ext cx="304800" cy="2438400"/>
            </a:xfrm>
            <a:prstGeom prst="rightBrace">
              <a:avLst>
                <a:gd name="adj1" fmla="val 51763"/>
                <a:gd name="adj2" fmla="val 50407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3352800" y="3872805"/>
              <a:ext cx="28956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Smooth along direction of optical flow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8" y="1415606"/>
            <a:ext cx="3860800" cy="736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4606" y="251068"/>
            <a:ext cx="3224105" cy="15328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: binary motion mask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: hypothesized depth 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 of motion mask</a:t>
            </a:r>
            <a:endParaRPr lang="en-US" sz="2200" i="1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 : constant weights</a:t>
            </a:r>
          </a:p>
          <a:p>
            <a:endParaRPr lang="en-US" sz="2200" dirty="0" smtClean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22" y="1279425"/>
            <a:ext cx="647700" cy="4191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20" y="376690"/>
            <a:ext cx="393700" cy="2159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32" y="707915"/>
            <a:ext cx="505829" cy="35408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4934" y="2787749"/>
            <a:ext cx="1813437" cy="1655387"/>
            <a:chOff x="174934" y="2787749"/>
            <a:chExt cx="1813437" cy="1655387"/>
          </a:xfrm>
        </p:grpSpPr>
        <p:sp>
          <p:nvSpPr>
            <p:cNvPr id="11" name="TextBox 10"/>
            <p:cNvSpPr txBox="1"/>
            <p:nvPr/>
          </p:nvSpPr>
          <p:spPr>
            <a:xfrm>
              <a:off x="174934" y="3058141"/>
              <a:ext cx="18134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Single image objective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2" name="Right Brace 21"/>
            <p:cNvSpPr/>
            <p:nvPr/>
          </p:nvSpPr>
          <p:spPr>
            <a:xfrm rot="5400000">
              <a:off x="905913" y="2491053"/>
              <a:ext cx="334620" cy="928011"/>
            </a:xfrm>
            <a:prstGeom prst="rightBrace">
              <a:avLst>
                <a:gd name="adj1" fmla="val 51763"/>
                <a:gd name="adj2" fmla="val 50407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</p:spTree>
    <p:extLst>
      <p:ext uri="{BB962C8B-B14F-4D97-AF65-F5344CB8AC3E}">
        <p14:creationId xmlns:p14="http://schemas.microsoft.com/office/powerpoint/2010/main" val="399492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1" y="2325977"/>
            <a:ext cx="7666090" cy="843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7100"/>
            <a:ext cx="4527407" cy="1371600"/>
          </a:xfrm>
        </p:spPr>
        <p:txBody>
          <a:bodyPr/>
          <a:lstStyle/>
          <a:p>
            <a:r>
              <a:rPr lang="en-US" dirty="0" smtClean="0"/>
              <a:t>Video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8" y="4604232"/>
            <a:ext cx="8788203" cy="122810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Depth changes are gradual frame-to-frame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Moving objects are usually on the ground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885714" y="2817568"/>
            <a:ext cx="2667000" cy="1613595"/>
            <a:chOff x="3352800" y="3644205"/>
            <a:chExt cx="2895600" cy="1613595"/>
          </a:xfrm>
        </p:grpSpPr>
        <p:sp>
          <p:nvSpPr>
            <p:cNvPr id="4" name="Right Brace 3"/>
            <p:cNvSpPr/>
            <p:nvPr/>
          </p:nvSpPr>
          <p:spPr>
            <a:xfrm rot="5400000">
              <a:off x="4648200" y="2577405"/>
              <a:ext cx="304800" cy="2438400"/>
            </a:xfrm>
            <a:prstGeom prst="rightBrace">
              <a:avLst>
                <a:gd name="adj1" fmla="val 51763"/>
                <a:gd name="adj2" fmla="val 50407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3352800" y="3872805"/>
              <a:ext cx="28956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</a:rPr>
                <a:t>Smooth along direction of optical flow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31188" y="2817568"/>
            <a:ext cx="2756986" cy="1600200"/>
            <a:chOff x="6305892" y="3644205"/>
            <a:chExt cx="2327401" cy="1600200"/>
          </a:xfrm>
        </p:grpSpPr>
        <p:sp>
          <p:nvSpPr>
            <p:cNvPr id="6" name="TextBox 5"/>
            <p:cNvSpPr txBox="1"/>
            <p:nvPr/>
          </p:nvSpPr>
          <p:spPr>
            <a:xfrm>
              <a:off x="6305892" y="3859410"/>
              <a:ext cx="23274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Coerce moving objects to be “grounded”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7" name="Right Brace 6"/>
            <p:cNvSpPr/>
            <p:nvPr/>
          </p:nvSpPr>
          <p:spPr>
            <a:xfrm rot="5400000">
              <a:off x="7315200" y="2729805"/>
              <a:ext cx="304800" cy="2133600"/>
            </a:xfrm>
            <a:prstGeom prst="rightBrace">
              <a:avLst>
                <a:gd name="adj1" fmla="val 51763"/>
                <a:gd name="adj2" fmla="val 50407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16" name="Rectangle 15"/>
          <p:cNvSpPr/>
          <p:nvPr/>
        </p:nvSpPr>
        <p:spPr>
          <a:xfrm>
            <a:off x="0" y="5846704"/>
            <a:ext cx="91159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sz="2200" dirty="0" smtClean="0">
                <a:solidFill>
                  <a:schemeClr val="bg1"/>
                </a:solidFill>
              </a:rPr>
              <a:t>Motion mask = </a:t>
            </a:r>
            <a:r>
              <a:rPr lang="en-US" sz="2200" dirty="0">
                <a:solidFill>
                  <a:schemeClr val="bg1"/>
                </a:solidFill>
              </a:rPr>
              <a:t>threshold flow-weighted, relative pixel differences</a:t>
            </a:r>
          </a:p>
          <a:p>
            <a:pPr marL="742950" lvl="1" indent="-285750">
              <a:buFontTx/>
              <a:buChar char="-"/>
            </a:pPr>
            <a:r>
              <a:rPr lang="en-US" sz="2200" dirty="0" err="1" smtClean="0">
                <a:solidFill>
                  <a:schemeClr val="bg1"/>
                </a:solidFill>
              </a:rPr>
              <a:t>Ce</a:t>
            </a:r>
            <a:r>
              <a:rPr lang="en-US" sz="2200" dirty="0" smtClean="0">
                <a:solidFill>
                  <a:schemeClr val="bg1"/>
                </a:solidFill>
              </a:rPr>
              <a:t> Liu’s optical flow </a:t>
            </a:r>
            <a:r>
              <a:rPr lang="en-US" sz="2200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en-US" sz="2200" dirty="0">
                <a:solidFill>
                  <a:schemeClr val="bg1"/>
                </a:solidFill>
                <a:hlinkClick r:id="rId4"/>
              </a:rPr>
              <a:t>://people.csail.mit.edu/celiu/</a:t>
            </a:r>
            <a:r>
              <a:rPr lang="en-US" sz="2200" dirty="0" smtClean="0">
                <a:solidFill>
                  <a:schemeClr val="bg1"/>
                </a:solidFill>
                <a:hlinkClick r:id="rId4"/>
              </a:rPr>
              <a:t>OpticalFlow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8" y="1415606"/>
            <a:ext cx="3860800" cy="736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4606" y="251068"/>
            <a:ext cx="3224105" cy="15328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: binary motion mask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: hypothesized depth 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 of motion mask</a:t>
            </a:r>
            <a:endParaRPr lang="en-US" sz="2200" i="1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en-US" sz="22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        : constant weights</a:t>
            </a:r>
          </a:p>
          <a:p>
            <a:endParaRPr lang="en-US" sz="2200" dirty="0" smtClean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22" y="1279425"/>
            <a:ext cx="647700" cy="4191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20" y="376690"/>
            <a:ext cx="393700" cy="2159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32" y="707915"/>
            <a:ext cx="505829" cy="35408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4934" y="2787749"/>
            <a:ext cx="1813437" cy="1655387"/>
            <a:chOff x="174934" y="2787749"/>
            <a:chExt cx="1813437" cy="1655387"/>
          </a:xfrm>
        </p:grpSpPr>
        <p:sp>
          <p:nvSpPr>
            <p:cNvPr id="11" name="TextBox 10"/>
            <p:cNvSpPr txBox="1"/>
            <p:nvPr/>
          </p:nvSpPr>
          <p:spPr>
            <a:xfrm>
              <a:off x="174934" y="3058141"/>
              <a:ext cx="18134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Single image objective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2" name="Right Brace 21"/>
            <p:cNvSpPr/>
            <p:nvPr/>
          </p:nvSpPr>
          <p:spPr>
            <a:xfrm rot="5400000">
              <a:off x="905913" y="2491053"/>
              <a:ext cx="334620" cy="928011"/>
            </a:xfrm>
            <a:prstGeom prst="rightBrace">
              <a:avLst>
                <a:gd name="adj1" fmla="val 51763"/>
                <a:gd name="adj2" fmla="val 50407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</p:spTree>
    <p:extLst>
      <p:ext uri="{BB962C8B-B14F-4D97-AF65-F5344CB8AC3E}">
        <p14:creationId xmlns:p14="http://schemas.microsoft.com/office/powerpoint/2010/main" val="73257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emporal_benefit-Outdoor-022_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600" y="1625600"/>
            <a:ext cx="8178800" cy="37084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2600" y="1066800"/>
            <a:ext cx="2608924" cy="4572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Input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8638" y="1625600"/>
            <a:ext cx="2786724" cy="8890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without temporal info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8638" y="1066800"/>
            <a:ext cx="5482762" cy="4572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Inferred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9323" y="1625600"/>
            <a:ext cx="2786724" cy="889000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>
                <a:solidFill>
                  <a:schemeClr val="bg1"/>
                </a:solidFill>
                <a:latin typeface="Times New Roman"/>
              </a:rPr>
              <a:t>w</a:t>
            </a:r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ith</a:t>
            </a:r>
          </a:p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temporal info</a:t>
            </a:r>
          </a:p>
        </p:txBody>
      </p:sp>
    </p:spTree>
    <p:extLst>
      <p:ext uri="{BB962C8B-B14F-4D97-AF65-F5344CB8AC3E}">
        <p14:creationId xmlns:p14="http://schemas.microsoft.com/office/powerpoint/2010/main" val="34295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379" y="2590800"/>
            <a:ext cx="7770813" cy="1371600"/>
          </a:xfrm>
        </p:spPr>
        <p:txBody>
          <a:bodyPr/>
          <a:lstStyle/>
          <a:p>
            <a:r>
              <a:rPr lang="en-US" sz="7500" dirty="0" smtClean="0"/>
              <a:t>Results</a:t>
            </a:r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val="26691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door1-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04799"/>
            <a:ext cx="9144000" cy="61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door2-0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04800"/>
            <a:ext cx="9144000" cy="61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94" y="2326617"/>
            <a:ext cx="3296198" cy="417573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16" y="2326617"/>
            <a:ext cx="3105996" cy="417573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186024"/>
            <a:ext cx="8031480" cy="6947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Given an image/video, estimate distance from the camera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70230" y="1705158"/>
            <a:ext cx="8620424" cy="62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bg1"/>
              </a:buClr>
              <a:buFont typeface="Courier New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SzPct val="96000"/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No parallax necessary     </a:t>
            </a:r>
            <a:r>
              <a:rPr lang="en-US" dirty="0" smtClean="0"/>
              <a:t>Camera motion OK        Scene motion OK 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8194" y="2326617"/>
            <a:ext cx="3296197" cy="61855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100" dirty="0" smtClean="0">
                <a:solidFill>
                  <a:schemeClr val="bg1"/>
                </a:solidFill>
                <a:latin typeface="Times New Roman"/>
              </a:rPr>
              <a:t>Input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1881" y="2346819"/>
            <a:ext cx="3258035" cy="618557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algn="ctr"/>
            <a:r>
              <a:rPr lang="en-US" sz="3100" dirty="0" smtClean="0">
                <a:latin typeface="Times New Roman"/>
              </a:rPr>
              <a:t>Our estimated depth</a:t>
            </a:r>
          </a:p>
        </p:txBody>
      </p:sp>
    </p:spTree>
    <p:extLst>
      <p:ext uri="{BB962C8B-B14F-4D97-AF65-F5344CB8AC3E}">
        <p14:creationId xmlns:p14="http://schemas.microsoft.com/office/powerpoint/2010/main" val="36211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tZoomTestOutdoor-0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22" y="1676400"/>
            <a:ext cx="9144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ebel-011_1-dep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8200" y="3921068"/>
            <a:ext cx="4460651" cy="20225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ndoor2-013_014-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149" y="3921068"/>
            <a:ext cx="4460651" cy="20225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DCL-05_2-depth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314" y="1755077"/>
            <a:ext cx="4458486" cy="20215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Beckman-09_1-depth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48200" y="1755077"/>
            <a:ext cx="4458487" cy="20215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17424"/>
            <a:ext cx="9144000" cy="1125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/>
              </a:rPr>
              <a:t>MSR-V3D evaluation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14" y="1175533"/>
            <a:ext cx="1486686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Input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1175533"/>
            <a:ext cx="1486686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  <a:latin typeface="Times New Roman"/>
              </a:rPr>
              <a:t>Kinect</a:t>
            </a:r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0" y="1175533"/>
            <a:ext cx="1486686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Ours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0479" y="1139152"/>
            <a:ext cx="1486686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7165" y="1139152"/>
            <a:ext cx="1486686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  <a:latin typeface="Times New Roman"/>
              </a:rPr>
              <a:t>Kinect</a:t>
            </a:r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51165" y="1139152"/>
            <a:ext cx="1486686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Ours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14" y="5973191"/>
            <a:ext cx="9069373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/>
              </a:rPr>
              <a:t>*Naïve hole filling applied to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</a:rPr>
              <a:t>Kinect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</a:rPr>
              <a:t> data (for visualization only)</a:t>
            </a:r>
          </a:p>
        </p:txBody>
      </p:sp>
    </p:spTree>
    <p:extLst>
      <p:ext uri="{BB962C8B-B14F-4D97-AF65-F5344CB8AC3E}">
        <p14:creationId xmlns:p14="http://schemas.microsoft.com/office/powerpoint/2010/main" val="15070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78319" y="1295400"/>
            <a:ext cx="6557452" cy="2438400"/>
            <a:chOff x="1278319" y="1295400"/>
            <a:chExt cx="6557452" cy="2438400"/>
          </a:xfrm>
        </p:grpSpPr>
        <p:pic>
          <p:nvPicPr>
            <p:cNvPr id="5" name="Picture 4" descr="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319" y="1295400"/>
              <a:ext cx="3251200" cy="2438400"/>
            </a:xfrm>
            <a:prstGeom prst="rect">
              <a:avLst/>
            </a:prstGeom>
          </p:spPr>
        </p:pic>
        <p:pic>
          <p:nvPicPr>
            <p:cNvPr id="6" name="Picture 5" descr="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571" y="1295400"/>
              <a:ext cx="3251200" cy="2438400"/>
            </a:xfrm>
            <a:prstGeom prst="rect">
              <a:avLst/>
            </a:prstGeom>
          </p:spPr>
        </p:pic>
      </p:grpSp>
      <p:pic>
        <p:nvPicPr>
          <p:cNvPr id="8" name="Basketball-001-fai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07" b="3431"/>
          <a:stretch/>
        </p:blipFill>
        <p:spPr>
          <a:xfrm>
            <a:off x="1250950" y="4032504"/>
            <a:ext cx="6597650" cy="23865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3121" y="2286000"/>
            <a:ext cx="4370294" cy="6096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norm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/>
              </a:rPr>
              <a:t>No similar training images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2019" y="4805084"/>
            <a:ext cx="5715000" cy="108174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norm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/>
              </a:rPr>
              <a:t>Inaccurate motion estimation</a:t>
            </a:r>
          </a:p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/>
              </a:rPr>
              <a:t>Floating objects</a:t>
            </a:r>
          </a:p>
        </p:txBody>
      </p:sp>
    </p:spTree>
    <p:extLst>
      <p:ext uri="{BB962C8B-B14F-4D97-AF65-F5344CB8AC3E}">
        <p14:creationId xmlns:p14="http://schemas.microsoft.com/office/powerpoint/2010/main" val="30493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99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2D-to-3D</a:t>
            </a:r>
            <a:endParaRPr lang="en-US" dirty="0"/>
          </a:p>
        </p:txBody>
      </p:sp>
      <p:pic>
        <p:nvPicPr>
          <p:cNvPr id="4" name="Picture 3" descr="Screen Shot 2012-10-08 at 12.50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47" y="1438836"/>
            <a:ext cx="6246266" cy="524578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7217" y="1960975"/>
            <a:ext cx="2286830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Input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217" y="3717683"/>
            <a:ext cx="2286830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217" y="4914101"/>
            <a:ext cx="2286830" cy="579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Anaglyph  “3D”</a:t>
            </a:r>
          </a:p>
        </p:txBody>
      </p:sp>
      <p:pic>
        <p:nvPicPr>
          <p:cNvPr id="5" name="Picture 4" descr="anaglyph-glass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6" y="5815614"/>
            <a:ext cx="1645159" cy="9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83448"/>
            <a:ext cx="7999413" cy="12429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More results, code </a:t>
            </a:r>
            <a:r>
              <a:rPr lang="en-US" sz="3200" dirty="0"/>
              <a:t>and dataset available </a:t>
            </a:r>
            <a:r>
              <a:rPr lang="en-US" sz="3200" dirty="0" smtClean="0"/>
              <a:t>at: </a:t>
            </a:r>
            <a:r>
              <a:rPr lang="en-US" sz="3000" dirty="0" smtClean="0">
                <a:hlinkClick r:id="rId7"/>
              </a:rPr>
              <a:t>http</a:t>
            </a:r>
            <a:r>
              <a:rPr lang="en-US" sz="3000" dirty="0">
                <a:hlinkClick r:id="rId7"/>
              </a:rPr>
              <a:t>://kevinkarsch.com/</a:t>
            </a:r>
            <a:r>
              <a:rPr lang="en-US" sz="3000" dirty="0" smtClean="0">
                <a:hlinkClick r:id="rId7"/>
              </a:rPr>
              <a:t>depthtransfer</a:t>
            </a:r>
            <a:endParaRPr lang="en-US" sz="3000" dirty="0" smtClean="0"/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" name="our3d-c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3323452"/>
            <a:ext cx="4572000" cy="3389587"/>
          </a:xfrm>
          <a:prstGeom prst="rect">
            <a:avLst/>
          </a:prstGeom>
        </p:spPr>
      </p:pic>
      <p:pic>
        <p:nvPicPr>
          <p:cNvPr id="5" name="youtube3d-clip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3377495"/>
            <a:ext cx="4572000" cy="3389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2864113"/>
            <a:ext cx="4572000" cy="459339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Our 2D-to-3D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864113"/>
            <a:ext cx="4572000" cy="459339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pPr algn="ctr"/>
            <a:r>
              <a:rPr lang="en-US" sz="12500" dirty="0" err="1">
                <a:solidFill>
                  <a:schemeClr val="bg1"/>
                </a:solidFill>
                <a:latin typeface="Times New Roman"/>
              </a:rPr>
              <a:t>Youtube</a:t>
            </a:r>
            <a:r>
              <a:rPr lang="en-US" sz="12500" dirty="0">
                <a:solidFill>
                  <a:schemeClr val="bg1"/>
                </a:solidFill>
                <a:latin typeface="Times New Roman"/>
              </a:rPr>
              <a:t> 2D</a:t>
            </a:r>
            <a:r>
              <a:rPr lang="en-US" sz="12500" dirty="0" smtClean="0">
                <a:solidFill>
                  <a:schemeClr val="bg1"/>
                </a:solidFill>
                <a:latin typeface="Times New Roman"/>
              </a:rPr>
              <a:t>-to-3D</a:t>
            </a:r>
          </a:p>
        </p:txBody>
      </p:sp>
    </p:spTree>
    <p:extLst>
      <p:ext uri="{BB962C8B-B14F-4D97-AF65-F5344CB8AC3E}">
        <p14:creationId xmlns:p14="http://schemas.microsoft.com/office/powerpoint/2010/main" val="277875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186024"/>
            <a:ext cx="8031480" cy="6947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Given an image/video, estimate distance from the camera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70230" y="1705158"/>
            <a:ext cx="8620424" cy="62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bg1"/>
              </a:buClr>
              <a:buFont typeface="Courier New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SzPct val="96000"/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No parallax necessary     </a:t>
            </a:r>
            <a:r>
              <a:rPr lang="en-US" dirty="0" smtClean="0">
                <a:solidFill>
                  <a:srgbClr val="FFFF00"/>
                </a:solidFill>
              </a:rPr>
              <a:t>Camera motion OK        </a:t>
            </a:r>
            <a:r>
              <a:rPr lang="en-US" dirty="0" smtClean="0"/>
              <a:t>Scene motion OK   </a:t>
            </a:r>
            <a:endParaRPr lang="en-US" dirty="0"/>
          </a:p>
        </p:txBody>
      </p:sp>
      <p:pic>
        <p:nvPicPr>
          <p:cNvPr id="7" name="RotZoomTestOutdoor-006-cy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2" r="-2"/>
          <a:stretch/>
        </p:blipFill>
        <p:spPr>
          <a:xfrm>
            <a:off x="626409" y="2817597"/>
            <a:ext cx="7845552" cy="301237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26410" y="2218537"/>
            <a:ext cx="4007982" cy="61855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/>
              </a:rPr>
              <a:t>Input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4391" y="2238739"/>
            <a:ext cx="3822222" cy="61855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100" dirty="0" smtClean="0">
                <a:solidFill>
                  <a:schemeClr val="bg1"/>
                </a:solidFill>
                <a:latin typeface="Times New Roman"/>
              </a:rPr>
              <a:t>Estimated depth</a:t>
            </a:r>
          </a:p>
        </p:txBody>
      </p:sp>
    </p:spTree>
    <p:extLst>
      <p:ext uri="{BB962C8B-B14F-4D97-AF65-F5344CB8AC3E}">
        <p14:creationId xmlns:p14="http://schemas.microsoft.com/office/powerpoint/2010/main" val="16531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186024"/>
            <a:ext cx="8031480" cy="6947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Given an image/video, estimate distance from the camera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70230" y="1705158"/>
            <a:ext cx="8620424" cy="62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bg1"/>
              </a:buClr>
              <a:buFont typeface="Courier New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SzPct val="96000"/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No parallax necessary     Camera motion </a:t>
            </a:r>
            <a:r>
              <a:rPr lang="en-US" dirty="0" smtClean="0">
                <a:solidFill>
                  <a:srgbClr val="FFFFFF"/>
                </a:solidFill>
              </a:rPr>
              <a:t>OK</a:t>
            </a:r>
            <a:r>
              <a:rPr lang="en-US" dirty="0" smtClean="0">
                <a:solidFill>
                  <a:srgbClr val="FFFF00"/>
                </a:solidFill>
              </a:rPr>
              <a:t>        Scene motion OK  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Indoor2-034-e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" r="51"/>
          <a:stretch/>
        </p:blipFill>
        <p:spPr>
          <a:xfrm>
            <a:off x="1513850" y="2326617"/>
            <a:ext cx="6117336" cy="41757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13850" y="2326617"/>
            <a:ext cx="3120541" cy="61855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100" dirty="0" smtClean="0">
                <a:solidFill>
                  <a:schemeClr val="bg1"/>
                </a:solidFill>
                <a:latin typeface="Times New Roman"/>
              </a:rPr>
              <a:t>Input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4391" y="2346819"/>
            <a:ext cx="2996795" cy="61855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/>
              </a:rPr>
              <a:t>Estimated depth</a:t>
            </a:r>
          </a:p>
        </p:txBody>
      </p:sp>
    </p:spTree>
    <p:extLst>
      <p:ext uri="{BB962C8B-B14F-4D97-AF65-F5344CB8AC3E}">
        <p14:creationId xmlns:p14="http://schemas.microsoft.com/office/powerpoint/2010/main" val="16531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911" y="2935111"/>
            <a:ext cx="4055533" cy="39172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Multiview</a:t>
            </a:r>
            <a:r>
              <a:rPr lang="en-US" dirty="0" smtClean="0">
                <a:solidFill>
                  <a:srgbClr val="FFFF00"/>
                </a:solidFill>
              </a:rPr>
              <a:t> reconstruction</a:t>
            </a:r>
          </a:p>
          <a:p>
            <a:r>
              <a:rPr lang="en-US" dirty="0" smtClean="0"/>
              <a:t>Very accurate for videos with moving camera</a:t>
            </a:r>
          </a:p>
          <a:p>
            <a:r>
              <a:rPr lang="en-US" dirty="0" smtClean="0"/>
              <a:t>May fail for dynamic scenes</a:t>
            </a:r>
          </a:p>
          <a:p>
            <a:endParaRPr lang="en-US" sz="100" dirty="0" smtClean="0"/>
          </a:p>
          <a:p>
            <a:pPr marL="457200" lvl="1" indent="0">
              <a:buNone/>
            </a:pPr>
            <a:r>
              <a:rPr lang="en-US" sz="2000" dirty="0" smtClean="0"/>
              <a:t>[</a:t>
            </a:r>
            <a:r>
              <a:rPr lang="en-US" sz="2000" dirty="0" err="1" smtClean="0"/>
              <a:t>Newcombe</a:t>
            </a:r>
            <a:r>
              <a:rPr lang="en-US" sz="2000" dirty="0" smtClean="0"/>
              <a:t> and Davidson </a:t>
            </a:r>
            <a:r>
              <a:rPr lang="fr-FR" sz="2000" dirty="0" smtClean="0"/>
              <a:t>’</a:t>
            </a:r>
            <a:r>
              <a:rPr lang="en-US" sz="2000" dirty="0" smtClean="0"/>
              <a:t>10]</a:t>
            </a:r>
          </a:p>
          <a:p>
            <a:pPr marL="457200" lvl="1" indent="0">
              <a:buNone/>
            </a:pPr>
            <a:r>
              <a:rPr lang="en-US" sz="2000" dirty="0"/>
              <a:t>[</a:t>
            </a:r>
            <a:r>
              <a:rPr lang="en-US" sz="2000" dirty="0" smtClean="0"/>
              <a:t>Furukawa and Ponce </a:t>
            </a:r>
            <a:r>
              <a:rPr lang="fr-FR" sz="2000" dirty="0" smtClean="0"/>
              <a:t>’</a:t>
            </a:r>
            <a:r>
              <a:rPr lang="en-US" sz="2000" dirty="0" smtClean="0"/>
              <a:t>09]</a:t>
            </a:r>
          </a:p>
          <a:p>
            <a:pPr marL="457200" lvl="1" indent="0">
              <a:buNone/>
            </a:pPr>
            <a:r>
              <a:rPr lang="en-US" sz="2000" dirty="0"/>
              <a:t>[</a:t>
            </a:r>
            <a:r>
              <a:rPr lang="en-US" sz="2000" dirty="0" smtClean="0"/>
              <a:t>Zhang et al. ‘09]</a:t>
            </a:r>
          </a:p>
          <a:p>
            <a:pPr marL="457200" lvl="1" indent="0">
              <a:buNone/>
            </a:pPr>
            <a:r>
              <a:rPr lang="en-US" sz="2000" dirty="0" smtClean="0"/>
              <a:t>…</a:t>
            </a:r>
          </a:p>
          <a:p>
            <a:pPr lvl="1"/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10144" y="2935110"/>
            <a:ext cx="4054196" cy="39172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bg1"/>
              </a:buClr>
              <a:buFont typeface="Courier New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SzPct val="96000"/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Parametric learning</a:t>
            </a:r>
          </a:p>
          <a:p>
            <a:r>
              <a:rPr lang="en-US" dirty="0" smtClean="0"/>
              <a:t>Works well for single images</a:t>
            </a:r>
            <a:endParaRPr lang="en-US" dirty="0"/>
          </a:p>
          <a:p>
            <a:r>
              <a:rPr lang="en-US" dirty="0" smtClean="0"/>
              <a:t>No literature on extending to video</a:t>
            </a:r>
          </a:p>
          <a:p>
            <a:endParaRPr lang="en-US" sz="100" dirty="0" smtClean="0"/>
          </a:p>
          <a:p>
            <a:pPr marL="457200" lvl="1" indent="0">
              <a:buNone/>
            </a:pPr>
            <a:r>
              <a:rPr lang="en-US" sz="2000" dirty="0" smtClean="0"/>
              <a:t>[</a:t>
            </a:r>
            <a:r>
              <a:rPr lang="en-US" sz="2000" dirty="0"/>
              <a:t>Liu et al. </a:t>
            </a:r>
            <a:r>
              <a:rPr lang="fr-FR" sz="2000" dirty="0"/>
              <a:t>’</a:t>
            </a:r>
            <a:r>
              <a:rPr lang="en-US" sz="2000" dirty="0"/>
              <a:t>10]</a:t>
            </a:r>
          </a:p>
          <a:p>
            <a:pPr marL="457200" lvl="1" indent="0">
              <a:buNone/>
            </a:pPr>
            <a:r>
              <a:rPr lang="en-US" sz="2000" dirty="0" smtClean="0"/>
              <a:t>[</a:t>
            </a:r>
            <a:r>
              <a:rPr lang="en-US" sz="2000" dirty="0" err="1" smtClean="0"/>
              <a:t>Saxena</a:t>
            </a:r>
            <a:r>
              <a:rPr lang="en-US" sz="2000" dirty="0" smtClean="0"/>
              <a:t> et al. ‘09]</a:t>
            </a:r>
          </a:p>
          <a:p>
            <a:pPr marL="457200" lvl="1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Hoiem</a:t>
            </a:r>
            <a:r>
              <a:rPr lang="en-US" sz="2000" dirty="0"/>
              <a:t> et al. </a:t>
            </a:r>
            <a:r>
              <a:rPr lang="fr-FR" sz="2000" dirty="0"/>
              <a:t>’</a:t>
            </a:r>
            <a:r>
              <a:rPr lang="en-US" sz="2000" dirty="0"/>
              <a:t>05</a:t>
            </a:r>
            <a:r>
              <a:rPr lang="en-US" sz="2000" dirty="0" smtClean="0"/>
              <a:t>]</a:t>
            </a:r>
          </a:p>
          <a:p>
            <a:pPr marL="457200" lvl="1" indent="0">
              <a:buNone/>
            </a:pPr>
            <a:r>
              <a:rPr lang="en-US" sz="2000" dirty="0" smtClean="0"/>
              <a:t>…</a:t>
            </a:r>
            <a:endParaRPr lang="en-US" sz="2000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sz="1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4945245" y="1242469"/>
            <a:ext cx="3689391" cy="1339864"/>
            <a:chOff x="5174949" y="1242469"/>
            <a:chExt cx="3689391" cy="1339864"/>
          </a:xfrm>
        </p:grpSpPr>
        <p:pic>
          <p:nvPicPr>
            <p:cNvPr id="8" name="Picture 7" descr="Screen Shot 2012-09-29 at 4.12.2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445" y="1246838"/>
              <a:ext cx="1663895" cy="13354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9" name="Picture 8" descr="Screen Shot 2012-09-29 at 4.12.2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745" y="1242469"/>
              <a:ext cx="1010451" cy="13398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" name="Picture 9" descr="Screen Shot 2012-09-29 at 4.12.14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949" y="1242469"/>
              <a:ext cx="999796" cy="13391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12" name="Rectangle 11"/>
          <p:cNvSpPr/>
          <p:nvPr/>
        </p:nvSpPr>
        <p:spPr>
          <a:xfrm>
            <a:off x="6240375" y="2507980"/>
            <a:ext cx="13391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1500" dirty="0">
                <a:solidFill>
                  <a:schemeClr val="bg2"/>
                </a:solidFill>
              </a:rPr>
              <a:t>[Liu et al. </a:t>
            </a:r>
            <a:r>
              <a:rPr lang="fr-FR" sz="1500" dirty="0">
                <a:solidFill>
                  <a:schemeClr val="bg2"/>
                </a:solidFill>
              </a:rPr>
              <a:t>’</a:t>
            </a:r>
            <a:r>
              <a:rPr lang="en-US" sz="1500" dirty="0">
                <a:solidFill>
                  <a:schemeClr val="bg2"/>
                </a:solidFill>
              </a:rPr>
              <a:t>10]</a:t>
            </a:r>
          </a:p>
        </p:txBody>
      </p:sp>
      <p:pic>
        <p:nvPicPr>
          <p:cNvPr id="13" name="Picture 12" descr="Screen Shot 2012-09-29 at 4.18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38" y="1242469"/>
            <a:ext cx="3021184" cy="13748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664947" y="2571415"/>
            <a:ext cx="157984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1500" dirty="0" smtClean="0">
                <a:solidFill>
                  <a:schemeClr val="bg2"/>
                </a:solidFill>
              </a:rPr>
              <a:t>[Zhang </a:t>
            </a:r>
            <a:r>
              <a:rPr lang="en-US" sz="1500" dirty="0">
                <a:solidFill>
                  <a:schemeClr val="bg2"/>
                </a:solidFill>
              </a:rPr>
              <a:t>et al. </a:t>
            </a:r>
            <a:r>
              <a:rPr lang="fr-FR" sz="1500" dirty="0" smtClean="0">
                <a:solidFill>
                  <a:schemeClr val="bg2"/>
                </a:solidFill>
              </a:rPr>
              <a:t>’</a:t>
            </a:r>
            <a:r>
              <a:rPr lang="en-US" sz="1500" dirty="0" smtClean="0">
                <a:solidFill>
                  <a:schemeClr val="bg2"/>
                </a:solidFill>
              </a:rPr>
              <a:t>09]</a:t>
            </a:r>
            <a:endParaRPr lang="en-US" sz="15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5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911" y="2935111"/>
            <a:ext cx="4055533" cy="39172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Multiview</a:t>
            </a:r>
            <a:r>
              <a:rPr lang="en-US" dirty="0" smtClean="0">
                <a:solidFill>
                  <a:srgbClr val="FFFF00"/>
                </a:solidFill>
              </a:rPr>
              <a:t> reconstruction</a:t>
            </a:r>
          </a:p>
          <a:p>
            <a:r>
              <a:rPr lang="en-US" dirty="0" smtClean="0"/>
              <a:t>Very accurate for videos with moving camera</a:t>
            </a:r>
          </a:p>
          <a:p>
            <a:r>
              <a:rPr lang="en-US" dirty="0" smtClean="0"/>
              <a:t>May fail for dynamic scenes</a:t>
            </a:r>
          </a:p>
          <a:p>
            <a:endParaRPr lang="en-US" sz="100" dirty="0" smtClean="0"/>
          </a:p>
          <a:p>
            <a:pPr marL="457200" lvl="1" indent="0">
              <a:buNone/>
            </a:pPr>
            <a:r>
              <a:rPr lang="en-US" sz="2000" dirty="0" smtClean="0"/>
              <a:t>[</a:t>
            </a:r>
            <a:r>
              <a:rPr lang="en-US" sz="2000" dirty="0" err="1" smtClean="0"/>
              <a:t>Newcombe</a:t>
            </a:r>
            <a:r>
              <a:rPr lang="en-US" sz="2000" dirty="0" smtClean="0"/>
              <a:t> and Davidson </a:t>
            </a:r>
            <a:r>
              <a:rPr lang="fr-FR" sz="2000" dirty="0" smtClean="0"/>
              <a:t>’</a:t>
            </a:r>
            <a:r>
              <a:rPr lang="en-US" sz="2000" dirty="0" smtClean="0"/>
              <a:t>10]</a:t>
            </a:r>
          </a:p>
          <a:p>
            <a:pPr marL="457200" lvl="1" indent="0">
              <a:buNone/>
            </a:pPr>
            <a:r>
              <a:rPr lang="en-US" sz="2000" dirty="0"/>
              <a:t>[</a:t>
            </a:r>
            <a:r>
              <a:rPr lang="en-US" sz="2000" dirty="0" smtClean="0"/>
              <a:t>Furukawa and Ponce </a:t>
            </a:r>
            <a:r>
              <a:rPr lang="fr-FR" sz="2000" dirty="0" smtClean="0"/>
              <a:t>’</a:t>
            </a:r>
            <a:r>
              <a:rPr lang="en-US" sz="2000" dirty="0" smtClean="0"/>
              <a:t>09]</a:t>
            </a:r>
          </a:p>
          <a:p>
            <a:pPr marL="457200" lvl="1" indent="0">
              <a:buNone/>
            </a:pPr>
            <a:r>
              <a:rPr lang="en-US" sz="2000" dirty="0"/>
              <a:t>[</a:t>
            </a:r>
            <a:r>
              <a:rPr lang="en-US" sz="2000" dirty="0" smtClean="0"/>
              <a:t>Zhang et al. ‘09]</a:t>
            </a:r>
          </a:p>
          <a:p>
            <a:pPr marL="457200" lvl="1" indent="0">
              <a:buNone/>
            </a:pPr>
            <a:r>
              <a:rPr lang="en-US" sz="2000" dirty="0" smtClean="0"/>
              <a:t>…</a:t>
            </a:r>
          </a:p>
          <a:p>
            <a:pPr lvl="1"/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10144" y="2935110"/>
            <a:ext cx="4054196" cy="39172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bg1"/>
              </a:buClr>
              <a:buFont typeface="Courier New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bg1"/>
              </a:buClr>
              <a:buSzPct val="96000"/>
              <a:buFont typeface="Courier New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Parametric learning</a:t>
            </a:r>
          </a:p>
          <a:p>
            <a:r>
              <a:rPr lang="en-US" dirty="0" smtClean="0"/>
              <a:t>Works well for single images</a:t>
            </a:r>
            <a:endParaRPr lang="en-US" dirty="0"/>
          </a:p>
          <a:p>
            <a:r>
              <a:rPr lang="en-US" dirty="0" smtClean="0"/>
              <a:t>No literature on extending to video</a:t>
            </a:r>
          </a:p>
          <a:p>
            <a:endParaRPr lang="en-US" sz="100" dirty="0" smtClean="0"/>
          </a:p>
          <a:p>
            <a:pPr marL="457200" lvl="1" indent="0">
              <a:buNone/>
            </a:pPr>
            <a:r>
              <a:rPr lang="en-US" sz="2000" dirty="0" smtClean="0"/>
              <a:t>[</a:t>
            </a:r>
            <a:r>
              <a:rPr lang="en-US" sz="2000" dirty="0"/>
              <a:t>Liu et al. </a:t>
            </a:r>
            <a:r>
              <a:rPr lang="fr-FR" sz="2000" dirty="0"/>
              <a:t>’</a:t>
            </a:r>
            <a:r>
              <a:rPr lang="en-US" sz="2000" dirty="0"/>
              <a:t>10]</a:t>
            </a:r>
          </a:p>
          <a:p>
            <a:pPr marL="457200" lvl="1" indent="0">
              <a:buNone/>
            </a:pPr>
            <a:r>
              <a:rPr lang="en-US" sz="2000" dirty="0" smtClean="0"/>
              <a:t>[</a:t>
            </a:r>
            <a:r>
              <a:rPr lang="en-US" sz="2000" dirty="0" err="1" smtClean="0"/>
              <a:t>Saxena</a:t>
            </a:r>
            <a:r>
              <a:rPr lang="en-US" sz="2000" dirty="0" smtClean="0"/>
              <a:t> et al. ‘09]</a:t>
            </a:r>
          </a:p>
          <a:p>
            <a:pPr marL="457200" lvl="1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Hoiem</a:t>
            </a:r>
            <a:r>
              <a:rPr lang="en-US" sz="2000" dirty="0"/>
              <a:t> et al. </a:t>
            </a:r>
            <a:r>
              <a:rPr lang="fr-FR" sz="2000" dirty="0"/>
              <a:t>’</a:t>
            </a:r>
            <a:r>
              <a:rPr lang="en-US" sz="2000" dirty="0"/>
              <a:t>05</a:t>
            </a:r>
            <a:r>
              <a:rPr lang="en-US" sz="2000" dirty="0" smtClean="0"/>
              <a:t>]</a:t>
            </a:r>
          </a:p>
          <a:p>
            <a:pPr marL="457200" lvl="1" indent="0">
              <a:buNone/>
            </a:pPr>
            <a:r>
              <a:rPr lang="en-US" sz="2000" dirty="0" smtClean="0"/>
              <a:t>…</a:t>
            </a:r>
            <a:endParaRPr lang="en-US" sz="2000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sz="1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4945245" y="1242469"/>
            <a:ext cx="3689391" cy="1339864"/>
            <a:chOff x="5174949" y="1242469"/>
            <a:chExt cx="3689391" cy="1339864"/>
          </a:xfrm>
        </p:grpSpPr>
        <p:pic>
          <p:nvPicPr>
            <p:cNvPr id="8" name="Picture 7" descr="Screen Shot 2012-09-29 at 4.12.2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445" y="1246838"/>
              <a:ext cx="1663895" cy="13354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9" name="Picture 8" descr="Screen Shot 2012-09-29 at 4.12.2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745" y="1242469"/>
              <a:ext cx="1010451" cy="13398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" name="Picture 9" descr="Screen Shot 2012-09-29 at 4.12.14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949" y="1242469"/>
              <a:ext cx="999796" cy="13391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12" name="Rectangle 11"/>
          <p:cNvSpPr/>
          <p:nvPr/>
        </p:nvSpPr>
        <p:spPr>
          <a:xfrm>
            <a:off x="6240375" y="2507980"/>
            <a:ext cx="13391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1500" dirty="0">
                <a:solidFill>
                  <a:schemeClr val="bg2"/>
                </a:solidFill>
              </a:rPr>
              <a:t>[Liu et al. </a:t>
            </a:r>
            <a:r>
              <a:rPr lang="fr-FR" sz="1500" dirty="0">
                <a:solidFill>
                  <a:schemeClr val="bg2"/>
                </a:solidFill>
              </a:rPr>
              <a:t>’</a:t>
            </a:r>
            <a:r>
              <a:rPr lang="en-US" sz="1500" dirty="0">
                <a:solidFill>
                  <a:schemeClr val="bg2"/>
                </a:solidFill>
              </a:rPr>
              <a:t>10]</a:t>
            </a:r>
          </a:p>
        </p:txBody>
      </p:sp>
      <p:pic>
        <p:nvPicPr>
          <p:cNvPr id="13" name="Picture 12" descr="Screen Shot 2012-09-29 at 4.18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38" y="1242469"/>
            <a:ext cx="3021184" cy="13748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664947" y="2571415"/>
            <a:ext cx="157984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1500" dirty="0" smtClean="0">
                <a:solidFill>
                  <a:schemeClr val="bg2"/>
                </a:solidFill>
              </a:rPr>
              <a:t>[Zhang </a:t>
            </a:r>
            <a:r>
              <a:rPr lang="en-US" sz="1500" dirty="0">
                <a:solidFill>
                  <a:schemeClr val="bg2"/>
                </a:solidFill>
              </a:rPr>
              <a:t>et al. </a:t>
            </a:r>
            <a:r>
              <a:rPr lang="fr-FR" sz="1500" dirty="0" smtClean="0">
                <a:solidFill>
                  <a:schemeClr val="bg2"/>
                </a:solidFill>
              </a:rPr>
              <a:t>’</a:t>
            </a:r>
            <a:r>
              <a:rPr lang="en-US" sz="1500" dirty="0" smtClean="0">
                <a:solidFill>
                  <a:schemeClr val="bg2"/>
                </a:solidFill>
              </a:rPr>
              <a:t>09]</a:t>
            </a:r>
            <a:endParaRPr lang="en-US" sz="1500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9576" y="4399577"/>
            <a:ext cx="8304646" cy="82296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Screen Shot 2012-10-02 at 2.23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1710" r="67995" b="22473"/>
          <a:stretch/>
        </p:blipFill>
        <p:spPr>
          <a:xfrm>
            <a:off x="3669460" y="812164"/>
            <a:ext cx="1920240" cy="16781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9" name="Picture 68" descr="Screen Shot 2012-10-02 at 2.23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1710" r="67995" b="22473"/>
          <a:stretch/>
        </p:blipFill>
        <p:spPr>
          <a:xfrm>
            <a:off x="3669460" y="5147462"/>
            <a:ext cx="1920240" cy="16781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Can 19"/>
          <p:cNvSpPr/>
          <p:nvPr/>
        </p:nvSpPr>
        <p:spPr>
          <a:xfrm>
            <a:off x="6121207" y="569635"/>
            <a:ext cx="2358862" cy="1858772"/>
          </a:xfrm>
          <a:prstGeom prst="ca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All data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61684" y="-12513"/>
            <a:ext cx="2418385" cy="4743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Training set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061684" y="2715092"/>
            <a:ext cx="2441051" cy="1858772"/>
            <a:chOff x="6702949" y="2372877"/>
            <a:chExt cx="2441051" cy="1858772"/>
          </a:xfrm>
        </p:grpSpPr>
        <p:sp>
          <p:nvSpPr>
            <p:cNvPr id="23" name="Can 22"/>
            <p:cNvSpPr/>
            <p:nvPr/>
          </p:nvSpPr>
          <p:spPr>
            <a:xfrm>
              <a:off x="6785138" y="2372877"/>
              <a:ext cx="2358862" cy="1858772"/>
            </a:xfrm>
            <a:prstGeom prst="can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07090" y="2846571"/>
              <a:ext cx="901365" cy="4743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  <a:latin typeface="Times New Roman"/>
                </a:rPr>
                <a:t>Tree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84244" y="2880699"/>
              <a:ext cx="901365" cy="4743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  <a:latin typeface="Times New Roman"/>
                </a:rPr>
                <a:t>Sky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02949" y="3625856"/>
              <a:ext cx="1302981" cy="4743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  <a:latin typeface="Times New Roman"/>
                </a:rPr>
                <a:t>Ground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6836972" y="2925522"/>
              <a:ext cx="1425498" cy="7447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005930" y="3388271"/>
              <a:ext cx="901365" cy="4743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  <a:latin typeface="Times New Roman"/>
                </a:rPr>
                <a:t>…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 flipV="1">
              <a:off x="7663632" y="3257441"/>
              <a:ext cx="748158" cy="9293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828627" y="3454664"/>
              <a:ext cx="125560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886735" y="4892178"/>
            <a:ext cx="2670393" cy="1858772"/>
            <a:chOff x="4626243" y="4290259"/>
            <a:chExt cx="2670393" cy="1858772"/>
          </a:xfrm>
        </p:grpSpPr>
        <p:sp>
          <p:nvSpPr>
            <p:cNvPr id="36" name="Can 35"/>
            <p:cNvSpPr/>
            <p:nvPr/>
          </p:nvSpPr>
          <p:spPr>
            <a:xfrm>
              <a:off x="4860715" y="4290259"/>
              <a:ext cx="2358862" cy="1858772"/>
            </a:xfrm>
            <a:prstGeom prst="can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15976" y="5440122"/>
              <a:ext cx="901365" cy="4743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  <a:latin typeface="Times New Roman"/>
                </a:rPr>
                <a:t>…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 flipV="1">
              <a:off x="4860715" y="5290712"/>
              <a:ext cx="2346276" cy="1344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626243" y="4696868"/>
              <a:ext cx="1429725" cy="4743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  <a:latin typeface="Times New Roman"/>
                </a:rPr>
                <a:t>Forest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66911" y="4844379"/>
              <a:ext cx="1429725" cy="4743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  <a:latin typeface="Times New Roman"/>
                </a:rPr>
                <a:t>Office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01192" y="5257604"/>
              <a:ext cx="1429725" cy="4743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  <a:latin typeface="Times New Roman"/>
                </a:rPr>
                <a:t>Street-level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5592344" y="4829438"/>
              <a:ext cx="638573" cy="4986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081508" y="5350111"/>
              <a:ext cx="208727" cy="7989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 flipH="1">
            <a:off x="328706" y="2541225"/>
            <a:ext cx="83969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661884" y="387093"/>
            <a:ext cx="3907434" cy="4743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Pixel level [</a:t>
            </a:r>
            <a:r>
              <a:rPr lang="en-US" sz="2200" dirty="0" err="1" smtClean="0">
                <a:solidFill>
                  <a:schemeClr val="bg1"/>
                </a:solidFill>
                <a:latin typeface="Times New Roman"/>
              </a:rPr>
              <a:t>Saxena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et al. ‘05]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328706" y="4687216"/>
            <a:ext cx="83969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61882" y="2535180"/>
            <a:ext cx="3907435" cy="4743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Object level [</a:t>
            </a:r>
            <a:r>
              <a:rPr lang="en-US" sz="2200" dirty="0" err="1" smtClean="0">
                <a:solidFill>
                  <a:schemeClr val="bg1"/>
                </a:solidFill>
                <a:latin typeface="Times New Roman"/>
              </a:rPr>
              <a:t>Lui</a:t>
            </a:r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 et al. ‘10]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61881" y="4688851"/>
            <a:ext cx="3907435" cy="4743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 New Roman"/>
              </a:rPr>
              <a:t>Scene level (ours)</a:t>
            </a:r>
          </a:p>
        </p:txBody>
      </p:sp>
      <p:pic>
        <p:nvPicPr>
          <p:cNvPr id="64" name="Picture 63" descr="Screen Shot 2012-10-02 at 2.23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1710" r="67995" b="22473"/>
          <a:stretch/>
        </p:blipFill>
        <p:spPr>
          <a:xfrm>
            <a:off x="1661884" y="812164"/>
            <a:ext cx="1920240" cy="16781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5" name="Picture 64" descr="Screen Shot 2012-10-02 at 2.23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 t="11710" r="34492" b="22473"/>
          <a:stretch/>
        </p:blipFill>
        <p:spPr>
          <a:xfrm>
            <a:off x="3669460" y="2957782"/>
            <a:ext cx="1920240" cy="16781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6" name="Picture 65" descr="Screen Shot 2012-10-02 at 2.23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1710" r="67995" b="22473"/>
          <a:stretch/>
        </p:blipFill>
        <p:spPr>
          <a:xfrm>
            <a:off x="1661884" y="2957782"/>
            <a:ext cx="1920240" cy="16781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8" name="Picture 67" descr="Screen Shot 2012-10-02 at 2.23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1710" r="67995" b="22473"/>
          <a:stretch/>
        </p:blipFill>
        <p:spPr>
          <a:xfrm>
            <a:off x="1661884" y="5147462"/>
            <a:ext cx="1920240" cy="16781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1" name="Rectangle 70"/>
          <p:cNvSpPr/>
          <p:nvPr/>
        </p:nvSpPr>
        <p:spPr>
          <a:xfrm>
            <a:off x="3626947" y="5096326"/>
            <a:ext cx="1992636" cy="1761673"/>
          </a:xfrm>
          <a:prstGeom prst="rect">
            <a:avLst/>
          </a:prstGeom>
          <a:solidFill>
            <a:srgbClr val="FF0000">
              <a:alpha val="47000"/>
            </a:srgbClr>
          </a:solidFill>
          <a:ln w="254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3732564" y="2319196"/>
            <a:ext cx="1789750" cy="117099"/>
            <a:chOff x="3601832" y="2319196"/>
            <a:chExt cx="1789750" cy="117099"/>
          </a:xfrm>
        </p:grpSpPr>
        <p:sp>
          <p:nvSpPr>
            <p:cNvPr id="72" name="Rectangle 71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732564" y="861407"/>
            <a:ext cx="1789750" cy="117099"/>
            <a:chOff x="3601832" y="2319196"/>
            <a:chExt cx="1789750" cy="117099"/>
          </a:xfrm>
        </p:grpSpPr>
        <p:sp>
          <p:nvSpPr>
            <p:cNvPr id="98" name="Rectangle 97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732564" y="1023384"/>
            <a:ext cx="1789750" cy="117099"/>
            <a:chOff x="3601832" y="2319196"/>
            <a:chExt cx="1789750" cy="117099"/>
          </a:xfrm>
        </p:grpSpPr>
        <p:sp>
          <p:nvSpPr>
            <p:cNvPr id="111" name="Rectangle 110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732564" y="1185361"/>
            <a:ext cx="1789750" cy="117099"/>
            <a:chOff x="3601832" y="2319196"/>
            <a:chExt cx="1789750" cy="117099"/>
          </a:xfrm>
        </p:grpSpPr>
        <p:sp>
          <p:nvSpPr>
            <p:cNvPr id="124" name="Rectangle 123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3732564" y="1347338"/>
            <a:ext cx="1789750" cy="117099"/>
            <a:chOff x="3601832" y="2319196"/>
            <a:chExt cx="1789750" cy="117099"/>
          </a:xfrm>
        </p:grpSpPr>
        <p:sp>
          <p:nvSpPr>
            <p:cNvPr id="137" name="Rectangle 136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3732564" y="1509315"/>
            <a:ext cx="1789750" cy="117099"/>
            <a:chOff x="3601832" y="2319196"/>
            <a:chExt cx="1789750" cy="117099"/>
          </a:xfrm>
        </p:grpSpPr>
        <p:sp>
          <p:nvSpPr>
            <p:cNvPr id="150" name="Rectangle 149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3732564" y="1671292"/>
            <a:ext cx="1789750" cy="117099"/>
            <a:chOff x="3601832" y="2319196"/>
            <a:chExt cx="1789750" cy="117099"/>
          </a:xfrm>
        </p:grpSpPr>
        <p:sp>
          <p:nvSpPr>
            <p:cNvPr id="163" name="Rectangle 162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3732564" y="1833269"/>
            <a:ext cx="1789750" cy="117099"/>
            <a:chOff x="3601832" y="2319196"/>
            <a:chExt cx="1789750" cy="117099"/>
          </a:xfrm>
        </p:grpSpPr>
        <p:sp>
          <p:nvSpPr>
            <p:cNvPr id="176" name="Rectangle 175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3732564" y="1995246"/>
            <a:ext cx="1789750" cy="117099"/>
            <a:chOff x="3601832" y="2319196"/>
            <a:chExt cx="1789750" cy="117099"/>
          </a:xfrm>
        </p:grpSpPr>
        <p:sp>
          <p:nvSpPr>
            <p:cNvPr id="189" name="Rectangle 188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732564" y="2157223"/>
            <a:ext cx="1789750" cy="117099"/>
            <a:chOff x="3601832" y="2319196"/>
            <a:chExt cx="1789750" cy="117099"/>
          </a:xfrm>
        </p:grpSpPr>
        <p:sp>
          <p:nvSpPr>
            <p:cNvPr id="202" name="Rectangle 201"/>
            <p:cNvSpPr/>
            <p:nvPr/>
          </p:nvSpPr>
          <p:spPr>
            <a:xfrm>
              <a:off x="3601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3754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3906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4059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4211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4363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516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6686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8210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9734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1258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278232" y="2319196"/>
              <a:ext cx="113350" cy="117099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 w="254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31" name="Rectangle 230"/>
          <p:cNvSpPr/>
          <p:nvPr/>
        </p:nvSpPr>
        <p:spPr>
          <a:xfrm>
            <a:off x="168083" y="606983"/>
            <a:ext cx="1151666" cy="6116284"/>
          </a:xfrm>
          <a:custGeom>
            <a:avLst/>
            <a:gdLst/>
            <a:ahLst/>
            <a:cxnLst/>
            <a:rect l="l" t="t" r="r" b="b"/>
            <a:pathLst>
              <a:path w="1151666" h="6116284">
                <a:moveTo>
                  <a:pt x="509841" y="0"/>
                </a:moveTo>
                <a:lnTo>
                  <a:pt x="554044" y="0"/>
                </a:lnTo>
                <a:lnTo>
                  <a:pt x="980687" y="5453731"/>
                </a:lnTo>
                <a:lnTo>
                  <a:pt x="1151666" y="5453731"/>
                </a:lnTo>
                <a:lnTo>
                  <a:pt x="575833" y="6116284"/>
                </a:lnTo>
                <a:lnTo>
                  <a:pt x="0" y="5453731"/>
                </a:lnTo>
                <a:lnTo>
                  <a:pt x="175945" y="5453731"/>
                </a:lnTo>
                <a:close/>
              </a:path>
            </a:pathLst>
          </a:cu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4" name="Freeform 233"/>
          <p:cNvSpPr/>
          <p:nvPr/>
        </p:nvSpPr>
        <p:spPr>
          <a:xfrm>
            <a:off x="4099183" y="3211098"/>
            <a:ext cx="1177095" cy="850098"/>
          </a:xfrm>
          <a:custGeom>
            <a:avLst/>
            <a:gdLst>
              <a:gd name="connsiteX0" fmla="*/ 68836 w 1177095"/>
              <a:gd name="connsiteY0" fmla="*/ 788147 h 850098"/>
              <a:gd name="connsiteX1" fmla="*/ 65394 w 1177095"/>
              <a:gd name="connsiteY1" fmla="*/ 695222 h 850098"/>
              <a:gd name="connsiteX2" fmla="*/ 0 w 1177095"/>
              <a:gd name="connsiteY2" fmla="*/ 695222 h 850098"/>
              <a:gd name="connsiteX3" fmla="*/ 27534 w 1177095"/>
              <a:gd name="connsiteY3" fmla="*/ 629829 h 850098"/>
              <a:gd name="connsiteX4" fmla="*/ 92928 w 1177095"/>
              <a:gd name="connsiteY4" fmla="*/ 564437 h 850098"/>
              <a:gd name="connsiteX5" fmla="*/ 165206 w 1177095"/>
              <a:gd name="connsiteY5" fmla="*/ 526579 h 850098"/>
              <a:gd name="connsiteX6" fmla="*/ 206508 w 1177095"/>
              <a:gd name="connsiteY6" fmla="*/ 423328 h 850098"/>
              <a:gd name="connsiteX7" fmla="*/ 206508 w 1177095"/>
              <a:gd name="connsiteY7" fmla="*/ 340727 h 850098"/>
              <a:gd name="connsiteX8" fmla="*/ 192741 w 1177095"/>
              <a:gd name="connsiteY8" fmla="*/ 244360 h 850098"/>
              <a:gd name="connsiteX9" fmla="*/ 185857 w 1177095"/>
              <a:gd name="connsiteY9" fmla="*/ 189293 h 850098"/>
              <a:gd name="connsiteX10" fmla="*/ 185857 w 1177095"/>
              <a:gd name="connsiteY10" fmla="*/ 189293 h 850098"/>
              <a:gd name="connsiteX11" fmla="*/ 185857 w 1177095"/>
              <a:gd name="connsiteY11" fmla="*/ 151434 h 850098"/>
              <a:gd name="connsiteX12" fmla="*/ 378598 w 1177095"/>
              <a:gd name="connsiteY12" fmla="*/ 86042 h 850098"/>
              <a:gd name="connsiteX13" fmla="*/ 561013 w 1177095"/>
              <a:gd name="connsiteY13" fmla="*/ 230593 h 850098"/>
              <a:gd name="connsiteX14" fmla="*/ 750312 w 1177095"/>
              <a:gd name="connsiteY14" fmla="*/ 196176 h 850098"/>
              <a:gd name="connsiteX15" fmla="*/ 750312 w 1177095"/>
              <a:gd name="connsiteY15" fmla="*/ 196176 h 850098"/>
              <a:gd name="connsiteX16" fmla="*/ 750312 w 1177095"/>
              <a:gd name="connsiteY16" fmla="*/ 158318 h 850098"/>
              <a:gd name="connsiteX17" fmla="*/ 915518 w 1177095"/>
              <a:gd name="connsiteY17" fmla="*/ 0 h 850098"/>
              <a:gd name="connsiteX18" fmla="*/ 1177095 w 1177095"/>
              <a:gd name="connsiteY18" fmla="*/ 103251 h 850098"/>
              <a:gd name="connsiteX19" fmla="*/ 1118585 w 1177095"/>
              <a:gd name="connsiteY19" fmla="*/ 130784 h 850098"/>
              <a:gd name="connsiteX20" fmla="*/ 1060074 w 1177095"/>
              <a:gd name="connsiteY20" fmla="*/ 196176 h 850098"/>
              <a:gd name="connsiteX21" fmla="*/ 1042865 w 1177095"/>
              <a:gd name="connsiteY21" fmla="*/ 237477 h 850098"/>
              <a:gd name="connsiteX22" fmla="*/ 1005005 w 1177095"/>
              <a:gd name="connsiteY22" fmla="*/ 313194 h 850098"/>
              <a:gd name="connsiteX23" fmla="*/ 1001563 w 1177095"/>
              <a:gd name="connsiteY23" fmla="*/ 354494 h 850098"/>
              <a:gd name="connsiteX24" fmla="*/ 1001563 w 1177095"/>
              <a:gd name="connsiteY24" fmla="*/ 419886 h 850098"/>
              <a:gd name="connsiteX25" fmla="*/ 1022214 w 1177095"/>
              <a:gd name="connsiteY25" fmla="*/ 440536 h 850098"/>
              <a:gd name="connsiteX26" fmla="*/ 1053190 w 1177095"/>
              <a:gd name="connsiteY26" fmla="*/ 471512 h 850098"/>
              <a:gd name="connsiteX27" fmla="*/ 1070399 w 1177095"/>
              <a:gd name="connsiteY27" fmla="*/ 509370 h 850098"/>
              <a:gd name="connsiteX28" fmla="*/ 1104817 w 1177095"/>
              <a:gd name="connsiteY28" fmla="*/ 523137 h 850098"/>
              <a:gd name="connsiteX29" fmla="*/ 1091050 w 1177095"/>
              <a:gd name="connsiteY29" fmla="*/ 564437 h 850098"/>
              <a:gd name="connsiteX30" fmla="*/ 1063516 w 1177095"/>
              <a:gd name="connsiteY30" fmla="*/ 591971 h 850098"/>
              <a:gd name="connsiteX31" fmla="*/ 1049749 w 1177095"/>
              <a:gd name="connsiteY31" fmla="*/ 664246 h 850098"/>
              <a:gd name="connsiteX32" fmla="*/ 1049749 w 1177095"/>
              <a:gd name="connsiteY32" fmla="*/ 702105 h 850098"/>
              <a:gd name="connsiteX33" fmla="*/ 1015331 w 1177095"/>
              <a:gd name="connsiteY33" fmla="*/ 708988 h 850098"/>
              <a:gd name="connsiteX34" fmla="*/ 1001563 w 1177095"/>
              <a:gd name="connsiteY34" fmla="*/ 774380 h 850098"/>
              <a:gd name="connsiteX35" fmla="*/ 953378 w 1177095"/>
              <a:gd name="connsiteY35" fmla="*/ 777822 h 850098"/>
              <a:gd name="connsiteX36" fmla="*/ 929286 w 1177095"/>
              <a:gd name="connsiteY36" fmla="*/ 850098 h 850098"/>
              <a:gd name="connsiteX37" fmla="*/ 543804 w 1177095"/>
              <a:gd name="connsiteY37" fmla="*/ 846656 h 850098"/>
              <a:gd name="connsiteX38" fmla="*/ 519712 w 1177095"/>
              <a:gd name="connsiteY38" fmla="*/ 795031 h 850098"/>
              <a:gd name="connsiteX39" fmla="*/ 478410 w 1177095"/>
              <a:gd name="connsiteY39" fmla="*/ 784706 h 850098"/>
              <a:gd name="connsiteX40" fmla="*/ 450876 w 1177095"/>
              <a:gd name="connsiteY40" fmla="*/ 795031 h 850098"/>
              <a:gd name="connsiteX41" fmla="*/ 68836 w 1177095"/>
              <a:gd name="connsiteY41" fmla="*/ 788147 h 85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7095" h="850098">
                <a:moveTo>
                  <a:pt x="68836" y="788147"/>
                </a:moveTo>
                <a:lnTo>
                  <a:pt x="65394" y="695222"/>
                </a:lnTo>
                <a:lnTo>
                  <a:pt x="0" y="695222"/>
                </a:lnTo>
                <a:lnTo>
                  <a:pt x="27534" y="629829"/>
                </a:lnTo>
                <a:lnTo>
                  <a:pt x="92928" y="564437"/>
                </a:lnTo>
                <a:lnTo>
                  <a:pt x="165206" y="526579"/>
                </a:lnTo>
                <a:lnTo>
                  <a:pt x="206508" y="423328"/>
                </a:lnTo>
                <a:lnTo>
                  <a:pt x="206508" y="340727"/>
                </a:lnTo>
                <a:lnTo>
                  <a:pt x="192741" y="244360"/>
                </a:lnTo>
                <a:lnTo>
                  <a:pt x="185857" y="189293"/>
                </a:lnTo>
                <a:lnTo>
                  <a:pt x="185857" y="189293"/>
                </a:lnTo>
                <a:lnTo>
                  <a:pt x="185857" y="151434"/>
                </a:lnTo>
                <a:lnTo>
                  <a:pt x="378598" y="86042"/>
                </a:lnTo>
                <a:lnTo>
                  <a:pt x="561013" y="230593"/>
                </a:lnTo>
                <a:lnTo>
                  <a:pt x="750312" y="196176"/>
                </a:lnTo>
                <a:lnTo>
                  <a:pt x="750312" y="196176"/>
                </a:lnTo>
                <a:lnTo>
                  <a:pt x="750312" y="158318"/>
                </a:lnTo>
                <a:lnTo>
                  <a:pt x="915518" y="0"/>
                </a:lnTo>
                <a:lnTo>
                  <a:pt x="1177095" y="103251"/>
                </a:lnTo>
                <a:lnTo>
                  <a:pt x="1118585" y="130784"/>
                </a:lnTo>
                <a:lnTo>
                  <a:pt x="1060074" y="196176"/>
                </a:lnTo>
                <a:lnTo>
                  <a:pt x="1042865" y="237477"/>
                </a:lnTo>
                <a:lnTo>
                  <a:pt x="1005005" y="313194"/>
                </a:lnTo>
                <a:lnTo>
                  <a:pt x="1001563" y="354494"/>
                </a:lnTo>
                <a:lnTo>
                  <a:pt x="1001563" y="419886"/>
                </a:lnTo>
                <a:lnTo>
                  <a:pt x="1022214" y="440536"/>
                </a:lnTo>
                <a:lnTo>
                  <a:pt x="1053190" y="471512"/>
                </a:lnTo>
                <a:lnTo>
                  <a:pt x="1070399" y="509370"/>
                </a:lnTo>
                <a:lnTo>
                  <a:pt x="1104817" y="523137"/>
                </a:lnTo>
                <a:lnTo>
                  <a:pt x="1091050" y="564437"/>
                </a:lnTo>
                <a:lnTo>
                  <a:pt x="1063516" y="591971"/>
                </a:lnTo>
                <a:lnTo>
                  <a:pt x="1049749" y="664246"/>
                </a:lnTo>
                <a:lnTo>
                  <a:pt x="1049749" y="702105"/>
                </a:lnTo>
                <a:lnTo>
                  <a:pt x="1015331" y="708988"/>
                </a:lnTo>
                <a:lnTo>
                  <a:pt x="1001563" y="774380"/>
                </a:lnTo>
                <a:lnTo>
                  <a:pt x="953378" y="777822"/>
                </a:lnTo>
                <a:lnTo>
                  <a:pt x="929286" y="850098"/>
                </a:lnTo>
                <a:lnTo>
                  <a:pt x="543804" y="846656"/>
                </a:lnTo>
                <a:lnTo>
                  <a:pt x="519712" y="795031"/>
                </a:lnTo>
                <a:lnTo>
                  <a:pt x="478410" y="784706"/>
                </a:lnTo>
                <a:lnTo>
                  <a:pt x="450876" y="795031"/>
                </a:lnTo>
                <a:lnTo>
                  <a:pt x="68836" y="788147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63500">
            <a:solidFill>
              <a:srgbClr val="FF0000">
                <a:alpha val="50000"/>
              </a:srgbClr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RGBD Datasets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8941" y="5168104"/>
            <a:ext cx="2818314" cy="1277269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/>
                <a:cs typeface="Times New Roman"/>
              </a:rPr>
              <a:t>Laser </a:t>
            </a:r>
            <a:r>
              <a:rPr lang="en-US" sz="2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rangefinder</a:t>
            </a:r>
            <a:endParaRPr lang="en-US" sz="2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Outdoor scenes</a:t>
            </a:r>
            <a:endParaRPr lang="en-US" sz="26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Times New Roman"/>
                <a:cs typeface="Times New Roman"/>
              </a:rPr>
              <a:t>[</a:t>
            </a:r>
            <a:r>
              <a:rPr lang="en-US" sz="26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Saxena</a:t>
            </a:r>
            <a:r>
              <a:rPr lang="en-US" sz="2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et al.]</a:t>
            </a:r>
            <a:endParaRPr lang="en-US" sz="2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3664" y="5234748"/>
            <a:ext cx="2566655" cy="1277269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MSR-V3D</a:t>
            </a:r>
            <a:endParaRPr lang="en-US" sz="2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Indoor scenes</a:t>
            </a:r>
            <a:endParaRPr lang="en-US" sz="26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Times New Roman"/>
                <a:cs typeface="Times New Roman"/>
              </a:rPr>
              <a:t>(Ours)</a:t>
            </a:r>
          </a:p>
        </p:txBody>
      </p:sp>
      <p:pic>
        <p:nvPicPr>
          <p:cNvPr id="7" name="Picture 6" descr="IMG_308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664" y="1337122"/>
            <a:ext cx="2566655" cy="38340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samplelaserimage_small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1" y="1327880"/>
            <a:ext cx="2818313" cy="38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7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Custom 3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FFE800"/>
      </a:accent1>
      <a:accent2>
        <a:srgbClr val="009FF0"/>
      </a:accent2>
      <a:accent3>
        <a:srgbClr val="E31D00"/>
      </a:accent3>
      <a:accent4>
        <a:srgbClr val="CC95E9"/>
      </a:accent4>
      <a:accent5>
        <a:srgbClr val="E693A2"/>
      </a:accent5>
      <a:accent6>
        <a:srgbClr val="7A81E5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>
        <a:ln/>
      </a:spPr>
      <a:bodyPr/>
      <a:lstStyle>
        <a:defPPr algn="ctr">
          <a:defRPr sz="3000" dirty="0" err="1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 fontScale="32500" lnSpcReduction="20000"/>
      </a:bodyPr>
      <a:lstStyle>
        <a:defPPr algn="ctr">
          <a:defRPr sz="12500" dirty="0" smtClean="0">
            <a:solidFill>
              <a:schemeClr val="bg1"/>
            </a:solidFill>
            <a:latin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21608</TotalTime>
  <Words>887</Words>
  <Application>Microsoft Macintosh PowerPoint</Application>
  <PresentationFormat>On-screen Show (4:3)</PresentationFormat>
  <Paragraphs>273</Paragraphs>
  <Slides>34</Slides>
  <Notes>33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Folio</vt:lpstr>
      <vt:lpstr>Depth Extraction from Video Using Non-parametric Sampling</vt:lpstr>
      <vt:lpstr>Problem Statement</vt:lpstr>
      <vt:lpstr>Problem Statement</vt:lpstr>
      <vt:lpstr>Problem Statement</vt:lpstr>
      <vt:lpstr>Problem Statement</vt:lpstr>
      <vt:lpstr>Related Work</vt:lpstr>
      <vt:lpstr>Related Work</vt:lpstr>
      <vt:lpstr>PowerPoint Presentation</vt:lpstr>
      <vt:lpstr>RGBD Datasets</vt:lpstr>
      <vt:lpstr>SIFT Flow Refresher</vt:lpstr>
      <vt:lpstr>Algorithm</vt:lpstr>
      <vt:lpstr>Algorithm</vt:lpstr>
      <vt:lpstr>Algorithm</vt:lpstr>
      <vt:lpstr>Inference</vt:lpstr>
      <vt:lpstr>Inference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Evaluation: Make3D Dataset</vt:lpstr>
      <vt:lpstr>Video Extension</vt:lpstr>
      <vt:lpstr>Video Inference</vt:lpstr>
      <vt:lpstr>Video Inference</vt:lpstr>
      <vt:lpstr>Video Inference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Limitations</vt:lpstr>
      <vt:lpstr>Application: 2D-to-3D</vt:lpstr>
      <vt:lpstr>Thanks!</vt:lpstr>
    </vt:vector>
  </TitlesOfParts>
  <Company>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Depth Extraction from Video Using Non-parametric Sampling</dc:title>
  <dc:creator>Kevin Karsch</dc:creator>
  <cp:lastModifiedBy>Kevin Karsch</cp:lastModifiedBy>
  <cp:revision>495</cp:revision>
  <dcterms:created xsi:type="dcterms:W3CDTF">2012-09-11T07:06:33Z</dcterms:created>
  <dcterms:modified xsi:type="dcterms:W3CDTF">2012-10-14T20:06:19Z</dcterms:modified>
</cp:coreProperties>
</file>