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03" r:id="rId3"/>
    <p:sldId id="333" r:id="rId4"/>
    <p:sldId id="264" r:id="rId5"/>
    <p:sldId id="306" r:id="rId6"/>
    <p:sldId id="332" r:id="rId7"/>
    <p:sldId id="259" r:id="rId8"/>
    <p:sldId id="265" r:id="rId9"/>
    <p:sldId id="334" r:id="rId10"/>
    <p:sldId id="356" r:id="rId11"/>
    <p:sldId id="336" r:id="rId12"/>
    <p:sldId id="340" r:id="rId13"/>
    <p:sldId id="339" r:id="rId14"/>
    <p:sldId id="341" r:id="rId15"/>
    <p:sldId id="343" r:id="rId16"/>
    <p:sldId id="338" r:id="rId17"/>
    <p:sldId id="335" r:id="rId18"/>
    <p:sldId id="318" r:id="rId19"/>
    <p:sldId id="285" r:id="rId20"/>
    <p:sldId id="281" r:id="rId21"/>
    <p:sldId id="357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27" r:id="rId31"/>
    <p:sldId id="352" r:id="rId32"/>
    <p:sldId id="353" r:id="rId33"/>
    <p:sldId id="368" r:id="rId34"/>
    <p:sldId id="331" r:id="rId35"/>
    <p:sldId id="354" r:id="rId36"/>
    <p:sldId id="271" r:id="rId37"/>
    <p:sldId id="289" r:id="rId38"/>
    <p:sldId id="288" r:id="rId39"/>
    <p:sldId id="291" r:id="rId40"/>
    <p:sldId id="293" r:id="rId41"/>
    <p:sldId id="310" r:id="rId42"/>
    <p:sldId id="294" r:id="rId43"/>
    <p:sldId id="261" r:id="rId44"/>
    <p:sldId id="300" r:id="rId45"/>
    <p:sldId id="358" r:id="rId46"/>
    <p:sldId id="330" r:id="rId47"/>
    <p:sldId id="295" r:id="rId48"/>
    <p:sldId id="296" r:id="rId49"/>
    <p:sldId id="297" r:id="rId50"/>
    <p:sldId id="298" r:id="rId51"/>
    <p:sldId id="299" r:id="rId52"/>
    <p:sldId id="301" r:id="rId53"/>
    <p:sldId id="302" r:id="rId54"/>
    <p:sldId id="304" r:id="rId55"/>
    <p:sldId id="305" r:id="rId56"/>
    <p:sldId id="308" r:id="rId57"/>
    <p:sldId id="309" r:id="rId58"/>
    <p:sldId id="311" r:id="rId59"/>
    <p:sldId id="312" r:id="rId60"/>
    <p:sldId id="322" r:id="rId61"/>
    <p:sldId id="323" r:id="rId62"/>
    <p:sldId id="328" r:id="rId63"/>
    <p:sldId id="32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4020" autoAdjust="0"/>
  </p:normalViewPr>
  <p:slideViewPr>
    <p:cSldViewPr>
      <p:cViewPr varScale="1">
        <p:scale>
          <a:sx n="74" d="100"/>
          <a:sy n="74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6FC3D-9307-44B1-9DFA-3211BF31F235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417F3-BF95-4DFB-AFA8-B1833A5E1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17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only seen the statue in pictures.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417F3-BF95-4DFB-AFA8-B1833A5E15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50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only seen the statue in pictures.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417F3-BF95-4DFB-AFA8-B1833A5E15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5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n algorithmic sculpture</a:t>
            </a:r>
            <a:endParaRPr lang="en-US" dirty="0" smtClean="0"/>
          </a:p>
          <a:p>
            <a:r>
              <a:rPr lang="en-US" dirty="0" smtClean="0"/>
              <a:t>, very complex, but</a:t>
            </a:r>
            <a:r>
              <a:rPr lang="en-US" baseline="0" dirty="0" smtClean="0"/>
              <a:t> still</a:t>
            </a:r>
            <a:r>
              <a:rPr lang="en-US" dirty="0" smtClean="0"/>
              <a:t> easy</a:t>
            </a:r>
            <a:r>
              <a:rPr lang="en-US" baseline="0" dirty="0" smtClean="0"/>
              <a:t> to see its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417F3-BF95-4DFB-AFA8-B1833A5E15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08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Rock formations on Mars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417F3-BF95-4DFB-AFA8-B1833A5E15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7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Horn’s 1970 PhD 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417F3-BF95-4DFB-AFA8-B1833A5E15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34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lighting</a:t>
            </a:r>
            <a:r>
              <a:rPr lang="en-US" baseline="0" dirty="0" smtClean="0"/>
              <a:t> were uniform, the ambiguous regions would be ring-shaped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417F3-BF95-4DFB-AFA8-B1833A5E15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9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8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9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3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8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8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8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F51F3-C6FA-41E4-AD3B-9132F090F8D0}" type="datetimeFigureOut">
              <a:rPr lang="en-US" smtClean="0"/>
              <a:t>11/29/2011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9ECE4-82B4-45E3-A4BF-D6DFB743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4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shawnclover/5386000348" TargetMode="External"/><Relationship Id="rId2" Type="http://schemas.openxmlformats.org/officeDocument/2006/relationships/hyperlink" Target="http://www.flickr.com/photos/shawnclover/5382492085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File:Opportunity_photo_of_Mars_outcrop_rock.jpg" TargetMode="External"/><Relationship Id="rId4" Type="http://schemas.openxmlformats.org/officeDocument/2006/relationships/hyperlink" Target="http://www.flickr.com/photos/purplegecko/2158408860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Presentation of “Shape Estimation in Natural Illumination,”</a:t>
            </a:r>
            <a:br>
              <a:rPr lang="en-US" dirty="0" smtClean="0"/>
            </a:br>
            <a:r>
              <a:rPr lang="en-US" dirty="0" smtClean="0"/>
              <a:t>by Johnson and </a:t>
            </a:r>
            <a:r>
              <a:rPr lang="en-US" dirty="0" err="1" smtClean="0"/>
              <a:t>Adelson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Daniel J Butler</a:t>
            </a:r>
          </a:p>
          <a:p>
            <a:r>
              <a:rPr lang="en-US" dirty="0" smtClean="0"/>
              <a:t>University of Washington</a:t>
            </a:r>
          </a:p>
          <a:p>
            <a:fld id="{B86E26E2-A821-4A80-86B2-E560C0F4057C}" type="datetime1">
              <a:rPr lang="en-US" smtClean="0"/>
              <a:t>11/29/2011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9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648831"/>
            <a:ext cx="49762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Each </a:t>
            </a:r>
            <a:r>
              <a:rPr lang="en-US" sz="2800" b="1" dirty="0" smtClean="0"/>
              <a:t>pixel value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contains information about</a:t>
            </a:r>
          </a:p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b="1" dirty="0" smtClean="0"/>
              <a:t>surface normal </a:t>
            </a:r>
            <a:r>
              <a:rPr lang="en-US" sz="2800" dirty="0" smtClean="0"/>
              <a:t>at that point.</a:t>
            </a:r>
            <a:endParaRPr lang="en-US" sz="2800" b="1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830238" y="3619322"/>
            <a:ext cx="609600" cy="40386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249248" y="3821252"/>
            <a:ext cx="495390" cy="61555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n 15"/>
          <p:cNvSpPr/>
          <p:nvPr/>
        </p:nvSpPr>
        <p:spPr>
          <a:xfrm>
            <a:off x="6668438" y="3238322"/>
            <a:ext cx="457200" cy="4572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gonal Stripe 16"/>
          <p:cNvSpPr/>
          <p:nvPr/>
        </p:nvSpPr>
        <p:spPr>
          <a:xfrm>
            <a:off x="4235807" y="4433424"/>
            <a:ext cx="979464" cy="589070"/>
          </a:xfrm>
          <a:prstGeom prst="diagStrip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iagonal Stripe 17"/>
          <p:cNvSpPr/>
          <p:nvPr/>
        </p:nvSpPr>
        <p:spPr>
          <a:xfrm rot="5400000">
            <a:off x="5007374" y="4923156"/>
            <a:ext cx="979464" cy="589070"/>
          </a:xfrm>
          <a:prstGeom prst="diagStri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5791200"/>
            <a:ext cx="363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(Assume lighting direction is known.)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2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879663"/>
            <a:ext cx="754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Ideally, every point could be mapped to one on the sphere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744662"/>
            <a:ext cx="754380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879663"/>
            <a:ext cx="754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Ideally, every point could be mapped to one on the sphere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744662"/>
            <a:ext cx="754380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695700" y="3162300"/>
            <a:ext cx="2495550" cy="459264"/>
          </a:xfrm>
          <a:prstGeom prst="straightConnector1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540744">
            <a:off x="4250565" y="2977634"/>
            <a:ext cx="156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intensity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879663"/>
            <a:ext cx="754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Ideally, every point could be mapped to one on the sphere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744662"/>
            <a:ext cx="754380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695700" y="3162300"/>
            <a:ext cx="2495550" cy="459264"/>
          </a:xfrm>
          <a:prstGeom prst="straightConnector1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657600" y="2895600"/>
            <a:ext cx="762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25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744662"/>
            <a:ext cx="754380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695700" y="3162300"/>
            <a:ext cx="2495550" cy="459264"/>
          </a:xfrm>
          <a:prstGeom prst="straightConnector1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657600" y="2895600"/>
            <a:ext cx="762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259512" y="3362320"/>
            <a:ext cx="762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04651" y="3022600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Inferred normal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879663"/>
            <a:ext cx="7541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Ideally, every point could be mapped to one on the sphere</a:t>
            </a:r>
          </a:p>
        </p:txBody>
      </p:sp>
    </p:spTree>
    <p:extLst>
      <p:ext uri="{BB962C8B-B14F-4D97-AF65-F5344CB8AC3E}">
        <p14:creationId xmlns:p14="http://schemas.microsoft.com/office/powerpoint/2010/main" val="150822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7789" y="879663"/>
            <a:ext cx="4362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Unfortunately, there is ambiguity.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744662"/>
            <a:ext cx="7543800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16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44662"/>
            <a:ext cx="7543800" cy="42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17789" y="879663"/>
            <a:ext cx="4362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Unfortunately, there is ambiguity.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695700" y="3162300"/>
            <a:ext cx="2495550" cy="459264"/>
          </a:xfrm>
          <a:prstGeom prst="straightConnector1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540744">
            <a:off x="4250565" y="2977634"/>
            <a:ext cx="156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intensity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44662"/>
            <a:ext cx="7543800" cy="424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162300" y="2590800"/>
            <a:ext cx="381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476500" y="3124200"/>
            <a:ext cx="1905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657600" y="2895600"/>
            <a:ext cx="762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217443" y="3324220"/>
            <a:ext cx="381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065043" y="3400420"/>
            <a:ext cx="1905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259512" y="3362320"/>
            <a:ext cx="762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13478" y="303108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017789" y="879663"/>
            <a:ext cx="4362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Unfortunately, there is ambiguity.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3695700" y="3162300"/>
            <a:ext cx="2495550" cy="459264"/>
          </a:xfrm>
          <a:prstGeom prst="straightConnector1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540744">
            <a:off x="4250565" y="2977634"/>
            <a:ext cx="156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intensity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6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4" t="24630" r="25989" b="19260"/>
          <a:stretch/>
        </p:blipFill>
        <p:spPr bwMode="auto">
          <a:xfrm>
            <a:off x="1219200" y="381000"/>
            <a:ext cx="6302061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4800600"/>
            <a:ext cx="81317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Horn showed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r>
              <a:rPr lang="en-US" sz="2400" dirty="0" smtClean="0"/>
              <a:t>Despite local ambiguity, if you know some </a:t>
            </a:r>
            <a:r>
              <a:rPr lang="en-US" sz="2400" dirty="0" err="1" smtClean="0"/>
              <a:t>normals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you </a:t>
            </a:r>
            <a:r>
              <a:rPr lang="en-US" sz="2400" dirty="0"/>
              <a:t>can </a:t>
            </a:r>
            <a:r>
              <a:rPr lang="en-US" sz="2400" dirty="0" smtClean="0"/>
              <a:t>infer the whole normal map by integrating across space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39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5334000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J.-D. </a:t>
            </a:r>
            <a:r>
              <a:rPr lang="en-US" sz="1200" dirty="0" err="1"/>
              <a:t>Durou</a:t>
            </a:r>
            <a:r>
              <a:rPr lang="en-US" sz="1200" dirty="0"/>
              <a:t>, M. Falcone, and M. </a:t>
            </a:r>
            <a:r>
              <a:rPr lang="en-US" sz="1200" dirty="0" err="1" smtClean="0"/>
              <a:t>Sagona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Numerical methods for </a:t>
            </a:r>
            <a:r>
              <a:rPr lang="en-US" sz="1200" dirty="0"/>
              <a:t>shape-from-shading: A new survey with benchmarks.</a:t>
            </a:r>
          </a:p>
          <a:p>
            <a:r>
              <a:rPr lang="en-US" sz="1200" i="1" dirty="0"/>
              <a:t>Computer Vision and Image Understanding</a:t>
            </a:r>
            <a:r>
              <a:rPr lang="en-US" sz="1200" dirty="0"/>
              <a:t>, 109(1), 2008.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3" t="27416" r="37696" b="60010"/>
          <a:stretch/>
        </p:blipFill>
        <p:spPr bwMode="auto">
          <a:xfrm>
            <a:off x="527473" y="1484207"/>
            <a:ext cx="4069927" cy="154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1" t="41682" r="37778" b="44826"/>
          <a:stretch/>
        </p:blipFill>
        <p:spPr bwMode="auto">
          <a:xfrm>
            <a:off x="4622800" y="1371600"/>
            <a:ext cx="4069927" cy="165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2" t="71164" r="38187" b="17964"/>
          <a:stretch/>
        </p:blipFill>
        <p:spPr bwMode="auto">
          <a:xfrm>
            <a:off x="407248" y="3358303"/>
            <a:ext cx="4069926" cy="133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3" t="57019" r="37696" b="31192"/>
          <a:stretch/>
        </p:blipFill>
        <p:spPr bwMode="auto">
          <a:xfrm>
            <a:off x="4622799" y="3301999"/>
            <a:ext cx="406992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85800"/>
            <a:ext cx="509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Results of classical shape-from-shading</a:t>
            </a:r>
          </a:p>
        </p:txBody>
      </p:sp>
    </p:spTree>
    <p:extLst>
      <p:ext uri="{BB962C8B-B14F-4D97-AF65-F5344CB8AC3E}">
        <p14:creationId xmlns:p14="http://schemas.microsoft.com/office/powerpoint/2010/main" val="16775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057400"/>
            <a:ext cx="1640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Question:</a:t>
            </a:r>
          </a:p>
        </p:txBody>
      </p:sp>
    </p:spTree>
    <p:extLst>
      <p:ext uri="{BB962C8B-B14F-4D97-AF65-F5344CB8AC3E}">
        <p14:creationId xmlns:p14="http://schemas.microsoft.com/office/powerpoint/2010/main" val="106633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8669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Shape Estimation in Natural Illumination</a:t>
            </a:r>
          </a:p>
          <a:p>
            <a:r>
              <a:rPr lang="en-US" sz="3200" dirty="0"/>
              <a:t>Micah K. </a:t>
            </a:r>
            <a:r>
              <a:rPr lang="en-US" sz="3200" dirty="0" smtClean="0"/>
              <a:t>Johnson and </a:t>
            </a:r>
            <a:r>
              <a:rPr lang="en-US" sz="3200" dirty="0"/>
              <a:t>Edward H. </a:t>
            </a:r>
            <a:r>
              <a:rPr lang="en-US" sz="3200" dirty="0" err="1"/>
              <a:t>Adelson</a:t>
            </a:r>
            <a:endParaRPr lang="en-US" sz="3200" dirty="0"/>
          </a:p>
          <a:p>
            <a:r>
              <a:rPr lang="en-US" sz="3200" dirty="0"/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94644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1" t="22584" r="10468" b="41995"/>
          <a:stretch/>
        </p:blipFill>
        <p:spPr bwMode="auto">
          <a:xfrm>
            <a:off x="1447800" y="1919069"/>
            <a:ext cx="6262926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5221069"/>
            <a:ext cx="4246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Statistics of </a:t>
            </a:r>
            <a:r>
              <a:rPr lang="en-US" b="1" dirty="0" smtClean="0"/>
              <a:t>Real-World Illumination</a:t>
            </a:r>
          </a:p>
          <a:p>
            <a:r>
              <a:rPr lang="en-US" dirty="0" err="1"/>
              <a:t>Dror</a:t>
            </a:r>
            <a:r>
              <a:rPr lang="en-US" dirty="0"/>
              <a:t>, Leung, </a:t>
            </a:r>
            <a:r>
              <a:rPr lang="en-US" dirty="0" err="1"/>
              <a:t>Adelson</a:t>
            </a:r>
            <a:r>
              <a:rPr lang="en-US" dirty="0"/>
              <a:t>, and </a:t>
            </a:r>
            <a:r>
              <a:rPr lang="en-US" dirty="0" err="1"/>
              <a:t>Willsky</a:t>
            </a:r>
            <a:r>
              <a:rPr lang="en-US" dirty="0"/>
              <a:t>, </a:t>
            </a:r>
            <a:r>
              <a:rPr lang="en-US" i="1" dirty="0"/>
              <a:t>CVPR </a:t>
            </a:r>
            <a:r>
              <a:rPr lang="en-US" i="1" dirty="0" smtClean="0"/>
              <a:t>’</a:t>
            </a:r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1" y="476071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2D050"/>
                </a:solidFill>
              </a:rPr>
              <a:t>Idea:</a:t>
            </a:r>
          </a:p>
          <a:p>
            <a:r>
              <a:rPr lang="en-US" sz="2400" dirty="0" smtClean="0"/>
              <a:t>Natural scenes have complex lighting,</a:t>
            </a:r>
          </a:p>
          <a:p>
            <a:r>
              <a:rPr lang="en-US" sz="2400" dirty="0" smtClean="0"/>
              <a:t>which makes shape-from-shading </a:t>
            </a:r>
            <a:r>
              <a:rPr lang="en-US" sz="2400" b="1" dirty="0" smtClean="0"/>
              <a:t>easier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06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1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8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32088" y="6172200"/>
            <a:ext cx="704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local ambiguity → no complicated global algorithm!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64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057400"/>
            <a:ext cx="66541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Question:</a:t>
            </a:r>
          </a:p>
          <a:p>
            <a:endParaRPr lang="en-US" sz="2800" b="1" dirty="0"/>
          </a:p>
          <a:p>
            <a:r>
              <a:rPr lang="en-US" sz="2800" dirty="0" smtClean="0"/>
              <a:t>Does </a:t>
            </a:r>
            <a:r>
              <a:rPr lang="en-US" sz="2800" dirty="0" err="1" smtClean="0"/>
              <a:t>Michaelangelo’s</a:t>
            </a:r>
            <a:r>
              <a:rPr lang="en-US" sz="2800" dirty="0" smtClean="0"/>
              <a:t> David have a six-pack?</a:t>
            </a:r>
          </a:p>
        </p:txBody>
      </p:sp>
    </p:spTree>
    <p:extLst>
      <p:ext uri="{BB962C8B-B14F-4D97-AF65-F5344CB8AC3E}">
        <p14:creationId xmlns:p14="http://schemas.microsoft.com/office/powerpoint/2010/main" val="302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3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76200"/>
            <a:ext cx="76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quite, photometric stereo, but not quite single-channel: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92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76200"/>
            <a:ext cx="76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quite, photometric stereo, but not quite single-channel: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49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6286500"/>
            <a:ext cx="8416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Still ambiguous, but global optimization should be easier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76200"/>
            <a:ext cx="76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quite, photometric stereo, but not quite single-channel: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78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Three terms:</a:t>
            </a:r>
          </a:p>
          <a:p>
            <a:r>
              <a:rPr lang="en-US" dirty="0" smtClean="0"/>
              <a:t>Pixel intensities implied by </a:t>
            </a:r>
            <a:r>
              <a:rPr lang="en-US" dirty="0" err="1" smtClean="0"/>
              <a:t>normals</a:t>
            </a:r>
            <a:r>
              <a:rPr lang="en-US" dirty="0" smtClean="0"/>
              <a:t> should match the observations</a:t>
            </a:r>
          </a:p>
          <a:p>
            <a:r>
              <a:rPr lang="en-US" dirty="0" smtClean="0"/>
              <a:t>Curl of the normal map should be close to 0 (normal map is the gradient of z(</a:t>
            </a:r>
            <a:r>
              <a:rPr lang="en-US" dirty="0" err="1" smtClean="0"/>
              <a:t>x,y</a:t>
            </a:r>
            <a:r>
              <a:rPr lang="en-US" dirty="0" smtClean="0"/>
              <a:t>))</a:t>
            </a:r>
          </a:p>
          <a:p>
            <a:r>
              <a:rPr lang="en-US" dirty="0" smtClean="0"/>
              <a:t>Along directions where the image does not change, neither should the </a:t>
            </a:r>
            <a:r>
              <a:rPr lang="en-US" dirty="0" err="1" smtClean="0"/>
              <a:t>normals</a:t>
            </a:r>
            <a:r>
              <a:rPr lang="en-US" dirty="0"/>
              <a:t> </a:t>
            </a:r>
            <a:r>
              <a:rPr lang="en-US" dirty="0" smtClean="0"/>
              <a:t>(lighting and gradients are not coincidentally aligned)</a:t>
            </a:r>
          </a:p>
        </p:txBody>
      </p:sp>
    </p:spTree>
    <p:extLst>
      <p:ext uri="{BB962C8B-B14F-4D97-AF65-F5344CB8AC3E}">
        <p14:creationId xmlns:p14="http://schemas.microsoft.com/office/powerpoint/2010/main" val="263522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Optimization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At each pixel, in raster scan order:</a:t>
            </a:r>
          </a:p>
          <a:p>
            <a:r>
              <a:rPr lang="en-US" dirty="0" smtClean="0"/>
              <a:t>Try optimizing 3x3 patch with three different initializations (patch, patch left, patch above)</a:t>
            </a:r>
          </a:p>
          <a:p>
            <a:r>
              <a:rPr lang="en-US" dirty="0" smtClean="0"/>
              <a:t>Pick the “best” outcome and keep it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 this at coarse scales first, then </a:t>
            </a:r>
            <a:r>
              <a:rPr lang="en-US" dirty="0" err="1" smtClean="0"/>
              <a:t>upsample</a:t>
            </a:r>
            <a:r>
              <a:rPr lang="en-US" dirty="0" smtClean="0"/>
              <a:t> to initialize finer scales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6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18417" r="20313" b="40183"/>
          <a:stretch/>
        </p:blipFill>
        <p:spPr bwMode="auto">
          <a:xfrm>
            <a:off x="-304800" y="1219200"/>
            <a:ext cx="965742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14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results: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594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2" t="31000" r="49010" b="51879"/>
          <a:stretch/>
        </p:blipFill>
        <p:spPr bwMode="auto">
          <a:xfrm>
            <a:off x="1828800" y="664189"/>
            <a:ext cx="5432719" cy="31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9" t="55108" r="48953" b="28728"/>
          <a:stretch/>
        </p:blipFill>
        <p:spPr bwMode="auto">
          <a:xfrm>
            <a:off x="1851319" y="3817325"/>
            <a:ext cx="5410200" cy="296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145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More results: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176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9" t="28584" r="29323" b="54276"/>
          <a:stretch/>
        </p:blipFill>
        <p:spPr bwMode="auto">
          <a:xfrm>
            <a:off x="-152400" y="990600"/>
            <a:ext cx="956910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4114800"/>
            <a:ext cx="6330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Across all </a:t>
            </a:r>
            <a:r>
              <a:rPr lang="en-US" sz="2400" dirty="0" smtClean="0"/>
              <a:t>surface </a:t>
            </a:r>
            <a:r>
              <a:rPr lang="en-US" sz="2400" dirty="0" err="1" smtClean="0"/>
              <a:t>normals</a:t>
            </a:r>
            <a:r>
              <a:rPr lang="en-US" sz="2400" dirty="0" smtClean="0"/>
              <a:t> </a:t>
            </a:r>
            <a:r>
              <a:rPr lang="en-US" sz="2400" dirty="0"/>
              <a:t>from all 100 </a:t>
            </a:r>
            <a:r>
              <a:rPr lang="en-US" sz="2400" dirty="0" smtClean="0"/>
              <a:t>images,</a:t>
            </a:r>
          </a:p>
          <a:p>
            <a:r>
              <a:rPr lang="en-US" sz="2400" dirty="0" smtClean="0"/>
              <a:t>90</a:t>
            </a:r>
            <a:r>
              <a:rPr lang="en-US" sz="2400" dirty="0"/>
              <a:t>% have an angular </a:t>
            </a:r>
            <a:r>
              <a:rPr lang="en-US" sz="2400" dirty="0" smtClean="0"/>
              <a:t>error lower </a:t>
            </a:r>
            <a:r>
              <a:rPr lang="en-US" sz="2400" dirty="0"/>
              <a:t>than 10 degrees</a:t>
            </a:r>
          </a:p>
        </p:txBody>
      </p:sp>
    </p:spTree>
    <p:extLst>
      <p:ext uri="{BB962C8B-B14F-4D97-AF65-F5344CB8AC3E}">
        <p14:creationId xmlns:p14="http://schemas.microsoft.com/office/powerpoint/2010/main" val="41456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447800"/>
            <a:ext cx="76381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My thoughts:</a:t>
            </a:r>
          </a:p>
          <a:p>
            <a:endParaRPr lang="en-US" sz="2400" dirty="0"/>
          </a:p>
          <a:p>
            <a:r>
              <a:rPr lang="en-US" sz="2400" dirty="0" smtClean="0"/>
              <a:t>Basic insight is very cool</a:t>
            </a:r>
          </a:p>
          <a:p>
            <a:endParaRPr lang="en-US" sz="2400" dirty="0"/>
          </a:p>
          <a:p>
            <a:r>
              <a:rPr lang="en-US" sz="2400" dirty="0" smtClean="0"/>
              <a:t>Important step along the way to robust shape-from-shading</a:t>
            </a:r>
          </a:p>
          <a:p>
            <a:endParaRPr lang="en-US" sz="2400" dirty="0"/>
          </a:p>
          <a:p>
            <a:r>
              <a:rPr lang="en-US" sz="2400" i="1" dirty="0" smtClean="0"/>
              <a:t>Constant albedo </a:t>
            </a:r>
            <a:r>
              <a:rPr lang="en-US" sz="2400" dirty="0" smtClean="0"/>
              <a:t>assumption must eventually be addressed</a:t>
            </a:r>
          </a:p>
          <a:p>
            <a:endParaRPr lang="en-US" sz="2400" dirty="0" smtClean="0"/>
          </a:p>
          <a:p>
            <a:r>
              <a:rPr lang="en-US" sz="2400" i="1" dirty="0" smtClean="0"/>
              <a:t>Cast shadows and occlusion</a:t>
            </a:r>
            <a:r>
              <a:rPr lang="en-US" sz="2400" dirty="0" smtClean="0"/>
              <a:t> must eventually be addressed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60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89" y="-152400"/>
            <a:ext cx="3777822" cy="721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88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1" y="1066800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My questions:</a:t>
            </a:r>
          </a:p>
          <a:p>
            <a:endParaRPr lang="en-US" sz="2400" dirty="0"/>
          </a:p>
          <a:p>
            <a:r>
              <a:rPr lang="en-US" sz="2400" dirty="0" smtClean="0"/>
              <a:t>How good is their algorithm under uniform lighting?</a:t>
            </a:r>
          </a:p>
          <a:p>
            <a:endParaRPr lang="en-US" sz="2400" dirty="0"/>
          </a:p>
          <a:p>
            <a:r>
              <a:rPr lang="en-US" sz="2400" dirty="0" smtClean="0"/>
              <a:t>Where do the environment maps come from? Natural?</a:t>
            </a:r>
          </a:p>
          <a:p>
            <a:endParaRPr lang="en-US" sz="2400" dirty="0"/>
          </a:p>
          <a:p>
            <a:r>
              <a:rPr lang="en-US" sz="2400" dirty="0" smtClean="0"/>
              <a:t>There are self-occlusions in the blobs data set … how badly does the algorithm fail on them?</a:t>
            </a:r>
          </a:p>
        </p:txBody>
      </p:sp>
    </p:spTree>
    <p:extLst>
      <p:ext uri="{BB962C8B-B14F-4D97-AF65-F5344CB8AC3E}">
        <p14:creationId xmlns:p14="http://schemas.microsoft.com/office/powerpoint/2010/main" val="36600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69174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 bwMode="auto">
          <a:xfrm>
            <a:off x="577850" y="3505200"/>
            <a:ext cx="793006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24600" y="3492500"/>
            <a:ext cx="24384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7850" y="3962400"/>
            <a:ext cx="628015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n-barron-moon-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381000"/>
            <a:ext cx="275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Barron and Malik, CVPR ‘11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9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Flickr users Shawn Clover, Justin Frisch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http://www.flickr.com/photos/shawnclover/5382492085/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http://www.flickr.com/photos/shawnclover/5386000348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hlinkClick r:id="rId4"/>
              </a:rPr>
              <a:t>http://www.flickr.com/photos/purplegecko/2158408860/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NASA/JPL care of Wikipedia</a:t>
            </a:r>
          </a:p>
          <a:p>
            <a:pPr marL="0" indent="0">
              <a:buNone/>
            </a:pPr>
            <a:r>
              <a:rPr lang="en-US" sz="2000" dirty="0" smtClean="0">
                <a:hlinkClick r:id="rId5"/>
              </a:rPr>
              <a:t>http://en.wikipedia.org/wiki/File:Opportunity_photo_of_Mars_outcrop_rock.jpg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0" y="2819400"/>
            <a:ext cx="2834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78453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4" t="18499" r="4636" b="53592"/>
          <a:stretch/>
        </p:blipFill>
        <p:spPr bwMode="auto">
          <a:xfrm>
            <a:off x="2579922" y="3528832"/>
            <a:ext cx="4923812" cy="271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9" t="18499" r="36368" b="53592"/>
          <a:stretch/>
        </p:blipFill>
        <p:spPr bwMode="auto">
          <a:xfrm>
            <a:off x="4649827" y="398845"/>
            <a:ext cx="4113173" cy="267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8499" r="63211" b="53592"/>
          <a:stretch/>
        </p:blipFill>
        <p:spPr bwMode="auto">
          <a:xfrm>
            <a:off x="-696678" y="404633"/>
            <a:ext cx="511539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2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50334" r="29062" b="36000"/>
          <a:stretch/>
        </p:blipFill>
        <p:spPr bwMode="auto">
          <a:xfrm>
            <a:off x="-228601" y="3319354"/>
            <a:ext cx="9601201" cy="209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t="31584" r="29062" b="55704"/>
          <a:stretch/>
        </p:blipFill>
        <p:spPr bwMode="auto">
          <a:xfrm>
            <a:off x="-228600" y="825500"/>
            <a:ext cx="9601200" cy="19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58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2000" y="609600"/>
            <a:ext cx="3810878" cy="3257729"/>
            <a:chOff x="304800" y="415746"/>
            <a:chExt cx="3810878" cy="325772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15746"/>
              <a:ext cx="1905000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04800" y="2473146"/>
              <a:ext cx="381087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Micah </a:t>
              </a:r>
              <a:r>
                <a:rPr lang="en-US" b="1" dirty="0" err="1"/>
                <a:t>Kimo</a:t>
              </a:r>
              <a:r>
                <a:rPr lang="en-US" b="1" dirty="0"/>
                <a:t> </a:t>
              </a:r>
              <a:r>
                <a:rPr lang="en-US" b="1" dirty="0" smtClean="0"/>
                <a:t>Johnson</a:t>
              </a:r>
            </a:p>
            <a:p>
              <a:r>
                <a:rPr lang="en-US" dirty="0"/>
                <a:t>Computer Science and Artificial Intelligence </a:t>
              </a:r>
              <a:r>
                <a:rPr lang="en-US" dirty="0" smtClean="0"/>
                <a:t>Laboratory</a:t>
              </a:r>
              <a:endParaRPr lang="en-US" dirty="0"/>
            </a:p>
            <a:p>
              <a:r>
                <a:rPr lang="en-US" dirty="0"/>
                <a:t>Massachusetts Institute of Technology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0" y="4191000"/>
            <a:ext cx="685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MIT </a:t>
            </a:r>
            <a:r>
              <a:rPr lang="en-US" b="1" dirty="0"/>
              <a:t>2008–2010</a:t>
            </a:r>
          </a:p>
          <a:p>
            <a:r>
              <a:rPr lang="en-US" dirty="0" smtClean="0"/>
              <a:t>Postdoc, </a:t>
            </a:r>
            <a:r>
              <a:rPr lang="en-US" dirty="0"/>
              <a:t>Brain &amp; Cognitive Sciences</a:t>
            </a:r>
          </a:p>
          <a:p>
            <a:r>
              <a:rPr lang="en-US" dirty="0"/>
              <a:t>Advisor: Edward H. </a:t>
            </a:r>
            <a:r>
              <a:rPr lang="en-US" dirty="0" err="1"/>
              <a:t>Adelson</a:t>
            </a:r>
            <a:endParaRPr lang="en-US" dirty="0"/>
          </a:p>
          <a:p>
            <a:r>
              <a:rPr lang="en-US" b="1" dirty="0"/>
              <a:t>Dartmouth </a:t>
            </a:r>
            <a:r>
              <a:rPr lang="en-US" b="1" dirty="0" smtClean="0"/>
              <a:t>2002–2007</a:t>
            </a:r>
            <a:endParaRPr lang="en-US" b="1" dirty="0"/>
          </a:p>
          <a:p>
            <a:r>
              <a:rPr lang="en-US" dirty="0"/>
              <a:t>Ph.D. Computer Science</a:t>
            </a:r>
          </a:p>
          <a:p>
            <a:r>
              <a:rPr lang="en-US" dirty="0"/>
              <a:t>Lighting and Optical Tools for Image </a:t>
            </a:r>
            <a:r>
              <a:rPr lang="en-US" dirty="0" smtClean="0"/>
              <a:t>Forensics</a:t>
            </a:r>
          </a:p>
          <a:p>
            <a:r>
              <a:rPr lang="en-US" dirty="0"/>
              <a:t>A</a:t>
            </a:r>
            <a:r>
              <a:rPr lang="en-US" dirty="0" smtClean="0"/>
              <a:t>dvisor</a:t>
            </a:r>
            <a:r>
              <a:rPr lang="en-US" dirty="0"/>
              <a:t>: </a:t>
            </a:r>
            <a:r>
              <a:rPr lang="en-US" dirty="0" err="1"/>
              <a:t>Hany</a:t>
            </a:r>
            <a:r>
              <a:rPr lang="en-US" dirty="0"/>
              <a:t> </a:t>
            </a:r>
            <a:r>
              <a:rPr lang="en-US" dirty="0" err="1"/>
              <a:t>Farid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7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43025"/>
            <a:ext cx="57150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0" y="877927"/>
            <a:ext cx="979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GelSight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76700"/>
            <a:ext cx="52387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3530600"/>
            <a:ext cx="98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CG2Real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21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238125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3886200"/>
            <a:ext cx="51028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Edward “Ted” </a:t>
            </a:r>
            <a:r>
              <a:rPr lang="en-US" b="1" dirty="0" err="1" smtClean="0"/>
              <a:t>Adelson</a:t>
            </a:r>
            <a:endParaRPr lang="en-US" b="1" dirty="0" smtClean="0"/>
          </a:p>
          <a:p>
            <a:r>
              <a:rPr lang="en-US" dirty="0"/>
              <a:t>John and Dorothy Wilson Professor of Vision Science</a:t>
            </a:r>
            <a:endParaRPr lang="en-US" b="1" dirty="0" smtClean="0"/>
          </a:p>
          <a:p>
            <a:r>
              <a:rPr lang="en-US" dirty="0" smtClean="0"/>
              <a:t>Dept. of Brain and Cognitive Sciences</a:t>
            </a:r>
          </a:p>
          <a:p>
            <a:r>
              <a:rPr lang="en-US" dirty="0" smtClean="0"/>
              <a:t>Massachusetts Institute of Technology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5248870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Education</a:t>
            </a:r>
          </a:p>
          <a:p>
            <a:r>
              <a:rPr lang="en-US" dirty="0"/>
              <a:t>1974-1979. Ph. D. in Experimental Psychology, University of Michigan</a:t>
            </a:r>
            <a:br>
              <a:rPr lang="en-US" dirty="0"/>
            </a:br>
            <a:r>
              <a:rPr lang="en-US" dirty="0"/>
              <a:t>Dissertation: The response of the rod system to bright flashes of light</a:t>
            </a:r>
          </a:p>
        </p:txBody>
      </p:sp>
    </p:spTree>
    <p:extLst>
      <p:ext uri="{BB962C8B-B14F-4D97-AF65-F5344CB8AC3E}">
        <p14:creationId xmlns:p14="http://schemas.microsoft.com/office/powerpoint/2010/main" val="15820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057400"/>
            <a:ext cx="3042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How do you know?</a:t>
            </a:r>
          </a:p>
        </p:txBody>
      </p:sp>
    </p:spTree>
    <p:extLst>
      <p:ext uri="{BB962C8B-B14F-4D97-AF65-F5344CB8AC3E}">
        <p14:creationId xmlns:p14="http://schemas.microsoft.com/office/powerpoint/2010/main" val="35207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143000"/>
            <a:ext cx="51435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6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 t="21000" r="31302" b="15833"/>
          <a:stretch/>
        </p:blipFill>
        <p:spPr bwMode="auto">
          <a:xfrm>
            <a:off x="2438400" y="457200"/>
            <a:ext cx="404041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7450" y="5401270"/>
            <a:ext cx="462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“Layered Representation for Motion Analysis”</a:t>
            </a:r>
          </a:p>
          <a:p>
            <a:r>
              <a:rPr lang="en-US" dirty="0" smtClean="0"/>
              <a:t>Wang and </a:t>
            </a:r>
            <a:r>
              <a:rPr lang="en-US" dirty="0" err="1" smtClean="0"/>
              <a:t>Adelson</a:t>
            </a:r>
            <a:r>
              <a:rPr lang="en-US" dirty="0" smtClean="0"/>
              <a:t>, </a:t>
            </a:r>
            <a:r>
              <a:rPr lang="en-US" i="1" dirty="0" smtClean="0"/>
              <a:t>CVPR</a:t>
            </a:r>
            <a:r>
              <a:rPr lang="en-US" dirty="0" smtClean="0"/>
              <a:t> ‘93</a:t>
            </a:r>
          </a:p>
        </p:txBody>
      </p:sp>
    </p:spTree>
    <p:extLst>
      <p:ext uri="{BB962C8B-B14F-4D97-AF65-F5344CB8AC3E}">
        <p14:creationId xmlns:p14="http://schemas.microsoft.com/office/powerpoint/2010/main" val="10957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76225"/>
            <a:ext cx="107442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1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6" y="647700"/>
            <a:ext cx="831790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0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09" y="-152400"/>
            <a:ext cx="4879182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15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t="39361" r="7396" b="14010"/>
          <a:stretch/>
        </p:blipFill>
        <p:spPr bwMode="auto">
          <a:xfrm>
            <a:off x="-1047750" y="1485899"/>
            <a:ext cx="10858500" cy="409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9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18211" r="19271" b="5124"/>
          <a:stretch/>
        </p:blipFill>
        <p:spPr bwMode="auto">
          <a:xfrm>
            <a:off x="228600" y="152400"/>
            <a:ext cx="8743950" cy="642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382000" cy="246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8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8"/>
          <a:stretch/>
        </p:blipFill>
        <p:spPr bwMode="auto">
          <a:xfrm>
            <a:off x="304800" y="1499709"/>
            <a:ext cx="8483733" cy="335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5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32768" r="24375" b="15666"/>
          <a:stretch/>
        </p:blipFill>
        <p:spPr bwMode="auto">
          <a:xfrm>
            <a:off x="914400" y="304800"/>
            <a:ext cx="7315200" cy="496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638800"/>
            <a:ext cx="373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Zhang, Tsai</a:t>
            </a:r>
            <a:r>
              <a:rPr lang="en-US" dirty="0"/>
              <a:t>, </a:t>
            </a:r>
            <a:r>
              <a:rPr lang="en-US" dirty="0" err="1" smtClean="0"/>
              <a:t>Cryer</a:t>
            </a:r>
            <a:r>
              <a:rPr lang="en-US" dirty="0"/>
              <a:t>, and </a:t>
            </a:r>
            <a:r>
              <a:rPr lang="en-US" dirty="0" smtClean="0"/>
              <a:t>Shah, </a:t>
            </a:r>
            <a:r>
              <a:rPr lang="en-US" i="1" dirty="0" smtClean="0"/>
              <a:t>PAMI </a:t>
            </a:r>
            <a:r>
              <a:rPr lang="en-US" dirty="0" smtClean="0"/>
              <a:t>‘99</a:t>
            </a:r>
          </a:p>
        </p:txBody>
      </p:sp>
    </p:spTree>
    <p:extLst>
      <p:ext uri="{BB962C8B-B14F-4D97-AF65-F5344CB8AC3E}">
        <p14:creationId xmlns:p14="http://schemas.microsoft.com/office/powerpoint/2010/main" val="7109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057400"/>
            <a:ext cx="31668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How do you know?</a:t>
            </a:r>
          </a:p>
          <a:p>
            <a:endParaRPr lang="en-US" sz="2800" b="1" dirty="0"/>
          </a:p>
          <a:p>
            <a:r>
              <a:rPr lang="en-US" sz="2800" dirty="0" smtClean="0"/>
              <a:t>Shape from shading.</a:t>
            </a:r>
          </a:p>
        </p:txBody>
      </p:sp>
    </p:spTree>
    <p:extLst>
      <p:ext uri="{BB962C8B-B14F-4D97-AF65-F5344CB8AC3E}">
        <p14:creationId xmlns:p14="http://schemas.microsoft.com/office/powerpoint/2010/main" val="29461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Horn’s assumptions: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light source is far away</a:t>
            </a:r>
          </a:p>
          <a:p>
            <a:endParaRPr lang="en-US" dirty="0" smtClean="0"/>
          </a:p>
          <a:p>
            <a:r>
              <a:rPr lang="en-US" dirty="0" smtClean="0"/>
              <a:t>reflectance and albedo are constant at all points on the surface</a:t>
            </a:r>
          </a:p>
          <a:p>
            <a:endParaRPr lang="en-US" dirty="0" smtClean="0"/>
          </a:p>
          <a:p>
            <a:r>
              <a:rPr lang="en-US" dirty="0" smtClean="0"/>
              <a:t>no shadows or </a:t>
            </a:r>
            <a:r>
              <a:rPr lang="en-US" dirty="0" err="1" smtClean="0"/>
              <a:t>interreflections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Classical Shape-from-Shading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 rot="540681">
            <a:off x="6370640" y="2128484"/>
            <a:ext cx="1066800" cy="944880"/>
            <a:chOff x="5562600" y="2179320"/>
            <a:chExt cx="1066800" cy="944880"/>
          </a:xfrm>
        </p:grpSpPr>
        <p:cxnSp>
          <p:nvCxnSpPr>
            <p:cNvPr id="8" name="Curved Connector 7"/>
            <p:cNvCxnSpPr/>
            <p:nvPr/>
          </p:nvCxnSpPr>
          <p:spPr>
            <a:xfrm>
              <a:off x="5638800" y="2286000"/>
              <a:ext cx="457200" cy="38100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urved Connector 8"/>
            <p:cNvCxnSpPr/>
            <p:nvPr/>
          </p:nvCxnSpPr>
          <p:spPr>
            <a:xfrm>
              <a:off x="6096000" y="2667000"/>
              <a:ext cx="457200" cy="38100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>
              <a:off x="5562600" y="2362200"/>
              <a:ext cx="457200" cy="38100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/>
            <p:nvPr/>
          </p:nvCxnSpPr>
          <p:spPr>
            <a:xfrm>
              <a:off x="6019800" y="2743200"/>
              <a:ext cx="457200" cy="38100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/>
            <p:nvPr/>
          </p:nvCxnSpPr>
          <p:spPr>
            <a:xfrm>
              <a:off x="5715000" y="2179320"/>
              <a:ext cx="457200" cy="38100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/>
            <p:nvPr/>
          </p:nvCxnSpPr>
          <p:spPr>
            <a:xfrm>
              <a:off x="6172200" y="2560320"/>
              <a:ext cx="457200" cy="381000"/>
            </a:xfrm>
            <a:prstGeom prst="curved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n 15"/>
          <p:cNvSpPr/>
          <p:nvPr/>
        </p:nvSpPr>
        <p:spPr>
          <a:xfrm>
            <a:off x="6031006" y="2753360"/>
            <a:ext cx="348129" cy="591820"/>
          </a:xfrm>
          <a:prstGeom prst="ca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934200" y="1861820"/>
            <a:ext cx="609600" cy="403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353210" y="2063750"/>
            <a:ext cx="495390" cy="615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n 22"/>
          <p:cNvSpPr/>
          <p:nvPr/>
        </p:nvSpPr>
        <p:spPr>
          <a:xfrm>
            <a:off x="7772400" y="1480820"/>
            <a:ext cx="457200" cy="4572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Shape-from-Shading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28800"/>
                <a:ext cx="7772400" cy="42973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Under these assumptions, there is a simple model of image intensity:</a:t>
                </a:r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1" i="0" smtClean="0">
                          <a:latin typeface="Cambria Math"/>
                        </a:rPr>
                        <m:t>𝐛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1">
                          <a:latin typeface="Cambria Math"/>
                        </a:rPr>
                        <m:t>𝐧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𝐛</m:t>
                    </m:r>
                  </m:oMath>
                </a14:m>
                <a:r>
                  <a:rPr lang="en-US" dirty="0" smtClean="0"/>
                  <a:t>  :  lighting direction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𝐧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 :  surface normal at position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28800"/>
                <a:ext cx="7772400" cy="4297363"/>
              </a:xfrm>
              <a:blipFill rotWithShape="1">
                <a:blip r:embed="rId2"/>
                <a:stretch>
                  <a:fillRect l="-1961" t="-1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9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1447800"/>
                <a:ext cx="685800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Shading </a:t>
                </a:r>
                <a:r>
                  <a:rPr lang="en-US" sz="2800" dirty="0"/>
                  <a:t>function modeled as quadratic:</a:t>
                </a:r>
              </a:p>
              <a:p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𝑠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1" i="0">
                              <a:latin typeface="Cambria Math"/>
                            </a:rPr>
                            <m:t>𝐧</m:t>
                          </m:r>
                        </m:e>
                      </m:d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b="1">
                          <a:latin typeface="Cambria Math"/>
                          <a:ea typeface="Cambria Math"/>
                        </a:rPr>
                        <m:t>𝐧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en-US" sz="2800" b="1">
                          <a:latin typeface="Cambria Math"/>
                          <a:ea typeface="Cambria Math"/>
                        </a:rPr>
                        <m:t>𝐧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800" b="1">
                          <a:latin typeface="Cambria Math"/>
                        </a:rPr>
                        <m:t>𝐛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800" b="1">
                          <a:latin typeface="Cambria Math"/>
                          <a:ea typeface="Cambria Math"/>
                        </a:rPr>
                        <m:t>𝐧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en-US" sz="2800" dirty="0">
                  <a:ea typeface="Cambria Math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47800"/>
                <a:ext cx="6858000" cy="1384995"/>
              </a:xfrm>
              <a:prstGeom prst="rect">
                <a:avLst/>
              </a:prstGeom>
              <a:blipFill rotWithShape="1">
                <a:blip r:embed="rId2"/>
                <a:stretch>
                  <a:fillRect l="-1867" t="-3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976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2" t="34583" r="49114" b="56082"/>
          <a:stretch/>
        </p:blipFill>
        <p:spPr bwMode="auto">
          <a:xfrm>
            <a:off x="2362200" y="1066800"/>
            <a:ext cx="44704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7" t="52915" r="49114" b="34750"/>
          <a:stretch/>
        </p:blipFill>
        <p:spPr bwMode="auto">
          <a:xfrm>
            <a:off x="2387600" y="3581400"/>
            <a:ext cx="44450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2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10587" r="24601" b="14797"/>
          <a:stretch/>
        </p:blipFill>
        <p:spPr bwMode="auto">
          <a:xfrm>
            <a:off x="1370881" y="1066800"/>
            <a:ext cx="6257925" cy="471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1" y="6400800"/>
            <a:ext cx="242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entoforms</a:t>
            </a:r>
            <a:r>
              <a:rPr lang="en-US" dirty="0" smtClean="0"/>
              <a:t>, by </a:t>
            </a:r>
            <a:r>
              <a:rPr lang="en-US" dirty="0" err="1" smtClean="0"/>
              <a:t>macuono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81000"/>
            <a:ext cx="351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can even do unfamiliar objects!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82977" y="6400800"/>
            <a:ext cx="177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Martian geology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81000"/>
            <a:ext cx="202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… on other planets!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648831"/>
            <a:ext cx="497629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Each </a:t>
            </a:r>
            <a:r>
              <a:rPr lang="en-US" sz="2800" b="1" dirty="0" smtClean="0"/>
              <a:t>pixel value</a:t>
            </a: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contains information about</a:t>
            </a:r>
          </a:p>
          <a:p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b="1" dirty="0" smtClean="0"/>
              <a:t>surface normal </a:t>
            </a:r>
            <a:r>
              <a:rPr lang="en-US" sz="2800" dirty="0" smtClean="0"/>
              <a:t>at that point.</a:t>
            </a:r>
            <a:endParaRPr lang="en-US" sz="2800" b="1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830238" y="3619322"/>
            <a:ext cx="609600" cy="40386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249248" y="3821252"/>
            <a:ext cx="495390" cy="61555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n 15"/>
          <p:cNvSpPr/>
          <p:nvPr/>
        </p:nvSpPr>
        <p:spPr>
          <a:xfrm>
            <a:off x="6668438" y="3238322"/>
            <a:ext cx="457200" cy="457200"/>
          </a:xfrm>
          <a:prstGeom prst="su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gonal Stripe 16"/>
          <p:cNvSpPr/>
          <p:nvPr/>
        </p:nvSpPr>
        <p:spPr>
          <a:xfrm>
            <a:off x="4235807" y="4433424"/>
            <a:ext cx="979464" cy="589070"/>
          </a:xfrm>
          <a:prstGeom prst="diagStrip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iagonal Stripe 17"/>
          <p:cNvSpPr/>
          <p:nvPr/>
        </p:nvSpPr>
        <p:spPr>
          <a:xfrm rot="5400000">
            <a:off x="5007374" y="4923156"/>
            <a:ext cx="979464" cy="589070"/>
          </a:xfrm>
          <a:prstGeom prst="diagStri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830</Words>
  <Application>Microsoft Office PowerPoint</Application>
  <PresentationFormat>On-screen Show (4:3)</PresentationFormat>
  <Paragraphs>164</Paragraphs>
  <Slides>63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Presentation of “Shape Estimation in Natural Illumination,” by Johnson and Adelson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Photometric Stereo</vt:lpstr>
      <vt:lpstr>Photometric Stereo</vt:lpstr>
      <vt:lpstr>Photometric Stereo</vt:lpstr>
      <vt:lpstr>Photometric Stereo</vt:lpstr>
      <vt:lpstr>Photometric Stereo</vt:lpstr>
      <vt:lpstr>Photometric Stereo</vt:lpstr>
      <vt:lpstr>Photometric Stereo</vt:lpstr>
      <vt:lpstr>Photometric Stereo</vt:lpstr>
      <vt:lpstr>PowerPoint Presentation</vt:lpstr>
      <vt:lpstr>PowerPoint Presentation</vt:lpstr>
      <vt:lpstr>PowerPoint Presentation</vt:lpstr>
      <vt:lpstr>PowerPoint Presentation</vt:lpstr>
      <vt:lpstr>The Objective Function</vt:lpstr>
      <vt:lpstr>The Optimization Procedure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Classical Shape-from-Shading</vt:lpstr>
      <vt:lpstr>Classical Shape-from-Shading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“Shape Estimation in Natural Illumination,” by Johnson and Adelson</dc:title>
  <dc:creator>EPLT</dc:creator>
  <cp:lastModifiedBy>cse</cp:lastModifiedBy>
  <cp:revision>73</cp:revision>
  <dcterms:created xsi:type="dcterms:W3CDTF">2011-11-23T03:25:19Z</dcterms:created>
  <dcterms:modified xsi:type="dcterms:W3CDTF">2011-11-29T23:22:36Z</dcterms:modified>
</cp:coreProperties>
</file>