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xls" ContentType="application/vnd.ms-exce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8"/>
  </p:notesMasterIdLst>
  <p:handoutMasterIdLst>
    <p:handoutMasterId r:id="rId59"/>
  </p:handoutMasterIdLst>
  <p:sldIdLst>
    <p:sldId id="325" r:id="rId2"/>
    <p:sldId id="443" r:id="rId3"/>
    <p:sldId id="445" r:id="rId4"/>
    <p:sldId id="364" r:id="rId5"/>
    <p:sldId id="444" r:id="rId6"/>
    <p:sldId id="420" r:id="rId7"/>
    <p:sldId id="331" r:id="rId8"/>
    <p:sldId id="421" r:id="rId9"/>
    <p:sldId id="396" r:id="rId10"/>
    <p:sldId id="386" r:id="rId11"/>
    <p:sldId id="387" r:id="rId12"/>
    <p:sldId id="388" r:id="rId13"/>
    <p:sldId id="401" r:id="rId14"/>
    <p:sldId id="389" r:id="rId15"/>
    <p:sldId id="400" r:id="rId16"/>
    <p:sldId id="391" r:id="rId17"/>
    <p:sldId id="393" r:id="rId18"/>
    <p:sldId id="394" r:id="rId19"/>
    <p:sldId id="448" r:id="rId20"/>
    <p:sldId id="446" r:id="rId21"/>
    <p:sldId id="432" r:id="rId22"/>
    <p:sldId id="433" r:id="rId23"/>
    <p:sldId id="434" r:id="rId24"/>
    <p:sldId id="435" r:id="rId25"/>
    <p:sldId id="438" r:id="rId26"/>
    <p:sldId id="440" r:id="rId27"/>
    <p:sldId id="442" r:id="rId28"/>
    <p:sldId id="447" r:id="rId29"/>
    <p:sldId id="358" r:id="rId30"/>
    <p:sldId id="312" r:id="rId31"/>
    <p:sldId id="323" r:id="rId32"/>
    <p:sldId id="449" r:id="rId33"/>
    <p:sldId id="450" r:id="rId34"/>
    <p:sldId id="451" r:id="rId35"/>
    <p:sldId id="452" r:id="rId36"/>
    <p:sldId id="453" r:id="rId37"/>
    <p:sldId id="357" r:id="rId38"/>
    <p:sldId id="367" r:id="rId39"/>
    <p:sldId id="422" r:id="rId40"/>
    <p:sldId id="423" r:id="rId41"/>
    <p:sldId id="424" r:id="rId42"/>
    <p:sldId id="425" r:id="rId43"/>
    <p:sldId id="338" r:id="rId44"/>
    <p:sldId id="426" r:id="rId45"/>
    <p:sldId id="427" r:id="rId46"/>
    <p:sldId id="428" r:id="rId47"/>
    <p:sldId id="429" r:id="rId48"/>
    <p:sldId id="430" r:id="rId49"/>
    <p:sldId id="392" r:id="rId50"/>
    <p:sldId id="413" r:id="rId51"/>
    <p:sldId id="390" r:id="rId52"/>
    <p:sldId id="436" r:id="rId53"/>
    <p:sldId id="372" r:id="rId54"/>
    <p:sldId id="439" r:id="rId55"/>
    <p:sldId id="437" r:id="rId56"/>
    <p:sldId id="441"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03BD22"/>
    <a:srgbClr val="AFEAFF"/>
    <a:srgbClr val="FF9999"/>
    <a:srgbClr val="00FF00"/>
    <a:srgbClr val="66FF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7" autoAdjust="0"/>
    <p:restoredTop sz="88975" autoAdjust="0"/>
  </p:normalViewPr>
  <p:slideViewPr>
    <p:cSldViewPr>
      <p:cViewPr>
        <p:scale>
          <a:sx n="70" d="100"/>
          <a:sy n="70" d="100"/>
        </p:scale>
        <p:origin x="-1116" y="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zorn\Local%20Settings\Temporary%20Internet%20Files\Content.Outlook\TGGEPJOJ\EXTERM_alloc_overhead-orig%20(2).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karthik\Documents\reliable-allocator-overheads.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zorn\Local%20Settings\Temporary%20Internet%20Files\Content.Outlook\TGGEPJOJ\results-adaptive%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2005483017284888"/>
          <c:y val="0.20720746055391798"/>
          <c:w val="0.85675492441533163"/>
          <c:h val="0.54954980289625954"/>
        </c:manualLayout>
      </c:layout>
      <c:barChart>
        <c:barDir val="col"/>
        <c:grouping val="clustered"/>
        <c:ser>
          <c:idx val="0"/>
          <c:order val="0"/>
          <c:tx>
            <c:v>GNU libc</c:v>
          </c:tx>
          <c:spPr>
            <a:solidFill>
              <a:srgbClr val="000000"/>
            </a:solidFill>
            <a:ln w="12700">
              <a:solidFill>
                <a:srgbClr val="000000"/>
              </a:solidFill>
              <a:prstDash val="solid"/>
            </a:ln>
          </c:spPr>
          <c:cat>
            <c:strRef>
              <c:f>Sheet1!$A$26:$A$43</c:f>
              <c:strCache>
                <c:ptCount val="18"/>
                <c:pt idx="0">
                  <c:v>cfrac</c:v>
                </c:pt>
                <c:pt idx="1">
                  <c:v>espresso</c:v>
                </c:pt>
                <c:pt idx="2">
                  <c:v>lindsay</c:v>
                </c:pt>
                <c:pt idx="3">
                  <c:v>p2c</c:v>
                </c:pt>
                <c:pt idx="4">
                  <c:v>roboop</c:v>
                </c:pt>
                <c:pt idx="5">
                  <c:v>164.gzip</c:v>
                </c:pt>
                <c:pt idx="6">
                  <c:v>175.vpr</c:v>
                </c:pt>
                <c:pt idx="7">
                  <c:v>176.gcc</c:v>
                </c:pt>
                <c:pt idx="8">
                  <c:v>181.mcf</c:v>
                </c:pt>
                <c:pt idx="9">
                  <c:v>186.crafty</c:v>
                </c:pt>
                <c:pt idx="10">
                  <c:v>197.parser</c:v>
                </c:pt>
                <c:pt idx="11">
                  <c:v>252.eon</c:v>
                </c:pt>
                <c:pt idx="12">
                  <c:v>253.perlbmk</c:v>
                </c:pt>
                <c:pt idx="13">
                  <c:v>254.gap</c:v>
                </c:pt>
                <c:pt idx="14">
                  <c:v>255.vortex</c:v>
                </c:pt>
                <c:pt idx="15">
                  <c:v>256.bzip2</c:v>
                </c:pt>
                <c:pt idx="16">
                  <c:v>300.twolf</c:v>
                </c:pt>
                <c:pt idx="17">
                  <c:v>Geometric mean</c:v>
                </c:pt>
              </c:strCache>
            </c:strRef>
          </c:cat>
          <c:val>
            <c:numRef>
              <c:f>Sheet1!$B$26:$B$43</c:f>
              <c:numCache>
                <c:formatCode>General</c:formatCode>
                <c:ptCount val="18"/>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numCache>
            </c:numRef>
          </c:val>
        </c:ser>
        <c:ser>
          <c:idx val="2"/>
          <c:order val="1"/>
          <c:tx>
            <c:v>Exterminator</c:v>
          </c:tx>
          <c:spPr>
            <a:solidFill>
              <a:srgbClr val="AFEAFF"/>
            </a:solidFill>
            <a:ln w="12700">
              <a:solidFill>
                <a:srgbClr val="000000"/>
              </a:solidFill>
              <a:prstDash val="solid"/>
            </a:ln>
          </c:spPr>
          <c:cat>
            <c:strRef>
              <c:f>Sheet1!$A$26:$A$43</c:f>
              <c:strCache>
                <c:ptCount val="18"/>
                <c:pt idx="0">
                  <c:v>cfrac</c:v>
                </c:pt>
                <c:pt idx="1">
                  <c:v>espresso</c:v>
                </c:pt>
                <c:pt idx="2">
                  <c:v>lindsay</c:v>
                </c:pt>
                <c:pt idx="3">
                  <c:v>p2c</c:v>
                </c:pt>
                <c:pt idx="4">
                  <c:v>roboop</c:v>
                </c:pt>
                <c:pt idx="5">
                  <c:v>164.gzip</c:v>
                </c:pt>
                <c:pt idx="6">
                  <c:v>175.vpr</c:v>
                </c:pt>
                <c:pt idx="7">
                  <c:v>176.gcc</c:v>
                </c:pt>
                <c:pt idx="8">
                  <c:v>181.mcf</c:v>
                </c:pt>
                <c:pt idx="9">
                  <c:v>186.crafty</c:v>
                </c:pt>
                <c:pt idx="10">
                  <c:v>197.parser</c:v>
                </c:pt>
                <c:pt idx="11">
                  <c:v>252.eon</c:v>
                </c:pt>
                <c:pt idx="12">
                  <c:v>253.perlbmk</c:v>
                </c:pt>
                <c:pt idx="13">
                  <c:v>254.gap</c:v>
                </c:pt>
                <c:pt idx="14">
                  <c:v>255.vortex</c:v>
                </c:pt>
                <c:pt idx="15">
                  <c:v>256.bzip2</c:v>
                </c:pt>
                <c:pt idx="16">
                  <c:v>300.twolf</c:v>
                </c:pt>
                <c:pt idx="17">
                  <c:v>Geometric mean</c:v>
                </c:pt>
              </c:strCache>
            </c:strRef>
          </c:cat>
          <c:val>
            <c:numRef>
              <c:f>Sheet1!$D$26:$D$43</c:f>
              <c:numCache>
                <c:formatCode>General</c:formatCode>
                <c:ptCount val="18"/>
                <c:pt idx="0">
                  <c:v>2.3158914728682167</c:v>
                </c:pt>
                <c:pt idx="1">
                  <c:v>1.970588235294116</c:v>
                </c:pt>
                <c:pt idx="2">
                  <c:v>1.1408450704225361</c:v>
                </c:pt>
                <c:pt idx="3">
                  <c:v>1.6900000000000044</c:v>
                </c:pt>
                <c:pt idx="4">
                  <c:v>2.222635889798958</c:v>
                </c:pt>
                <c:pt idx="5">
                  <c:v>1.0062500000000001</c:v>
                </c:pt>
                <c:pt idx="6">
                  <c:v>1.0585106382978724</c:v>
                </c:pt>
                <c:pt idx="7">
                  <c:v>1.0239294710327456</c:v>
                </c:pt>
                <c:pt idx="8">
                  <c:v>0.99567099567099571</c:v>
                </c:pt>
                <c:pt idx="9">
                  <c:v>1</c:v>
                </c:pt>
                <c:pt idx="10">
                  <c:v>1.0052083333333333</c:v>
                </c:pt>
                <c:pt idx="11">
                  <c:v>0.97297297297297258</c:v>
                </c:pt>
                <c:pt idx="12">
                  <c:v>1.2929292929292842</c:v>
                </c:pt>
                <c:pt idx="13">
                  <c:v>1.0198019801980198</c:v>
                </c:pt>
                <c:pt idx="14">
                  <c:v>1.0789473684210575</c:v>
                </c:pt>
                <c:pt idx="15">
                  <c:v>0.9779005524861919</c:v>
                </c:pt>
                <c:pt idx="16">
                  <c:v>1.5658362989323755</c:v>
                </c:pt>
                <c:pt idx="17">
                  <c:v>1.2513723784990896</c:v>
                </c:pt>
              </c:numCache>
            </c:numRef>
          </c:val>
        </c:ser>
        <c:axId val="79347712"/>
        <c:axId val="79349632"/>
      </c:barChart>
      <c:catAx>
        <c:axId val="79347712"/>
        <c:scaling>
          <c:orientation val="minMax"/>
        </c:scaling>
        <c:axPos val="b"/>
        <c:numFmt formatCode="General" sourceLinked="1"/>
        <c:tickLblPos val="nextTo"/>
        <c:spPr>
          <a:ln w="3175">
            <a:solidFill>
              <a:srgbClr val="000000"/>
            </a:solidFill>
            <a:prstDash val="solid"/>
          </a:ln>
        </c:spPr>
        <c:txPr>
          <a:bodyPr rot="-2700000" vert="horz"/>
          <a:lstStyle/>
          <a:p>
            <a:pPr>
              <a:defRPr sz="900" b="0" i="0" u="none" strike="noStrike" baseline="0">
                <a:solidFill>
                  <a:srgbClr val="000000"/>
                </a:solidFill>
                <a:latin typeface="Frutiger Linotype"/>
                <a:ea typeface="Frutiger Linotype"/>
                <a:cs typeface="Frutiger Linotype"/>
              </a:defRPr>
            </a:pPr>
            <a:endParaRPr lang="en-US"/>
          </a:p>
        </c:txPr>
        <c:crossAx val="79349632"/>
        <c:crosses val="autoZero"/>
        <c:auto val="1"/>
        <c:lblAlgn val="ctr"/>
        <c:lblOffset val="100"/>
        <c:tickLblSkip val="1"/>
        <c:tickMarkSkip val="1"/>
      </c:catAx>
      <c:valAx>
        <c:axId val="79349632"/>
        <c:scaling>
          <c:orientation val="minMax"/>
          <c:max val="2.5"/>
        </c:scaling>
        <c:axPos val="l"/>
        <c:majorGridlines>
          <c:spPr>
            <a:ln w="3175">
              <a:solidFill>
                <a:srgbClr val="000000"/>
              </a:solidFill>
              <a:prstDash val="solid"/>
            </a:ln>
          </c:spPr>
        </c:majorGridlines>
        <c:title>
          <c:tx>
            <c:rich>
              <a:bodyPr/>
              <a:lstStyle/>
              <a:p>
                <a:pPr>
                  <a:defRPr sz="1800" b="1" i="0" u="none" strike="noStrike" baseline="0">
                    <a:solidFill>
                      <a:srgbClr val="000000"/>
                    </a:solidFill>
                    <a:latin typeface="Frutiger Linotype"/>
                    <a:ea typeface="Frutiger Linotype"/>
                    <a:cs typeface="Frutiger Linotype"/>
                  </a:defRPr>
                </a:pPr>
                <a:r>
                  <a:rPr lang="en-US" sz="1800"/>
                  <a:t>Normalized Execution Time</a:t>
                </a:r>
              </a:p>
            </c:rich>
          </c:tx>
          <c:layout>
            <c:manualLayout>
              <c:xMode val="edge"/>
              <c:yMode val="edge"/>
              <c:x val="2.5920873124147342E-2"/>
              <c:y val="0.26834007762016782"/>
            </c:manualLayout>
          </c:layout>
          <c:spPr>
            <a:noFill/>
            <a:ln w="25400">
              <a:noFill/>
            </a:ln>
          </c:spPr>
        </c:title>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9347712"/>
        <c:crosses val="autoZero"/>
        <c:crossBetween val="between"/>
        <c:majorUnit val="0.5"/>
      </c:valAx>
      <c:spPr>
        <a:noFill/>
        <a:ln w="12700">
          <a:solidFill>
            <a:srgbClr val="808080"/>
          </a:solidFill>
          <a:prstDash val="solid"/>
        </a:ln>
      </c:spPr>
    </c:plotArea>
    <c:legend>
      <c:legendPos val="t"/>
      <c:legendEntry>
        <c:idx val="0"/>
        <c:txPr>
          <a:bodyPr/>
          <a:lstStyle/>
          <a:p>
            <a:pPr>
              <a:defRPr sz="1200" b="0" i="0" u="none" strike="noStrike" baseline="0">
                <a:solidFill>
                  <a:srgbClr val="000000"/>
                </a:solidFill>
                <a:latin typeface="Frutiger Linotype"/>
                <a:ea typeface="Frutiger Linotype"/>
                <a:cs typeface="Frutiger Linotype"/>
              </a:defRPr>
            </a:pPr>
            <a:endParaRPr lang="en-US"/>
          </a:p>
        </c:txPr>
      </c:legendEntry>
      <c:legendEntry>
        <c:idx val="1"/>
        <c:txPr>
          <a:bodyPr/>
          <a:lstStyle/>
          <a:p>
            <a:pPr>
              <a:defRPr sz="1200" b="0" i="0" u="none" strike="noStrike" baseline="0">
                <a:solidFill>
                  <a:srgbClr val="000000"/>
                </a:solidFill>
                <a:latin typeface="Frutiger Linotype"/>
                <a:ea typeface="Frutiger Linotype"/>
                <a:cs typeface="Frutiger Linotype"/>
              </a:defRPr>
            </a:pPr>
            <a:endParaRPr lang="en-US"/>
          </a:p>
        </c:txPr>
      </c:legendEntry>
      <c:layout>
        <c:manualLayout>
          <c:xMode val="edge"/>
          <c:yMode val="edge"/>
          <c:x val="0.34106483619970607"/>
          <c:y val="0.12355216961516165"/>
          <c:w val="0.3137797065953386"/>
          <c:h val="5.4054119858394541E-2"/>
        </c:manualLayout>
      </c:layout>
      <c:spPr>
        <a:solidFill>
          <a:srgbClr val="FFFFFF"/>
        </a:solidFill>
        <a:ln w="3175">
          <a:solidFill>
            <a:srgbClr val="000000"/>
          </a:solidFill>
          <a:prstDash val="solid"/>
        </a:ln>
      </c:spPr>
      <c:txPr>
        <a:bodyPr/>
        <a:lstStyle/>
        <a:p>
          <a:pPr>
            <a:defRPr sz="920" b="0" i="0" u="none" strike="noStrike" baseline="0">
              <a:solidFill>
                <a:srgbClr val="000000"/>
              </a:solidFill>
              <a:latin typeface="Frutiger Linotype"/>
              <a:ea typeface="Frutiger Linotype"/>
              <a:cs typeface="Frutiger Linotype"/>
            </a:defRPr>
          </a:pPr>
          <a:endParaRPr lang="en-US"/>
        </a:p>
      </c:txPr>
    </c:legend>
    <c:plotVisOnly val="1"/>
    <c:dispBlanksAs val="gap"/>
  </c:chart>
  <c:spPr>
    <a:noFill/>
    <a:ln w="3175">
      <a:no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Performance Overhead</a:t>
            </a:r>
          </a:p>
        </c:rich>
      </c:tx>
      <c:layout>
        <c:manualLayout>
          <c:xMode val="edge"/>
          <c:yMode val="edge"/>
          <c:x val="0.32400612401489864"/>
          <c:y val="2.9724053136721107E-2"/>
        </c:manualLayout>
      </c:layout>
    </c:title>
    <c:plotArea>
      <c:layout>
        <c:manualLayout>
          <c:layoutTarget val="inner"/>
          <c:xMode val="edge"/>
          <c:yMode val="edge"/>
          <c:x val="9.1310816767834688E-2"/>
          <c:y val="0.23354613178852363"/>
          <c:w val="0.75405061588921563"/>
          <c:h val="0.52654036985048758"/>
        </c:manualLayout>
      </c:layout>
      <c:barChart>
        <c:barDir val="col"/>
        <c:grouping val="clustered"/>
        <c:ser>
          <c:idx val="0"/>
          <c:order val="0"/>
          <c:tx>
            <c:strRef>
              <c:f>Sheet1!$B$56</c:f>
              <c:strCache>
                <c:ptCount val="1"/>
                <c:pt idx="0">
                  <c:v>Baseline</c:v>
                </c:pt>
              </c:strCache>
            </c:strRef>
          </c:tx>
          <c:dLbls>
            <c:delete val="1"/>
          </c:dLbls>
          <c:cat>
            <c:strRef>
              <c:f>Sheet1!$A$57:$A$61</c:f>
              <c:strCache>
                <c:ptCount val="5"/>
                <c:pt idx="0">
                  <c:v>vpr</c:v>
                </c:pt>
                <c:pt idx="1">
                  <c:v>crafty</c:v>
                </c:pt>
                <c:pt idx="2">
                  <c:v>parser</c:v>
                </c:pt>
                <c:pt idx="3">
                  <c:v>rayshade</c:v>
                </c:pt>
                <c:pt idx="4">
                  <c:v>gzip</c:v>
                </c:pt>
              </c:strCache>
            </c:strRef>
          </c:cat>
          <c:val>
            <c:numRef>
              <c:f>Sheet1!$B$57:$B$61</c:f>
              <c:numCache>
                <c:formatCode>General</c:formatCode>
                <c:ptCount val="5"/>
                <c:pt idx="0">
                  <c:v>1</c:v>
                </c:pt>
                <c:pt idx="1">
                  <c:v>1</c:v>
                </c:pt>
                <c:pt idx="2">
                  <c:v>1</c:v>
                </c:pt>
                <c:pt idx="3">
                  <c:v>1</c:v>
                </c:pt>
                <c:pt idx="4">
                  <c:v>1</c:v>
                </c:pt>
              </c:numCache>
            </c:numRef>
          </c:val>
        </c:ser>
        <c:ser>
          <c:idx val="1"/>
          <c:order val="1"/>
          <c:tx>
            <c:strRef>
              <c:f>Sheet1!$C$56</c:f>
              <c:strCache>
                <c:ptCount val="1"/>
                <c:pt idx="0">
                  <c:v>Samurai</c:v>
                </c:pt>
              </c:strCache>
            </c:strRef>
          </c:tx>
          <c:spPr>
            <a:solidFill>
              <a:srgbClr val="002060"/>
            </a:solidFill>
          </c:spPr>
          <c:cat>
            <c:strRef>
              <c:f>Sheet1!$A$57:$A$61</c:f>
              <c:strCache>
                <c:ptCount val="5"/>
                <c:pt idx="0">
                  <c:v>vpr</c:v>
                </c:pt>
                <c:pt idx="1">
                  <c:v>crafty</c:v>
                </c:pt>
                <c:pt idx="2">
                  <c:v>parser</c:v>
                </c:pt>
                <c:pt idx="3">
                  <c:v>rayshade</c:v>
                </c:pt>
                <c:pt idx="4">
                  <c:v>gzip</c:v>
                </c:pt>
              </c:strCache>
            </c:strRef>
          </c:cat>
          <c:val>
            <c:numRef>
              <c:f>Sheet1!$C$57:$C$61</c:f>
              <c:numCache>
                <c:formatCode>General</c:formatCode>
                <c:ptCount val="5"/>
                <c:pt idx="0">
                  <c:v>1.03</c:v>
                </c:pt>
                <c:pt idx="1">
                  <c:v>1.08</c:v>
                </c:pt>
                <c:pt idx="2">
                  <c:v>1.01</c:v>
                </c:pt>
                <c:pt idx="3">
                  <c:v>1.08</c:v>
                </c:pt>
                <c:pt idx="4">
                  <c:v>2.73</c:v>
                </c:pt>
              </c:numCache>
            </c:numRef>
          </c:val>
        </c:ser>
        <c:dLbls>
          <c:showVal val="1"/>
        </c:dLbls>
        <c:axId val="95908608"/>
        <c:axId val="95910528"/>
      </c:barChart>
      <c:catAx>
        <c:axId val="95908608"/>
        <c:scaling>
          <c:orientation val="minMax"/>
        </c:scaling>
        <c:axPos val="b"/>
        <c:title>
          <c:tx>
            <c:rich>
              <a:bodyPr/>
              <a:lstStyle/>
              <a:p>
                <a:pPr>
                  <a:defRPr/>
                </a:pPr>
                <a:r>
                  <a:rPr lang="en-US"/>
                  <a:t>Benchmark</a:t>
                </a:r>
              </a:p>
            </c:rich>
          </c:tx>
          <c:layout>
            <c:manualLayout>
              <c:xMode val="edge"/>
              <c:yMode val="edge"/>
              <c:x val="0.38733459370871948"/>
              <c:y val="0.87261327422802915"/>
            </c:manualLayout>
          </c:layout>
        </c:title>
        <c:numFmt formatCode="General" sourceLinked="1"/>
        <c:tickLblPos val="nextTo"/>
        <c:txPr>
          <a:bodyPr rot="0" vert="horz"/>
          <a:lstStyle/>
          <a:p>
            <a:pPr>
              <a:defRPr/>
            </a:pPr>
            <a:endParaRPr lang="en-US"/>
          </a:p>
        </c:txPr>
        <c:crossAx val="95910528"/>
        <c:crosses val="autoZero"/>
        <c:auto val="1"/>
        <c:lblAlgn val="ctr"/>
        <c:lblOffset val="100"/>
        <c:tickLblSkip val="1"/>
        <c:tickMarkSkip val="1"/>
      </c:catAx>
      <c:valAx>
        <c:axId val="95910528"/>
        <c:scaling>
          <c:orientation val="minMax"/>
        </c:scaling>
        <c:axPos val="l"/>
        <c:majorGridlines/>
        <c:title>
          <c:tx>
            <c:rich>
              <a:bodyPr/>
              <a:lstStyle/>
              <a:p>
                <a:pPr>
                  <a:defRPr/>
                </a:pPr>
                <a:r>
                  <a:rPr lang="en-US"/>
                  <a:t>Slowdown</a:t>
                </a:r>
              </a:p>
            </c:rich>
          </c:tx>
          <c:layout>
            <c:manualLayout>
              <c:xMode val="edge"/>
              <c:yMode val="edge"/>
              <c:x val="0"/>
              <c:y val="0.37013535728416108"/>
            </c:manualLayout>
          </c:layout>
        </c:title>
        <c:numFmt formatCode="General" sourceLinked="1"/>
        <c:tickLblPos val="nextTo"/>
        <c:txPr>
          <a:bodyPr rot="0" vert="horz"/>
          <a:lstStyle/>
          <a:p>
            <a:pPr>
              <a:defRPr/>
            </a:pPr>
            <a:endParaRPr lang="en-US"/>
          </a:p>
        </c:txPr>
        <c:crossAx val="95908608"/>
        <c:crosses val="autoZero"/>
        <c:crossBetween val="between"/>
      </c:valAx>
    </c:plotArea>
    <c:legend>
      <c:legendPos val="t"/>
      <c:layout>
        <c:manualLayout>
          <c:xMode val="edge"/>
          <c:yMode val="edge"/>
          <c:x val="0.26306281879859356"/>
          <c:y val="0.1026187650110615"/>
          <c:w val="0.47825620264448082"/>
          <c:h val="7.4310201670651124E-2"/>
        </c:manualLayout>
      </c:layout>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400"/>
            </a:pPr>
            <a:r>
              <a:rPr lang="en-US" sz="2400" dirty="0"/>
              <a:t>Performance Overheads</a:t>
            </a:r>
          </a:p>
        </c:rich>
      </c:tx>
      <c:layout>
        <c:manualLayout>
          <c:xMode val="edge"/>
          <c:yMode val="edge"/>
          <c:x val="0.31978021978022114"/>
          <c:y val="1.9696969696969765E-2"/>
        </c:manualLayout>
      </c:layout>
    </c:title>
    <c:plotArea>
      <c:layout/>
      <c:barChart>
        <c:barDir val="col"/>
        <c:grouping val="clustered"/>
        <c:ser>
          <c:idx val="0"/>
          <c:order val="0"/>
          <c:tx>
            <c:strRef>
              <c:f>Average!$A$4</c:f>
              <c:strCache>
                <c:ptCount val="1"/>
                <c:pt idx="0">
                  <c:v>Kingsley</c:v>
                </c:pt>
              </c:strCache>
            </c:strRef>
          </c:tx>
          <c:cat>
            <c:strRef>
              <c:f>Average!$B$1:$H$3</c:f>
              <c:strCache>
                <c:ptCount val="7"/>
                <c:pt idx="0">
                  <c:v>espresso</c:v>
                </c:pt>
                <c:pt idx="1">
                  <c:v>cfrac</c:v>
                </c:pt>
                <c:pt idx="2">
                  <c:v>p2c</c:v>
                </c:pt>
                <c:pt idx="3">
                  <c:v>Lindsay</c:v>
                </c:pt>
                <c:pt idx="4">
                  <c:v>Boxed-Sim</c:v>
                </c:pt>
                <c:pt idx="5">
                  <c:v>Mudlle</c:v>
                </c:pt>
                <c:pt idx="6">
                  <c:v>Average</c:v>
                </c:pt>
              </c:strCache>
            </c:strRef>
          </c:cat>
          <c:val>
            <c:numRef>
              <c:f>Average!$B$4:$H$4</c:f>
              <c:numCache>
                <c:formatCode>General</c:formatCode>
                <c:ptCount val="7"/>
                <c:pt idx="0">
                  <c:v>100</c:v>
                </c:pt>
                <c:pt idx="1">
                  <c:v>100</c:v>
                </c:pt>
                <c:pt idx="2">
                  <c:v>100</c:v>
                </c:pt>
                <c:pt idx="3">
                  <c:v>100</c:v>
                </c:pt>
                <c:pt idx="4">
                  <c:v>100</c:v>
                </c:pt>
                <c:pt idx="5">
                  <c:v>100</c:v>
                </c:pt>
                <c:pt idx="6">
                  <c:v>100</c:v>
                </c:pt>
              </c:numCache>
            </c:numRef>
          </c:val>
        </c:ser>
        <c:ser>
          <c:idx val="3"/>
          <c:order val="1"/>
          <c:tx>
            <c:strRef>
              <c:f>Average!$A$6</c:f>
              <c:strCache>
                <c:ptCount val="1"/>
                <c:pt idx="0">
                  <c:v>Samurai</c:v>
                </c:pt>
              </c:strCache>
            </c:strRef>
          </c:tx>
          <c:spPr>
            <a:solidFill>
              <a:srgbClr val="002060"/>
            </a:solidFill>
          </c:spPr>
          <c:cat>
            <c:strRef>
              <c:f>Average!$B$1:$H$3</c:f>
              <c:strCache>
                <c:ptCount val="7"/>
                <c:pt idx="0">
                  <c:v>espresso</c:v>
                </c:pt>
                <c:pt idx="1">
                  <c:v>cfrac</c:v>
                </c:pt>
                <c:pt idx="2">
                  <c:v>p2c</c:v>
                </c:pt>
                <c:pt idx="3">
                  <c:v>Lindsay</c:v>
                </c:pt>
                <c:pt idx="4">
                  <c:v>Boxed-Sim</c:v>
                </c:pt>
                <c:pt idx="5">
                  <c:v>Mudlle</c:v>
                </c:pt>
                <c:pt idx="6">
                  <c:v>Average</c:v>
                </c:pt>
              </c:strCache>
            </c:strRef>
          </c:cat>
          <c:val>
            <c:numRef>
              <c:f>Average!$B$6:$H$6</c:f>
              <c:numCache>
                <c:formatCode>General</c:formatCode>
                <c:ptCount val="7"/>
                <c:pt idx="0">
                  <c:v>123</c:v>
                </c:pt>
                <c:pt idx="1">
                  <c:v>115</c:v>
                </c:pt>
                <c:pt idx="2">
                  <c:v>110</c:v>
                </c:pt>
                <c:pt idx="3">
                  <c:v>97</c:v>
                </c:pt>
                <c:pt idx="4">
                  <c:v>103</c:v>
                </c:pt>
                <c:pt idx="5">
                  <c:v>115</c:v>
                </c:pt>
                <c:pt idx="6">
                  <c:v>109.6</c:v>
                </c:pt>
              </c:numCache>
            </c:numRef>
          </c:val>
        </c:ser>
        <c:gapWidth val="75"/>
        <c:axId val="80627968"/>
        <c:axId val="80642048"/>
      </c:barChart>
      <c:catAx>
        <c:axId val="80627968"/>
        <c:scaling>
          <c:orientation val="minMax"/>
        </c:scaling>
        <c:axPos val="b"/>
        <c:numFmt formatCode="General" sourceLinked="1"/>
        <c:majorTickMark val="none"/>
        <c:tickLblPos val="nextTo"/>
        <c:txPr>
          <a:bodyPr/>
          <a:lstStyle/>
          <a:p>
            <a:pPr>
              <a:defRPr sz="1600"/>
            </a:pPr>
            <a:endParaRPr lang="en-US"/>
          </a:p>
        </c:txPr>
        <c:crossAx val="80642048"/>
        <c:crosses val="autoZero"/>
        <c:auto val="1"/>
        <c:lblAlgn val="ctr"/>
        <c:lblOffset val="100"/>
      </c:catAx>
      <c:valAx>
        <c:axId val="80642048"/>
        <c:scaling>
          <c:orientation val="minMax"/>
        </c:scaling>
        <c:axPos val="l"/>
        <c:majorGridlines/>
        <c:numFmt formatCode="General" sourceLinked="1"/>
        <c:majorTickMark val="none"/>
        <c:tickLblPos val="nextTo"/>
        <c:spPr>
          <a:ln w="9525">
            <a:noFill/>
          </a:ln>
        </c:spPr>
        <c:txPr>
          <a:bodyPr/>
          <a:lstStyle/>
          <a:p>
            <a:pPr>
              <a:defRPr sz="1600"/>
            </a:pPr>
            <a:endParaRPr lang="en-US"/>
          </a:p>
        </c:txPr>
        <c:crossAx val="80627968"/>
        <c:crosses val="autoZero"/>
        <c:crossBetween val="between"/>
      </c:valAx>
    </c:plotArea>
    <c:legend>
      <c:legendPos val="b"/>
      <c:legendEntry>
        <c:idx val="0"/>
        <c:txPr>
          <a:bodyPr/>
          <a:lstStyle/>
          <a:p>
            <a:pPr>
              <a:defRPr sz="2000"/>
            </a:pPr>
            <a:endParaRPr lang="en-US"/>
          </a:p>
        </c:txPr>
      </c:legendEntry>
      <c:legendEntry>
        <c:idx val="1"/>
        <c:txPr>
          <a:bodyPr/>
          <a:lstStyle/>
          <a:p>
            <a:pPr>
              <a:defRPr sz="2000"/>
            </a:pPr>
            <a:endParaRPr lang="en-US"/>
          </a:p>
        </c:txPr>
      </c:legendEntry>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4120144611701549"/>
          <c:y val="0.22207653611112954"/>
          <c:w val="0.83351002894446458"/>
          <c:h val="0.57161711957598393"/>
        </c:manualLayout>
      </c:layout>
      <c:barChart>
        <c:barDir val="col"/>
        <c:grouping val="clustered"/>
        <c:ser>
          <c:idx val="0"/>
          <c:order val="0"/>
          <c:tx>
            <c:strRef>
              <c:f>'Standalone Graphs, Linux'!$B$3</c:f>
              <c:strCache>
                <c:ptCount val="1"/>
                <c:pt idx="0">
                  <c:v>malloc</c:v>
                </c:pt>
              </c:strCache>
            </c:strRef>
          </c:tx>
          <c:spPr>
            <a:solidFill>
              <a:schemeClr val="tx1"/>
            </a:solidFill>
            <a:ln>
              <a:solidFill>
                <a:sysClr val="windowText" lastClr="000000">
                  <a:alpha val="50000"/>
                </a:sysClr>
              </a:solidFill>
            </a:ln>
          </c:spPr>
          <c:cat>
            <c:strRef>
              <c:f>'Standalone Graphs, Linux'!$A$4:$A$24</c:f>
              <c:strCache>
                <c:ptCount val="21"/>
                <c:pt idx="0">
                  <c:v>cfrac</c:v>
                </c:pt>
                <c:pt idx="1">
                  <c:v>espresso</c:v>
                </c:pt>
                <c:pt idx="2">
                  <c:v>lindsay</c:v>
                </c:pt>
                <c:pt idx="3">
                  <c:v>roboop</c:v>
                </c:pt>
                <c:pt idx="5">
                  <c:v>Geo. Mean</c:v>
                </c:pt>
                <c:pt idx="7">
                  <c:v>164.gzip</c:v>
                </c:pt>
                <c:pt idx="8">
                  <c:v>175.vpr</c:v>
                </c:pt>
                <c:pt idx="9">
                  <c:v>176.gcc</c:v>
                </c:pt>
                <c:pt idx="10">
                  <c:v>181.mcf</c:v>
                </c:pt>
                <c:pt idx="11">
                  <c:v>186.crafty</c:v>
                </c:pt>
                <c:pt idx="12">
                  <c:v>197.parser</c:v>
                </c:pt>
                <c:pt idx="13">
                  <c:v>252.eon</c:v>
                </c:pt>
                <c:pt idx="14">
                  <c:v>253.perlbmk</c:v>
                </c:pt>
                <c:pt idx="15">
                  <c:v>254.gap</c:v>
                </c:pt>
                <c:pt idx="16">
                  <c:v>255.vortex</c:v>
                </c:pt>
                <c:pt idx="17">
                  <c:v>256.bzip2</c:v>
                </c:pt>
                <c:pt idx="18">
                  <c:v>300.twolf</c:v>
                </c:pt>
                <c:pt idx="20">
                  <c:v>Geo. Mean</c:v>
                </c:pt>
              </c:strCache>
            </c:strRef>
          </c:cat>
          <c:val>
            <c:numRef>
              <c:f>'Standalone Graphs, Linux'!$B$4:$B$24</c:f>
              <c:numCache>
                <c:formatCode>General</c:formatCode>
                <c:ptCount val="21"/>
                <c:pt idx="0">
                  <c:v>1</c:v>
                </c:pt>
                <c:pt idx="1">
                  <c:v>1</c:v>
                </c:pt>
                <c:pt idx="2">
                  <c:v>1</c:v>
                </c:pt>
                <c:pt idx="3">
                  <c:v>1</c:v>
                </c:pt>
                <c:pt idx="5">
                  <c:v>1</c:v>
                </c:pt>
                <c:pt idx="7">
                  <c:v>1</c:v>
                </c:pt>
                <c:pt idx="8">
                  <c:v>1</c:v>
                </c:pt>
                <c:pt idx="9">
                  <c:v>1</c:v>
                </c:pt>
                <c:pt idx="10">
                  <c:v>1</c:v>
                </c:pt>
                <c:pt idx="11">
                  <c:v>1</c:v>
                </c:pt>
                <c:pt idx="12">
                  <c:v>1</c:v>
                </c:pt>
                <c:pt idx="13">
                  <c:v>1</c:v>
                </c:pt>
                <c:pt idx="14">
                  <c:v>1</c:v>
                </c:pt>
                <c:pt idx="15">
                  <c:v>1</c:v>
                </c:pt>
                <c:pt idx="16">
                  <c:v>1</c:v>
                </c:pt>
                <c:pt idx="17">
                  <c:v>1</c:v>
                </c:pt>
                <c:pt idx="18">
                  <c:v>1</c:v>
                </c:pt>
                <c:pt idx="20">
                  <c:v>1</c:v>
                </c:pt>
              </c:numCache>
            </c:numRef>
          </c:val>
        </c:ser>
        <c:ser>
          <c:idx val="3"/>
          <c:order val="1"/>
          <c:tx>
            <c:strRef>
              <c:f>'Standalone Graphs, Linux'!$C$3</c:f>
              <c:strCache>
                <c:ptCount val="1"/>
                <c:pt idx="0">
                  <c:v>GC</c:v>
                </c:pt>
              </c:strCache>
            </c:strRef>
          </c:tx>
          <c:spPr>
            <a:solidFill>
              <a:srgbClr val="0070C0"/>
            </a:solidFill>
            <a:ln>
              <a:solidFill>
                <a:srgbClr val="0070C0">
                  <a:alpha val="50000"/>
                </a:srgbClr>
              </a:solidFill>
            </a:ln>
          </c:spPr>
          <c:val>
            <c:numRef>
              <c:f>'Standalone Graphs, Linux'!$C$4:$C$24</c:f>
              <c:numCache>
                <c:formatCode>General</c:formatCode>
                <c:ptCount val="21"/>
                <c:pt idx="0">
                  <c:v>1.506210227027027</c:v>
                </c:pt>
                <c:pt idx="1">
                  <c:v>1.2958707999999937</c:v>
                </c:pt>
                <c:pt idx="2">
                  <c:v>1.023558838274889</c:v>
                </c:pt>
                <c:pt idx="3">
                  <c:v>1.5965196398060781</c:v>
                </c:pt>
                <c:pt idx="5">
                  <c:v>1.3363911580364338</c:v>
                </c:pt>
                <c:pt idx="7">
                  <c:v>1.0119728323658368</c:v>
                </c:pt>
                <c:pt idx="8">
                  <c:v>0</c:v>
                </c:pt>
                <c:pt idx="9">
                  <c:v>1.1293732879110572</c:v>
                </c:pt>
                <c:pt idx="10">
                  <c:v>0.99560829936318174</c:v>
                </c:pt>
                <c:pt idx="11">
                  <c:v>0.99581146155818023</c:v>
                </c:pt>
                <c:pt idx="12">
                  <c:v>1.0112566029075059</c:v>
                </c:pt>
                <c:pt idx="13">
                  <c:v>1.0067681365534025</c:v>
                </c:pt>
                <c:pt idx="14">
                  <c:v>1.1276795825627477</c:v>
                </c:pt>
                <c:pt idx="15">
                  <c:v>1.0042131256027664</c:v>
                </c:pt>
                <c:pt idx="16">
                  <c:v>1.0254934448518989</c:v>
                </c:pt>
                <c:pt idx="17">
                  <c:v>0.96299717867001111</c:v>
                </c:pt>
                <c:pt idx="18">
                  <c:v>1.0230476205662853</c:v>
                </c:pt>
                <c:pt idx="20">
                  <c:v>1.0255506357527233</c:v>
                </c:pt>
              </c:numCache>
            </c:numRef>
          </c:val>
        </c:ser>
        <c:ser>
          <c:idx val="1"/>
          <c:order val="2"/>
          <c:tx>
            <c:strRef>
              <c:f>'Standalone Graphs, Linux'!$D$3</c:f>
              <c:strCache>
                <c:ptCount val="1"/>
                <c:pt idx="0">
                  <c:v>DieHard (static)</c:v>
                </c:pt>
              </c:strCache>
            </c:strRef>
          </c:tx>
          <c:spPr>
            <a:solidFill>
              <a:srgbClr val="FF0000"/>
            </a:solidFill>
            <a:ln>
              <a:solidFill>
                <a:srgbClr val="FF0000">
                  <a:alpha val="50000"/>
                </a:srgbClr>
              </a:solidFill>
            </a:ln>
          </c:spPr>
          <c:cat>
            <c:strRef>
              <c:f>'Standalone Graphs, Linux'!$A$4:$A$24</c:f>
              <c:strCache>
                <c:ptCount val="21"/>
                <c:pt idx="0">
                  <c:v>cfrac</c:v>
                </c:pt>
                <c:pt idx="1">
                  <c:v>espresso</c:v>
                </c:pt>
                <c:pt idx="2">
                  <c:v>lindsay</c:v>
                </c:pt>
                <c:pt idx="3">
                  <c:v>roboop</c:v>
                </c:pt>
                <c:pt idx="5">
                  <c:v>Geo. Mean</c:v>
                </c:pt>
                <c:pt idx="7">
                  <c:v>164.gzip</c:v>
                </c:pt>
                <c:pt idx="8">
                  <c:v>175.vpr</c:v>
                </c:pt>
                <c:pt idx="9">
                  <c:v>176.gcc</c:v>
                </c:pt>
                <c:pt idx="10">
                  <c:v>181.mcf</c:v>
                </c:pt>
                <c:pt idx="11">
                  <c:v>186.crafty</c:v>
                </c:pt>
                <c:pt idx="12">
                  <c:v>197.parser</c:v>
                </c:pt>
                <c:pt idx="13">
                  <c:v>252.eon</c:v>
                </c:pt>
                <c:pt idx="14">
                  <c:v>253.perlbmk</c:v>
                </c:pt>
                <c:pt idx="15">
                  <c:v>254.gap</c:v>
                </c:pt>
                <c:pt idx="16">
                  <c:v>255.vortex</c:v>
                </c:pt>
                <c:pt idx="17">
                  <c:v>256.bzip2</c:v>
                </c:pt>
                <c:pt idx="18">
                  <c:v>300.twolf</c:v>
                </c:pt>
                <c:pt idx="20">
                  <c:v>Geo. Mean</c:v>
                </c:pt>
              </c:strCache>
            </c:strRef>
          </c:cat>
          <c:val>
            <c:numRef>
              <c:f>'Standalone Graphs, Linux'!$D$4:$D$24</c:f>
              <c:numCache>
                <c:formatCode>General</c:formatCode>
                <c:ptCount val="21"/>
                <c:pt idx="0">
                  <c:v>1.6137010378378376</c:v>
                </c:pt>
                <c:pt idx="1">
                  <c:v>1.4725965999999946</c:v>
                </c:pt>
                <c:pt idx="2">
                  <c:v>1.1659810761362861</c:v>
                </c:pt>
                <c:pt idx="3">
                  <c:v>1.3496933733012142</c:v>
                </c:pt>
                <c:pt idx="5">
                  <c:v>1.3906196834968541</c:v>
                </c:pt>
                <c:pt idx="7">
                  <c:v>1.0159236787403316</c:v>
                </c:pt>
                <c:pt idx="8">
                  <c:v>1.0927157972400332</c:v>
                </c:pt>
                <c:pt idx="9">
                  <c:v>1.0281890178280655</c:v>
                </c:pt>
                <c:pt idx="10">
                  <c:v>1.0000835898206257</c:v>
                </c:pt>
                <c:pt idx="11">
                  <c:v>1.0083822198129215</c:v>
                </c:pt>
                <c:pt idx="12">
                  <c:v>1.0068023335679606</c:v>
                </c:pt>
                <c:pt idx="13">
                  <c:v>1.0002757964984919</c:v>
                </c:pt>
                <c:pt idx="14">
                  <c:v>1.6282694848084542</c:v>
                </c:pt>
                <c:pt idx="15">
                  <c:v>1.0029459266227498</c:v>
                </c:pt>
                <c:pt idx="16">
                  <c:v>1.0437825336411368</c:v>
                </c:pt>
                <c:pt idx="17">
                  <c:v>0.96556119143573038</c:v>
                </c:pt>
                <c:pt idx="18">
                  <c:v>2.0949771035520022</c:v>
                </c:pt>
                <c:pt idx="20">
                  <c:v>1.1223930509785129</c:v>
                </c:pt>
              </c:numCache>
            </c:numRef>
          </c:val>
        </c:ser>
        <c:ser>
          <c:idx val="2"/>
          <c:order val="3"/>
          <c:tx>
            <c:strRef>
              <c:f>'Standalone Graphs, Linux'!$E$3</c:f>
              <c:strCache>
                <c:ptCount val="1"/>
                <c:pt idx="0">
                  <c:v>DieHard (adaptive)</c:v>
                </c:pt>
              </c:strCache>
            </c:strRef>
          </c:tx>
          <c:spPr>
            <a:solidFill>
              <a:srgbClr val="00B050"/>
            </a:solidFill>
            <a:ln>
              <a:solidFill>
                <a:srgbClr val="00B050">
                  <a:alpha val="50000"/>
                </a:srgbClr>
              </a:solidFill>
            </a:ln>
          </c:spPr>
          <c:val>
            <c:numRef>
              <c:f>'Standalone Graphs, Linux'!$E$4:$E$24</c:f>
              <c:numCache>
                <c:formatCode>General</c:formatCode>
                <c:ptCount val="21"/>
                <c:pt idx="0">
                  <c:v>1.5383783783783782</c:v>
                </c:pt>
                <c:pt idx="1">
                  <c:v>1.3096014272245238</c:v>
                </c:pt>
                <c:pt idx="2">
                  <c:v>1.0259947062151034</c:v>
                </c:pt>
                <c:pt idx="3">
                  <c:v>1.4502444158672079</c:v>
                </c:pt>
                <c:pt idx="5">
                  <c:v>1.3158220420665538</c:v>
                </c:pt>
                <c:pt idx="7">
                  <c:v>1.0052391374590854</c:v>
                </c:pt>
                <c:pt idx="8">
                  <c:v>1.0463180591043795</c:v>
                </c:pt>
                <c:pt idx="9">
                  <c:v>1.0101909880480235</c:v>
                </c:pt>
                <c:pt idx="10">
                  <c:v>1.0126037856966199</c:v>
                </c:pt>
                <c:pt idx="11">
                  <c:v>0.96085490692306774</c:v>
                </c:pt>
                <c:pt idx="12">
                  <c:v>1.0051509957224078</c:v>
                </c:pt>
                <c:pt idx="13">
                  <c:v>0.99768659644545554</c:v>
                </c:pt>
                <c:pt idx="14">
                  <c:v>1.2030071155565101</c:v>
                </c:pt>
                <c:pt idx="15">
                  <c:v>0.96030695460388793</c:v>
                </c:pt>
                <c:pt idx="16">
                  <c:v>1.0074560556729273</c:v>
                </c:pt>
                <c:pt idx="17">
                  <c:v>0.99360345039359055</c:v>
                </c:pt>
                <c:pt idx="18">
                  <c:v>1.6701255889399291</c:v>
                </c:pt>
                <c:pt idx="20">
                  <c:v>1.0595639342437422</c:v>
                </c:pt>
              </c:numCache>
            </c:numRef>
          </c:val>
        </c:ser>
        <c:axId val="80298752"/>
        <c:axId val="80300288"/>
      </c:barChart>
      <c:catAx>
        <c:axId val="80298752"/>
        <c:scaling>
          <c:orientation val="minMax"/>
        </c:scaling>
        <c:axPos val="b"/>
        <c:numFmt formatCode="General" sourceLinked="1"/>
        <c:tickLblPos val="nextTo"/>
        <c:txPr>
          <a:bodyPr rot="-5400000" vert="horz"/>
          <a:lstStyle/>
          <a:p>
            <a:pPr>
              <a:defRPr sz="1200"/>
            </a:pPr>
            <a:endParaRPr lang="en-US"/>
          </a:p>
        </c:txPr>
        <c:crossAx val="80300288"/>
        <c:crosses val="autoZero"/>
        <c:auto val="1"/>
        <c:lblAlgn val="ctr"/>
        <c:lblOffset val="100"/>
        <c:tickLblSkip val="1"/>
        <c:tickMarkSkip val="1"/>
      </c:catAx>
      <c:valAx>
        <c:axId val="80300288"/>
        <c:scaling>
          <c:orientation val="minMax"/>
          <c:min val="0"/>
        </c:scaling>
        <c:axPos val="l"/>
        <c:majorGridlines/>
        <c:title>
          <c:tx>
            <c:rich>
              <a:bodyPr/>
              <a:lstStyle/>
              <a:p>
                <a:pPr>
                  <a:defRPr sz="1400"/>
                </a:pPr>
                <a:r>
                  <a:rPr lang="en-US" sz="1400"/>
                  <a:t>Normalized runtime</a:t>
                </a:r>
              </a:p>
            </c:rich>
          </c:tx>
          <c:layout>
            <c:manualLayout>
              <c:xMode val="edge"/>
              <c:yMode val="edge"/>
              <c:x val="3.898840885142258E-2"/>
              <c:y val="0.34297012150748124"/>
            </c:manualLayout>
          </c:layout>
        </c:title>
        <c:numFmt formatCode="General" sourceLinked="1"/>
        <c:tickLblPos val="nextTo"/>
        <c:txPr>
          <a:bodyPr rot="0" vert="horz"/>
          <a:lstStyle/>
          <a:p>
            <a:pPr>
              <a:defRPr sz="1100"/>
            </a:pPr>
            <a:endParaRPr lang="en-US"/>
          </a:p>
        </c:txPr>
        <c:crossAx val="80298752"/>
        <c:crosses val="autoZero"/>
        <c:crossBetween val="between"/>
      </c:valAx>
    </c:plotArea>
    <c:legend>
      <c:legendPos val="t"/>
      <c:layout>
        <c:manualLayout>
          <c:xMode val="edge"/>
          <c:yMode val="edge"/>
          <c:x val="0.22379407526640871"/>
          <c:y val="0.11917441824371199"/>
          <c:w val="0.74813078554853985"/>
          <c:h val="5.5485426345359926E-2"/>
        </c:manualLayout>
      </c:layout>
      <c:txPr>
        <a:bodyPr/>
        <a:lstStyle/>
        <a:p>
          <a:pPr>
            <a:defRPr sz="1600"/>
          </a:pPr>
          <a:endParaRPr lang="en-US"/>
        </a:p>
      </c:txPr>
    </c:legend>
    <c:plotVisOnly val="1"/>
    <c:dispBlanksAs val="gap"/>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0.92908</cdr:x>
      <cdr:y>0.29207</cdr:y>
    </cdr:from>
    <cdr:to>
      <cdr:x>0.92908</cdr:x>
      <cdr:y>0.75539</cdr:y>
    </cdr:to>
    <cdr:sp macro="" textlink="">
      <cdr:nvSpPr>
        <cdr:cNvPr id="2049" name="Line 1"/>
        <cdr:cNvSpPr>
          <a:spLocks xmlns:a="http://schemas.openxmlformats.org/drawingml/2006/main" noChangeShapeType="1"/>
        </cdr:cNvSpPr>
      </cdr:nvSpPr>
      <cdr:spPr bwMode="auto">
        <a:xfrm xmlns:a="http://schemas.openxmlformats.org/drawingml/2006/main" flipV="1">
          <a:off x="5189334" y="1199567"/>
          <a:ext cx="0" cy="190294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0.14146</cdr:x>
      <cdr:y>0.20703</cdr:y>
    </cdr:from>
    <cdr:to>
      <cdr:x>0.37296</cdr:x>
      <cdr:y>0.25714</cdr:y>
    </cdr:to>
    <cdr:sp macro="" textlink="">
      <cdr:nvSpPr>
        <cdr:cNvPr id="2051" name="Text Box 3"/>
        <cdr:cNvSpPr txBox="1">
          <a:spLocks xmlns:a="http://schemas.openxmlformats.org/drawingml/2006/main" noChangeArrowheads="1"/>
        </cdr:cNvSpPr>
      </cdr:nvSpPr>
      <cdr:spPr bwMode="auto">
        <a:xfrm xmlns:a="http://schemas.openxmlformats.org/drawingml/2006/main">
          <a:off x="790103" y="850307"/>
          <a:ext cx="1293027" cy="20581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0" bIns="0" anchor="t" upright="1">
          <a:spAutoFit/>
        </a:bodyPr>
        <a:lstStyle xmlns:a="http://schemas.openxmlformats.org/drawingml/2006/main"/>
        <a:p xmlns:a="http://schemas.openxmlformats.org/drawingml/2006/main">
          <a:pPr algn="l" rtl="1">
            <a:defRPr sz="1000"/>
          </a:pPr>
          <a:r>
            <a:rPr lang="en-US" sz="1000" b="0" i="0" strike="noStrike">
              <a:solidFill>
                <a:srgbClr val="000000"/>
              </a:solidFill>
              <a:latin typeface="Frutiger Linotype"/>
            </a:rPr>
            <a:t>allocation-intensive</a:t>
          </a:r>
        </a:p>
      </cdr:txBody>
    </cdr:sp>
  </cdr:relSizeAnchor>
  <cdr:relSizeAnchor xmlns:cdr="http://schemas.openxmlformats.org/drawingml/2006/chartDrawing">
    <cdr:from>
      <cdr:x>0.55444</cdr:x>
      <cdr:y>0.21041</cdr:y>
    </cdr:from>
    <cdr:to>
      <cdr:x>0.70305</cdr:x>
      <cdr:y>0.26052</cdr:y>
    </cdr:to>
    <cdr:sp macro="" textlink="">
      <cdr:nvSpPr>
        <cdr:cNvPr id="2052" name="Text Box 4"/>
        <cdr:cNvSpPr txBox="1">
          <a:spLocks xmlns:a="http://schemas.openxmlformats.org/drawingml/2006/main" noChangeArrowheads="1"/>
        </cdr:cNvSpPr>
      </cdr:nvSpPr>
      <cdr:spPr bwMode="auto">
        <a:xfrm xmlns:a="http://schemas.openxmlformats.org/drawingml/2006/main">
          <a:off x="5069799" y="1241908"/>
          <a:ext cx="1358890" cy="29576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27432" tIns="27432" rIns="0" bIns="0" anchor="t" upright="1">
          <a:spAutoFit/>
        </a:bodyPr>
        <a:lstStyle xmlns:a="http://schemas.openxmlformats.org/drawingml/2006/main"/>
        <a:p xmlns:a="http://schemas.openxmlformats.org/drawingml/2006/main">
          <a:pPr algn="l" rtl="1">
            <a:defRPr sz="1000"/>
          </a:pPr>
          <a:r>
            <a:rPr lang="en-US" sz="1000" b="0" i="0" strike="noStrike">
              <a:solidFill>
                <a:srgbClr val="000000"/>
              </a:solidFill>
              <a:latin typeface="Frutiger Linotype"/>
            </a:rPr>
            <a:t>SPECint2000</a:t>
          </a:r>
        </a:p>
      </cdr:txBody>
    </cdr:sp>
  </cdr:relSizeAnchor>
  <cdr:relSizeAnchor xmlns:cdr="http://schemas.openxmlformats.org/drawingml/2006/chartDrawing">
    <cdr:from>
      <cdr:x>0.35723</cdr:x>
      <cdr:y>0.29307</cdr:y>
    </cdr:from>
    <cdr:to>
      <cdr:x>0.35723</cdr:x>
      <cdr:y>0.75639</cdr:y>
    </cdr:to>
    <cdr:sp macro="" textlink="">
      <cdr:nvSpPr>
        <cdr:cNvPr id="7" name="Line 2"/>
        <cdr:cNvSpPr>
          <a:spLocks xmlns:a="http://schemas.openxmlformats.org/drawingml/2006/main" noChangeShapeType="1"/>
        </cdr:cNvSpPr>
      </cdr:nvSpPr>
      <cdr:spPr bwMode="auto">
        <a:xfrm xmlns:a="http://schemas.openxmlformats.org/drawingml/2006/main" flipV="1">
          <a:off x="1995280" y="1203686"/>
          <a:ext cx="0" cy="1902940"/>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0.40099</cdr:x>
      <cdr:y>0.28355</cdr:y>
    </cdr:from>
    <cdr:to>
      <cdr:x>0.40099</cdr:x>
      <cdr:y>0.79351</cdr:y>
    </cdr:to>
    <cdr:sp macro="" textlink="">
      <cdr:nvSpPr>
        <cdr:cNvPr id="3073" name="Line 1"/>
        <cdr:cNvSpPr>
          <a:spLocks xmlns:a="http://schemas.openxmlformats.org/drawingml/2006/main" noChangeShapeType="1"/>
        </cdr:cNvSpPr>
      </cdr:nvSpPr>
      <cdr:spPr bwMode="auto">
        <a:xfrm xmlns:a="http://schemas.openxmlformats.org/drawingml/2006/main" flipH="1">
          <a:off x="2899739" y="1644255"/>
          <a:ext cx="0" cy="2957167"/>
        </a:xfrm>
        <a:prstGeom xmlns:a="http://schemas.openxmlformats.org/drawingml/2006/main" prst="line">
          <a:avLst/>
        </a:prstGeom>
        <a:noFill xmlns:a="http://schemas.openxmlformats.org/drawingml/2006/main"/>
        <a:ln xmlns:a="http://schemas.openxmlformats.org/drawingml/2006/main" w="19050">
          <a:solidFill>
            <a:srgbClr val="000000"/>
          </a:solidFill>
          <a:prstDash val="sysDot"/>
          <a:round/>
          <a:headEnd/>
          <a:tailEnd/>
        </a:ln>
      </cdr:spPr>
    </cdr:sp>
  </cdr:relSizeAnchor>
  <cdr:relSizeAnchor xmlns:cdr="http://schemas.openxmlformats.org/drawingml/2006/chartDrawing">
    <cdr:from>
      <cdr:x>0.10097</cdr:x>
      <cdr:y>0.9357</cdr:y>
    </cdr:from>
    <cdr:to>
      <cdr:x>0.11575</cdr:x>
      <cdr:y>1</cdr:y>
    </cdr:to>
    <cdr:sp macro="" textlink="">
      <cdr:nvSpPr>
        <cdr:cNvPr id="3074" name="Text Box 2"/>
        <cdr:cNvSpPr txBox="1">
          <a:spLocks xmlns:a="http://schemas.openxmlformats.org/drawingml/2006/main" noChangeArrowheads="1"/>
        </cdr:cNvSpPr>
      </cdr:nvSpPr>
      <cdr:spPr bwMode="auto">
        <a:xfrm xmlns:a="http://schemas.openxmlformats.org/drawingml/2006/main">
          <a:off x="728370" y="6138144"/>
          <a:ext cx="106985" cy="373334"/>
        </a:xfrm>
        <a:prstGeom xmlns:a="http://schemas.openxmlformats.org/drawingml/2006/main" prst="rect">
          <a:avLst/>
        </a:prstGeom>
        <a:noFill xmlns:a="http://schemas.openxmlformats.org/drawingml/2006/main"/>
        <a:ln xmlns:a="http://schemas.openxmlformats.org/drawingml/2006/main" w="9525">
          <a:noFill/>
          <a:miter lim="800000"/>
          <a:headEnd/>
          <a:tailEnd/>
        </a:ln>
      </cdr:spPr>
    </cdr:sp>
  </cdr:relSizeAnchor>
  <cdr:relSizeAnchor xmlns:cdr="http://schemas.openxmlformats.org/drawingml/2006/chartDrawing">
    <cdr:from>
      <cdr:x>0.06821</cdr:x>
      <cdr:y>0.9357</cdr:y>
    </cdr:from>
    <cdr:to>
      <cdr:x>0.08299</cdr:x>
      <cdr:y>1</cdr:y>
    </cdr:to>
    <cdr:sp macro="" textlink="">
      <cdr:nvSpPr>
        <cdr:cNvPr id="3077" name="Text Box 5"/>
        <cdr:cNvSpPr txBox="1">
          <a:spLocks xmlns:a="http://schemas.openxmlformats.org/drawingml/2006/main" noChangeArrowheads="1"/>
        </cdr:cNvSpPr>
      </cdr:nvSpPr>
      <cdr:spPr bwMode="auto">
        <a:xfrm xmlns:a="http://schemas.openxmlformats.org/drawingml/2006/main">
          <a:off x="491221" y="6217940"/>
          <a:ext cx="106985" cy="373335"/>
        </a:xfrm>
        <a:prstGeom xmlns:a="http://schemas.openxmlformats.org/drawingml/2006/main" prst="rect">
          <a:avLst/>
        </a:prstGeom>
        <a:noFill xmlns:a="http://schemas.openxmlformats.org/drawingml/2006/main"/>
        <a:ln xmlns:a="http://schemas.openxmlformats.org/drawingml/2006/main" w="9525">
          <a:noFill/>
          <a:miter lim="800000"/>
          <a:headEnd/>
          <a:tailEnd/>
        </a:ln>
      </cdr:spPr>
    </cdr:sp>
  </cdr:relSizeAnchor>
  <cdr:relSizeAnchor xmlns:cdr="http://schemas.openxmlformats.org/drawingml/2006/chartDrawing">
    <cdr:from>
      <cdr:x>0.06821</cdr:x>
      <cdr:y>0.9357</cdr:y>
    </cdr:from>
    <cdr:to>
      <cdr:x>0.08299</cdr:x>
      <cdr:y>1</cdr:y>
    </cdr:to>
    <cdr:sp macro="" textlink="">
      <cdr:nvSpPr>
        <cdr:cNvPr id="3081" name="Text Box 9"/>
        <cdr:cNvSpPr txBox="1">
          <a:spLocks xmlns:a="http://schemas.openxmlformats.org/drawingml/2006/main" noChangeArrowheads="1"/>
        </cdr:cNvSpPr>
      </cdr:nvSpPr>
      <cdr:spPr bwMode="auto">
        <a:xfrm xmlns:a="http://schemas.openxmlformats.org/drawingml/2006/main">
          <a:off x="491221" y="6180892"/>
          <a:ext cx="106985" cy="373334"/>
        </a:xfrm>
        <a:prstGeom xmlns:a="http://schemas.openxmlformats.org/drawingml/2006/main" prst="rect">
          <a:avLst/>
        </a:prstGeom>
        <a:noFill xmlns:a="http://schemas.openxmlformats.org/drawingml/2006/main"/>
        <a:ln xmlns:a="http://schemas.openxmlformats.org/drawingml/2006/main" w="9525">
          <a:noFill/>
          <a:miter lim="800000"/>
          <a:headEnd/>
          <a:tailEnd/>
        </a:ln>
      </cdr:spPr>
    </cdr:sp>
  </cdr:relSizeAnchor>
  <cdr:relSizeAnchor xmlns:cdr="http://schemas.openxmlformats.org/drawingml/2006/chartDrawing">
    <cdr:from>
      <cdr:x>0.12856</cdr:x>
      <cdr:y>0.9357</cdr:y>
    </cdr:from>
    <cdr:to>
      <cdr:x>0.14333</cdr:x>
      <cdr:y>1</cdr:y>
    </cdr:to>
    <cdr:sp macro="" textlink="">
      <cdr:nvSpPr>
        <cdr:cNvPr id="3083" name="Text Box 11"/>
        <cdr:cNvSpPr txBox="1">
          <a:spLocks xmlns:a="http://schemas.openxmlformats.org/drawingml/2006/main" noChangeArrowheads="1"/>
        </cdr:cNvSpPr>
      </cdr:nvSpPr>
      <cdr:spPr bwMode="auto">
        <a:xfrm xmlns:a="http://schemas.openxmlformats.org/drawingml/2006/main">
          <a:off x="928075" y="6232190"/>
          <a:ext cx="106985" cy="373334"/>
        </a:xfrm>
        <a:prstGeom xmlns:a="http://schemas.openxmlformats.org/drawingml/2006/main" prst="rect">
          <a:avLst/>
        </a:prstGeom>
        <a:noFill xmlns:a="http://schemas.openxmlformats.org/drawingml/2006/main"/>
        <a:ln xmlns:a="http://schemas.openxmlformats.org/drawingml/2006/main" w="9525">
          <a:noFill/>
          <a:miter lim="800000"/>
          <a:headEnd/>
          <a:tailEnd/>
        </a:ln>
      </cdr:spPr>
    </cdr:sp>
  </cdr:relSizeAnchor>
  <cdr:relSizeAnchor xmlns:cdr="http://schemas.openxmlformats.org/drawingml/2006/chartDrawing">
    <cdr:from>
      <cdr:x>0.17833</cdr:x>
      <cdr:y>0.22476</cdr:y>
    </cdr:from>
    <cdr:to>
      <cdr:x>0.37051</cdr:x>
      <cdr:y>0.28132</cdr:y>
    </cdr:to>
    <cdr:sp macro="" textlink="">
      <cdr:nvSpPr>
        <cdr:cNvPr id="3084" name="Text Box 12"/>
        <cdr:cNvSpPr txBox="1">
          <a:spLocks xmlns:a="http://schemas.openxmlformats.org/drawingml/2006/main" noChangeArrowheads="1"/>
        </cdr:cNvSpPr>
      </cdr:nvSpPr>
      <cdr:spPr bwMode="auto">
        <a:xfrm xmlns:a="http://schemas.openxmlformats.org/drawingml/2006/main">
          <a:off x="1289561" y="1303321"/>
          <a:ext cx="1389739" cy="3279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45720" tIns="45720" rIns="0" bIns="0" anchor="t" upright="1">
          <a:spAutoFit/>
        </a:bodyPr>
        <a:lstStyle xmlns:a="http://schemas.openxmlformats.org/drawingml/2006/main"/>
        <a:p xmlns:a="http://schemas.openxmlformats.org/drawingml/2006/main">
          <a:pPr algn="l" rtl="1">
            <a:defRPr sz="1000"/>
          </a:pPr>
          <a:r>
            <a:rPr lang="en-US" sz="1800" b="0" i="1" strike="noStrike">
              <a:solidFill>
                <a:srgbClr val="000000"/>
              </a:solidFill>
              <a:latin typeface="+mn-lt"/>
            </a:rPr>
            <a:t>alloc-intensive</a:t>
          </a:r>
        </a:p>
      </cdr:txBody>
    </cdr:sp>
  </cdr:relSizeAnchor>
  <cdr:relSizeAnchor xmlns:cdr="http://schemas.openxmlformats.org/drawingml/2006/chartDrawing">
    <cdr:from>
      <cdr:x>0.59499</cdr:x>
      <cdr:y>0.22738</cdr:y>
    </cdr:from>
    <cdr:to>
      <cdr:x>0.81335</cdr:x>
      <cdr:y>0.28394</cdr:y>
    </cdr:to>
    <cdr:sp macro="" textlink="">
      <cdr:nvSpPr>
        <cdr:cNvPr id="3086" name="Text Box 14"/>
        <cdr:cNvSpPr txBox="1">
          <a:spLocks xmlns:a="http://schemas.openxmlformats.org/drawingml/2006/main" noChangeArrowheads="1"/>
        </cdr:cNvSpPr>
      </cdr:nvSpPr>
      <cdr:spPr bwMode="auto">
        <a:xfrm xmlns:a="http://schemas.openxmlformats.org/drawingml/2006/main">
          <a:off x="4302570" y="1318561"/>
          <a:ext cx="1579087" cy="32797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45720" tIns="45720" rIns="0" bIns="0" anchor="t" upright="1">
          <a:spAutoFit/>
        </a:bodyPr>
        <a:lstStyle xmlns:a="http://schemas.openxmlformats.org/drawingml/2006/main"/>
        <a:p xmlns:a="http://schemas.openxmlformats.org/drawingml/2006/main">
          <a:pPr algn="l" rtl="1">
            <a:defRPr sz="1000"/>
          </a:pPr>
          <a:r>
            <a:rPr lang="en-US" sz="1800" b="0" i="1" strike="noStrike">
              <a:solidFill>
                <a:srgbClr val="000000"/>
              </a:solidFill>
              <a:latin typeface="+mn-lt"/>
            </a:rPr>
            <a:t>general-purpose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01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01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B703E74-4ADD-40E9-A8AD-CFA4A176633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F7CC758-3432-45AD-8507-E0F3F128C728}" type="datetimeFigureOut">
              <a:rPr lang="en-US"/>
              <a:pPr>
                <a:defRPr/>
              </a:pPr>
              <a:t>11/10/2009</a:t>
            </a:fld>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5C09B5B-EA2B-48FB-B956-F7D6844864B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Empty</a:t>
            </a:r>
            <a:r>
              <a:rPr lang="en-US" baseline="0" dirty="0" smtClean="0"/>
              <a:t> space can be filled with canaries, allows detection of corruption in non-objects</a:t>
            </a:r>
          </a:p>
          <a:p>
            <a:r>
              <a:rPr lang="en-US" sz="2600" dirty="0" smtClean="0"/>
              <a:t>We define “infinite heap semantics”</a:t>
            </a:r>
          </a:p>
          <a:p>
            <a:pPr lvl="1"/>
            <a:r>
              <a:rPr lang="en-US" sz="2300" dirty="0" smtClean="0"/>
              <a:t>Programs execute as if each object allocated with unbounded memory</a:t>
            </a:r>
          </a:p>
          <a:p>
            <a:pPr lvl="1"/>
            <a:r>
              <a:rPr lang="en-US" sz="2300" dirty="0" smtClean="0"/>
              <a:t>All frees ignored</a:t>
            </a:r>
          </a:p>
          <a:p>
            <a:endParaRPr lang="en-US" dirty="0"/>
          </a:p>
        </p:txBody>
      </p:sp>
      <p:sp>
        <p:nvSpPr>
          <p:cNvPr id="4" name="Slide Number Placeholder 3"/>
          <p:cNvSpPr>
            <a:spLocks noGrp="1"/>
          </p:cNvSpPr>
          <p:nvPr>
            <p:ph type="sldNum" sz="quarter" idx="10"/>
          </p:nvPr>
        </p:nvSpPr>
        <p:spPr/>
        <p:txBody>
          <a:bodyPr/>
          <a:lstStyle/>
          <a:p>
            <a:fld id="{F6F19DF1-1709-4E9C-BEF1-7DE6E918717F}"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AE9D4E-7857-454E-8F05-572FA4956893}" type="slidenum">
              <a:rPr lang="en-US" smtClean="0"/>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AE9D4E-7857-454E-8F05-572FA4956893}"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 we have Flicker, which protects critical data. The key idea of Flicker is to partition application data into critical part and non-critical part. Different data are placed in different part of the DRAM and refreshed at different rate. Critical data is placed in high refresh part, which has no error. And non-critical data is placed in low refresh part which consumes less power. With this partitioning, DRAM errors are exposed to the application and handled with software techniques.  </a:t>
            </a:r>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3D046D-79D4-4D1F-8B1C-BC3F041D2F51}" type="slidenum">
              <a:rPr lang="en-US"/>
              <a:pPr fontAlgn="base">
                <a:spcBef>
                  <a:spcPct val="0"/>
                </a:spcBef>
                <a:spcAft>
                  <a:spcPct val="0"/>
                </a:spcAft>
              </a:pPr>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contribution of flicker is as follows. </a:t>
            </a:r>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C3F44E-0B36-482A-90DC-62BBC061EF81}" type="slidenum">
              <a:rPr lang="en-US"/>
              <a:pPr fontAlgn="base">
                <a:spcBef>
                  <a:spcPct val="0"/>
                </a:spcBef>
                <a:spcAft>
                  <a:spcPct val="0"/>
                </a:spcAft>
              </a:pPr>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505200"/>
            <a:ext cx="6511925" cy="0"/>
          </a:xfrm>
          <a:prstGeom prst="line">
            <a:avLst/>
          </a:prstGeom>
          <a:noFill/>
          <a:ln w="19050">
            <a:solidFill>
              <a:schemeClr val="accent1"/>
            </a:solidFill>
            <a:round/>
            <a:headEnd/>
            <a:tailEnd/>
          </a:ln>
          <a:effectLst/>
        </p:spPr>
        <p:txBody>
          <a:bodyPr/>
          <a:lstStyle/>
          <a:p>
            <a:pPr>
              <a:defRPr/>
            </a:pPr>
            <a:endParaRPr lang="en-US"/>
          </a:p>
        </p:txBody>
      </p:sp>
      <p:sp>
        <p:nvSpPr>
          <p:cNvPr id="20482" name="Rectangle 2"/>
          <p:cNvSpPr>
            <a:spLocks noGrp="1" noChangeArrowheads="1"/>
          </p:cNvSpPr>
          <p:nvPr>
            <p:ph type="ctrTitle"/>
          </p:nvPr>
        </p:nvSpPr>
        <p:spPr>
          <a:xfrm>
            <a:off x="914400" y="1524000"/>
            <a:ext cx="7623175" cy="1676400"/>
          </a:xfrm>
        </p:spPr>
        <p:txBody>
          <a:bodyPr/>
          <a:lstStyle>
            <a:lvl1pPr>
              <a:defRPr sz="5000"/>
            </a:lvl1pPr>
          </a:lstStyle>
          <a:p>
            <a:r>
              <a:rPr lang="en-US" altLang="en-US"/>
              <a:t>Click to edit Master title style</a:t>
            </a:r>
          </a:p>
        </p:txBody>
      </p:sp>
      <p:sp>
        <p:nvSpPr>
          <p:cNvPr id="20483" name="Rectangle 3"/>
          <p:cNvSpPr>
            <a:spLocks noGrp="1" noChangeArrowheads="1"/>
          </p:cNvSpPr>
          <p:nvPr>
            <p:ph type="subTitle" idx="1"/>
          </p:nvPr>
        </p:nvSpPr>
        <p:spPr>
          <a:xfrm>
            <a:off x="1981200" y="3733800"/>
            <a:ext cx="6553200" cy="1981200"/>
          </a:xfrm>
        </p:spPr>
        <p:txBody>
          <a:bodyPr/>
          <a:lstStyle>
            <a:lvl1pPr marL="0" indent="0">
              <a:buFont typeface="Wingdings" pitchFamily="2" charset="2"/>
              <a:buNone/>
              <a:defRPr sz="2800"/>
            </a:lvl1pPr>
          </a:lstStyle>
          <a:p>
            <a:r>
              <a:rPr lang="en-US" altLang="en-US" dirty="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r>
              <a:rPr lang="en-US" smtClean="0"/>
              <a:t>Ben Zorn, Microsoft Research</a:t>
            </a:r>
            <a:endParaRPr lang="en-US"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Fault Tolerant Runtime Systems</a:t>
            </a:r>
            <a:endParaRPr lang="en-US" altLang="en-US" dirty="0"/>
          </a:p>
        </p:txBody>
      </p:sp>
      <p:sp>
        <p:nvSpPr>
          <p:cNvPr id="8" name="Rectangle 6"/>
          <p:cNvSpPr>
            <a:spLocks noGrp="1" noChangeArrowheads="1"/>
          </p:cNvSpPr>
          <p:nvPr>
            <p:ph type="sldNum" sz="quarter" idx="12"/>
          </p:nvPr>
        </p:nvSpPr>
        <p:spPr/>
        <p:txBody>
          <a:bodyPr/>
          <a:lstStyle>
            <a:lvl1pPr>
              <a:defRPr/>
            </a:lvl1pPr>
          </a:lstStyle>
          <a:p>
            <a:pPr>
              <a:defRPr/>
            </a:pPr>
            <a:fld id="{36FD8111-7D81-4649-BFD3-BDBC0AD1FA0A}"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60BADC4-7221-4465-85F2-7F73E7E99D74}"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732E7BD-D32F-4CAD-9B7F-CC405B2DBCFC}"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86518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2954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Ben Zorn, Microsoft Research</a:t>
            </a:r>
            <a:endParaRPr lang="en-US" altLang="en-US"/>
          </a:p>
        </p:txBody>
      </p:sp>
      <p:sp>
        <p:nvSpPr>
          <p:cNvPr id="5" name="Rectangle 5"/>
          <p:cNvSpPr>
            <a:spLocks noGrp="1" noChangeArrowheads="1"/>
          </p:cNvSpPr>
          <p:nvPr>
            <p:ph type="ftr" sz="quarter" idx="11"/>
          </p:nvPr>
        </p:nvSpPr>
        <p:spPr>
          <a:xfrm>
            <a:off x="2743200" y="6248400"/>
            <a:ext cx="3581400" cy="457200"/>
          </a:xfrm>
        </p:spPr>
        <p:txBody>
          <a:bodyPr/>
          <a:lstStyle>
            <a:lvl1pPr>
              <a:defRPr/>
            </a:lvl1pPr>
          </a:lstStyle>
          <a:p>
            <a:pPr>
              <a:defRPr/>
            </a:pPr>
            <a:r>
              <a:rPr lang="en-US" altLang="en-US" smtClean="0"/>
              <a:t>Fault Tolerant Runtime Systems</a:t>
            </a:r>
            <a:endParaRPr lang="en-US" altLang="en-US"/>
          </a:p>
        </p:txBody>
      </p:sp>
      <p:sp>
        <p:nvSpPr>
          <p:cNvPr id="6" name="Rectangle 6"/>
          <p:cNvSpPr>
            <a:spLocks noGrp="1" noChangeArrowheads="1"/>
          </p:cNvSpPr>
          <p:nvPr>
            <p:ph type="sldNum" sz="quarter" idx="12"/>
          </p:nvPr>
        </p:nvSpPr>
        <p:spPr/>
        <p:txBody>
          <a:bodyPr/>
          <a:lstStyle>
            <a:lvl1pPr>
              <a:defRPr/>
            </a:lvl1pPr>
          </a:lstStyle>
          <a:p>
            <a:pPr>
              <a:defRPr/>
            </a:pPr>
            <a:fld id="{DC1681C4-43BB-4518-95EB-29C34E496408}"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Ben Zorn, Microsoft Research</a:t>
            </a:r>
            <a:endParaRPr lang="en-US" altLang="en-US"/>
          </a:p>
        </p:txBody>
      </p:sp>
      <p:sp>
        <p:nvSpPr>
          <p:cNvPr id="6" name="Rectangle 5"/>
          <p:cNvSpPr>
            <a:spLocks noGrp="1" noChangeArrowheads="1"/>
          </p:cNvSpPr>
          <p:nvPr>
            <p:ph type="ftr" sz="quarter" idx="11"/>
          </p:nvPr>
        </p:nvSpPr>
        <p:spPr>
          <a:xfrm>
            <a:off x="2819400" y="6248400"/>
            <a:ext cx="3505200" cy="457200"/>
          </a:xfrm>
        </p:spPr>
        <p:txBody>
          <a:bodyPr/>
          <a:lstStyle>
            <a:lvl1pPr>
              <a:defRPr/>
            </a:lvl1pPr>
          </a:lstStyle>
          <a:p>
            <a:pPr>
              <a:defRPr/>
            </a:pPr>
            <a:r>
              <a:rPr lang="en-US" altLang="en-US" smtClean="0"/>
              <a:t>Fault Tolerant Runtime Systems</a:t>
            </a: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F8AA2795-9B02-46B4-962F-365CB24BD3C1}"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B1420C-C6C8-4A4C-B955-2683DD8F08AF}"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219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1FA2674-170E-4C58-8F4E-4A2D004FB690}"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23494" y="250481"/>
            <a:ext cx="8263883" cy="58805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0AF5DD9-70C5-4B0D-992C-F0F4927D84C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143000"/>
            <a:ext cx="8229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8CAED0-C781-4890-9AEC-9432AA771C4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D1DB311-9B53-4A44-B85A-1574BE513B2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9F7BBF-EDFB-4A9E-BCC3-13E0914583E9}"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D8F7651-4F4E-4E24-893F-A42B83E0F6EE}"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9DA7A0F-2C3A-4F16-AA43-389CA20C03BD}"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73B4F3C-29FC-44AE-99CF-EFF37DAE528B}"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FD5437-51AD-47BF-B0AC-AA3115E9BCC6}"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Ben Zorn, Microsoft Research</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Fault Tolerant Runtime Systems</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E8586FF-D3A2-410F-97AA-16AA3C4CFCA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7813"/>
            <a:ext cx="8229600" cy="788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title style</a:t>
            </a:r>
          </a:p>
        </p:txBody>
      </p:sp>
      <p:sp>
        <p:nvSpPr>
          <p:cNvPr id="2051" name="Rectangle 3"/>
          <p:cNvSpPr>
            <a:spLocks noGrp="1" noChangeArrowheads="1"/>
          </p:cNvSpPr>
          <p:nvPr>
            <p:ph type="body" idx="1"/>
          </p:nvPr>
        </p:nvSpPr>
        <p:spPr bwMode="auto">
          <a:xfrm>
            <a:off x="457200" y="1219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46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r>
              <a:rPr lang="en-US" smtClean="0"/>
              <a:t>Ben Zorn, Microsoft Research</a:t>
            </a:r>
            <a:endParaRPr lang="en-US" altLang="en-US"/>
          </a:p>
        </p:txBody>
      </p:sp>
      <p:sp>
        <p:nvSpPr>
          <p:cNvPr id="194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r>
              <a:rPr lang="en-US" altLang="en-US" smtClean="0"/>
              <a:t>Fault Tolerant Runtime Systems</a:t>
            </a:r>
            <a:endParaRPr lang="en-US" altLang="en-US"/>
          </a:p>
        </p:txBody>
      </p:sp>
      <p:sp>
        <p:nvSpPr>
          <p:cNvPr id="1946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0EC9E862-093D-42F8-BE1C-3646253B1AAD}" type="slidenum">
              <a:rPr lang="en-US" altLang="en-US"/>
              <a:pPr>
                <a:defRPr/>
              </a:pPr>
              <a:t>‹#›</a:t>
            </a:fld>
            <a:endParaRPr lang="en-US" altLang="en-US"/>
          </a:p>
        </p:txBody>
      </p:sp>
      <p:sp>
        <p:nvSpPr>
          <p:cNvPr id="1946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1946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917"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8" r:id="rId12"/>
    <p:sldLayoutId id="2147483919" r:id="rId13"/>
    <p:sldLayoutId id="2147483914" r:id="rId14"/>
    <p:sldLayoutId id="2147483915" r:id="rId15"/>
    <p:sldLayoutId id="2147483920" r:id="rId16"/>
  </p:sldLayoutIdLst>
  <p:timing>
    <p:tnLst>
      <p:par>
        <p:cTn id="1" dur="indefinite" restart="never" nodeType="tmRoot"/>
      </p:par>
    </p:tnLst>
  </p:timing>
  <p:hf hdr="0"/>
  <p:txStyles>
    <p:titleStyle>
      <a:lvl1pPr algn="ctr"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channel9.msdn.com/shows/Going+Deep/Silviu-Calinoiu-Inside-Windows-7-Fault-Tolerant-Heap/" TargetMode="External"/><Relationship Id="rId2" Type="http://schemas.openxmlformats.org/officeDocument/2006/relationships/hyperlink" Target="http://msdn.microsoft.com/en-us/library/dd744764(VS.85).aspx"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hyperlink" Target="http://prisms.cs.umass.edu/emery/index.php?page=diehard" TargetMode="External"/><Relationship Id="rId2" Type="http://schemas.openxmlformats.org/officeDocument/2006/relationships/hyperlink" Target="http://research.microsoft.com/~zorn"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research.microsoft.com/en-us/projects/nozzl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1.png"/></Relationships>
</file>

<file path=ppt/slides/_rels/slide4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6.xml"/><Relationship Id="rId1" Type="http://schemas.openxmlformats.org/officeDocument/2006/relationships/vmlDrawing" Target="../drawings/vmlDrawing1.vml"/></Relationships>
</file>

<file path=ppt/slides/_rels/slide4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prisms.cs.umass.edu/emery/index.php?page=diehard"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914400" y="1524000"/>
            <a:ext cx="7805738" cy="1752600"/>
          </a:xfrm>
        </p:spPr>
        <p:txBody>
          <a:bodyPr/>
          <a:lstStyle/>
          <a:p>
            <a:pPr algn="ctr"/>
            <a:r>
              <a:rPr lang="en-US" sz="4400" b="1" dirty="0" smtClean="0"/>
              <a:t>Fault Tolerant, Efficient, and </a:t>
            </a:r>
            <a:br>
              <a:rPr lang="en-US" sz="4400" b="1" dirty="0" smtClean="0"/>
            </a:br>
            <a:r>
              <a:rPr lang="en-US" sz="4400" b="1" dirty="0" smtClean="0"/>
              <a:t>Secure Runtimes</a:t>
            </a:r>
            <a:endParaRPr lang="en-US" sz="4400" dirty="0" smtClean="0"/>
          </a:p>
        </p:txBody>
      </p:sp>
      <p:sp>
        <p:nvSpPr>
          <p:cNvPr id="6147" name="Rectangle 9"/>
          <p:cNvSpPr>
            <a:spLocks noChangeArrowheads="1"/>
          </p:cNvSpPr>
          <p:nvPr/>
        </p:nvSpPr>
        <p:spPr bwMode="auto">
          <a:xfrm>
            <a:off x="1447800" y="3733800"/>
            <a:ext cx="5946775" cy="2417763"/>
          </a:xfrm>
          <a:prstGeom prst="rect">
            <a:avLst/>
          </a:prstGeom>
          <a:noFill/>
          <a:ln w="9525">
            <a:noFill/>
            <a:miter lim="800000"/>
            <a:headEnd/>
            <a:tailEnd/>
          </a:ln>
        </p:spPr>
        <p:txBody>
          <a:bodyPr lIns="91348" tIns="45671" rIns="91348" bIns="45671"/>
          <a:lstStyle/>
          <a:p>
            <a:pPr algn="ctr">
              <a:lnSpc>
                <a:spcPct val="98000"/>
              </a:lnSpc>
              <a:spcBef>
                <a:spcPct val="20000"/>
              </a:spcBef>
              <a:buClr>
                <a:schemeClr val="accent1"/>
              </a:buClr>
              <a:buSzPct val="65000"/>
            </a:pPr>
            <a:r>
              <a:rPr lang="en-GB" sz="2400" dirty="0"/>
              <a:t>Ben </a:t>
            </a:r>
            <a:r>
              <a:rPr lang="en-GB" sz="2400" dirty="0" smtClean="0"/>
              <a:t>Zorn</a:t>
            </a:r>
          </a:p>
          <a:p>
            <a:pPr algn="ctr">
              <a:lnSpc>
                <a:spcPct val="98000"/>
              </a:lnSpc>
              <a:spcBef>
                <a:spcPct val="20000"/>
              </a:spcBef>
              <a:buClr>
                <a:schemeClr val="accent1"/>
              </a:buClr>
              <a:buSzPct val="65000"/>
            </a:pPr>
            <a:r>
              <a:rPr lang="en-GB" sz="2400" dirty="0" smtClean="0"/>
              <a:t>Research in Software Engineering (</a:t>
            </a:r>
            <a:r>
              <a:rPr lang="en-GB" sz="2400" dirty="0" err="1" smtClean="0"/>
              <a:t>RiSE</a:t>
            </a:r>
            <a:r>
              <a:rPr lang="en-GB" sz="2400" dirty="0" smtClean="0"/>
              <a:t>)</a:t>
            </a:r>
            <a:r>
              <a:rPr lang="en-GB" sz="2100" dirty="0"/>
              <a:t/>
            </a:r>
            <a:br>
              <a:rPr lang="en-GB" sz="2100" dirty="0"/>
            </a:br>
            <a:r>
              <a:rPr lang="en-US" sz="2100" i="1" dirty="0"/>
              <a:t>Microsoft Research</a:t>
            </a:r>
            <a:br>
              <a:rPr lang="en-US" sz="2100" i="1" dirty="0"/>
            </a:br>
            <a:r>
              <a:rPr lang="en-US" sz="2100" i="1" dirty="0"/>
              <a:t/>
            </a:r>
            <a:br>
              <a:rPr lang="en-US" sz="2100" i="1" dirty="0"/>
            </a:br>
            <a:r>
              <a:rPr lang="en-US" dirty="0"/>
              <a:t>In collaboration </a:t>
            </a:r>
            <a:r>
              <a:rPr lang="en-US" dirty="0" smtClean="0"/>
              <a:t>with:</a:t>
            </a:r>
            <a:endParaRPr lang="en-US" dirty="0"/>
          </a:p>
          <a:p>
            <a:pPr algn="ctr">
              <a:spcBef>
                <a:spcPct val="20000"/>
              </a:spcBef>
              <a:buClr>
                <a:schemeClr val="accent1"/>
              </a:buClr>
              <a:buSzPct val="65000"/>
            </a:pPr>
            <a:r>
              <a:rPr lang="en-US" dirty="0"/>
              <a:t>Emery Berger and Gene Novark, </a:t>
            </a:r>
            <a:r>
              <a:rPr lang="en-US" dirty="0" smtClean="0"/>
              <a:t>UMass - Amherst</a:t>
            </a:r>
          </a:p>
          <a:p>
            <a:pPr algn="ctr">
              <a:spcBef>
                <a:spcPct val="20000"/>
              </a:spcBef>
              <a:buClr>
                <a:schemeClr val="accent1"/>
              </a:buClr>
              <a:buSzPct val="65000"/>
            </a:pPr>
            <a:r>
              <a:rPr lang="en-US" dirty="0" smtClean="0"/>
              <a:t>Ted Hart and Karthik Pattabiraman, </a:t>
            </a:r>
            <a:r>
              <a:rPr lang="en-US" dirty="0"/>
              <a:t>Microsoft </a:t>
            </a:r>
            <a:r>
              <a:rPr lang="en-US" dirty="0" smtClean="0"/>
              <a:t>Research</a:t>
            </a:r>
          </a:p>
          <a:p>
            <a:pPr algn="ctr">
              <a:spcBef>
                <a:spcPct val="20000"/>
              </a:spcBef>
              <a:buClr>
                <a:schemeClr val="accent1"/>
              </a:buClr>
              <a:buSzPct val="65000"/>
            </a:pPr>
            <a:endParaRPr lang="en-US" i="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Exterminator Motivation</a:t>
            </a:r>
          </a:p>
        </p:txBody>
      </p:sp>
      <p:sp>
        <p:nvSpPr>
          <p:cNvPr id="24579" name="Text Placeholder 2"/>
          <p:cNvSpPr>
            <a:spLocks noGrp="1"/>
          </p:cNvSpPr>
          <p:nvPr>
            <p:ph type="body" idx="1"/>
          </p:nvPr>
        </p:nvSpPr>
        <p:spPr>
          <a:xfrm>
            <a:off x="457200" y="1066800"/>
            <a:ext cx="8534400" cy="4835525"/>
          </a:xfrm>
        </p:spPr>
        <p:txBody>
          <a:bodyPr/>
          <a:lstStyle/>
          <a:p>
            <a:r>
              <a:rPr lang="en-US" sz="2800" dirty="0" smtClean="0"/>
              <a:t>DieHard limitations</a:t>
            </a:r>
          </a:p>
          <a:p>
            <a:pPr lvl="1"/>
            <a:r>
              <a:rPr lang="en-US" sz="2000" dirty="0" smtClean="0"/>
              <a:t>Tolerates errors probabilistically, doesn’t fix them</a:t>
            </a:r>
          </a:p>
          <a:p>
            <a:pPr lvl="1"/>
            <a:r>
              <a:rPr lang="en-US" sz="2000" dirty="0" smtClean="0"/>
              <a:t>Memory and CPU overhead</a:t>
            </a:r>
          </a:p>
          <a:p>
            <a:pPr lvl="1"/>
            <a:r>
              <a:rPr lang="en-US" sz="2000" dirty="0" smtClean="0"/>
              <a:t>Provides no information about source of errors</a:t>
            </a:r>
          </a:p>
          <a:p>
            <a:r>
              <a:rPr lang="en-US" sz="2800" dirty="0" smtClean="0"/>
              <a:t>“Ideal” solution addresses the limitations</a:t>
            </a:r>
          </a:p>
          <a:p>
            <a:pPr lvl="1"/>
            <a:r>
              <a:rPr lang="en-US" sz="2000" dirty="0" smtClean="0"/>
              <a:t>Program automatically detects and fixes memory errors</a:t>
            </a:r>
          </a:p>
          <a:p>
            <a:pPr lvl="1"/>
            <a:r>
              <a:rPr lang="en-US" sz="2000" dirty="0" smtClean="0"/>
              <a:t>Corrected program has no memory, CPU overhead</a:t>
            </a:r>
          </a:p>
          <a:p>
            <a:pPr lvl="1"/>
            <a:r>
              <a:rPr lang="en-US" sz="2000" dirty="0" smtClean="0"/>
              <a:t>Sources of errors are pinpointed, easier for human to fix</a:t>
            </a:r>
          </a:p>
          <a:p>
            <a:r>
              <a:rPr lang="en-US" sz="2800" dirty="0" smtClean="0"/>
              <a:t>Exterminator = correcting allocator</a:t>
            </a:r>
          </a:p>
          <a:p>
            <a:pPr lvl="1"/>
            <a:r>
              <a:rPr lang="en-US" sz="2000" dirty="0" smtClean="0"/>
              <a:t>Joint work with Emery Berger, Gene Novark </a:t>
            </a:r>
          </a:p>
          <a:p>
            <a:pPr lvl="1"/>
            <a:r>
              <a:rPr lang="en-US" sz="2400" b="1" dirty="0" smtClean="0">
                <a:solidFill>
                  <a:srgbClr val="002060"/>
                </a:solidFill>
              </a:rPr>
              <a:t>Plan: isolate / patch bugs with no human intervention while tolerating them</a:t>
            </a:r>
            <a:endParaRPr lang="en-US" sz="2000" b="1" dirty="0" smtClean="0">
              <a:solidFill>
                <a:srgbClr val="002060"/>
              </a:solidFill>
            </a:endParaRPr>
          </a:p>
          <a:p>
            <a:pPr lvl="1">
              <a:buFont typeface="Wingdings" pitchFamily="2" charset="2"/>
              <a:buNone/>
            </a:pPr>
            <a:endParaRPr lang="en-US"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C04EC15D-AF3F-4FC7-885E-536815795581}" type="slidenum">
              <a:rPr lang="en-US" altLang="en-US" smtClean="0"/>
              <a:pPr>
                <a:defRPr/>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Exterminator Components</a:t>
            </a:r>
          </a:p>
        </p:txBody>
      </p:sp>
      <p:sp>
        <p:nvSpPr>
          <p:cNvPr id="25603" name="Text Placeholder 2"/>
          <p:cNvSpPr>
            <a:spLocks noGrp="1"/>
          </p:cNvSpPr>
          <p:nvPr>
            <p:ph type="body" idx="1"/>
          </p:nvPr>
        </p:nvSpPr>
        <p:spPr>
          <a:xfrm>
            <a:off x="457200" y="1066800"/>
            <a:ext cx="8229600" cy="4835525"/>
          </a:xfrm>
        </p:spPr>
        <p:txBody>
          <a:bodyPr/>
          <a:lstStyle/>
          <a:p>
            <a:r>
              <a:rPr lang="en-US" sz="2800" dirty="0" smtClean="0"/>
              <a:t>Focus on specific issues:</a:t>
            </a:r>
          </a:p>
          <a:p>
            <a:pPr lvl="1"/>
            <a:r>
              <a:rPr lang="en-US" sz="2800" dirty="0" smtClean="0"/>
              <a:t>How to </a:t>
            </a:r>
            <a:r>
              <a:rPr lang="en-US" sz="2800" b="1" dirty="0" smtClean="0"/>
              <a:t>detect</a:t>
            </a:r>
            <a:r>
              <a:rPr lang="en-US" sz="2800" dirty="0" smtClean="0"/>
              <a:t> heap corruptions effectively?</a:t>
            </a:r>
          </a:p>
          <a:p>
            <a:pPr lvl="2"/>
            <a:r>
              <a:rPr lang="en-US" sz="2800" dirty="0" err="1" smtClean="0">
                <a:solidFill>
                  <a:srgbClr val="002060"/>
                </a:solidFill>
              </a:rPr>
              <a:t>DieFast</a:t>
            </a:r>
            <a:r>
              <a:rPr lang="en-US" sz="2800" dirty="0" smtClean="0">
                <a:solidFill>
                  <a:srgbClr val="002060"/>
                </a:solidFill>
              </a:rPr>
              <a:t> allocator</a:t>
            </a:r>
          </a:p>
          <a:p>
            <a:pPr lvl="1"/>
            <a:r>
              <a:rPr lang="en-US" sz="2800" dirty="0" smtClean="0"/>
              <a:t>How to </a:t>
            </a:r>
            <a:r>
              <a:rPr lang="en-US" sz="2800" b="1" dirty="0" smtClean="0"/>
              <a:t>isolate</a:t>
            </a:r>
            <a:r>
              <a:rPr lang="en-US" sz="2800" dirty="0" smtClean="0"/>
              <a:t> the cause of a heap corruption precisely?</a:t>
            </a:r>
          </a:p>
          <a:p>
            <a:pPr lvl="2"/>
            <a:r>
              <a:rPr lang="en-US" sz="2800" dirty="0" smtClean="0">
                <a:solidFill>
                  <a:srgbClr val="002060"/>
                </a:solidFill>
              </a:rPr>
              <a:t>Heap differencing algorithms</a:t>
            </a:r>
          </a:p>
          <a:p>
            <a:pPr lvl="1"/>
            <a:r>
              <a:rPr lang="en-US" sz="2800" dirty="0" smtClean="0"/>
              <a:t>How to </a:t>
            </a:r>
            <a:r>
              <a:rPr lang="en-US" sz="2800" b="1" dirty="0" smtClean="0"/>
              <a:t>automatically fix </a:t>
            </a:r>
            <a:r>
              <a:rPr lang="en-US" sz="2800" dirty="0" smtClean="0"/>
              <a:t>buggy C code without breaking it?</a:t>
            </a:r>
          </a:p>
          <a:p>
            <a:pPr lvl="2"/>
            <a:r>
              <a:rPr lang="en-US" sz="2800" dirty="0" smtClean="0">
                <a:solidFill>
                  <a:srgbClr val="002060"/>
                </a:solidFill>
              </a:rPr>
              <a:t>Correcting allocator + hot allocator patches</a:t>
            </a:r>
          </a:p>
          <a:p>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BC0053B4-258B-40A3-98AC-D5F082BD7A9B}" type="slidenum">
              <a:rPr lang="en-US" altLang="en-US" smtClean="0"/>
              <a:pPr>
                <a:defRPr/>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Detect: </a:t>
            </a:r>
            <a:r>
              <a:rPr lang="en-US" dirty="0" err="1" smtClean="0"/>
              <a:t>DieFast</a:t>
            </a:r>
            <a:r>
              <a:rPr lang="en-US" dirty="0" smtClean="0"/>
              <a:t> </a:t>
            </a:r>
            <a:r>
              <a:rPr lang="en-US" dirty="0" smtClean="0"/>
              <a:t>Allocator</a:t>
            </a:r>
          </a:p>
        </p:txBody>
      </p:sp>
      <p:sp>
        <p:nvSpPr>
          <p:cNvPr id="26627" name="Text Placeholder 2"/>
          <p:cNvSpPr>
            <a:spLocks noGrp="1"/>
          </p:cNvSpPr>
          <p:nvPr>
            <p:ph type="body" idx="1"/>
          </p:nvPr>
        </p:nvSpPr>
        <p:spPr>
          <a:xfrm>
            <a:off x="457200" y="990600"/>
            <a:ext cx="8229600" cy="4987925"/>
          </a:xfrm>
        </p:spPr>
        <p:txBody>
          <a:bodyPr/>
          <a:lstStyle/>
          <a:p>
            <a:r>
              <a:rPr lang="en-US" sz="2800" dirty="0" smtClean="0"/>
              <a:t>Randomized, over-provisioned heap</a:t>
            </a:r>
          </a:p>
          <a:p>
            <a:pPr lvl="1"/>
            <a:r>
              <a:rPr lang="en-US" sz="2400" dirty="0" smtClean="0"/>
              <a:t>Canary = random bit pattern fixed at startup</a:t>
            </a:r>
          </a:p>
          <a:p>
            <a:pPr lvl="1"/>
            <a:r>
              <a:rPr lang="en-US" sz="2400" dirty="0" smtClean="0"/>
              <a:t>Leverage extra free space by inserting canaries</a:t>
            </a:r>
          </a:p>
          <a:p>
            <a:r>
              <a:rPr lang="en-US" sz="2800" dirty="0" smtClean="0"/>
              <a:t>Inserting canaries</a:t>
            </a:r>
          </a:p>
          <a:p>
            <a:pPr lvl="1"/>
            <a:r>
              <a:rPr lang="en-US" sz="2400" dirty="0" smtClean="0"/>
              <a:t>Initialization – all cells have canaries</a:t>
            </a:r>
          </a:p>
          <a:p>
            <a:pPr lvl="1"/>
            <a:r>
              <a:rPr lang="en-US" sz="2400" dirty="0" smtClean="0"/>
              <a:t>On allocation – no new canaries</a:t>
            </a:r>
          </a:p>
          <a:p>
            <a:pPr lvl="1"/>
            <a:r>
              <a:rPr lang="en-US" sz="2400" dirty="0" smtClean="0"/>
              <a:t>On free – put canary in the freed object with prob. P</a:t>
            </a:r>
          </a:p>
          <a:p>
            <a:r>
              <a:rPr lang="en-US" sz="2800" dirty="0" smtClean="0"/>
              <a:t>Checking canaries</a:t>
            </a:r>
          </a:p>
          <a:p>
            <a:pPr lvl="1"/>
            <a:r>
              <a:rPr lang="en-US" sz="2400" dirty="0" smtClean="0"/>
              <a:t>On allocation – check cell returned</a:t>
            </a:r>
          </a:p>
          <a:p>
            <a:pPr lvl="1"/>
            <a:r>
              <a:rPr lang="en-US" sz="2400" dirty="0" smtClean="0"/>
              <a:t>On free – check adjacent cells</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4B091A26-6F6E-4516-9BA0-82EFDEB83728}" type="slidenum">
              <a:rPr lang="en-US" altLang="en-US" smtClean="0"/>
              <a:pPr>
                <a:defRPr/>
              </a:pPr>
              <a:t>12</a:t>
            </a:fld>
            <a:endParaRPr lang="en-US" altLang="en-US"/>
          </a:p>
        </p:txBody>
      </p:sp>
      <p:sp>
        <p:nvSpPr>
          <p:cNvPr id="7" name="Rectangle 6"/>
          <p:cNvSpPr/>
          <p:nvPr/>
        </p:nvSpPr>
        <p:spPr bwMode="auto">
          <a:xfrm>
            <a:off x="7162800" y="1524000"/>
            <a:ext cx="1752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100101011110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bwMode="auto">
          <a:xfrm>
            <a:off x="59436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40" name="Straight Arrow Connector 39"/>
          <p:cNvCxnSpPr/>
          <p:nvPr/>
        </p:nvCxnSpPr>
        <p:spPr>
          <a:xfrm rot="5400000" flipH="1" flipV="1">
            <a:off x="6058694" y="3390106"/>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bwMode="auto">
          <a:xfrm>
            <a:off x="35052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4" name="Rectangle 13"/>
          <p:cNvSpPr/>
          <p:nvPr/>
        </p:nvSpPr>
        <p:spPr bwMode="auto">
          <a:xfrm>
            <a:off x="59436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cxnSp>
        <p:nvCxnSpPr>
          <p:cNvPr id="12" name="Straight Connector 11"/>
          <p:cNvCxnSpPr/>
          <p:nvPr/>
        </p:nvCxnSpPr>
        <p:spPr bwMode="auto">
          <a:xfrm>
            <a:off x="609600" y="28194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609600" y="32004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bwMode="auto">
          <a:xfrm>
            <a:off x="28956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bwMode="auto">
          <a:xfrm>
            <a:off x="41148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25"/>
          <p:cNvSpPr/>
          <p:nvPr/>
        </p:nvSpPr>
        <p:spPr bwMode="auto">
          <a:xfrm>
            <a:off x="53340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Rectangle 26"/>
          <p:cNvSpPr/>
          <p:nvPr/>
        </p:nvSpPr>
        <p:spPr bwMode="auto">
          <a:xfrm>
            <a:off x="65532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660" name="Title 1"/>
          <p:cNvSpPr>
            <a:spLocks noGrp="1"/>
          </p:cNvSpPr>
          <p:nvPr>
            <p:ph type="title"/>
          </p:nvPr>
        </p:nvSpPr>
        <p:spPr/>
        <p:txBody>
          <a:bodyPr/>
          <a:lstStyle/>
          <a:p>
            <a:r>
              <a:rPr lang="en-US" smtClean="0"/>
              <a:t>Installing and Checking Canaries</a:t>
            </a:r>
          </a:p>
        </p:txBody>
      </p:sp>
      <p:sp>
        <p:nvSpPr>
          <p:cNvPr id="3" name="Date Placeholder 2"/>
          <p:cNvSpPr>
            <a:spLocks noGrp="1"/>
          </p:cNvSpPr>
          <p:nvPr>
            <p:ph type="dt" sz="quarter" idx="10"/>
          </p:nvPr>
        </p:nvSpPr>
        <p:spPr/>
        <p:txBody>
          <a:bodyPr/>
          <a:lstStyle/>
          <a:p>
            <a:pPr>
              <a:defRPr/>
            </a:pPr>
            <a:r>
              <a:rPr lang="en-US" smtClean="0"/>
              <a:t>Ben Zorn, Microsoft Research</a:t>
            </a:r>
            <a:endParaRPr lang="en-US" altLang="en-US"/>
          </a:p>
        </p:txBody>
      </p:sp>
      <p:sp>
        <p:nvSpPr>
          <p:cNvPr id="4" name="Footer Placeholder 3"/>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5" name="Slide Number Placeholder 4"/>
          <p:cNvSpPr>
            <a:spLocks noGrp="1"/>
          </p:cNvSpPr>
          <p:nvPr>
            <p:ph type="sldNum" sz="quarter" idx="12"/>
          </p:nvPr>
        </p:nvSpPr>
        <p:spPr/>
        <p:txBody>
          <a:bodyPr/>
          <a:lstStyle/>
          <a:p>
            <a:pPr>
              <a:defRPr/>
            </a:pPr>
            <a:fld id="{FFCC9674-41BE-4055-8421-95CA69779782}" type="slidenum">
              <a:rPr lang="en-US" altLang="en-US" smtClean="0"/>
              <a:pPr>
                <a:defRPr/>
              </a:pPr>
              <a:t>13</a:t>
            </a:fld>
            <a:endParaRPr lang="en-US" altLang="en-US"/>
          </a:p>
        </p:txBody>
      </p:sp>
      <p:sp>
        <p:nvSpPr>
          <p:cNvPr id="29" name="TextBox 28"/>
          <p:cNvSpPr txBox="1">
            <a:spLocks noChangeArrowheads="1"/>
          </p:cNvSpPr>
          <p:nvPr/>
        </p:nvSpPr>
        <p:spPr bwMode="auto">
          <a:xfrm>
            <a:off x="3276600" y="2286000"/>
            <a:ext cx="1004888" cy="369888"/>
          </a:xfrm>
          <a:prstGeom prst="rect">
            <a:avLst/>
          </a:prstGeom>
          <a:noFill/>
          <a:ln w="9525">
            <a:noFill/>
            <a:miter lim="800000"/>
            <a:headEnd/>
            <a:tailEnd/>
          </a:ln>
        </p:spPr>
        <p:txBody>
          <a:bodyPr wrap="none">
            <a:spAutoFit/>
          </a:bodyPr>
          <a:lstStyle/>
          <a:p>
            <a:r>
              <a:rPr lang="en-US"/>
              <a:t>Allocate</a:t>
            </a:r>
          </a:p>
        </p:txBody>
      </p:sp>
      <p:sp>
        <p:nvSpPr>
          <p:cNvPr id="30" name="TextBox 29"/>
          <p:cNvSpPr txBox="1">
            <a:spLocks noChangeArrowheads="1"/>
          </p:cNvSpPr>
          <p:nvPr/>
        </p:nvSpPr>
        <p:spPr bwMode="auto">
          <a:xfrm>
            <a:off x="5715000" y="2286000"/>
            <a:ext cx="1004888" cy="369888"/>
          </a:xfrm>
          <a:prstGeom prst="rect">
            <a:avLst/>
          </a:prstGeom>
          <a:noFill/>
          <a:ln w="9525">
            <a:noFill/>
            <a:miter lim="800000"/>
            <a:headEnd/>
            <a:tailEnd/>
          </a:ln>
        </p:spPr>
        <p:txBody>
          <a:bodyPr wrap="none">
            <a:spAutoFit/>
          </a:bodyPr>
          <a:lstStyle/>
          <a:p>
            <a:r>
              <a:rPr lang="en-US"/>
              <a:t>Allocate</a:t>
            </a:r>
          </a:p>
        </p:txBody>
      </p:sp>
      <p:sp>
        <p:nvSpPr>
          <p:cNvPr id="31" name="TextBox 30"/>
          <p:cNvSpPr txBox="1">
            <a:spLocks noChangeArrowheads="1"/>
          </p:cNvSpPr>
          <p:nvPr/>
        </p:nvSpPr>
        <p:spPr bwMode="auto">
          <a:xfrm>
            <a:off x="2819400" y="3581400"/>
            <a:ext cx="1979613" cy="646113"/>
          </a:xfrm>
          <a:prstGeom prst="rect">
            <a:avLst/>
          </a:prstGeom>
          <a:noFill/>
          <a:ln w="9525">
            <a:noFill/>
            <a:miter lim="800000"/>
            <a:headEnd/>
            <a:tailEnd/>
          </a:ln>
        </p:spPr>
        <p:txBody>
          <a:bodyPr wrap="none">
            <a:spAutoFit/>
          </a:bodyPr>
          <a:lstStyle/>
          <a:p>
            <a:r>
              <a:rPr lang="en-US"/>
              <a:t>Install canaries</a:t>
            </a:r>
          </a:p>
          <a:p>
            <a:r>
              <a:rPr lang="en-US"/>
              <a:t>with probability P</a:t>
            </a:r>
          </a:p>
        </p:txBody>
      </p:sp>
      <p:cxnSp>
        <p:nvCxnSpPr>
          <p:cNvPr id="34" name="Straight Arrow Connector 33"/>
          <p:cNvCxnSpPr/>
          <p:nvPr/>
        </p:nvCxnSpPr>
        <p:spPr>
          <a:xfrm rot="5400000" flipH="1" flipV="1">
            <a:off x="4229894" y="3390106"/>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a:spLocks noChangeArrowheads="1"/>
          </p:cNvSpPr>
          <p:nvPr/>
        </p:nvSpPr>
        <p:spPr bwMode="auto">
          <a:xfrm>
            <a:off x="3013075" y="3733800"/>
            <a:ext cx="1595438" cy="369888"/>
          </a:xfrm>
          <a:prstGeom prst="rect">
            <a:avLst/>
          </a:prstGeom>
          <a:noFill/>
          <a:ln w="9525">
            <a:noFill/>
            <a:miter lim="800000"/>
            <a:headEnd/>
            <a:tailEnd/>
          </a:ln>
        </p:spPr>
        <p:txBody>
          <a:bodyPr wrap="none">
            <a:spAutoFit/>
          </a:bodyPr>
          <a:lstStyle/>
          <a:p>
            <a:r>
              <a:rPr lang="en-US"/>
              <a:t>Check canary</a:t>
            </a:r>
          </a:p>
        </p:txBody>
      </p:sp>
      <p:cxnSp>
        <p:nvCxnSpPr>
          <p:cNvPr id="39" name="Straight Arrow Connector 38"/>
          <p:cNvCxnSpPr/>
          <p:nvPr/>
        </p:nvCxnSpPr>
        <p:spPr>
          <a:xfrm rot="5400000" flipH="1" flipV="1">
            <a:off x="3620294" y="3390106"/>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5451475" y="3733800"/>
            <a:ext cx="1595438" cy="369888"/>
          </a:xfrm>
          <a:prstGeom prst="rect">
            <a:avLst/>
          </a:prstGeom>
          <a:noFill/>
          <a:ln w="9525">
            <a:noFill/>
            <a:miter lim="800000"/>
            <a:headEnd/>
            <a:tailEnd/>
          </a:ln>
        </p:spPr>
        <p:txBody>
          <a:bodyPr wrap="none">
            <a:spAutoFit/>
          </a:bodyPr>
          <a:lstStyle/>
          <a:p>
            <a:r>
              <a:rPr lang="en-US"/>
              <a:t>Check canary</a:t>
            </a:r>
          </a:p>
        </p:txBody>
      </p:sp>
      <p:sp>
        <p:nvSpPr>
          <p:cNvPr id="44" name="TextBox 43"/>
          <p:cNvSpPr txBox="1">
            <a:spLocks noChangeArrowheads="1"/>
          </p:cNvSpPr>
          <p:nvPr/>
        </p:nvSpPr>
        <p:spPr bwMode="auto">
          <a:xfrm>
            <a:off x="3429000" y="2057400"/>
            <a:ext cx="658813" cy="369888"/>
          </a:xfrm>
          <a:prstGeom prst="rect">
            <a:avLst/>
          </a:prstGeom>
          <a:noFill/>
          <a:ln w="9525">
            <a:noFill/>
            <a:miter lim="800000"/>
            <a:headEnd/>
            <a:tailEnd/>
          </a:ln>
        </p:spPr>
        <p:txBody>
          <a:bodyPr wrap="none">
            <a:spAutoFit/>
          </a:bodyPr>
          <a:lstStyle/>
          <a:p>
            <a:r>
              <a:rPr lang="en-US"/>
              <a:t>Free</a:t>
            </a:r>
          </a:p>
        </p:txBody>
      </p:sp>
      <p:sp>
        <p:nvSpPr>
          <p:cNvPr id="45" name="Rectangle 44"/>
          <p:cNvSpPr/>
          <p:nvPr/>
        </p:nvSpPr>
        <p:spPr bwMode="auto">
          <a:xfrm>
            <a:off x="35052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Rectangle 27"/>
          <p:cNvSpPr/>
          <p:nvPr/>
        </p:nvSpPr>
        <p:spPr bwMode="auto">
          <a:xfrm>
            <a:off x="22860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2" name="Rectangle 31"/>
          <p:cNvSpPr/>
          <p:nvPr/>
        </p:nvSpPr>
        <p:spPr bwMode="auto">
          <a:xfrm>
            <a:off x="16764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Rectangle 35"/>
          <p:cNvSpPr/>
          <p:nvPr/>
        </p:nvSpPr>
        <p:spPr bwMode="auto">
          <a:xfrm>
            <a:off x="10668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Rectangle 36"/>
          <p:cNvSpPr/>
          <p:nvPr/>
        </p:nvSpPr>
        <p:spPr bwMode="auto">
          <a:xfrm>
            <a:off x="4572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Rectangle 45"/>
          <p:cNvSpPr/>
          <p:nvPr/>
        </p:nvSpPr>
        <p:spPr bwMode="auto">
          <a:xfrm>
            <a:off x="47244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7" name="Rectangle 46"/>
          <p:cNvSpPr/>
          <p:nvPr/>
        </p:nvSpPr>
        <p:spPr bwMode="auto">
          <a:xfrm>
            <a:off x="71628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Rectangle 47"/>
          <p:cNvSpPr/>
          <p:nvPr/>
        </p:nvSpPr>
        <p:spPr bwMode="auto">
          <a:xfrm>
            <a:off x="7772400" y="28194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680" name="TextBox 49"/>
          <p:cNvSpPr txBox="1">
            <a:spLocks noChangeArrowheads="1"/>
          </p:cNvSpPr>
          <p:nvPr/>
        </p:nvSpPr>
        <p:spPr bwMode="auto">
          <a:xfrm>
            <a:off x="533400" y="1524000"/>
            <a:ext cx="3065463" cy="369888"/>
          </a:xfrm>
          <a:prstGeom prst="rect">
            <a:avLst/>
          </a:prstGeom>
          <a:noFill/>
          <a:ln w="9525">
            <a:noFill/>
            <a:miter lim="800000"/>
            <a:headEnd/>
            <a:tailEnd/>
          </a:ln>
        </p:spPr>
        <p:txBody>
          <a:bodyPr wrap="none">
            <a:spAutoFit/>
          </a:bodyPr>
          <a:lstStyle/>
          <a:p>
            <a:r>
              <a:rPr lang="en-US"/>
              <a:t>Initially, heap full of canaries</a:t>
            </a:r>
          </a:p>
        </p:txBody>
      </p:sp>
      <p:sp>
        <p:nvSpPr>
          <p:cNvPr id="51" name="Rectangle 50"/>
          <p:cNvSpPr/>
          <p:nvPr/>
        </p:nvSpPr>
        <p:spPr bwMode="auto">
          <a:xfrm>
            <a:off x="35052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52" name="Straight Arrow Connector 51"/>
          <p:cNvCxnSpPr/>
          <p:nvPr/>
        </p:nvCxnSpPr>
        <p:spPr>
          <a:xfrm rot="5400000" flipH="1" flipV="1">
            <a:off x="3010694" y="3390106"/>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bwMode="auto">
          <a:xfrm>
            <a:off x="35052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xit" presetSubtype="0" fill="hold" grpId="1" nodeType="withEffect">
                                  <p:stCondLst>
                                    <p:cond delay="0"/>
                                  </p:stCondLst>
                                  <p:childTnLst>
                                    <p:set>
                                      <p:cBhvr>
                                        <p:cTn id="16" dur="1" fill="hold">
                                          <p:stCondLst>
                                            <p:cond delay="0"/>
                                          </p:stCondLst>
                                        </p:cTn>
                                        <p:tgtEl>
                                          <p:spTgt spid="2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9"/>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3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42"/>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xit" presetSubtype="0" fill="hold" nodeType="withEffect">
                                  <p:stCondLst>
                                    <p:cond delay="0"/>
                                  </p:stCondLst>
                                  <p:childTnLst>
                                    <p:set>
                                      <p:cBhvr>
                                        <p:cTn id="38" dur="1" fill="hold">
                                          <p:stCondLst>
                                            <p:cond delay="0"/>
                                          </p:stCondLst>
                                        </p:cTn>
                                        <p:tgtEl>
                                          <p:spTgt spid="4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4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52"/>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34"/>
                                        </p:tgtEl>
                                        <p:attrNameLst>
                                          <p:attrName>style.visibility</p:attrName>
                                        </p:attrNameLst>
                                      </p:cBhvr>
                                      <p:to>
                                        <p:strVal val="hidden"/>
                                      </p:to>
                                    </p:set>
                                  </p:childTnLst>
                                </p:cTn>
                              </p:par>
                              <p:par>
                                <p:cTn id="57" presetID="1" presetClass="exit" presetSubtype="0" fill="hold" grpId="3" nodeType="withEffect">
                                  <p:stCondLst>
                                    <p:cond delay="0"/>
                                  </p:stCondLst>
                                  <p:childTnLst>
                                    <p:set>
                                      <p:cBhvr>
                                        <p:cTn id="58" dur="1" fill="hold">
                                          <p:stCondLst>
                                            <p:cond delay="0"/>
                                          </p:stCondLst>
                                        </p:cTn>
                                        <p:tgtEl>
                                          <p:spTgt spid="38"/>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p:bldP spid="29" grpId="1"/>
      <p:bldP spid="30" grpId="0"/>
      <p:bldP spid="30" grpId="1"/>
      <p:bldP spid="31" grpId="0"/>
      <p:bldP spid="38" grpId="0"/>
      <p:bldP spid="38" grpId="1"/>
      <p:bldP spid="38" grpId="2"/>
      <p:bldP spid="38" grpId="3"/>
      <p:bldP spid="42" grpId="0"/>
      <p:bldP spid="42" grpId="1"/>
      <p:bldP spid="44" grpId="0"/>
      <p:bldP spid="44" grpId="1"/>
      <p:bldP spid="51" grpId="0" animBg="1"/>
      <p:bldP spid="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Isolate: Heap </a:t>
            </a:r>
            <a:r>
              <a:rPr lang="en-US" dirty="0" smtClean="0"/>
              <a:t>Differencing</a:t>
            </a:r>
          </a:p>
        </p:txBody>
      </p:sp>
      <p:sp>
        <p:nvSpPr>
          <p:cNvPr id="28675" name="Text Placeholder 2"/>
          <p:cNvSpPr>
            <a:spLocks noGrp="1"/>
          </p:cNvSpPr>
          <p:nvPr>
            <p:ph type="body" idx="1"/>
          </p:nvPr>
        </p:nvSpPr>
        <p:spPr>
          <a:xfrm>
            <a:off x="457200" y="1143000"/>
            <a:ext cx="8229600" cy="4835525"/>
          </a:xfrm>
        </p:spPr>
        <p:txBody>
          <a:bodyPr/>
          <a:lstStyle/>
          <a:p>
            <a:r>
              <a:rPr lang="en-US" sz="2800" dirty="0" smtClean="0"/>
              <a:t>Strategy</a:t>
            </a:r>
          </a:p>
          <a:p>
            <a:pPr lvl="1"/>
            <a:r>
              <a:rPr lang="en-US" sz="2400" dirty="0" smtClean="0"/>
              <a:t>Run program multiple times with different randomized heaps</a:t>
            </a:r>
          </a:p>
          <a:p>
            <a:pPr lvl="1"/>
            <a:r>
              <a:rPr lang="en-US" sz="2400" dirty="0" smtClean="0"/>
              <a:t>If detect canary corruption, dump contents of heap</a:t>
            </a:r>
          </a:p>
          <a:p>
            <a:pPr lvl="1"/>
            <a:r>
              <a:rPr lang="en-US" sz="2400" dirty="0" smtClean="0"/>
              <a:t>Identify objects across runs using allocation order</a:t>
            </a:r>
          </a:p>
          <a:p>
            <a:r>
              <a:rPr lang="en-US" sz="2800" dirty="0" smtClean="0"/>
              <a:t>Insight: Relation between corruption and object causing corruption is invariant across heaps</a:t>
            </a:r>
          </a:p>
          <a:p>
            <a:pPr lvl="1"/>
            <a:r>
              <a:rPr lang="en-US" sz="2400" dirty="0" smtClean="0"/>
              <a:t>Detect invariant across random heaps</a:t>
            </a:r>
          </a:p>
          <a:p>
            <a:pPr lvl="1"/>
            <a:r>
              <a:rPr lang="en-US" sz="2400" dirty="0" smtClean="0"/>
              <a:t>More heaps =&gt; higher confidence of invariant </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3B6C09EC-B910-4137-9D04-FE5585E72AAC}" type="slidenum">
              <a:rPr lang="en-US" altLang="en-US" smtClean="0"/>
              <a:pPr>
                <a:defRPr/>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2286000" y="1828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12" name="Straight Connector 11"/>
          <p:cNvCxnSpPr/>
          <p:nvPr/>
        </p:nvCxnSpPr>
        <p:spPr bwMode="auto">
          <a:xfrm>
            <a:off x="609600" y="18288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auto">
          <a:xfrm>
            <a:off x="609600" y="22098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auto">
          <a:xfrm>
            <a:off x="2895600" y="1828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5" name="Rectangle 24"/>
          <p:cNvSpPr/>
          <p:nvPr/>
        </p:nvSpPr>
        <p:spPr bwMode="auto">
          <a:xfrm>
            <a:off x="4114800" y="1828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6" name="Rectangle 25"/>
          <p:cNvSpPr/>
          <p:nvPr/>
        </p:nvSpPr>
        <p:spPr bwMode="auto">
          <a:xfrm>
            <a:off x="4724400" y="1828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X</a:t>
            </a:r>
          </a:p>
        </p:txBody>
      </p:sp>
      <p:sp>
        <p:nvSpPr>
          <p:cNvPr id="27" name="Rectangle 26"/>
          <p:cNvSpPr/>
          <p:nvPr/>
        </p:nvSpPr>
        <p:spPr bwMode="auto">
          <a:xfrm>
            <a:off x="7162800" y="1828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705" name="Title 1"/>
          <p:cNvSpPr>
            <a:spLocks noGrp="1"/>
          </p:cNvSpPr>
          <p:nvPr>
            <p:ph type="title"/>
          </p:nvPr>
        </p:nvSpPr>
        <p:spPr/>
        <p:txBody>
          <a:bodyPr/>
          <a:lstStyle/>
          <a:p>
            <a:r>
              <a:rPr lang="en-US" smtClean="0"/>
              <a:t>Attributing Buffer Overflows</a:t>
            </a:r>
          </a:p>
        </p:txBody>
      </p:sp>
      <p:sp>
        <p:nvSpPr>
          <p:cNvPr id="3" name="Date Placeholder 2"/>
          <p:cNvSpPr>
            <a:spLocks noGrp="1"/>
          </p:cNvSpPr>
          <p:nvPr>
            <p:ph type="dt" sz="quarter" idx="10"/>
          </p:nvPr>
        </p:nvSpPr>
        <p:spPr/>
        <p:txBody>
          <a:bodyPr/>
          <a:lstStyle/>
          <a:p>
            <a:pPr>
              <a:defRPr/>
            </a:pPr>
            <a:r>
              <a:rPr lang="en-US" smtClean="0"/>
              <a:t>Ben Zorn, Microsoft Research</a:t>
            </a:r>
            <a:endParaRPr lang="en-US" altLang="en-US"/>
          </a:p>
        </p:txBody>
      </p:sp>
      <p:sp>
        <p:nvSpPr>
          <p:cNvPr id="4" name="Footer Placeholder 3"/>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5" name="Slide Number Placeholder 4"/>
          <p:cNvSpPr>
            <a:spLocks noGrp="1"/>
          </p:cNvSpPr>
          <p:nvPr>
            <p:ph type="sldNum" sz="quarter" idx="12"/>
          </p:nvPr>
        </p:nvSpPr>
        <p:spPr/>
        <p:txBody>
          <a:bodyPr/>
          <a:lstStyle/>
          <a:p>
            <a:pPr>
              <a:defRPr/>
            </a:pPr>
            <a:fld id="{C897CFB0-5B64-483A-9A35-026A8405F713}" type="slidenum">
              <a:rPr lang="en-US" altLang="en-US" smtClean="0"/>
              <a:pPr>
                <a:defRPr/>
              </a:pPr>
              <a:t>15</a:t>
            </a:fld>
            <a:endParaRPr lang="en-US" altLang="en-US"/>
          </a:p>
        </p:txBody>
      </p:sp>
      <p:sp>
        <p:nvSpPr>
          <p:cNvPr id="44" name="TextBox 43"/>
          <p:cNvSpPr txBox="1">
            <a:spLocks noChangeArrowheads="1"/>
          </p:cNvSpPr>
          <p:nvPr/>
        </p:nvSpPr>
        <p:spPr bwMode="auto">
          <a:xfrm>
            <a:off x="5486400" y="5105400"/>
            <a:ext cx="1749425" cy="369888"/>
          </a:xfrm>
          <a:prstGeom prst="rect">
            <a:avLst/>
          </a:prstGeom>
          <a:noFill/>
          <a:ln w="9525">
            <a:noFill/>
            <a:miter lim="800000"/>
            <a:headEnd/>
            <a:tailEnd/>
          </a:ln>
        </p:spPr>
        <p:txBody>
          <a:bodyPr wrap="none">
            <a:spAutoFit/>
          </a:bodyPr>
          <a:lstStyle/>
          <a:p>
            <a:r>
              <a:rPr lang="en-US"/>
              <a:t>One candidate!</a:t>
            </a:r>
          </a:p>
        </p:txBody>
      </p:sp>
      <p:sp>
        <p:nvSpPr>
          <p:cNvPr id="32" name="Rectangle 31"/>
          <p:cNvSpPr/>
          <p:nvPr/>
        </p:nvSpPr>
        <p:spPr bwMode="auto">
          <a:xfrm>
            <a:off x="1676400" y="1828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Rectangle 45"/>
          <p:cNvSpPr/>
          <p:nvPr/>
        </p:nvSpPr>
        <p:spPr bwMode="auto">
          <a:xfrm>
            <a:off x="3505200" y="1828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7" name="Rectangle 46"/>
          <p:cNvSpPr/>
          <p:nvPr/>
        </p:nvSpPr>
        <p:spPr bwMode="auto">
          <a:xfrm>
            <a:off x="6553200" y="1828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8" name="Rectangle 47"/>
          <p:cNvSpPr/>
          <p:nvPr/>
        </p:nvSpPr>
        <p:spPr bwMode="auto">
          <a:xfrm>
            <a:off x="457200" y="1828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 name="Rectangle 48"/>
          <p:cNvSpPr/>
          <p:nvPr/>
        </p:nvSpPr>
        <p:spPr bwMode="auto">
          <a:xfrm>
            <a:off x="5943600" y="1828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 name="Group 58"/>
          <p:cNvGrpSpPr>
            <a:grpSpLocks/>
          </p:cNvGrpSpPr>
          <p:nvPr/>
        </p:nvGrpSpPr>
        <p:grpSpPr bwMode="auto">
          <a:xfrm>
            <a:off x="4419600" y="914400"/>
            <a:ext cx="1223963" cy="914400"/>
            <a:chOff x="4419600" y="914400"/>
            <a:chExt cx="1223412" cy="914400"/>
          </a:xfrm>
        </p:grpSpPr>
        <p:sp>
          <p:nvSpPr>
            <p:cNvPr id="29769" name="TextBox 37"/>
            <p:cNvSpPr txBox="1">
              <a:spLocks noChangeArrowheads="1"/>
            </p:cNvSpPr>
            <p:nvPr/>
          </p:nvSpPr>
          <p:spPr bwMode="auto">
            <a:xfrm>
              <a:off x="4419600" y="914400"/>
              <a:ext cx="1223412" cy="646331"/>
            </a:xfrm>
            <a:prstGeom prst="rect">
              <a:avLst/>
            </a:prstGeom>
            <a:noFill/>
            <a:ln w="9525">
              <a:noFill/>
              <a:miter lim="800000"/>
              <a:headEnd/>
              <a:tailEnd/>
            </a:ln>
          </p:spPr>
          <p:txBody>
            <a:bodyPr wrap="none">
              <a:spAutoFit/>
            </a:bodyPr>
            <a:lstStyle/>
            <a:p>
              <a:pPr algn="ctr"/>
              <a:r>
                <a:rPr lang="en-US"/>
                <a:t>corrupted </a:t>
              </a:r>
            </a:p>
            <a:p>
              <a:pPr algn="ctr"/>
              <a:r>
                <a:rPr lang="en-US"/>
                <a:t>canary</a:t>
              </a:r>
            </a:p>
          </p:txBody>
        </p:sp>
        <p:cxnSp>
          <p:nvCxnSpPr>
            <p:cNvPr id="50" name="Straight Arrow Connector 49"/>
            <p:cNvCxnSpPr/>
            <p:nvPr/>
          </p:nvCxnSpPr>
          <p:spPr>
            <a:xfrm rot="5400000">
              <a:off x="4877319" y="1675606"/>
              <a:ext cx="304800"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57"/>
          <p:cNvGrpSpPr>
            <a:grpSpLocks/>
          </p:cNvGrpSpPr>
          <p:nvPr/>
        </p:nvGrpSpPr>
        <p:grpSpPr bwMode="auto">
          <a:xfrm>
            <a:off x="2057400" y="2209800"/>
            <a:ext cx="2441575" cy="903288"/>
            <a:chOff x="2057400" y="2209800"/>
            <a:chExt cx="2441694" cy="902732"/>
          </a:xfrm>
        </p:grpSpPr>
        <p:sp>
          <p:nvSpPr>
            <p:cNvPr id="29765" name="TextBox 52"/>
            <p:cNvSpPr txBox="1">
              <a:spLocks noChangeArrowheads="1"/>
            </p:cNvSpPr>
            <p:nvPr/>
          </p:nvSpPr>
          <p:spPr bwMode="auto">
            <a:xfrm>
              <a:off x="2057400" y="2743200"/>
              <a:ext cx="2441694" cy="369332"/>
            </a:xfrm>
            <a:prstGeom prst="rect">
              <a:avLst/>
            </a:prstGeom>
            <a:noFill/>
            <a:ln w="9525">
              <a:noFill/>
              <a:miter lim="800000"/>
              <a:headEnd/>
              <a:tailEnd/>
            </a:ln>
          </p:spPr>
          <p:txBody>
            <a:bodyPr wrap="none">
              <a:spAutoFit/>
            </a:bodyPr>
            <a:lstStyle/>
            <a:p>
              <a:r>
                <a:rPr lang="en-US"/>
                <a:t>Which object caused?</a:t>
              </a:r>
            </a:p>
          </p:txBody>
        </p:sp>
        <p:cxnSp>
          <p:nvCxnSpPr>
            <p:cNvPr id="54" name="Straight Arrow Connector 53"/>
            <p:cNvCxnSpPr/>
            <p:nvPr/>
          </p:nvCxnSpPr>
          <p:spPr>
            <a:xfrm rot="16200000" flipV="1">
              <a:off x="2363161" y="2437465"/>
              <a:ext cx="456919"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6200000" flipV="1">
              <a:off x="2972790" y="2437465"/>
              <a:ext cx="456919"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6200000" flipV="1">
              <a:off x="3582420" y="2437465"/>
              <a:ext cx="456919"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 65"/>
          <p:cNvGrpSpPr>
            <a:grpSpLocks/>
          </p:cNvGrpSpPr>
          <p:nvPr/>
        </p:nvGrpSpPr>
        <p:grpSpPr bwMode="auto">
          <a:xfrm>
            <a:off x="2438400" y="1219200"/>
            <a:ext cx="3224213" cy="598488"/>
            <a:chOff x="2438400" y="1219200"/>
            <a:chExt cx="3223959" cy="597932"/>
          </a:xfrm>
        </p:grpSpPr>
        <p:cxnSp>
          <p:nvCxnSpPr>
            <p:cNvPr id="61" name="Straight Arrow Connector 60"/>
            <p:cNvCxnSpPr/>
            <p:nvPr/>
          </p:nvCxnSpPr>
          <p:spPr>
            <a:xfrm>
              <a:off x="3276534" y="1675975"/>
              <a:ext cx="1371492" cy="1587"/>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763" name="TextBox 62"/>
            <p:cNvSpPr txBox="1">
              <a:spLocks noChangeArrowheads="1"/>
            </p:cNvSpPr>
            <p:nvPr/>
          </p:nvSpPr>
          <p:spPr bwMode="auto">
            <a:xfrm>
              <a:off x="2438400" y="1219200"/>
              <a:ext cx="3223959" cy="369332"/>
            </a:xfrm>
            <a:prstGeom prst="rect">
              <a:avLst/>
            </a:prstGeom>
            <a:noFill/>
            <a:ln w="9525">
              <a:noFill/>
              <a:miter lim="800000"/>
              <a:headEnd/>
              <a:tailEnd/>
            </a:ln>
          </p:spPr>
          <p:txBody>
            <a:bodyPr wrap="none">
              <a:spAutoFit/>
            </a:bodyPr>
            <a:lstStyle/>
            <a:p>
              <a:r>
                <a:rPr lang="en-US"/>
                <a:t>delta is constant but unknown</a:t>
              </a:r>
            </a:p>
          </p:txBody>
        </p:sp>
        <p:sp>
          <p:nvSpPr>
            <p:cNvPr id="29764" name="TextBox 63"/>
            <p:cNvSpPr txBox="1">
              <a:spLocks noChangeArrowheads="1"/>
            </p:cNvSpPr>
            <p:nvPr/>
          </p:nvSpPr>
          <p:spPr bwMode="auto">
            <a:xfrm>
              <a:off x="2971800" y="1447800"/>
              <a:ext cx="312906" cy="369332"/>
            </a:xfrm>
            <a:prstGeom prst="rect">
              <a:avLst/>
            </a:prstGeom>
            <a:noFill/>
            <a:ln w="9525">
              <a:noFill/>
              <a:miter lim="800000"/>
              <a:headEnd/>
              <a:tailEnd/>
            </a:ln>
          </p:spPr>
          <p:txBody>
            <a:bodyPr wrap="none">
              <a:spAutoFit/>
            </a:bodyPr>
            <a:lstStyle/>
            <a:p>
              <a:r>
                <a:rPr lang="en-US"/>
                <a:t>?</a:t>
              </a:r>
            </a:p>
          </p:txBody>
        </p:sp>
      </p:grpSp>
      <p:grpSp>
        <p:nvGrpSpPr>
          <p:cNvPr id="8" name="Group 80"/>
          <p:cNvGrpSpPr>
            <a:grpSpLocks/>
          </p:cNvGrpSpPr>
          <p:nvPr/>
        </p:nvGrpSpPr>
        <p:grpSpPr bwMode="auto">
          <a:xfrm>
            <a:off x="609600" y="2590800"/>
            <a:ext cx="7772400" cy="763588"/>
            <a:chOff x="609600" y="2590800"/>
            <a:chExt cx="7772400" cy="763588"/>
          </a:xfrm>
        </p:grpSpPr>
        <p:sp>
          <p:nvSpPr>
            <p:cNvPr id="67" name="Rectangle 66"/>
            <p:cNvSpPr/>
            <p:nvPr/>
          </p:nvSpPr>
          <p:spPr bwMode="auto">
            <a:xfrm>
              <a:off x="7162800" y="2971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68" name="Straight Connector 67"/>
            <p:cNvCxnSpPr/>
            <p:nvPr/>
          </p:nvCxnSpPr>
          <p:spPr bwMode="auto">
            <a:xfrm>
              <a:off x="609600" y="29718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bwMode="auto">
            <a:xfrm>
              <a:off x="609600" y="33528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bwMode="auto">
            <a:xfrm>
              <a:off x="1066800" y="2971800"/>
              <a:ext cx="609600" cy="3810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71" name="Rectangle 70"/>
            <p:cNvSpPr/>
            <p:nvPr/>
          </p:nvSpPr>
          <p:spPr bwMode="auto">
            <a:xfrm>
              <a:off x="22860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2" name="Rectangle 71"/>
            <p:cNvSpPr/>
            <p:nvPr/>
          </p:nvSpPr>
          <p:spPr bwMode="auto">
            <a:xfrm>
              <a:off x="28956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X</a:t>
              </a:r>
            </a:p>
          </p:txBody>
        </p:sp>
        <p:sp>
          <p:nvSpPr>
            <p:cNvPr id="73" name="Rectangle 72"/>
            <p:cNvSpPr/>
            <p:nvPr/>
          </p:nvSpPr>
          <p:spPr bwMode="auto">
            <a:xfrm>
              <a:off x="53340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4" name="Rectangle 73"/>
            <p:cNvSpPr/>
            <p:nvPr/>
          </p:nvSpPr>
          <p:spPr bwMode="auto">
            <a:xfrm>
              <a:off x="65532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5" name="Rectangle 74"/>
            <p:cNvSpPr/>
            <p:nvPr/>
          </p:nvSpPr>
          <p:spPr bwMode="auto">
            <a:xfrm>
              <a:off x="1676400" y="2971800"/>
              <a:ext cx="609600" cy="3810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76" name="Rectangle 75"/>
            <p:cNvSpPr/>
            <p:nvPr/>
          </p:nvSpPr>
          <p:spPr bwMode="auto">
            <a:xfrm>
              <a:off x="4724400" y="2971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77" name="Rectangle 76"/>
            <p:cNvSpPr/>
            <p:nvPr/>
          </p:nvSpPr>
          <p:spPr bwMode="auto">
            <a:xfrm>
              <a:off x="77724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8" name="Rectangle 77"/>
            <p:cNvSpPr/>
            <p:nvPr/>
          </p:nvSpPr>
          <p:spPr bwMode="auto">
            <a:xfrm>
              <a:off x="41148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761" name="TextBox 78"/>
            <p:cNvSpPr txBox="1">
              <a:spLocks noChangeArrowheads="1"/>
            </p:cNvSpPr>
            <p:nvPr/>
          </p:nvSpPr>
          <p:spPr bwMode="auto">
            <a:xfrm>
              <a:off x="7391400" y="2590800"/>
              <a:ext cx="800219" cy="369332"/>
            </a:xfrm>
            <a:prstGeom prst="rect">
              <a:avLst/>
            </a:prstGeom>
            <a:noFill/>
            <a:ln w="9525">
              <a:noFill/>
              <a:miter lim="800000"/>
              <a:headEnd/>
              <a:tailEnd/>
            </a:ln>
          </p:spPr>
          <p:txBody>
            <a:bodyPr wrap="none">
              <a:spAutoFit/>
            </a:bodyPr>
            <a:lstStyle/>
            <a:p>
              <a:r>
                <a:rPr lang="en-US"/>
                <a:t>Run 2</a:t>
              </a:r>
            </a:p>
          </p:txBody>
        </p:sp>
      </p:grpSp>
      <p:sp>
        <p:nvSpPr>
          <p:cNvPr id="29719" name="TextBox 79"/>
          <p:cNvSpPr txBox="1">
            <a:spLocks noChangeArrowheads="1"/>
          </p:cNvSpPr>
          <p:nvPr/>
        </p:nvSpPr>
        <p:spPr bwMode="auto">
          <a:xfrm>
            <a:off x="7391400" y="1447800"/>
            <a:ext cx="800100" cy="369888"/>
          </a:xfrm>
          <a:prstGeom prst="rect">
            <a:avLst/>
          </a:prstGeom>
          <a:noFill/>
          <a:ln w="9525">
            <a:noFill/>
            <a:miter lim="800000"/>
            <a:headEnd/>
            <a:tailEnd/>
          </a:ln>
        </p:spPr>
        <p:txBody>
          <a:bodyPr wrap="none">
            <a:spAutoFit/>
          </a:bodyPr>
          <a:lstStyle/>
          <a:p>
            <a:r>
              <a:rPr lang="en-US"/>
              <a:t>Run 1</a:t>
            </a:r>
          </a:p>
        </p:txBody>
      </p:sp>
      <p:cxnSp>
        <p:nvCxnSpPr>
          <p:cNvPr id="83" name="Straight Arrow Connector 82"/>
          <p:cNvCxnSpPr>
            <a:stCxn id="26" idx="2"/>
            <a:endCxn id="72" idx="0"/>
          </p:cNvCxnSpPr>
          <p:nvPr/>
        </p:nvCxnSpPr>
        <p:spPr>
          <a:xfrm rot="5400000">
            <a:off x="3733800" y="1676400"/>
            <a:ext cx="762000" cy="1828800"/>
          </a:xfrm>
          <a:prstGeom prst="straightConnector1">
            <a:avLst/>
          </a:prstGeom>
          <a:ln w="25400">
            <a:solidFill>
              <a:srgbClr val="FF0066"/>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5400000">
            <a:off x="2514600" y="1676400"/>
            <a:ext cx="762000" cy="1828800"/>
          </a:xfrm>
          <a:prstGeom prst="straightConnector1">
            <a:avLst/>
          </a:prstGeom>
          <a:ln w="25400">
            <a:solidFill>
              <a:srgbClr val="FF0066"/>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5400000">
            <a:off x="1905000" y="1676400"/>
            <a:ext cx="762000" cy="1828800"/>
          </a:xfrm>
          <a:prstGeom prst="straightConnector1">
            <a:avLst/>
          </a:prstGeom>
          <a:ln w="25400">
            <a:solidFill>
              <a:srgbClr val="FF0066"/>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10" name="Group 91"/>
          <p:cNvGrpSpPr>
            <a:grpSpLocks/>
          </p:cNvGrpSpPr>
          <p:nvPr/>
        </p:nvGrpSpPr>
        <p:grpSpPr bwMode="auto">
          <a:xfrm>
            <a:off x="609600" y="3352800"/>
            <a:ext cx="2505075" cy="750888"/>
            <a:chOff x="609600" y="3352800"/>
            <a:chExt cx="2505814" cy="750332"/>
          </a:xfrm>
        </p:grpSpPr>
        <p:sp>
          <p:nvSpPr>
            <p:cNvPr id="29746" name="TextBox 85"/>
            <p:cNvSpPr txBox="1">
              <a:spLocks noChangeArrowheads="1"/>
            </p:cNvSpPr>
            <p:nvPr/>
          </p:nvSpPr>
          <p:spPr bwMode="auto">
            <a:xfrm>
              <a:off x="609600" y="3733800"/>
              <a:ext cx="2505814" cy="369332"/>
            </a:xfrm>
            <a:prstGeom prst="rect">
              <a:avLst/>
            </a:prstGeom>
            <a:noFill/>
            <a:ln w="9525">
              <a:noFill/>
              <a:miter lim="800000"/>
              <a:headEnd/>
              <a:tailEnd/>
            </a:ln>
          </p:spPr>
          <p:txBody>
            <a:bodyPr wrap="none">
              <a:spAutoFit/>
            </a:bodyPr>
            <a:lstStyle/>
            <a:p>
              <a:r>
                <a:rPr lang="en-US"/>
                <a:t>Now only 2 candidates</a:t>
              </a:r>
            </a:p>
          </p:txBody>
        </p:sp>
        <p:cxnSp>
          <p:nvCxnSpPr>
            <p:cNvPr id="88" name="Straight Arrow Connector 87"/>
            <p:cNvCxnSpPr/>
            <p:nvPr/>
          </p:nvCxnSpPr>
          <p:spPr>
            <a:xfrm rot="5400000" flipH="1" flipV="1">
              <a:off x="1182260" y="3542365"/>
              <a:ext cx="38071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5400000" flipH="1" flipV="1">
              <a:off x="1792040" y="3542365"/>
              <a:ext cx="380718"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90" name="Rectangle 89"/>
          <p:cNvSpPr/>
          <p:nvPr/>
        </p:nvSpPr>
        <p:spPr bwMode="auto">
          <a:xfrm>
            <a:off x="1066800" y="2971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91" name="Rectangle 90"/>
          <p:cNvSpPr/>
          <p:nvPr/>
        </p:nvSpPr>
        <p:spPr bwMode="auto">
          <a:xfrm>
            <a:off x="1676400" y="2971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grpSp>
        <p:nvGrpSpPr>
          <p:cNvPr id="11" name="Group 92"/>
          <p:cNvGrpSpPr>
            <a:grpSpLocks/>
          </p:cNvGrpSpPr>
          <p:nvPr/>
        </p:nvGrpSpPr>
        <p:grpSpPr bwMode="auto">
          <a:xfrm>
            <a:off x="609600" y="3810000"/>
            <a:ext cx="7772400" cy="763588"/>
            <a:chOff x="609600" y="2590800"/>
            <a:chExt cx="7772400" cy="763588"/>
          </a:xfrm>
        </p:grpSpPr>
        <p:sp>
          <p:nvSpPr>
            <p:cNvPr id="113" name="Rectangle 112"/>
            <p:cNvSpPr/>
            <p:nvPr/>
          </p:nvSpPr>
          <p:spPr bwMode="auto">
            <a:xfrm>
              <a:off x="5943600" y="2971800"/>
              <a:ext cx="609600" cy="3810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94" name="Rectangle 93"/>
            <p:cNvSpPr/>
            <p:nvPr/>
          </p:nvSpPr>
          <p:spPr bwMode="auto">
            <a:xfrm>
              <a:off x="1066800" y="2971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95" name="Straight Connector 94"/>
            <p:cNvCxnSpPr/>
            <p:nvPr/>
          </p:nvCxnSpPr>
          <p:spPr bwMode="auto">
            <a:xfrm>
              <a:off x="609600" y="29718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a:off x="609600" y="3352800"/>
              <a:ext cx="7696200" cy="1588"/>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bwMode="auto">
            <a:xfrm>
              <a:off x="22860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9" name="Rectangle 98"/>
            <p:cNvSpPr/>
            <p:nvPr/>
          </p:nvSpPr>
          <p:spPr bwMode="auto">
            <a:xfrm>
              <a:off x="71628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X</a:t>
              </a:r>
            </a:p>
          </p:txBody>
        </p:sp>
        <p:sp>
          <p:nvSpPr>
            <p:cNvPr id="100" name="Rectangle 99"/>
            <p:cNvSpPr/>
            <p:nvPr/>
          </p:nvSpPr>
          <p:spPr bwMode="auto">
            <a:xfrm>
              <a:off x="35052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1" name="Rectangle 100"/>
            <p:cNvSpPr/>
            <p:nvPr/>
          </p:nvSpPr>
          <p:spPr bwMode="auto">
            <a:xfrm>
              <a:off x="65532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3" name="Rectangle 102"/>
            <p:cNvSpPr/>
            <p:nvPr/>
          </p:nvSpPr>
          <p:spPr bwMode="auto">
            <a:xfrm>
              <a:off x="4114800" y="29718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04" name="Rectangle 103"/>
            <p:cNvSpPr/>
            <p:nvPr/>
          </p:nvSpPr>
          <p:spPr bwMode="auto">
            <a:xfrm>
              <a:off x="77724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5" name="Rectangle 104"/>
            <p:cNvSpPr/>
            <p:nvPr/>
          </p:nvSpPr>
          <p:spPr bwMode="auto">
            <a:xfrm>
              <a:off x="4724400" y="2971800"/>
              <a:ext cx="609600" cy="381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9745" name="TextBox 105"/>
            <p:cNvSpPr txBox="1">
              <a:spLocks noChangeArrowheads="1"/>
            </p:cNvSpPr>
            <p:nvPr/>
          </p:nvSpPr>
          <p:spPr bwMode="auto">
            <a:xfrm>
              <a:off x="7391400" y="2590800"/>
              <a:ext cx="800219" cy="369332"/>
            </a:xfrm>
            <a:prstGeom prst="rect">
              <a:avLst/>
            </a:prstGeom>
            <a:noFill/>
            <a:ln w="9525">
              <a:noFill/>
              <a:miter lim="800000"/>
              <a:headEnd/>
              <a:tailEnd/>
            </a:ln>
          </p:spPr>
          <p:txBody>
            <a:bodyPr wrap="none">
              <a:spAutoFit/>
            </a:bodyPr>
            <a:lstStyle/>
            <a:p>
              <a:r>
                <a:rPr lang="en-US"/>
                <a:t>Run 3</a:t>
              </a:r>
            </a:p>
          </p:txBody>
        </p:sp>
      </p:grpSp>
      <p:sp>
        <p:nvSpPr>
          <p:cNvPr id="107" name="Rectangle 106"/>
          <p:cNvSpPr/>
          <p:nvPr/>
        </p:nvSpPr>
        <p:spPr bwMode="auto">
          <a:xfrm>
            <a:off x="1676400" y="4191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cxnSp>
        <p:nvCxnSpPr>
          <p:cNvPr id="109" name="Straight Arrow Connector 108"/>
          <p:cNvCxnSpPr>
            <a:endCxn id="72" idx="2"/>
          </p:cNvCxnSpPr>
          <p:nvPr/>
        </p:nvCxnSpPr>
        <p:spPr>
          <a:xfrm rot="10800000">
            <a:off x="3200400" y="3352800"/>
            <a:ext cx="4343400" cy="838200"/>
          </a:xfrm>
          <a:prstGeom prst="straightConnector1">
            <a:avLst/>
          </a:prstGeom>
          <a:ln w="25400">
            <a:solidFill>
              <a:srgbClr val="FF0066"/>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10800000">
            <a:off x="1905000" y="3352800"/>
            <a:ext cx="4343400" cy="838200"/>
          </a:xfrm>
          <a:prstGeom prst="straightConnector1">
            <a:avLst/>
          </a:prstGeom>
          <a:ln w="25400">
            <a:solidFill>
              <a:srgbClr val="FF0066"/>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endCxn id="113" idx="2"/>
          </p:cNvCxnSpPr>
          <p:nvPr/>
        </p:nvCxnSpPr>
        <p:spPr>
          <a:xfrm rot="5400000" flipH="1" flipV="1">
            <a:off x="6019801" y="4800600"/>
            <a:ext cx="457200"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bwMode="auto">
          <a:xfrm>
            <a:off x="5943600" y="4191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19" name="Rectangle 118"/>
          <p:cNvSpPr/>
          <p:nvPr/>
        </p:nvSpPr>
        <p:spPr bwMode="auto">
          <a:xfrm>
            <a:off x="5943600" y="4191000"/>
            <a:ext cx="609600" cy="3810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20" name="TextBox 119"/>
          <p:cNvSpPr txBox="1">
            <a:spLocks noChangeArrowheads="1"/>
          </p:cNvSpPr>
          <p:nvPr/>
        </p:nvSpPr>
        <p:spPr bwMode="auto">
          <a:xfrm>
            <a:off x="1600200" y="5638800"/>
            <a:ext cx="5791200" cy="369888"/>
          </a:xfrm>
          <a:prstGeom prst="rect">
            <a:avLst/>
          </a:prstGeom>
          <a:noFill/>
          <a:ln w="9525">
            <a:noFill/>
            <a:miter lim="800000"/>
            <a:headEnd/>
            <a:tailEnd/>
          </a:ln>
        </p:spPr>
        <p:txBody>
          <a:bodyPr>
            <a:spAutoFit/>
          </a:bodyPr>
          <a:lstStyle/>
          <a:p>
            <a:r>
              <a:rPr lang="en-US"/>
              <a:t>Precision increases exponentially with number of runs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90"/>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91"/>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0"/>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85"/>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84"/>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83"/>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90" grpId="0" animBg="1"/>
      <p:bldP spid="90" grpId="1" animBg="1"/>
      <p:bldP spid="91" grpId="0" animBg="1"/>
      <p:bldP spid="91" grpId="1" animBg="1"/>
      <p:bldP spid="107" grpId="0" animBg="1"/>
      <p:bldP spid="119" grpId="0" animBg="1"/>
      <p:bldP spid="1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Fix: Correcting </a:t>
            </a:r>
            <a:r>
              <a:rPr lang="en-US" dirty="0" smtClean="0"/>
              <a:t>Allocator</a:t>
            </a:r>
          </a:p>
        </p:txBody>
      </p:sp>
      <p:sp>
        <p:nvSpPr>
          <p:cNvPr id="31747" name="Text Placeholder 2"/>
          <p:cNvSpPr>
            <a:spLocks noGrp="1"/>
          </p:cNvSpPr>
          <p:nvPr>
            <p:ph type="body" idx="1"/>
          </p:nvPr>
        </p:nvSpPr>
        <p:spPr>
          <a:xfrm>
            <a:off x="457200" y="1066800"/>
            <a:ext cx="8229600" cy="4835525"/>
          </a:xfrm>
        </p:spPr>
        <p:txBody>
          <a:bodyPr/>
          <a:lstStyle/>
          <a:p>
            <a:r>
              <a:rPr lang="en-US" sz="2800" dirty="0" smtClean="0"/>
              <a:t>Group objects by allocation site</a:t>
            </a:r>
          </a:p>
          <a:p>
            <a:r>
              <a:rPr lang="en-US" sz="2800" dirty="0" smtClean="0"/>
              <a:t>Patch object groups at allocate/free time</a:t>
            </a:r>
          </a:p>
          <a:p>
            <a:r>
              <a:rPr lang="en-US" sz="2800" dirty="0" smtClean="0"/>
              <a:t>Associate patches with group</a:t>
            </a:r>
          </a:p>
          <a:p>
            <a:pPr lvl="1"/>
            <a:r>
              <a:rPr lang="en-US" sz="2400" dirty="0" smtClean="0"/>
              <a:t>Buffer overrun =&gt; add padding to size request</a:t>
            </a:r>
          </a:p>
          <a:p>
            <a:pPr lvl="2"/>
            <a:r>
              <a:rPr lang="en-US" sz="2000" dirty="0" err="1" smtClean="0"/>
              <a:t>malloc</a:t>
            </a:r>
            <a:r>
              <a:rPr lang="en-US" sz="2000" dirty="0" smtClean="0"/>
              <a:t>(32) becomes </a:t>
            </a:r>
            <a:r>
              <a:rPr lang="en-US" sz="2000" dirty="0" err="1" smtClean="0"/>
              <a:t>malloc</a:t>
            </a:r>
            <a:r>
              <a:rPr lang="en-US" sz="2000" dirty="0" smtClean="0"/>
              <a:t>(32 + delta)</a:t>
            </a:r>
          </a:p>
          <a:p>
            <a:pPr lvl="1"/>
            <a:r>
              <a:rPr lang="en-US" sz="2400" dirty="0" smtClean="0"/>
              <a:t>Dangling pointer =&gt; defer free</a:t>
            </a:r>
          </a:p>
          <a:p>
            <a:pPr lvl="2"/>
            <a:r>
              <a:rPr lang="en-US" sz="2000" dirty="0" smtClean="0"/>
              <a:t>free(p) becomes </a:t>
            </a:r>
            <a:r>
              <a:rPr lang="en-US" sz="2000" dirty="0" err="1" smtClean="0"/>
              <a:t>defer_free</a:t>
            </a:r>
            <a:r>
              <a:rPr lang="en-US" sz="2000" dirty="0" smtClean="0"/>
              <a:t>(p, </a:t>
            </a:r>
            <a:r>
              <a:rPr lang="en-US" sz="2000" dirty="0" err="1" smtClean="0"/>
              <a:t>delta_allocations</a:t>
            </a:r>
            <a:r>
              <a:rPr lang="en-US" sz="2000" dirty="0" smtClean="0"/>
              <a:t>)</a:t>
            </a:r>
          </a:p>
          <a:p>
            <a:pPr lvl="1"/>
            <a:r>
              <a:rPr lang="en-US" sz="2400" dirty="0" smtClean="0"/>
              <a:t>Changes preserve semantics, no new bugs created</a:t>
            </a:r>
          </a:p>
          <a:p>
            <a:r>
              <a:rPr lang="en-US" sz="2800" dirty="0" smtClean="0">
                <a:solidFill>
                  <a:srgbClr val="0000FF"/>
                </a:solidFill>
              </a:rPr>
              <a:t>Correcting allocation may != </a:t>
            </a:r>
            <a:r>
              <a:rPr lang="en-US" sz="2800" dirty="0" smtClean="0">
                <a:solidFill>
                  <a:srgbClr val="0000FF"/>
                </a:solidFill>
              </a:rPr>
              <a:t>detecting allocator</a:t>
            </a:r>
            <a:endParaRPr lang="en-US" sz="2800" dirty="0" smtClean="0">
              <a:solidFill>
                <a:srgbClr val="0000FF"/>
              </a:solidFill>
            </a:endParaRPr>
          </a:p>
          <a:p>
            <a:pPr lvl="1"/>
            <a:r>
              <a:rPr lang="en-US" sz="2400" dirty="0" smtClean="0"/>
              <a:t>Correction allocator can be space, CPU efficient</a:t>
            </a:r>
          </a:p>
          <a:p>
            <a:pPr lvl="1"/>
            <a:r>
              <a:rPr lang="en-US" sz="2400" dirty="0" smtClean="0"/>
              <a:t>“Patches” created separately, installed on-the-fly</a:t>
            </a:r>
          </a:p>
          <a:p>
            <a:endParaRPr lang="en-US" sz="2800"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dirty="0"/>
          </a:p>
        </p:txBody>
      </p:sp>
      <p:sp>
        <p:nvSpPr>
          <p:cNvPr id="6" name="Slide Number Placeholder 5"/>
          <p:cNvSpPr>
            <a:spLocks noGrp="1"/>
          </p:cNvSpPr>
          <p:nvPr>
            <p:ph type="sldNum" sz="quarter" idx="12"/>
          </p:nvPr>
        </p:nvSpPr>
        <p:spPr/>
        <p:txBody>
          <a:bodyPr/>
          <a:lstStyle/>
          <a:p>
            <a:pPr>
              <a:defRPr/>
            </a:pPr>
            <a:fld id="{F2951C8F-3097-4A1E-8206-58D3FABDEA98}" type="slidenum">
              <a:rPr lang="en-US" altLang="en-US" smtClean="0"/>
              <a:pPr>
                <a:defRPr/>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152400" y="457200"/>
          <a:ext cx="9144000" cy="5902325"/>
        </p:xfrm>
        <a:graphic>
          <a:graphicData uri="http://schemas.openxmlformats.org/drawingml/2006/chart">
            <c:chart xmlns:c="http://schemas.openxmlformats.org/drawingml/2006/chart" xmlns:r="http://schemas.openxmlformats.org/officeDocument/2006/relationships" r:id="rId2"/>
          </a:graphicData>
        </a:graphic>
      </p:graphicFrame>
      <p:sp>
        <p:nvSpPr>
          <p:cNvPr id="33795" name="Title 1"/>
          <p:cNvSpPr>
            <a:spLocks noGrp="1"/>
          </p:cNvSpPr>
          <p:nvPr>
            <p:ph type="title"/>
          </p:nvPr>
        </p:nvSpPr>
        <p:spPr/>
        <p:txBody>
          <a:bodyPr/>
          <a:lstStyle/>
          <a:p>
            <a:r>
              <a:rPr lang="en-US" dirty="0" smtClean="0"/>
              <a:t>Exterminator Overhead</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EB8A0934-0D29-4437-933C-F6E10EA7634D}" type="slidenum">
              <a:rPr lang="en-US" altLang="en-US" smtClean="0"/>
              <a:pPr>
                <a:defRPr/>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Exterminator Effectiveness</a:t>
            </a:r>
          </a:p>
        </p:txBody>
      </p:sp>
      <p:sp>
        <p:nvSpPr>
          <p:cNvPr id="34819" name="Text Placeholder 2"/>
          <p:cNvSpPr>
            <a:spLocks noGrp="1"/>
          </p:cNvSpPr>
          <p:nvPr>
            <p:ph type="body" idx="1"/>
          </p:nvPr>
        </p:nvSpPr>
        <p:spPr/>
        <p:txBody>
          <a:bodyPr/>
          <a:lstStyle/>
          <a:p>
            <a:r>
              <a:rPr lang="en-US" smtClean="0"/>
              <a:t>Squid web cache buffer overflow</a:t>
            </a:r>
          </a:p>
          <a:p>
            <a:pPr lvl="1"/>
            <a:r>
              <a:rPr lang="en-US" smtClean="0"/>
              <a:t>Crashes glibc 2.8.0 malloc</a:t>
            </a:r>
          </a:p>
          <a:p>
            <a:pPr lvl="1"/>
            <a:r>
              <a:rPr lang="en-US" smtClean="0"/>
              <a:t>3 runs sufficient to isolate 6-byte overflow</a:t>
            </a:r>
          </a:p>
          <a:p>
            <a:r>
              <a:rPr lang="en-US" smtClean="0"/>
              <a:t>Mozilla 1.7.3 buffer overflow (recall demo)</a:t>
            </a:r>
          </a:p>
          <a:p>
            <a:pPr lvl="1"/>
            <a:r>
              <a:rPr lang="en-US" smtClean="0"/>
              <a:t>Testing scenario - repeated load of buggy page</a:t>
            </a:r>
          </a:p>
          <a:p>
            <a:pPr lvl="2"/>
            <a:r>
              <a:rPr lang="en-US" sz="2400" smtClean="0">
                <a:solidFill>
                  <a:srgbClr val="0000FF"/>
                </a:solidFill>
              </a:rPr>
              <a:t>23 runs to isolate overflow</a:t>
            </a:r>
          </a:p>
          <a:p>
            <a:pPr lvl="1"/>
            <a:r>
              <a:rPr lang="en-US" smtClean="0"/>
              <a:t>Deployed scenario – bug happens in middle of different browsing sessions</a:t>
            </a:r>
          </a:p>
          <a:p>
            <a:pPr lvl="2"/>
            <a:r>
              <a:rPr lang="en-US" sz="2400" smtClean="0">
                <a:solidFill>
                  <a:srgbClr val="0000FF"/>
                </a:solidFill>
              </a:rPr>
              <a:t>34 runs to isolate overflow</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F9EA2E32-3ECB-4E67-8D08-82287A8FC07C}" type="slidenum">
              <a:rPr lang="en-US" altLang="en-US" smtClean="0"/>
              <a:pPr>
                <a:defRPr/>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Commercial Fault Tolerant Heap</a:t>
            </a:r>
            <a:endParaRPr lang="en-US" dirty="0"/>
          </a:p>
        </p:txBody>
      </p:sp>
      <p:sp>
        <p:nvSpPr>
          <p:cNvPr id="3" name="Content Placeholder 2"/>
          <p:cNvSpPr>
            <a:spLocks noGrp="1"/>
          </p:cNvSpPr>
          <p:nvPr>
            <p:ph idx="1"/>
          </p:nvPr>
        </p:nvSpPr>
        <p:spPr>
          <a:xfrm>
            <a:off x="457200" y="990600"/>
            <a:ext cx="8229600" cy="4987925"/>
          </a:xfrm>
        </p:spPr>
        <p:txBody>
          <a:bodyPr/>
          <a:lstStyle/>
          <a:p>
            <a:r>
              <a:rPr lang="en-US" sz="2400" dirty="0" smtClean="0"/>
              <a:t>Windows 7 shipped with Fault Tolerant Heap (FTH)</a:t>
            </a:r>
          </a:p>
          <a:p>
            <a:pPr lvl="1"/>
            <a:r>
              <a:rPr lang="en-US" sz="2000" dirty="0" smtClean="0"/>
              <a:t>Developed by Solom Heddaya, Silviu Calinoiu, Windows Reliability</a:t>
            </a:r>
          </a:p>
          <a:p>
            <a:pPr lvl="1"/>
            <a:r>
              <a:rPr lang="en-US" sz="2000" dirty="0" smtClean="0"/>
              <a:t>Windows heap improves the reliability of entire ecosystem </a:t>
            </a:r>
            <a:br>
              <a:rPr lang="en-US" sz="2000" dirty="0" smtClean="0"/>
            </a:br>
            <a:r>
              <a:rPr lang="en-US" sz="2000" dirty="0" smtClean="0"/>
              <a:t>(e.g., any 3</a:t>
            </a:r>
            <a:r>
              <a:rPr lang="en-US" sz="2000" baseline="30000" dirty="0" smtClean="0"/>
              <a:t>rd</a:t>
            </a:r>
            <a:r>
              <a:rPr lang="en-US" sz="2000" dirty="0" smtClean="0"/>
              <a:t> party apps that use it)</a:t>
            </a:r>
          </a:p>
          <a:p>
            <a:pPr lvl="1"/>
            <a:r>
              <a:rPr lang="en-US" sz="2000" dirty="0" smtClean="0"/>
              <a:t>Detects when applications crash unexpected</a:t>
            </a:r>
          </a:p>
          <a:p>
            <a:pPr lvl="1"/>
            <a:r>
              <a:rPr lang="en-US" sz="2000" dirty="0" smtClean="0"/>
              <a:t>Enables additional mechanisms to reduce likelihood of further crashes</a:t>
            </a:r>
          </a:p>
          <a:p>
            <a:pPr lvl="1"/>
            <a:r>
              <a:rPr lang="en-US" sz="2000" dirty="0" smtClean="0"/>
              <a:t>Identifies causes of crashes and reports through Online Crash Analysis (OCA) reporting</a:t>
            </a:r>
          </a:p>
          <a:p>
            <a:r>
              <a:rPr lang="en-US" sz="2400" dirty="0" smtClean="0"/>
              <a:t>More information</a:t>
            </a:r>
          </a:p>
          <a:p>
            <a:pPr lvl="1"/>
            <a:r>
              <a:rPr lang="en-US" sz="1400" dirty="0" smtClean="0">
                <a:hlinkClick r:id="rId2"/>
              </a:rPr>
              <a:t>http://msdn.microsoft.com/en-us/library/dd744764(VS.85).aspx</a:t>
            </a:r>
            <a:endParaRPr lang="en-US" sz="1400" dirty="0" smtClean="0"/>
          </a:p>
          <a:p>
            <a:pPr lvl="1"/>
            <a:r>
              <a:rPr lang="en-US" sz="1400" dirty="0" smtClean="0">
                <a:hlinkClick r:id="rId3"/>
              </a:rPr>
              <a:t>http://channel9.msdn.com/shows/Going+Deep/Silviu-Calinoiu-Inside-Windows-7-Fault-Tolerant-Heap</a:t>
            </a:r>
            <a:r>
              <a:rPr lang="en-US" sz="2000" dirty="0" smtClean="0">
                <a:hlinkClick r:id="rId3"/>
              </a:rPr>
              <a:t>/</a:t>
            </a:r>
            <a:r>
              <a:rPr lang="en-US" sz="2000" dirty="0" smtClean="0"/>
              <a:t>  (in-depth video discussion by Silviu)</a:t>
            </a:r>
            <a:endParaRPr lang="en-US" sz="2000" dirty="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dirty="0" smtClean="0"/>
              <a:t>Fault Tolerant Runtime Systems</a:t>
            </a:r>
            <a:endParaRPr lang="en-US" altLang="en-US" dirty="0"/>
          </a:p>
        </p:txBody>
      </p:sp>
      <p:sp>
        <p:nvSpPr>
          <p:cNvPr id="6" name="Slide Number Placeholder 5"/>
          <p:cNvSpPr>
            <a:spLocks noGrp="1"/>
          </p:cNvSpPr>
          <p:nvPr>
            <p:ph type="sldNum" sz="quarter" idx="12"/>
          </p:nvPr>
        </p:nvSpPr>
        <p:spPr/>
        <p:txBody>
          <a:bodyPr/>
          <a:lstStyle/>
          <a:p>
            <a:pPr>
              <a:defRPr/>
            </a:pPr>
            <a:fld id="{BC8CAED0-C781-4890-9AEC-9432AA771C47}" type="slidenum">
              <a:rPr lang="en-US" altLang="en-US" smtClean="0"/>
              <a:pPr>
                <a:defRPr/>
              </a:pPr>
              <a:t>19</a:t>
            </a:fld>
            <a:endParaRPr lang="en-US" altLang="en-US"/>
          </a:p>
        </p:txBody>
      </p:sp>
      <p:pic>
        <p:nvPicPr>
          <p:cNvPr id="135169" name="Picture 1"/>
          <p:cNvPicPr>
            <a:picLocks noChangeAspect="1" noChangeArrowheads="1"/>
          </p:cNvPicPr>
          <p:nvPr/>
        </p:nvPicPr>
        <p:blipFill>
          <a:blip r:embed="rId4" cstate="print"/>
          <a:srcRect/>
          <a:stretch>
            <a:fillRect/>
          </a:stretch>
        </p:blipFill>
        <p:spPr bwMode="auto">
          <a:xfrm>
            <a:off x="228600" y="838200"/>
            <a:ext cx="8607669" cy="502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Software and Hardware Bugs are Expensive</a:t>
            </a:r>
            <a:endParaRPr lang="en-US" sz="3600" dirty="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BC8CAED0-C781-4890-9AEC-9432AA771C47}" type="slidenum">
              <a:rPr lang="en-US" altLang="en-US" smtClean="0"/>
              <a:pPr>
                <a:defRPr/>
              </a:pPr>
              <a:t>2</a:t>
            </a:fld>
            <a:endParaRPr lang="en-US" altLang="en-US"/>
          </a:p>
        </p:txBody>
      </p:sp>
      <p:grpSp>
        <p:nvGrpSpPr>
          <p:cNvPr id="9" name="Group 8"/>
          <p:cNvGrpSpPr/>
          <p:nvPr/>
        </p:nvGrpSpPr>
        <p:grpSpPr>
          <a:xfrm>
            <a:off x="4648200" y="1066800"/>
            <a:ext cx="4041058" cy="3264932"/>
            <a:chOff x="5026742" y="1371600"/>
            <a:chExt cx="3355258" cy="2883932"/>
          </a:xfrm>
        </p:grpSpPr>
        <p:pic>
          <p:nvPicPr>
            <p:cNvPr id="174082" name="Picture 2" descr="http://upload.wikimedia.org/wikipedia/commons/1/14/Xbox360-ringofdeath.jpg"/>
            <p:cNvPicPr>
              <a:picLocks noChangeAspect="1" noChangeArrowheads="1"/>
            </p:cNvPicPr>
            <p:nvPr/>
          </p:nvPicPr>
          <p:blipFill>
            <a:blip r:embed="rId2" cstate="print"/>
            <a:srcRect/>
            <a:stretch>
              <a:fillRect/>
            </a:stretch>
          </p:blipFill>
          <p:spPr bwMode="auto">
            <a:xfrm>
              <a:off x="5026742" y="1371600"/>
              <a:ext cx="3355258" cy="2514600"/>
            </a:xfrm>
            <a:prstGeom prst="rect">
              <a:avLst/>
            </a:prstGeom>
            <a:noFill/>
          </p:spPr>
        </p:pic>
        <p:sp>
          <p:nvSpPr>
            <p:cNvPr id="8" name="TextBox 7"/>
            <p:cNvSpPr txBox="1"/>
            <p:nvPr/>
          </p:nvSpPr>
          <p:spPr>
            <a:xfrm>
              <a:off x="5179142" y="3886200"/>
              <a:ext cx="3121367" cy="369332"/>
            </a:xfrm>
            <a:prstGeom prst="rect">
              <a:avLst/>
            </a:prstGeom>
            <a:noFill/>
          </p:spPr>
          <p:txBody>
            <a:bodyPr wrap="none" rtlCol="0">
              <a:spAutoFit/>
            </a:bodyPr>
            <a:lstStyle/>
            <a:p>
              <a:r>
                <a:rPr lang="en-US" dirty="0" smtClean="0"/>
                <a:t>Xbox 360 Red Ring of Death</a:t>
              </a:r>
              <a:endParaRPr lang="en-US" dirty="0"/>
            </a:p>
          </p:txBody>
        </p:sp>
      </p:grpSp>
      <p:pic>
        <p:nvPicPr>
          <p:cNvPr id="174085" name="Picture 5"/>
          <p:cNvPicPr>
            <a:picLocks noChangeAspect="1" noChangeArrowheads="1"/>
          </p:cNvPicPr>
          <p:nvPr/>
        </p:nvPicPr>
        <p:blipFill>
          <a:blip r:embed="rId3" cstate="print"/>
          <a:srcRect/>
          <a:stretch>
            <a:fillRect/>
          </a:stretch>
        </p:blipFill>
        <p:spPr bwMode="auto">
          <a:xfrm>
            <a:off x="381000" y="1295400"/>
            <a:ext cx="5367337" cy="2181444"/>
          </a:xfrm>
          <a:prstGeom prst="rect">
            <a:avLst/>
          </a:prstGeom>
          <a:noFill/>
          <a:ln w="9525">
            <a:noFill/>
            <a:miter lim="800000"/>
            <a:headEnd/>
            <a:tailEnd/>
          </a:ln>
        </p:spPr>
      </p:pic>
      <p:pic>
        <p:nvPicPr>
          <p:cNvPr id="174084" name="Picture 4"/>
          <p:cNvPicPr>
            <a:picLocks noChangeAspect="1" noChangeArrowheads="1"/>
          </p:cNvPicPr>
          <p:nvPr/>
        </p:nvPicPr>
        <p:blipFill>
          <a:blip r:embed="rId4" cstate="print"/>
          <a:srcRect/>
          <a:stretch>
            <a:fillRect/>
          </a:stretch>
        </p:blipFill>
        <p:spPr bwMode="auto">
          <a:xfrm>
            <a:off x="1600200" y="2590800"/>
            <a:ext cx="5867400" cy="322590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0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12291" name="Rectangle 2"/>
          <p:cNvSpPr>
            <a:spLocks noGrp="1" noChangeArrowheads="1"/>
          </p:cNvSpPr>
          <p:nvPr>
            <p:ph type="title"/>
          </p:nvPr>
        </p:nvSpPr>
        <p:spPr/>
        <p:txBody>
          <a:bodyPr/>
          <a:lstStyle/>
          <a:p>
            <a:r>
              <a:rPr lang="en-US" dirty="0" smtClean="0"/>
              <a:t>Outline</a:t>
            </a:r>
          </a:p>
        </p:txBody>
      </p:sp>
      <p:sp>
        <p:nvSpPr>
          <p:cNvPr id="299011" name="Rectangle 3"/>
          <p:cNvSpPr>
            <a:spLocks noGrp="1" noChangeArrowheads="1"/>
          </p:cNvSpPr>
          <p:nvPr>
            <p:ph type="body" idx="1"/>
          </p:nvPr>
        </p:nvSpPr>
        <p:spPr>
          <a:xfrm>
            <a:off x="457200" y="1143000"/>
            <a:ext cx="8229600" cy="4835525"/>
          </a:xfrm>
        </p:spPr>
        <p:txBody>
          <a:bodyPr/>
          <a:lstStyle/>
          <a:p>
            <a:pPr>
              <a:lnSpc>
                <a:spcPct val="90000"/>
              </a:lnSpc>
              <a:defRPr/>
            </a:pPr>
            <a:r>
              <a:rPr lang="en-US" sz="2800" dirty="0" smtClean="0">
                <a:solidFill>
                  <a:schemeClr val="bg1">
                    <a:lumMod val="65000"/>
                  </a:schemeClr>
                </a:solidFill>
              </a:rPr>
              <a:t>Motivation</a:t>
            </a:r>
          </a:p>
          <a:p>
            <a:pPr>
              <a:lnSpc>
                <a:spcPct val="90000"/>
              </a:lnSpc>
              <a:defRPr/>
            </a:pPr>
            <a:r>
              <a:rPr lang="en-US" sz="2800" dirty="0" smtClean="0">
                <a:solidFill>
                  <a:schemeClr val="bg1">
                    <a:lumMod val="65000"/>
                  </a:schemeClr>
                </a:solidFill>
              </a:rPr>
              <a:t>Exterminator</a:t>
            </a:r>
          </a:p>
          <a:p>
            <a:pPr lvl="1">
              <a:lnSpc>
                <a:spcPct val="90000"/>
              </a:lnSpc>
              <a:defRPr/>
            </a:pPr>
            <a:r>
              <a:rPr lang="en-US" sz="2400" dirty="0" smtClean="0">
                <a:solidFill>
                  <a:schemeClr val="bg1">
                    <a:lumMod val="65000"/>
                  </a:schemeClr>
                </a:solidFill>
              </a:rPr>
              <a:t>Heap that automatically fixes software errors</a:t>
            </a:r>
          </a:p>
          <a:p>
            <a:pPr lvl="1">
              <a:lnSpc>
                <a:spcPct val="90000"/>
              </a:lnSpc>
              <a:defRPr/>
            </a:pPr>
            <a:r>
              <a:rPr lang="en-US" sz="2400" dirty="0" smtClean="0">
                <a:solidFill>
                  <a:schemeClr val="bg1">
                    <a:lumMod val="65000"/>
                  </a:schemeClr>
                </a:solidFill>
              </a:rPr>
              <a:t>Builds on </a:t>
            </a:r>
            <a:r>
              <a:rPr lang="en-US" sz="2400" dirty="0" err="1" smtClean="0">
                <a:solidFill>
                  <a:schemeClr val="bg1">
                    <a:lumMod val="65000"/>
                  </a:schemeClr>
                </a:solidFill>
              </a:rPr>
              <a:t>DieHard</a:t>
            </a:r>
            <a:r>
              <a:rPr lang="en-US" sz="2400" dirty="0" smtClean="0">
                <a:solidFill>
                  <a:schemeClr val="bg1">
                    <a:lumMod val="65000"/>
                  </a:schemeClr>
                </a:solidFill>
              </a:rPr>
              <a:t> allocator (PLDI’06, Berger &amp; Zorn)</a:t>
            </a:r>
          </a:p>
          <a:p>
            <a:pPr>
              <a:lnSpc>
                <a:spcPct val="90000"/>
              </a:lnSpc>
              <a:defRPr/>
            </a:pPr>
            <a:r>
              <a:rPr lang="en-US" sz="2800" dirty="0" smtClean="0"/>
              <a:t>Samurai</a:t>
            </a:r>
          </a:p>
          <a:p>
            <a:pPr lvl="1">
              <a:lnSpc>
                <a:spcPct val="90000"/>
              </a:lnSpc>
              <a:defRPr/>
            </a:pPr>
            <a:r>
              <a:rPr lang="en-US" sz="2400" dirty="0" smtClean="0"/>
              <a:t>What if all memory is not equal? </a:t>
            </a:r>
            <a:r>
              <a:rPr lang="en-US" sz="2800" dirty="0" smtClean="0">
                <a:solidFill>
                  <a:srgbClr val="0000FF"/>
                </a:solidFill>
              </a:rPr>
              <a:t>Critical Memory</a:t>
            </a:r>
            <a:endParaRPr lang="en-US" sz="2400" dirty="0" smtClean="0">
              <a:solidFill>
                <a:srgbClr val="0000FF"/>
              </a:solidFill>
            </a:endParaRPr>
          </a:p>
          <a:p>
            <a:pPr lvl="1">
              <a:lnSpc>
                <a:spcPct val="90000"/>
              </a:lnSpc>
              <a:defRPr/>
            </a:pPr>
            <a:r>
              <a:rPr lang="en-US" sz="2400" dirty="0" err="1" smtClean="0"/>
              <a:t>Eurosys</a:t>
            </a:r>
            <a:r>
              <a:rPr lang="en-US" sz="2400" dirty="0" smtClean="0"/>
              <a:t> 2008 (Pattabiraman, Grover, and Zorn)</a:t>
            </a:r>
          </a:p>
          <a:p>
            <a:pPr>
              <a:lnSpc>
                <a:spcPct val="90000"/>
              </a:lnSpc>
              <a:defRPr/>
            </a:pPr>
            <a:r>
              <a:rPr lang="en-US" sz="2800" dirty="0" smtClean="0">
                <a:solidFill>
                  <a:schemeClr val="bg1">
                    <a:lumMod val="65000"/>
                  </a:schemeClr>
                </a:solidFill>
              </a:rPr>
              <a:t>Recent projects</a:t>
            </a:r>
          </a:p>
          <a:p>
            <a:pPr lvl="1">
              <a:lnSpc>
                <a:spcPct val="90000"/>
              </a:lnSpc>
              <a:defRPr/>
            </a:pPr>
            <a:r>
              <a:rPr lang="en-US" sz="2400" dirty="0" smtClean="0">
                <a:solidFill>
                  <a:schemeClr val="bg1">
                    <a:lumMod val="65000"/>
                  </a:schemeClr>
                </a:solidFill>
              </a:rPr>
              <a:t>Nozzle – How safe is your type safe heap?</a:t>
            </a:r>
          </a:p>
          <a:p>
            <a:pPr lvl="1">
              <a:lnSpc>
                <a:spcPct val="90000"/>
              </a:lnSpc>
              <a:defRPr/>
            </a:pPr>
            <a:r>
              <a:rPr lang="en-US" sz="2400" dirty="0" smtClean="0">
                <a:solidFill>
                  <a:schemeClr val="bg1">
                    <a:lumMod val="65000"/>
                  </a:schemeClr>
                </a:solidFill>
              </a:rPr>
              <a:t>Flicker – Can intentionally introducing corruption be valuable?</a:t>
            </a:r>
          </a:p>
        </p:txBody>
      </p:sp>
      <p:sp>
        <p:nvSpPr>
          <p:cNvPr id="7" name="Slide Number Placeholder 6"/>
          <p:cNvSpPr>
            <a:spLocks noGrp="1"/>
          </p:cNvSpPr>
          <p:nvPr>
            <p:ph type="sldNum" sz="quarter" idx="12"/>
          </p:nvPr>
        </p:nvSpPr>
        <p:spPr/>
        <p:txBody>
          <a:bodyPr/>
          <a:lstStyle/>
          <a:p>
            <a:pPr>
              <a:defRPr/>
            </a:pPr>
            <a:fld id="{838A50CA-03D4-4C70-BAC6-BA0578DC4C36}" type="slidenum">
              <a:rPr lang="en-US" altLang="en-US"/>
              <a:pPr>
                <a:defRPr/>
              </a:pPr>
              <a:t>20</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Explosion 1 51"/>
          <p:cNvSpPr/>
          <p:nvPr/>
        </p:nvSpPr>
        <p:spPr>
          <a:xfrm>
            <a:off x="5181600" y="5181600"/>
            <a:ext cx="1219200" cy="1066800"/>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Explosion 1 50"/>
          <p:cNvSpPr/>
          <p:nvPr/>
        </p:nvSpPr>
        <p:spPr>
          <a:xfrm>
            <a:off x="4419600" y="5181600"/>
            <a:ext cx="1219200" cy="1066800"/>
          </a:xfrm>
          <a:prstGeom prst="irregularSeal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The Problem: A Dangerous Mix</a:t>
            </a:r>
            <a:endParaRPr lang="en-US" dirty="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BC8CAED0-C781-4890-9AEC-9432AA771C47}" type="slidenum">
              <a:rPr lang="en-US" altLang="en-US" smtClean="0"/>
              <a:pPr>
                <a:defRPr/>
              </a:pPr>
              <a:t>21</a:t>
            </a:fld>
            <a:endParaRPr lang="en-US" altLang="en-US"/>
          </a:p>
        </p:txBody>
      </p:sp>
      <p:sp>
        <p:nvSpPr>
          <p:cNvPr id="10" name="TextBox 9"/>
          <p:cNvSpPr txBox="1"/>
          <p:nvPr/>
        </p:nvSpPr>
        <p:spPr>
          <a:xfrm>
            <a:off x="228600" y="1066800"/>
            <a:ext cx="2222083" cy="1200329"/>
          </a:xfrm>
          <a:prstGeom prst="rect">
            <a:avLst/>
          </a:prstGeom>
          <a:noFill/>
        </p:spPr>
        <p:txBody>
          <a:bodyPr wrap="none" rtlCol="0">
            <a:spAutoFit/>
          </a:bodyPr>
          <a:lstStyle/>
          <a:p>
            <a:r>
              <a:rPr lang="en-US" sz="2400" dirty="0" smtClean="0"/>
              <a:t>Danger 1:</a:t>
            </a:r>
          </a:p>
          <a:p>
            <a:r>
              <a:rPr lang="en-US" sz="2400" dirty="0" smtClean="0"/>
              <a:t>Flat, uniform </a:t>
            </a:r>
          </a:p>
          <a:p>
            <a:r>
              <a:rPr lang="en-US" sz="2400" dirty="0" smtClean="0"/>
              <a:t>address space</a:t>
            </a:r>
            <a:endParaRPr lang="en-US" sz="2400" dirty="0"/>
          </a:p>
        </p:txBody>
      </p:sp>
      <p:sp>
        <p:nvSpPr>
          <p:cNvPr id="11" name="Rectangle 10"/>
          <p:cNvSpPr/>
          <p:nvPr/>
        </p:nvSpPr>
        <p:spPr>
          <a:xfrm>
            <a:off x="4495800" y="1371600"/>
            <a:ext cx="762000" cy="228600"/>
          </a:xfrm>
          <a:prstGeom prst="rect">
            <a:avLst/>
          </a:prstGeom>
          <a:solidFill>
            <a:schemeClr val="accent2">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419600" y="1066800"/>
            <a:ext cx="811441" cy="307777"/>
          </a:xfrm>
          <a:prstGeom prst="rect">
            <a:avLst/>
          </a:prstGeom>
          <a:noFill/>
        </p:spPr>
        <p:txBody>
          <a:bodyPr wrap="none" rtlCol="0">
            <a:spAutoFit/>
          </a:bodyPr>
          <a:lstStyle/>
          <a:p>
            <a:r>
              <a:rPr lang="en-US" sz="1400" b="1" dirty="0" smtClean="0"/>
              <a:t>0xFE00</a:t>
            </a:r>
            <a:endParaRPr lang="en-US" sz="1400" b="1" dirty="0"/>
          </a:p>
        </p:txBody>
      </p:sp>
      <p:sp>
        <p:nvSpPr>
          <p:cNvPr id="15" name="Rectangle 14"/>
          <p:cNvSpPr/>
          <p:nvPr/>
        </p:nvSpPr>
        <p:spPr>
          <a:xfrm>
            <a:off x="4648200" y="5562600"/>
            <a:ext cx="762000" cy="228600"/>
          </a:xfrm>
          <a:prstGeom prst="rect">
            <a:avLst/>
          </a:prstGeom>
          <a:solidFill>
            <a:schemeClr val="accent2">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572000" y="5257800"/>
            <a:ext cx="862737" cy="307777"/>
          </a:xfrm>
          <a:prstGeom prst="rect">
            <a:avLst/>
          </a:prstGeom>
          <a:noFill/>
        </p:spPr>
        <p:txBody>
          <a:bodyPr wrap="none" rtlCol="0">
            <a:spAutoFit/>
          </a:bodyPr>
          <a:lstStyle/>
          <a:p>
            <a:r>
              <a:rPr lang="en-US" sz="1400" b="1" dirty="0" smtClean="0"/>
              <a:t>0xADE0</a:t>
            </a:r>
            <a:endParaRPr lang="en-US" sz="1400" b="1" dirty="0"/>
          </a:p>
        </p:txBody>
      </p:sp>
      <p:grpSp>
        <p:nvGrpSpPr>
          <p:cNvPr id="2" name="Group 19"/>
          <p:cNvGrpSpPr/>
          <p:nvPr/>
        </p:nvGrpSpPr>
        <p:grpSpPr>
          <a:xfrm>
            <a:off x="2667000" y="2209800"/>
            <a:ext cx="3429000" cy="1847850"/>
            <a:chOff x="533400" y="2514600"/>
            <a:chExt cx="3102429" cy="1055914"/>
          </a:xfrm>
        </p:grpSpPr>
        <p:sp>
          <p:nvSpPr>
            <p:cNvPr id="17" name="Rounded Rectangle 16"/>
            <p:cNvSpPr/>
            <p:nvPr/>
          </p:nvSpPr>
          <p:spPr>
            <a:xfrm>
              <a:off x="533400" y="2732314"/>
              <a:ext cx="3102429" cy="838200"/>
            </a:xfrm>
            <a:prstGeom prst="roundRect">
              <a:avLst/>
            </a:prstGeom>
            <a:solidFill>
              <a:schemeClr val="accent2">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smtClean="0">
                  <a:solidFill>
                    <a:schemeClr val="tx1"/>
                  </a:solidFill>
                  <a:latin typeface="Courier New" pitchFamily="49" charset="0"/>
                  <a:cs typeface="Courier New" pitchFamily="49" charset="0"/>
                </a:rPr>
                <a:t>int</a:t>
              </a:r>
              <a:r>
                <a:rPr lang="en-US" sz="1600" b="1" dirty="0" smtClean="0">
                  <a:solidFill>
                    <a:schemeClr val="tx1"/>
                  </a:solidFill>
                  <a:latin typeface="Courier New" pitchFamily="49" charset="0"/>
                  <a:cs typeface="Courier New" pitchFamily="49" charset="0"/>
                </a:rPr>
                <a:t> *p = 0xFE00;</a:t>
              </a:r>
            </a:p>
            <a:p>
              <a:r>
                <a:rPr lang="en-US" sz="1600" b="1" dirty="0" smtClean="0">
                  <a:solidFill>
                    <a:schemeClr val="tx1"/>
                  </a:solidFill>
                  <a:latin typeface="Courier New" pitchFamily="49" charset="0"/>
                  <a:cs typeface="Courier New" pitchFamily="49" charset="0"/>
                </a:rPr>
                <a:t>*p = 555;</a:t>
              </a:r>
            </a:p>
            <a:p>
              <a:endParaRPr lang="en-US" sz="1600" b="1" dirty="0" smtClean="0">
                <a:solidFill>
                  <a:schemeClr val="tx1"/>
                </a:solidFill>
                <a:latin typeface="Courier New" pitchFamily="49" charset="0"/>
                <a:cs typeface="Courier New" pitchFamily="49" charset="0"/>
              </a:endParaRPr>
            </a:p>
            <a:p>
              <a:r>
                <a:rPr lang="en-US" sz="1600" b="1" dirty="0" err="1" smtClean="0">
                  <a:solidFill>
                    <a:schemeClr val="tx1"/>
                  </a:solidFill>
                  <a:latin typeface="Courier New" pitchFamily="49" charset="0"/>
                  <a:cs typeface="Courier New" pitchFamily="49" charset="0"/>
                </a:rPr>
                <a:t>int</a:t>
              </a:r>
              <a:r>
                <a:rPr lang="en-US" sz="1600" b="1" dirty="0" smtClean="0">
                  <a:solidFill>
                    <a:schemeClr val="tx1"/>
                  </a:solidFill>
                  <a:latin typeface="Courier New" pitchFamily="49" charset="0"/>
                  <a:cs typeface="Courier New" pitchFamily="49" charset="0"/>
                </a:rPr>
                <a:t> A[1];   // at 0xADE0 </a:t>
              </a:r>
            </a:p>
            <a:p>
              <a:r>
                <a:rPr lang="en-US" sz="1600" b="1" dirty="0" smtClean="0">
                  <a:solidFill>
                    <a:schemeClr val="tx1"/>
                  </a:solidFill>
                  <a:latin typeface="Courier New" pitchFamily="49" charset="0"/>
                  <a:cs typeface="Courier New" pitchFamily="49" charset="0"/>
                </a:rPr>
                <a:t>A[1] = 777; // off by 1</a:t>
              </a:r>
            </a:p>
          </p:txBody>
        </p:sp>
        <p:sp>
          <p:nvSpPr>
            <p:cNvPr id="18" name="TextBox 17"/>
            <p:cNvSpPr txBox="1"/>
            <p:nvPr/>
          </p:nvSpPr>
          <p:spPr>
            <a:xfrm>
              <a:off x="533400" y="2514600"/>
              <a:ext cx="1002473" cy="211047"/>
            </a:xfrm>
            <a:prstGeom prst="rect">
              <a:avLst/>
            </a:prstGeom>
            <a:noFill/>
          </p:spPr>
          <p:txBody>
            <a:bodyPr wrap="none" rtlCol="0">
              <a:spAutoFit/>
            </a:bodyPr>
            <a:lstStyle/>
            <a:p>
              <a:r>
                <a:rPr lang="en-US" dirty="0" smtClean="0"/>
                <a:t>My Code</a:t>
              </a:r>
              <a:endParaRPr lang="en-US" dirty="0"/>
            </a:p>
          </p:txBody>
        </p:sp>
      </p:grpSp>
      <p:sp>
        <p:nvSpPr>
          <p:cNvPr id="21" name="TextBox 20"/>
          <p:cNvSpPr txBox="1"/>
          <p:nvPr/>
        </p:nvSpPr>
        <p:spPr>
          <a:xfrm>
            <a:off x="228600" y="2286000"/>
            <a:ext cx="2000869" cy="1569660"/>
          </a:xfrm>
          <a:prstGeom prst="rect">
            <a:avLst/>
          </a:prstGeom>
          <a:noFill/>
        </p:spPr>
        <p:txBody>
          <a:bodyPr wrap="none" rtlCol="0">
            <a:spAutoFit/>
          </a:bodyPr>
          <a:lstStyle/>
          <a:p>
            <a:r>
              <a:rPr lang="en-US" sz="2400" dirty="0" smtClean="0"/>
              <a:t>Danger 2:</a:t>
            </a:r>
          </a:p>
          <a:p>
            <a:r>
              <a:rPr lang="en-US" sz="2400" dirty="0" smtClean="0"/>
              <a:t>Unsafe</a:t>
            </a:r>
          </a:p>
          <a:p>
            <a:r>
              <a:rPr lang="en-US" sz="2400" dirty="0" smtClean="0"/>
              <a:t>programming</a:t>
            </a:r>
          </a:p>
          <a:p>
            <a:r>
              <a:rPr lang="en-US" sz="2400" dirty="0" smtClean="0"/>
              <a:t>languages</a:t>
            </a:r>
          </a:p>
        </p:txBody>
      </p:sp>
      <p:sp>
        <p:nvSpPr>
          <p:cNvPr id="22" name="TextBox 21"/>
          <p:cNvSpPr txBox="1"/>
          <p:nvPr/>
        </p:nvSpPr>
        <p:spPr>
          <a:xfrm>
            <a:off x="228600" y="3962400"/>
            <a:ext cx="2061783" cy="1200329"/>
          </a:xfrm>
          <a:prstGeom prst="rect">
            <a:avLst/>
          </a:prstGeom>
          <a:noFill/>
        </p:spPr>
        <p:txBody>
          <a:bodyPr wrap="none" rtlCol="0">
            <a:spAutoFit/>
          </a:bodyPr>
          <a:lstStyle/>
          <a:p>
            <a:r>
              <a:rPr lang="en-US" sz="2400" dirty="0" smtClean="0"/>
              <a:t>Danger 3:</a:t>
            </a:r>
          </a:p>
          <a:p>
            <a:r>
              <a:rPr lang="en-US" sz="2400" dirty="0" smtClean="0"/>
              <a:t>Unrestricted</a:t>
            </a:r>
          </a:p>
          <a:p>
            <a:r>
              <a:rPr lang="en-US" sz="2400" dirty="0" smtClean="0"/>
              <a:t>3</a:t>
            </a:r>
            <a:r>
              <a:rPr lang="en-US" sz="2400" baseline="30000" dirty="0" smtClean="0"/>
              <a:t>rd</a:t>
            </a:r>
            <a:r>
              <a:rPr lang="en-US" sz="2400" dirty="0" smtClean="0"/>
              <a:t> party code</a:t>
            </a:r>
          </a:p>
        </p:txBody>
      </p:sp>
      <p:grpSp>
        <p:nvGrpSpPr>
          <p:cNvPr id="3" name="Group 18"/>
          <p:cNvGrpSpPr/>
          <p:nvPr/>
        </p:nvGrpSpPr>
        <p:grpSpPr>
          <a:xfrm>
            <a:off x="6477000" y="2819400"/>
            <a:ext cx="2362200" cy="2209801"/>
            <a:chOff x="223157" y="2514600"/>
            <a:chExt cx="3205843" cy="1262743"/>
          </a:xfrm>
        </p:grpSpPr>
        <p:sp>
          <p:nvSpPr>
            <p:cNvPr id="23" name="Rounded Rectangle 22"/>
            <p:cNvSpPr/>
            <p:nvPr/>
          </p:nvSpPr>
          <p:spPr>
            <a:xfrm>
              <a:off x="223157" y="2732315"/>
              <a:ext cx="3205843" cy="1045028"/>
            </a:xfrm>
            <a:prstGeom prst="round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err="1" smtClean="0">
                  <a:solidFill>
                    <a:schemeClr val="tx1"/>
                  </a:solidFill>
                  <a:latin typeface="Courier New" pitchFamily="49" charset="0"/>
                  <a:cs typeface="Courier New" pitchFamily="49" charset="0"/>
                </a:rPr>
                <a:t>int</a:t>
              </a:r>
              <a:r>
                <a:rPr lang="en-US" sz="1600" b="1" dirty="0" smtClean="0">
                  <a:solidFill>
                    <a:schemeClr val="tx1"/>
                  </a:solidFill>
                  <a:latin typeface="Courier New" pitchFamily="49" charset="0"/>
                  <a:cs typeface="Courier New" pitchFamily="49" charset="0"/>
                </a:rPr>
                <a:t> *p = 0x8000;</a:t>
              </a:r>
            </a:p>
            <a:p>
              <a:r>
                <a:rPr lang="en-US" sz="1600" b="1" dirty="0" smtClean="0">
                  <a:solidFill>
                    <a:schemeClr val="tx1"/>
                  </a:solidFill>
                  <a:latin typeface="Courier New" pitchFamily="49" charset="0"/>
                  <a:cs typeface="Courier New" pitchFamily="49" charset="0"/>
                </a:rPr>
                <a:t>*p = 888;</a:t>
              </a:r>
            </a:p>
            <a:p>
              <a:endParaRPr lang="en-US" sz="1600" b="1" dirty="0" smtClean="0">
                <a:solidFill>
                  <a:schemeClr val="tx1"/>
                </a:solidFill>
                <a:latin typeface="Courier New" pitchFamily="49" charset="0"/>
                <a:cs typeface="Courier New" pitchFamily="49" charset="0"/>
              </a:endParaRPr>
            </a:p>
            <a:p>
              <a:r>
                <a:rPr lang="en-US" sz="1600" b="1" dirty="0" smtClean="0">
                  <a:solidFill>
                    <a:schemeClr val="tx1"/>
                  </a:solidFill>
                  <a:latin typeface="Courier New" pitchFamily="49" charset="0"/>
                  <a:cs typeface="Courier New" pitchFamily="49" charset="0"/>
                </a:rPr>
                <a:t>// forge pointer</a:t>
              </a:r>
            </a:p>
            <a:p>
              <a:r>
                <a:rPr lang="en-US" sz="1600" b="1" dirty="0" smtClean="0">
                  <a:solidFill>
                    <a:schemeClr val="tx1"/>
                  </a:solidFill>
                  <a:latin typeface="Courier New" pitchFamily="49" charset="0"/>
                  <a:cs typeface="Courier New" pitchFamily="49" charset="0"/>
                </a:rPr>
                <a:t>// to my data            </a:t>
              </a:r>
            </a:p>
            <a:p>
              <a:r>
                <a:rPr lang="en-US" sz="1600" b="1" dirty="0" err="1" smtClean="0">
                  <a:solidFill>
                    <a:schemeClr val="tx1"/>
                  </a:solidFill>
                  <a:latin typeface="Courier New" pitchFamily="49" charset="0"/>
                  <a:cs typeface="Courier New" pitchFamily="49" charset="0"/>
                </a:rPr>
                <a:t>int</a:t>
              </a:r>
              <a:r>
                <a:rPr lang="en-US" sz="1600" b="1" dirty="0" smtClean="0">
                  <a:solidFill>
                    <a:schemeClr val="tx1"/>
                  </a:solidFill>
                  <a:latin typeface="Courier New" pitchFamily="49" charset="0"/>
                  <a:cs typeface="Courier New" pitchFamily="49" charset="0"/>
                </a:rPr>
                <a:t> *q = 0xADE0;</a:t>
              </a:r>
            </a:p>
            <a:p>
              <a:r>
                <a:rPr lang="en-US" sz="1600" b="1" dirty="0" smtClean="0">
                  <a:solidFill>
                    <a:schemeClr val="tx1"/>
                  </a:solidFill>
                  <a:latin typeface="Courier New" pitchFamily="49" charset="0"/>
                  <a:cs typeface="Courier New" pitchFamily="49" charset="0"/>
                </a:rPr>
                <a:t>*q= 999;</a:t>
              </a:r>
            </a:p>
          </p:txBody>
        </p:sp>
        <p:sp>
          <p:nvSpPr>
            <p:cNvPr id="24" name="TextBox 23"/>
            <p:cNvSpPr txBox="1"/>
            <p:nvPr/>
          </p:nvSpPr>
          <p:spPr>
            <a:xfrm>
              <a:off x="533400" y="2514600"/>
              <a:ext cx="1505540" cy="211047"/>
            </a:xfrm>
            <a:prstGeom prst="rect">
              <a:avLst/>
            </a:prstGeom>
            <a:noFill/>
          </p:spPr>
          <p:txBody>
            <a:bodyPr wrap="none" rtlCol="0">
              <a:spAutoFit/>
            </a:bodyPr>
            <a:lstStyle/>
            <a:p>
              <a:r>
                <a:rPr lang="en-US" dirty="0" smtClean="0"/>
                <a:t>Library Code</a:t>
              </a:r>
              <a:endParaRPr lang="en-US" dirty="0"/>
            </a:p>
          </p:txBody>
        </p:sp>
      </p:grpSp>
      <p:grpSp>
        <p:nvGrpSpPr>
          <p:cNvPr id="8" name="Group 49"/>
          <p:cNvGrpSpPr/>
          <p:nvPr/>
        </p:nvGrpSpPr>
        <p:grpSpPr>
          <a:xfrm>
            <a:off x="6858000" y="1524000"/>
            <a:ext cx="838200" cy="533400"/>
            <a:chOff x="6858000" y="1524000"/>
            <a:chExt cx="838200" cy="533400"/>
          </a:xfrm>
        </p:grpSpPr>
        <p:sp>
          <p:nvSpPr>
            <p:cNvPr id="26" name="Rectangle 25"/>
            <p:cNvSpPr/>
            <p:nvPr/>
          </p:nvSpPr>
          <p:spPr>
            <a:xfrm>
              <a:off x="6934200" y="1828800"/>
              <a:ext cx="762000" cy="228600"/>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858000" y="1524000"/>
              <a:ext cx="780983" cy="307777"/>
            </a:xfrm>
            <a:prstGeom prst="rect">
              <a:avLst/>
            </a:prstGeom>
            <a:noFill/>
          </p:spPr>
          <p:txBody>
            <a:bodyPr wrap="none" rtlCol="0">
              <a:spAutoFit/>
            </a:bodyPr>
            <a:lstStyle/>
            <a:p>
              <a:r>
                <a:rPr lang="en-US" sz="1400" b="1" dirty="0" smtClean="0"/>
                <a:t>0x8000</a:t>
              </a:r>
              <a:endParaRPr lang="en-US" sz="1400" b="1" dirty="0"/>
            </a:p>
          </p:txBody>
        </p:sp>
      </p:grpSp>
      <p:cxnSp>
        <p:nvCxnSpPr>
          <p:cNvPr id="34" name="Straight Arrow Connector 33"/>
          <p:cNvCxnSpPr>
            <a:endCxn id="11" idx="2"/>
          </p:cNvCxnSpPr>
          <p:nvPr/>
        </p:nvCxnSpPr>
        <p:spPr>
          <a:xfrm rot="5400000" flipH="1" flipV="1">
            <a:off x="3657600" y="1905000"/>
            <a:ext cx="152400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495800" y="1371600"/>
            <a:ext cx="762000" cy="228600"/>
          </a:xfrm>
          <a:prstGeom prst="rect">
            <a:avLst/>
          </a:prstGeom>
          <a:solidFill>
            <a:schemeClr val="accent2">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555</a:t>
            </a:r>
            <a:endParaRPr lang="en-US" b="1" dirty="0">
              <a:solidFill>
                <a:schemeClr val="tx1"/>
              </a:solidFill>
            </a:endParaRPr>
          </a:p>
        </p:txBody>
      </p:sp>
      <p:sp>
        <p:nvSpPr>
          <p:cNvPr id="37" name="Rectangle 36"/>
          <p:cNvSpPr/>
          <p:nvPr/>
        </p:nvSpPr>
        <p:spPr>
          <a:xfrm>
            <a:off x="5410200" y="5562600"/>
            <a:ext cx="762000" cy="228600"/>
          </a:xfrm>
          <a:prstGeom prst="rect">
            <a:avLst/>
          </a:prstGeom>
          <a:solidFill>
            <a:srgbClr val="FF9999"/>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777</a:t>
            </a:r>
            <a:endParaRPr lang="en-US" b="1" dirty="0">
              <a:solidFill>
                <a:schemeClr val="tx1"/>
              </a:solidFill>
            </a:endParaRPr>
          </a:p>
        </p:txBody>
      </p:sp>
      <p:cxnSp>
        <p:nvCxnSpPr>
          <p:cNvPr id="38" name="Straight Arrow Connector 37"/>
          <p:cNvCxnSpPr>
            <a:endCxn id="37" idx="0"/>
          </p:cNvCxnSpPr>
          <p:nvPr/>
        </p:nvCxnSpPr>
        <p:spPr>
          <a:xfrm rot="16200000" flipH="1">
            <a:off x="4229100" y="4000500"/>
            <a:ext cx="1676400" cy="1447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934200" y="1828800"/>
            <a:ext cx="762000" cy="228600"/>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888</a:t>
            </a:r>
            <a:endParaRPr lang="en-US" b="1" dirty="0">
              <a:solidFill>
                <a:schemeClr val="tx1"/>
              </a:solidFill>
            </a:endParaRPr>
          </a:p>
        </p:txBody>
      </p:sp>
      <p:cxnSp>
        <p:nvCxnSpPr>
          <p:cNvPr id="44" name="Straight Arrow Connector 43"/>
          <p:cNvCxnSpPr>
            <a:endCxn id="26" idx="2"/>
          </p:cNvCxnSpPr>
          <p:nvPr/>
        </p:nvCxnSpPr>
        <p:spPr>
          <a:xfrm rot="16200000" flipV="1">
            <a:off x="6781800" y="2590800"/>
            <a:ext cx="15240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648200" y="5562600"/>
            <a:ext cx="762000" cy="228600"/>
          </a:xfrm>
          <a:prstGeom prst="rect">
            <a:avLst/>
          </a:prstGeom>
          <a:solidFill>
            <a:srgbClr val="FF9999"/>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999</a:t>
            </a:r>
            <a:endParaRPr lang="en-US" b="1" dirty="0">
              <a:solidFill>
                <a:schemeClr val="tx1"/>
              </a:solidFill>
            </a:endParaRPr>
          </a:p>
        </p:txBody>
      </p:sp>
      <p:cxnSp>
        <p:nvCxnSpPr>
          <p:cNvPr id="48" name="Straight Arrow Connector 47"/>
          <p:cNvCxnSpPr>
            <a:endCxn id="16" idx="2"/>
          </p:cNvCxnSpPr>
          <p:nvPr/>
        </p:nvCxnSpPr>
        <p:spPr>
          <a:xfrm rot="10800000" flipV="1">
            <a:off x="5003370" y="4876799"/>
            <a:ext cx="1626031" cy="6887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28600" y="5188803"/>
            <a:ext cx="4572000" cy="830997"/>
          </a:xfrm>
          <a:prstGeom prst="rect">
            <a:avLst/>
          </a:prstGeom>
          <a:noFill/>
        </p:spPr>
        <p:txBody>
          <a:bodyPr wrap="square" rtlCol="0">
            <a:spAutoFit/>
          </a:bodyPr>
          <a:lstStyle/>
          <a:p>
            <a:r>
              <a:rPr lang="en-US" sz="2400" b="1" dirty="0" smtClean="0">
                <a:solidFill>
                  <a:srgbClr val="002060"/>
                </a:solidFill>
              </a:rPr>
              <a:t>Result: corrupt data, crashes</a:t>
            </a:r>
          </a:p>
          <a:p>
            <a:r>
              <a:rPr lang="en-US" sz="2400" b="1" dirty="0" smtClean="0">
                <a:solidFill>
                  <a:srgbClr val="002060"/>
                </a:solidFill>
              </a:rPr>
              <a:t>security risks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10" grpId="0"/>
      <p:bldP spid="21" grpId="0"/>
      <p:bldP spid="22" grpId="0"/>
      <p:bldP spid="36" grpId="0" animBg="1"/>
      <p:bldP spid="37" grpId="0" animBg="1"/>
      <p:bldP spid="43" grpId="0" animBg="1"/>
      <p:bldP spid="47" grpId="0" animBg="1"/>
      <p:bldP spid="5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598487"/>
          </a:xfrm>
        </p:spPr>
        <p:txBody>
          <a:bodyPr/>
          <a:lstStyle/>
          <a:p>
            <a:pPr eaLnBrk="1" hangingPunct="1"/>
            <a:r>
              <a:rPr lang="en-US" dirty="0" smtClean="0"/>
              <a:t>Critical Memory</a:t>
            </a:r>
          </a:p>
        </p:txBody>
      </p:sp>
      <p:sp>
        <p:nvSpPr>
          <p:cNvPr id="26627" name="Rectangle 3"/>
          <p:cNvSpPr>
            <a:spLocks noGrp="1" noChangeArrowheads="1"/>
          </p:cNvSpPr>
          <p:nvPr>
            <p:ph type="body" idx="1"/>
          </p:nvPr>
        </p:nvSpPr>
        <p:spPr>
          <a:xfrm>
            <a:off x="457200" y="1143000"/>
            <a:ext cx="8229600" cy="4987925"/>
          </a:xfrm>
        </p:spPr>
        <p:txBody>
          <a:bodyPr/>
          <a:lstStyle/>
          <a:p>
            <a:pPr eaLnBrk="1" hangingPunct="1"/>
            <a:r>
              <a:rPr lang="en-US" dirty="0" smtClean="0"/>
              <a:t>Insight</a:t>
            </a:r>
          </a:p>
          <a:p>
            <a:pPr lvl="1" eaLnBrk="1" hangingPunct="1"/>
            <a:r>
              <a:rPr lang="en-US" dirty="0" smtClean="0"/>
              <a:t>Some data is more important: </a:t>
            </a:r>
            <a:r>
              <a:rPr lang="en-US" b="1" dirty="0" smtClean="0"/>
              <a:t>critical data</a:t>
            </a:r>
          </a:p>
          <a:p>
            <a:pPr lvl="1" eaLnBrk="1" hangingPunct="1"/>
            <a:r>
              <a:rPr lang="en-US" dirty="0" smtClean="0"/>
              <a:t>Protect it with </a:t>
            </a:r>
            <a:r>
              <a:rPr lang="en-US" b="1" dirty="0" smtClean="0"/>
              <a:t>isolation &amp; replication</a:t>
            </a:r>
          </a:p>
          <a:p>
            <a:pPr eaLnBrk="1" hangingPunct="1"/>
            <a:r>
              <a:rPr lang="en-US" dirty="0" smtClean="0"/>
              <a:t>Goals: </a:t>
            </a:r>
          </a:p>
          <a:p>
            <a:pPr lvl="1" eaLnBrk="1" hangingPunct="1"/>
            <a:r>
              <a:rPr lang="en-US" b="1" dirty="0" smtClean="0">
                <a:solidFill>
                  <a:srgbClr val="002060"/>
                </a:solidFill>
              </a:rPr>
              <a:t>Harden</a:t>
            </a:r>
            <a:r>
              <a:rPr lang="en-US" dirty="0" smtClean="0"/>
              <a:t> programs from both SW and HW errors</a:t>
            </a:r>
          </a:p>
          <a:p>
            <a:pPr lvl="2" eaLnBrk="1" hangingPunct="1"/>
            <a:r>
              <a:rPr lang="en-US" dirty="0" smtClean="0"/>
              <a:t>Unify existing ad hoc solutions</a:t>
            </a:r>
          </a:p>
          <a:p>
            <a:pPr lvl="1" eaLnBrk="1" hangingPunct="1"/>
            <a:r>
              <a:rPr lang="en-US" dirty="0" smtClean="0"/>
              <a:t>Enable </a:t>
            </a:r>
            <a:r>
              <a:rPr lang="en-US" b="1" dirty="0" smtClean="0">
                <a:solidFill>
                  <a:srgbClr val="002060"/>
                </a:solidFill>
              </a:rPr>
              <a:t>local reasoning </a:t>
            </a:r>
            <a:r>
              <a:rPr lang="en-US" dirty="0" smtClean="0"/>
              <a:t>about memory state</a:t>
            </a:r>
          </a:p>
          <a:p>
            <a:pPr lvl="2" eaLnBrk="1" hangingPunct="1"/>
            <a:r>
              <a:rPr lang="en-US" dirty="0" smtClean="0"/>
              <a:t>Leverage powerful static analysis tools</a:t>
            </a:r>
          </a:p>
          <a:p>
            <a:pPr lvl="1" eaLnBrk="1" hangingPunct="1"/>
            <a:r>
              <a:rPr lang="en-US" dirty="0" smtClean="0"/>
              <a:t>Allow </a:t>
            </a:r>
            <a:r>
              <a:rPr lang="en-US" b="1" dirty="0" smtClean="0">
                <a:solidFill>
                  <a:srgbClr val="002060"/>
                </a:solidFill>
              </a:rPr>
              <a:t>selective, incremental hardening </a:t>
            </a:r>
            <a:r>
              <a:rPr lang="en-US" dirty="0" smtClean="0"/>
              <a:t>of apps</a:t>
            </a:r>
          </a:p>
          <a:p>
            <a:pPr lvl="1" eaLnBrk="1" hangingPunct="1"/>
            <a:r>
              <a:rPr lang="en-US" dirty="0" smtClean="0"/>
              <a:t>Provide </a:t>
            </a:r>
            <a:r>
              <a:rPr lang="en-US" b="1" dirty="0" smtClean="0">
                <a:solidFill>
                  <a:srgbClr val="002060"/>
                </a:solidFill>
              </a:rPr>
              <a:t>compatibility</a:t>
            </a:r>
            <a:r>
              <a:rPr lang="en-US" dirty="0" smtClean="0"/>
              <a:t> with existing libraries, apps</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5" name="Slide Number Placeholder 4"/>
          <p:cNvSpPr>
            <a:spLocks noGrp="1"/>
          </p:cNvSpPr>
          <p:nvPr>
            <p:ph type="sldNum" sz="quarter" idx="12"/>
          </p:nvPr>
        </p:nvSpPr>
        <p:spPr/>
        <p:txBody>
          <a:bodyPr/>
          <a:lstStyle/>
          <a:p>
            <a:pPr>
              <a:defRPr/>
            </a:pPr>
            <a:fld id="{D756F5A8-6BB5-44B1-A90F-796030C4DAF7}" type="slidenum">
              <a:rPr lang="en-US" altLang="en-US"/>
              <a:pPr>
                <a:defRPr/>
              </a:pPr>
              <a:t>22</a:t>
            </a:fld>
            <a:endParaRPr lang="en-US"/>
          </a:p>
        </p:txBody>
      </p:sp>
      <p:sp>
        <p:nvSpPr>
          <p:cNvPr id="6" name="Footer Placeholder 5"/>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for Critical Memory</a:t>
            </a:r>
            <a:endParaRPr lang="en-US" dirty="0"/>
          </a:p>
        </p:txBody>
      </p:sp>
      <p:sp>
        <p:nvSpPr>
          <p:cNvPr id="4" name="Content Placeholder 3"/>
          <p:cNvSpPr>
            <a:spLocks noGrp="1"/>
          </p:cNvSpPr>
          <p:nvPr>
            <p:ph sz="half" idx="1"/>
          </p:nvPr>
        </p:nvSpPr>
        <p:spPr>
          <a:xfrm>
            <a:off x="4419600" y="1069848"/>
            <a:ext cx="4419600" cy="4873752"/>
          </a:xfrm>
        </p:spPr>
        <p:txBody>
          <a:bodyPr>
            <a:normAutofit lnSpcReduction="10000"/>
          </a:bodyPr>
          <a:lstStyle/>
          <a:p>
            <a:r>
              <a:rPr lang="en-US" dirty="0" smtClean="0"/>
              <a:t>Some data really is more important (e.g., balance)</a:t>
            </a:r>
          </a:p>
          <a:p>
            <a:r>
              <a:rPr lang="en-US" dirty="0" smtClean="0"/>
              <a:t>3</a:t>
            </a:r>
            <a:r>
              <a:rPr lang="en-US" baseline="30000" dirty="0" smtClean="0"/>
              <a:t>rd</a:t>
            </a:r>
            <a:r>
              <a:rPr lang="en-US" dirty="0" smtClean="0"/>
              <a:t> party code (</a:t>
            </a:r>
            <a:r>
              <a:rPr lang="en-US" dirty="0" err="1" smtClean="0"/>
              <a:t>lib_function</a:t>
            </a:r>
            <a:r>
              <a:rPr lang="en-US" dirty="0" smtClean="0"/>
              <a:t>) can trash important data</a:t>
            </a:r>
          </a:p>
          <a:p>
            <a:r>
              <a:rPr lang="en-US" dirty="0" smtClean="0"/>
              <a:t>Many programs already protect “critical data”</a:t>
            </a:r>
          </a:p>
          <a:p>
            <a:pPr lvl="1"/>
            <a:r>
              <a:rPr lang="en-US" dirty="0" smtClean="0"/>
              <a:t>Save documents to disk</a:t>
            </a:r>
          </a:p>
          <a:p>
            <a:pPr lvl="1"/>
            <a:r>
              <a:rPr lang="en-US" dirty="0" smtClean="0"/>
              <a:t>Protect data structure metadata</a:t>
            </a:r>
          </a:p>
          <a:p>
            <a:pPr lvl="1"/>
            <a:r>
              <a:rPr lang="en-US" dirty="0" smtClean="0"/>
              <a:t>Store some data in a DB</a:t>
            </a:r>
          </a:p>
          <a:p>
            <a:pPr lvl="1"/>
            <a:endParaRPr lang="en-US" dirty="0"/>
          </a:p>
        </p:txBody>
      </p:sp>
      <p:sp>
        <p:nvSpPr>
          <p:cNvPr id="19" name="Slide Number Placeholder 18"/>
          <p:cNvSpPr>
            <a:spLocks noGrp="1"/>
          </p:cNvSpPr>
          <p:nvPr>
            <p:ph type="sldNum" sz="quarter" idx="12"/>
          </p:nvPr>
        </p:nvSpPr>
        <p:spPr/>
        <p:txBody>
          <a:bodyPr/>
          <a:lstStyle/>
          <a:p>
            <a:fld id="{20AEDBDE-A454-49BF-8CF2-F8922937A2AC}" type="slidenum">
              <a:rPr lang="en-US" smtClean="0"/>
              <a:pPr/>
              <a:t>23</a:t>
            </a:fld>
            <a:endParaRPr lang="en-US"/>
          </a:p>
        </p:txBody>
      </p:sp>
      <p:grpSp>
        <p:nvGrpSpPr>
          <p:cNvPr id="3" name="Group 20"/>
          <p:cNvGrpSpPr/>
          <p:nvPr/>
        </p:nvGrpSpPr>
        <p:grpSpPr>
          <a:xfrm>
            <a:off x="914400" y="990600"/>
            <a:ext cx="3124200" cy="3124200"/>
            <a:chOff x="457200" y="990600"/>
            <a:chExt cx="3124200" cy="3124200"/>
          </a:xfrm>
        </p:grpSpPr>
        <p:sp>
          <p:nvSpPr>
            <p:cNvPr id="10" name="Rectangle 11"/>
            <p:cNvSpPr>
              <a:spLocks noChangeArrowheads="1"/>
            </p:cNvSpPr>
            <p:nvPr/>
          </p:nvSpPr>
          <p:spPr bwMode="auto">
            <a:xfrm>
              <a:off x="457200" y="990600"/>
              <a:ext cx="2895600" cy="3124200"/>
            </a:xfrm>
            <a:prstGeom prst="rect">
              <a:avLst/>
            </a:prstGeom>
            <a:solidFill>
              <a:srgbClr val="FFC000"/>
            </a:solidFill>
            <a:ln w="9525">
              <a:solidFill>
                <a:schemeClr val="tx1"/>
              </a:solidFill>
              <a:miter lim="800000"/>
              <a:headEnd/>
              <a:tailEnd/>
            </a:ln>
          </p:spPr>
          <p:txBody>
            <a:bodyPr wrap="none" anchor="ctr"/>
            <a:lstStyle/>
            <a:p>
              <a:endParaRPr lang="en-US"/>
            </a:p>
          </p:txBody>
        </p:sp>
        <p:sp>
          <p:nvSpPr>
            <p:cNvPr id="9" name="Text Box 12"/>
            <p:cNvSpPr txBox="1">
              <a:spLocks noChangeArrowheads="1"/>
            </p:cNvSpPr>
            <p:nvPr/>
          </p:nvSpPr>
          <p:spPr bwMode="auto">
            <a:xfrm>
              <a:off x="457200" y="990600"/>
              <a:ext cx="3124200" cy="3046988"/>
            </a:xfrm>
            <a:prstGeom prst="rect">
              <a:avLst/>
            </a:prstGeom>
            <a:noFill/>
            <a:ln w="9525">
              <a:noFill/>
              <a:miter lim="800000"/>
              <a:headEnd/>
              <a:tailEnd/>
            </a:ln>
          </p:spPr>
          <p:txBody>
            <a:bodyPr wrap="square">
              <a:spAutoFit/>
            </a:bodyPr>
            <a:lstStyle/>
            <a:p>
              <a:r>
                <a:rPr lang="en-US" sz="2400" dirty="0" smtClean="0">
                  <a:solidFill>
                    <a:srgbClr val="002060"/>
                  </a:solidFill>
                </a:rPr>
                <a:t>critical </a:t>
              </a:r>
              <a:r>
                <a:rPr lang="en-US" sz="2400" dirty="0" err="1" smtClean="0">
                  <a:solidFill>
                    <a:srgbClr val="002060"/>
                  </a:solidFill>
                </a:rPr>
                <a:t>int</a:t>
              </a:r>
              <a:r>
                <a:rPr lang="en-US" sz="2400" dirty="0" smtClean="0">
                  <a:solidFill>
                    <a:srgbClr val="002060"/>
                  </a:solidFill>
                </a:rPr>
                <a:t> </a:t>
              </a:r>
              <a:r>
                <a:rPr lang="en-US" sz="2400" b="1" dirty="0" smtClean="0">
                  <a:solidFill>
                    <a:srgbClr val="002060"/>
                  </a:solidFill>
                </a:rPr>
                <a:t>balance;</a:t>
              </a:r>
              <a:br>
                <a:rPr lang="en-US" sz="2400" b="1" dirty="0" smtClean="0">
                  <a:solidFill>
                    <a:srgbClr val="002060"/>
                  </a:solidFill>
                </a:rPr>
              </a:br>
              <a:r>
                <a:rPr lang="en-US" sz="2400" dirty="0" smtClean="0">
                  <a:solidFill>
                    <a:srgbClr val="002060"/>
                  </a:solidFill>
                </a:rPr>
                <a:t>balance += 100;</a:t>
              </a:r>
            </a:p>
            <a:p>
              <a:r>
                <a:rPr lang="en-US" sz="2400" dirty="0" err="1" smtClean="0">
                  <a:solidFill>
                    <a:srgbClr val="002060"/>
                  </a:solidFill>
                </a:rPr>
                <a:t>lib_function</a:t>
              </a:r>
              <a:r>
                <a:rPr lang="en-US" sz="2400" dirty="0" smtClean="0">
                  <a:solidFill>
                    <a:srgbClr val="002060"/>
                  </a:solidFill>
                </a:rPr>
                <a:t> (x, y);</a:t>
              </a:r>
              <a:r>
                <a:rPr lang="en-US" sz="2400" dirty="0">
                  <a:solidFill>
                    <a:srgbClr val="002060"/>
                  </a:solidFill>
                </a:rPr>
                <a:t/>
              </a:r>
              <a:br>
                <a:rPr lang="en-US" sz="2400" dirty="0">
                  <a:solidFill>
                    <a:srgbClr val="002060"/>
                  </a:solidFill>
                </a:rPr>
              </a:br>
              <a:r>
                <a:rPr lang="en-US" sz="2400" dirty="0"/>
                <a:t>if (</a:t>
              </a:r>
              <a:r>
                <a:rPr lang="en-US" sz="2400" dirty="0">
                  <a:solidFill>
                    <a:srgbClr val="002060"/>
                  </a:solidFill>
                </a:rPr>
                <a:t>balance &lt; 0) </a:t>
              </a:r>
              <a:r>
                <a:rPr lang="en-US" sz="2400" dirty="0"/>
                <a:t>{</a:t>
              </a:r>
              <a:br>
                <a:rPr lang="en-US" sz="2400" dirty="0"/>
              </a:br>
              <a:r>
                <a:rPr lang="en-US" sz="2400" dirty="0"/>
                <a:t>    </a:t>
              </a:r>
              <a:r>
                <a:rPr lang="en-US" sz="2400" dirty="0" err="1"/>
                <a:t>chargeCredit</a:t>
              </a:r>
              <a:r>
                <a:rPr lang="en-US" sz="2400" dirty="0"/>
                <a:t>();</a:t>
              </a:r>
              <a:br>
                <a:rPr lang="en-US" sz="2400" dirty="0"/>
              </a:br>
              <a:r>
                <a:rPr lang="en-US" sz="2400" dirty="0"/>
                <a:t>} else {</a:t>
              </a:r>
              <a:br>
                <a:rPr lang="en-US" sz="2400" dirty="0"/>
              </a:br>
              <a:r>
                <a:rPr lang="en-US" sz="2400" dirty="0"/>
                <a:t>   </a:t>
              </a:r>
              <a:r>
                <a:rPr lang="en-US" sz="2400" dirty="0" smtClean="0"/>
                <a:t> // use x, y, etc.</a:t>
              </a:r>
              <a:r>
                <a:rPr lang="en-US" sz="2400" dirty="0"/>
                <a:t/>
              </a:r>
              <a:br>
                <a:rPr lang="en-US" sz="2400" dirty="0"/>
              </a:br>
              <a:r>
                <a:rPr lang="en-US" sz="2400" dirty="0"/>
                <a:t>}</a:t>
              </a:r>
            </a:p>
          </p:txBody>
        </p:sp>
      </p:grpSp>
      <p:sp>
        <p:nvSpPr>
          <p:cNvPr id="11" name="Oval 4"/>
          <p:cNvSpPr>
            <a:spLocks noChangeArrowheads="1"/>
          </p:cNvSpPr>
          <p:nvPr/>
        </p:nvSpPr>
        <p:spPr bwMode="auto">
          <a:xfrm>
            <a:off x="762000" y="4267200"/>
            <a:ext cx="3124200" cy="1752600"/>
          </a:xfrm>
          <a:prstGeom prst="ellipse">
            <a:avLst/>
          </a:prstGeom>
          <a:solidFill>
            <a:srgbClr val="00B050"/>
          </a:solidFill>
          <a:ln w="9525">
            <a:solidFill>
              <a:schemeClr val="tx1"/>
            </a:solidFill>
            <a:round/>
            <a:headEnd/>
            <a:tailEnd/>
          </a:ln>
        </p:spPr>
        <p:txBody>
          <a:bodyPr wrap="none" anchor="ctr"/>
          <a:lstStyle/>
          <a:p>
            <a:endParaRPr lang="en-US"/>
          </a:p>
        </p:txBody>
      </p:sp>
      <p:sp>
        <p:nvSpPr>
          <p:cNvPr id="12" name="Oval 5"/>
          <p:cNvSpPr>
            <a:spLocks noChangeArrowheads="1"/>
          </p:cNvSpPr>
          <p:nvPr/>
        </p:nvSpPr>
        <p:spPr bwMode="auto">
          <a:xfrm>
            <a:off x="2667000" y="4648200"/>
            <a:ext cx="990600" cy="914400"/>
          </a:xfrm>
          <a:prstGeom prst="ellipse">
            <a:avLst/>
          </a:prstGeom>
          <a:solidFill>
            <a:srgbClr val="002060"/>
          </a:solidFill>
          <a:ln w="9525">
            <a:solidFill>
              <a:schemeClr val="tx1"/>
            </a:solidFill>
            <a:round/>
            <a:headEnd/>
            <a:tailEnd/>
          </a:ln>
        </p:spPr>
        <p:txBody>
          <a:bodyPr wrap="none" anchor="ctr"/>
          <a:lstStyle/>
          <a:p>
            <a:pPr algn="ctr"/>
            <a:r>
              <a:rPr lang="en-US" dirty="0">
                <a:solidFill>
                  <a:schemeClr val="bg1"/>
                </a:solidFill>
              </a:rPr>
              <a:t>balance</a:t>
            </a:r>
          </a:p>
        </p:txBody>
      </p:sp>
      <p:sp>
        <p:nvSpPr>
          <p:cNvPr id="13" name="Text Box 7"/>
          <p:cNvSpPr txBox="1">
            <a:spLocks noChangeArrowheads="1"/>
          </p:cNvSpPr>
          <p:nvPr/>
        </p:nvSpPr>
        <p:spPr bwMode="auto">
          <a:xfrm>
            <a:off x="228600" y="4433887"/>
            <a:ext cx="666750" cy="366713"/>
          </a:xfrm>
          <a:prstGeom prst="rect">
            <a:avLst/>
          </a:prstGeom>
          <a:noFill/>
          <a:ln w="9525">
            <a:noFill/>
            <a:miter lim="800000"/>
            <a:headEnd/>
            <a:tailEnd/>
          </a:ln>
        </p:spPr>
        <p:txBody>
          <a:bodyPr wrap="none">
            <a:spAutoFit/>
          </a:bodyPr>
          <a:lstStyle/>
          <a:p>
            <a:r>
              <a:rPr lang="en-US" dirty="0"/>
              <a:t>Data</a:t>
            </a:r>
          </a:p>
        </p:txBody>
      </p:sp>
      <p:sp>
        <p:nvSpPr>
          <p:cNvPr id="14" name="Text Box 17"/>
          <p:cNvSpPr txBox="1">
            <a:spLocks noChangeArrowheads="1"/>
          </p:cNvSpPr>
          <p:nvPr/>
        </p:nvSpPr>
        <p:spPr bwMode="auto">
          <a:xfrm>
            <a:off x="1143000" y="4648200"/>
            <a:ext cx="1428596" cy="923330"/>
          </a:xfrm>
          <a:prstGeom prst="rect">
            <a:avLst/>
          </a:prstGeom>
          <a:noFill/>
          <a:ln w="9525">
            <a:noFill/>
            <a:miter lim="800000"/>
            <a:headEnd/>
            <a:tailEnd/>
          </a:ln>
        </p:spPr>
        <p:txBody>
          <a:bodyPr wrap="none">
            <a:spAutoFit/>
          </a:bodyPr>
          <a:lstStyle/>
          <a:p>
            <a:r>
              <a:rPr lang="en-US" dirty="0">
                <a:solidFill>
                  <a:schemeClr val="bg1"/>
                </a:solidFill>
              </a:rPr>
              <a:t>x, </a:t>
            </a:r>
            <a:r>
              <a:rPr lang="en-US" dirty="0" smtClean="0">
                <a:solidFill>
                  <a:schemeClr val="bg1"/>
                </a:solidFill>
              </a:rPr>
              <a:t>y,</a:t>
            </a:r>
            <a:r>
              <a:rPr lang="en-US" dirty="0">
                <a:solidFill>
                  <a:schemeClr val="bg1"/>
                </a:solidFill>
              </a:rPr>
              <a:t> </a:t>
            </a:r>
            <a:r>
              <a:rPr lang="en-US" dirty="0" smtClean="0">
                <a:solidFill>
                  <a:schemeClr val="bg1"/>
                </a:solidFill>
              </a:rPr>
              <a:t> etc </a:t>
            </a:r>
          </a:p>
          <a:p>
            <a:r>
              <a:rPr lang="en-US" b="1" dirty="0" smtClean="0">
                <a:solidFill>
                  <a:schemeClr val="bg1"/>
                </a:solidFill>
              </a:rPr>
              <a:t>non-critical</a:t>
            </a:r>
          </a:p>
          <a:p>
            <a:r>
              <a:rPr lang="en-US" b="1" dirty="0" smtClean="0">
                <a:solidFill>
                  <a:schemeClr val="bg1"/>
                </a:solidFill>
              </a:rPr>
              <a:t>data</a:t>
            </a:r>
          </a:p>
        </p:txBody>
      </p:sp>
      <p:sp>
        <p:nvSpPr>
          <p:cNvPr id="15" name="Line 19"/>
          <p:cNvSpPr>
            <a:spLocks noChangeShapeType="1"/>
          </p:cNvSpPr>
          <p:nvPr/>
        </p:nvSpPr>
        <p:spPr bwMode="auto">
          <a:xfrm flipH="1" flipV="1">
            <a:off x="3581400" y="5334000"/>
            <a:ext cx="381000" cy="228600"/>
          </a:xfrm>
          <a:prstGeom prst="line">
            <a:avLst/>
          </a:prstGeom>
          <a:noFill/>
          <a:ln w="9525">
            <a:solidFill>
              <a:schemeClr val="tx1"/>
            </a:solidFill>
            <a:round/>
            <a:headEnd/>
            <a:tailEnd type="triangle" w="med" len="med"/>
          </a:ln>
        </p:spPr>
        <p:txBody>
          <a:bodyPr/>
          <a:lstStyle/>
          <a:p>
            <a:endParaRPr lang="en-US"/>
          </a:p>
        </p:txBody>
      </p:sp>
      <p:sp>
        <p:nvSpPr>
          <p:cNvPr id="16" name="TextBox 15"/>
          <p:cNvSpPr txBox="1"/>
          <p:nvPr/>
        </p:nvSpPr>
        <p:spPr>
          <a:xfrm>
            <a:off x="3886200" y="5486400"/>
            <a:ext cx="838200" cy="646331"/>
          </a:xfrm>
          <a:prstGeom prst="rect">
            <a:avLst/>
          </a:prstGeom>
          <a:noFill/>
        </p:spPr>
        <p:txBody>
          <a:bodyPr wrap="square" rtlCol="0">
            <a:spAutoFit/>
          </a:bodyPr>
          <a:lstStyle/>
          <a:p>
            <a:r>
              <a:rPr lang="en-US" dirty="0" smtClean="0"/>
              <a:t>critical</a:t>
            </a:r>
          </a:p>
          <a:p>
            <a:r>
              <a:rPr lang="en-US" dirty="0" smtClean="0"/>
              <a:t>data</a:t>
            </a:r>
          </a:p>
        </p:txBody>
      </p:sp>
      <p:sp>
        <p:nvSpPr>
          <p:cNvPr id="17" name="Date Placeholder 16"/>
          <p:cNvSpPr>
            <a:spLocks noGrp="1"/>
          </p:cNvSpPr>
          <p:nvPr>
            <p:ph type="dt" sz="half" idx="10"/>
          </p:nvPr>
        </p:nvSpPr>
        <p:spPr/>
        <p:txBody>
          <a:bodyPr/>
          <a:lstStyle/>
          <a:p>
            <a:r>
              <a:rPr lang="en-US" smtClean="0"/>
              <a:t>Ben Zorn, Microsoft Research</a:t>
            </a:r>
            <a:endParaRPr lang="en-US"/>
          </a:p>
        </p:txBody>
      </p:sp>
      <p:sp>
        <p:nvSpPr>
          <p:cNvPr id="18" name="Footer Placeholder 17"/>
          <p:cNvSpPr>
            <a:spLocks noGrp="1"/>
          </p:cNvSpPr>
          <p:nvPr>
            <p:ph type="ftr" sz="quarter" idx="11"/>
          </p:nvPr>
        </p:nvSpPr>
        <p:spPr/>
        <p:txBody>
          <a:bodyPr/>
          <a:lstStyle/>
          <a:p>
            <a:r>
              <a:rPr lang="en-US" smtClean="0"/>
              <a:t>Fault Tolerant Runtime Systems</a:t>
            </a:r>
            <a:endParaRPr lang="en-US"/>
          </a:p>
        </p:txBody>
      </p:sp>
      <p:sp>
        <p:nvSpPr>
          <p:cNvPr id="20" name="Text Box 7"/>
          <p:cNvSpPr txBox="1">
            <a:spLocks noChangeArrowheads="1"/>
          </p:cNvSpPr>
          <p:nvPr/>
        </p:nvSpPr>
        <p:spPr bwMode="auto">
          <a:xfrm>
            <a:off x="152400" y="990600"/>
            <a:ext cx="736099" cy="369332"/>
          </a:xfrm>
          <a:prstGeom prst="rect">
            <a:avLst/>
          </a:prstGeom>
          <a:noFill/>
          <a:ln w="9525">
            <a:noFill/>
            <a:miter lim="800000"/>
            <a:headEnd/>
            <a:tailEnd/>
          </a:ln>
        </p:spPr>
        <p:txBody>
          <a:bodyPr wrap="none">
            <a:spAutoFit/>
          </a:bodyPr>
          <a:lstStyle/>
          <a:p>
            <a:r>
              <a:rPr lang="en-US" dirty="0" smtClean="0"/>
              <a:t>Code</a:t>
            </a:r>
            <a:endParaRPr lang="en-US" dirty="0"/>
          </a:p>
        </p:txBody>
      </p:sp>
      <p:sp>
        <p:nvSpPr>
          <p:cNvPr id="21" name="Rectangle 20"/>
          <p:cNvSpPr/>
          <p:nvPr/>
        </p:nvSpPr>
        <p:spPr>
          <a:xfrm>
            <a:off x="990600" y="1752600"/>
            <a:ext cx="2667000" cy="381000"/>
          </a:xfrm>
          <a:prstGeom prst="rect">
            <a:avLst/>
          </a:pr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Critical Memory Works</a:t>
            </a:r>
            <a:endParaRPr lang="en-US" dirty="0"/>
          </a:p>
        </p:txBody>
      </p:sp>
      <p:sp>
        <p:nvSpPr>
          <p:cNvPr id="62" name="Slide Number Placeholder 61"/>
          <p:cNvSpPr>
            <a:spLocks noGrp="1"/>
          </p:cNvSpPr>
          <p:nvPr>
            <p:ph type="sldNum" sz="quarter" idx="12"/>
          </p:nvPr>
        </p:nvSpPr>
        <p:spPr/>
        <p:txBody>
          <a:bodyPr/>
          <a:lstStyle/>
          <a:p>
            <a:fld id="{20AEDBDE-A454-49BF-8CF2-F8922937A2AC}" type="slidenum">
              <a:rPr lang="en-US" smtClean="0"/>
              <a:pPr/>
              <a:t>24</a:t>
            </a:fld>
            <a:endParaRPr lang="en-US"/>
          </a:p>
        </p:txBody>
      </p:sp>
      <p:sp>
        <p:nvSpPr>
          <p:cNvPr id="11" name="Rectangle 11"/>
          <p:cNvSpPr>
            <a:spLocks noChangeArrowheads="1"/>
          </p:cNvSpPr>
          <p:nvPr/>
        </p:nvSpPr>
        <p:spPr bwMode="auto">
          <a:xfrm>
            <a:off x="1066800" y="1447800"/>
            <a:ext cx="2971800" cy="2514600"/>
          </a:xfrm>
          <a:prstGeom prst="rect">
            <a:avLst/>
          </a:prstGeom>
          <a:solidFill>
            <a:srgbClr val="FFC000"/>
          </a:solidFill>
          <a:ln w="9525">
            <a:solidFill>
              <a:schemeClr val="tx1"/>
            </a:solidFill>
            <a:miter lim="800000"/>
            <a:headEnd/>
            <a:tailEnd/>
          </a:ln>
        </p:spPr>
        <p:txBody>
          <a:bodyPr wrap="none" anchor="ctr"/>
          <a:lstStyle/>
          <a:p>
            <a:endParaRPr lang="en-US"/>
          </a:p>
        </p:txBody>
      </p:sp>
      <p:sp>
        <p:nvSpPr>
          <p:cNvPr id="16" name="TextBox 15"/>
          <p:cNvSpPr txBox="1"/>
          <p:nvPr/>
        </p:nvSpPr>
        <p:spPr>
          <a:xfrm>
            <a:off x="1219200" y="1447800"/>
            <a:ext cx="2438400" cy="646331"/>
          </a:xfrm>
          <a:prstGeom prst="rect">
            <a:avLst/>
          </a:prstGeom>
          <a:solidFill>
            <a:srgbClr val="FFC000">
              <a:alpha val="50000"/>
            </a:srgbClr>
          </a:solidFill>
          <a:ln>
            <a:noFill/>
          </a:ln>
        </p:spPr>
        <p:txBody>
          <a:bodyPr wrap="square" rtlCol="0">
            <a:spAutoFit/>
          </a:bodyPr>
          <a:lstStyle/>
          <a:p>
            <a:r>
              <a:rPr lang="en-US" dirty="0" err="1" smtClean="0"/>
              <a:t>int</a:t>
            </a:r>
            <a:r>
              <a:rPr lang="en-US" dirty="0" smtClean="0"/>
              <a:t> buffer[10];</a:t>
            </a:r>
          </a:p>
          <a:p>
            <a:r>
              <a:rPr lang="en-US" b="1" dirty="0" smtClean="0"/>
              <a:t>critical</a:t>
            </a:r>
            <a:r>
              <a:rPr lang="en-US" dirty="0" smtClean="0"/>
              <a:t> </a:t>
            </a:r>
            <a:r>
              <a:rPr lang="en-US" dirty="0" err="1" smtClean="0"/>
              <a:t>int</a:t>
            </a:r>
            <a:r>
              <a:rPr lang="en-US" dirty="0" smtClean="0">
                <a:solidFill>
                  <a:srgbClr val="0070C0"/>
                </a:solidFill>
              </a:rPr>
              <a:t> </a:t>
            </a:r>
            <a:r>
              <a:rPr lang="en-US" dirty="0" smtClean="0">
                <a:solidFill>
                  <a:srgbClr val="002060"/>
                </a:solidFill>
              </a:rPr>
              <a:t>balance ;</a:t>
            </a:r>
          </a:p>
        </p:txBody>
      </p:sp>
      <p:sp>
        <p:nvSpPr>
          <p:cNvPr id="17" name="Rectangle 11"/>
          <p:cNvSpPr>
            <a:spLocks noChangeArrowheads="1"/>
          </p:cNvSpPr>
          <p:nvPr/>
        </p:nvSpPr>
        <p:spPr bwMode="auto">
          <a:xfrm>
            <a:off x="4876800" y="1447800"/>
            <a:ext cx="3657600" cy="2514600"/>
          </a:xfrm>
          <a:prstGeom prst="rect">
            <a:avLst/>
          </a:prstGeom>
          <a:solidFill>
            <a:srgbClr val="002060"/>
          </a:solidFill>
          <a:ln w="9525">
            <a:solidFill>
              <a:schemeClr val="tx1"/>
            </a:solidFill>
            <a:miter lim="800000"/>
            <a:headEnd/>
            <a:tailEnd/>
          </a:ln>
        </p:spPr>
        <p:txBody>
          <a:bodyPr wrap="none" anchor="ctr"/>
          <a:lstStyle/>
          <a:p>
            <a:endParaRPr lang="en-US"/>
          </a:p>
        </p:txBody>
      </p:sp>
      <p:sp>
        <p:nvSpPr>
          <p:cNvPr id="18" name="TextBox 17"/>
          <p:cNvSpPr txBox="1"/>
          <p:nvPr/>
        </p:nvSpPr>
        <p:spPr>
          <a:xfrm>
            <a:off x="5029200" y="1524000"/>
            <a:ext cx="3309560" cy="2308324"/>
          </a:xfrm>
          <a:prstGeom prst="rect">
            <a:avLst/>
          </a:prstGeom>
          <a:noFill/>
        </p:spPr>
        <p:txBody>
          <a:bodyPr wrap="none" rtlCol="0">
            <a:spAutoFit/>
          </a:bodyPr>
          <a:lstStyle/>
          <a:p>
            <a:r>
              <a:rPr lang="en-US" dirty="0" err="1" smtClean="0">
                <a:solidFill>
                  <a:schemeClr val="accent1">
                    <a:lumMod val="60000"/>
                    <a:lumOff val="40000"/>
                  </a:schemeClr>
                </a:solidFill>
              </a:rPr>
              <a:t>map_critical</a:t>
            </a:r>
            <a:r>
              <a:rPr lang="en-US" dirty="0" smtClean="0">
                <a:solidFill>
                  <a:schemeClr val="bg1"/>
                </a:solidFill>
              </a:rPr>
              <a:t>(&amp;balance);</a:t>
            </a:r>
          </a:p>
          <a:p>
            <a:r>
              <a:rPr lang="en-US" dirty="0" smtClean="0">
                <a:solidFill>
                  <a:schemeClr val="bg1"/>
                </a:solidFill>
              </a:rPr>
              <a:t> </a:t>
            </a:r>
          </a:p>
          <a:p>
            <a:r>
              <a:rPr lang="en-US" dirty="0" smtClean="0">
                <a:solidFill>
                  <a:schemeClr val="bg1"/>
                </a:solidFill>
              </a:rPr>
              <a:t>temp1 = 100;</a:t>
            </a:r>
          </a:p>
          <a:p>
            <a:r>
              <a:rPr lang="en-US" dirty="0" err="1" smtClean="0">
                <a:solidFill>
                  <a:srgbClr val="FFC000"/>
                </a:solidFill>
              </a:rPr>
              <a:t>cstore</a:t>
            </a:r>
            <a:r>
              <a:rPr lang="en-US" dirty="0" smtClean="0">
                <a:solidFill>
                  <a:schemeClr val="bg1"/>
                </a:solidFill>
              </a:rPr>
              <a:t>(&amp;balance, temp1);</a:t>
            </a:r>
          </a:p>
          <a:p>
            <a:r>
              <a:rPr lang="en-US" dirty="0" smtClean="0">
                <a:solidFill>
                  <a:schemeClr val="bg1"/>
                </a:solidFill>
              </a:rPr>
              <a:t>temp = load</a:t>
            </a:r>
            <a:r>
              <a:rPr lang="en-US" dirty="0" smtClean="0">
                <a:solidFill>
                  <a:srgbClr val="FF0000"/>
                </a:solidFill>
              </a:rPr>
              <a:t> </a:t>
            </a:r>
            <a:r>
              <a:rPr lang="en-US" dirty="0" smtClean="0">
                <a:solidFill>
                  <a:schemeClr val="bg1"/>
                </a:solidFill>
              </a:rPr>
              <a:t>( (buffer+40));</a:t>
            </a:r>
          </a:p>
          <a:p>
            <a:r>
              <a:rPr lang="en-US" dirty="0" smtClean="0">
                <a:solidFill>
                  <a:srgbClr val="FF0000"/>
                </a:solidFill>
              </a:rPr>
              <a:t>store( (buffer+40), temp+200);</a:t>
            </a:r>
          </a:p>
          <a:p>
            <a:r>
              <a:rPr lang="en-US" dirty="0" smtClean="0">
                <a:solidFill>
                  <a:schemeClr val="bg1"/>
                </a:solidFill>
              </a:rPr>
              <a:t>temp2  =</a:t>
            </a:r>
            <a:r>
              <a:rPr lang="en-US" dirty="0" smtClean="0"/>
              <a:t> </a:t>
            </a:r>
            <a:r>
              <a:rPr lang="en-US" dirty="0" err="1" smtClean="0">
                <a:solidFill>
                  <a:srgbClr val="FFC000"/>
                </a:solidFill>
              </a:rPr>
              <a:t>cload</a:t>
            </a:r>
            <a:r>
              <a:rPr lang="en-US" dirty="0" smtClean="0">
                <a:solidFill>
                  <a:schemeClr val="bg1"/>
                </a:solidFill>
              </a:rPr>
              <a:t>(&amp;balance);</a:t>
            </a:r>
          </a:p>
          <a:p>
            <a:r>
              <a:rPr lang="en-US" dirty="0" smtClean="0">
                <a:solidFill>
                  <a:schemeClr val="bg1"/>
                </a:solidFill>
              </a:rPr>
              <a:t>if (temp2 &gt; 0) { … }</a:t>
            </a:r>
          </a:p>
        </p:txBody>
      </p:sp>
      <p:sp>
        <p:nvSpPr>
          <p:cNvPr id="19" name="Text Box 12"/>
          <p:cNvSpPr txBox="1">
            <a:spLocks noChangeArrowheads="1"/>
          </p:cNvSpPr>
          <p:nvPr/>
        </p:nvSpPr>
        <p:spPr bwMode="auto">
          <a:xfrm>
            <a:off x="1219200" y="2133600"/>
            <a:ext cx="2286000" cy="1754326"/>
          </a:xfrm>
          <a:prstGeom prst="rect">
            <a:avLst/>
          </a:prstGeom>
          <a:noFill/>
          <a:ln w="9525">
            <a:noFill/>
            <a:miter lim="800000"/>
            <a:headEnd/>
            <a:tailEnd/>
          </a:ln>
        </p:spPr>
        <p:txBody>
          <a:bodyPr wrap="square">
            <a:spAutoFit/>
          </a:bodyPr>
          <a:lstStyle/>
          <a:p>
            <a:pPr>
              <a:spcBef>
                <a:spcPct val="50000"/>
              </a:spcBef>
            </a:pPr>
            <a:r>
              <a:rPr lang="en-US" dirty="0">
                <a:solidFill>
                  <a:srgbClr val="002060"/>
                </a:solidFill>
              </a:rPr>
              <a:t>balance </a:t>
            </a:r>
            <a:r>
              <a:rPr lang="en-US" dirty="0" smtClean="0">
                <a:solidFill>
                  <a:srgbClr val="002060"/>
                </a:solidFill>
              </a:rPr>
              <a:t>= </a:t>
            </a:r>
            <a:r>
              <a:rPr lang="en-US" dirty="0">
                <a:solidFill>
                  <a:srgbClr val="002060"/>
                </a:solidFill>
              </a:rPr>
              <a:t>100</a:t>
            </a:r>
            <a:r>
              <a:rPr lang="en-US" dirty="0" smtClean="0">
                <a:solidFill>
                  <a:srgbClr val="002060"/>
                </a:solidFill>
              </a:rPr>
              <a:t>;</a:t>
            </a:r>
          </a:p>
          <a:p>
            <a:pPr>
              <a:spcBef>
                <a:spcPct val="50000"/>
              </a:spcBef>
            </a:pPr>
            <a:r>
              <a:rPr lang="en-US" dirty="0" smtClean="0"/>
              <a:t>buffer[10] += 200;  </a:t>
            </a:r>
            <a:r>
              <a:rPr lang="en-US" dirty="0"/>
              <a:t/>
            </a:r>
            <a:br>
              <a:rPr lang="en-US" dirty="0"/>
            </a:br>
            <a:r>
              <a:rPr lang="en-US" dirty="0" smtClean="0"/>
              <a:t>…..</a:t>
            </a:r>
          </a:p>
          <a:p>
            <a:pPr>
              <a:spcBef>
                <a:spcPct val="50000"/>
              </a:spcBef>
            </a:pPr>
            <a:r>
              <a:rPr lang="en-US" dirty="0" smtClean="0"/>
              <a:t>if </a:t>
            </a:r>
            <a:r>
              <a:rPr lang="en-US" dirty="0">
                <a:solidFill>
                  <a:srgbClr val="002060"/>
                </a:solidFill>
              </a:rPr>
              <a:t>(balance &lt; 0) </a:t>
            </a:r>
            <a:r>
              <a:rPr lang="en-US" dirty="0"/>
              <a:t>{</a:t>
            </a:r>
            <a:br>
              <a:rPr lang="en-US" dirty="0"/>
            </a:br>
            <a:r>
              <a:rPr lang="en-US" dirty="0"/>
              <a:t>    </a:t>
            </a:r>
            <a:r>
              <a:rPr lang="en-US" dirty="0" smtClean="0"/>
              <a:t>…</a:t>
            </a:r>
          </a:p>
        </p:txBody>
      </p:sp>
      <p:cxnSp>
        <p:nvCxnSpPr>
          <p:cNvPr id="44" name="Straight Arrow Connector 43"/>
          <p:cNvCxnSpPr/>
          <p:nvPr/>
        </p:nvCxnSpPr>
        <p:spPr>
          <a:xfrm flipV="1">
            <a:off x="3429000" y="1677988"/>
            <a:ext cx="1600200" cy="227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52" idx="1"/>
          </p:cNvCxnSpPr>
          <p:nvPr/>
        </p:nvCxnSpPr>
        <p:spPr>
          <a:xfrm>
            <a:off x="2895600" y="2362200"/>
            <a:ext cx="1752600"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Left Brace 51"/>
          <p:cNvSpPr/>
          <p:nvPr/>
        </p:nvSpPr>
        <p:spPr>
          <a:xfrm>
            <a:off x="4648200" y="2133600"/>
            <a:ext cx="304800" cy="533400"/>
          </a:xfrm>
          <a:prstGeom prst="leftBrace">
            <a:avLst/>
          </a:prstGeom>
          <a:solidFill>
            <a:schemeClr val="bg1">
              <a:alpha val="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Left Brace 55"/>
          <p:cNvSpPr/>
          <p:nvPr/>
        </p:nvSpPr>
        <p:spPr>
          <a:xfrm>
            <a:off x="4724400" y="2743200"/>
            <a:ext cx="152400" cy="4572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8" name="Straight Arrow Connector 57"/>
          <p:cNvCxnSpPr>
            <a:endCxn id="56" idx="1"/>
          </p:cNvCxnSpPr>
          <p:nvPr/>
        </p:nvCxnSpPr>
        <p:spPr>
          <a:xfrm>
            <a:off x="3276600" y="2743200"/>
            <a:ext cx="1447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Left Brace 58"/>
          <p:cNvSpPr/>
          <p:nvPr/>
        </p:nvSpPr>
        <p:spPr>
          <a:xfrm>
            <a:off x="4724401" y="3352800"/>
            <a:ext cx="228600" cy="3048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1" name="Straight Arrow Connector 60"/>
          <p:cNvCxnSpPr>
            <a:endCxn id="59" idx="1"/>
          </p:cNvCxnSpPr>
          <p:nvPr/>
        </p:nvCxnSpPr>
        <p:spPr>
          <a:xfrm>
            <a:off x="2895600" y="3429000"/>
            <a:ext cx="1828801"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143000" y="4343400"/>
            <a:ext cx="91440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22" name="Rectangle 21"/>
          <p:cNvSpPr/>
          <p:nvPr/>
        </p:nvSpPr>
        <p:spPr>
          <a:xfrm>
            <a:off x="1143000" y="5029200"/>
            <a:ext cx="9144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28" name="Rectangle 27"/>
          <p:cNvSpPr/>
          <p:nvPr/>
        </p:nvSpPr>
        <p:spPr>
          <a:xfrm>
            <a:off x="2514600" y="4343400"/>
            <a:ext cx="91440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100</a:t>
            </a:r>
            <a:endParaRPr lang="en-US" dirty="0"/>
          </a:p>
        </p:txBody>
      </p:sp>
      <p:sp>
        <p:nvSpPr>
          <p:cNvPr id="29" name="Rectangle 28"/>
          <p:cNvSpPr/>
          <p:nvPr/>
        </p:nvSpPr>
        <p:spPr>
          <a:xfrm>
            <a:off x="2514600" y="5029200"/>
            <a:ext cx="9144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100</a:t>
            </a:r>
            <a:endParaRPr lang="en-US" dirty="0"/>
          </a:p>
        </p:txBody>
      </p:sp>
      <p:sp>
        <p:nvSpPr>
          <p:cNvPr id="30" name="Rectangle 29"/>
          <p:cNvSpPr/>
          <p:nvPr/>
        </p:nvSpPr>
        <p:spPr>
          <a:xfrm>
            <a:off x="3733800" y="4343400"/>
            <a:ext cx="91440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100</a:t>
            </a:r>
            <a:endParaRPr lang="en-US" dirty="0"/>
          </a:p>
        </p:txBody>
      </p:sp>
      <p:sp>
        <p:nvSpPr>
          <p:cNvPr id="31" name="Rectangle 30"/>
          <p:cNvSpPr/>
          <p:nvPr/>
        </p:nvSpPr>
        <p:spPr>
          <a:xfrm>
            <a:off x="3733800" y="5029200"/>
            <a:ext cx="9144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a:t>
            </a:r>
            <a:endParaRPr lang="en-US" dirty="0"/>
          </a:p>
        </p:txBody>
      </p:sp>
      <p:sp>
        <p:nvSpPr>
          <p:cNvPr id="32" name="Rectangle 31"/>
          <p:cNvSpPr/>
          <p:nvPr/>
        </p:nvSpPr>
        <p:spPr>
          <a:xfrm>
            <a:off x="4876800" y="4343400"/>
            <a:ext cx="91440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300</a:t>
            </a:r>
            <a:endParaRPr lang="en-US" dirty="0"/>
          </a:p>
        </p:txBody>
      </p:sp>
      <p:sp>
        <p:nvSpPr>
          <p:cNvPr id="33" name="Rectangle 32"/>
          <p:cNvSpPr/>
          <p:nvPr/>
        </p:nvSpPr>
        <p:spPr>
          <a:xfrm>
            <a:off x="4876800" y="5029200"/>
            <a:ext cx="9144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a:t>
            </a:r>
            <a:endParaRPr lang="en-US" dirty="0"/>
          </a:p>
        </p:txBody>
      </p:sp>
      <p:sp>
        <p:nvSpPr>
          <p:cNvPr id="38" name="Rectangle 37"/>
          <p:cNvSpPr/>
          <p:nvPr/>
        </p:nvSpPr>
        <p:spPr>
          <a:xfrm>
            <a:off x="6172200" y="4343400"/>
            <a:ext cx="91440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a:t>
            </a:r>
            <a:endParaRPr lang="en-US" dirty="0"/>
          </a:p>
        </p:txBody>
      </p:sp>
      <p:sp>
        <p:nvSpPr>
          <p:cNvPr id="39" name="Rectangle 38"/>
          <p:cNvSpPr/>
          <p:nvPr/>
        </p:nvSpPr>
        <p:spPr>
          <a:xfrm>
            <a:off x="6172200" y="5029200"/>
            <a:ext cx="914400" cy="76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a:t>
            </a:r>
            <a:endParaRPr lang="en-US" dirty="0"/>
          </a:p>
        </p:txBody>
      </p:sp>
      <p:sp>
        <p:nvSpPr>
          <p:cNvPr id="42" name="Rectangle 41"/>
          <p:cNvSpPr/>
          <p:nvPr/>
        </p:nvSpPr>
        <p:spPr>
          <a:xfrm>
            <a:off x="1219200" y="2590800"/>
            <a:ext cx="1981200" cy="304800"/>
          </a:xfrm>
          <a:prstGeom prst="rect">
            <a:avLst/>
          </a:prstGeom>
          <a:solidFill>
            <a:srgbClr val="FF0000">
              <a:alpha val="4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152400" y="4382869"/>
            <a:ext cx="990600" cy="646331"/>
          </a:xfrm>
          <a:prstGeom prst="rect">
            <a:avLst/>
          </a:prstGeom>
          <a:noFill/>
        </p:spPr>
        <p:txBody>
          <a:bodyPr wrap="square" rtlCol="0">
            <a:spAutoFit/>
          </a:bodyPr>
          <a:lstStyle/>
          <a:p>
            <a:pPr algn="ctr"/>
            <a:r>
              <a:rPr lang="en-US" dirty="0" err="1" smtClean="0"/>
              <a:t>NormalMem</a:t>
            </a:r>
            <a:endParaRPr lang="en-US" dirty="0"/>
          </a:p>
        </p:txBody>
      </p:sp>
      <p:sp>
        <p:nvSpPr>
          <p:cNvPr id="47" name="TextBox 46"/>
          <p:cNvSpPr txBox="1"/>
          <p:nvPr/>
        </p:nvSpPr>
        <p:spPr>
          <a:xfrm>
            <a:off x="152400" y="5105400"/>
            <a:ext cx="914400" cy="646331"/>
          </a:xfrm>
          <a:prstGeom prst="rect">
            <a:avLst/>
          </a:prstGeom>
          <a:noFill/>
        </p:spPr>
        <p:txBody>
          <a:bodyPr wrap="square" rtlCol="0">
            <a:spAutoFit/>
          </a:bodyPr>
          <a:lstStyle/>
          <a:p>
            <a:pPr algn="ctr"/>
            <a:r>
              <a:rPr lang="en-US" dirty="0" smtClean="0"/>
              <a:t>Critical</a:t>
            </a:r>
          </a:p>
          <a:p>
            <a:pPr algn="ctr"/>
            <a:r>
              <a:rPr lang="en-US" dirty="0" err="1" smtClean="0"/>
              <a:t>Mem</a:t>
            </a:r>
            <a:endParaRPr lang="en-US" dirty="0"/>
          </a:p>
        </p:txBody>
      </p:sp>
      <p:sp>
        <p:nvSpPr>
          <p:cNvPr id="48" name="TextBox 47"/>
          <p:cNvSpPr txBox="1"/>
          <p:nvPr/>
        </p:nvSpPr>
        <p:spPr>
          <a:xfrm>
            <a:off x="1143000" y="5791200"/>
            <a:ext cx="990600" cy="369332"/>
          </a:xfrm>
          <a:prstGeom prst="rect">
            <a:avLst/>
          </a:prstGeom>
          <a:noFill/>
        </p:spPr>
        <p:txBody>
          <a:bodyPr wrap="square" rtlCol="0">
            <a:spAutoFit/>
          </a:bodyPr>
          <a:lstStyle/>
          <a:p>
            <a:r>
              <a:rPr lang="en-US" dirty="0" smtClean="0"/>
              <a:t>balance</a:t>
            </a:r>
            <a:endParaRPr lang="en-US" dirty="0"/>
          </a:p>
        </p:txBody>
      </p:sp>
      <p:sp>
        <p:nvSpPr>
          <p:cNvPr id="49" name="Right Arrow 48"/>
          <p:cNvSpPr/>
          <p:nvPr/>
        </p:nvSpPr>
        <p:spPr>
          <a:xfrm>
            <a:off x="2514600" y="5867400"/>
            <a:ext cx="426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ate Placeholder 33"/>
          <p:cNvSpPr>
            <a:spLocks noGrp="1"/>
          </p:cNvSpPr>
          <p:nvPr>
            <p:ph type="dt" sz="half" idx="10"/>
          </p:nvPr>
        </p:nvSpPr>
        <p:spPr/>
        <p:txBody>
          <a:bodyPr/>
          <a:lstStyle/>
          <a:p>
            <a:r>
              <a:rPr lang="en-US" smtClean="0"/>
              <a:t>Ben Zorn, Microsoft Research</a:t>
            </a:r>
            <a:endParaRPr lang="en-US"/>
          </a:p>
        </p:txBody>
      </p:sp>
      <p:sp>
        <p:nvSpPr>
          <p:cNvPr id="35" name="Footer Placeholder 34"/>
          <p:cNvSpPr>
            <a:spLocks noGrp="1"/>
          </p:cNvSpPr>
          <p:nvPr>
            <p:ph type="ftr" sz="quarter" idx="11"/>
          </p:nvPr>
        </p:nvSpPr>
        <p:spPr/>
        <p:txBody>
          <a:bodyPr/>
          <a:lstStyle/>
          <a:p>
            <a:r>
              <a:rPr lang="en-US" smtClean="0"/>
              <a:t>Fault Tolerant Runtime Systems</a:t>
            </a:r>
            <a:endParaRPr lang="en-US"/>
          </a:p>
        </p:txBody>
      </p:sp>
      <p:sp>
        <p:nvSpPr>
          <p:cNvPr id="43" name="TextBox 42"/>
          <p:cNvSpPr txBox="1"/>
          <p:nvPr/>
        </p:nvSpPr>
        <p:spPr>
          <a:xfrm>
            <a:off x="-76200" y="2152471"/>
            <a:ext cx="1143000" cy="1200329"/>
          </a:xfrm>
          <a:prstGeom prst="rect">
            <a:avLst/>
          </a:prstGeom>
          <a:noFill/>
        </p:spPr>
        <p:txBody>
          <a:bodyPr wrap="square" rtlCol="0">
            <a:spAutoFit/>
          </a:bodyPr>
          <a:lstStyle/>
          <a:p>
            <a:pPr algn="ctr"/>
            <a:r>
              <a:rPr lang="en-US" dirty="0" smtClean="0"/>
              <a:t>buffer</a:t>
            </a:r>
            <a:br>
              <a:rPr lang="en-US" dirty="0" smtClean="0"/>
            </a:br>
            <a:r>
              <a:rPr lang="en-US" dirty="0" smtClean="0"/>
              <a:t>overflow</a:t>
            </a:r>
          </a:p>
          <a:p>
            <a:pPr algn="ctr"/>
            <a:r>
              <a:rPr lang="en-US" dirty="0" smtClean="0"/>
              <a:t>into</a:t>
            </a:r>
          </a:p>
          <a:p>
            <a:pPr algn="ctr"/>
            <a:r>
              <a:rPr lang="en-US" dirty="0" smtClean="0"/>
              <a:t>balance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8">
                                            <p:txEl>
                                              <p:pRg st="6" end="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8">
                                            <p:txEl>
                                              <p:pRg st="7" end="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6" grpId="0" animBg="1"/>
      <p:bldP spid="59" grpId="0" animBg="1"/>
      <p:bldP spid="21" grpId="0" animBg="1"/>
      <p:bldP spid="22" grpId="0" animBg="1"/>
      <p:bldP spid="28" grpId="0" animBg="1"/>
      <p:bldP spid="29" grpId="0" animBg="1"/>
      <p:bldP spid="30" grpId="0" animBg="1"/>
      <p:bldP spid="31" grpId="0" animBg="1"/>
      <p:bldP spid="32" grpId="0" animBg="1"/>
      <p:bldP spid="33" grpId="0" animBg="1"/>
      <p:bldP spid="38" grpId="0" animBg="1"/>
      <p:bldP spid="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Samurai Implementation</a:t>
            </a:r>
            <a:endParaRPr lang="en-US" dirty="0"/>
          </a:p>
        </p:txBody>
      </p:sp>
      <p:sp>
        <p:nvSpPr>
          <p:cNvPr id="79" name="Slide Number Placeholder 78"/>
          <p:cNvSpPr>
            <a:spLocks noGrp="1"/>
          </p:cNvSpPr>
          <p:nvPr>
            <p:ph type="sldNum" sz="quarter" idx="12"/>
          </p:nvPr>
        </p:nvSpPr>
        <p:spPr/>
        <p:txBody>
          <a:bodyPr/>
          <a:lstStyle/>
          <a:p>
            <a:fld id="{20AEDBDE-A454-49BF-8CF2-F8922937A2AC}" type="slidenum">
              <a:rPr lang="en-US" smtClean="0"/>
              <a:pPr/>
              <a:t>25</a:t>
            </a:fld>
            <a:endParaRPr lang="en-US"/>
          </a:p>
        </p:txBody>
      </p:sp>
      <p:sp>
        <p:nvSpPr>
          <p:cNvPr id="5" name="Rectangle 4"/>
          <p:cNvSpPr>
            <a:spLocks noChangeArrowheads="1"/>
          </p:cNvSpPr>
          <p:nvPr/>
        </p:nvSpPr>
        <p:spPr bwMode="auto">
          <a:xfrm>
            <a:off x="3124200" y="1143000"/>
            <a:ext cx="2362200" cy="4724400"/>
          </a:xfrm>
          <a:prstGeom prst="rect">
            <a:avLst/>
          </a:prstGeom>
          <a:solidFill>
            <a:srgbClr val="FFC000"/>
          </a:solidFill>
          <a:ln w="9525">
            <a:solidFill>
              <a:schemeClr val="tx1"/>
            </a:solidFill>
            <a:miter lim="800000"/>
            <a:headEnd/>
            <a:tailEnd/>
          </a:ln>
          <a:effectLst/>
        </p:spPr>
        <p:txBody>
          <a:bodyPr wrap="none" anchor="ctr"/>
          <a:lstStyle/>
          <a:p>
            <a:pPr algn="ctr"/>
            <a:r>
              <a:rPr lang="en-US"/>
              <a:t>base</a:t>
            </a:r>
          </a:p>
        </p:txBody>
      </p:sp>
      <p:sp>
        <p:nvSpPr>
          <p:cNvPr id="6" name="Rectangle 5"/>
          <p:cNvSpPr>
            <a:spLocks noChangeArrowheads="1"/>
          </p:cNvSpPr>
          <p:nvPr/>
        </p:nvSpPr>
        <p:spPr bwMode="auto">
          <a:xfrm>
            <a:off x="3733800" y="3048000"/>
            <a:ext cx="1143000" cy="762000"/>
          </a:xfrm>
          <a:prstGeom prst="rect">
            <a:avLst/>
          </a:prstGeom>
          <a:solidFill>
            <a:srgbClr val="00B050"/>
          </a:solidFill>
          <a:ln w="9525">
            <a:solidFill>
              <a:schemeClr val="tx1"/>
            </a:solidFill>
            <a:miter lim="800000"/>
            <a:headEnd/>
            <a:tailEnd/>
          </a:ln>
          <a:effectLst/>
        </p:spPr>
        <p:txBody>
          <a:bodyPr wrap="none" anchor="ctr"/>
          <a:lstStyle/>
          <a:p>
            <a:pPr algn="ctr"/>
            <a:r>
              <a:rPr lang="en-US" sz="1600" b="1" dirty="0" smtClean="0">
                <a:solidFill>
                  <a:schemeClr val="bg1"/>
                </a:solidFill>
              </a:rPr>
              <a:t>Base</a:t>
            </a:r>
          </a:p>
          <a:p>
            <a:pPr algn="ctr"/>
            <a:r>
              <a:rPr lang="en-US" sz="1600" b="1" dirty="0" smtClean="0">
                <a:solidFill>
                  <a:schemeClr val="bg1"/>
                </a:solidFill>
              </a:rPr>
              <a:t> Object</a:t>
            </a:r>
            <a:endParaRPr lang="en-US" sz="1600" b="1" dirty="0">
              <a:solidFill>
                <a:schemeClr val="bg1"/>
              </a:solidFill>
            </a:endParaRPr>
          </a:p>
        </p:txBody>
      </p:sp>
      <p:sp>
        <p:nvSpPr>
          <p:cNvPr id="7" name="Rectangle 6"/>
          <p:cNvSpPr>
            <a:spLocks noChangeArrowheads="1"/>
          </p:cNvSpPr>
          <p:nvPr/>
        </p:nvSpPr>
        <p:spPr bwMode="auto">
          <a:xfrm>
            <a:off x="3733800" y="1371600"/>
            <a:ext cx="1143000" cy="762000"/>
          </a:xfrm>
          <a:prstGeom prst="rect">
            <a:avLst/>
          </a:prstGeom>
          <a:solidFill>
            <a:srgbClr val="00B050"/>
          </a:solidFill>
          <a:ln w="9525">
            <a:solidFill>
              <a:schemeClr val="tx1"/>
            </a:solidFill>
            <a:miter lim="800000"/>
            <a:headEnd/>
            <a:tailEnd/>
          </a:ln>
          <a:effectLst/>
        </p:spPr>
        <p:txBody>
          <a:bodyPr wrap="none" anchor="ctr"/>
          <a:lstStyle/>
          <a:p>
            <a:pPr algn="ctr"/>
            <a:r>
              <a:rPr lang="en-US" sz="1600" b="1" dirty="0">
                <a:solidFill>
                  <a:schemeClr val="bg1"/>
                </a:solidFill>
              </a:rPr>
              <a:t>Replica 1</a:t>
            </a:r>
          </a:p>
        </p:txBody>
      </p:sp>
      <p:sp>
        <p:nvSpPr>
          <p:cNvPr id="8" name="Rectangle 7"/>
          <p:cNvSpPr>
            <a:spLocks noChangeArrowheads="1"/>
          </p:cNvSpPr>
          <p:nvPr/>
        </p:nvSpPr>
        <p:spPr bwMode="auto">
          <a:xfrm>
            <a:off x="3733800" y="4267200"/>
            <a:ext cx="1143000" cy="762000"/>
          </a:xfrm>
          <a:prstGeom prst="rect">
            <a:avLst/>
          </a:prstGeom>
          <a:solidFill>
            <a:srgbClr val="00B050"/>
          </a:solidFill>
          <a:ln w="9525">
            <a:solidFill>
              <a:schemeClr val="tx1"/>
            </a:solidFill>
            <a:miter lim="800000"/>
            <a:headEnd/>
            <a:tailEnd/>
          </a:ln>
          <a:effectLst/>
        </p:spPr>
        <p:txBody>
          <a:bodyPr wrap="none" anchor="ctr"/>
          <a:lstStyle/>
          <a:p>
            <a:pPr algn="ctr"/>
            <a:r>
              <a:rPr lang="en-US" sz="1600" b="1" dirty="0">
                <a:solidFill>
                  <a:schemeClr val="bg1"/>
                </a:solidFill>
              </a:rPr>
              <a:t>Replica 2</a:t>
            </a:r>
          </a:p>
        </p:txBody>
      </p:sp>
      <p:sp>
        <p:nvSpPr>
          <p:cNvPr id="9" name="Rectangle 8"/>
          <p:cNvSpPr>
            <a:spLocks noChangeArrowheads="1"/>
          </p:cNvSpPr>
          <p:nvPr/>
        </p:nvSpPr>
        <p:spPr bwMode="auto">
          <a:xfrm>
            <a:off x="3733800" y="2743200"/>
            <a:ext cx="1143000" cy="304800"/>
          </a:xfrm>
          <a:prstGeom prst="rect">
            <a:avLst/>
          </a:prstGeom>
          <a:solidFill>
            <a:srgbClr val="92D050"/>
          </a:solidFill>
          <a:ln w="9525">
            <a:solidFill>
              <a:schemeClr val="tx1"/>
            </a:solidFill>
            <a:miter lim="800000"/>
            <a:headEnd/>
            <a:tailEnd/>
          </a:ln>
          <a:effectLst/>
        </p:spPr>
        <p:txBody>
          <a:bodyPr wrap="none" anchor="ctr"/>
          <a:lstStyle/>
          <a:p>
            <a:pPr algn="ctr"/>
            <a:r>
              <a:rPr lang="en-US" sz="1000" b="1" dirty="0" smtClean="0"/>
              <a:t>shadow </a:t>
            </a:r>
            <a:r>
              <a:rPr lang="en-US" sz="1000" b="1" dirty="0"/>
              <a:t>pointer 2</a:t>
            </a:r>
          </a:p>
        </p:txBody>
      </p:sp>
      <p:sp>
        <p:nvSpPr>
          <p:cNvPr id="10" name="Rectangle 9"/>
          <p:cNvSpPr>
            <a:spLocks noChangeArrowheads="1"/>
          </p:cNvSpPr>
          <p:nvPr/>
        </p:nvSpPr>
        <p:spPr bwMode="auto">
          <a:xfrm>
            <a:off x="3733800" y="2438400"/>
            <a:ext cx="1143000" cy="304800"/>
          </a:xfrm>
          <a:prstGeom prst="rect">
            <a:avLst/>
          </a:prstGeom>
          <a:solidFill>
            <a:srgbClr val="92D050"/>
          </a:solidFill>
          <a:ln w="9525">
            <a:solidFill>
              <a:schemeClr val="tx1"/>
            </a:solidFill>
            <a:miter lim="800000"/>
            <a:headEnd/>
            <a:tailEnd/>
          </a:ln>
          <a:effectLst/>
        </p:spPr>
        <p:txBody>
          <a:bodyPr wrap="none" anchor="ctr"/>
          <a:lstStyle/>
          <a:p>
            <a:pPr algn="ctr"/>
            <a:r>
              <a:rPr lang="en-US" sz="1000" b="1" dirty="0" smtClean="0"/>
              <a:t>shadow </a:t>
            </a:r>
            <a:r>
              <a:rPr lang="en-US" sz="1000" b="1" dirty="0"/>
              <a:t>pointer 1</a:t>
            </a:r>
          </a:p>
        </p:txBody>
      </p:sp>
      <p:cxnSp>
        <p:nvCxnSpPr>
          <p:cNvPr id="11" name="AutoShape 10"/>
          <p:cNvCxnSpPr>
            <a:cxnSpLocks noChangeShapeType="1"/>
            <a:stCxn id="10" idx="1"/>
            <a:endCxn id="7" idx="0"/>
          </p:cNvCxnSpPr>
          <p:nvPr/>
        </p:nvCxnSpPr>
        <p:spPr bwMode="auto">
          <a:xfrm rot="10800000" flipH="1">
            <a:off x="3733800" y="1371600"/>
            <a:ext cx="571500" cy="1219200"/>
          </a:xfrm>
          <a:prstGeom prst="curvedConnector4">
            <a:avLst>
              <a:gd name="adj1" fmla="val -80000"/>
              <a:gd name="adj2" fmla="val 112500"/>
            </a:avLst>
          </a:prstGeom>
          <a:noFill/>
          <a:ln w="9525">
            <a:solidFill>
              <a:schemeClr val="tx1"/>
            </a:solidFill>
            <a:round/>
            <a:headEnd/>
            <a:tailEnd type="triangle" w="med" len="med"/>
          </a:ln>
          <a:effectLst/>
        </p:spPr>
      </p:cxnSp>
      <p:cxnSp>
        <p:nvCxnSpPr>
          <p:cNvPr id="12" name="AutoShape 11"/>
          <p:cNvCxnSpPr>
            <a:cxnSpLocks noChangeShapeType="1"/>
            <a:stCxn id="9" idx="3"/>
            <a:endCxn id="8" idx="0"/>
          </p:cNvCxnSpPr>
          <p:nvPr/>
        </p:nvCxnSpPr>
        <p:spPr bwMode="auto">
          <a:xfrm flipH="1">
            <a:off x="4305300" y="2895600"/>
            <a:ext cx="571500" cy="1371600"/>
          </a:xfrm>
          <a:prstGeom prst="curvedConnector4">
            <a:avLst>
              <a:gd name="adj1" fmla="val -40000"/>
              <a:gd name="adj2" fmla="val 79831"/>
            </a:avLst>
          </a:prstGeom>
          <a:noFill/>
          <a:ln w="9525">
            <a:solidFill>
              <a:schemeClr val="tx1"/>
            </a:solidFill>
            <a:round/>
            <a:headEnd/>
            <a:tailEnd type="triangle" w="med" len="med"/>
          </a:ln>
          <a:effectLst/>
        </p:spPr>
      </p:cxnSp>
      <p:sp>
        <p:nvSpPr>
          <p:cNvPr id="14" name="Text Box 17"/>
          <p:cNvSpPr txBox="1">
            <a:spLocks noChangeArrowheads="1"/>
          </p:cNvSpPr>
          <p:nvPr/>
        </p:nvSpPr>
        <p:spPr bwMode="auto">
          <a:xfrm>
            <a:off x="3200400" y="5334000"/>
            <a:ext cx="762000" cy="369332"/>
          </a:xfrm>
          <a:prstGeom prst="rect">
            <a:avLst/>
          </a:prstGeom>
          <a:noFill/>
          <a:ln w="9525">
            <a:noFill/>
            <a:miter lim="800000"/>
            <a:headEnd/>
            <a:tailEnd/>
          </a:ln>
          <a:effectLst/>
        </p:spPr>
        <p:txBody>
          <a:bodyPr wrap="square">
            <a:spAutoFit/>
          </a:bodyPr>
          <a:lstStyle/>
          <a:p>
            <a:pPr>
              <a:spcBef>
                <a:spcPct val="50000"/>
              </a:spcBef>
            </a:pPr>
            <a:r>
              <a:rPr lang="en-US" dirty="0" smtClean="0"/>
              <a:t>Heap</a:t>
            </a:r>
            <a:endParaRPr lang="en-US" dirty="0"/>
          </a:p>
        </p:txBody>
      </p:sp>
      <p:sp>
        <p:nvSpPr>
          <p:cNvPr id="15" name="Line 18"/>
          <p:cNvSpPr>
            <a:spLocks noChangeShapeType="1"/>
          </p:cNvSpPr>
          <p:nvPr/>
        </p:nvSpPr>
        <p:spPr bwMode="auto">
          <a:xfrm flipV="1">
            <a:off x="1981200" y="3733800"/>
            <a:ext cx="1752600" cy="1524000"/>
          </a:xfrm>
          <a:prstGeom prst="line">
            <a:avLst/>
          </a:prstGeom>
          <a:noFill/>
          <a:ln w="9525">
            <a:solidFill>
              <a:schemeClr val="tx1"/>
            </a:solidFill>
            <a:round/>
            <a:headEnd/>
            <a:tailEnd type="triangle" w="med" len="med"/>
          </a:ln>
          <a:effectLst/>
        </p:spPr>
        <p:txBody>
          <a:bodyPr/>
          <a:lstStyle/>
          <a:p>
            <a:endParaRPr lang="en-US"/>
          </a:p>
        </p:txBody>
      </p:sp>
      <p:sp>
        <p:nvSpPr>
          <p:cNvPr id="17" name="TextBox 16"/>
          <p:cNvSpPr txBox="1"/>
          <p:nvPr/>
        </p:nvSpPr>
        <p:spPr>
          <a:xfrm>
            <a:off x="990600" y="5257800"/>
            <a:ext cx="1981200" cy="523220"/>
          </a:xfrm>
          <a:prstGeom prst="rect">
            <a:avLst/>
          </a:prstGeom>
          <a:noFill/>
        </p:spPr>
        <p:txBody>
          <a:bodyPr wrap="square" rtlCol="0">
            <a:spAutoFit/>
          </a:bodyPr>
          <a:lstStyle/>
          <a:p>
            <a:r>
              <a:rPr lang="en-US" sz="1400" b="1" dirty="0" smtClean="0">
                <a:solidFill>
                  <a:srgbClr val="FF0000"/>
                </a:solidFill>
              </a:rPr>
              <a:t>regular store causes</a:t>
            </a:r>
          </a:p>
          <a:p>
            <a:r>
              <a:rPr lang="en-US" sz="1400" b="1" dirty="0" smtClean="0">
                <a:solidFill>
                  <a:srgbClr val="FF0000"/>
                </a:solidFill>
              </a:rPr>
              <a:t>memory error !</a:t>
            </a:r>
            <a:endParaRPr lang="en-US" sz="1400" b="1" dirty="0">
              <a:solidFill>
                <a:srgbClr val="FF0000"/>
              </a:solidFill>
            </a:endParaRPr>
          </a:p>
        </p:txBody>
      </p:sp>
      <p:cxnSp>
        <p:nvCxnSpPr>
          <p:cNvPr id="19" name="Straight Arrow Connector 18"/>
          <p:cNvCxnSpPr>
            <a:stCxn id="7" idx="3"/>
            <a:endCxn id="20" idx="1"/>
          </p:cNvCxnSpPr>
          <p:nvPr/>
        </p:nvCxnSpPr>
        <p:spPr>
          <a:xfrm>
            <a:off x="4876800" y="1752600"/>
            <a:ext cx="1843789" cy="14608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553200" y="3124200"/>
            <a:ext cx="1143000" cy="6096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Vote</a:t>
            </a:r>
            <a:endParaRPr lang="en-US" b="1" dirty="0"/>
          </a:p>
        </p:txBody>
      </p:sp>
      <p:cxnSp>
        <p:nvCxnSpPr>
          <p:cNvPr id="22" name="Straight Arrow Connector 21"/>
          <p:cNvCxnSpPr>
            <a:stCxn id="6" idx="3"/>
            <a:endCxn id="20" idx="2"/>
          </p:cNvCxnSpPr>
          <p:nvPr/>
        </p:nvCxnSpPr>
        <p:spPr>
          <a:xfrm>
            <a:off x="4876800" y="3429000"/>
            <a:ext cx="1676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3"/>
            <a:endCxn id="20" idx="3"/>
          </p:cNvCxnSpPr>
          <p:nvPr/>
        </p:nvCxnSpPr>
        <p:spPr>
          <a:xfrm flipV="1">
            <a:off x="4876800" y="3644526"/>
            <a:ext cx="1843789" cy="10036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ight Arrow 29"/>
          <p:cNvSpPr/>
          <p:nvPr/>
        </p:nvSpPr>
        <p:spPr>
          <a:xfrm>
            <a:off x="7696200" y="3233648"/>
            <a:ext cx="5334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553200" y="1676400"/>
            <a:ext cx="2057400" cy="1200329"/>
          </a:xfrm>
          <a:prstGeom prst="rect">
            <a:avLst/>
          </a:prstGeom>
          <a:noFill/>
        </p:spPr>
        <p:txBody>
          <a:bodyPr wrap="square" rtlCol="0">
            <a:spAutoFit/>
          </a:bodyPr>
          <a:lstStyle/>
          <a:p>
            <a:r>
              <a:rPr lang="en-US" dirty="0" smtClean="0"/>
              <a:t>Critical load checks 2 copies, </a:t>
            </a:r>
          </a:p>
          <a:p>
            <a:r>
              <a:rPr lang="en-US" dirty="0" smtClean="0"/>
              <a:t>detects/repairs on mismatch </a:t>
            </a:r>
            <a:endParaRPr lang="en-US" dirty="0"/>
          </a:p>
        </p:txBody>
      </p:sp>
      <p:sp>
        <p:nvSpPr>
          <p:cNvPr id="34" name="TextBox 33"/>
          <p:cNvSpPr txBox="1"/>
          <p:nvPr/>
        </p:nvSpPr>
        <p:spPr>
          <a:xfrm>
            <a:off x="152400" y="1219200"/>
            <a:ext cx="2590800" cy="1477328"/>
          </a:xfrm>
          <a:prstGeom prst="rect">
            <a:avLst/>
          </a:prstGeom>
          <a:noFill/>
        </p:spPr>
        <p:txBody>
          <a:bodyPr wrap="square" rtlCol="0">
            <a:spAutoFit/>
          </a:bodyPr>
          <a:lstStyle/>
          <a:p>
            <a:pPr>
              <a:buFont typeface="Arial" pitchFamily="34" charset="0"/>
              <a:buChar char="•"/>
            </a:pPr>
            <a:r>
              <a:rPr lang="en-US" dirty="0" smtClean="0"/>
              <a:t>Two replicas</a:t>
            </a:r>
          </a:p>
          <a:p>
            <a:pPr>
              <a:buFont typeface="Arial" pitchFamily="34" charset="0"/>
              <a:buChar char="•"/>
            </a:pPr>
            <a:r>
              <a:rPr lang="en-US" dirty="0" smtClean="0"/>
              <a:t>Shadow pointers in       metadata</a:t>
            </a:r>
          </a:p>
          <a:p>
            <a:pPr>
              <a:buFont typeface="Arial" pitchFamily="34" charset="0"/>
              <a:buChar char="•"/>
            </a:pPr>
            <a:r>
              <a:rPr lang="en-US" dirty="0" smtClean="0"/>
              <a:t>Randomized to reduce correlated errors</a:t>
            </a:r>
            <a:endParaRPr lang="en-US" dirty="0"/>
          </a:p>
        </p:txBody>
      </p:sp>
      <p:sp>
        <p:nvSpPr>
          <p:cNvPr id="35" name="Oval 34"/>
          <p:cNvSpPr/>
          <p:nvPr/>
        </p:nvSpPr>
        <p:spPr>
          <a:xfrm>
            <a:off x="1143000" y="3124200"/>
            <a:ext cx="1371600" cy="6858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Update</a:t>
            </a:r>
            <a:endParaRPr lang="en-US" b="1" dirty="0"/>
          </a:p>
        </p:txBody>
      </p:sp>
      <p:cxnSp>
        <p:nvCxnSpPr>
          <p:cNvPr id="37" name="Straight Arrow Connector 36"/>
          <p:cNvCxnSpPr>
            <a:stCxn id="35" idx="7"/>
            <a:endCxn id="7" idx="1"/>
          </p:cNvCxnSpPr>
          <p:nvPr/>
        </p:nvCxnSpPr>
        <p:spPr>
          <a:xfrm rot="5400000" flipH="1" flipV="1">
            <a:off x="2287751" y="1778584"/>
            <a:ext cx="1472033" cy="14200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5" idx="6"/>
            <a:endCxn id="6" idx="1"/>
          </p:cNvCxnSpPr>
          <p:nvPr/>
        </p:nvCxnSpPr>
        <p:spPr>
          <a:xfrm flipV="1">
            <a:off x="2514600" y="3429000"/>
            <a:ext cx="1219200" cy="38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5" idx="5"/>
            <a:endCxn id="8" idx="1"/>
          </p:cNvCxnSpPr>
          <p:nvPr/>
        </p:nvCxnSpPr>
        <p:spPr>
          <a:xfrm rot="16200000" flipH="1">
            <a:off x="2554451" y="3468850"/>
            <a:ext cx="938633" cy="14200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ight Arrow 44"/>
          <p:cNvSpPr/>
          <p:nvPr/>
        </p:nvSpPr>
        <p:spPr>
          <a:xfrm>
            <a:off x="609600" y="3276600"/>
            <a:ext cx="5334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152400" y="3962400"/>
            <a:ext cx="2209800" cy="646331"/>
          </a:xfrm>
          <a:prstGeom prst="rect">
            <a:avLst/>
          </a:prstGeom>
          <a:noFill/>
        </p:spPr>
        <p:txBody>
          <a:bodyPr wrap="square" rtlCol="0">
            <a:spAutoFit/>
          </a:bodyPr>
          <a:lstStyle/>
          <a:p>
            <a:r>
              <a:rPr lang="en-US" dirty="0" smtClean="0"/>
              <a:t>Critical store writes to all copies</a:t>
            </a:r>
            <a:endParaRPr lang="en-US" dirty="0"/>
          </a:p>
        </p:txBody>
      </p:sp>
      <p:cxnSp>
        <p:nvCxnSpPr>
          <p:cNvPr id="69" name="Shape 68"/>
          <p:cNvCxnSpPr>
            <a:stCxn id="30" idx="3"/>
          </p:cNvCxnSpPr>
          <p:nvPr/>
        </p:nvCxnSpPr>
        <p:spPr>
          <a:xfrm flipH="1">
            <a:off x="4876800" y="3424148"/>
            <a:ext cx="3352800" cy="398552"/>
          </a:xfrm>
          <a:prstGeom prst="bentConnector3">
            <a:avLst>
              <a:gd name="adj1" fmla="val -6818"/>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657600" y="2209800"/>
            <a:ext cx="914400" cy="276999"/>
          </a:xfrm>
          <a:prstGeom prst="rect">
            <a:avLst/>
          </a:prstGeom>
          <a:noFill/>
        </p:spPr>
        <p:txBody>
          <a:bodyPr wrap="square" rtlCol="0">
            <a:spAutoFit/>
          </a:bodyPr>
          <a:lstStyle/>
          <a:p>
            <a:r>
              <a:rPr lang="en-US" sz="1200" dirty="0" smtClean="0"/>
              <a:t>Metadata</a:t>
            </a:r>
            <a:endParaRPr lang="en-US" sz="1200" dirty="0"/>
          </a:p>
        </p:txBody>
      </p:sp>
      <p:sp>
        <p:nvSpPr>
          <p:cNvPr id="36" name="TextBox 35"/>
          <p:cNvSpPr txBox="1"/>
          <p:nvPr/>
        </p:nvSpPr>
        <p:spPr>
          <a:xfrm>
            <a:off x="6096000" y="4343400"/>
            <a:ext cx="2667000" cy="1200329"/>
          </a:xfrm>
          <a:prstGeom prst="rect">
            <a:avLst/>
          </a:prstGeom>
          <a:noFill/>
        </p:spPr>
        <p:txBody>
          <a:bodyPr wrap="square" rtlCol="0">
            <a:spAutoFit/>
          </a:bodyPr>
          <a:lstStyle/>
          <a:p>
            <a:pPr>
              <a:buFont typeface="Arial" pitchFamily="34" charset="0"/>
              <a:buChar char="•"/>
            </a:pPr>
            <a:r>
              <a:rPr lang="en-US" dirty="0" smtClean="0"/>
              <a:t>Metadata protected with checksums/backup</a:t>
            </a:r>
          </a:p>
          <a:p>
            <a:pPr>
              <a:buFont typeface="Arial" pitchFamily="34" charset="0"/>
              <a:buChar char="•"/>
            </a:pPr>
            <a:r>
              <a:rPr lang="en-US" dirty="0" smtClean="0"/>
              <a:t>Protection is only probabilistic</a:t>
            </a:r>
            <a:endParaRPr lang="en-US" dirty="0"/>
          </a:p>
        </p:txBody>
      </p:sp>
      <p:sp>
        <p:nvSpPr>
          <p:cNvPr id="38" name="Date Placeholder 37"/>
          <p:cNvSpPr>
            <a:spLocks noGrp="1"/>
          </p:cNvSpPr>
          <p:nvPr>
            <p:ph type="dt" sz="half" idx="10"/>
          </p:nvPr>
        </p:nvSpPr>
        <p:spPr/>
        <p:txBody>
          <a:bodyPr/>
          <a:lstStyle/>
          <a:p>
            <a:r>
              <a:rPr lang="en-US" smtClean="0"/>
              <a:t>Ben Zorn, Microsoft Research</a:t>
            </a:r>
            <a:endParaRPr lang="en-US"/>
          </a:p>
        </p:txBody>
      </p:sp>
      <p:sp>
        <p:nvSpPr>
          <p:cNvPr id="40" name="Footer Placeholder 39"/>
          <p:cNvSpPr>
            <a:spLocks noGrp="1"/>
          </p:cNvSpPr>
          <p:nvPr>
            <p:ph type="ftr" sz="quarter" idx="11"/>
          </p:nvPr>
        </p:nvSpPr>
        <p:spPr/>
        <p:txBody>
          <a:bodyPr/>
          <a:lstStyle/>
          <a:p>
            <a:r>
              <a:rPr lang="en-US" smtClean="0"/>
              <a:t>Fault Tolerant Runtime Systems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5" grpId="0" animBg="1"/>
      <p:bldP spid="17" grpId="0"/>
      <p:bldP spid="20" grpId="0" animBg="1"/>
      <p:bldP spid="30" grpId="0" animBg="1"/>
      <p:bldP spid="33" grpId="0"/>
      <p:bldP spid="34" grpId="0"/>
      <p:bldP spid="35" grpId="0" animBg="1"/>
      <p:bldP spid="45" grpId="0" animBg="1"/>
      <p:bldP spid="64" grpId="0"/>
      <p:bldP spid="78" grpId="0"/>
      <p:bldP spid="3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a:bodyPr>
          <a:lstStyle/>
          <a:p>
            <a:r>
              <a:rPr lang="en-US" dirty="0" smtClean="0"/>
              <a:t>Samurai Performance Overheads</a:t>
            </a:r>
          </a:p>
        </p:txBody>
      </p:sp>
      <p:sp>
        <p:nvSpPr>
          <p:cNvPr id="5" name="Slide Number Placeholder 4"/>
          <p:cNvSpPr>
            <a:spLocks noGrp="1"/>
          </p:cNvSpPr>
          <p:nvPr>
            <p:ph type="sldNum" sz="quarter" idx="12"/>
          </p:nvPr>
        </p:nvSpPr>
        <p:spPr/>
        <p:txBody>
          <a:bodyPr/>
          <a:lstStyle/>
          <a:p>
            <a:pPr>
              <a:defRPr/>
            </a:pPr>
            <a:fld id="{BC8CAED0-C781-4890-9AEC-9432AA771C47}" type="slidenum">
              <a:rPr lang="en-US" altLang="en-US" smtClean="0"/>
              <a:pPr>
                <a:defRPr/>
              </a:pPr>
              <a:t>26</a:t>
            </a:fld>
            <a:endParaRPr lang="en-US" altLang="en-US"/>
          </a:p>
        </p:txBody>
      </p:sp>
      <p:graphicFrame>
        <p:nvGraphicFramePr>
          <p:cNvPr id="12" name="Chart 11"/>
          <p:cNvGraphicFramePr>
            <a:graphicFrameLocks/>
          </p:cNvGraphicFramePr>
          <p:nvPr/>
        </p:nvGraphicFramePr>
        <p:xfrm>
          <a:off x="457200" y="990600"/>
          <a:ext cx="8686800" cy="5476875"/>
        </p:xfrm>
        <a:graphic>
          <a:graphicData uri="http://schemas.openxmlformats.org/drawingml/2006/chart">
            <c:chart xmlns:c="http://schemas.openxmlformats.org/drawingml/2006/chart" xmlns:r="http://schemas.openxmlformats.org/officeDocument/2006/relationships" r:id="rId2"/>
          </a:graphicData>
        </a:graphic>
      </p:graphicFrame>
      <p:sp>
        <p:nvSpPr>
          <p:cNvPr id="6" name="Date Placeholder 5"/>
          <p:cNvSpPr>
            <a:spLocks noGrp="1"/>
          </p:cNvSpPr>
          <p:nvPr>
            <p:ph type="dt" sz="half" idx="10"/>
          </p:nvPr>
        </p:nvSpPr>
        <p:spPr/>
        <p:txBody>
          <a:bodyPr/>
          <a:lstStyle/>
          <a:p>
            <a:r>
              <a:rPr lang="en-US" smtClean="0"/>
              <a:t>Ben Zorn, Microsoft Research</a:t>
            </a:r>
            <a:endParaRPr lang="en-US"/>
          </a:p>
        </p:txBody>
      </p:sp>
      <p:sp>
        <p:nvSpPr>
          <p:cNvPr id="7" name="Footer Placeholder 6"/>
          <p:cNvSpPr>
            <a:spLocks noGrp="1"/>
          </p:cNvSpPr>
          <p:nvPr>
            <p:ph type="ftr" sz="quarter" idx="11"/>
          </p:nvPr>
        </p:nvSpPr>
        <p:spPr/>
        <p:txBody>
          <a:bodyPr/>
          <a:lstStyle/>
          <a:p>
            <a:r>
              <a:rPr lang="en-US" smtClean="0"/>
              <a:t>Fault Tolerant Runtime Systems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Samurai: Protecting Allocator Metadata</a:t>
            </a:r>
            <a:endParaRPr lang="en-US" dirty="0"/>
          </a:p>
        </p:txBody>
      </p:sp>
      <p:sp>
        <p:nvSpPr>
          <p:cNvPr id="4" name="Slide Number Placeholder 3"/>
          <p:cNvSpPr>
            <a:spLocks noGrp="1"/>
          </p:cNvSpPr>
          <p:nvPr>
            <p:ph type="sldNum" sz="quarter" idx="12"/>
          </p:nvPr>
        </p:nvSpPr>
        <p:spPr/>
        <p:txBody>
          <a:bodyPr/>
          <a:lstStyle/>
          <a:p>
            <a:pPr>
              <a:defRPr/>
            </a:pPr>
            <a:fld id="{2EB1420C-C6C8-4A4C-B955-2683DD8F08AF}" type="slidenum">
              <a:rPr lang="en-US" altLang="en-US" smtClean="0"/>
              <a:pPr>
                <a:defRPr/>
              </a:pPr>
              <a:t>27</a:t>
            </a:fld>
            <a:endParaRPr lang="en-US" altLang="en-US"/>
          </a:p>
        </p:txBody>
      </p:sp>
      <p:graphicFrame>
        <p:nvGraphicFramePr>
          <p:cNvPr id="5" name="Chart 4"/>
          <p:cNvGraphicFramePr>
            <a:graphicFrameLocks noGrp="1"/>
          </p:cNvGraphicFramePr>
          <p:nvPr/>
        </p:nvGraphicFramePr>
        <p:xfrm>
          <a:off x="228600" y="1066800"/>
          <a:ext cx="8667750" cy="4972050"/>
        </p:xfrm>
        <a:graphic>
          <a:graphicData uri="http://schemas.openxmlformats.org/drawingml/2006/chart">
            <c:chart xmlns:c="http://schemas.openxmlformats.org/drawingml/2006/chart" xmlns:r="http://schemas.openxmlformats.org/officeDocument/2006/relationships" r:id="rId2"/>
          </a:graphicData>
        </a:graphic>
      </p:graphicFrame>
      <p:sp>
        <p:nvSpPr>
          <p:cNvPr id="6" name="Date Placeholder 5"/>
          <p:cNvSpPr>
            <a:spLocks noGrp="1"/>
          </p:cNvSpPr>
          <p:nvPr>
            <p:ph type="dt" sz="half" idx="10"/>
          </p:nvPr>
        </p:nvSpPr>
        <p:spPr/>
        <p:txBody>
          <a:bodyPr/>
          <a:lstStyle/>
          <a:p>
            <a:pPr>
              <a:defRPr/>
            </a:pPr>
            <a:r>
              <a:rPr lang="en-US" altLang="en-US" smtClean="0"/>
              <a:t>Ben Zorn, Microsoft Research</a:t>
            </a:r>
            <a:endParaRPr lang="en-US" altLang="en-US"/>
          </a:p>
        </p:txBody>
      </p:sp>
      <p:sp>
        <p:nvSpPr>
          <p:cNvPr id="7" name="Footer Placeholder 6"/>
          <p:cNvSpPr>
            <a:spLocks noGrp="1"/>
          </p:cNvSpPr>
          <p:nvPr>
            <p:ph type="ftr" sz="quarter" idx="11"/>
          </p:nvPr>
        </p:nvSpPr>
        <p:spPr/>
        <p:txBody>
          <a:bodyPr/>
          <a:lstStyle/>
          <a:p>
            <a:pPr>
              <a:defRPr/>
            </a:pPr>
            <a:r>
              <a:rPr lang="en-US" altLang="en-US" smtClean="0"/>
              <a:t>Fault Tolerant Runtime Systems</a:t>
            </a:r>
            <a:endParaRPr lang="en-US" altLang="en-US"/>
          </a:p>
        </p:txBody>
      </p:sp>
      <p:cxnSp>
        <p:nvCxnSpPr>
          <p:cNvPr id="9" name="Straight Connector 8"/>
          <p:cNvCxnSpPr/>
          <p:nvPr/>
        </p:nvCxnSpPr>
        <p:spPr>
          <a:xfrm>
            <a:off x="904875" y="2438400"/>
            <a:ext cx="7772400"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62475" y="2133600"/>
            <a:ext cx="1981200" cy="369332"/>
          </a:xfrm>
          <a:prstGeom prst="rect">
            <a:avLst/>
          </a:prstGeom>
          <a:noFill/>
        </p:spPr>
        <p:txBody>
          <a:bodyPr wrap="square" rtlCol="0">
            <a:spAutoFit/>
          </a:bodyPr>
          <a:lstStyle/>
          <a:p>
            <a:r>
              <a:rPr lang="en-US" dirty="0" smtClean="0">
                <a:solidFill>
                  <a:srgbClr val="FF0000"/>
                </a:solidFill>
              </a:rPr>
              <a:t>Average = 10%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Teasers for Other Projects</a:t>
            </a:r>
            <a:endParaRPr lang="en-US" dirty="0"/>
          </a:p>
        </p:txBody>
      </p:sp>
      <p:sp>
        <p:nvSpPr>
          <p:cNvPr id="7" name="Content Placeholder 6"/>
          <p:cNvSpPr>
            <a:spLocks noGrp="1"/>
          </p:cNvSpPr>
          <p:nvPr>
            <p:ph idx="1"/>
          </p:nvPr>
        </p:nvSpPr>
        <p:spPr/>
        <p:txBody>
          <a:bodyPr/>
          <a:lstStyle/>
          <a:p>
            <a:r>
              <a:rPr lang="en-US" dirty="0" smtClean="0"/>
              <a:t>Flicker </a:t>
            </a:r>
            <a:r>
              <a:rPr lang="en-US" sz="2000" dirty="0" smtClean="0"/>
              <a:t>(2009 - Liu, Pattabiraman, Moscibroda, &amp; Zorn)</a:t>
            </a:r>
            <a:endParaRPr lang="en-US" dirty="0" smtClean="0"/>
          </a:p>
          <a:p>
            <a:pPr lvl="1"/>
            <a:r>
              <a:rPr lang="en-US" dirty="0" smtClean="0"/>
              <a:t>Question: Would there be a reason to artificially introduce memory errors?</a:t>
            </a:r>
          </a:p>
          <a:p>
            <a:pPr lvl="1"/>
            <a:r>
              <a:rPr lang="en-US" dirty="0" smtClean="0"/>
              <a:t>Answer: Yes, to save power!</a:t>
            </a:r>
          </a:p>
          <a:p>
            <a:r>
              <a:rPr lang="en-US" dirty="0" smtClean="0"/>
              <a:t>Nozzle </a:t>
            </a:r>
            <a:r>
              <a:rPr lang="en-US" sz="2000" dirty="0" smtClean="0"/>
              <a:t>(2009 –Ratanaworabhan, Livshits, Zorn)</a:t>
            </a:r>
          </a:p>
          <a:p>
            <a:pPr lvl="1"/>
            <a:r>
              <a:rPr lang="en-US" dirty="0" smtClean="0"/>
              <a:t>Question: Is it okay to let a malicious attacker allocate any objects they want in my C#/Java/JavaScript heap?</a:t>
            </a:r>
          </a:p>
          <a:p>
            <a:pPr lvl="1"/>
            <a:r>
              <a:rPr lang="en-US" dirty="0" smtClean="0"/>
              <a:t>Answer: No!  They may initiate a heap-spraying attack against you.</a:t>
            </a:r>
            <a:br>
              <a:rPr lang="en-US" dirty="0" smtClean="0"/>
            </a:b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2EB1420C-C6C8-4A4C-B955-2683DD8F08AF}" type="slidenum">
              <a:rPr lang="en-US" altLang="en-US" smtClean="0"/>
              <a:pPr>
                <a:defRPr/>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36867" name="Rectangle 2"/>
          <p:cNvSpPr>
            <a:spLocks noGrp="1" noChangeArrowheads="1"/>
          </p:cNvSpPr>
          <p:nvPr>
            <p:ph type="title"/>
          </p:nvPr>
        </p:nvSpPr>
        <p:spPr/>
        <p:txBody>
          <a:bodyPr/>
          <a:lstStyle/>
          <a:p>
            <a:r>
              <a:rPr lang="en-US" smtClean="0"/>
              <a:t>Conclusion</a:t>
            </a:r>
          </a:p>
        </p:txBody>
      </p:sp>
      <p:sp>
        <p:nvSpPr>
          <p:cNvPr id="36868" name="Rectangle 3"/>
          <p:cNvSpPr>
            <a:spLocks noGrp="1" noChangeArrowheads="1"/>
          </p:cNvSpPr>
          <p:nvPr>
            <p:ph type="body" idx="1"/>
          </p:nvPr>
        </p:nvSpPr>
        <p:spPr>
          <a:xfrm>
            <a:off x="630238" y="1079500"/>
            <a:ext cx="8021637" cy="5095875"/>
          </a:xfrm>
          <a:noFill/>
        </p:spPr>
        <p:txBody>
          <a:bodyPr lIns="91348" tIns="45671" rIns="91348" bIns="45671"/>
          <a:lstStyle/>
          <a:p>
            <a:r>
              <a:rPr lang="en-US" sz="2600" dirty="0" smtClean="0"/>
              <a:t>Software and hardware will have errors</a:t>
            </a:r>
          </a:p>
          <a:p>
            <a:r>
              <a:rPr lang="en-US" sz="2600" dirty="0" smtClean="0"/>
              <a:t>We need to build systems that tolerate errors</a:t>
            </a:r>
          </a:p>
          <a:p>
            <a:pPr lvl="1"/>
            <a:r>
              <a:rPr lang="en-US" sz="2200" dirty="0" smtClean="0"/>
              <a:t>Compatible with existing software</a:t>
            </a:r>
          </a:p>
          <a:p>
            <a:pPr lvl="1"/>
            <a:r>
              <a:rPr lang="en-US" sz="2200" dirty="0" smtClean="0"/>
              <a:t>Low enough overhead to apply widely</a:t>
            </a:r>
          </a:p>
          <a:p>
            <a:r>
              <a:rPr lang="en-US" sz="2600" dirty="0" smtClean="0"/>
              <a:t>My research agenda explores ways to do this</a:t>
            </a:r>
          </a:p>
          <a:p>
            <a:pPr lvl="1"/>
            <a:r>
              <a:rPr lang="en-US" sz="2000" b="1" dirty="0" err="1" smtClean="0"/>
              <a:t>DieHard</a:t>
            </a:r>
            <a:r>
              <a:rPr lang="en-US" sz="2000" b="1" dirty="0" smtClean="0"/>
              <a:t> / Exterminator / RobustHeap</a:t>
            </a:r>
            <a:r>
              <a:rPr lang="en-US" sz="2000" dirty="0" smtClean="0"/>
              <a:t>: automatically detect and correct memory errors (with high probability)</a:t>
            </a:r>
          </a:p>
          <a:p>
            <a:pPr lvl="1"/>
            <a:r>
              <a:rPr lang="en-US" sz="2000" b="1" dirty="0" smtClean="0"/>
              <a:t>Samurai / Flicker: </a:t>
            </a:r>
            <a:r>
              <a:rPr lang="en-US" sz="2000" dirty="0" smtClean="0"/>
              <a:t> enable local reasoning, allow selective hardening, compatibility</a:t>
            </a:r>
            <a:endParaRPr lang="en-US" sz="2200" dirty="0" smtClean="0"/>
          </a:p>
          <a:p>
            <a:r>
              <a:rPr lang="en-US" sz="2600" dirty="0" smtClean="0"/>
              <a:t>Open problems</a:t>
            </a:r>
          </a:p>
          <a:p>
            <a:pPr lvl="1"/>
            <a:r>
              <a:rPr lang="en-US" sz="2400" dirty="0" smtClean="0"/>
              <a:t>Reason formally about partially correct systems</a:t>
            </a:r>
          </a:p>
          <a:p>
            <a:pPr lvl="1"/>
            <a:r>
              <a:rPr lang="en-US" sz="2400" dirty="0" smtClean="0"/>
              <a:t>Explore what the programming model looks like</a:t>
            </a:r>
          </a:p>
          <a:p>
            <a:pPr lvl="1"/>
            <a:endParaRPr lang="en-US" sz="2400" dirty="0" smtClean="0"/>
          </a:p>
        </p:txBody>
      </p:sp>
      <p:sp>
        <p:nvSpPr>
          <p:cNvPr id="7" name="Slide Number Placeholder 6"/>
          <p:cNvSpPr>
            <a:spLocks noGrp="1"/>
          </p:cNvSpPr>
          <p:nvPr>
            <p:ph type="sldNum" sz="quarter" idx="12"/>
          </p:nvPr>
        </p:nvSpPr>
        <p:spPr/>
        <p:txBody>
          <a:bodyPr/>
          <a:lstStyle/>
          <a:p>
            <a:pPr>
              <a:defRPr/>
            </a:pPr>
            <a:fld id="{25128405-2703-401C-ABDA-46806E21ECD2}" type="slidenum">
              <a:rPr lang="en-US" altLang="en-US"/>
              <a:pPr>
                <a:defRPr/>
              </a:pPr>
              <a:t>29</a:t>
            </a:fld>
            <a:endParaRPr lang="en-US" dirty="0"/>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Enough” Revolution</a:t>
            </a:r>
            <a:endParaRPr lang="en-US" dirty="0"/>
          </a:p>
        </p:txBody>
      </p:sp>
      <p:sp>
        <p:nvSpPr>
          <p:cNvPr id="3" name="Date Placeholder 2"/>
          <p:cNvSpPr>
            <a:spLocks noGrp="1"/>
          </p:cNvSpPr>
          <p:nvPr>
            <p:ph type="dt" sz="half" idx="10"/>
          </p:nvPr>
        </p:nvSpPr>
        <p:spPr/>
        <p:txBody>
          <a:bodyPr/>
          <a:lstStyle/>
          <a:p>
            <a:pPr>
              <a:defRPr/>
            </a:pPr>
            <a:r>
              <a:rPr lang="en-US" smtClean="0"/>
              <a:t>Ben Zorn, Microsoft Research</a:t>
            </a:r>
            <a:endParaRPr lang="en-US" altLang="en-US"/>
          </a:p>
        </p:txBody>
      </p:sp>
      <p:sp>
        <p:nvSpPr>
          <p:cNvPr id="4" name="Footer Placeholder 3"/>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5" name="Slide Number Placeholder 4"/>
          <p:cNvSpPr>
            <a:spLocks noGrp="1"/>
          </p:cNvSpPr>
          <p:nvPr>
            <p:ph type="sldNum" sz="quarter" idx="12"/>
          </p:nvPr>
        </p:nvSpPr>
        <p:spPr/>
        <p:txBody>
          <a:bodyPr/>
          <a:lstStyle/>
          <a:p>
            <a:pPr>
              <a:defRPr/>
            </a:pPr>
            <a:fld id="{59DA7A0F-2C3A-4F16-AA43-389CA20C03BD}" type="slidenum">
              <a:rPr lang="en-US" altLang="en-US" smtClean="0"/>
              <a:pPr>
                <a:defRPr/>
              </a:pPr>
              <a:t>3</a:t>
            </a:fld>
            <a:endParaRPr lang="en-US" altLang="en-US"/>
          </a:p>
        </p:txBody>
      </p:sp>
      <p:sp>
        <p:nvSpPr>
          <p:cNvPr id="6" name="TextBox 5"/>
          <p:cNvSpPr txBox="1"/>
          <p:nvPr/>
        </p:nvSpPr>
        <p:spPr>
          <a:xfrm>
            <a:off x="1447800" y="5029200"/>
            <a:ext cx="6221575" cy="523220"/>
          </a:xfrm>
          <a:prstGeom prst="rect">
            <a:avLst/>
          </a:prstGeom>
          <a:noFill/>
        </p:spPr>
        <p:txBody>
          <a:bodyPr wrap="none" rtlCol="0">
            <a:spAutoFit/>
          </a:bodyPr>
          <a:lstStyle/>
          <a:p>
            <a:r>
              <a:rPr lang="en-US" sz="2800" b="1" dirty="0" smtClean="0">
                <a:solidFill>
                  <a:srgbClr val="0000FF"/>
                </a:solidFill>
              </a:rPr>
              <a:t>Flakey systems are inevitable, so…</a:t>
            </a:r>
            <a:endParaRPr lang="en-US" sz="2800" b="1" dirty="0">
              <a:solidFill>
                <a:srgbClr val="0000FF"/>
              </a:solidFill>
            </a:endParaRPr>
          </a:p>
        </p:txBody>
      </p:sp>
      <p:sp>
        <p:nvSpPr>
          <p:cNvPr id="7" name="TextBox 6"/>
          <p:cNvSpPr txBox="1"/>
          <p:nvPr/>
        </p:nvSpPr>
        <p:spPr>
          <a:xfrm>
            <a:off x="1447800" y="2539425"/>
            <a:ext cx="6553200" cy="584775"/>
          </a:xfrm>
          <a:prstGeom prst="rect">
            <a:avLst/>
          </a:prstGeom>
          <a:noFill/>
        </p:spPr>
        <p:txBody>
          <a:bodyPr wrap="square" rtlCol="0">
            <a:spAutoFit/>
          </a:bodyPr>
          <a:lstStyle/>
          <a:p>
            <a:r>
              <a:rPr lang="en-US" b="1" dirty="0" smtClean="0"/>
              <a:t>Source: WIRED Magazine (Sep 2009) – Robert </a:t>
            </a:r>
            <a:r>
              <a:rPr lang="en-US" b="1" dirty="0" err="1" smtClean="0"/>
              <a:t>Kapps</a:t>
            </a:r>
            <a:endParaRPr lang="en-US" b="1" dirty="0"/>
          </a:p>
          <a:p>
            <a:r>
              <a:rPr lang="en-US" sz="1400" dirty="0" smtClean="0"/>
              <a:t>http://www.wired.com/gadgets/miscellaneous/magazine/17-09/ff_goodenough</a:t>
            </a:r>
            <a:endParaRPr lang="en-US" sz="1400" dirty="0"/>
          </a:p>
        </p:txBody>
      </p:sp>
      <p:pic>
        <p:nvPicPr>
          <p:cNvPr id="8" name="Picture 2" descr="http://www.wired.com/images/article/magazine/1709/ff_goodenough1_t.jpg"/>
          <p:cNvPicPr>
            <a:picLocks noChangeAspect="1" noChangeArrowheads="1"/>
          </p:cNvPicPr>
          <p:nvPr/>
        </p:nvPicPr>
        <p:blipFill>
          <a:blip r:embed="rId2" cstate="print"/>
          <a:srcRect/>
          <a:stretch>
            <a:fillRect/>
          </a:stretch>
        </p:blipFill>
        <p:spPr bwMode="auto">
          <a:xfrm>
            <a:off x="3390900" y="1447800"/>
            <a:ext cx="952500" cy="914401"/>
          </a:xfrm>
          <a:prstGeom prst="rect">
            <a:avLst/>
          </a:prstGeom>
          <a:noFill/>
        </p:spPr>
      </p:pic>
      <p:pic>
        <p:nvPicPr>
          <p:cNvPr id="9" name="Picture 4" descr="http://www.wired.com/images/article/magazine/1709/ff_goodenough4_t.jpg"/>
          <p:cNvPicPr>
            <a:picLocks noChangeAspect="1" noChangeArrowheads="1"/>
          </p:cNvPicPr>
          <p:nvPr/>
        </p:nvPicPr>
        <p:blipFill>
          <a:blip r:embed="rId3" cstate="print"/>
          <a:srcRect/>
          <a:stretch>
            <a:fillRect/>
          </a:stretch>
        </p:blipFill>
        <p:spPr bwMode="auto">
          <a:xfrm>
            <a:off x="1790700" y="1524000"/>
            <a:ext cx="952500" cy="828676"/>
          </a:xfrm>
          <a:prstGeom prst="rect">
            <a:avLst/>
          </a:prstGeom>
          <a:noFill/>
        </p:spPr>
      </p:pic>
      <p:pic>
        <p:nvPicPr>
          <p:cNvPr id="10" name="Picture 6" descr="http://www.wired.com/images/article/magazine/1709/ff_goodenough3_t.jpg"/>
          <p:cNvPicPr>
            <a:picLocks noChangeAspect="1" noChangeArrowheads="1"/>
          </p:cNvPicPr>
          <p:nvPr/>
        </p:nvPicPr>
        <p:blipFill>
          <a:blip r:embed="rId4" cstate="print"/>
          <a:srcRect/>
          <a:stretch>
            <a:fillRect/>
          </a:stretch>
        </p:blipFill>
        <p:spPr bwMode="auto">
          <a:xfrm>
            <a:off x="4914900" y="1371600"/>
            <a:ext cx="952500" cy="1133476"/>
          </a:xfrm>
          <a:prstGeom prst="rect">
            <a:avLst/>
          </a:prstGeom>
          <a:noFill/>
        </p:spPr>
      </p:pic>
      <p:sp>
        <p:nvSpPr>
          <p:cNvPr id="11" name="TextBox 10"/>
          <p:cNvSpPr txBox="1"/>
          <p:nvPr/>
        </p:nvSpPr>
        <p:spPr>
          <a:xfrm>
            <a:off x="914400" y="3657600"/>
            <a:ext cx="7086600" cy="954107"/>
          </a:xfrm>
          <a:prstGeom prst="rect">
            <a:avLst/>
          </a:prstGeom>
          <a:noFill/>
        </p:spPr>
        <p:txBody>
          <a:bodyPr wrap="square" rtlCol="0">
            <a:spAutoFit/>
          </a:bodyPr>
          <a:lstStyle/>
          <a:p>
            <a:pPr algn="ctr"/>
            <a:r>
              <a:rPr lang="en-US" sz="2800" b="1" dirty="0" smtClean="0"/>
              <a:t>People prefer “cheap and good-enough” over “costly and near-perfect”</a:t>
            </a:r>
            <a:endParaRPr lang="en-US" sz="2800" b="1" dirty="0"/>
          </a:p>
        </p:txBody>
      </p:sp>
      <p:pic>
        <p:nvPicPr>
          <p:cNvPr id="12" name="Picture 8" descr="http://www.wired.com/images/article/magazine/1709/ff_goodenough2_t.jpg"/>
          <p:cNvPicPr>
            <a:picLocks noChangeAspect="1" noChangeArrowheads="1"/>
          </p:cNvPicPr>
          <p:nvPr/>
        </p:nvPicPr>
        <p:blipFill>
          <a:blip r:embed="rId5" cstate="print"/>
          <a:srcRect/>
          <a:stretch>
            <a:fillRect/>
          </a:stretch>
        </p:blipFill>
        <p:spPr bwMode="auto">
          <a:xfrm>
            <a:off x="6362700" y="1295400"/>
            <a:ext cx="952500" cy="1123950"/>
          </a:xfrm>
          <a:prstGeom prst="rect">
            <a:avLst/>
          </a:prstGeom>
          <a:noFill/>
        </p:spPr>
      </p:pic>
      <p:pic>
        <p:nvPicPr>
          <p:cNvPr id="181251" name="Picture 3"/>
          <p:cNvPicPr>
            <a:picLocks noChangeAspect="1" noChangeArrowheads="1"/>
          </p:cNvPicPr>
          <p:nvPr/>
        </p:nvPicPr>
        <p:blipFill>
          <a:blip r:embed="rId6" cstate="print"/>
          <a:srcRect/>
          <a:stretch>
            <a:fillRect/>
          </a:stretch>
        </p:blipFill>
        <p:spPr bwMode="auto">
          <a:xfrm>
            <a:off x="685800" y="533400"/>
            <a:ext cx="7730144" cy="567958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598487"/>
          </a:xfrm>
        </p:spPr>
        <p:txBody>
          <a:bodyPr/>
          <a:lstStyle/>
          <a:p>
            <a:pPr eaLnBrk="1" hangingPunct="1"/>
            <a:r>
              <a:rPr lang="en-US" smtClean="0"/>
              <a:t>Additional Information</a:t>
            </a:r>
          </a:p>
        </p:txBody>
      </p:sp>
      <p:sp>
        <p:nvSpPr>
          <p:cNvPr id="39939" name="Rectangle 3"/>
          <p:cNvSpPr>
            <a:spLocks noGrp="1" noChangeArrowheads="1"/>
          </p:cNvSpPr>
          <p:nvPr>
            <p:ph type="body" idx="1"/>
          </p:nvPr>
        </p:nvSpPr>
        <p:spPr>
          <a:xfrm>
            <a:off x="457200" y="1108075"/>
            <a:ext cx="8229600" cy="4835525"/>
          </a:xfrm>
        </p:spPr>
        <p:txBody>
          <a:bodyPr/>
          <a:lstStyle/>
          <a:p>
            <a:pPr eaLnBrk="1" hangingPunct="1">
              <a:lnSpc>
                <a:spcPct val="90000"/>
              </a:lnSpc>
            </a:pPr>
            <a:r>
              <a:rPr lang="en-US" sz="2800" dirty="0" smtClean="0"/>
              <a:t>Web sites: </a:t>
            </a:r>
          </a:p>
          <a:p>
            <a:pPr lvl="1" eaLnBrk="1" hangingPunct="1">
              <a:lnSpc>
                <a:spcPct val="90000"/>
              </a:lnSpc>
            </a:pPr>
            <a:r>
              <a:rPr lang="en-US" sz="2000" dirty="0" smtClean="0"/>
              <a:t>RobustHeap, Samurai, Flicker are on my home page: </a:t>
            </a:r>
            <a:r>
              <a:rPr lang="en-US" sz="2000" dirty="0" smtClean="0">
                <a:hlinkClick r:id="rId2"/>
              </a:rPr>
              <a:t>http://research.microsoft.com/~zorn</a:t>
            </a:r>
            <a:r>
              <a:rPr lang="en-US" sz="2000" dirty="0" smtClean="0"/>
              <a:t> </a:t>
            </a:r>
          </a:p>
          <a:p>
            <a:pPr lvl="1" eaLnBrk="1" hangingPunct="1">
              <a:lnSpc>
                <a:spcPct val="90000"/>
              </a:lnSpc>
            </a:pPr>
            <a:r>
              <a:rPr lang="en-US" sz="2000" dirty="0" err="1" smtClean="0"/>
              <a:t>DieHard</a:t>
            </a:r>
            <a:r>
              <a:rPr lang="en-US" sz="2000" dirty="0" smtClean="0"/>
              <a:t>: </a:t>
            </a:r>
            <a:r>
              <a:rPr lang="en-US" sz="2000" dirty="0" smtClean="0">
                <a:hlinkClick r:id="rId3"/>
              </a:rPr>
              <a:t>http://prisms.cs.umass.edu/emery/index.php?page=diehard</a:t>
            </a:r>
            <a:r>
              <a:rPr lang="en-US" sz="2000" dirty="0" smtClean="0"/>
              <a:t> </a:t>
            </a:r>
          </a:p>
          <a:p>
            <a:pPr eaLnBrk="1" hangingPunct="1">
              <a:lnSpc>
                <a:spcPct val="90000"/>
              </a:lnSpc>
            </a:pPr>
            <a:r>
              <a:rPr lang="en-US" sz="2800" dirty="0" smtClean="0"/>
              <a:t>Publications</a:t>
            </a:r>
          </a:p>
          <a:p>
            <a:pPr lvl="1">
              <a:lnSpc>
                <a:spcPct val="90000"/>
              </a:lnSpc>
            </a:pPr>
            <a:r>
              <a:rPr lang="en-US" sz="1600" dirty="0" smtClean="0"/>
              <a:t>Emery D. Berger and Benjamin G. Zorn,  "</a:t>
            </a:r>
            <a:r>
              <a:rPr lang="en-US" sz="1600" b="1" dirty="0" smtClean="0"/>
              <a:t>DieHard: Probabilistic Memory Safety for Unsafe Languages</a:t>
            </a:r>
            <a:r>
              <a:rPr lang="en-US" sz="1600" dirty="0" smtClean="0"/>
              <a:t>", </a:t>
            </a:r>
            <a:r>
              <a:rPr lang="en-US" sz="1600" i="1" dirty="0" smtClean="0"/>
              <a:t>PLDI’06.</a:t>
            </a:r>
          </a:p>
          <a:p>
            <a:pPr lvl="1">
              <a:lnSpc>
                <a:spcPct val="90000"/>
              </a:lnSpc>
            </a:pPr>
            <a:r>
              <a:rPr lang="en-US" sz="1600" dirty="0" smtClean="0"/>
              <a:t>Karthik Pattabiraman, Vinod Grover, and Benjamin G. Zorn, "</a:t>
            </a:r>
            <a:r>
              <a:rPr lang="en-US" sz="1600" b="1" dirty="0" smtClean="0"/>
              <a:t>Samurai: Protecting Critical Data in Unsafe Languages</a:t>
            </a:r>
            <a:r>
              <a:rPr lang="en-US" sz="1600" dirty="0" smtClean="0"/>
              <a:t>", </a:t>
            </a:r>
            <a:r>
              <a:rPr lang="en-US" sz="1600" i="1" dirty="0" err="1" smtClean="0"/>
              <a:t>Eurosys</a:t>
            </a:r>
            <a:r>
              <a:rPr lang="en-US" sz="1600" i="1" dirty="0" smtClean="0"/>
              <a:t> 2008</a:t>
            </a:r>
            <a:r>
              <a:rPr lang="en-US" sz="1600" dirty="0" smtClean="0"/>
              <a:t>.</a:t>
            </a:r>
            <a:endParaRPr lang="en-US" sz="1600" i="1" dirty="0" smtClean="0"/>
          </a:p>
          <a:p>
            <a:pPr lvl="1">
              <a:lnSpc>
                <a:spcPct val="90000"/>
              </a:lnSpc>
            </a:pPr>
            <a:r>
              <a:rPr lang="en-US" sz="1600" dirty="0" smtClean="0"/>
              <a:t>Gene Novark, Emery D. Berger and Benjamin G. Zorn,  </a:t>
            </a:r>
            <a:r>
              <a:rPr lang="en-US" sz="1600" b="1" dirty="0" smtClean="0"/>
              <a:t>“Exterminator: Correcting Memory Errors with High Probability</a:t>
            </a:r>
            <a:r>
              <a:rPr lang="en-US" sz="1600" dirty="0" smtClean="0"/>
              <a:t>", </a:t>
            </a:r>
            <a:r>
              <a:rPr lang="en-US" sz="1600" i="1" dirty="0" smtClean="0"/>
              <a:t>PLDI’07.</a:t>
            </a:r>
          </a:p>
          <a:p>
            <a:pPr lvl="1">
              <a:lnSpc>
                <a:spcPct val="90000"/>
              </a:lnSpc>
            </a:pPr>
            <a:r>
              <a:rPr lang="en-US" sz="1600" dirty="0" smtClean="0"/>
              <a:t>Paruj Ratanaworabhan, Benjamin Livshits, and Benjamin G. Zorn, “</a:t>
            </a:r>
            <a:r>
              <a:rPr lang="en-US" sz="1600" b="1" dirty="0" smtClean="0"/>
              <a:t>Nozzle: A Defense Against Heap-spraying Code Injection Attacks”</a:t>
            </a:r>
            <a:r>
              <a:rPr lang="en-US" sz="1600" dirty="0" smtClean="0"/>
              <a:t>, </a:t>
            </a:r>
            <a:r>
              <a:rPr lang="en-US" sz="1600" i="1" dirty="0" smtClean="0"/>
              <a:t>USENIX Security Symposium</a:t>
            </a:r>
            <a:r>
              <a:rPr lang="en-US" sz="1600" dirty="0" smtClean="0"/>
              <a:t>, 2009.</a:t>
            </a:r>
          </a:p>
          <a:p>
            <a:pPr lvl="1">
              <a:lnSpc>
                <a:spcPct val="90000"/>
              </a:lnSpc>
            </a:pPr>
            <a:r>
              <a:rPr lang="en-US" sz="1600" dirty="0" smtClean="0"/>
              <a:t>Song Liu, Karthik Pattabiraman, Thomas Moscibroda, and Benjamin G. Zorn, “</a:t>
            </a:r>
            <a:r>
              <a:rPr lang="en-US" sz="1600" b="1" dirty="0" smtClean="0"/>
              <a:t>Flicker: Saving Refresh-Power in Mobile Devices through Critical Data Partitioning</a:t>
            </a:r>
            <a:r>
              <a:rPr lang="en-US" sz="1600" dirty="0" smtClean="0"/>
              <a:t>”, Microsoft Research Technical Report, MSR-TR-2009-138, 2009.</a:t>
            </a:r>
          </a:p>
          <a:p>
            <a:pPr lvl="1">
              <a:lnSpc>
                <a:spcPct val="90000"/>
              </a:lnSpc>
            </a:pPr>
            <a:endParaRPr lang="en-US" sz="1600"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dirty="0"/>
          </a:p>
        </p:txBody>
      </p:sp>
      <p:sp>
        <p:nvSpPr>
          <p:cNvPr id="5" name="Slide Number Placeholder 4"/>
          <p:cNvSpPr>
            <a:spLocks noGrp="1"/>
          </p:cNvSpPr>
          <p:nvPr>
            <p:ph type="sldNum" sz="quarter" idx="12"/>
          </p:nvPr>
        </p:nvSpPr>
        <p:spPr/>
        <p:txBody>
          <a:bodyPr/>
          <a:lstStyle/>
          <a:p>
            <a:pPr>
              <a:defRPr/>
            </a:pPr>
            <a:fld id="{2BF08645-1519-43EB-B56F-5E498FDFF065}" type="slidenum">
              <a:rPr lang="en-US" altLang="en-US"/>
              <a:pPr>
                <a:defRPr/>
              </a:pPr>
              <a:t>30</a:t>
            </a:fld>
            <a:endParaRPr lang="en-US" dirty="0"/>
          </a:p>
        </p:txBody>
      </p:sp>
      <p:sp>
        <p:nvSpPr>
          <p:cNvPr id="6" name="Footer Placeholder 5"/>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29600" cy="788987"/>
          </a:xfrm>
        </p:spPr>
        <p:txBody>
          <a:bodyPr/>
          <a:lstStyle/>
          <a:p>
            <a:r>
              <a:rPr lang="en-US" smtClean="0"/>
              <a:t>Backup Slides</a:t>
            </a:r>
          </a:p>
        </p:txBody>
      </p:sp>
      <p:sp>
        <p:nvSpPr>
          <p:cNvPr id="40963" name="Rectangle 3"/>
          <p:cNvSpPr>
            <a:spLocks noGrp="1" noChangeArrowheads="1"/>
          </p:cNvSpPr>
          <p:nvPr>
            <p:ph type="body" idx="1"/>
          </p:nvPr>
        </p:nvSpPr>
        <p:spPr>
          <a:xfrm>
            <a:off x="457200" y="1219200"/>
            <a:ext cx="8229600" cy="4911725"/>
          </a:xfrm>
        </p:spPr>
        <p:txBody>
          <a:bodyPr/>
          <a:lstStyle/>
          <a:p>
            <a:pPr>
              <a:buFont typeface="Wingdings" pitchFamily="2" charset="2"/>
              <a:buNone/>
            </a:pPr>
            <a:endParaRPr lang="en-US"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5" name="Slide Number Placeholder 4"/>
          <p:cNvSpPr>
            <a:spLocks noGrp="1"/>
          </p:cNvSpPr>
          <p:nvPr>
            <p:ph type="sldNum" sz="quarter" idx="12"/>
          </p:nvPr>
        </p:nvSpPr>
        <p:spPr/>
        <p:txBody>
          <a:bodyPr/>
          <a:lstStyle/>
          <a:p>
            <a:pPr>
              <a:defRPr/>
            </a:pPr>
            <a:fld id="{3AE3F74D-E61B-4E7A-90E6-F640996477A5}" type="slidenum">
              <a:rPr lang="en-US" altLang="en-US"/>
              <a:pPr>
                <a:defRPr/>
              </a:pPr>
              <a:t>31</a:t>
            </a:fld>
            <a:endParaRPr lang="en-US"/>
          </a:p>
        </p:txBody>
      </p:sp>
      <p:sp>
        <p:nvSpPr>
          <p:cNvPr id="6" name="Footer Placeholder 5"/>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Flicker Motivation: DRAM Refresh</a:t>
            </a:r>
          </a:p>
        </p:txBody>
      </p:sp>
      <p:cxnSp>
        <p:nvCxnSpPr>
          <p:cNvPr id="4" name="Straight Arrow Connector 3"/>
          <p:cNvCxnSpPr/>
          <p:nvPr/>
        </p:nvCxnSpPr>
        <p:spPr>
          <a:xfrm>
            <a:off x="1574800" y="4646613"/>
            <a:ext cx="6578600" cy="31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Freeform 4"/>
          <p:cNvSpPr/>
          <p:nvPr/>
        </p:nvSpPr>
        <p:spPr>
          <a:xfrm>
            <a:off x="1905000" y="1219200"/>
            <a:ext cx="5486400" cy="3332163"/>
          </a:xfrm>
          <a:custGeom>
            <a:avLst/>
            <a:gdLst>
              <a:gd name="connsiteX0" fmla="*/ 0 w 2727016"/>
              <a:gd name="connsiteY0" fmla="*/ 1480843 h 1480843"/>
              <a:gd name="connsiteX1" fmla="*/ 1715511 w 2727016"/>
              <a:gd name="connsiteY1" fmla="*/ 1124793 h 1480843"/>
              <a:gd name="connsiteX2" fmla="*/ 2727016 w 2727016"/>
              <a:gd name="connsiteY2" fmla="*/ 0 h 1480843"/>
            </a:gdLst>
            <a:ahLst/>
            <a:cxnLst>
              <a:cxn ang="0">
                <a:pos x="connsiteX0" y="connsiteY0"/>
              </a:cxn>
              <a:cxn ang="0">
                <a:pos x="connsiteX1" y="connsiteY1"/>
              </a:cxn>
              <a:cxn ang="0">
                <a:pos x="connsiteX2" y="connsiteY2"/>
              </a:cxn>
            </a:cxnLst>
            <a:rect l="l" t="t" r="r" b="b"/>
            <a:pathLst>
              <a:path w="2727016" h="1480843">
                <a:moveTo>
                  <a:pt x="0" y="1480843"/>
                </a:moveTo>
                <a:cubicBezTo>
                  <a:pt x="630504" y="1426221"/>
                  <a:pt x="1261008" y="1371600"/>
                  <a:pt x="1715511" y="1124793"/>
                </a:cubicBezTo>
                <a:cubicBezTo>
                  <a:pt x="2170014" y="877986"/>
                  <a:pt x="2538202" y="221182"/>
                  <a:pt x="2727016" y="0"/>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6" name="Freeform 5"/>
          <p:cNvSpPr/>
          <p:nvPr/>
        </p:nvSpPr>
        <p:spPr>
          <a:xfrm>
            <a:off x="1981200" y="1676400"/>
            <a:ext cx="5476875" cy="2122488"/>
          </a:xfrm>
          <a:custGeom>
            <a:avLst/>
            <a:gdLst>
              <a:gd name="connsiteX0" fmla="*/ 0 w 2508531"/>
              <a:gd name="connsiteY0" fmla="*/ 0 h 1335186"/>
              <a:gd name="connsiteX1" fmla="*/ 1189530 w 2508531"/>
              <a:gd name="connsiteY1" fmla="*/ 1060057 h 1335186"/>
              <a:gd name="connsiteX2" fmla="*/ 2508531 w 2508531"/>
              <a:gd name="connsiteY2" fmla="*/ 1335186 h 1335186"/>
            </a:gdLst>
            <a:ahLst/>
            <a:cxnLst>
              <a:cxn ang="0">
                <a:pos x="connsiteX0" y="connsiteY0"/>
              </a:cxn>
              <a:cxn ang="0">
                <a:pos x="connsiteX1" y="connsiteY1"/>
              </a:cxn>
              <a:cxn ang="0">
                <a:pos x="connsiteX2" y="connsiteY2"/>
              </a:cxn>
            </a:cxnLst>
            <a:rect l="l" t="t" r="r" b="b"/>
            <a:pathLst>
              <a:path w="2508531" h="1335186">
                <a:moveTo>
                  <a:pt x="0" y="0"/>
                </a:moveTo>
                <a:cubicBezTo>
                  <a:pt x="385721" y="418763"/>
                  <a:pt x="771442" y="837526"/>
                  <a:pt x="1189530" y="1060057"/>
                </a:cubicBezTo>
                <a:cubicBezTo>
                  <a:pt x="1607618" y="1282588"/>
                  <a:pt x="2296790" y="1242128"/>
                  <a:pt x="2508531" y="1335186"/>
                </a:cubicBez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078" name="TextBox 6"/>
          <p:cNvSpPr txBox="1">
            <a:spLocks noChangeArrowheads="1"/>
          </p:cNvSpPr>
          <p:nvPr/>
        </p:nvSpPr>
        <p:spPr bwMode="auto">
          <a:xfrm>
            <a:off x="5715000" y="1219200"/>
            <a:ext cx="1447800" cy="461665"/>
          </a:xfrm>
          <a:prstGeom prst="rect">
            <a:avLst/>
          </a:prstGeom>
          <a:noFill/>
          <a:ln w="9525">
            <a:noFill/>
            <a:miter lim="800000"/>
            <a:headEnd/>
            <a:tailEnd/>
          </a:ln>
        </p:spPr>
        <p:txBody>
          <a:bodyPr wrap="square">
            <a:spAutoFit/>
          </a:bodyPr>
          <a:lstStyle/>
          <a:p>
            <a:r>
              <a:rPr lang="en-US" sz="2400" b="1" dirty="0" smtClean="0">
                <a:latin typeface="Calibri" pitchFamily="34" charset="0"/>
              </a:rPr>
              <a:t>Error </a:t>
            </a:r>
            <a:r>
              <a:rPr lang="en-US" sz="2400" b="1" dirty="0">
                <a:latin typeface="Calibri" pitchFamily="34" charset="0"/>
              </a:rPr>
              <a:t>rate</a:t>
            </a:r>
          </a:p>
        </p:txBody>
      </p:sp>
      <p:sp>
        <p:nvSpPr>
          <p:cNvPr id="3079" name="TextBox 7"/>
          <p:cNvSpPr txBox="1">
            <a:spLocks noChangeArrowheads="1"/>
          </p:cNvSpPr>
          <p:nvPr/>
        </p:nvSpPr>
        <p:spPr bwMode="auto">
          <a:xfrm>
            <a:off x="2590800" y="1752600"/>
            <a:ext cx="2597150" cy="461665"/>
          </a:xfrm>
          <a:prstGeom prst="rect">
            <a:avLst/>
          </a:prstGeom>
          <a:noFill/>
          <a:ln w="9525">
            <a:noFill/>
            <a:miter lim="800000"/>
            <a:headEnd/>
            <a:tailEnd/>
          </a:ln>
        </p:spPr>
        <p:txBody>
          <a:bodyPr>
            <a:spAutoFit/>
          </a:bodyPr>
          <a:lstStyle/>
          <a:p>
            <a:r>
              <a:rPr lang="en-US" sz="2400" b="1" dirty="0" smtClean="0">
                <a:latin typeface="Calibri" pitchFamily="34" charset="0"/>
              </a:rPr>
              <a:t>Power</a:t>
            </a:r>
            <a:endParaRPr lang="en-US" sz="2400" b="1" dirty="0">
              <a:latin typeface="Calibri" pitchFamily="34" charset="0"/>
            </a:endParaRPr>
          </a:p>
        </p:txBody>
      </p:sp>
      <p:sp>
        <p:nvSpPr>
          <p:cNvPr id="3080" name="TextBox 8"/>
          <p:cNvSpPr txBox="1">
            <a:spLocks noChangeArrowheads="1"/>
          </p:cNvSpPr>
          <p:nvPr/>
        </p:nvSpPr>
        <p:spPr bwMode="auto">
          <a:xfrm>
            <a:off x="2743200" y="4648200"/>
            <a:ext cx="3116263" cy="369332"/>
          </a:xfrm>
          <a:prstGeom prst="rect">
            <a:avLst/>
          </a:prstGeom>
          <a:noFill/>
          <a:ln w="9525">
            <a:noFill/>
            <a:miter lim="800000"/>
            <a:headEnd/>
            <a:tailEnd/>
          </a:ln>
        </p:spPr>
        <p:txBody>
          <a:bodyPr>
            <a:spAutoFit/>
          </a:bodyPr>
          <a:lstStyle/>
          <a:p>
            <a:r>
              <a:rPr lang="en-US" b="1" dirty="0" smtClean="0">
                <a:latin typeface="Calibri" pitchFamily="34" charset="0"/>
              </a:rPr>
              <a:t>Refresh cycle time</a:t>
            </a:r>
            <a:endParaRPr lang="en-US" sz="1400" b="1" dirty="0">
              <a:latin typeface="Calibri" pitchFamily="34" charset="0"/>
            </a:endParaRPr>
          </a:p>
        </p:txBody>
      </p:sp>
      <p:cxnSp>
        <p:nvCxnSpPr>
          <p:cNvPr id="12" name="Straight Arrow Connector 11"/>
          <p:cNvCxnSpPr/>
          <p:nvPr/>
        </p:nvCxnSpPr>
        <p:spPr>
          <a:xfrm rot="5400000" flipH="1" flipV="1">
            <a:off x="495301" y="3162300"/>
            <a:ext cx="2971800" cy="317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1524000" y="4659868"/>
            <a:ext cx="958917" cy="369332"/>
          </a:xfrm>
          <a:prstGeom prst="rect">
            <a:avLst/>
          </a:prstGeom>
          <a:noFill/>
          <a:ln w="9525">
            <a:noFill/>
            <a:miter lim="800000"/>
            <a:headEnd/>
            <a:tailEnd/>
          </a:ln>
        </p:spPr>
        <p:txBody>
          <a:bodyPr wrap="none">
            <a:spAutoFit/>
          </a:bodyPr>
          <a:lstStyle/>
          <a:p>
            <a:r>
              <a:rPr lang="en-US" dirty="0">
                <a:latin typeface="Calibri" pitchFamily="34" charset="0"/>
              </a:rPr>
              <a:t>64 </a:t>
            </a:r>
            <a:r>
              <a:rPr lang="en-US" dirty="0" err="1" smtClean="0">
                <a:latin typeface="Calibri" pitchFamily="34" charset="0"/>
              </a:rPr>
              <a:t>msec</a:t>
            </a:r>
            <a:endParaRPr lang="en-US" dirty="0">
              <a:latin typeface="Calibri" pitchFamily="34" charset="0"/>
            </a:endParaRPr>
          </a:p>
        </p:txBody>
      </p:sp>
      <p:sp>
        <p:nvSpPr>
          <p:cNvPr id="16" name="TextBox 15"/>
          <p:cNvSpPr txBox="1">
            <a:spLocks noChangeArrowheads="1"/>
          </p:cNvSpPr>
          <p:nvPr/>
        </p:nvSpPr>
        <p:spPr bwMode="auto">
          <a:xfrm>
            <a:off x="838200" y="4964668"/>
            <a:ext cx="2438400" cy="369332"/>
          </a:xfrm>
          <a:prstGeom prst="rect">
            <a:avLst/>
          </a:prstGeom>
          <a:noFill/>
          <a:ln w="9525">
            <a:noFill/>
            <a:miter lim="800000"/>
            <a:headEnd/>
            <a:tailEnd/>
          </a:ln>
        </p:spPr>
        <p:txBody>
          <a:bodyPr wrap="square">
            <a:spAutoFit/>
          </a:bodyPr>
          <a:lstStyle/>
          <a:p>
            <a:r>
              <a:rPr lang="en-US" dirty="0" smtClean="0">
                <a:latin typeface="Calibri" pitchFamily="34" charset="0"/>
              </a:rPr>
              <a:t>Current refresh rate</a:t>
            </a:r>
            <a:endParaRPr lang="en-US" dirty="0">
              <a:latin typeface="Calibri" pitchFamily="34" charset="0"/>
            </a:endParaRPr>
          </a:p>
        </p:txBody>
      </p:sp>
      <p:cxnSp>
        <p:nvCxnSpPr>
          <p:cNvPr id="20" name="Straight Arrow Connector 19"/>
          <p:cNvCxnSpPr/>
          <p:nvPr/>
        </p:nvCxnSpPr>
        <p:spPr>
          <a:xfrm rot="5400000" flipH="1" flipV="1">
            <a:off x="4614863" y="4071938"/>
            <a:ext cx="1133475" cy="317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4419600" y="4876800"/>
            <a:ext cx="2057400" cy="369888"/>
          </a:xfrm>
          <a:prstGeom prst="rect">
            <a:avLst/>
          </a:prstGeom>
          <a:noFill/>
          <a:ln w="9525">
            <a:noFill/>
            <a:miter lim="800000"/>
            <a:headEnd/>
            <a:tailEnd/>
          </a:ln>
        </p:spPr>
        <p:txBody>
          <a:bodyPr>
            <a:spAutoFit/>
          </a:bodyPr>
          <a:lstStyle/>
          <a:p>
            <a:r>
              <a:rPr lang="en-US" dirty="0" smtClean="0">
                <a:latin typeface="Calibri" pitchFamily="34" charset="0"/>
              </a:rPr>
              <a:t>A better rate?</a:t>
            </a:r>
            <a:endParaRPr lang="en-US" dirty="0">
              <a:latin typeface="Calibri" pitchFamily="34" charset="0"/>
            </a:endParaRPr>
          </a:p>
        </p:txBody>
      </p:sp>
      <p:sp>
        <p:nvSpPr>
          <p:cNvPr id="24" name="TextBox 23"/>
          <p:cNvSpPr txBox="1">
            <a:spLocks noChangeArrowheads="1"/>
          </p:cNvSpPr>
          <p:nvPr/>
        </p:nvSpPr>
        <p:spPr bwMode="auto">
          <a:xfrm>
            <a:off x="4800600" y="4648200"/>
            <a:ext cx="838200" cy="369332"/>
          </a:xfrm>
          <a:prstGeom prst="rect">
            <a:avLst/>
          </a:prstGeom>
          <a:noFill/>
          <a:ln w="9525">
            <a:noFill/>
            <a:miter lim="800000"/>
            <a:headEnd/>
            <a:tailEnd/>
          </a:ln>
        </p:spPr>
        <p:txBody>
          <a:bodyPr wrap="square">
            <a:spAutoFit/>
          </a:bodyPr>
          <a:lstStyle/>
          <a:p>
            <a:r>
              <a:rPr lang="en-US" dirty="0" smtClean="0">
                <a:latin typeface="Calibri" pitchFamily="34" charset="0"/>
              </a:rPr>
              <a:t>1 sec</a:t>
            </a:r>
            <a:endParaRPr lang="en-US" dirty="0">
              <a:latin typeface="Calibri" pitchFamily="34" charset="0"/>
            </a:endParaRPr>
          </a:p>
        </p:txBody>
      </p:sp>
      <p:cxnSp>
        <p:nvCxnSpPr>
          <p:cNvPr id="27" name="Straight Connector 26"/>
          <p:cNvCxnSpPr/>
          <p:nvPr/>
        </p:nvCxnSpPr>
        <p:spPr>
          <a:xfrm rot="10800000">
            <a:off x="1981200" y="3581400"/>
            <a:ext cx="3200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838201" y="2667000"/>
            <a:ext cx="1828800" cy="3175"/>
          </a:xfrm>
          <a:prstGeom prst="straightConnector1">
            <a:avLst/>
          </a:prstGeom>
          <a:ln w="63500">
            <a:solidFill>
              <a:schemeClr val="accent6">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228600" y="2209800"/>
            <a:ext cx="1447800" cy="646113"/>
          </a:xfrm>
          <a:prstGeom prst="rect">
            <a:avLst/>
          </a:prstGeom>
          <a:noFill/>
          <a:ln w="9525">
            <a:noFill/>
            <a:miter lim="800000"/>
            <a:headEnd/>
            <a:tailEnd/>
          </a:ln>
        </p:spPr>
        <p:txBody>
          <a:bodyPr>
            <a:spAutoFit/>
          </a:bodyPr>
          <a:lstStyle/>
          <a:p>
            <a:r>
              <a:rPr lang="en-US" b="1" dirty="0">
                <a:latin typeface="Calibri" pitchFamily="34" charset="0"/>
              </a:rPr>
              <a:t>The </a:t>
            </a:r>
          </a:p>
          <a:p>
            <a:r>
              <a:rPr lang="en-US" b="1" dirty="0">
                <a:latin typeface="Calibri" pitchFamily="34" charset="0"/>
              </a:rPr>
              <a:t>opportunity</a:t>
            </a:r>
          </a:p>
        </p:txBody>
      </p:sp>
      <p:cxnSp>
        <p:nvCxnSpPr>
          <p:cNvPr id="33" name="Straight Connector 32"/>
          <p:cNvCxnSpPr/>
          <p:nvPr/>
        </p:nvCxnSpPr>
        <p:spPr>
          <a:xfrm>
            <a:off x="1981200" y="4572000"/>
            <a:ext cx="3886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H="1" flipV="1">
            <a:off x="5065713" y="4229100"/>
            <a:ext cx="687388" cy="1587"/>
          </a:xfrm>
          <a:prstGeom prst="straightConnector1">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81600" y="38862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93" name="TextBox 39"/>
          <p:cNvSpPr txBox="1">
            <a:spLocks noChangeArrowheads="1"/>
          </p:cNvSpPr>
          <p:nvPr/>
        </p:nvSpPr>
        <p:spPr bwMode="auto">
          <a:xfrm>
            <a:off x="5486400" y="4038600"/>
            <a:ext cx="1219200" cy="381000"/>
          </a:xfrm>
          <a:prstGeom prst="rect">
            <a:avLst/>
          </a:prstGeom>
          <a:noFill/>
          <a:ln w="9525">
            <a:noFill/>
            <a:miter lim="800000"/>
            <a:headEnd/>
            <a:tailEnd/>
          </a:ln>
        </p:spPr>
        <p:txBody>
          <a:bodyPr>
            <a:spAutoFit/>
          </a:bodyPr>
          <a:lstStyle/>
          <a:p>
            <a:r>
              <a:rPr lang="en-US" b="1" dirty="0">
                <a:latin typeface="Calibri" pitchFamily="34" charset="0"/>
              </a:rPr>
              <a:t>The cost</a:t>
            </a:r>
          </a:p>
        </p:txBody>
      </p:sp>
      <p:sp>
        <p:nvSpPr>
          <p:cNvPr id="41" name="TextBox 40"/>
          <p:cNvSpPr txBox="1">
            <a:spLocks noChangeArrowheads="1"/>
          </p:cNvSpPr>
          <p:nvPr/>
        </p:nvSpPr>
        <p:spPr bwMode="auto">
          <a:xfrm>
            <a:off x="1371600" y="5410200"/>
            <a:ext cx="6705600" cy="646113"/>
          </a:xfrm>
          <a:prstGeom prst="rect">
            <a:avLst/>
          </a:prstGeom>
          <a:noFill/>
          <a:ln w="9525">
            <a:noFill/>
            <a:miter lim="800000"/>
            <a:headEnd/>
            <a:tailEnd/>
          </a:ln>
        </p:spPr>
        <p:txBody>
          <a:bodyPr>
            <a:spAutoFit/>
          </a:bodyPr>
          <a:lstStyle/>
          <a:p>
            <a:pPr algn="ctr"/>
            <a:r>
              <a:rPr lang="en-US" b="1" dirty="0">
                <a:latin typeface="Calibri" pitchFamily="34" charset="0"/>
              </a:rPr>
              <a:t>If we are prepared to tolerate errors, we can lower refresh rates pretty drastically to save power (</a:t>
            </a:r>
            <a:r>
              <a:rPr lang="en-US" b="1" dirty="0" err="1">
                <a:latin typeface="Calibri" pitchFamily="34" charset="0"/>
              </a:rPr>
              <a:t>upto</a:t>
            </a:r>
            <a:r>
              <a:rPr lang="en-US" b="1" dirty="0">
                <a:latin typeface="Calibri" pitchFamily="34" charset="0"/>
              </a:rPr>
              <a:t> 30% overall memory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9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3" grpId="0"/>
      <p:bldP spid="24" grpId="0"/>
      <p:bldP spid="30" grpId="0"/>
      <p:bldP spid="3093" grpId="0"/>
      <p:bldP spid="4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Flicker Solution: Critical Partitioning</a:t>
            </a:r>
          </a:p>
        </p:txBody>
      </p:sp>
      <p:sp>
        <p:nvSpPr>
          <p:cNvPr id="4099" name="Content Placeholder 3"/>
          <p:cNvSpPr>
            <a:spLocks noGrp="1"/>
          </p:cNvSpPr>
          <p:nvPr>
            <p:ph sz="quarter" idx="1"/>
          </p:nvPr>
        </p:nvSpPr>
        <p:spPr>
          <a:xfrm>
            <a:off x="457200" y="1371600"/>
            <a:ext cx="7315200" cy="1066800"/>
          </a:xfrm>
        </p:spPr>
        <p:txBody>
          <a:bodyPr/>
          <a:lstStyle/>
          <a:p>
            <a:r>
              <a:rPr lang="en-US" b="1" dirty="0" smtClean="0"/>
              <a:t>Partition application data, refresh at different rates:</a:t>
            </a:r>
            <a:endParaRPr lang="en-US" dirty="0" smtClean="0"/>
          </a:p>
        </p:txBody>
      </p:sp>
      <p:sp>
        <p:nvSpPr>
          <p:cNvPr id="3" name="Slide Number Placeholder 2"/>
          <p:cNvSpPr>
            <a:spLocks noGrp="1"/>
          </p:cNvSpPr>
          <p:nvPr>
            <p:ph type="sldNum" sz="quarter" idx="12"/>
          </p:nvPr>
        </p:nvSpPr>
        <p:spPr>
          <a:xfrm>
            <a:off x="8458200" y="6400800"/>
            <a:ext cx="533400" cy="244475"/>
          </a:xfrm>
        </p:spPr>
        <p:txBody>
          <a:bodyPr>
            <a:normAutofit fontScale="92500" lnSpcReduction="10000"/>
          </a:bodyPr>
          <a:lstStyle/>
          <a:p>
            <a:pPr>
              <a:defRPr/>
            </a:pPr>
            <a:fld id="{8D6640C1-1744-421C-8EB6-D8A3BDDA52BE}" type="slidenum">
              <a:rPr lang="en-US"/>
              <a:pPr>
                <a:defRPr/>
              </a:pPr>
              <a:t>33</a:t>
            </a:fld>
            <a:endParaRPr lang="en-US" dirty="0">
              <a:solidFill>
                <a:srgbClr val="FFFFFF"/>
              </a:solidFill>
            </a:endParaRPr>
          </a:p>
        </p:txBody>
      </p:sp>
      <p:sp>
        <p:nvSpPr>
          <p:cNvPr id="6" name="Oval 5"/>
          <p:cNvSpPr/>
          <p:nvPr/>
        </p:nvSpPr>
        <p:spPr>
          <a:xfrm>
            <a:off x="3429000" y="2133600"/>
            <a:ext cx="1981200"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2" name="TextBox 7"/>
          <p:cNvSpPr txBox="1">
            <a:spLocks noChangeArrowheads="1"/>
          </p:cNvSpPr>
          <p:nvPr/>
        </p:nvSpPr>
        <p:spPr bwMode="auto">
          <a:xfrm>
            <a:off x="3657600" y="2514600"/>
            <a:ext cx="533400" cy="369888"/>
          </a:xfrm>
          <a:prstGeom prst="rect">
            <a:avLst/>
          </a:prstGeom>
          <a:noFill/>
          <a:ln w="9525">
            <a:noFill/>
            <a:miter lim="800000"/>
            <a:headEnd/>
            <a:tailEnd/>
          </a:ln>
        </p:spPr>
        <p:txBody>
          <a:bodyPr>
            <a:spAutoFit/>
          </a:bodyPr>
          <a:lstStyle/>
          <a:p>
            <a:r>
              <a:rPr lang="en-US">
                <a:latin typeface="Calibri" pitchFamily="34" charset="0"/>
              </a:rPr>
              <a:t>crit</a:t>
            </a:r>
          </a:p>
        </p:txBody>
      </p:sp>
      <p:sp>
        <p:nvSpPr>
          <p:cNvPr id="4103" name="TextBox 8"/>
          <p:cNvSpPr txBox="1">
            <a:spLocks noChangeArrowheads="1"/>
          </p:cNvSpPr>
          <p:nvPr/>
        </p:nvSpPr>
        <p:spPr bwMode="auto">
          <a:xfrm>
            <a:off x="4419600" y="2514600"/>
            <a:ext cx="990600" cy="369888"/>
          </a:xfrm>
          <a:prstGeom prst="rect">
            <a:avLst/>
          </a:prstGeom>
          <a:noFill/>
          <a:ln w="9525">
            <a:noFill/>
            <a:miter lim="800000"/>
            <a:headEnd/>
            <a:tailEnd/>
          </a:ln>
        </p:spPr>
        <p:txBody>
          <a:bodyPr>
            <a:spAutoFit/>
          </a:bodyPr>
          <a:lstStyle/>
          <a:p>
            <a:r>
              <a:rPr lang="en-US">
                <a:latin typeface="Calibri" pitchFamily="34" charset="0"/>
              </a:rPr>
              <a:t>non-crit</a:t>
            </a:r>
          </a:p>
        </p:txBody>
      </p:sp>
      <p:sp>
        <p:nvSpPr>
          <p:cNvPr id="10" name="Down Arrow 9"/>
          <p:cNvSpPr/>
          <p:nvPr/>
        </p:nvSpPr>
        <p:spPr>
          <a:xfrm rot="756170">
            <a:off x="3733800" y="3225800"/>
            <a:ext cx="304800" cy="668338"/>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wn Arrow 10"/>
          <p:cNvSpPr/>
          <p:nvPr/>
        </p:nvSpPr>
        <p:spPr>
          <a:xfrm rot="20624873">
            <a:off x="4813300" y="3228975"/>
            <a:ext cx="304800" cy="684213"/>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3200400" y="3886200"/>
            <a:ext cx="9144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4724400" y="3886200"/>
            <a:ext cx="1066800" cy="6096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8" name="TextBox 13"/>
          <p:cNvSpPr txBox="1">
            <a:spLocks noChangeArrowheads="1"/>
          </p:cNvSpPr>
          <p:nvPr/>
        </p:nvSpPr>
        <p:spPr bwMode="auto">
          <a:xfrm>
            <a:off x="3429000" y="3962400"/>
            <a:ext cx="533400" cy="369888"/>
          </a:xfrm>
          <a:prstGeom prst="rect">
            <a:avLst/>
          </a:prstGeom>
          <a:noFill/>
          <a:ln w="9525">
            <a:noFill/>
            <a:miter lim="800000"/>
            <a:headEnd/>
            <a:tailEnd/>
          </a:ln>
        </p:spPr>
        <p:txBody>
          <a:bodyPr>
            <a:spAutoFit/>
          </a:bodyPr>
          <a:lstStyle/>
          <a:p>
            <a:r>
              <a:rPr lang="en-US">
                <a:latin typeface="Calibri" pitchFamily="34" charset="0"/>
              </a:rPr>
              <a:t>crit</a:t>
            </a:r>
          </a:p>
        </p:txBody>
      </p:sp>
      <p:sp>
        <p:nvSpPr>
          <p:cNvPr id="4109" name="TextBox 14"/>
          <p:cNvSpPr txBox="1">
            <a:spLocks noChangeArrowheads="1"/>
          </p:cNvSpPr>
          <p:nvPr/>
        </p:nvSpPr>
        <p:spPr bwMode="auto">
          <a:xfrm>
            <a:off x="4787900" y="3962400"/>
            <a:ext cx="1155700" cy="369888"/>
          </a:xfrm>
          <a:prstGeom prst="rect">
            <a:avLst/>
          </a:prstGeom>
          <a:noFill/>
          <a:ln w="9525">
            <a:noFill/>
            <a:miter lim="800000"/>
            <a:headEnd/>
            <a:tailEnd/>
          </a:ln>
        </p:spPr>
        <p:txBody>
          <a:bodyPr>
            <a:spAutoFit/>
          </a:bodyPr>
          <a:lstStyle/>
          <a:p>
            <a:r>
              <a:rPr lang="en-US">
                <a:latin typeface="Calibri" pitchFamily="34" charset="0"/>
              </a:rPr>
              <a:t>non-crit</a:t>
            </a:r>
          </a:p>
        </p:txBody>
      </p:sp>
      <p:sp>
        <p:nvSpPr>
          <p:cNvPr id="16" name="Rectangle 15"/>
          <p:cNvSpPr/>
          <p:nvPr/>
        </p:nvSpPr>
        <p:spPr>
          <a:xfrm>
            <a:off x="2971800" y="3733800"/>
            <a:ext cx="13716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2971800" y="4648200"/>
            <a:ext cx="13716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12" name="TextBox 17"/>
          <p:cNvSpPr txBox="1">
            <a:spLocks noChangeArrowheads="1"/>
          </p:cNvSpPr>
          <p:nvPr/>
        </p:nvSpPr>
        <p:spPr bwMode="auto">
          <a:xfrm>
            <a:off x="2971800" y="4648200"/>
            <a:ext cx="1371600" cy="646113"/>
          </a:xfrm>
          <a:prstGeom prst="rect">
            <a:avLst/>
          </a:prstGeom>
          <a:noFill/>
          <a:ln w="9525">
            <a:noFill/>
            <a:miter lim="800000"/>
            <a:headEnd/>
            <a:tailEnd/>
          </a:ln>
        </p:spPr>
        <p:txBody>
          <a:bodyPr>
            <a:spAutoFit/>
          </a:bodyPr>
          <a:lstStyle/>
          <a:p>
            <a:pPr algn="ctr"/>
            <a:r>
              <a:rPr lang="en-US">
                <a:latin typeface="Calibri" pitchFamily="34" charset="0"/>
              </a:rPr>
              <a:t>High refresh</a:t>
            </a:r>
          </a:p>
          <a:p>
            <a:pPr algn="ctr"/>
            <a:r>
              <a:rPr lang="en-US">
                <a:latin typeface="Calibri" pitchFamily="34" charset="0"/>
              </a:rPr>
              <a:t>No errors</a:t>
            </a:r>
          </a:p>
        </p:txBody>
      </p:sp>
      <p:sp>
        <p:nvSpPr>
          <p:cNvPr id="19" name="Rectangle 18"/>
          <p:cNvSpPr/>
          <p:nvPr/>
        </p:nvSpPr>
        <p:spPr>
          <a:xfrm>
            <a:off x="4419600" y="3733800"/>
            <a:ext cx="1600200" cy="9144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4419600" y="4648200"/>
            <a:ext cx="1600200" cy="6858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15" name="TextBox 20"/>
          <p:cNvSpPr txBox="1">
            <a:spLocks noChangeArrowheads="1"/>
          </p:cNvSpPr>
          <p:nvPr/>
        </p:nvSpPr>
        <p:spPr bwMode="auto">
          <a:xfrm>
            <a:off x="4419600" y="4648200"/>
            <a:ext cx="1600200" cy="646113"/>
          </a:xfrm>
          <a:prstGeom prst="rect">
            <a:avLst/>
          </a:prstGeom>
          <a:noFill/>
          <a:ln w="9525">
            <a:noFill/>
            <a:miter lim="800000"/>
            <a:headEnd/>
            <a:tailEnd/>
          </a:ln>
        </p:spPr>
        <p:txBody>
          <a:bodyPr>
            <a:spAutoFit/>
          </a:bodyPr>
          <a:lstStyle/>
          <a:p>
            <a:pPr algn="ctr"/>
            <a:r>
              <a:rPr lang="en-US">
                <a:latin typeface="Calibri" pitchFamily="34" charset="0"/>
              </a:rPr>
              <a:t>Low refresh</a:t>
            </a:r>
          </a:p>
          <a:p>
            <a:pPr algn="ctr"/>
            <a:r>
              <a:rPr lang="en-US">
                <a:latin typeface="Calibri" pitchFamily="34" charset="0"/>
              </a:rPr>
              <a:t>Some errors</a:t>
            </a:r>
          </a:p>
        </p:txBody>
      </p:sp>
      <p:sp>
        <p:nvSpPr>
          <p:cNvPr id="22" name="Arc 21"/>
          <p:cNvSpPr/>
          <p:nvPr/>
        </p:nvSpPr>
        <p:spPr>
          <a:xfrm>
            <a:off x="3429000" y="2133600"/>
            <a:ext cx="1981200" cy="1143000"/>
          </a:xfrm>
          <a:prstGeom prst="arc">
            <a:avLst>
              <a:gd name="adj1" fmla="val 5927442"/>
              <a:gd name="adj2" fmla="val 1512185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Arc 22"/>
          <p:cNvSpPr/>
          <p:nvPr/>
        </p:nvSpPr>
        <p:spPr>
          <a:xfrm>
            <a:off x="3429000" y="2133600"/>
            <a:ext cx="1981200" cy="1143000"/>
          </a:xfrm>
          <a:prstGeom prst="arc">
            <a:avLst>
              <a:gd name="adj1" fmla="val 15099671"/>
              <a:gd name="adj2" fmla="val 5839422"/>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Freeform 23"/>
          <p:cNvSpPr/>
          <p:nvPr/>
        </p:nvSpPr>
        <p:spPr>
          <a:xfrm>
            <a:off x="4114800" y="2133600"/>
            <a:ext cx="331788" cy="1143000"/>
          </a:xfrm>
          <a:custGeom>
            <a:avLst/>
            <a:gdLst>
              <a:gd name="connsiteX0" fmla="*/ 196906 w 354700"/>
              <a:gd name="connsiteY0" fmla="*/ 0 h 1149069"/>
              <a:gd name="connsiteX1" fmla="*/ 326378 w 354700"/>
              <a:gd name="connsiteY1" fmla="*/ 550258 h 1149069"/>
              <a:gd name="connsiteX2" fmla="*/ 26973 w 354700"/>
              <a:gd name="connsiteY2" fmla="*/ 825388 h 1149069"/>
              <a:gd name="connsiteX3" fmla="*/ 164538 w 354700"/>
              <a:gd name="connsiteY3" fmla="*/ 1149069 h 1149069"/>
              <a:gd name="connsiteX0" fmla="*/ 134994 w 344382"/>
              <a:gd name="connsiteY0" fmla="*/ 0 h 1120494"/>
              <a:gd name="connsiteX1" fmla="*/ 326378 w 344382"/>
              <a:gd name="connsiteY1" fmla="*/ 521683 h 1120494"/>
              <a:gd name="connsiteX2" fmla="*/ 26973 w 344382"/>
              <a:gd name="connsiteY2" fmla="*/ 796813 h 1120494"/>
              <a:gd name="connsiteX3" fmla="*/ 164538 w 344382"/>
              <a:gd name="connsiteY3" fmla="*/ 1120494 h 1120494"/>
              <a:gd name="connsiteX0" fmla="*/ 123088 w 332476"/>
              <a:gd name="connsiteY0" fmla="*/ 0 h 1101444"/>
              <a:gd name="connsiteX1" fmla="*/ 314472 w 332476"/>
              <a:gd name="connsiteY1" fmla="*/ 521683 h 1101444"/>
              <a:gd name="connsiteX2" fmla="*/ 15067 w 332476"/>
              <a:gd name="connsiteY2" fmla="*/ 796813 h 1101444"/>
              <a:gd name="connsiteX3" fmla="*/ 224070 w 332476"/>
              <a:gd name="connsiteY3" fmla="*/ 1101444 h 1101444"/>
            </a:gdLst>
            <a:ahLst/>
            <a:cxnLst>
              <a:cxn ang="0">
                <a:pos x="connsiteX0" y="connsiteY0"/>
              </a:cxn>
              <a:cxn ang="0">
                <a:pos x="connsiteX1" y="connsiteY1"/>
              </a:cxn>
              <a:cxn ang="0">
                <a:pos x="connsiteX2" y="connsiteY2"/>
              </a:cxn>
              <a:cxn ang="0">
                <a:pos x="connsiteX3" y="connsiteY3"/>
              </a:cxn>
            </a:cxnLst>
            <a:rect l="l" t="t" r="r" b="b"/>
            <a:pathLst>
              <a:path w="332476" h="1101444">
                <a:moveTo>
                  <a:pt x="123088" y="0"/>
                </a:moveTo>
                <a:cubicBezTo>
                  <a:pt x="201985" y="206346"/>
                  <a:pt x="332476" y="388881"/>
                  <a:pt x="314472" y="521683"/>
                </a:cubicBezTo>
                <a:cubicBezTo>
                  <a:pt x="296469" y="654485"/>
                  <a:pt x="30134" y="700186"/>
                  <a:pt x="15067" y="796813"/>
                </a:cubicBezTo>
                <a:cubicBezTo>
                  <a:pt x="0" y="893440"/>
                  <a:pt x="139104" y="1016478"/>
                  <a:pt x="224070" y="110144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26"/>
          <p:cNvSpPr/>
          <p:nvPr/>
        </p:nvSpPr>
        <p:spPr>
          <a:xfrm>
            <a:off x="4133850" y="2138363"/>
            <a:ext cx="331788" cy="1143000"/>
          </a:xfrm>
          <a:custGeom>
            <a:avLst/>
            <a:gdLst>
              <a:gd name="connsiteX0" fmla="*/ 196906 w 354700"/>
              <a:gd name="connsiteY0" fmla="*/ 0 h 1149069"/>
              <a:gd name="connsiteX1" fmla="*/ 326378 w 354700"/>
              <a:gd name="connsiteY1" fmla="*/ 550258 h 1149069"/>
              <a:gd name="connsiteX2" fmla="*/ 26973 w 354700"/>
              <a:gd name="connsiteY2" fmla="*/ 825388 h 1149069"/>
              <a:gd name="connsiteX3" fmla="*/ 164538 w 354700"/>
              <a:gd name="connsiteY3" fmla="*/ 1149069 h 1149069"/>
              <a:gd name="connsiteX0" fmla="*/ 134994 w 344382"/>
              <a:gd name="connsiteY0" fmla="*/ 0 h 1120494"/>
              <a:gd name="connsiteX1" fmla="*/ 326378 w 344382"/>
              <a:gd name="connsiteY1" fmla="*/ 521683 h 1120494"/>
              <a:gd name="connsiteX2" fmla="*/ 26973 w 344382"/>
              <a:gd name="connsiteY2" fmla="*/ 796813 h 1120494"/>
              <a:gd name="connsiteX3" fmla="*/ 164538 w 344382"/>
              <a:gd name="connsiteY3" fmla="*/ 1120494 h 1120494"/>
              <a:gd name="connsiteX0" fmla="*/ 123088 w 332476"/>
              <a:gd name="connsiteY0" fmla="*/ 0 h 1101444"/>
              <a:gd name="connsiteX1" fmla="*/ 314472 w 332476"/>
              <a:gd name="connsiteY1" fmla="*/ 521683 h 1101444"/>
              <a:gd name="connsiteX2" fmla="*/ 15067 w 332476"/>
              <a:gd name="connsiteY2" fmla="*/ 796813 h 1101444"/>
              <a:gd name="connsiteX3" fmla="*/ 224070 w 332476"/>
              <a:gd name="connsiteY3" fmla="*/ 1101444 h 1101444"/>
            </a:gdLst>
            <a:ahLst/>
            <a:cxnLst>
              <a:cxn ang="0">
                <a:pos x="connsiteX0" y="connsiteY0"/>
              </a:cxn>
              <a:cxn ang="0">
                <a:pos x="connsiteX1" y="connsiteY1"/>
              </a:cxn>
              <a:cxn ang="0">
                <a:pos x="connsiteX2" y="connsiteY2"/>
              </a:cxn>
              <a:cxn ang="0">
                <a:pos x="connsiteX3" y="connsiteY3"/>
              </a:cxn>
            </a:cxnLst>
            <a:rect l="l" t="t" r="r" b="b"/>
            <a:pathLst>
              <a:path w="332476" h="1101444">
                <a:moveTo>
                  <a:pt x="123088" y="0"/>
                </a:moveTo>
                <a:cubicBezTo>
                  <a:pt x="201985" y="206346"/>
                  <a:pt x="332476" y="388881"/>
                  <a:pt x="314472" y="521683"/>
                </a:cubicBezTo>
                <a:cubicBezTo>
                  <a:pt x="296469" y="654485"/>
                  <a:pt x="30134" y="700186"/>
                  <a:pt x="15067" y="796813"/>
                </a:cubicBezTo>
                <a:cubicBezTo>
                  <a:pt x="0" y="893440"/>
                  <a:pt x="139104" y="1016478"/>
                  <a:pt x="224070" y="1101444"/>
                </a:cubicBezTo>
              </a:path>
            </a:pathLst>
          </a:cu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Rectangle 27"/>
          <p:cNvSpPr/>
          <p:nvPr/>
        </p:nvSpPr>
        <p:spPr>
          <a:xfrm>
            <a:off x="2895600" y="3657600"/>
            <a:ext cx="3200400" cy="17526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21" name="TextBox 28"/>
          <p:cNvSpPr txBox="1">
            <a:spLocks noChangeArrowheads="1"/>
          </p:cNvSpPr>
          <p:nvPr/>
        </p:nvSpPr>
        <p:spPr bwMode="auto">
          <a:xfrm>
            <a:off x="5562600" y="2438400"/>
            <a:ext cx="1295400" cy="646113"/>
          </a:xfrm>
          <a:prstGeom prst="rect">
            <a:avLst/>
          </a:prstGeom>
          <a:noFill/>
          <a:ln w="9525">
            <a:noFill/>
            <a:miter lim="800000"/>
            <a:headEnd/>
            <a:tailEnd/>
          </a:ln>
        </p:spPr>
        <p:txBody>
          <a:bodyPr>
            <a:spAutoFit/>
          </a:bodyPr>
          <a:lstStyle/>
          <a:p>
            <a:pPr algn="ctr"/>
            <a:r>
              <a:rPr lang="en-US" b="1">
                <a:latin typeface="Calibri" pitchFamily="34" charset="0"/>
              </a:rPr>
              <a:t>Application Data</a:t>
            </a:r>
          </a:p>
        </p:txBody>
      </p:sp>
      <p:sp>
        <p:nvSpPr>
          <p:cNvPr id="4122" name="TextBox 25"/>
          <p:cNvSpPr txBox="1">
            <a:spLocks noChangeArrowheads="1"/>
          </p:cNvSpPr>
          <p:nvPr/>
        </p:nvSpPr>
        <p:spPr bwMode="auto">
          <a:xfrm>
            <a:off x="3733800" y="5562600"/>
            <a:ext cx="1524000" cy="369888"/>
          </a:xfrm>
          <a:prstGeom prst="rect">
            <a:avLst/>
          </a:prstGeom>
          <a:noFill/>
          <a:ln w="9525">
            <a:noFill/>
            <a:miter lim="800000"/>
            <a:headEnd/>
            <a:tailEnd/>
          </a:ln>
        </p:spPr>
        <p:txBody>
          <a:bodyPr wrap="square">
            <a:spAutoFit/>
          </a:bodyPr>
          <a:lstStyle/>
          <a:p>
            <a:r>
              <a:rPr lang="en-US" b="1" dirty="0">
                <a:latin typeface="Calibri" pitchFamily="34" charset="0"/>
              </a:rPr>
              <a:t>Flicker DRAM</a:t>
            </a:r>
          </a:p>
        </p:txBody>
      </p:sp>
      <p:sp>
        <p:nvSpPr>
          <p:cNvPr id="30" name="TextBox 29"/>
          <p:cNvSpPr txBox="1">
            <a:spLocks noChangeArrowheads="1"/>
          </p:cNvSpPr>
          <p:nvPr/>
        </p:nvSpPr>
        <p:spPr bwMode="auto">
          <a:xfrm>
            <a:off x="6324600" y="4191000"/>
            <a:ext cx="2590800" cy="646113"/>
          </a:xfrm>
          <a:prstGeom prst="rect">
            <a:avLst/>
          </a:prstGeom>
          <a:noFill/>
          <a:ln w="9525">
            <a:noFill/>
            <a:miter lim="800000"/>
            <a:headEnd/>
            <a:tailEnd/>
          </a:ln>
        </p:spPr>
        <p:txBody>
          <a:bodyPr>
            <a:spAutoFit/>
          </a:bodyPr>
          <a:lstStyle/>
          <a:p>
            <a:r>
              <a:rPr lang="en-US" b="1">
                <a:latin typeface="Calibri" pitchFamily="34" charset="0"/>
              </a:rPr>
              <a:t>Minimal H/W changes: Variation of PASR DRAM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Flicker Contributions</a:t>
            </a:r>
          </a:p>
        </p:txBody>
      </p:sp>
      <p:sp>
        <p:nvSpPr>
          <p:cNvPr id="3" name="Slide Number Placeholder 2"/>
          <p:cNvSpPr>
            <a:spLocks noGrp="1"/>
          </p:cNvSpPr>
          <p:nvPr>
            <p:ph type="sldNum" sz="quarter" idx="12"/>
          </p:nvPr>
        </p:nvSpPr>
        <p:spPr/>
        <p:txBody>
          <a:bodyPr>
            <a:normAutofit/>
          </a:bodyPr>
          <a:lstStyle/>
          <a:p>
            <a:pPr>
              <a:defRPr/>
            </a:pPr>
            <a:fld id="{E8D40643-D6EB-4E8D-8BE0-8888867A6477}" type="slidenum">
              <a:rPr lang="en-US"/>
              <a:pPr>
                <a:defRPr/>
              </a:pPr>
              <a:t>34</a:t>
            </a:fld>
            <a:endParaRPr lang="en-US" dirty="0">
              <a:solidFill>
                <a:srgbClr val="FFFFFF"/>
              </a:solidFill>
            </a:endParaRPr>
          </a:p>
        </p:txBody>
      </p:sp>
      <p:sp>
        <p:nvSpPr>
          <p:cNvPr id="4" name="Content Placeholder 3"/>
          <p:cNvSpPr>
            <a:spLocks noGrp="1"/>
          </p:cNvSpPr>
          <p:nvPr>
            <p:ph sz="quarter" idx="1"/>
          </p:nvPr>
        </p:nvSpPr>
        <p:spPr/>
        <p:txBody>
          <a:bodyPr rtlCol="0">
            <a:normAutofit fontScale="92500" lnSpcReduction="10000"/>
          </a:bodyPr>
          <a:lstStyle/>
          <a:p>
            <a:pPr fontAlgn="auto">
              <a:spcAft>
                <a:spcPts val="0"/>
              </a:spcAft>
              <a:buFont typeface="Arial" pitchFamily="34" charset="0"/>
              <a:buChar char="•"/>
              <a:defRPr/>
            </a:pPr>
            <a:r>
              <a:rPr lang="en-US" dirty="0" smtClean="0"/>
              <a:t>Innovation</a:t>
            </a:r>
          </a:p>
          <a:p>
            <a:pPr lvl="1" fontAlgn="auto">
              <a:spcAft>
                <a:spcPts val="0"/>
              </a:spcAft>
              <a:buFont typeface="Arial" pitchFamily="34" charset="0"/>
              <a:buChar char="•"/>
              <a:defRPr/>
            </a:pPr>
            <a:r>
              <a:rPr lang="en-US" dirty="0" smtClean="0"/>
              <a:t>First software technique to intentionally lower hardware reliability for energy savings</a:t>
            </a:r>
          </a:p>
          <a:p>
            <a:pPr fontAlgn="auto">
              <a:spcAft>
                <a:spcPts val="0"/>
              </a:spcAft>
              <a:buFont typeface="Arial" pitchFamily="34" charset="0"/>
              <a:buChar char="•"/>
              <a:defRPr/>
            </a:pPr>
            <a:r>
              <a:rPr lang="en-US" dirty="0" smtClean="0"/>
              <a:t>Applicability</a:t>
            </a:r>
          </a:p>
          <a:p>
            <a:pPr lvl="1" fontAlgn="auto">
              <a:spcAft>
                <a:spcPts val="0"/>
              </a:spcAft>
              <a:buFont typeface="Arial" pitchFamily="34" charset="0"/>
              <a:buChar char="•"/>
              <a:defRPr/>
            </a:pPr>
            <a:r>
              <a:rPr lang="en-US" dirty="0" smtClean="0"/>
              <a:t>Minimal changes to hardware – based on PASR mode in existing DRAMs</a:t>
            </a:r>
          </a:p>
          <a:p>
            <a:pPr lvl="1" fontAlgn="auto">
              <a:spcAft>
                <a:spcPts val="0"/>
              </a:spcAft>
              <a:buFont typeface="Arial" pitchFamily="34" charset="0"/>
              <a:buChar char="•"/>
              <a:defRPr/>
            </a:pPr>
            <a:r>
              <a:rPr lang="en-US" dirty="0" smtClean="0"/>
              <a:t>No modifications required for legacy applications – incremental deployment</a:t>
            </a:r>
          </a:p>
          <a:p>
            <a:pPr fontAlgn="auto">
              <a:spcAft>
                <a:spcPts val="0"/>
              </a:spcAft>
              <a:buFont typeface="Arial" pitchFamily="34" charset="0"/>
              <a:buChar char="•"/>
              <a:defRPr/>
            </a:pPr>
            <a:r>
              <a:rPr lang="en-US" dirty="0" smtClean="0"/>
              <a:t>Effectiveness</a:t>
            </a:r>
          </a:p>
          <a:p>
            <a:pPr lvl="1" fontAlgn="auto">
              <a:spcAft>
                <a:spcPts val="0"/>
              </a:spcAft>
              <a:buFont typeface="Arial" pitchFamily="34" charset="0"/>
              <a:buChar char="•"/>
              <a:defRPr/>
            </a:pPr>
            <a:r>
              <a:rPr lang="en-US" dirty="0" smtClean="0"/>
              <a:t>Reduced overall DRAM power by 20-25%</a:t>
            </a:r>
          </a:p>
          <a:p>
            <a:pPr lvl="1" fontAlgn="auto">
              <a:spcAft>
                <a:spcPts val="0"/>
              </a:spcAft>
              <a:buFont typeface="Arial" pitchFamily="34" charset="0"/>
              <a:buChar char="•"/>
              <a:defRPr/>
            </a:pPr>
            <a:r>
              <a:rPr lang="en-US" dirty="0" smtClean="0"/>
              <a:t>Negligible loss of performance ( &lt; 1 %) and reliability across wide range of apps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Heap-spraying Attacks </a:t>
            </a:r>
            <a:endParaRPr lang="en-US" dirty="0"/>
          </a:p>
        </p:txBody>
      </p:sp>
      <p:sp>
        <p:nvSpPr>
          <p:cNvPr id="63" name="TextBox 62"/>
          <p:cNvSpPr txBox="1"/>
          <p:nvPr/>
        </p:nvSpPr>
        <p:spPr>
          <a:xfrm>
            <a:off x="228600" y="1219200"/>
            <a:ext cx="4554645" cy="1323439"/>
          </a:xfrm>
          <a:prstGeom prst="rect">
            <a:avLst/>
          </a:prstGeom>
          <a:noFill/>
        </p:spPr>
        <p:txBody>
          <a:bodyPr wrap="none" rtlCol="0">
            <a:spAutoFit/>
          </a:bodyPr>
          <a:lstStyle/>
          <a:p>
            <a:r>
              <a:rPr lang="en-US" sz="1600" dirty="0" smtClean="0"/>
              <a:t>What?</a:t>
            </a:r>
          </a:p>
          <a:p>
            <a:pPr>
              <a:buFontTx/>
              <a:buChar char="-"/>
            </a:pPr>
            <a:r>
              <a:rPr lang="en-US" sz="1600" dirty="0" smtClean="0"/>
              <a:t> New method to enable malicious exploit</a:t>
            </a:r>
          </a:p>
          <a:p>
            <a:pPr>
              <a:buFontTx/>
              <a:buChar char="-"/>
            </a:pPr>
            <a:r>
              <a:rPr lang="en-US" sz="1600" dirty="0" smtClean="0"/>
              <a:t> Targeted at browsers, document viewers, etc.</a:t>
            </a:r>
            <a:br>
              <a:rPr lang="en-US" sz="1600" dirty="0" smtClean="0"/>
            </a:br>
            <a:r>
              <a:rPr lang="en-US" sz="1600" dirty="0" smtClean="0"/>
              <a:t>- Current attacks include IE, Adobe Reader, and Flash</a:t>
            </a:r>
          </a:p>
          <a:p>
            <a:pPr>
              <a:buFontTx/>
              <a:buChar char="-"/>
            </a:pPr>
            <a:r>
              <a:rPr lang="en-US" sz="1600" dirty="0"/>
              <a:t> </a:t>
            </a:r>
            <a:r>
              <a:rPr lang="en-US" sz="1600" dirty="0" smtClean="0"/>
              <a:t>Effective in any application the allows JavaScript</a:t>
            </a:r>
          </a:p>
        </p:txBody>
      </p:sp>
      <p:sp>
        <p:nvSpPr>
          <p:cNvPr id="64" name="TextBox 63"/>
          <p:cNvSpPr txBox="1"/>
          <p:nvPr/>
        </p:nvSpPr>
        <p:spPr>
          <a:xfrm>
            <a:off x="762000" y="4953000"/>
            <a:ext cx="7772400" cy="1077218"/>
          </a:xfrm>
          <a:prstGeom prst="rect">
            <a:avLst/>
          </a:prstGeom>
          <a:noFill/>
        </p:spPr>
        <p:txBody>
          <a:bodyPr wrap="square" rtlCol="0">
            <a:spAutoFit/>
          </a:bodyPr>
          <a:lstStyle/>
          <a:p>
            <a:r>
              <a:rPr lang="en-US" sz="1600" dirty="0" smtClean="0"/>
              <a:t>How?</a:t>
            </a:r>
          </a:p>
          <a:p>
            <a:r>
              <a:rPr lang="en-US" sz="1600" dirty="0" smtClean="0"/>
              <a:t>1. Attacker must have existing vulnerability (i.e., overwrite a function pointer)</a:t>
            </a:r>
            <a:br>
              <a:rPr lang="en-US" sz="1600" dirty="0" smtClean="0"/>
            </a:br>
            <a:r>
              <a:rPr lang="en-US" sz="1600" dirty="0" smtClean="0"/>
              <a:t>2. Attacker allocates many copies of malicious code as JavaScript strings </a:t>
            </a:r>
          </a:p>
          <a:p>
            <a:r>
              <a:rPr lang="en-US" sz="1600" dirty="0" smtClean="0"/>
              <a:t>3. When attacker subverts control flow, jump is likely to land in malicious code0</a:t>
            </a:r>
          </a:p>
        </p:txBody>
      </p:sp>
      <p:grpSp>
        <p:nvGrpSpPr>
          <p:cNvPr id="3" name="Group 73"/>
          <p:cNvGrpSpPr/>
          <p:nvPr/>
        </p:nvGrpSpPr>
        <p:grpSpPr>
          <a:xfrm>
            <a:off x="1371600" y="2743200"/>
            <a:ext cx="5902452" cy="2266042"/>
            <a:chOff x="1447800" y="1219200"/>
            <a:chExt cx="5902452" cy="2266042"/>
          </a:xfrm>
        </p:grpSpPr>
        <p:grpSp>
          <p:nvGrpSpPr>
            <p:cNvPr id="5" name="Group 54"/>
            <p:cNvGrpSpPr/>
            <p:nvPr/>
          </p:nvGrpSpPr>
          <p:grpSpPr>
            <a:xfrm>
              <a:off x="1447800" y="1219200"/>
              <a:ext cx="5902452" cy="2266042"/>
              <a:chOff x="1566984" y="1142999"/>
              <a:chExt cx="7567246" cy="3070121"/>
            </a:xfrm>
          </p:grpSpPr>
          <p:sp>
            <p:nvSpPr>
              <p:cNvPr id="4" name="Rounded Rectangle 3"/>
              <p:cNvSpPr/>
              <p:nvPr/>
            </p:nvSpPr>
            <p:spPr>
              <a:xfrm>
                <a:off x="1566984" y="1142999"/>
                <a:ext cx="7567246" cy="3070121"/>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 name="Group 21"/>
              <p:cNvGrpSpPr/>
              <p:nvPr/>
            </p:nvGrpSpPr>
            <p:grpSpPr>
              <a:xfrm>
                <a:off x="7162800" y="2362200"/>
                <a:ext cx="762000" cy="838200"/>
                <a:chOff x="6172200" y="4114800"/>
                <a:chExt cx="1066800" cy="1066800"/>
              </a:xfrm>
            </p:grpSpPr>
            <p:sp>
              <p:nvSpPr>
                <p:cNvPr id="13" name="Rectangle 12"/>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14" name="Rectangle 13"/>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7" name="Group 25"/>
              <p:cNvGrpSpPr/>
              <p:nvPr/>
            </p:nvGrpSpPr>
            <p:grpSpPr>
              <a:xfrm>
                <a:off x="6172200" y="1447800"/>
                <a:ext cx="762000" cy="838200"/>
                <a:chOff x="6172200" y="4114800"/>
                <a:chExt cx="1066800" cy="1066800"/>
              </a:xfrm>
            </p:grpSpPr>
            <p:sp>
              <p:nvSpPr>
                <p:cNvPr id="16" name="Rectangle 15"/>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17" name="Rectangle 16"/>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8" name="Group 28"/>
              <p:cNvGrpSpPr/>
              <p:nvPr/>
            </p:nvGrpSpPr>
            <p:grpSpPr>
              <a:xfrm>
                <a:off x="7543800" y="1447800"/>
                <a:ext cx="762000" cy="838200"/>
                <a:chOff x="6172200" y="4114800"/>
                <a:chExt cx="1066800" cy="1066800"/>
              </a:xfrm>
            </p:grpSpPr>
            <p:sp>
              <p:nvSpPr>
                <p:cNvPr id="19" name="Rectangle 18"/>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20" name="Rectangle 19"/>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9" name="Group 31"/>
              <p:cNvGrpSpPr/>
              <p:nvPr/>
            </p:nvGrpSpPr>
            <p:grpSpPr>
              <a:xfrm>
                <a:off x="6324600" y="2362200"/>
                <a:ext cx="762000" cy="838200"/>
                <a:chOff x="6172200" y="4114800"/>
                <a:chExt cx="1066800" cy="1066800"/>
              </a:xfrm>
            </p:grpSpPr>
            <p:sp>
              <p:nvSpPr>
                <p:cNvPr id="22" name="Rectangle 21"/>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23" name="Rectangle 22"/>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10" name="Group 34"/>
              <p:cNvGrpSpPr/>
              <p:nvPr/>
            </p:nvGrpSpPr>
            <p:grpSpPr>
              <a:xfrm>
                <a:off x="3124200" y="2971800"/>
                <a:ext cx="762000" cy="838200"/>
                <a:chOff x="6172200" y="4114800"/>
                <a:chExt cx="1066800" cy="1066800"/>
              </a:xfrm>
            </p:grpSpPr>
            <p:sp>
              <p:nvSpPr>
                <p:cNvPr id="25" name="Rectangle 24"/>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26" name="Rectangle 25"/>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11" name="Group 37"/>
              <p:cNvGrpSpPr/>
              <p:nvPr/>
            </p:nvGrpSpPr>
            <p:grpSpPr>
              <a:xfrm>
                <a:off x="6629400" y="3276600"/>
                <a:ext cx="762000" cy="838200"/>
                <a:chOff x="6172200" y="4114800"/>
                <a:chExt cx="1066800" cy="1066800"/>
              </a:xfrm>
            </p:grpSpPr>
            <p:sp>
              <p:nvSpPr>
                <p:cNvPr id="28" name="Rectangle 27"/>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29" name="Rectangle 28"/>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sp>
            <p:nvSpPr>
              <p:cNvPr id="30" name="TextBox 29"/>
              <p:cNvSpPr txBox="1"/>
              <p:nvPr/>
            </p:nvSpPr>
            <p:spPr>
              <a:xfrm>
                <a:off x="4191000" y="1142999"/>
                <a:ext cx="945662" cy="875674"/>
              </a:xfrm>
              <a:prstGeom prst="rect">
                <a:avLst/>
              </a:prstGeom>
              <a:noFill/>
            </p:spPr>
            <p:txBody>
              <a:bodyPr wrap="square" rtlCol="0">
                <a:spAutoFit/>
              </a:bodyPr>
              <a:lstStyle/>
              <a:p>
                <a:r>
                  <a:rPr lang="en-US" dirty="0" err="1" smtClean="0"/>
                  <a:t>Heapp</a:t>
                </a:r>
                <a:endParaRPr lang="en-US" dirty="0"/>
              </a:p>
            </p:txBody>
          </p:sp>
          <p:sp>
            <p:nvSpPr>
              <p:cNvPr id="32" name="Rectangle 31"/>
              <p:cNvSpPr/>
              <p:nvPr/>
            </p:nvSpPr>
            <p:spPr>
              <a:xfrm>
                <a:off x="1762369" y="2072147"/>
                <a:ext cx="1074615" cy="381000"/>
              </a:xfrm>
              <a:prstGeom prst="rect">
                <a:avLst/>
              </a:prstGeom>
              <a:solidFill>
                <a:srgbClr val="FF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solidFill>
                      <a:schemeClr val="tx1"/>
                    </a:solidFill>
                  </a:rPr>
                  <a:t>fcn</a:t>
                </a:r>
                <a:r>
                  <a:rPr lang="en-US" sz="1100" dirty="0" smtClean="0">
                    <a:solidFill>
                      <a:schemeClr val="tx1"/>
                    </a:solidFill>
                  </a:rPr>
                  <a:t> pointer</a:t>
                </a:r>
                <a:endParaRPr lang="en-US" sz="1100" dirty="0">
                  <a:solidFill>
                    <a:schemeClr val="tx1"/>
                  </a:solidFill>
                </a:endParaRPr>
              </a:p>
            </p:txBody>
          </p:sp>
          <p:grpSp>
            <p:nvGrpSpPr>
              <p:cNvPr id="12" name="Group 54"/>
              <p:cNvGrpSpPr/>
              <p:nvPr/>
            </p:nvGrpSpPr>
            <p:grpSpPr>
              <a:xfrm>
                <a:off x="5181600" y="1524000"/>
                <a:ext cx="762000" cy="838200"/>
                <a:chOff x="6172200" y="4114800"/>
                <a:chExt cx="1066800" cy="1066800"/>
              </a:xfrm>
            </p:grpSpPr>
            <p:sp>
              <p:nvSpPr>
                <p:cNvPr id="35" name="Rectangle 34"/>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36" name="Rectangle 35"/>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15" name="Group 57"/>
              <p:cNvGrpSpPr/>
              <p:nvPr/>
            </p:nvGrpSpPr>
            <p:grpSpPr>
              <a:xfrm>
                <a:off x="4191000" y="1600200"/>
                <a:ext cx="762000" cy="838200"/>
                <a:chOff x="6172200" y="4114800"/>
                <a:chExt cx="1066800" cy="1066800"/>
              </a:xfrm>
            </p:grpSpPr>
            <p:sp>
              <p:nvSpPr>
                <p:cNvPr id="38" name="Rectangle 37"/>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39" name="Rectangle 38"/>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18" name="Group 60"/>
              <p:cNvGrpSpPr/>
              <p:nvPr/>
            </p:nvGrpSpPr>
            <p:grpSpPr>
              <a:xfrm>
                <a:off x="3200400" y="1676400"/>
                <a:ext cx="762000" cy="838200"/>
                <a:chOff x="6172200" y="4114800"/>
                <a:chExt cx="1066800" cy="1066800"/>
              </a:xfrm>
            </p:grpSpPr>
            <p:sp>
              <p:nvSpPr>
                <p:cNvPr id="41" name="Rectangle 40"/>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42" name="Rectangle 41"/>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21" name="Group 63"/>
              <p:cNvGrpSpPr/>
              <p:nvPr/>
            </p:nvGrpSpPr>
            <p:grpSpPr>
              <a:xfrm>
                <a:off x="5410200" y="3124200"/>
                <a:ext cx="762000" cy="838200"/>
                <a:chOff x="6172200" y="4114800"/>
                <a:chExt cx="1066800" cy="1066800"/>
              </a:xfrm>
            </p:grpSpPr>
            <p:sp>
              <p:nvSpPr>
                <p:cNvPr id="44" name="Rectangle 43"/>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45" name="Rectangle 44"/>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grpSp>
            <p:nvGrpSpPr>
              <p:cNvPr id="24" name="Group 66"/>
              <p:cNvGrpSpPr/>
              <p:nvPr/>
            </p:nvGrpSpPr>
            <p:grpSpPr>
              <a:xfrm>
                <a:off x="4114800" y="3124200"/>
                <a:ext cx="762000" cy="838200"/>
                <a:chOff x="6172200" y="4114800"/>
                <a:chExt cx="1066800" cy="1066800"/>
              </a:xfrm>
            </p:grpSpPr>
            <p:sp>
              <p:nvSpPr>
                <p:cNvPr id="47" name="Rectangle 46"/>
                <p:cNvSpPr/>
                <p:nvPr/>
              </p:nvSpPr>
              <p:spPr>
                <a:xfrm>
                  <a:off x="6172200" y="4114800"/>
                  <a:ext cx="1066800" cy="10668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sled</a:t>
                  </a:r>
                </a:p>
                <a:p>
                  <a:pPr algn="ctr"/>
                  <a:endParaRPr lang="en-US" dirty="0">
                    <a:solidFill>
                      <a:schemeClr val="tx1"/>
                    </a:solidFill>
                  </a:endParaRPr>
                </a:p>
              </p:txBody>
            </p:sp>
            <p:sp>
              <p:nvSpPr>
                <p:cNvPr id="48" name="Rectangle 47"/>
                <p:cNvSpPr/>
                <p:nvPr/>
              </p:nvSpPr>
              <p:spPr>
                <a:xfrm>
                  <a:off x="6172200" y="4800600"/>
                  <a:ext cx="1066800" cy="38100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smtClean="0">
                      <a:solidFill>
                        <a:schemeClr val="tx1"/>
                      </a:solidFill>
                    </a:rPr>
                    <a:t>shellcode</a:t>
                  </a:r>
                  <a:endParaRPr lang="en-US" sz="1000" dirty="0">
                    <a:solidFill>
                      <a:schemeClr val="tx1"/>
                    </a:solidFill>
                  </a:endParaRPr>
                </a:p>
              </p:txBody>
            </p:sp>
          </p:grpSp>
          <p:cxnSp>
            <p:nvCxnSpPr>
              <p:cNvPr id="31" name="Straight Arrow Connector 30"/>
              <p:cNvCxnSpPr>
                <a:stCxn id="32" idx="3"/>
              </p:cNvCxnSpPr>
              <p:nvPr/>
            </p:nvCxnSpPr>
            <p:spPr>
              <a:xfrm>
                <a:off x="2836984" y="2262647"/>
                <a:ext cx="3878385" cy="571502"/>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7" name="Group 14"/>
            <p:cNvGrpSpPr/>
            <p:nvPr/>
          </p:nvGrpSpPr>
          <p:grpSpPr>
            <a:xfrm>
              <a:off x="1524000" y="2286000"/>
              <a:ext cx="838201" cy="276999"/>
              <a:chOff x="990600" y="1327666"/>
              <a:chExt cx="838200" cy="276999"/>
            </a:xfrm>
          </p:grpSpPr>
          <p:sp>
            <p:nvSpPr>
              <p:cNvPr id="66" name="Oval 65"/>
              <p:cNvSpPr/>
              <p:nvPr/>
            </p:nvSpPr>
            <p:spPr>
              <a:xfrm>
                <a:off x="990600" y="1354042"/>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1</a:t>
                </a:r>
                <a:endParaRPr lang="en-US" sz="1400" b="1" dirty="0"/>
              </a:p>
            </p:txBody>
          </p:sp>
          <p:sp>
            <p:nvSpPr>
              <p:cNvPr id="67" name="TextBox 66"/>
              <p:cNvSpPr txBox="1"/>
              <p:nvPr/>
            </p:nvSpPr>
            <p:spPr>
              <a:xfrm>
                <a:off x="1219200" y="1327666"/>
                <a:ext cx="609600" cy="276999"/>
              </a:xfrm>
              <a:prstGeom prst="rect">
                <a:avLst/>
              </a:prstGeom>
              <a:noFill/>
            </p:spPr>
            <p:txBody>
              <a:bodyPr wrap="square" rtlCol="0">
                <a:spAutoFit/>
              </a:bodyPr>
              <a:lstStyle/>
              <a:p>
                <a:r>
                  <a:rPr lang="en-US" sz="1200" dirty="0" smtClean="0">
                    <a:solidFill>
                      <a:srgbClr val="FF0000"/>
                    </a:solidFill>
                    <a:latin typeface="+mj-lt"/>
                  </a:rPr>
                  <a:t>exploit</a:t>
                </a:r>
                <a:endParaRPr lang="en-US" sz="1600" dirty="0">
                  <a:solidFill>
                    <a:srgbClr val="FF0000"/>
                  </a:solidFill>
                  <a:latin typeface="+mj-lt"/>
                </a:endParaRPr>
              </a:p>
            </p:txBody>
          </p:sp>
        </p:grpSp>
        <p:grpSp>
          <p:nvGrpSpPr>
            <p:cNvPr id="33" name="Group 14"/>
            <p:cNvGrpSpPr/>
            <p:nvPr/>
          </p:nvGrpSpPr>
          <p:grpSpPr>
            <a:xfrm>
              <a:off x="6172200" y="2819400"/>
              <a:ext cx="838201" cy="276999"/>
              <a:chOff x="990600" y="1327666"/>
              <a:chExt cx="838200" cy="276999"/>
            </a:xfrm>
          </p:grpSpPr>
          <p:sp>
            <p:nvSpPr>
              <p:cNvPr id="69" name="Oval 68"/>
              <p:cNvSpPr/>
              <p:nvPr/>
            </p:nvSpPr>
            <p:spPr>
              <a:xfrm>
                <a:off x="990600" y="1354042"/>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2</a:t>
                </a:r>
                <a:endParaRPr lang="en-US" sz="1400" b="1" dirty="0"/>
              </a:p>
            </p:txBody>
          </p:sp>
          <p:sp>
            <p:nvSpPr>
              <p:cNvPr id="70" name="TextBox 69"/>
              <p:cNvSpPr txBox="1"/>
              <p:nvPr/>
            </p:nvSpPr>
            <p:spPr>
              <a:xfrm>
                <a:off x="1219200" y="1327666"/>
                <a:ext cx="609600" cy="276999"/>
              </a:xfrm>
              <a:prstGeom prst="rect">
                <a:avLst/>
              </a:prstGeom>
              <a:noFill/>
            </p:spPr>
            <p:txBody>
              <a:bodyPr wrap="square" rtlCol="0">
                <a:spAutoFit/>
              </a:bodyPr>
              <a:lstStyle/>
              <a:p>
                <a:r>
                  <a:rPr lang="en-US" sz="1200" dirty="0" smtClean="0">
                    <a:solidFill>
                      <a:srgbClr val="FF0000"/>
                    </a:solidFill>
                    <a:latin typeface="+mj-lt"/>
                  </a:rPr>
                  <a:t>spray</a:t>
                </a:r>
                <a:endParaRPr lang="en-US" sz="1600" dirty="0">
                  <a:solidFill>
                    <a:srgbClr val="FF0000"/>
                  </a:solidFill>
                  <a:latin typeface="+mj-lt"/>
                </a:endParaRPr>
              </a:p>
            </p:txBody>
          </p:sp>
        </p:grpSp>
        <p:grpSp>
          <p:nvGrpSpPr>
            <p:cNvPr id="34" name="Group 14"/>
            <p:cNvGrpSpPr/>
            <p:nvPr/>
          </p:nvGrpSpPr>
          <p:grpSpPr>
            <a:xfrm>
              <a:off x="3429000" y="2286000"/>
              <a:ext cx="838201" cy="276999"/>
              <a:chOff x="990600" y="1327666"/>
              <a:chExt cx="838200" cy="276999"/>
            </a:xfrm>
          </p:grpSpPr>
          <p:sp>
            <p:nvSpPr>
              <p:cNvPr id="72" name="Oval 71"/>
              <p:cNvSpPr/>
              <p:nvPr/>
            </p:nvSpPr>
            <p:spPr>
              <a:xfrm>
                <a:off x="990600" y="1354042"/>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3</a:t>
                </a:r>
                <a:endParaRPr lang="en-US" sz="1400" b="1" dirty="0"/>
              </a:p>
            </p:txBody>
          </p:sp>
          <p:sp>
            <p:nvSpPr>
              <p:cNvPr id="73" name="TextBox 72"/>
              <p:cNvSpPr txBox="1"/>
              <p:nvPr/>
            </p:nvSpPr>
            <p:spPr>
              <a:xfrm>
                <a:off x="1219200" y="1327666"/>
                <a:ext cx="609600" cy="276999"/>
              </a:xfrm>
              <a:prstGeom prst="rect">
                <a:avLst/>
              </a:prstGeom>
              <a:noFill/>
            </p:spPr>
            <p:txBody>
              <a:bodyPr wrap="square" rtlCol="0">
                <a:spAutoFit/>
              </a:bodyPr>
              <a:lstStyle/>
              <a:p>
                <a:r>
                  <a:rPr lang="en-US" sz="1200" dirty="0" smtClean="0">
                    <a:solidFill>
                      <a:srgbClr val="FF0000"/>
                    </a:solidFill>
                    <a:latin typeface="+mj-lt"/>
                  </a:rPr>
                  <a:t>jump</a:t>
                </a:r>
                <a:endParaRPr lang="en-US" sz="1600" dirty="0">
                  <a:solidFill>
                    <a:srgbClr val="FF0000"/>
                  </a:solidFill>
                  <a:latin typeface="+mj-lt"/>
                </a:endParaRPr>
              </a:p>
            </p:txBody>
          </p:sp>
        </p:grpSp>
      </p:grpSp>
      <p:sp>
        <p:nvSpPr>
          <p:cNvPr id="75" name="TextBox 74"/>
          <p:cNvSpPr txBox="1"/>
          <p:nvPr/>
        </p:nvSpPr>
        <p:spPr>
          <a:xfrm>
            <a:off x="5638800" y="1676400"/>
            <a:ext cx="3159776" cy="1200329"/>
          </a:xfrm>
          <a:prstGeom prst="rect">
            <a:avLst/>
          </a:prstGeom>
          <a:noFill/>
        </p:spPr>
        <p:txBody>
          <a:bodyPr wrap="none" rtlCol="0">
            <a:spAutoFit/>
          </a:bodyPr>
          <a:lstStyle/>
          <a:p>
            <a:r>
              <a:rPr lang="en-US" dirty="0" err="1" smtClean="0"/>
              <a:t>shellcode</a:t>
            </a:r>
            <a:r>
              <a:rPr lang="en-US" dirty="0"/>
              <a:t> </a:t>
            </a:r>
            <a:r>
              <a:rPr lang="en-US" dirty="0" smtClean="0"/>
              <a:t>= malicious code</a:t>
            </a:r>
            <a:br>
              <a:rPr lang="en-US" dirty="0" smtClean="0"/>
            </a:br>
            <a:r>
              <a:rPr lang="en-US" dirty="0" smtClean="0"/>
              <a:t>sled = code that when executed</a:t>
            </a:r>
            <a:br>
              <a:rPr lang="en-US" dirty="0" smtClean="0"/>
            </a:br>
            <a:r>
              <a:rPr lang="en-US" dirty="0" smtClean="0"/>
              <a:t>            will eventually reach sled</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Nozzle: Effective Heap Spray Prevention</a:t>
            </a:r>
            <a:endParaRPr lang="en-US" sz="3600" dirty="0"/>
          </a:p>
        </p:txBody>
      </p:sp>
      <p:sp>
        <p:nvSpPr>
          <p:cNvPr id="168" name="Content Placeholder 167"/>
          <p:cNvSpPr>
            <a:spLocks noGrp="1"/>
          </p:cNvSpPr>
          <p:nvPr>
            <p:ph idx="1"/>
          </p:nvPr>
        </p:nvSpPr>
        <p:spPr/>
        <p:txBody>
          <a:bodyPr>
            <a:normAutofit fontScale="70000" lnSpcReduction="20000"/>
          </a:bodyPr>
          <a:lstStyle/>
          <a:p>
            <a:r>
              <a:rPr lang="en-US" dirty="0" smtClean="0"/>
              <a:t>Approach: runtime monitoring of object content</a:t>
            </a:r>
          </a:p>
          <a:p>
            <a:pPr lvl="1"/>
            <a:r>
              <a:rPr lang="en-US" dirty="0" smtClean="0"/>
              <a:t>Invoked with memory allocator</a:t>
            </a:r>
          </a:p>
          <a:p>
            <a:pPr lvl="1"/>
            <a:r>
              <a:rPr lang="en-US" dirty="0" smtClean="0"/>
              <a:t>Scans objects for “suspicious” nature</a:t>
            </a:r>
          </a:p>
          <a:p>
            <a:pPr lvl="1"/>
            <a:r>
              <a:rPr lang="en-US" dirty="0" smtClean="0"/>
              <a:t>Raises alert on detection</a:t>
            </a:r>
          </a:p>
          <a:p>
            <a:r>
              <a:rPr lang="en-US" dirty="0" smtClean="0"/>
              <a:t>What’s suspicious?</a:t>
            </a:r>
          </a:p>
          <a:p>
            <a:pPr lvl="1"/>
            <a:r>
              <a:rPr lang="en-US" dirty="0" smtClean="0"/>
              <a:t>User data that looks like code</a:t>
            </a:r>
          </a:p>
          <a:p>
            <a:pPr lvl="1"/>
            <a:r>
              <a:rPr lang="en-US" dirty="0" smtClean="0"/>
              <a:t>Semantic properties of code are a signature</a:t>
            </a:r>
          </a:p>
          <a:p>
            <a:pPr lvl="1"/>
            <a:r>
              <a:rPr lang="en-US" dirty="0" smtClean="0"/>
              <a:t>Accumulates information across all objects in heap</a:t>
            </a:r>
          </a:p>
          <a:p>
            <a:r>
              <a:rPr lang="en-US" dirty="0" smtClean="0"/>
              <a:t>Effectiveness</a:t>
            </a:r>
          </a:p>
          <a:p>
            <a:pPr lvl="1"/>
            <a:r>
              <a:rPr lang="en-US" dirty="0" smtClean="0"/>
              <a:t>Detects real attacks on IE, </a:t>
            </a:r>
            <a:r>
              <a:rPr lang="en-US" dirty="0" err="1" smtClean="0"/>
              <a:t>FireFox</a:t>
            </a:r>
            <a:r>
              <a:rPr lang="en-US" dirty="0" smtClean="0"/>
              <a:t>, Adobe Reader</a:t>
            </a:r>
          </a:p>
          <a:p>
            <a:pPr lvl="1"/>
            <a:r>
              <a:rPr lang="en-US" dirty="0" smtClean="0"/>
              <a:t>Very low false positive rate on real content (web, documents)</a:t>
            </a:r>
          </a:p>
          <a:p>
            <a:pPr lvl="1"/>
            <a:r>
              <a:rPr lang="en-US" dirty="0" smtClean="0"/>
              <a:t>Low overhead (&lt;10% with 10% sampling rate)</a:t>
            </a:r>
          </a:p>
          <a:p>
            <a:r>
              <a:rPr lang="en-US" dirty="0" smtClean="0"/>
              <a:t>More information:</a:t>
            </a:r>
          </a:p>
          <a:p>
            <a:pPr lvl="1"/>
            <a:r>
              <a:rPr lang="en-US" sz="2600" dirty="0" smtClean="0"/>
              <a:t>See “Nozzle: A Defense Against Heap-spraying Code Injection Attacks”, Ratanaworabhan, Livshits, and Zorn, </a:t>
            </a:r>
            <a:r>
              <a:rPr lang="en-US" sz="2600" i="1" dirty="0" smtClean="0"/>
              <a:t>USENIX Security Symposium</a:t>
            </a:r>
            <a:r>
              <a:rPr lang="en-US" sz="2600" dirty="0" smtClean="0"/>
              <a:t>, August 2009</a:t>
            </a:r>
          </a:p>
          <a:p>
            <a:pPr lvl="1"/>
            <a:r>
              <a:rPr lang="en-US" sz="2600" dirty="0" smtClean="0"/>
              <a:t>Nozzle web site: </a:t>
            </a:r>
            <a:r>
              <a:rPr lang="en-US" sz="2600" dirty="0" smtClean="0">
                <a:hlinkClick r:id="rId2"/>
              </a:rPr>
              <a:t>http://research.microsoft.com/en-us/projects/nozzle/</a:t>
            </a:r>
            <a:r>
              <a:rPr lang="en-US" sz="2600" dirty="0" smtClean="0"/>
              <a:t> </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37891" name="Rectangle 2"/>
          <p:cNvSpPr>
            <a:spLocks noGrp="1" noChangeArrowheads="1"/>
          </p:cNvSpPr>
          <p:nvPr>
            <p:ph type="title"/>
          </p:nvPr>
        </p:nvSpPr>
        <p:spPr/>
        <p:txBody>
          <a:bodyPr/>
          <a:lstStyle/>
          <a:p>
            <a:r>
              <a:rPr lang="en-US" dirty="0" smtClean="0"/>
              <a:t>Hardware Trends (1) Reliability</a:t>
            </a:r>
          </a:p>
        </p:txBody>
      </p:sp>
      <p:sp>
        <p:nvSpPr>
          <p:cNvPr id="37892" name="Rectangle 3"/>
          <p:cNvSpPr>
            <a:spLocks noGrp="1" noChangeArrowheads="1"/>
          </p:cNvSpPr>
          <p:nvPr>
            <p:ph type="body" idx="1"/>
          </p:nvPr>
        </p:nvSpPr>
        <p:spPr>
          <a:xfrm>
            <a:off x="457200" y="1143000"/>
            <a:ext cx="8229600" cy="4987925"/>
          </a:xfrm>
        </p:spPr>
        <p:txBody>
          <a:bodyPr/>
          <a:lstStyle/>
          <a:p>
            <a:pPr>
              <a:lnSpc>
                <a:spcPct val="90000"/>
              </a:lnSpc>
            </a:pPr>
            <a:r>
              <a:rPr lang="en-US" dirty="0" smtClean="0"/>
              <a:t>Hardware transient faults are increasing</a:t>
            </a:r>
          </a:p>
          <a:p>
            <a:pPr lvl="1">
              <a:lnSpc>
                <a:spcPct val="90000"/>
              </a:lnSpc>
            </a:pPr>
            <a:r>
              <a:rPr lang="en-US" dirty="0" smtClean="0"/>
              <a:t>Even type-safe programs can be subverted in presence of HW errors</a:t>
            </a:r>
          </a:p>
          <a:p>
            <a:pPr lvl="2">
              <a:lnSpc>
                <a:spcPct val="90000"/>
              </a:lnSpc>
            </a:pPr>
            <a:r>
              <a:rPr lang="en-US" dirty="0" smtClean="0"/>
              <a:t>Academic demonstrations in Java, </a:t>
            </a:r>
            <a:r>
              <a:rPr lang="en-US" dirty="0" err="1" smtClean="0"/>
              <a:t>OCaml</a:t>
            </a:r>
            <a:endParaRPr lang="en-US" dirty="0" smtClean="0"/>
          </a:p>
          <a:p>
            <a:pPr lvl="1">
              <a:lnSpc>
                <a:spcPct val="90000"/>
              </a:lnSpc>
            </a:pPr>
            <a:r>
              <a:rPr lang="en-US" dirty="0" smtClean="0"/>
              <a:t>Soft error workshop (SELSE) conclusions</a:t>
            </a:r>
          </a:p>
          <a:p>
            <a:pPr lvl="2">
              <a:lnSpc>
                <a:spcPct val="90000"/>
              </a:lnSpc>
            </a:pPr>
            <a:r>
              <a:rPr lang="en-US" dirty="0" smtClean="0"/>
              <a:t>Intel, AMD now more carefully measuring</a:t>
            </a:r>
          </a:p>
          <a:p>
            <a:pPr lvl="2">
              <a:lnSpc>
                <a:spcPct val="90000"/>
              </a:lnSpc>
            </a:pPr>
            <a:r>
              <a:rPr lang="en-US" dirty="0" smtClean="0"/>
              <a:t>“Not practical to protect everything”</a:t>
            </a:r>
          </a:p>
          <a:p>
            <a:pPr lvl="2">
              <a:lnSpc>
                <a:spcPct val="90000"/>
              </a:lnSpc>
            </a:pPr>
            <a:r>
              <a:rPr lang="en-US" dirty="0" smtClean="0"/>
              <a:t>Faults need to be handled at all levels from HW up the software stack</a:t>
            </a:r>
          </a:p>
          <a:p>
            <a:pPr lvl="1">
              <a:lnSpc>
                <a:spcPct val="90000"/>
              </a:lnSpc>
            </a:pPr>
            <a:r>
              <a:rPr lang="en-US" dirty="0" smtClean="0"/>
              <a:t>Measurement is difficult</a:t>
            </a:r>
          </a:p>
          <a:p>
            <a:pPr lvl="2">
              <a:lnSpc>
                <a:spcPct val="90000"/>
              </a:lnSpc>
            </a:pPr>
            <a:r>
              <a:rPr lang="en-US" dirty="0" smtClean="0"/>
              <a:t>How to determine soft HW error vs. software error?</a:t>
            </a:r>
          </a:p>
          <a:p>
            <a:pPr lvl="2">
              <a:lnSpc>
                <a:spcPct val="90000"/>
              </a:lnSpc>
            </a:pPr>
            <a:r>
              <a:rPr lang="en-US" dirty="0" smtClean="0"/>
              <a:t>Early measurement papers appearing</a:t>
            </a:r>
          </a:p>
          <a:p>
            <a:pPr>
              <a:lnSpc>
                <a:spcPct val="90000"/>
              </a:lnSpc>
              <a:buFont typeface="Wingdings" pitchFamily="2" charset="2"/>
              <a:buNone/>
            </a:pPr>
            <a:endParaRPr lang="en-US" dirty="0" smtClean="0"/>
          </a:p>
        </p:txBody>
      </p:sp>
      <p:sp>
        <p:nvSpPr>
          <p:cNvPr id="7" name="Slide Number Placeholder 6"/>
          <p:cNvSpPr>
            <a:spLocks noGrp="1"/>
          </p:cNvSpPr>
          <p:nvPr>
            <p:ph type="sldNum" sz="quarter" idx="12"/>
          </p:nvPr>
        </p:nvSpPr>
        <p:spPr/>
        <p:txBody>
          <a:bodyPr/>
          <a:lstStyle/>
          <a:p>
            <a:pPr>
              <a:defRPr/>
            </a:pPr>
            <a:fld id="{126DB32C-2348-4FEE-AA92-BB29DFBAAA6C}" type="slidenum">
              <a:rPr lang="en-US" altLang="en-US"/>
              <a:pPr>
                <a:defRPr/>
              </a:pPr>
              <a:t>37</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Ben Zorn, Microsoft Research</a:t>
            </a:r>
            <a:endParaRPr lang="en-US"/>
          </a:p>
        </p:txBody>
      </p:sp>
      <p:sp>
        <p:nvSpPr>
          <p:cNvPr id="38915" name="Rectangle 2"/>
          <p:cNvSpPr>
            <a:spLocks noGrp="1" noChangeArrowheads="1"/>
          </p:cNvSpPr>
          <p:nvPr>
            <p:ph type="title"/>
          </p:nvPr>
        </p:nvSpPr>
        <p:spPr/>
        <p:txBody>
          <a:bodyPr/>
          <a:lstStyle/>
          <a:p>
            <a:r>
              <a:rPr lang="en-US" dirty="0" smtClean="0"/>
              <a:t>Hardware Trends (2) Multicore</a:t>
            </a:r>
          </a:p>
        </p:txBody>
      </p:sp>
      <p:sp>
        <p:nvSpPr>
          <p:cNvPr id="38916" name="Rectangle 3"/>
          <p:cNvSpPr>
            <a:spLocks noGrp="1" noChangeArrowheads="1"/>
          </p:cNvSpPr>
          <p:nvPr>
            <p:ph type="body" idx="1"/>
          </p:nvPr>
        </p:nvSpPr>
        <p:spPr>
          <a:xfrm>
            <a:off x="561975" y="1217613"/>
            <a:ext cx="5046663" cy="5321300"/>
          </a:xfrm>
        </p:spPr>
        <p:txBody>
          <a:bodyPr/>
          <a:lstStyle/>
          <a:p>
            <a:r>
              <a:rPr lang="en-US" sz="2600" dirty="0" smtClean="0"/>
              <a:t>DRAM prices dropping</a:t>
            </a:r>
          </a:p>
          <a:p>
            <a:pPr lvl="1"/>
            <a:r>
              <a:rPr lang="en-US" sz="2000" dirty="0" smtClean="0"/>
              <a:t>2Gb, Dual Channel PC 6400 DDR2 800 MHz $85</a:t>
            </a:r>
          </a:p>
          <a:p>
            <a:r>
              <a:rPr lang="en-US" sz="2600" dirty="0" smtClean="0"/>
              <a:t>Multicore CPUs</a:t>
            </a:r>
            <a:endParaRPr lang="en-US" sz="2600" b="1" dirty="0" smtClean="0"/>
          </a:p>
          <a:p>
            <a:pPr lvl="1"/>
            <a:r>
              <a:rPr lang="en-US" sz="2000" b="1" dirty="0" smtClean="0"/>
              <a:t>Quad-core</a:t>
            </a:r>
            <a:r>
              <a:rPr lang="en-US" sz="2000" dirty="0" smtClean="0"/>
              <a:t> Intel Core 2 Quad, AMD Quad-core </a:t>
            </a:r>
            <a:r>
              <a:rPr lang="en-US" sz="2000" dirty="0" err="1" smtClean="0"/>
              <a:t>Opteron</a:t>
            </a:r>
            <a:endParaRPr lang="en-US" sz="2000" dirty="0" smtClean="0"/>
          </a:p>
          <a:p>
            <a:pPr lvl="1"/>
            <a:r>
              <a:rPr lang="en-US" sz="2000" b="1" dirty="0" smtClean="0"/>
              <a:t>Eight core </a:t>
            </a:r>
            <a:r>
              <a:rPr lang="en-US" sz="2000" dirty="0" smtClean="0"/>
              <a:t>Intel by 2008?</a:t>
            </a:r>
            <a:r>
              <a:rPr lang="en-US" sz="4000" dirty="0" smtClean="0"/>
              <a:t> </a:t>
            </a:r>
            <a:endParaRPr lang="en-US" sz="2000" dirty="0" smtClean="0"/>
          </a:p>
          <a:p>
            <a:r>
              <a:rPr lang="en-US" sz="2600" i="1" dirty="0" smtClean="0"/>
              <a:t>Challenge:</a:t>
            </a:r>
            <a:r>
              <a:rPr lang="en-US" sz="2600" dirty="0" smtClean="0"/>
              <a:t> </a:t>
            </a:r>
            <a:br>
              <a:rPr lang="en-US" sz="2600" dirty="0" smtClean="0"/>
            </a:br>
            <a:r>
              <a:rPr lang="en-US" sz="2600" dirty="0" smtClean="0"/>
              <a:t>How should we use all this hardware?</a:t>
            </a:r>
          </a:p>
        </p:txBody>
      </p:sp>
      <p:pic>
        <p:nvPicPr>
          <p:cNvPr id="38917" name="Picture 4" descr="smithfield_die_med"/>
          <p:cNvPicPr>
            <a:picLocks noChangeAspect="1" noChangeArrowheads="1"/>
          </p:cNvPicPr>
          <p:nvPr/>
        </p:nvPicPr>
        <p:blipFill>
          <a:blip r:embed="rId3" cstate="print"/>
          <a:srcRect/>
          <a:stretch>
            <a:fillRect/>
          </a:stretch>
        </p:blipFill>
        <p:spPr bwMode="auto">
          <a:xfrm>
            <a:off x="6092825" y="1425575"/>
            <a:ext cx="1825625" cy="38036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9679D1B4-37A5-47C9-AB57-094E2157F706}" type="slidenum">
              <a:rPr lang="en-US" altLang="en-US"/>
              <a:pPr>
                <a:defRPr/>
              </a:pPr>
              <a:t>38</a:t>
            </a:fld>
            <a:endParaRPr lang="en-US"/>
          </a:p>
        </p:txBody>
      </p:sp>
      <p:sp>
        <p:nvSpPr>
          <p:cNvPr id="9" name="Footer Placeholder 8"/>
          <p:cNvSpPr>
            <a:spLocks noGrp="1"/>
          </p:cNvSpPr>
          <p:nvPr>
            <p:ph type="ftr" sz="quarter" idx="11"/>
          </p:nvPr>
        </p:nvSpPr>
        <p:spPr/>
        <p:txBody>
          <a:bodyPr/>
          <a:lstStyle/>
          <a:p>
            <a:pPr>
              <a:defRPr/>
            </a:pPr>
            <a:r>
              <a:rPr lang="en-US" altLang="en-US" smtClean="0"/>
              <a:t>Fault Tolerant Runtime Systems</a:t>
            </a: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13315" name="Rectangle 2"/>
          <p:cNvSpPr>
            <a:spLocks noGrp="1" noChangeArrowheads="1"/>
          </p:cNvSpPr>
          <p:nvPr>
            <p:ph type="title"/>
          </p:nvPr>
        </p:nvSpPr>
        <p:spPr/>
        <p:txBody>
          <a:bodyPr/>
          <a:lstStyle/>
          <a:p>
            <a:r>
              <a:rPr lang="en-US" sz="4000" smtClean="0"/>
              <a:t>DieHard: Probabilistic Memory Safety</a:t>
            </a:r>
          </a:p>
        </p:txBody>
      </p:sp>
      <p:sp>
        <p:nvSpPr>
          <p:cNvPr id="13316" name="Rectangle 3"/>
          <p:cNvSpPr>
            <a:spLocks noGrp="1" noChangeArrowheads="1"/>
          </p:cNvSpPr>
          <p:nvPr>
            <p:ph type="body" idx="1"/>
          </p:nvPr>
        </p:nvSpPr>
        <p:spPr>
          <a:xfrm>
            <a:off x="457200" y="1143000"/>
            <a:ext cx="8229600" cy="4835525"/>
          </a:xfrm>
        </p:spPr>
        <p:txBody>
          <a:bodyPr/>
          <a:lstStyle/>
          <a:p>
            <a:r>
              <a:rPr lang="en-US" sz="2600" dirty="0" smtClean="0"/>
              <a:t>Collaboration with Emery Berger</a:t>
            </a:r>
          </a:p>
          <a:p>
            <a:r>
              <a:rPr lang="en-US" sz="2600" dirty="0" smtClean="0"/>
              <a:t>Plug-compatible replacement for malloc/free in C lib</a:t>
            </a:r>
          </a:p>
          <a:p>
            <a:r>
              <a:rPr lang="en-US" sz="2600" dirty="0" smtClean="0"/>
              <a:t>We define “infinite heap semantics”</a:t>
            </a:r>
          </a:p>
          <a:p>
            <a:pPr lvl="1"/>
            <a:r>
              <a:rPr lang="en-US" sz="2300" dirty="0" smtClean="0"/>
              <a:t>Programs execute as if each object allocated with unbounded memory</a:t>
            </a:r>
          </a:p>
          <a:p>
            <a:pPr lvl="1"/>
            <a:r>
              <a:rPr lang="en-US" sz="2300" dirty="0" smtClean="0"/>
              <a:t>All frees ignored</a:t>
            </a:r>
          </a:p>
          <a:p>
            <a:r>
              <a:rPr lang="en-US" sz="2600" dirty="0" smtClean="0"/>
              <a:t>Approximating infinite heaps – 3 key ideas</a:t>
            </a:r>
          </a:p>
          <a:p>
            <a:pPr lvl="1"/>
            <a:r>
              <a:rPr lang="en-US" sz="2200" dirty="0" err="1" smtClean="0"/>
              <a:t>Overprovisioning</a:t>
            </a:r>
            <a:endParaRPr lang="en-US" sz="2200" dirty="0" smtClean="0"/>
          </a:p>
          <a:p>
            <a:pPr lvl="1"/>
            <a:r>
              <a:rPr lang="en-US" sz="2200" dirty="0" smtClean="0"/>
              <a:t>Randomization</a:t>
            </a:r>
          </a:p>
          <a:p>
            <a:pPr lvl="1"/>
            <a:r>
              <a:rPr lang="en-US" sz="2200" dirty="0" smtClean="0"/>
              <a:t>Replication</a:t>
            </a:r>
          </a:p>
          <a:p>
            <a:r>
              <a:rPr lang="en-US" sz="2600" dirty="0" smtClean="0"/>
              <a:t>Allows analytic reasoning about safety</a:t>
            </a:r>
          </a:p>
        </p:txBody>
      </p:sp>
      <p:sp>
        <p:nvSpPr>
          <p:cNvPr id="7" name="Slide Number Placeholder 6"/>
          <p:cNvSpPr>
            <a:spLocks noGrp="1"/>
          </p:cNvSpPr>
          <p:nvPr>
            <p:ph type="sldNum" sz="quarter" idx="12"/>
          </p:nvPr>
        </p:nvSpPr>
        <p:spPr/>
        <p:txBody>
          <a:bodyPr/>
          <a:lstStyle/>
          <a:p>
            <a:pPr>
              <a:defRPr/>
            </a:pPr>
            <a:fld id="{8724AE45-9129-4AA8-9837-4D3A20EBA9D5}" type="slidenum">
              <a:rPr lang="en-US" altLang="en-US"/>
              <a:pPr>
                <a:defRPr/>
              </a:pPr>
              <a:t>39</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609600" y="1981200"/>
            <a:ext cx="2362200" cy="3048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49"/>
          <p:cNvSpPr/>
          <p:nvPr/>
        </p:nvSpPr>
        <p:spPr>
          <a:xfrm>
            <a:off x="762000" y="4343400"/>
            <a:ext cx="1600200" cy="3048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Rectangle 51"/>
          <p:cNvSpPr/>
          <p:nvPr/>
        </p:nvSpPr>
        <p:spPr>
          <a:xfrm>
            <a:off x="762000" y="4648200"/>
            <a:ext cx="1981200" cy="304800"/>
          </a:xfrm>
          <a:prstGeom prst="rect">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73" name="Text Placeholder 2"/>
          <p:cNvSpPr>
            <a:spLocks noGrp="1"/>
          </p:cNvSpPr>
          <p:nvPr>
            <p:ph type="body" sz="half" idx="1"/>
          </p:nvPr>
        </p:nvSpPr>
        <p:spPr>
          <a:xfrm>
            <a:off x="381000" y="914400"/>
            <a:ext cx="4038600" cy="4530725"/>
          </a:xfrm>
        </p:spPr>
        <p:txBody>
          <a:bodyPr/>
          <a:lstStyle/>
          <a:p>
            <a:r>
              <a:rPr lang="en-US" sz="2400" dirty="0" smtClean="0"/>
              <a:t>Buffer overflow</a:t>
            </a:r>
            <a:br>
              <a:rPr lang="en-US" sz="2400" dirty="0" smtClean="0"/>
            </a:br>
            <a:r>
              <a:rPr lang="en-US" sz="2400" dirty="0" smtClean="0"/>
              <a:t/>
            </a:r>
            <a:br>
              <a:rPr lang="en-US" sz="2400" dirty="0" smtClean="0"/>
            </a:br>
            <a:r>
              <a:rPr lang="en-US" sz="2000" b="1" dirty="0" smtClean="0">
                <a:latin typeface="Courier New" pitchFamily="49" charset="0"/>
              </a:rPr>
              <a:t>char *c = malloc(100);</a:t>
            </a:r>
            <a:br>
              <a:rPr lang="en-US" sz="2000" b="1" dirty="0" smtClean="0">
                <a:latin typeface="Courier New" pitchFamily="49" charset="0"/>
              </a:rPr>
            </a:br>
            <a:r>
              <a:rPr lang="en-US" sz="2000" b="1" dirty="0" smtClean="0">
                <a:latin typeface="Courier New" pitchFamily="49" charset="0"/>
              </a:rPr>
              <a:t>c[100] = ‘a’;</a:t>
            </a:r>
            <a:br>
              <a:rPr lang="en-US" sz="2000" b="1" dirty="0" smtClean="0">
                <a:latin typeface="Courier New" pitchFamily="49" charset="0"/>
              </a:rPr>
            </a:br>
            <a:endParaRPr lang="en-US" sz="2000" b="1" dirty="0" smtClean="0">
              <a:latin typeface="Courier New" pitchFamily="49" charset="0"/>
            </a:endParaRPr>
          </a:p>
          <a:p>
            <a:r>
              <a:rPr lang="en-US" sz="2400" dirty="0" smtClean="0"/>
              <a:t>Premature call to free</a:t>
            </a:r>
            <a:br>
              <a:rPr lang="en-US" sz="2400" dirty="0" smtClean="0"/>
            </a:br>
            <a:r>
              <a:rPr lang="en-US" sz="2400" dirty="0" smtClean="0"/>
              <a:t/>
            </a:r>
            <a:br>
              <a:rPr lang="en-US" sz="2400" dirty="0" smtClean="0"/>
            </a:br>
            <a:r>
              <a:rPr lang="en-US" sz="2000" b="1" dirty="0" smtClean="0">
                <a:latin typeface="Courier New" pitchFamily="49" charset="0"/>
              </a:rPr>
              <a:t>char *p1 = malloc(100);</a:t>
            </a:r>
            <a:br>
              <a:rPr lang="en-US" sz="2000" b="1" dirty="0" smtClean="0">
                <a:latin typeface="Courier New" pitchFamily="49" charset="0"/>
              </a:rPr>
            </a:br>
            <a:r>
              <a:rPr lang="en-US" sz="2000" b="1" dirty="0" smtClean="0">
                <a:latin typeface="Courier New" pitchFamily="49" charset="0"/>
              </a:rPr>
              <a:t>char *p2 = p1;</a:t>
            </a:r>
            <a:br>
              <a:rPr lang="en-US" sz="2000" b="1" dirty="0" smtClean="0">
                <a:latin typeface="Courier New" pitchFamily="49" charset="0"/>
              </a:rPr>
            </a:br>
            <a:r>
              <a:rPr lang="en-US" sz="2000" b="1" dirty="0" smtClean="0">
                <a:latin typeface="Courier New" pitchFamily="49" charset="0"/>
              </a:rPr>
              <a:t/>
            </a:r>
            <a:br>
              <a:rPr lang="en-US" sz="2000" b="1" dirty="0" smtClean="0">
                <a:latin typeface="Courier New" pitchFamily="49" charset="0"/>
              </a:rPr>
            </a:br>
            <a:r>
              <a:rPr lang="en-US" sz="2000" b="1" dirty="0" smtClean="0">
                <a:latin typeface="Courier New" pitchFamily="49" charset="0"/>
              </a:rPr>
              <a:t>free(p1);</a:t>
            </a:r>
            <a:br>
              <a:rPr lang="en-US" sz="2000" b="1" dirty="0" smtClean="0">
                <a:latin typeface="Courier New" pitchFamily="49" charset="0"/>
              </a:rPr>
            </a:br>
            <a:r>
              <a:rPr lang="en-US" sz="2000" b="1" dirty="0" smtClean="0">
                <a:latin typeface="Courier New" pitchFamily="49" charset="0"/>
              </a:rPr>
              <a:t>p2[0] = ‘x’;</a:t>
            </a:r>
            <a:br>
              <a:rPr lang="en-US" sz="2000" b="1" dirty="0" smtClean="0">
                <a:latin typeface="Courier New" pitchFamily="49" charset="0"/>
              </a:rPr>
            </a:br>
            <a:endParaRPr lang="en-US" sz="2400" dirty="0" smtClean="0"/>
          </a:p>
          <a:p>
            <a:r>
              <a:rPr lang="en-US" sz="2400" dirty="0" smtClean="0"/>
              <a:t>Random bit flip</a:t>
            </a:r>
            <a:endParaRPr lang="en-US" sz="3600" dirty="0" smtClean="0"/>
          </a:p>
        </p:txBody>
      </p:sp>
      <p:sp>
        <p:nvSpPr>
          <p:cNvPr id="9" name="Rectangle 8"/>
          <p:cNvSpPr/>
          <p:nvPr/>
        </p:nvSpPr>
        <p:spPr>
          <a:xfrm>
            <a:off x="4648200" y="1676400"/>
            <a:ext cx="3962400" cy="304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p:nvPr/>
        </p:nvCxnSpPr>
        <p:spPr>
          <a:xfrm rot="5400000">
            <a:off x="7963694" y="1332706"/>
            <a:ext cx="5334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a:spLocks noChangeArrowheads="1"/>
          </p:cNvSpPr>
          <p:nvPr/>
        </p:nvSpPr>
        <p:spPr bwMode="auto">
          <a:xfrm>
            <a:off x="8077200" y="1600200"/>
            <a:ext cx="322263" cy="400050"/>
          </a:xfrm>
          <a:prstGeom prst="rect">
            <a:avLst/>
          </a:prstGeom>
          <a:noFill/>
          <a:ln w="9525">
            <a:noFill/>
            <a:miter lim="800000"/>
            <a:headEnd/>
            <a:tailEnd/>
          </a:ln>
        </p:spPr>
        <p:txBody>
          <a:bodyPr>
            <a:spAutoFit/>
          </a:bodyPr>
          <a:lstStyle/>
          <a:p>
            <a:r>
              <a:rPr lang="en-US" sz="2000" b="1">
                <a:latin typeface="Courier New" pitchFamily="49" charset="0"/>
                <a:cs typeface="Courier New" pitchFamily="49" charset="0"/>
              </a:rPr>
              <a:t>a</a:t>
            </a:r>
          </a:p>
        </p:txBody>
      </p:sp>
      <p:sp>
        <p:nvSpPr>
          <p:cNvPr id="7177" name="Title 1"/>
          <p:cNvSpPr>
            <a:spLocks noGrp="1"/>
          </p:cNvSpPr>
          <p:nvPr>
            <p:ph type="title"/>
          </p:nvPr>
        </p:nvSpPr>
        <p:spPr/>
        <p:txBody>
          <a:bodyPr/>
          <a:lstStyle/>
          <a:p>
            <a:r>
              <a:rPr lang="en-US" dirty="0" smtClean="0"/>
              <a:t>Memory Corruption</a:t>
            </a:r>
          </a:p>
        </p:txBody>
      </p:sp>
      <p:sp>
        <p:nvSpPr>
          <p:cNvPr id="5" name="Date Placeholder 4"/>
          <p:cNvSpPr>
            <a:spLocks noGrp="1"/>
          </p:cNvSpPr>
          <p:nvPr>
            <p:ph type="dt" sz="quarter" idx="10"/>
          </p:nvPr>
        </p:nvSpPr>
        <p:spPr>
          <a:xfrm>
            <a:off x="381000" y="6167438"/>
            <a:ext cx="2133600" cy="457200"/>
          </a:xfrm>
        </p:spPr>
        <p:txBody>
          <a:bodyPr/>
          <a:lstStyle/>
          <a:p>
            <a:pPr>
              <a:defRPr/>
            </a:pPr>
            <a:r>
              <a:rPr lang="en-US" dirty="0" smtClean="0"/>
              <a:t>Ben Zorn, Microsoft Research</a:t>
            </a:r>
            <a:endParaRPr lang="en-US" dirty="0"/>
          </a:p>
        </p:txBody>
      </p:sp>
      <p:sp>
        <p:nvSpPr>
          <p:cNvPr id="6" name="Footer Placeholder 5"/>
          <p:cNvSpPr>
            <a:spLocks noGrp="1"/>
          </p:cNvSpPr>
          <p:nvPr>
            <p:ph type="ftr" sz="quarter" idx="11"/>
          </p:nvPr>
        </p:nvSpPr>
        <p:spPr>
          <a:xfrm>
            <a:off x="2743200" y="6172200"/>
            <a:ext cx="3657600" cy="457200"/>
          </a:xfrm>
        </p:spPr>
        <p:txBody>
          <a:bodyPr/>
          <a:lstStyle/>
          <a:p>
            <a:pPr>
              <a:defRPr/>
            </a:pPr>
            <a:r>
              <a:rPr lang="en-US" altLang="en-US" dirty="0" smtClean="0"/>
              <a:t>Fault Tolerant Runtime Systems</a:t>
            </a:r>
            <a:endParaRPr lang="en-US" dirty="0"/>
          </a:p>
        </p:txBody>
      </p:sp>
      <p:sp>
        <p:nvSpPr>
          <p:cNvPr id="7" name="Slide Number Placeholder 6"/>
          <p:cNvSpPr>
            <a:spLocks noGrp="1"/>
          </p:cNvSpPr>
          <p:nvPr>
            <p:ph type="sldNum" sz="quarter" idx="12"/>
          </p:nvPr>
        </p:nvSpPr>
        <p:spPr>
          <a:xfrm>
            <a:off x="6477000" y="6167438"/>
            <a:ext cx="2133600" cy="457200"/>
          </a:xfrm>
        </p:spPr>
        <p:txBody>
          <a:bodyPr/>
          <a:lstStyle/>
          <a:p>
            <a:pPr>
              <a:defRPr/>
            </a:pPr>
            <a:fld id="{D23063E4-05D8-4ACD-B3D5-288A88845F56}" type="slidenum">
              <a:rPr lang="en-US" altLang="en-US"/>
              <a:pPr>
                <a:defRPr/>
              </a:pPr>
              <a:t>4</a:t>
            </a:fld>
            <a:endParaRPr lang="en-US" dirty="0"/>
          </a:p>
        </p:txBody>
      </p:sp>
      <p:sp>
        <p:nvSpPr>
          <p:cNvPr id="10" name="Rectangle 9"/>
          <p:cNvSpPr/>
          <p:nvPr/>
        </p:nvSpPr>
        <p:spPr>
          <a:xfrm>
            <a:off x="5562600" y="1676400"/>
            <a:ext cx="2286000" cy="304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82" name="TextBox 10"/>
          <p:cNvSpPr txBox="1">
            <a:spLocks noChangeArrowheads="1"/>
          </p:cNvSpPr>
          <p:nvPr/>
        </p:nvSpPr>
        <p:spPr bwMode="auto">
          <a:xfrm>
            <a:off x="5029200" y="990600"/>
            <a:ext cx="322263" cy="461963"/>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c</a:t>
            </a:r>
          </a:p>
        </p:txBody>
      </p:sp>
      <p:cxnSp>
        <p:nvCxnSpPr>
          <p:cNvPr id="13" name="Straight Arrow Connector 12"/>
          <p:cNvCxnSpPr/>
          <p:nvPr/>
        </p:nvCxnSpPr>
        <p:spPr>
          <a:xfrm rot="5400000" flipV="1">
            <a:off x="5334000" y="1447800"/>
            <a:ext cx="2286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84" name="TextBox 13"/>
          <p:cNvSpPr txBox="1">
            <a:spLocks noChangeArrowheads="1"/>
          </p:cNvSpPr>
          <p:nvPr/>
        </p:nvSpPr>
        <p:spPr bwMode="auto">
          <a:xfrm>
            <a:off x="5486400" y="1981200"/>
            <a:ext cx="322263" cy="400050"/>
          </a:xfrm>
          <a:prstGeom prst="rect">
            <a:avLst/>
          </a:prstGeom>
          <a:noFill/>
          <a:ln w="9525">
            <a:noFill/>
            <a:miter lim="800000"/>
            <a:headEnd/>
            <a:tailEnd/>
          </a:ln>
        </p:spPr>
        <p:txBody>
          <a:bodyPr>
            <a:spAutoFit/>
          </a:bodyPr>
          <a:lstStyle/>
          <a:p>
            <a:r>
              <a:rPr lang="en-US" sz="2000" b="1">
                <a:latin typeface="Courier New" pitchFamily="49" charset="0"/>
                <a:cs typeface="Courier New" pitchFamily="49" charset="0"/>
              </a:rPr>
              <a:t>0</a:t>
            </a:r>
          </a:p>
        </p:txBody>
      </p:sp>
      <p:cxnSp>
        <p:nvCxnSpPr>
          <p:cNvPr id="16" name="Straight Connector 15"/>
          <p:cNvCxnSpPr/>
          <p:nvPr/>
        </p:nvCxnSpPr>
        <p:spPr>
          <a:xfrm rot="5400000">
            <a:off x="5638801" y="1828800"/>
            <a:ext cx="304800"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5868194" y="1828006"/>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6098382" y="1826419"/>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6326982" y="1826419"/>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6557169" y="1824831"/>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85769" y="1824831"/>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015957" y="1823244"/>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244557" y="1823244"/>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7474744" y="1821656"/>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194" name="TextBox 24"/>
          <p:cNvSpPr txBox="1">
            <a:spLocks noChangeArrowheads="1"/>
          </p:cNvSpPr>
          <p:nvPr/>
        </p:nvSpPr>
        <p:spPr bwMode="auto">
          <a:xfrm>
            <a:off x="7467600" y="2057400"/>
            <a:ext cx="533400" cy="369888"/>
          </a:xfrm>
          <a:prstGeom prst="rect">
            <a:avLst/>
          </a:prstGeom>
          <a:noFill/>
          <a:ln w="9525">
            <a:noFill/>
            <a:miter lim="800000"/>
            <a:headEnd/>
            <a:tailEnd/>
          </a:ln>
        </p:spPr>
        <p:txBody>
          <a:bodyPr>
            <a:spAutoFit/>
          </a:bodyPr>
          <a:lstStyle/>
          <a:p>
            <a:r>
              <a:rPr lang="en-US" b="1">
                <a:latin typeface="Courier New" pitchFamily="49" charset="0"/>
                <a:cs typeface="Courier New" pitchFamily="49" charset="0"/>
              </a:rPr>
              <a:t>99</a:t>
            </a:r>
          </a:p>
        </p:txBody>
      </p:sp>
      <p:sp>
        <p:nvSpPr>
          <p:cNvPr id="30" name="Rectangle 29"/>
          <p:cNvSpPr/>
          <p:nvPr/>
        </p:nvSpPr>
        <p:spPr>
          <a:xfrm>
            <a:off x="4724400" y="3733800"/>
            <a:ext cx="3962400" cy="304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5638800" y="3733800"/>
            <a:ext cx="2286000" cy="304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Box 33"/>
          <p:cNvSpPr txBox="1">
            <a:spLocks noChangeArrowheads="1"/>
          </p:cNvSpPr>
          <p:nvPr/>
        </p:nvSpPr>
        <p:spPr bwMode="auto">
          <a:xfrm>
            <a:off x="5105400" y="3048000"/>
            <a:ext cx="762000" cy="461963"/>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p1</a:t>
            </a:r>
          </a:p>
        </p:txBody>
      </p:sp>
      <p:cxnSp>
        <p:nvCxnSpPr>
          <p:cNvPr id="35" name="Straight Arrow Connector 34"/>
          <p:cNvCxnSpPr/>
          <p:nvPr/>
        </p:nvCxnSpPr>
        <p:spPr>
          <a:xfrm rot="5400000" flipV="1">
            <a:off x="5410200" y="3505200"/>
            <a:ext cx="2286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9" name="TextBox 35"/>
          <p:cNvSpPr txBox="1">
            <a:spLocks noChangeArrowheads="1"/>
          </p:cNvSpPr>
          <p:nvPr/>
        </p:nvSpPr>
        <p:spPr bwMode="auto">
          <a:xfrm>
            <a:off x="5562600" y="4038600"/>
            <a:ext cx="322263" cy="400050"/>
          </a:xfrm>
          <a:prstGeom prst="rect">
            <a:avLst/>
          </a:prstGeom>
          <a:noFill/>
          <a:ln w="9525">
            <a:noFill/>
            <a:miter lim="800000"/>
            <a:headEnd/>
            <a:tailEnd/>
          </a:ln>
        </p:spPr>
        <p:txBody>
          <a:bodyPr>
            <a:spAutoFit/>
          </a:bodyPr>
          <a:lstStyle/>
          <a:p>
            <a:r>
              <a:rPr lang="en-US" sz="2000" b="1">
                <a:latin typeface="Courier New" pitchFamily="49" charset="0"/>
                <a:cs typeface="Courier New" pitchFamily="49" charset="0"/>
              </a:rPr>
              <a:t>0</a:t>
            </a:r>
          </a:p>
        </p:txBody>
      </p:sp>
      <p:cxnSp>
        <p:nvCxnSpPr>
          <p:cNvPr id="37" name="Straight Connector 36"/>
          <p:cNvCxnSpPr/>
          <p:nvPr/>
        </p:nvCxnSpPr>
        <p:spPr>
          <a:xfrm rot="5400000">
            <a:off x="5715001" y="3886200"/>
            <a:ext cx="304800"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5944394" y="3885406"/>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174582" y="3883819"/>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6403182" y="3883819"/>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633369" y="3882231"/>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861969" y="3882231"/>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7092157" y="3880644"/>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7320757" y="3880644"/>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7550944" y="3879056"/>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7209" name="TextBox 45"/>
          <p:cNvSpPr txBox="1">
            <a:spLocks noChangeArrowheads="1"/>
          </p:cNvSpPr>
          <p:nvPr/>
        </p:nvSpPr>
        <p:spPr bwMode="auto">
          <a:xfrm>
            <a:off x="7543800" y="4114800"/>
            <a:ext cx="533400" cy="369888"/>
          </a:xfrm>
          <a:prstGeom prst="rect">
            <a:avLst/>
          </a:prstGeom>
          <a:noFill/>
          <a:ln w="9525">
            <a:noFill/>
            <a:miter lim="800000"/>
            <a:headEnd/>
            <a:tailEnd/>
          </a:ln>
        </p:spPr>
        <p:txBody>
          <a:bodyPr>
            <a:spAutoFit/>
          </a:bodyPr>
          <a:lstStyle/>
          <a:p>
            <a:r>
              <a:rPr lang="en-US" b="1">
                <a:latin typeface="Courier New" pitchFamily="49" charset="0"/>
                <a:cs typeface="Courier New" pitchFamily="49" charset="0"/>
              </a:rPr>
              <a:t>99</a:t>
            </a:r>
          </a:p>
        </p:txBody>
      </p:sp>
      <p:sp>
        <p:nvSpPr>
          <p:cNvPr id="7210" name="TextBox 46"/>
          <p:cNvSpPr txBox="1">
            <a:spLocks noChangeArrowheads="1"/>
          </p:cNvSpPr>
          <p:nvPr/>
        </p:nvSpPr>
        <p:spPr bwMode="auto">
          <a:xfrm>
            <a:off x="5867400" y="3048000"/>
            <a:ext cx="762000" cy="461963"/>
          </a:xfrm>
          <a:prstGeom prst="rect">
            <a:avLst/>
          </a:prstGeom>
          <a:noFill/>
          <a:ln w="9525">
            <a:noFill/>
            <a:miter lim="800000"/>
            <a:headEnd/>
            <a:tailEnd/>
          </a:ln>
        </p:spPr>
        <p:txBody>
          <a:bodyPr>
            <a:spAutoFit/>
          </a:bodyPr>
          <a:lstStyle/>
          <a:p>
            <a:r>
              <a:rPr lang="en-US" sz="2400" b="1">
                <a:latin typeface="Courier New" pitchFamily="49" charset="0"/>
                <a:cs typeface="Courier New" pitchFamily="49" charset="0"/>
              </a:rPr>
              <a:t>p2</a:t>
            </a:r>
          </a:p>
        </p:txBody>
      </p:sp>
      <p:cxnSp>
        <p:nvCxnSpPr>
          <p:cNvPr id="48" name="Straight Arrow Connector 47"/>
          <p:cNvCxnSpPr/>
          <p:nvPr/>
        </p:nvCxnSpPr>
        <p:spPr>
          <a:xfrm rot="10800000" flipV="1">
            <a:off x="5638800" y="3505200"/>
            <a:ext cx="533400" cy="228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5638800" y="3733800"/>
            <a:ext cx="22860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3" name="Straight Arrow Connector 52"/>
          <p:cNvCxnSpPr/>
          <p:nvPr/>
        </p:nvCxnSpPr>
        <p:spPr>
          <a:xfrm rot="16200000">
            <a:off x="5487194" y="4342606"/>
            <a:ext cx="6096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a:spLocks noChangeArrowheads="1"/>
          </p:cNvSpPr>
          <p:nvPr/>
        </p:nvSpPr>
        <p:spPr bwMode="auto">
          <a:xfrm>
            <a:off x="5638800" y="3657600"/>
            <a:ext cx="322263" cy="400050"/>
          </a:xfrm>
          <a:prstGeom prst="rect">
            <a:avLst/>
          </a:prstGeom>
          <a:noFill/>
          <a:ln w="9525">
            <a:noFill/>
            <a:miter lim="800000"/>
            <a:headEnd/>
            <a:tailEnd/>
          </a:ln>
        </p:spPr>
        <p:txBody>
          <a:bodyPr>
            <a:spAutoFit/>
          </a:bodyPr>
          <a:lstStyle/>
          <a:p>
            <a:r>
              <a:rPr lang="en-US" sz="2000" b="1">
                <a:latin typeface="Courier New" pitchFamily="49" charset="0"/>
                <a:cs typeface="Courier New" pitchFamily="49" charset="0"/>
              </a:rPr>
              <a:t>x</a:t>
            </a:r>
          </a:p>
        </p:txBody>
      </p:sp>
      <p:grpSp>
        <p:nvGrpSpPr>
          <p:cNvPr id="68" name="Group 67"/>
          <p:cNvGrpSpPr/>
          <p:nvPr/>
        </p:nvGrpSpPr>
        <p:grpSpPr>
          <a:xfrm>
            <a:off x="4724400" y="4648200"/>
            <a:ext cx="3962400" cy="992188"/>
            <a:chOff x="4724400" y="4572000"/>
            <a:chExt cx="3962400" cy="992188"/>
          </a:xfrm>
        </p:grpSpPr>
        <p:sp>
          <p:nvSpPr>
            <p:cNvPr id="47" name="Rectangle 46"/>
            <p:cNvSpPr/>
            <p:nvPr/>
          </p:nvSpPr>
          <p:spPr>
            <a:xfrm>
              <a:off x="4724400" y="5257800"/>
              <a:ext cx="3962400" cy="3048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Rectangle 54"/>
            <p:cNvSpPr/>
            <p:nvPr/>
          </p:nvSpPr>
          <p:spPr>
            <a:xfrm>
              <a:off x="5638800" y="5257800"/>
              <a:ext cx="2286000" cy="3048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TextBox 10"/>
            <p:cNvSpPr txBox="1">
              <a:spLocks noChangeArrowheads="1"/>
            </p:cNvSpPr>
            <p:nvPr/>
          </p:nvSpPr>
          <p:spPr bwMode="auto">
            <a:xfrm>
              <a:off x="5105400" y="4572000"/>
              <a:ext cx="322263" cy="461963"/>
            </a:xfrm>
            <a:prstGeom prst="rect">
              <a:avLst/>
            </a:prstGeom>
            <a:noFill/>
            <a:ln w="9525">
              <a:noFill/>
              <a:miter lim="800000"/>
              <a:headEnd/>
              <a:tailEnd/>
            </a:ln>
          </p:spPr>
          <p:txBody>
            <a:bodyPr>
              <a:spAutoFit/>
            </a:bodyPr>
            <a:lstStyle/>
            <a:p>
              <a:endParaRPr lang="en-US" sz="2400" b="1" dirty="0">
                <a:latin typeface="Courier New" pitchFamily="49" charset="0"/>
                <a:cs typeface="Courier New" pitchFamily="49" charset="0"/>
              </a:endParaRPr>
            </a:p>
          </p:txBody>
        </p:sp>
        <p:cxnSp>
          <p:nvCxnSpPr>
            <p:cNvPr id="59" name="Straight Connector 58"/>
            <p:cNvCxnSpPr/>
            <p:nvPr/>
          </p:nvCxnSpPr>
          <p:spPr>
            <a:xfrm rot="5400000">
              <a:off x="5715001" y="5410200"/>
              <a:ext cx="304800" cy="31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5944394" y="5409406"/>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6174582" y="5407819"/>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6403182" y="5407819"/>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6633369" y="5406231"/>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6861969" y="5406231"/>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7092157" y="5404644"/>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a:off x="7320757" y="5404644"/>
              <a:ext cx="3048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7550944" y="5403056"/>
              <a:ext cx="3048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9" name="Notched Right Arrow 68"/>
          <p:cNvSpPr/>
          <p:nvPr/>
        </p:nvSpPr>
        <p:spPr>
          <a:xfrm rot="1800264">
            <a:off x="5004835" y="4881793"/>
            <a:ext cx="978408" cy="164761"/>
          </a:xfrm>
          <a:prstGeom prst="notchedRightArrow">
            <a:avLst/>
          </a:prstGeom>
          <a:solidFill>
            <a:srgbClr val="FF00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70" name="TextBox 69"/>
          <p:cNvSpPr txBox="1"/>
          <p:nvPr/>
        </p:nvSpPr>
        <p:spPr>
          <a:xfrm>
            <a:off x="6096000" y="5334000"/>
            <a:ext cx="228600" cy="307777"/>
          </a:xfrm>
          <a:prstGeom prst="rect">
            <a:avLst/>
          </a:prstGeom>
          <a:noFill/>
        </p:spPr>
        <p:txBody>
          <a:bodyPr wrap="square" rtlCol="0">
            <a:spAutoFit/>
          </a:bodyPr>
          <a:lstStyle/>
          <a:p>
            <a:r>
              <a:rPr lang="en-US" sz="1400" dirty="0" smtClean="0"/>
              <a:t>1</a:t>
            </a:r>
            <a:endParaRPr lang="en-US" dirty="0"/>
          </a:p>
        </p:txBody>
      </p:sp>
      <p:sp>
        <p:nvSpPr>
          <p:cNvPr id="73" name="Explosion 2 72"/>
          <p:cNvSpPr/>
          <p:nvPr/>
        </p:nvSpPr>
        <p:spPr>
          <a:xfrm>
            <a:off x="5867400" y="5029200"/>
            <a:ext cx="914400" cy="914400"/>
          </a:xfrm>
          <a:prstGeom prst="irregularSeal2">
            <a:avLst/>
          </a:prstGeom>
          <a:solidFill>
            <a:srgbClr val="FF0000"/>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0</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50"/>
                                        </p:tgtEl>
                                        <p:attrNameLst>
                                          <p:attrName>style.visibility</p:attrName>
                                        </p:attrNameLst>
                                      </p:cBhvr>
                                      <p:to>
                                        <p:strVal val="hidden"/>
                                      </p:to>
                                    </p:set>
                                  </p:childTnLst>
                                </p:cTn>
                              </p:par>
                              <p:par>
                                <p:cTn id="27" presetID="1" presetClass="entr" presetSubtype="0" fill="hold" grpId="1" nodeType="with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70"/>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50" grpId="0" animBg="1"/>
      <p:bldP spid="50" grpId="1" animBg="1"/>
      <p:bldP spid="52" grpId="0" animBg="1"/>
      <p:bldP spid="52" grpId="1" animBg="1"/>
      <p:bldP spid="28" grpId="0"/>
      <p:bldP spid="34" grpId="0"/>
      <p:bldP spid="51" grpId="0" animBg="1"/>
      <p:bldP spid="56" grpId="0"/>
      <p:bldP spid="56" grpId="1"/>
      <p:bldP spid="69" grpId="0" animBg="1"/>
      <p:bldP spid="70" grpId="0"/>
      <p:bldP spid="7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Overprovisioning, Randomization</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p>
        </p:txBody>
      </p:sp>
      <p:sp>
        <p:nvSpPr>
          <p:cNvPr id="6" name="Slide Number Placeholder 5"/>
          <p:cNvSpPr>
            <a:spLocks noGrp="1"/>
          </p:cNvSpPr>
          <p:nvPr>
            <p:ph type="sldNum" sz="quarter" idx="12"/>
          </p:nvPr>
        </p:nvSpPr>
        <p:spPr/>
        <p:txBody>
          <a:bodyPr/>
          <a:lstStyle/>
          <a:p>
            <a:pPr>
              <a:defRPr/>
            </a:pPr>
            <a:fld id="{00940438-ED60-4ADE-9A0C-FF94F8358839}" type="slidenum">
              <a:rPr lang="en-US" altLang="en-US" smtClean="0"/>
              <a:pPr>
                <a:defRPr/>
              </a:pPr>
              <a:t>40</a:t>
            </a:fld>
            <a:endParaRPr lang="en-US"/>
          </a:p>
        </p:txBody>
      </p:sp>
      <p:sp>
        <p:nvSpPr>
          <p:cNvPr id="12" name="TextBox 11"/>
          <p:cNvSpPr txBox="1">
            <a:spLocks noChangeArrowheads="1"/>
          </p:cNvSpPr>
          <p:nvPr/>
        </p:nvSpPr>
        <p:spPr bwMode="auto">
          <a:xfrm>
            <a:off x="838200" y="1447800"/>
            <a:ext cx="5230813" cy="369888"/>
          </a:xfrm>
          <a:prstGeom prst="rect">
            <a:avLst/>
          </a:prstGeom>
          <a:noFill/>
          <a:ln w="9525">
            <a:noFill/>
            <a:miter lim="800000"/>
            <a:headEnd/>
            <a:tailEnd/>
          </a:ln>
        </p:spPr>
        <p:txBody>
          <a:bodyPr wrap="none">
            <a:spAutoFit/>
          </a:bodyPr>
          <a:lstStyle/>
          <a:p>
            <a:r>
              <a:rPr lang="en-US"/>
              <a:t>Expand size requests by a factor of M (e.g., M=2)</a:t>
            </a:r>
          </a:p>
        </p:txBody>
      </p:sp>
      <p:grpSp>
        <p:nvGrpSpPr>
          <p:cNvPr id="2" name="Group 38"/>
          <p:cNvGrpSpPr>
            <a:grpSpLocks/>
          </p:cNvGrpSpPr>
          <p:nvPr/>
        </p:nvGrpSpPr>
        <p:grpSpPr bwMode="auto">
          <a:xfrm>
            <a:off x="609600" y="2057400"/>
            <a:ext cx="4343400" cy="382588"/>
            <a:chOff x="609600" y="2057400"/>
            <a:chExt cx="4343400" cy="382588"/>
          </a:xfrm>
        </p:grpSpPr>
        <p:sp>
          <p:nvSpPr>
            <p:cNvPr id="7" name="Rectangle 6"/>
            <p:cNvSpPr/>
            <p:nvPr/>
          </p:nvSpPr>
          <p:spPr>
            <a:xfrm>
              <a:off x="1066800" y="2057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8" name="Rectangle 7"/>
            <p:cNvSpPr/>
            <p:nvPr/>
          </p:nvSpPr>
          <p:spPr>
            <a:xfrm>
              <a:off x="1676400" y="2057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9" name="Rectangle 8"/>
            <p:cNvSpPr/>
            <p:nvPr/>
          </p:nvSpPr>
          <p:spPr>
            <a:xfrm>
              <a:off x="2286000" y="2057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0" name="Rectangle 9"/>
            <p:cNvSpPr/>
            <p:nvPr/>
          </p:nvSpPr>
          <p:spPr>
            <a:xfrm>
              <a:off x="2895600" y="2057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1" name="Rectangle 10"/>
            <p:cNvSpPr/>
            <p:nvPr/>
          </p:nvSpPr>
          <p:spPr>
            <a:xfrm>
              <a:off x="3505200" y="2057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cxnSp>
          <p:nvCxnSpPr>
            <p:cNvPr id="21" name="Straight Connector 20"/>
            <p:cNvCxnSpPr/>
            <p:nvPr/>
          </p:nvCxnSpPr>
          <p:spPr>
            <a:xfrm>
              <a:off x="609600" y="2057400"/>
              <a:ext cx="43434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09600" y="2438400"/>
              <a:ext cx="43434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42"/>
          <p:cNvGrpSpPr>
            <a:grpSpLocks/>
          </p:cNvGrpSpPr>
          <p:nvPr/>
        </p:nvGrpSpPr>
        <p:grpSpPr bwMode="auto">
          <a:xfrm>
            <a:off x="609600" y="2819400"/>
            <a:ext cx="7696200" cy="382588"/>
            <a:chOff x="609600" y="2819400"/>
            <a:chExt cx="7696200" cy="382588"/>
          </a:xfrm>
        </p:grpSpPr>
        <p:sp>
          <p:nvSpPr>
            <p:cNvPr id="13" name="Rectangle 12"/>
            <p:cNvSpPr/>
            <p:nvPr/>
          </p:nvSpPr>
          <p:spPr>
            <a:xfrm>
              <a:off x="11430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4" name="Rectangle 13"/>
            <p:cNvSpPr/>
            <p:nvPr/>
          </p:nvSpPr>
          <p:spPr>
            <a:xfrm>
              <a:off x="23622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5" name="Rectangle 14"/>
            <p:cNvSpPr/>
            <p:nvPr/>
          </p:nvSpPr>
          <p:spPr>
            <a:xfrm>
              <a:off x="35052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6" name="Rectangle 15"/>
            <p:cNvSpPr/>
            <p:nvPr/>
          </p:nvSpPr>
          <p:spPr>
            <a:xfrm>
              <a:off x="47244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7" name="Rectangle 16"/>
            <p:cNvSpPr/>
            <p:nvPr/>
          </p:nvSpPr>
          <p:spPr>
            <a:xfrm>
              <a:off x="5943600" y="28194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cxnSp>
          <p:nvCxnSpPr>
            <p:cNvPr id="24" name="Straight Connector 23"/>
            <p:cNvCxnSpPr/>
            <p:nvPr/>
          </p:nvCxnSpPr>
          <p:spPr>
            <a:xfrm>
              <a:off x="609600" y="2819400"/>
              <a:ext cx="76962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600" y="3200400"/>
              <a:ext cx="76962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a:spLocks noChangeArrowheads="1"/>
          </p:cNvSpPr>
          <p:nvPr/>
        </p:nvSpPr>
        <p:spPr bwMode="auto">
          <a:xfrm>
            <a:off x="914400" y="3962400"/>
            <a:ext cx="3159125" cy="369888"/>
          </a:xfrm>
          <a:prstGeom prst="rect">
            <a:avLst/>
          </a:prstGeom>
          <a:noFill/>
          <a:ln w="9525">
            <a:noFill/>
            <a:miter lim="800000"/>
            <a:headEnd/>
            <a:tailEnd/>
          </a:ln>
        </p:spPr>
        <p:txBody>
          <a:bodyPr wrap="none">
            <a:spAutoFit/>
          </a:bodyPr>
          <a:lstStyle/>
          <a:p>
            <a:r>
              <a:rPr lang="en-US"/>
              <a:t>Randomize object placement</a:t>
            </a:r>
          </a:p>
        </p:txBody>
      </p:sp>
      <p:grpSp>
        <p:nvGrpSpPr>
          <p:cNvPr id="18" name="Group 43"/>
          <p:cNvGrpSpPr>
            <a:grpSpLocks/>
          </p:cNvGrpSpPr>
          <p:nvPr/>
        </p:nvGrpSpPr>
        <p:grpSpPr bwMode="auto">
          <a:xfrm>
            <a:off x="609600" y="4572000"/>
            <a:ext cx="7696200" cy="382588"/>
            <a:chOff x="609600" y="4572000"/>
            <a:chExt cx="7696200" cy="382588"/>
          </a:xfrm>
        </p:grpSpPr>
        <p:sp>
          <p:nvSpPr>
            <p:cNvPr id="28" name="Rectangle 27"/>
            <p:cNvSpPr/>
            <p:nvPr/>
          </p:nvSpPr>
          <p:spPr>
            <a:xfrm>
              <a:off x="4343400" y="4572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29" name="Rectangle 28"/>
            <p:cNvSpPr/>
            <p:nvPr/>
          </p:nvSpPr>
          <p:spPr>
            <a:xfrm>
              <a:off x="1828800" y="4572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30" name="Rectangle 29"/>
            <p:cNvSpPr/>
            <p:nvPr/>
          </p:nvSpPr>
          <p:spPr>
            <a:xfrm>
              <a:off x="3276600" y="4572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1" name="Rectangle 30"/>
            <p:cNvSpPr/>
            <p:nvPr/>
          </p:nvSpPr>
          <p:spPr>
            <a:xfrm>
              <a:off x="762000" y="4572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32" name="Rectangle 31"/>
            <p:cNvSpPr/>
            <p:nvPr/>
          </p:nvSpPr>
          <p:spPr>
            <a:xfrm>
              <a:off x="6629400" y="4572000"/>
              <a:ext cx="609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cxnSp>
          <p:nvCxnSpPr>
            <p:cNvPr id="33" name="Straight Connector 32"/>
            <p:cNvCxnSpPr/>
            <p:nvPr/>
          </p:nvCxnSpPr>
          <p:spPr>
            <a:xfrm>
              <a:off x="609600" y="4572000"/>
              <a:ext cx="76962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9600" y="4953000"/>
              <a:ext cx="76962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5"/>
          <p:cNvCxnSpPr/>
          <p:nvPr/>
        </p:nvCxnSpPr>
        <p:spPr>
          <a:xfrm rot="5400000">
            <a:off x="5373688" y="2628900"/>
            <a:ext cx="68421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a:spLocks noChangeArrowheads="1"/>
          </p:cNvSpPr>
          <p:nvPr/>
        </p:nvSpPr>
        <p:spPr bwMode="auto">
          <a:xfrm>
            <a:off x="5791200" y="2133600"/>
            <a:ext cx="2819400" cy="369888"/>
          </a:xfrm>
          <a:prstGeom prst="rect">
            <a:avLst/>
          </a:prstGeom>
          <a:noFill/>
          <a:ln w="9525">
            <a:noFill/>
            <a:miter lim="800000"/>
            <a:headEnd/>
            <a:tailEnd/>
          </a:ln>
        </p:spPr>
        <p:txBody>
          <a:bodyPr>
            <a:spAutoFit/>
          </a:bodyPr>
          <a:lstStyle/>
          <a:p>
            <a:r>
              <a:rPr lang="en-US"/>
              <a:t>Pr(write corrupts) = ½ ?</a:t>
            </a:r>
          </a:p>
        </p:txBody>
      </p:sp>
      <p:cxnSp>
        <p:nvCxnSpPr>
          <p:cNvPr id="40" name="Straight Arrow Connector 39"/>
          <p:cNvCxnSpPr/>
          <p:nvPr/>
        </p:nvCxnSpPr>
        <p:spPr>
          <a:xfrm rot="16200000" flipV="1">
            <a:off x="5449094" y="5066506"/>
            <a:ext cx="685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5486400" y="5486400"/>
            <a:ext cx="2819400" cy="369888"/>
          </a:xfrm>
          <a:prstGeom prst="rect">
            <a:avLst/>
          </a:prstGeom>
          <a:noFill/>
          <a:ln w="9525">
            <a:noFill/>
            <a:miter lim="800000"/>
            <a:headEnd/>
            <a:tailEnd/>
          </a:ln>
        </p:spPr>
        <p:txBody>
          <a:bodyPr>
            <a:spAutoFit/>
          </a:bodyPr>
          <a:lstStyle/>
          <a:p>
            <a:r>
              <a:rPr lang="en-US"/>
              <a:t>Pr(write corrupts) = 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7" grpId="0"/>
      <p:bldP spid="38" grpId="0"/>
      <p:bldP spid="4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Replication (optional)</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p>
        </p:txBody>
      </p:sp>
      <p:sp>
        <p:nvSpPr>
          <p:cNvPr id="6" name="Slide Number Placeholder 5"/>
          <p:cNvSpPr>
            <a:spLocks noGrp="1"/>
          </p:cNvSpPr>
          <p:nvPr>
            <p:ph type="sldNum" sz="quarter" idx="12"/>
          </p:nvPr>
        </p:nvSpPr>
        <p:spPr/>
        <p:txBody>
          <a:bodyPr/>
          <a:lstStyle/>
          <a:p>
            <a:pPr>
              <a:defRPr/>
            </a:pPr>
            <a:fld id="{C3C58675-C17D-41AA-8AF8-7B8B0E530A11}" type="slidenum">
              <a:rPr lang="en-US" altLang="en-US" smtClean="0"/>
              <a:pPr>
                <a:defRPr/>
              </a:pPr>
              <a:t>41</a:t>
            </a:fld>
            <a:endParaRPr lang="en-US"/>
          </a:p>
        </p:txBody>
      </p:sp>
      <p:sp>
        <p:nvSpPr>
          <p:cNvPr id="7" name="TextBox 6"/>
          <p:cNvSpPr txBox="1">
            <a:spLocks noChangeArrowheads="1"/>
          </p:cNvSpPr>
          <p:nvPr/>
        </p:nvSpPr>
        <p:spPr bwMode="auto">
          <a:xfrm>
            <a:off x="533400" y="1295400"/>
            <a:ext cx="5580063" cy="369888"/>
          </a:xfrm>
          <a:prstGeom prst="rect">
            <a:avLst/>
          </a:prstGeom>
          <a:noFill/>
          <a:ln w="9525">
            <a:noFill/>
            <a:miter lim="800000"/>
            <a:headEnd/>
            <a:tailEnd/>
          </a:ln>
        </p:spPr>
        <p:txBody>
          <a:bodyPr wrap="none">
            <a:spAutoFit/>
          </a:bodyPr>
          <a:lstStyle/>
          <a:p>
            <a:r>
              <a:rPr lang="en-US"/>
              <a:t>Replicate process with different randomization seeds</a:t>
            </a:r>
          </a:p>
        </p:txBody>
      </p:sp>
      <p:grpSp>
        <p:nvGrpSpPr>
          <p:cNvPr id="2" name="Group 38"/>
          <p:cNvGrpSpPr>
            <a:grpSpLocks/>
          </p:cNvGrpSpPr>
          <p:nvPr/>
        </p:nvGrpSpPr>
        <p:grpSpPr bwMode="auto">
          <a:xfrm>
            <a:off x="1219200" y="2895600"/>
            <a:ext cx="6883400" cy="762000"/>
            <a:chOff x="1219200" y="2895600"/>
            <a:chExt cx="6883715" cy="762000"/>
          </a:xfrm>
        </p:grpSpPr>
        <p:grpSp>
          <p:nvGrpSpPr>
            <p:cNvPr id="3" name="Group 35"/>
            <p:cNvGrpSpPr>
              <a:grpSpLocks/>
            </p:cNvGrpSpPr>
            <p:nvPr/>
          </p:nvGrpSpPr>
          <p:grpSpPr bwMode="auto">
            <a:xfrm>
              <a:off x="1574485" y="3276600"/>
              <a:ext cx="6528430" cy="381000"/>
              <a:chOff x="1574485" y="3276600"/>
              <a:chExt cx="6528430" cy="381000"/>
            </a:xfrm>
          </p:grpSpPr>
          <p:sp>
            <p:nvSpPr>
              <p:cNvPr id="17" name="Rectangle 16"/>
              <p:cNvSpPr/>
              <p:nvPr/>
            </p:nvSpPr>
            <p:spPr>
              <a:xfrm>
                <a:off x="5257985" y="3276600"/>
                <a:ext cx="517549"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8" name="Rectangle 17"/>
              <p:cNvSpPr/>
              <p:nvPr/>
            </p:nvSpPr>
            <p:spPr>
              <a:xfrm>
                <a:off x="7391682" y="3276600"/>
                <a:ext cx="517549"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9" name="Rectangle 18"/>
              <p:cNvSpPr/>
              <p:nvPr/>
            </p:nvSpPr>
            <p:spPr>
              <a:xfrm>
                <a:off x="3200490" y="3276600"/>
                <a:ext cx="517549"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0" name="Rectangle 19"/>
              <p:cNvSpPr/>
              <p:nvPr/>
            </p:nvSpPr>
            <p:spPr>
              <a:xfrm>
                <a:off x="1703410" y="3276600"/>
                <a:ext cx="517549"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1" name="Rectangle 20"/>
              <p:cNvSpPr/>
              <p:nvPr/>
            </p:nvSpPr>
            <p:spPr>
              <a:xfrm>
                <a:off x="6680450" y="3276600"/>
                <a:ext cx="517549"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cxnSp>
            <p:nvCxnSpPr>
              <p:cNvPr id="22" name="Straight Connector 21"/>
              <p:cNvCxnSpPr/>
              <p:nvPr/>
            </p:nvCxnSpPr>
            <p:spPr>
              <a:xfrm>
                <a:off x="1574816" y="3276600"/>
                <a:ext cx="6528099"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574816" y="3656013"/>
                <a:ext cx="6528099"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400" name="TextBox 32"/>
            <p:cNvSpPr txBox="1">
              <a:spLocks noChangeArrowheads="1"/>
            </p:cNvSpPr>
            <p:nvPr/>
          </p:nvSpPr>
          <p:spPr bwMode="auto">
            <a:xfrm>
              <a:off x="1219200" y="2895600"/>
              <a:ext cx="538772" cy="369332"/>
            </a:xfrm>
            <a:prstGeom prst="rect">
              <a:avLst/>
            </a:prstGeom>
            <a:noFill/>
            <a:ln w="9525">
              <a:noFill/>
              <a:miter lim="800000"/>
              <a:headEnd/>
              <a:tailEnd/>
            </a:ln>
          </p:spPr>
          <p:txBody>
            <a:bodyPr>
              <a:spAutoFit/>
            </a:bodyPr>
            <a:lstStyle/>
            <a:p>
              <a:r>
                <a:rPr lang="en-US"/>
                <a:t>P2</a:t>
              </a:r>
            </a:p>
          </p:txBody>
        </p:sp>
      </p:grpSp>
      <p:grpSp>
        <p:nvGrpSpPr>
          <p:cNvPr id="8" name="Group 39"/>
          <p:cNvGrpSpPr>
            <a:grpSpLocks/>
          </p:cNvGrpSpPr>
          <p:nvPr/>
        </p:nvGrpSpPr>
        <p:grpSpPr bwMode="auto">
          <a:xfrm>
            <a:off x="1219200" y="3886200"/>
            <a:ext cx="6858000" cy="762000"/>
            <a:chOff x="1219200" y="3886200"/>
            <a:chExt cx="6858000" cy="762000"/>
          </a:xfrm>
        </p:grpSpPr>
        <p:grpSp>
          <p:nvGrpSpPr>
            <p:cNvPr id="16" name="Group 36"/>
            <p:cNvGrpSpPr>
              <a:grpSpLocks/>
            </p:cNvGrpSpPr>
            <p:nvPr/>
          </p:nvGrpSpPr>
          <p:grpSpPr bwMode="auto">
            <a:xfrm>
              <a:off x="1600200" y="4267200"/>
              <a:ext cx="6477000" cy="381000"/>
              <a:chOff x="1600200" y="4267200"/>
              <a:chExt cx="6477000" cy="381000"/>
            </a:xfrm>
          </p:grpSpPr>
          <p:sp>
            <p:nvSpPr>
              <p:cNvPr id="25" name="Rectangle 24"/>
              <p:cNvSpPr/>
              <p:nvPr/>
            </p:nvSpPr>
            <p:spPr>
              <a:xfrm>
                <a:off x="3657600" y="4267200"/>
                <a:ext cx="512763"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26" name="Rectangle 25"/>
              <p:cNvSpPr/>
              <p:nvPr/>
            </p:nvSpPr>
            <p:spPr>
              <a:xfrm>
                <a:off x="2625725" y="4267200"/>
                <a:ext cx="514350"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7" name="Rectangle 26"/>
              <p:cNvSpPr/>
              <p:nvPr/>
            </p:nvSpPr>
            <p:spPr>
              <a:xfrm>
                <a:off x="6172200" y="4267200"/>
                <a:ext cx="512763"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8" name="Rectangle 27"/>
              <p:cNvSpPr/>
              <p:nvPr/>
            </p:nvSpPr>
            <p:spPr>
              <a:xfrm>
                <a:off x="5638800" y="4267200"/>
                <a:ext cx="512763"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9" name="Rectangle 28"/>
              <p:cNvSpPr/>
              <p:nvPr/>
            </p:nvSpPr>
            <p:spPr>
              <a:xfrm>
                <a:off x="1600200" y="4267200"/>
                <a:ext cx="512763"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cxnSp>
            <p:nvCxnSpPr>
              <p:cNvPr id="30" name="Straight Connector 29"/>
              <p:cNvCxnSpPr/>
              <p:nvPr/>
            </p:nvCxnSpPr>
            <p:spPr>
              <a:xfrm>
                <a:off x="1600200" y="4267200"/>
                <a:ext cx="647700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600200" y="4646613"/>
                <a:ext cx="647700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391" name="TextBox 33"/>
            <p:cNvSpPr txBox="1">
              <a:spLocks noChangeArrowheads="1"/>
            </p:cNvSpPr>
            <p:nvPr/>
          </p:nvSpPr>
          <p:spPr bwMode="auto">
            <a:xfrm>
              <a:off x="1219200" y="3886200"/>
              <a:ext cx="538772" cy="369332"/>
            </a:xfrm>
            <a:prstGeom prst="rect">
              <a:avLst/>
            </a:prstGeom>
            <a:noFill/>
            <a:ln w="9525">
              <a:noFill/>
              <a:miter lim="800000"/>
              <a:headEnd/>
              <a:tailEnd/>
            </a:ln>
          </p:spPr>
          <p:txBody>
            <a:bodyPr>
              <a:spAutoFit/>
            </a:bodyPr>
            <a:lstStyle/>
            <a:p>
              <a:r>
                <a:rPr lang="en-US"/>
                <a:t>P3</a:t>
              </a:r>
            </a:p>
          </p:txBody>
        </p:sp>
      </p:grpSp>
      <p:grpSp>
        <p:nvGrpSpPr>
          <p:cNvPr id="24" name="Group 71"/>
          <p:cNvGrpSpPr>
            <a:grpSpLocks/>
          </p:cNvGrpSpPr>
          <p:nvPr/>
        </p:nvGrpSpPr>
        <p:grpSpPr bwMode="auto">
          <a:xfrm>
            <a:off x="0" y="2476500"/>
            <a:ext cx="1600200" cy="1981200"/>
            <a:chOff x="0" y="2475710"/>
            <a:chExt cx="1600200" cy="1981200"/>
          </a:xfrm>
        </p:grpSpPr>
        <p:sp>
          <p:nvSpPr>
            <p:cNvPr id="15386" name="TextBox 40"/>
            <p:cNvSpPr txBox="1">
              <a:spLocks noChangeArrowheads="1"/>
            </p:cNvSpPr>
            <p:nvPr/>
          </p:nvSpPr>
          <p:spPr bwMode="auto">
            <a:xfrm>
              <a:off x="0" y="3200400"/>
              <a:ext cx="685800" cy="369332"/>
            </a:xfrm>
            <a:prstGeom prst="rect">
              <a:avLst/>
            </a:prstGeom>
            <a:noFill/>
            <a:ln w="9525">
              <a:noFill/>
              <a:miter lim="800000"/>
              <a:headEnd/>
              <a:tailEnd/>
            </a:ln>
          </p:spPr>
          <p:txBody>
            <a:bodyPr>
              <a:spAutoFit/>
            </a:bodyPr>
            <a:lstStyle/>
            <a:p>
              <a:r>
                <a:rPr lang="en-US"/>
                <a:t>input</a:t>
              </a:r>
            </a:p>
          </p:txBody>
        </p:sp>
        <p:cxnSp>
          <p:nvCxnSpPr>
            <p:cNvPr id="43" name="Curved Connector 42"/>
            <p:cNvCxnSpPr>
              <a:endCxn id="9" idx="1"/>
            </p:cNvCxnSpPr>
            <p:nvPr/>
          </p:nvCxnSpPr>
          <p:spPr>
            <a:xfrm rot="16200000">
              <a:off x="704850" y="2532860"/>
              <a:ext cx="952500" cy="838200"/>
            </a:xfrm>
            <a:prstGeom prst="curvedConnector2">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1" name="Curved Connector 50"/>
            <p:cNvCxnSpPr/>
            <p:nvPr/>
          </p:nvCxnSpPr>
          <p:spPr>
            <a:xfrm>
              <a:off x="762000" y="3428210"/>
              <a:ext cx="762000" cy="1588"/>
            </a:xfrm>
            <a:prstGeom prst="curvedConnector3">
              <a:avLst>
                <a:gd name="adj1" fmla="val 50000"/>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54" name="Curved Connector 53"/>
            <p:cNvCxnSpPr>
              <a:endCxn id="29" idx="1"/>
            </p:cNvCxnSpPr>
            <p:nvPr/>
          </p:nvCxnSpPr>
          <p:spPr>
            <a:xfrm rot="5400000" flipV="1">
              <a:off x="666750" y="3523460"/>
              <a:ext cx="1028700" cy="838200"/>
            </a:xfrm>
            <a:prstGeom prst="curvedConnector2">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73" name="TextBox 72"/>
          <p:cNvSpPr txBox="1">
            <a:spLocks noChangeArrowheads="1"/>
          </p:cNvSpPr>
          <p:nvPr/>
        </p:nvSpPr>
        <p:spPr bwMode="auto">
          <a:xfrm>
            <a:off x="533400" y="5029200"/>
            <a:ext cx="3198813" cy="369888"/>
          </a:xfrm>
          <a:prstGeom prst="rect">
            <a:avLst/>
          </a:prstGeom>
          <a:noFill/>
          <a:ln w="9525">
            <a:noFill/>
            <a:miter lim="800000"/>
            <a:headEnd/>
            <a:tailEnd/>
          </a:ln>
        </p:spPr>
        <p:txBody>
          <a:bodyPr wrap="none">
            <a:spAutoFit/>
          </a:bodyPr>
          <a:lstStyle/>
          <a:p>
            <a:r>
              <a:rPr lang="en-US"/>
              <a:t>Broadcast input to all replicas</a:t>
            </a:r>
          </a:p>
        </p:txBody>
      </p:sp>
      <p:sp>
        <p:nvSpPr>
          <p:cNvPr id="74" name="TextBox 73"/>
          <p:cNvSpPr txBox="1">
            <a:spLocks noChangeArrowheads="1"/>
          </p:cNvSpPr>
          <p:nvPr/>
        </p:nvSpPr>
        <p:spPr bwMode="auto">
          <a:xfrm>
            <a:off x="533400" y="5486400"/>
            <a:ext cx="5891213" cy="369888"/>
          </a:xfrm>
          <a:prstGeom prst="rect">
            <a:avLst/>
          </a:prstGeom>
          <a:noFill/>
          <a:ln w="9525">
            <a:noFill/>
            <a:miter lim="800000"/>
            <a:headEnd/>
            <a:tailEnd/>
          </a:ln>
        </p:spPr>
        <p:txBody>
          <a:bodyPr wrap="none">
            <a:spAutoFit/>
          </a:bodyPr>
          <a:lstStyle/>
          <a:p>
            <a:r>
              <a:rPr lang="en-US"/>
              <a:t>Compare outputs of replicas, kill when replica disagrees</a:t>
            </a:r>
          </a:p>
        </p:txBody>
      </p:sp>
      <p:grpSp>
        <p:nvGrpSpPr>
          <p:cNvPr id="32" name="Group 34"/>
          <p:cNvGrpSpPr>
            <a:grpSpLocks/>
          </p:cNvGrpSpPr>
          <p:nvPr/>
        </p:nvGrpSpPr>
        <p:grpSpPr bwMode="auto">
          <a:xfrm>
            <a:off x="1574800" y="2286000"/>
            <a:ext cx="6527800" cy="381000"/>
            <a:chOff x="1574485" y="2286000"/>
            <a:chExt cx="6528430" cy="381000"/>
          </a:xfrm>
        </p:grpSpPr>
        <p:sp>
          <p:nvSpPr>
            <p:cNvPr id="9" name="Rectangle 8"/>
            <p:cNvSpPr/>
            <p:nvPr/>
          </p:nvSpPr>
          <p:spPr>
            <a:xfrm>
              <a:off x="1599887" y="2286000"/>
              <a:ext cx="517575"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10" name="Rectangle 9"/>
            <p:cNvSpPr/>
            <p:nvPr/>
          </p:nvSpPr>
          <p:spPr>
            <a:xfrm>
              <a:off x="3200242" y="2286000"/>
              <a:ext cx="517575"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1" name="Rectangle 10"/>
            <p:cNvSpPr/>
            <p:nvPr/>
          </p:nvSpPr>
          <p:spPr>
            <a:xfrm>
              <a:off x="2209546" y="2286000"/>
              <a:ext cx="517575"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2" name="Rectangle 11"/>
            <p:cNvSpPr/>
            <p:nvPr/>
          </p:nvSpPr>
          <p:spPr>
            <a:xfrm>
              <a:off x="5410255" y="2286000"/>
              <a:ext cx="517575"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3" name="Rectangle 12"/>
            <p:cNvSpPr/>
            <p:nvPr/>
          </p:nvSpPr>
          <p:spPr>
            <a:xfrm>
              <a:off x="4571974" y="2286000"/>
              <a:ext cx="517575" cy="379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cxnSp>
          <p:nvCxnSpPr>
            <p:cNvPr id="14" name="Straight Connector 13"/>
            <p:cNvCxnSpPr/>
            <p:nvPr/>
          </p:nvCxnSpPr>
          <p:spPr>
            <a:xfrm>
              <a:off x="1574485" y="2286000"/>
              <a:ext cx="6528430" cy="158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74485" y="2665413"/>
              <a:ext cx="6528430" cy="158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373" name="TextBox 31"/>
          <p:cNvSpPr txBox="1">
            <a:spLocks noChangeArrowheads="1"/>
          </p:cNvSpPr>
          <p:nvPr/>
        </p:nvSpPr>
        <p:spPr bwMode="auto">
          <a:xfrm>
            <a:off x="1219200" y="1905000"/>
            <a:ext cx="538163" cy="369888"/>
          </a:xfrm>
          <a:prstGeom prst="rect">
            <a:avLst/>
          </a:prstGeom>
          <a:noFill/>
          <a:ln w="9525">
            <a:noFill/>
            <a:miter lim="800000"/>
            <a:headEnd/>
            <a:tailEnd/>
          </a:ln>
        </p:spPr>
        <p:txBody>
          <a:bodyPr>
            <a:spAutoFit/>
          </a:bodyPr>
          <a:lstStyle/>
          <a:p>
            <a:r>
              <a:rPr lang="en-US"/>
              <a:t>P1</a:t>
            </a:r>
          </a:p>
        </p:txBody>
      </p:sp>
      <p:grpSp>
        <p:nvGrpSpPr>
          <p:cNvPr id="33" name="Group 106"/>
          <p:cNvGrpSpPr>
            <a:grpSpLocks/>
          </p:cNvGrpSpPr>
          <p:nvPr/>
        </p:nvGrpSpPr>
        <p:grpSpPr bwMode="auto">
          <a:xfrm>
            <a:off x="8077200" y="2514600"/>
            <a:ext cx="838200" cy="2884488"/>
            <a:chOff x="8077200" y="2514600"/>
            <a:chExt cx="838200" cy="2883932"/>
          </a:xfrm>
        </p:grpSpPr>
        <p:sp>
          <p:nvSpPr>
            <p:cNvPr id="15375" name="TextBox 74"/>
            <p:cNvSpPr txBox="1">
              <a:spLocks noChangeArrowheads="1"/>
            </p:cNvSpPr>
            <p:nvPr/>
          </p:nvSpPr>
          <p:spPr bwMode="auto">
            <a:xfrm>
              <a:off x="8153400" y="5029200"/>
              <a:ext cx="762000" cy="369332"/>
            </a:xfrm>
            <a:prstGeom prst="rect">
              <a:avLst/>
            </a:prstGeom>
            <a:noFill/>
            <a:ln w="9525">
              <a:noFill/>
              <a:miter lim="800000"/>
              <a:headEnd/>
              <a:tailEnd/>
            </a:ln>
          </p:spPr>
          <p:txBody>
            <a:bodyPr>
              <a:spAutoFit/>
            </a:bodyPr>
            <a:lstStyle/>
            <a:p>
              <a:r>
                <a:rPr lang="en-US"/>
                <a:t>Voter</a:t>
              </a:r>
            </a:p>
          </p:txBody>
        </p:sp>
        <p:cxnSp>
          <p:nvCxnSpPr>
            <p:cNvPr id="85" name="Elbow Connector 84"/>
            <p:cNvCxnSpPr>
              <a:endCxn id="15375" idx="0"/>
            </p:cNvCxnSpPr>
            <p:nvPr/>
          </p:nvCxnSpPr>
          <p:spPr>
            <a:xfrm rot="5400000" flipV="1">
              <a:off x="7048742" y="3543058"/>
              <a:ext cx="2514115" cy="457200"/>
            </a:xfrm>
            <a:prstGeom prst="bentConnector3">
              <a:avLst>
                <a:gd name="adj1" fmla="val -413"/>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8" name="Elbow Connector 87"/>
            <p:cNvCxnSpPr>
              <a:endCxn id="15375" idx="0"/>
            </p:cNvCxnSpPr>
            <p:nvPr/>
          </p:nvCxnSpPr>
          <p:spPr>
            <a:xfrm rot="5400000" flipV="1">
              <a:off x="7543947" y="4038262"/>
              <a:ext cx="1523706" cy="457200"/>
            </a:xfrm>
            <a:prstGeom prst="bentConnector3">
              <a:avLst>
                <a:gd name="adj1" fmla="val -454"/>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0" name="Elbow Connector 99"/>
            <p:cNvCxnSpPr/>
            <p:nvPr/>
          </p:nvCxnSpPr>
          <p:spPr>
            <a:xfrm rot="5400000" flipV="1">
              <a:off x="8001059" y="4495374"/>
              <a:ext cx="609482" cy="457200"/>
            </a:xfrm>
            <a:prstGeom prst="bentConnector3">
              <a:avLst>
                <a:gd name="adj1" fmla="val -1136"/>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7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16387" name="Rectangle 2"/>
          <p:cNvSpPr>
            <a:spLocks noGrp="1" noChangeArrowheads="1"/>
          </p:cNvSpPr>
          <p:nvPr>
            <p:ph type="title"/>
          </p:nvPr>
        </p:nvSpPr>
        <p:spPr>
          <a:xfrm>
            <a:off x="423863" y="250825"/>
            <a:ext cx="8229600" cy="603250"/>
          </a:xfrm>
        </p:spPr>
        <p:txBody>
          <a:bodyPr/>
          <a:lstStyle/>
          <a:p>
            <a:r>
              <a:rPr lang="en-US" sz="3600" smtClean="0"/>
              <a:t>DieHard Implementation Details</a:t>
            </a:r>
            <a:endParaRPr lang="en-US" sz="3800" smtClean="0"/>
          </a:p>
        </p:txBody>
      </p:sp>
      <p:sp>
        <p:nvSpPr>
          <p:cNvPr id="16388" name="Rectangle 3"/>
          <p:cNvSpPr>
            <a:spLocks noGrp="1" noChangeArrowheads="1"/>
          </p:cNvSpPr>
          <p:nvPr>
            <p:ph type="body" idx="1"/>
          </p:nvPr>
        </p:nvSpPr>
        <p:spPr>
          <a:xfrm>
            <a:off x="457200" y="990600"/>
            <a:ext cx="8401050" cy="4981575"/>
          </a:xfrm>
        </p:spPr>
        <p:txBody>
          <a:bodyPr/>
          <a:lstStyle/>
          <a:p>
            <a:r>
              <a:rPr lang="en-US" sz="2600" smtClean="0"/>
              <a:t>Multiply allocated memory by factor of M</a:t>
            </a:r>
          </a:p>
          <a:p>
            <a:r>
              <a:rPr lang="en-US" sz="2600" smtClean="0"/>
              <a:t>Allocation</a:t>
            </a:r>
          </a:p>
          <a:p>
            <a:pPr lvl="1"/>
            <a:r>
              <a:rPr lang="en-US" sz="2300" smtClean="0"/>
              <a:t>Segregate objects by size (log2), bitmap allocator</a:t>
            </a:r>
          </a:p>
          <a:p>
            <a:pPr lvl="1"/>
            <a:r>
              <a:rPr lang="en-US" sz="2300" smtClean="0"/>
              <a:t>Within size class, place objects randomly in address space</a:t>
            </a:r>
          </a:p>
          <a:p>
            <a:pPr lvl="2"/>
            <a:r>
              <a:rPr lang="en-US" sz="1800" smtClean="0"/>
              <a:t>Randomly re-probe if conflicts (expansion limits probing)</a:t>
            </a:r>
          </a:p>
          <a:p>
            <a:pPr lvl="1"/>
            <a:r>
              <a:rPr lang="en-US" sz="2300" smtClean="0"/>
              <a:t>Separate metadata from user data</a:t>
            </a:r>
          </a:p>
          <a:p>
            <a:pPr lvl="1"/>
            <a:r>
              <a:rPr lang="en-US" sz="2300" smtClean="0"/>
              <a:t>Fill objects with random values – for detecting uninit reads</a:t>
            </a:r>
          </a:p>
          <a:p>
            <a:r>
              <a:rPr lang="en-US" sz="2600" smtClean="0"/>
              <a:t>Deallocation</a:t>
            </a:r>
          </a:p>
          <a:p>
            <a:pPr lvl="1"/>
            <a:r>
              <a:rPr lang="en-US" sz="2300" smtClean="0"/>
              <a:t>Expansion factor =&gt; frees deferred</a:t>
            </a:r>
          </a:p>
          <a:p>
            <a:pPr lvl="1"/>
            <a:r>
              <a:rPr lang="en-US" sz="2300" smtClean="0"/>
              <a:t>Extra checks for illegal free</a:t>
            </a:r>
          </a:p>
        </p:txBody>
      </p:sp>
      <p:sp>
        <p:nvSpPr>
          <p:cNvPr id="7" name="Slide Number Placeholder 6"/>
          <p:cNvSpPr>
            <a:spLocks noGrp="1"/>
          </p:cNvSpPr>
          <p:nvPr>
            <p:ph type="sldNum" sz="quarter" idx="12"/>
          </p:nvPr>
        </p:nvSpPr>
        <p:spPr/>
        <p:txBody>
          <a:bodyPr/>
          <a:lstStyle/>
          <a:p>
            <a:pPr>
              <a:defRPr/>
            </a:pPr>
            <a:fld id="{49F50912-6C27-4701-B3AB-C22DB2D355BE}" type="slidenum">
              <a:rPr lang="en-US" altLang="en-US"/>
              <a:pPr>
                <a:defRPr/>
              </a:pPr>
              <a:t>42</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22531" name="Rectangle 2"/>
          <p:cNvSpPr>
            <a:spLocks noGrp="1" noChangeArrowheads="1"/>
          </p:cNvSpPr>
          <p:nvPr>
            <p:ph type="title"/>
          </p:nvPr>
        </p:nvSpPr>
        <p:spPr/>
        <p:txBody>
          <a:bodyPr/>
          <a:lstStyle/>
          <a:p>
            <a:r>
              <a:rPr lang="en-US" dirty="0" smtClean="0"/>
              <a:t>DieHard Caveats</a:t>
            </a:r>
          </a:p>
        </p:txBody>
      </p:sp>
      <p:sp>
        <p:nvSpPr>
          <p:cNvPr id="22532" name="Rectangle 3"/>
          <p:cNvSpPr>
            <a:spLocks noGrp="1" noChangeArrowheads="1"/>
          </p:cNvSpPr>
          <p:nvPr>
            <p:ph type="body" idx="1"/>
          </p:nvPr>
        </p:nvSpPr>
        <p:spPr>
          <a:xfrm>
            <a:off x="457200" y="1066800"/>
            <a:ext cx="8305800" cy="5064125"/>
          </a:xfrm>
        </p:spPr>
        <p:txBody>
          <a:bodyPr/>
          <a:lstStyle/>
          <a:p>
            <a:r>
              <a:rPr lang="en-US" sz="2600" dirty="0" smtClean="0"/>
              <a:t>Primary focus is on protecting heap</a:t>
            </a:r>
          </a:p>
          <a:p>
            <a:pPr lvl="1"/>
            <a:r>
              <a:rPr lang="en-US" sz="2300" dirty="0" smtClean="0"/>
              <a:t>Techniques applicable to stack data, but requires recompilation and format changes</a:t>
            </a:r>
          </a:p>
          <a:p>
            <a:r>
              <a:rPr lang="en-US" sz="2600" dirty="0" smtClean="0"/>
              <a:t>Trades space, processors for memory safety</a:t>
            </a:r>
          </a:p>
          <a:p>
            <a:pPr lvl="1"/>
            <a:r>
              <a:rPr lang="en-US" sz="2300" dirty="0" smtClean="0"/>
              <a:t>Not applicable to applications with large footprint</a:t>
            </a:r>
          </a:p>
          <a:p>
            <a:pPr lvl="1"/>
            <a:r>
              <a:rPr lang="en-US" sz="2300" dirty="0" smtClean="0"/>
              <a:t>Applicability to server apps likely to increase</a:t>
            </a:r>
          </a:p>
          <a:p>
            <a:r>
              <a:rPr lang="en-US" sz="2600" dirty="0" smtClean="0"/>
              <a:t>In replicated mode, DieHard requires determinism</a:t>
            </a:r>
          </a:p>
          <a:p>
            <a:pPr lvl="1"/>
            <a:r>
              <a:rPr lang="en-US" sz="2200" dirty="0" smtClean="0"/>
              <a:t>Replicas see same input, shared state, etc.</a:t>
            </a:r>
          </a:p>
          <a:p>
            <a:r>
              <a:rPr lang="en-US" sz="2600" dirty="0" smtClean="0"/>
              <a:t>DieHard is a brute force approach</a:t>
            </a:r>
          </a:p>
          <a:p>
            <a:pPr lvl="1"/>
            <a:r>
              <a:rPr lang="en-US" sz="2000" dirty="0" smtClean="0"/>
              <a:t>Improvements possible (efficiency, safety, coverage, etc.)</a:t>
            </a:r>
          </a:p>
          <a:p>
            <a:endParaRPr lang="en-US" sz="2600" dirty="0" smtClean="0"/>
          </a:p>
        </p:txBody>
      </p:sp>
      <p:sp>
        <p:nvSpPr>
          <p:cNvPr id="7" name="Slide Number Placeholder 6"/>
          <p:cNvSpPr>
            <a:spLocks noGrp="1"/>
          </p:cNvSpPr>
          <p:nvPr>
            <p:ph type="sldNum" sz="quarter" idx="12"/>
          </p:nvPr>
        </p:nvSpPr>
        <p:spPr/>
        <p:txBody>
          <a:bodyPr/>
          <a:lstStyle/>
          <a:p>
            <a:pPr>
              <a:defRPr/>
            </a:pPr>
            <a:fld id="{CD2D0DB3-B4F3-4860-8ED7-9F09B94FBA18}" type="slidenum">
              <a:rPr lang="en-US" altLang="en-US"/>
              <a:pPr>
                <a:defRPr/>
              </a:pPr>
              <a:t>43</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1143000"/>
            <a:ext cx="8229600" cy="4835525"/>
          </a:xfrm>
        </p:spPr>
        <p:txBody>
          <a:bodyPr/>
          <a:lstStyle/>
          <a:p>
            <a:pPr>
              <a:buFont typeface="Wingdings" pitchFamily="2" charset="2"/>
              <a:buNone/>
            </a:pPr>
            <a:r>
              <a:rPr lang="en-US" sz="2400" smtClean="0"/>
              <a:t>	                  Segregated size classes</a:t>
            </a:r>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r>
              <a:rPr lang="en-US" sz="2400" smtClean="0"/>
              <a:t>	</a:t>
            </a:r>
            <a:br>
              <a:rPr lang="en-US" sz="2400" smtClean="0"/>
            </a:br>
            <a:r>
              <a:rPr lang="en-US" sz="2400" smtClean="0"/>
              <a:t>- Static strategy pre-allocates size classes</a:t>
            </a:r>
            <a:br>
              <a:rPr lang="en-US" sz="2400" smtClean="0"/>
            </a:br>
            <a:r>
              <a:rPr lang="en-US" sz="2400" smtClean="0"/>
              <a:t>- Adaptive strategy grows each size class incrementally</a:t>
            </a:r>
          </a:p>
        </p:txBody>
      </p:sp>
      <p:sp>
        <p:nvSpPr>
          <p:cNvPr id="44" name="Date Placeholder 3"/>
          <p:cNvSpPr>
            <a:spLocks noGrp="1"/>
          </p:cNvSpPr>
          <p:nvPr>
            <p:ph type="dt" sz="quarter" idx="10"/>
          </p:nvPr>
        </p:nvSpPr>
        <p:spPr/>
        <p:txBody>
          <a:bodyPr/>
          <a:lstStyle/>
          <a:p>
            <a:pPr>
              <a:defRPr/>
            </a:pPr>
            <a:r>
              <a:rPr lang="en-US" smtClean="0"/>
              <a:t>Ben Zorn, Microsoft Research</a:t>
            </a:r>
            <a:endParaRPr lang="en-US"/>
          </a:p>
        </p:txBody>
      </p:sp>
      <p:sp>
        <p:nvSpPr>
          <p:cNvPr id="17412" name="Rectangle 2"/>
          <p:cNvSpPr>
            <a:spLocks noGrp="1" noChangeArrowheads="1"/>
          </p:cNvSpPr>
          <p:nvPr>
            <p:ph type="title"/>
          </p:nvPr>
        </p:nvSpPr>
        <p:spPr/>
        <p:txBody>
          <a:bodyPr/>
          <a:lstStyle/>
          <a:p>
            <a:r>
              <a:rPr lang="en-US" smtClean="0"/>
              <a:t>Over-provisioned, Randomized Heap</a:t>
            </a:r>
          </a:p>
        </p:txBody>
      </p:sp>
      <p:sp>
        <p:nvSpPr>
          <p:cNvPr id="17413" name="Rectangle 4"/>
          <p:cNvSpPr>
            <a:spLocks noChangeArrowheads="1"/>
          </p:cNvSpPr>
          <p:nvPr/>
        </p:nvSpPr>
        <p:spPr bwMode="auto">
          <a:xfrm>
            <a:off x="1370013" y="2841625"/>
            <a:ext cx="4824412" cy="484188"/>
          </a:xfrm>
          <a:prstGeom prst="rect">
            <a:avLst/>
          </a:prstGeom>
          <a:solidFill>
            <a:schemeClr val="accent1"/>
          </a:solidFill>
          <a:ln w="19050">
            <a:solidFill>
              <a:schemeClr val="tx1"/>
            </a:solidFill>
            <a:miter lim="800000"/>
            <a:headEnd/>
            <a:tailEnd/>
          </a:ln>
        </p:spPr>
        <p:txBody>
          <a:bodyPr wrap="none" lIns="82945" tIns="41473" rIns="82945" bIns="41473" anchor="ctr"/>
          <a:lstStyle/>
          <a:p>
            <a:endParaRPr lang="en-US"/>
          </a:p>
        </p:txBody>
      </p:sp>
      <p:sp>
        <p:nvSpPr>
          <p:cNvPr id="17414" name="Rectangle 5"/>
          <p:cNvSpPr>
            <a:spLocks noChangeArrowheads="1"/>
          </p:cNvSpPr>
          <p:nvPr/>
        </p:nvSpPr>
        <p:spPr bwMode="auto">
          <a:xfrm>
            <a:off x="1385888" y="2855913"/>
            <a:ext cx="398462" cy="455612"/>
          </a:xfrm>
          <a:prstGeom prst="rect">
            <a:avLst/>
          </a:prstGeom>
          <a:solidFill>
            <a:srgbClr val="CCFFCC"/>
          </a:solidFill>
          <a:ln w="9525">
            <a:solidFill>
              <a:schemeClr val="tx1"/>
            </a:solidFill>
            <a:miter lim="800000"/>
            <a:headEnd/>
            <a:tailEnd/>
          </a:ln>
        </p:spPr>
        <p:txBody>
          <a:bodyPr wrap="none" lIns="82945" tIns="41473" rIns="82945" bIns="41473" anchor="ctr"/>
          <a:lstStyle/>
          <a:p>
            <a:r>
              <a:rPr lang="en-US"/>
              <a:t>2</a:t>
            </a:r>
          </a:p>
        </p:txBody>
      </p:sp>
      <p:sp>
        <p:nvSpPr>
          <p:cNvPr id="17415" name="AutoShape 6"/>
          <p:cNvSpPr>
            <a:spLocks/>
          </p:cNvSpPr>
          <p:nvPr/>
        </p:nvSpPr>
        <p:spPr bwMode="auto">
          <a:xfrm rot="-5400000">
            <a:off x="3271838" y="1549400"/>
            <a:ext cx="1025525" cy="4778375"/>
          </a:xfrm>
          <a:prstGeom prst="leftBrace">
            <a:avLst>
              <a:gd name="adj1" fmla="val 38807"/>
              <a:gd name="adj2" fmla="val 50000"/>
            </a:avLst>
          </a:prstGeom>
          <a:noFill/>
          <a:ln w="9525">
            <a:solidFill>
              <a:schemeClr val="tx1"/>
            </a:solidFill>
            <a:round/>
            <a:headEnd/>
            <a:tailEnd/>
          </a:ln>
        </p:spPr>
        <p:txBody>
          <a:bodyPr wrap="none" lIns="82945" tIns="41473" rIns="82945" bIns="41473" anchor="ctr"/>
          <a:lstStyle/>
          <a:p>
            <a:endParaRPr lang="en-US"/>
          </a:p>
        </p:txBody>
      </p:sp>
      <p:sp>
        <p:nvSpPr>
          <p:cNvPr id="17416" name="Text Box 7"/>
          <p:cNvSpPr txBox="1">
            <a:spLocks noChangeArrowheads="1"/>
          </p:cNvSpPr>
          <p:nvPr/>
        </p:nvSpPr>
        <p:spPr bwMode="auto">
          <a:xfrm>
            <a:off x="3630613" y="4429125"/>
            <a:ext cx="3086100" cy="760413"/>
          </a:xfrm>
          <a:prstGeom prst="rect">
            <a:avLst/>
          </a:prstGeom>
          <a:noFill/>
          <a:ln w="9525">
            <a:noFill/>
            <a:miter lim="800000"/>
            <a:headEnd/>
            <a:tailEnd/>
          </a:ln>
        </p:spPr>
        <p:txBody>
          <a:bodyPr lIns="82945" tIns="41473" rIns="82945" bIns="41473">
            <a:spAutoFit/>
          </a:bodyPr>
          <a:lstStyle/>
          <a:p>
            <a:r>
              <a:rPr lang="en-US" sz="2200" b="1">
                <a:latin typeface="Frutiger Linotype" pitchFamily="34" charset="0"/>
              </a:rPr>
              <a:t>H</a:t>
            </a:r>
            <a:r>
              <a:rPr lang="en-US" sz="2200">
                <a:latin typeface="Frutiger Linotype" pitchFamily="34" charset="0"/>
              </a:rPr>
              <a:t> = </a:t>
            </a:r>
            <a:r>
              <a:rPr lang="en-US" sz="2200" i="1">
                <a:latin typeface="Frutiger Linotype" pitchFamily="34" charset="0"/>
              </a:rPr>
              <a:t>max heap size, class i</a:t>
            </a:r>
          </a:p>
        </p:txBody>
      </p:sp>
      <p:sp>
        <p:nvSpPr>
          <p:cNvPr id="17417" name="AutoShape 8"/>
          <p:cNvSpPr>
            <a:spLocks/>
          </p:cNvSpPr>
          <p:nvPr/>
        </p:nvSpPr>
        <p:spPr bwMode="auto">
          <a:xfrm rot="5400000">
            <a:off x="2300288" y="1366838"/>
            <a:ext cx="509587" cy="2319337"/>
          </a:xfrm>
          <a:prstGeom prst="leftBrace">
            <a:avLst>
              <a:gd name="adj1" fmla="val 37907"/>
              <a:gd name="adj2" fmla="val 50000"/>
            </a:avLst>
          </a:prstGeom>
          <a:noFill/>
          <a:ln w="9525">
            <a:solidFill>
              <a:schemeClr val="tx1"/>
            </a:solidFill>
            <a:round/>
            <a:headEnd/>
            <a:tailEnd/>
          </a:ln>
        </p:spPr>
        <p:txBody>
          <a:bodyPr wrap="none" lIns="82945" tIns="41473" rIns="82945" bIns="41473" anchor="ctr"/>
          <a:lstStyle/>
          <a:p>
            <a:endParaRPr lang="en-US"/>
          </a:p>
        </p:txBody>
      </p:sp>
      <p:sp>
        <p:nvSpPr>
          <p:cNvPr id="17418" name="AutoShape 9"/>
          <p:cNvSpPr>
            <a:spLocks/>
          </p:cNvSpPr>
          <p:nvPr/>
        </p:nvSpPr>
        <p:spPr bwMode="auto">
          <a:xfrm rot="5400000">
            <a:off x="4689475" y="1296988"/>
            <a:ext cx="509587" cy="2459038"/>
          </a:xfrm>
          <a:prstGeom prst="leftBrace">
            <a:avLst>
              <a:gd name="adj1" fmla="val 40191"/>
              <a:gd name="adj2" fmla="val 50000"/>
            </a:avLst>
          </a:prstGeom>
          <a:noFill/>
          <a:ln w="9525">
            <a:solidFill>
              <a:schemeClr val="tx1"/>
            </a:solidFill>
            <a:round/>
            <a:headEnd/>
            <a:tailEnd/>
          </a:ln>
        </p:spPr>
        <p:txBody>
          <a:bodyPr wrap="none" lIns="82945" tIns="41473" rIns="82945" bIns="41473" anchor="ctr"/>
          <a:lstStyle/>
          <a:p>
            <a:endParaRPr lang="en-US"/>
          </a:p>
        </p:txBody>
      </p:sp>
      <p:sp>
        <p:nvSpPr>
          <p:cNvPr id="17419" name="Text Box 10"/>
          <p:cNvSpPr txBox="1">
            <a:spLocks noChangeArrowheads="1"/>
          </p:cNvSpPr>
          <p:nvPr/>
        </p:nvSpPr>
        <p:spPr bwMode="auto">
          <a:xfrm>
            <a:off x="1524000" y="1752600"/>
            <a:ext cx="2987675" cy="762000"/>
          </a:xfrm>
          <a:prstGeom prst="rect">
            <a:avLst/>
          </a:prstGeom>
          <a:noFill/>
          <a:ln w="9525">
            <a:noFill/>
            <a:miter lim="800000"/>
            <a:headEnd/>
            <a:tailEnd/>
          </a:ln>
        </p:spPr>
        <p:txBody>
          <a:bodyPr lIns="82945" tIns="41473" rIns="82945" bIns="41473">
            <a:spAutoFit/>
          </a:bodyPr>
          <a:lstStyle/>
          <a:p>
            <a:pPr defTabSz="828675">
              <a:tabLst>
                <a:tab pos="207963" algn="l"/>
              </a:tabLst>
            </a:pPr>
            <a:r>
              <a:rPr lang="en-US" sz="2200" b="1">
                <a:latin typeface="Frutiger Linotype" pitchFamily="34" charset="0"/>
              </a:rPr>
              <a:t>L </a:t>
            </a:r>
            <a:r>
              <a:rPr lang="en-US" sz="2200">
                <a:latin typeface="Frutiger Linotype" pitchFamily="34" charset="0"/>
              </a:rPr>
              <a:t>= </a:t>
            </a:r>
            <a:r>
              <a:rPr lang="en-US" sz="2200" i="1">
                <a:latin typeface="Frutiger Linotype" pitchFamily="34" charset="0"/>
              </a:rPr>
              <a:t>max live size</a:t>
            </a:r>
            <a:r>
              <a:rPr lang="en-US" sz="2200">
                <a:latin typeface="Frutiger Linotype" pitchFamily="34" charset="0"/>
              </a:rPr>
              <a:t> </a:t>
            </a:r>
            <a:r>
              <a:rPr lang="en-US" sz="2200">
                <a:latin typeface="cmsy10" pitchFamily="34" charset="0"/>
              </a:rPr>
              <a:t>≤</a:t>
            </a:r>
            <a:r>
              <a:rPr lang="en-US" sz="2200">
                <a:latin typeface="Frutiger Linotype" pitchFamily="34" charset="0"/>
              </a:rPr>
              <a:t> H/2</a:t>
            </a:r>
          </a:p>
        </p:txBody>
      </p:sp>
      <p:sp>
        <p:nvSpPr>
          <p:cNvPr id="17420" name="Text Box 11"/>
          <p:cNvSpPr txBox="1">
            <a:spLocks noChangeArrowheads="1"/>
          </p:cNvSpPr>
          <p:nvPr/>
        </p:nvSpPr>
        <p:spPr bwMode="auto">
          <a:xfrm>
            <a:off x="4800600" y="1828800"/>
            <a:ext cx="1965325" cy="422275"/>
          </a:xfrm>
          <a:prstGeom prst="rect">
            <a:avLst/>
          </a:prstGeom>
          <a:noFill/>
          <a:ln w="9525">
            <a:noFill/>
            <a:miter lim="800000"/>
            <a:headEnd/>
            <a:tailEnd/>
          </a:ln>
        </p:spPr>
        <p:txBody>
          <a:bodyPr wrap="none" lIns="82945" tIns="41473" rIns="82945" bIns="41473">
            <a:spAutoFit/>
          </a:bodyPr>
          <a:lstStyle/>
          <a:p>
            <a:r>
              <a:rPr lang="en-US" sz="2200" b="1"/>
              <a:t>F</a:t>
            </a:r>
            <a:r>
              <a:rPr lang="en-US" sz="2200"/>
              <a:t> </a:t>
            </a:r>
            <a:r>
              <a:rPr lang="en-US" sz="2200">
                <a:latin typeface="Frutiger Linotype" pitchFamily="34" charset="0"/>
              </a:rPr>
              <a:t>= </a:t>
            </a:r>
            <a:r>
              <a:rPr lang="en-US" sz="2200" i="1">
                <a:latin typeface="Frutiger Linotype" pitchFamily="34" charset="0"/>
              </a:rPr>
              <a:t>free</a:t>
            </a:r>
            <a:r>
              <a:rPr lang="en-US" sz="2200">
                <a:latin typeface="Frutiger Linotype" pitchFamily="34" charset="0"/>
              </a:rPr>
              <a:t> = H-L</a:t>
            </a:r>
          </a:p>
        </p:txBody>
      </p:sp>
      <p:sp>
        <p:nvSpPr>
          <p:cNvPr id="17421" name="Rectangle 12"/>
          <p:cNvSpPr>
            <a:spLocks noChangeArrowheads="1"/>
          </p:cNvSpPr>
          <p:nvPr/>
        </p:nvSpPr>
        <p:spPr bwMode="auto">
          <a:xfrm>
            <a:off x="6273800" y="2855913"/>
            <a:ext cx="731838" cy="455612"/>
          </a:xfrm>
          <a:prstGeom prst="rect">
            <a:avLst/>
          </a:prstGeom>
          <a:solidFill>
            <a:srgbClr val="CCFFCC"/>
          </a:solidFill>
          <a:ln w="9525">
            <a:solidFill>
              <a:schemeClr val="tx1"/>
            </a:solidFill>
            <a:miter lim="800000"/>
            <a:headEnd/>
            <a:tailEnd/>
          </a:ln>
        </p:spPr>
        <p:txBody>
          <a:bodyPr wrap="none" lIns="82945" tIns="41473" rIns="82945" bIns="41473" anchor="ctr"/>
          <a:lstStyle/>
          <a:p>
            <a:endParaRPr lang="en-US"/>
          </a:p>
        </p:txBody>
      </p:sp>
      <p:sp>
        <p:nvSpPr>
          <p:cNvPr id="17422" name="Rectangle 13"/>
          <p:cNvSpPr>
            <a:spLocks noChangeArrowheads="1"/>
          </p:cNvSpPr>
          <p:nvPr/>
        </p:nvSpPr>
        <p:spPr bwMode="auto">
          <a:xfrm>
            <a:off x="7008813" y="2855913"/>
            <a:ext cx="731837"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23" name="Rectangle 14"/>
          <p:cNvSpPr>
            <a:spLocks noChangeArrowheads="1"/>
          </p:cNvSpPr>
          <p:nvPr/>
        </p:nvSpPr>
        <p:spPr bwMode="auto">
          <a:xfrm>
            <a:off x="1776413" y="2855913"/>
            <a:ext cx="398462" cy="455612"/>
          </a:xfrm>
          <a:prstGeom prst="rect">
            <a:avLst/>
          </a:prstGeom>
          <a:solidFill>
            <a:srgbClr val="CCFFCC"/>
          </a:solidFill>
          <a:ln w="9525">
            <a:solidFill>
              <a:schemeClr val="tx1"/>
            </a:solidFill>
            <a:miter lim="800000"/>
            <a:headEnd/>
            <a:tailEnd/>
          </a:ln>
        </p:spPr>
        <p:txBody>
          <a:bodyPr wrap="none" lIns="82945" tIns="41473" rIns="82945" bIns="41473" anchor="ctr"/>
          <a:lstStyle/>
          <a:p>
            <a:r>
              <a:rPr lang="en-US"/>
              <a:t>4</a:t>
            </a:r>
          </a:p>
        </p:txBody>
      </p:sp>
      <p:sp>
        <p:nvSpPr>
          <p:cNvPr id="17424" name="Rectangle 15"/>
          <p:cNvSpPr>
            <a:spLocks noChangeArrowheads="1"/>
          </p:cNvSpPr>
          <p:nvPr/>
        </p:nvSpPr>
        <p:spPr bwMode="auto">
          <a:xfrm>
            <a:off x="2166938" y="2855913"/>
            <a:ext cx="396875"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25" name="Rectangle 16"/>
          <p:cNvSpPr>
            <a:spLocks noChangeArrowheads="1"/>
          </p:cNvSpPr>
          <p:nvPr/>
        </p:nvSpPr>
        <p:spPr bwMode="auto">
          <a:xfrm>
            <a:off x="2563813" y="2855913"/>
            <a:ext cx="400050"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26" name="Rectangle 17"/>
          <p:cNvSpPr>
            <a:spLocks noChangeArrowheads="1"/>
          </p:cNvSpPr>
          <p:nvPr/>
        </p:nvSpPr>
        <p:spPr bwMode="auto">
          <a:xfrm>
            <a:off x="2954338" y="2855913"/>
            <a:ext cx="398462" cy="455612"/>
          </a:xfrm>
          <a:prstGeom prst="rect">
            <a:avLst/>
          </a:prstGeom>
          <a:solidFill>
            <a:srgbClr val="CCFFCC"/>
          </a:solidFill>
          <a:ln w="9525">
            <a:solidFill>
              <a:schemeClr val="tx1"/>
            </a:solidFill>
            <a:miter lim="800000"/>
            <a:headEnd/>
            <a:tailEnd/>
          </a:ln>
        </p:spPr>
        <p:txBody>
          <a:bodyPr wrap="none" lIns="82945" tIns="41473" rIns="82945" bIns="41473" anchor="ctr"/>
          <a:lstStyle/>
          <a:p>
            <a:r>
              <a:rPr lang="en-US"/>
              <a:t>5</a:t>
            </a:r>
          </a:p>
        </p:txBody>
      </p:sp>
      <p:sp>
        <p:nvSpPr>
          <p:cNvPr id="17427" name="Rectangle 18"/>
          <p:cNvSpPr>
            <a:spLocks noChangeArrowheads="1"/>
          </p:cNvSpPr>
          <p:nvPr/>
        </p:nvSpPr>
        <p:spPr bwMode="auto">
          <a:xfrm>
            <a:off x="3344863" y="2855913"/>
            <a:ext cx="398462"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28" name="Rectangle 19"/>
          <p:cNvSpPr>
            <a:spLocks noChangeArrowheads="1"/>
          </p:cNvSpPr>
          <p:nvPr/>
        </p:nvSpPr>
        <p:spPr bwMode="auto">
          <a:xfrm>
            <a:off x="3751263" y="2855913"/>
            <a:ext cx="396875" cy="455612"/>
          </a:xfrm>
          <a:prstGeom prst="rect">
            <a:avLst/>
          </a:prstGeom>
          <a:solidFill>
            <a:srgbClr val="CCFFCC"/>
          </a:solidFill>
          <a:ln w="9525">
            <a:solidFill>
              <a:schemeClr val="tx1"/>
            </a:solidFill>
            <a:miter lim="800000"/>
            <a:headEnd/>
            <a:tailEnd/>
          </a:ln>
        </p:spPr>
        <p:txBody>
          <a:bodyPr wrap="none" lIns="82945" tIns="41473" rIns="82945" bIns="41473" anchor="ctr"/>
          <a:lstStyle/>
          <a:p>
            <a:r>
              <a:rPr lang="en-US"/>
              <a:t>3</a:t>
            </a:r>
          </a:p>
        </p:txBody>
      </p:sp>
      <p:sp>
        <p:nvSpPr>
          <p:cNvPr id="17429" name="Rectangle 20"/>
          <p:cNvSpPr>
            <a:spLocks noChangeArrowheads="1"/>
          </p:cNvSpPr>
          <p:nvPr/>
        </p:nvSpPr>
        <p:spPr bwMode="auto">
          <a:xfrm>
            <a:off x="4157663" y="2855913"/>
            <a:ext cx="398462"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30" name="Rectangle 21"/>
          <p:cNvSpPr>
            <a:spLocks noChangeArrowheads="1"/>
          </p:cNvSpPr>
          <p:nvPr/>
        </p:nvSpPr>
        <p:spPr bwMode="auto">
          <a:xfrm>
            <a:off x="4564063" y="2855913"/>
            <a:ext cx="398462"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31" name="Rectangle 22"/>
          <p:cNvSpPr>
            <a:spLocks noChangeArrowheads="1"/>
          </p:cNvSpPr>
          <p:nvPr/>
        </p:nvSpPr>
        <p:spPr bwMode="auto">
          <a:xfrm>
            <a:off x="4972050" y="2855913"/>
            <a:ext cx="396875" cy="455612"/>
          </a:xfrm>
          <a:prstGeom prst="rect">
            <a:avLst/>
          </a:prstGeom>
          <a:solidFill>
            <a:srgbClr val="CCFFCC"/>
          </a:solidFill>
          <a:ln w="9525">
            <a:solidFill>
              <a:schemeClr val="tx1"/>
            </a:solidFill>
            <a:miter lim="800000"/>
            <a:headEnd/>
            <a:tailEnd/>
          </a:ln>
        </p:spPr>
        <p:txBody>
          <a:bodyPr wrap="none" lIns="82945" tIns="41473" rIns="82945" bIns="41473" anchor="ctr"/>
          <a:lstStyle/>
          <a:p>
            <a:r>
              <a:rPr lang="en-US"/>
              <a:t>1</a:t>
            </a:r>
          </a:p>
        </p:txBody>
      </p:sp>
      <p:sp>
        <p:nvSpPr>
          <p:cNvPr id="17432" name="Rectangle 23"/>
          <p:cNvSpPr>
            <a:spLocks noChangeArrowheads="1"/>
          </p:cNvSpPr>
          <p:nvPr/>
        </p:nvSpPr>
        <p:spPr bwMode="auto">
          <a:xfrm>
            <a:off x="5376863" y="2855913"/>
            <a:ext cx="398462" cy="455612"/>
          </a:xfrm>
          <a:prstGeom prst="rect">
            <a:avLst/>
          </a:prstGeom>
          <a:solidFill>
            <a:schemeClr val="bg1"/>
          </a:solidFill>
          <a:ln w="9525">
            <a:solidFill>
              <a:schemeClr val="tx1"/>
            </a:solidFill>
            <a:miter lim="800000"/>
            <a:headEnd/>
            <a:tailEnd/>
          </a:ln>
        </p:spPr>
        <p:txBody>
          <a:bodyPr wrap="none" lIns="82945" tIns="41473" rIns="82945" bIns="41473" anchor="ctr"/>
          <a:lstStyle/>
          <a:p>
            <a:endParaRPr lang="en-US" sz="1600"/>
          </a:p>
        </p:txBody>
      </p:sp>
      <p:sp>
        <p:nvSpPr>
          <p:cNvPr id="17433" name="Rectangle 24"/>
          <p:cNvSpPr>
            <a:spLocks noChangeArrowheads="1"/>
          </p:cNvSpPr>
          <p:nvPr/>
        </p:nvSpPr>
        <p:spPr bwMode="auto">
          <a:xfrm>
            <a:off x="5784850" y="2855913"/>
            <a:ext cx="400050" cy="455612"/>
          </a:xfrm>
          <a:prstGeom prst="rect">
            <a:avLst/>
          </a:prstGeom>
          <a:solidFill>
            <a:srgbClr val="CCFFCC"/>
          </a:solidFill>
          <a:ln w="9525">
            <a:solidFill>
              <a:schemeClr val="tx1"/>
            </a:solidFill>
            <a:miter lim="800000"/>
            <a:headEnd/>
            <a:tailEnd/>
          </a:ln>
        </p:spPr>
        <p:txBody>
          <a:bodyPr wrap="none" lIns="82945" tIns="41473" rIns="82945" bIns="41473" anchor="ctr"/>
          <a:lstStyle/>
          <a:p>
            <a:r>
              <a:rPr lang="en-US"/>
              <a:t>6</a:t>
            </a:r>
          </a:p>
        </p:txBody>
      </p:sp>
      <p:sp>
        <p:nvSpPr>
          <p:cNvPr id="17434" name="Text Box 25"/>
          <p:cNvSpPr txBox="1">
            <a:spLocks noChangeArrowheads="1"/>
          </p:cNvSpPr>
          <p:nvPr/>
        </p:nvSpPr>
        <p:spPr bwMode="auto">
          <a:xfrm>
            <a:off x="6372225" y="3425825"/>
            <a:ext cx="2390775" cy="417513"/>
          </a:xfrm>
          <a:prstGeom prst="rect">
            <a:avLst/>
          </a:prstGeom>
          <a:noFill/>
          <a:ln w="9525">
            <a:noFill/>
            <a:miter lim="800000"/>
            <a:headEnd/>
            <a:tailEnd/>
          </a:ln>
        </p:spPr>
        <p:txBody>
          <a:bodyPr lIns="0" tIns="41473" rIns="82945" bIns="41473">
            <a:spAutoFit/>
          </a:bodyPr>
          <a:lstStyle/>
          <a:p>
            <a:r>
              <a:rPr lang="en-US" sz="2200" b="1">
                <a:latin typeface="Frutiger Linotype" pitchFamily="34" charset="0"/>
              </a:rPr>
              <a:t>object size = 16</a:t>
            </a:r>
            <a:endParaRPr lang="en-US" sz="2200" b="1" baseline="30000">
              <a:latin typeface="Frutiger Linotype" pitchFamily="34" charset="0"/>
            </a:endParaRPr>
          </a:p>
        </p:txBody>
      </p:sp>
      <p:sp>
        <p:nvSpPr>
          <p:cNvPr id="17435" name="Text Box 26"/>
          <p:cNvSpPr txBox="1">
            <a:spLocks noChangeArrowheads="1"/>
          </p:cNvSpPr>
          <p:nvPr/>
        </p:nvSpPr>
        <p:spPr bwMode="auto">
          <a:xfrm>
            <a:off x="1593850" y="3425825"/>
            <a:ext cx="2605088" cy="417513"/>
          </a:xfrm>
          <a:prstGeom prst="rect">
            <a:avLst/>
          </a:prstGeom>
          <a:solidFill>
            <a:srgbClr val="FFFFFF">
              <a:alpha val="0"/>
            </a:srgbClr>
          </a:solidFill>
          <a:ln w="9525">
            <a:noFill/>
            <a:miter lim="800000"/>
            <a:headEnd/>
            <a:tailEnd/>
          </a:ln>
        </p:spPr>
        <p:txBody>
          <a:bodyPr lIns="0" tIns="41473" rIns="82945" bIns="41473">
            <a:spAutoFit/>
          </a:bodyPr>
          <a:lstStyle/>
          <a:p>
            <a:r>
              <a:rPr lang="en-US" sz="2200" b="1">
                <a:latin typeface="Frutiger Linotype" pitchFamily="34" charset="0"/>
              </a:rPr>
              <a:t>object size = 8</a:t>
            </a:r>
            <a:endParaRPr lang="en-US" sz="2200" b="1" baseline="30000">
              <a:latin typeface="Frutiger Linotype" pitchFamily="34" charset="0"/>
            </a:endParaRPr>
          </a:p>
        </p:txBody>
      </p:sp>
      <p:sp>
        <p:nvSpPr>
          <p:cNvPr id="17436" name="Text Box 27"/>
          <p:cNvSpPr txBox="1">
            <a:spLocks noChangeArrowheads="1"/>
          </p:cNvSpPr>
          <p:nvPr/>
        </p:nvSpPr>
        <p:spPr bwMode="auto">
          <a:xfrm>
            <a:off x="7834313" y="2792413"/>
            <a:ext cx="450850" cy="422275"/>
          </a:xfrm>
          <a:prstGeom prst="rect">
            <a:avLst/>
          </a:prstGeom>
          <a:noFill/>
          <a:ln w="9525">
            <a:noFill/>
            <a:miter lim="800000"/>
            <a:headEnd/>
            <a:tailEnd/>
          </a:ln>
        </p:spPr>
        <p:txBody>
          <a:bodyPr wrap="none" lIns="82945" tIns="41473" rIns="82945" bIns="41473">
            <a:spAutoFit/>
          </a:bodyPr>
          <a:lstStyle/>
          <a:p>
            <a:r>
              <a:rPr lang="en-US" sz="2200" b="1"/>
              <a:t>…</a:t>
            </a:r>
          </a:p>
        </p:txBody>
      </p:sp>
      <p:sp>
        <p:nvSpPr>
          <p:cNvPr id="47" name="Slide Number Placeholder 46"/>
          <p:cNvSpPr>
            <a:spLocks noGrp="1"/>
          </p:cNvSpPr>
          <p:nvPr>
            <p:ph type="sldNum" sz="quarter" idx="12"/>
          </p:nvPr>
        </p:nvSpPr>
        <p:spPr/>
        <p:txBody>
          <a:bodyPr/>
          <a:lstStyle/>
          <a:p>
            <a:pPr>
              <a:defRPr/>
            </a:pPr>
            <a:fld id="{B0B394D9-F036-41E2-A512-B811395EE26B}" type="slidenum">
              <a:rPr lang="en-US" altLang="en-US"/>
              <a:pPr>
                <a:defRPr/>
              </a:pPr>
              <a:t>44</a:t>
            </a:fld>
            <a:endParaRPr lang="en-US"/>
          </a:p>
        </p:txBody>
      </p:sp>
      <p:sp>
        <p:nvSpPr>
          <p:cNvPr id="48" name="Footer Placeholder 47"/>
          <p:cNvSpPr>
            <a:spLocks noGrp="1"/>
          </p:cNvSpPr>
          <p:nvPr>
            <p:ph type="ftr" sz="quarter" idx="11"/>
          </p:nvPr>
        </p:nvSpPr>
        <p:spPr/>
        <p:txBody>
          <a:bodyPr/>
          <a:lstStyle/>
          <a:p>
            <a:pPr>
              <a:defRPr/>
            </a:pPr>
            <a:r>
              <a:rPr lang="en-US" altLang="en-US" smtClean="0"/>
              <a:t>Fault Tolerant Runtime Systems</a:t>
            </a:r>
            <a:endParaRPr lang="en-US"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Ben Zorn, Microsoft Research</a:t>
            </a:r>
            <a:endParaRPr lang="en-US"/>
          </a:p>
        </p:txBody>
      </p:sp>
      <p:sp>
        <p:nvSpPr>
          <p:cNvPr id="18435" name="Rectangle 2"/>
          <p:cNvSpPr>
            <a:spLocks noGrp="1" noChangeArrowheads="1"/>
          </p:cNvSpPr>
          <p:nvPr>
            <p:ph type="title"/>
          </p:nvPr>
        </p:nvSpPr>
        <p:spPr/>
        <p:txBody>
          <a:bodyPr/>
          <a:lstStyle/>
          <a:p>
            <a:r>
              <a:rPr lang="en-US" sz="3800" smtClean="0"/>
              <a:t>Randomness enables Analytic Reasoning</a:t>
            </a:r>
            <a:br>
              <a:rPr lang="en-US" sz="3800" smtClean="0"/>
            </a:br>
            <a:r>
              <a:rPr lang="en-US" sz="3800" smtClean="0"/>
              <a:t>Example: Buffer Overflows</a:t>
            </a:r>
          </a:p>
        </p:txBody>
      </p:sp>
      <p:sp>
        <p:nvSpPr>
          <p:cNvPr id="18436" name="Rectangle 3"/>
          <p:cNvSpPr>
            <a:spLocks noGrp="1" noChangeArrowheads="1"/>
          </p:cNvSpPr>
          <p:nvPr>
            <p:ph type="body" idx="1"/>
          </p:nvPr>
        </p:nvSpPr>
        <p:spPr>
          <a:xfrm>
            <a:off x="700088" y="2376488"/>
            <a:ext cx="7856537" cy="3373437"/>
          </a:xfrm>
        </p:spPr>
        <p:txBody>
          <a:bodyPr/>
          <a:lstStyle/>
          <a:p>
            <a:endParaRPr lang="en-US" i="1" smtClean="0"/>
          </a:p>
          <a:p>
            <a:r>
              <a:rPr lang="en-US" i="1" smtClean="0"/>
              <a:t>k</a:t>
            </a:r>
            <a:r>
              <a:rPr lang="en-US" smtClean="0"/>
              <a:t> = # of replicas, </a:t>
            </a:r>
            <a:r>
              <a:rPr lang="en-US" i="1" smtClean="0"/>
              <a:t>Obj</a:t>
            </a:r>
            <a:r>
              <a:rPr lang="en-US" smtClean="0"/>
              <a:t> = size of overflow</a:t>
            </a:r>
          </a:p>
          <a:p>
            <a:r>
              <a:rPr lang="en-US" smtClean="0"/>
              <a:t>With no replication, Obj = 1, heap no more than 1/8 full:</a:t>
            </a:r>
            <a:br>
              <a:rPr lang="en-US" smtClean="0"/>
            </a:br>
            <a:r>
              <a:rPr lang="en-US" b="1" smtClean="0"/>
              <a:t>Pr(Mask buffer overflow)</a:t>
            </a:r>
            <a:r>
              <a:rPr lang="en-US" smtClean="0"/>
              <a:t>, </a:t>
            </a:r>
            <a:r>
              <a:rPr lang="en-US" smtClean="0">
                <a:latin typeface="cmsy10" pitchFamily="34" charset="0"/>
              </a:rPr>
              <a:t>= </a:t>
            </a:r>
            <a:r>
              <a:rPr lang="en-US" smtClean="0"/>
              <a:t>87.5%</a:t>
            </a:r>
          </a:p>
          <a:p>
            <a:r>
              <a:rPr lang="en-US" smtClean="0"/>
              <a:t>3 replicas: Pr(</a:t>
            </a:r>
            <a:r>
              <a:rPr lang="en-US" i="1" smtClean="0"/>
              <a:t>ibid</a:t>
            </a:r>
            <a:r>
              <a:rPr lang="en-US" smtClean="0"/>
              <a:t>) </a:t>
            </a:r>
            <a:r>
              <a:rPr lang="en-US" smtClean="0">
                <a:latin typeface="cmsy10" pitchFamily="34" charset="0"/>
              </a:rPr>
              <a:t>= </a:t>
            </a:r>
            <a:r>
              <a:rPr lang="en-US" smtClean="0"/>
              <a:t>99.8%</a:t>
            </a:r>
          </a:p>
        </p:txBody>
      </p:sp>
      <p:pic>
        <p:nvPicPr>
          <p:cNvPr id="18437" name="Picture 4" descr="txp_fig"/>
          <p:cNvPicPr>
            <a:picLocks noChangeAspect="1" noChangeArrowheads="1"/>
          </p:cNvPicPr>
          <p:nvPr>
            <p:custDataLst>
              <p:tags r:id="rId1"/>
            </p:custDataLst>
          </p:nvPr>
        </p:nvPicPr>
        <p:blipFill>
          <a:blip r:embed="rId4" cstate="print">
            <a:clrChange>
              <a:clrFrom>
                <a:srgbClr val="FFFFFF"/>
              </a:clrFrom>
              <a:clrTo>
                <a:srgbClr val="FFFFFF">
                  <a:alpha val="0"/>
                </a:srgbClr>
              </a:clrTo>
            </a:clrChange>
          </a:blip>
          <a:srcRect/>
          <a:stretch>
            <a:fillRect/>
          </a:stretch>
        </p:blipFill>
        <p:spPr bwMode="auto">
          <a:xfrm>
            <a:off x="700088" y="1563688"/>
            <a:ext cx="7689850" cy="909637"/>
          </a:xfrm>
          <a:prstGeom prst="rect">
            <a:avLst/>
          </a:prstGeom>
          <a:noFill/>
          <a:ln w="9525" algn="ctr">
            <a:noFill/>
            <a:miter lim="800000"/>
            <a:headEnd/>
            <a:tailEnd/>
          </a:ln>
        </p:spPr>
      </p:pic>
      <p:sp>
        <p:nvSpPr>
          <p:cNvPr id="8" name="Slide Number Placeholder 7"/>
          <p:cNvSpPr>
            <a:spLocks noGrp="1"/>
          </p:cNvSpPr>
          <p:nvPr>
            <p:ph type="sldNum" sz="quarter" idx="12"/>
          </p:nvPr>
        </p:nvSpPr>
        <p:spPr/>
        <p:txBody>
          <a:bodyPr/>
          <a:lstStyle/>
          <a:p>
            <a:pPr>
              <a:defRPr/>
            </a:pPr>
            <a:fld id="{4F1381B6-6E51-4492-9575-68136FD712B2}" type="slidenum">
              <a:rPr lang="en-US" altLang="en-US"/>
              <a:pPr>
                <a:defRPr/>
              </a:pPr>
              <a:t>45</a:t>
            </a:fld>
            <a:endParaRPr lang="en-US"/>
          </a:p>
        </p:txBody>
      </p:sp>
      <p:sp>
        <p:nvSpPr>
          <p:cNvPr id="9" name="Footer Placeholder 8"/>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en-US" smtClean="0"/>
              <a:t>Ben Zorn, Microsoft Research</a:t>
            </a:r>
            <a:endParaRPr lang="en-US"/>
          </a:p>
        </p:txBody>
      </p:sp>
      <p:sp>
        <p:nvSpPr>
          <p:cNvPr id="1028" name="Rectangle 2"/>
          <p:cNvSpPr>
            <a:spLocks noGrp="1" noChangeArrowheads="1"/>
          </p:cNvSpPr>
          <p:nvPr>
            <p:ph type="title" idx="4294967295"/>
          </p:nvPr>
        </p:nvSpPr>
        <p:spPr>
          <a:xfrm>
            <a:off x="423863" y="250825"/>
            <a:ext cx="7812087" cy="652463"/>
          </a:xfrm>
        </p:spPr>
        <p:txBody>
          <a:bodyPr/>
          <a:lstStyle/>
          <a:p>
            <a:r>
              <a:rPr lang="en-US" sz="3400" smtClean="0"/>
              <a:t>DieHard CPU Performance (no replication)</a:t>
            </a:r>
          </a:p>
        </p:txBody>
      </p:sp>
      <p:graphicFrame>
        <p:nvGraphicFramePr>
          <p:cNvPr id="1026" name="Object 2"/>
          <p:cNvGraphicFramePr>
            <a:graphicFrameLocks noChangeAspect="1"/>
          </p:cNvGraphicFramePr>
          <p:nvPr>
            <p:ph/>
          </p:nvPr>
        </p:nvGraphicFramePr>
        <p:xfrm>
          <a:off x="631825" y="868363"/>
          <a:ext cx="8148638" cy="4983162"/>
        </p:xfrm>
        <a:graphic>
          <a:graphicData uri="http://schemas.openxmlformats.org/presentationml/2006/ole">
            <p:oleObj spid="_x0000_s100354" name="Chart" r:id="rId3" imgW="5714936" imgH="3497771" progId="Excel.Sheet.8">
              <p:embed/>
            </p:oleObj>
          </a:graphicData>
        </a:graphic>
      </p:graphicFrame>
      <p:sp>
        <p:nvSpPr>
          <p:cNvPr id="7" name="Slide Number Placeholder 6"/>
          <p:cNvSpPr>
            <a:spLocks noGrp="1"/>
          </p:cNvSpPr>
          <p:nvPr>
            <p:ph type="sldNum" sz="quarter" idx="12"/>
          </p:nvPr>
        </p:nvSpPr>
        <p:spPr/>
        <p:txBody>
          <a:bodyPr/>
          <a:lstStyle/>
          <a:p>
            <a:pPr>
              <a:defRPr/>
            </a:pPr>
            <a:fld id="{8CE6DB53-E2FA-4C84-95A7-E93BC2D45416}" type="slidenum">
              <a:rPr lang="en-US" altLang="en-US"/>
              <a:pPr>
                <a:defRPr/>
              </a:pPr>
              <a:t>46</a:t>
            </a:fld>
            <a:endParaRPr lang="en-US"/>
          </a:p>
        </p:txBody>
      </p:sp>
      <p:sp>
        <p:nvSpPr>
          <p:cNvPr id="8" name="Footer Placeholder 7"/>
          <p:cNvSpPr>
            <a:spLocks noGrp="1"/>
          </p:cNvSpPr>
          <p:nvPr>
            <p:ph type="ftr" sz="quarter" idx="11"/>
          </p:nvPr>
        </p:nvSpPr>
        <p:spPr>
          <a:xfrm>
            <a:off x="2895600" y="6248400"/>
            <a:ext cx="3657600" cy="457200"/>
          </a:xfrm>
        </p:spPr>
        <p:txBody>
          <a:bodyPr/>
          <a:lstStyle/>
          <a:p>
            <a:pPr>
              <a:defRPr/>
            </a:pPr>
            <a:r>
              <a:rPr lang="en-US" altLang="en-US" smtClean="0"/>
              <a:t>Fault Tolerant Runtime Systems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quarter" idx="10"/>
          </p:nvPr>
        </p:nvSpPr>
        <p:spPr/>
        <p:txBody>
          <a:bodyPr/>
          <a:lstStyle/>
          <a:p>
            <a:pPr>
              <a:defRPr/>
            </a:pPr>
            <a:r>
              <a:rPr lang="en-US" smtClean="0"/>
              <a:t>Ben Zorn, Microsoft Research</a:t>
            </a:r>
            <a:endParaRPr lang="en-US"/>
          </a:p>
        </p:txBody>
      </p:sp>
      <p:sp>
        <p:nvSpPr>
          <p:cNvPr id="19459" name="Rectangle 2"/>
          <p:cNvSpPr>
            <a:spLocks noGrp="1" noChangeArrowheads="1"/>
          </p:cNvSpPr>
          <p:nvPr>
            <p:ph type="title" idx="4294967295"/>
          </p:nvPr>
        </p:nvSpPr>
        <p:spPr>
          <a:xfrm>
            <a:off x="423863" y="250825"/>
            <a:ext cx="7812087" cy="652463"/>
          </a:xfrm>
        </p:spPr>
        <p:txBody>
          <a:bodyPr/>
          <a:lstStyle/>
          <a:p>
            <a:r>
              <a:rPr lang="en-US" smtClean="0"/>
              <a:t>DieHard CPU Performance (Linux)</a:t>
            </a:r>
          </a:p>
        </p:txBody>
      </p:sp>
      <p:sp>
        <p:nvSpPr>
          <p:cNvPr id="7" name="Slide Number Placeholder 6"/>
          <p:cNvSpPr>
            <a:spLocks noGrp="1"/>
          </p:cNvSpPr>
          <p:nvPr>
            <p:ph type="sldNum" sz="quarter" idx="12"/>
          </p:nvPr>
        </p:nvSpPr>
        <p:spPr/>
        <p:txBody>
          <a:bodyPr/>
          <a:lstStyle/>
          <a:p>
            <a:pPr>
              <a:defRPr/>
            </a:pPr>
            <a:fld id="{FEF6BAFF-A913-464A-8616-1FE2D3485423}" type="slidenum">
              <a:rPr lang="en-US" altLang="en-US"/>
              <a:pPr>
                <a:defRPr/>
              </a:pPr>
              <a:t>47</a:t>
            </a:fld>
            <a:endParaRPr lang="en-US"/>
          </a:p>
        </p:txBody>
      </p:sp>
      <p:sp>
        <p:nvSpPr>
          <p:cNvPr id="8" name="Footer Placeholder 7"/>
          <p:cNvSpPr>
            <a:spLocks noGrp="1"/>
          </p:cNvSpPr>
          <p:nvPr>
            <p:ph type="ftr" sz="quarter" idx="11"/>
          </p:nvPr>
        </p:nvSpPr>
        <p:spPr>
          <a:xfrm>
            <a:off x="2743200" y="6248400"/>
            <a:ext cx="3581400" cy="457200"/>
          </a:xfrm>
        </p:spPr>
        <p:txBody>
          <a:bodyPr/>
          <a:lstStyle/>
          <a:p>
            <a:pPr>
              <a:defRPr/>
            </a:pPr>
            <a:r>
              <a:rPr lang="en-US" altLang="en-US" smtClean="0"/>
              <a:t>Fault Tolerant Runtime Systems</a:t>
            </a:r>
            <a:endParaRPr lang="en-US" dirty="0"/>
          </a:p>
        </p:txBody>
      </p:sp>
      <p:graphicFrame>
        <p:nvGraphicFramePr>
          <p:cNvPr id="10" name="Chart 9"/>
          <p:cNvGraphicFramePr>
            <a:graphicFrameLocks/>
          </p:cNvGraphicFramePr>
          <p:nvPr/>
        </p:nvGraphicFramePr>
        <p:xfrm>
          <a:off x="381000" y="304800"/>
          <a:ext cx="8077200" cy="602361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20483" name="Rectangle 2"/>
          <p:cNvSpPr>
            <a:spLocks noGrp="1" noChangeArrowheads="1"/>
          </p:cNvSpPr>
          <p:nvPr>
            <p:ph type="title"/>
          </p:nvPr>
        </p:nvSpPr>
        <p:spPr/>
        <p:txBody>
          <a:bodyPr/>
          <a:lstStyle/>
          <a:p>
            <a:r>
              <a:rPr lang="en-US" smtClean="0"/>
              <a:t>Correctness Results</a:t>
            </a:r>
          </a:p>
        </p:txBody>
      </p:sp>
      <p:sp>
        <p:nvSpPr>
          <p:cNvPr id="20484" name="Rectangle 3"/>
          <p:cNvSpPr>
            <a:spLocks noGrp="1" noChangeArrowheads="1"/>
          </p:cNvSpPr>
          <p:nvPr>
            <p:ph type="body" idx="1"/>
          </p:nvPr>
        </p:nvSpPr>
        <p:spPr>
          <a:xfrm>
            <a:off x="561975" y="1079500"/>
            <a:ext cx="7827963" cy="5095875"/>
          </a:xfrm>
        </p:spPr>
        <p:txBody>
          <a:bodyPr/>
          <a:lstStyle/>
          <a:p>
            <a:pPr>
              <a:lnSpc>
                <a:spcPct val="90000"/>
              </a:lnSpc>
            </a:pPr>
            <a:r>
              <a:rPr lang="en-US" sz="2800" smtClean="0"/>
              <a:t>Tolerates high rate of synthetically injected errors in SPEC programs</a:t>
            </a:r>
          </a:p>
          <a:p>
            <a:pPr>
              <a:lnSpc>
                <a:spcPct val="90000"/>
              </a:lnSpc>
            </a:pPr>
            <a:r>
              <a:rPr lang="en-US" sz="2800" smtClean="0"/>
              <a:t>Detected two previously unreported benign bugs (197.parser and espresso)</a:t>
            </a:r>
          </a:p>
          <a:p>
            <a:pPr>
              <a:lnSpc>
                <a:spcPct val="90000"/>
              </a:lnSpc>
            </a:pPr>
            <a:r>
              <a:rPr lang="en-US" sz="2800" smtClean="0"/>
              <a:t>Successfully hides buffer overflow error in Squid web cache server (v 2.3s5)</a:t>
            </a:r>
          </a:p>
          <a:p>
            <a:pPr>
              <a:lnSpc>
                <a:spcPct val="90000"/>
              </a:lnSpc>
            </a:pPr>
            <a:r>
              <a:rPr lang="en-US" sz="2800" smtClean="0"/>
              <a:t>But don’t take my word for it…</a:t>
            </a:r>
            <a:endParaRPr lang="en-US" sz="2400" smtClean="0"/>
          </a:p>
        </p:txBody>
      </p:sp>
      <p:sp>
        <p:nvSpPr>
          <p:cNvPr id="7" name="Slide Number Placeholder 6"/>
          <p:cNvSpPr>
            <a:spLocks noGrp="1"/>
          </p:cNvSpPr>
          <p:nvPr>
            <p:ph type="sldNum" sz="quarter" idx="12"/>
          </p:nvPr>
        </p:nvSpPr>
        <p:spPr/>
        <p:txBody>
          <a:bodyPr/>
          <a:lstStyle/>
          <a:p>
            <a:pPr>
              <a:defRPr/>
            </a:pPr>
            <a:fld id="{1606F98F-147A-4AD9-ADB0-426532BDBC3C}" type="slidenum">
              <a:rPr lang="en-US" altLang="en-US"/>
              <a:pPr>
                <a:defRPr/>
              </a:pPr>
              <a:t>48</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Deploying Exterminator</a:t>
            </a:r>
          </a:p>
        </p:txBody>
      </p:sp>
      <p:sp>
        <p:nvSpPr>
          <p:cNvPr id="32771" name="Text Placeholder 2"/>
          <p:cNvSpPr>
            <a:spLocks noGrp="1"/>
          </p:cNvSpPr>
          <p:nvPr>
            <p:ph type="body" idx="1"/>
          </p:nvPr>
        </p:nvSpPr>
        <p:spPr/>
        <p:txBody>
          <a:bodyPr/>
          <a:lstStyle/>
          <a:p>
            <a:r>
              <a:rPr lang="en-US" sz="2400" dirty="0" smtClean="0"/>
              <a:t>Exterminator can be deployed in different modes</a:t>
            </a:r>
          </a:p>
          <a:p>
            <a:r>
              <a:rPr lang="en-US" sz="2400" dirty="0" smtClean="0"/>
              <a:t>Iterative – suitable for test environment</a:t>
            </a:r>
          </a:p>
          <a:p>
            <a:pPr lvl="1"/>
            <a:r>
              <a:rPr lang="en-US" sz="2000" dirty="0" smtClean="0"/>
              <a:t>Different random heaps, identical inputs</a:t>
            </a:r>
          </a:p>
          <a:p>
            <a:pPr lvl="1"/>
            <a:r>
              <a:rPr lang="en-US" sz="2000" dirty="0" smtClean="0"/>
              <a:t>Complements automatic methods that cause crashes</a:t>
            </a:r>
          </a:p>
          <a:p>
            <a:r>
              <a:rPr lang="en-US" sz="2400" dirty="0" smtClean="0"/>
              <a:t>Replicated mode</a:t>
            </a:r>
          </a:p>
          <a:p>
            <a:pPr lvl="1"/>
            <a:r>
              <a:rPr lang="en-US" sz="2000" dirty="0" smtClean="0"/>
              <a:t>Suitable in a multi/many core environment</a:t>
            </a:r>
          </a:p>
          <a:p>
            <a:pPr lvl="1"/>
            <a:r>
              <a:rPr lang="en-US" sz="2000" dirty="0" smtClean="0"/>
              <a:t>Like DieHard replication, except auto-corrects, hot patches</a:t>
            </a:r>
          </a:p>
          <a:p>
            <a:r>
              <a:rPr lang="en-US" sz="2400" dirty="0" smtClean="0"/>
              <a:t>Cumulative mode – partial or complete deployment</a:t>
            </a:r>
          </a:p>
          <a:p>
            <a:pPr lvl="1"/>
            <a:r>
              <a:rPr lang="en-US" sz="2000" dirty="0" smtClean="0"/>
              <a:t>Aggregates results across different inputs</a:t>
            </a:r>
          </a:p>
          <a:p>
            <a:pPr lvl="1"/>
            <a:r>
              <a:rPr lang="en-US" sz="2000" dirty="0" smtClean="0"/>
              <a:t>Enables automatic root cause analysis from Watson dumps</a:t>
            </a:r>
          </a:p>
          <a:p>
            <a:pPr lvl="1"/>
            <a:r>
              <a:rPr lang="en-US" sz="2000" dirty="0" smtClean="0"/>
              <a:t>Suitable for wide deployment, perfect for beta release</a:t>
            </a:r>
          </a:p>
          <a:p>
            <a:pPr lvl="1"/>
            <a:r>
              <a:rPr lang="en-US" sz="2000" dirty="0" smtClean="0"/>
              <a:t>Likely to catch many bugs not seen in testing lab</a:t>
            </a:r>
          </a:p>
          <a:p>
            <a:pPr lvl="1"/>
            <a:endParaRPr lang="en-US" sz="2000" dirty="0" smtClean="0"/>
          </a:p>
          <a:p>
            <a:pPr lvl="1"/>
            <a:endParaRPr lang="en-US" sz="2000" dirty="0" smtClean="0"/>
          </a:p>
          <a:p>
            <a:pPr lvl="2"/>
            <a:endParaRPr lang="en-US" sz="1800" dirty="0" smtClean="0"/>
          </a:p>
          <a:p>
            <a:pPr lvl="1"/>
            <a:endParaRPr lang="en-US" sz="2000"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dirty="0"/>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72D3C1CF-37E1-43BB-A86E-66C68AE24AD2}" type="slidenum">
              <a:rPr lang="en-US" altLang="en-US" smtClean="0"/>
              <a:pPr>
                <a:defRPr/>
              </a:pPr>
              <a:t>49</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Goal: Tolerate Memory Errors</a:t>
            </a:r>
            <a:endParaRPr lang="en-US" sz="4400" dirty="0"/>
          </a:p>
        </p:txBody>
      </p:sp>
      <p:sp>
        <p:nvSpPr>
          <p:cNvPr id="3" name="Text Placeholder 2"/>
          <p:cNvSpPr>
            <a:spLocks noGrp="1"/>
          </p:cNvSpPr>
          <p:nvPr>
            <p:ph type="body" idx="1"/>
          </p:nvPr>
        </p:nvSpPr>
        <p:spPr>
          <a:xfrm>
            <a:off x="457200" y="1143000"/>
            <a:ext cx="8229600" cy="4835525"/>
          </a:xfrm>
        </p:spPr>
        <p:txBody>
          <a:bodyPr/>
          <a:lstStyle/>
          <a:p>
            <a:r>
              <a:rPr lang="en-US" sz="2800" dirty="0" smtClean="0"/>
              <a:t>Ideally:</a:t>
            </a:r>
            <a:endParaRPr lang="en-US" sz="2000" dirty="0" smtClean="0"/>
          </a:p>
          <a:p>
            <a:pPr lvl="1"/>
            <a:r>
              <a:rPr lang="en-US" sz="2400" dirty="0" smtClean="0"/>
              <a:t>Software continues in presence of errors </a:t>
            </a:r>
            <a:br>
              <a:rPr lang="en-US" sz="2400" dirty="0" smtClean="0"/>
            </a:br>
            <a:r>
              <a:rPr lang="en-US" sz="2400" dirty="0" smtClean="0"/>
              <a:t>(Failure Oblivious Computing, Martin Rinard)</a:t>
            </a:r>
          </a:p>
          <a:p>
            <a:pPr lvl="1"/>
            <a:r>
              <a:rPr lang="en-US" sz="2400" dirty="0" smtClean="0"/>
              <a:t>Degradation in performance and/or quality acceptable outcome 	</a:t>
            </a:r>
          </a:p>
          <a:p>
            <a:pPr lvl="1"/>
            <a:r>
              <a:rPr lang="en-US" sz="2400" dirty="0" smtClean="0"/>
              <a:t>Software detects when errors occur and fixes them</a:t>
            </a:r>
          </a:p>
          <a:p>
            <a:pPr lvl="1"/>
            <a:r>
              <a:rPr lang="en-US" sz="2400" dirty="0" smtClean="0"/>
              <a:t>Avoid stopping if error is detected (fail fast)</a:t>
            </a:r>
          </a:p>
          <a:p>
            <a:pPr lvl="2"/>
            <a:r>
              <a:rPr lang="en-US" sz="2000" dirty="0" smtClean="0"/>
              <a:t>Controversial position, especially for security issues</a:t>
            </a:r>
          </a:p>
          <a:p>
            <a:pPr lvl="1"/>
            <a:r>
              <a:rPr lang="en-US" sz="2400" dirty="0" smtClean="0"/>
              <a:t>No changes to existing software</a:t>
            </a:r>
            <a:endParaRPr lang="en-US" sz="1600" dirty="0" smtClean="0"/>
          </a:p>
          <a:p>
            <a:r>
              <a:rPr lang="en-US" sz="2800" dirty="0" smtClean="0"/>
              <a:t>My related projects:</a:t>
            </a:r>
          </a:p>
          <a:p>
            <a:pPr lvl="1"/>
            <a:r>
              <a:rPr lang="en-US" sz="2400" dirty="0" err="1" smtClean="0"/>
              <a:t>DieHard</a:t>
            </a:r>
            <a:r>
              <a:rPr lang="en-US" sz="2400" dirty="0" smtClean="0"/>
              <a:t>, </a:t>
            </a:r>
            <a:r>
              <a:rPr lang="en-US" sz="2800" b="1" dirty="0" smtClean="0">
                <a:solidFill>
                  <a:srgbClr val="0000FF"/>
                </a:solidFill>
              </a:rPr>
              <a:t>Exterminator</a:t>
            </a:r>
            <a:r>
              <a:rPr lang="en-US" sz="2400" dirty="0" smtClean="0"/>
              <a:t>, </a:t>
            </a:r>
            <a:r>
              <a:rPr lang="en-US" sz="2800" b="1" dirty="0" smtClean="0">
                <a:solidFill>
                  <a:srgbClr val="0000FF"/>
                </a:solidFill>
              </a:rPr>
              <a:t>Samurai</a:t>
            </a:r>
            <a:r>
              <a:rPr lang="en-US" sz="2400" dirty="0" smtClean="0"/>
              <a:t>, Flicker, Nozzle</a:t>
            </a:r>
          </a:p>
          <a:p>
            <a:pPr>
              <a:buNone/>
            </a:pPr>
            <a:endParaRPr lang="en-US" sz="2800" dirty="0" smtClean="0"/>
          </a:p>
          <a:p>
            <a:endParaRPr lang="en-US" sz="2800" dirty="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DC1681C4-43BB-4518-95EB-29C34E496408}" type="slidenum">
              <a:rPr lang="en-US" altLang="en-US" smtClean="0"/>
              <a:pPr>
                <a:defRPr/>
              </a:pPr>
              <a:t>5</a:t>
            </a:fld>
            <a:endParaRPr lang="en-US"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Experiments / Benchmarks</a:t>
            </a:r>
          </a:p>
        </p:txBody>
      </p:sp>
      <p:sp>
        <p:nvSpPr>
          <p:cNvPr id="35843" name="Rectangle 3"/>
          <p:cNvSpPr>
            <a:spLocks noGrp="1" noChangeArrowheads="1"/>
          </p:cNvSpPr>
          <p:nvPr>
            <p:ph type="body" idx="1"/>
          </p:nvPr>
        </p:nvSpPr>
        <p:spPr/>
        <p:txBody>
          <a:bodyPr/>
          <a:lstStyle/>
          <a:p>
            <a:pPr>
              <a:lnSpc>
                <a:spcPct val="90000"/>
              </a:lnSpc>
            </a:pPr>
            <a:r>
              <a:rPr lang="en-US" sz="2600" smtClean="0"/>
              <a:t>vpr: Does place and route on FPGAs from netlist</a:t>
            </a:r>
          </a:p>
          <a:p>
            <a:pPr lvl="1">
              <a:lnSpc>
                <a:spcPct val="90000"/>
              </a:lnSpc>
            </a:pPr>
            <a:r>
              <a:rPr lang="en-US" sz="2200" smtClean="0"/>
              <a:t>Made routing-resource graph critical</a:t>
            </a:r>
          </a:p>
          <a:p>
            <a:pPr>
              <a:lnSpc>
                <a:spcPct val="90000"/>
              </a:lnSpc>
            </a:pPr>
            <a:r>
              <a:rPr lang="en-US" sz="2600" smtClean="0"/>
              <a:t>crafty: Plays a game of chess with the user</a:t>
            </a:r>
          </a:p>
          <a:p>
            <a:pPr lvl="1">
              <a:lnSpc>
                <a:spcPct val="90000"/>
              </a:lnSpc>
            </a:pPr>
            <a:r>
              <a:rPr lang="en-US" sz="2200" smtClean="0"/>
              <a:t>Made cache of previously-seen board positions critical</a:t>
            </a:r>
          </a:p>
          <a:p>
            <a:pPr>
              <a:lnSpc>
                <a:spcPct val="90000"/>
              </a:lnSpc>
            </a:pPr>
            <a:r>
              <a:rPr lang="en-US" sz="2600" smtClean="0"/>
              <a:t>gzip: Compress/Decompresses a file</a:t>
            </a:r>
          </a:p>
          <a:p>
            <a:pPr lvl="1">
              <a:lnSpc>
                <a:spcPct val="90000"/>
              </a:lnSpc>
            </a:pPr>
            <a:r>
              <a:rPr lang="en-US" sz="2200" smtClean="0"/>
              <a:t>Made Huffman decoding table critical</a:t>
            </a:r>
          </a:p>
          <a:p>
            <a:pPr>
              <a:lnSpc>
                <a:spcPct val="90000"/>
              </a:lnSpc>
            </a:pPr>
            <a:r>
              <a:rPr lang="en-US" sz="2600" smtClean="0"/>
              <a:t>parser: Checks syntactic correctness of English sentences based on a dictionary</a:t>
            </a:r>
          </a:p>
          <a:p>
            <a:pPr lvl="1">
              <a:lnSpc>
                <a:spcPct val="90000"/>
              </a:lnSpc>
            </a:pPr>
            <a:r>
              <a:rPr lang="en-US" sz="2200" smtClean="0"/>
              <a:t>Made the dictionary data structures critical</a:t>
            </a:r>
          </a:p>
          <a:p>
            <a:pPr>
              <a:lnSpc>
                <a:spcPct val="90000"/>
              </a:lnSpc>
            </a:pPr>
            <a:r>
              <a:rPr lang="en-US" sz="2600" smtClean="0"/>
              <a:t>rayshade: Renders a scene file</a:t>
            </a:r>
          </a:p>
          <a:p>
            <a:pPr lvl="1">
              <a:lnSpc>
                <a:spcPct val="90000"/>
              </a:lnSpc>
            </a:pPr>
            <a:r>
              <a:rPr lang="en-US" sz="2200" smtClean="0"/>
              <a:t>Made the list of objects to be rendered critical</a:t>
            </a:r>
          </a:p>
          <a:p>
            <a:pPr>
              <a:lnSpc>
                <a:spcPct val="90000"/>
              </a:lnSpc>
            </a:pPr>
            <a:endParaRPr lang="en-US" sz="2600" smtClean="0"/>
          </a:p>
          <a:p>
            <a:pPr>
              <a:lnSpc>
                <a:spcPct val="90000"/>
              </a:lnSpc>
              <a:buFont typeface="Wingdings" pitchFamily="2" charset="2"/>
              <a:buNone/>
            </a:pPr>
            <a:endParaRPr lang="en-US" sz="2600" smtClean="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Slide Number Placeholder 4"/>
          <p:cNvSpPr>
            <a:spLocks noGrp="1"/>
          </p:cNvSpPr>
          <p:nvPr>
            <p:ph type="sldNum" sz="quarter" idx="12"/>
          </p:nvPr>
        </p:nvSpPr>
        <p:spPr/>
        <p:txBody>
          <a:bodyPr/>
          <a:lstStyle/>
          <a:p>
            <a:pPr>
              <a:defRPr/>
            </a:pPr>
            <a:fld id="{DC1681C4-43BB-4518-95EB-29C34E496408}" type="slidenum">
              <a:rPr lang="en-US" altLang="en-US" smtClean="0"/>
              <a:pPr>
                <a:defRPr/>
              </a:pPr>
              <a:t>50</a:t>
            </a:fld>
            <a:endParaRPr lang="en-US" altLang="en-US"/>
          </a:p>
        </p:txBody>
      </p:sp>
      <p:sp>
        <p:nvSpPr>
          <p:cNvPr id="6" name="Footer Placeholder 5"/>
          <p:cNvSpPr>
            <a:spLocks noGrp="1"/>
          </p:cNvSpPr>
          <p:nvPr>
            <p:ph type="ftr" sz="quarter" idx="11"/>
          </p:nvPr>
        </p:nvSpPr>
        <p:spPr/>
        <p:txBody>
          <a:bodyPr/>
          <a:lstStyle/>
          <a:p>
            <a:pPr>
              <a:defRPr/>
            </a:pPr>
            <a:r>
              <a:rPr lang="en-US" altLang="en-US" smtClean="0"/>
              <a:t>Fault Tolerant Runtime Systems</a:t>
            </a:r>
            <a:endParaRPr lang="en-US"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Detecting Dangling Pointers (2 cases)</a:t>
            </a:r>
          </a:p>
        </p:txBody>
      </p:sp>
      <p:sp>
        <p:nvSpPr>
          <p:cNvPr id="30723" name="Text Placeholder 2"/>
          <p:cNvSpPr>
            <a:spLocks noGrp="1"/>
          </p:cNvSpPr>
          <p:nvPr>
            <p:ph type="body" idx="1"/>
          </p:nvPr>
        </p:nvSpPr>
        <p:spPr>
          <a:xfrm>
            <a:off x="457200" y="1066800"/>
            <a:ext cx="8229600" cy="5064125"/>
          </a:xfrm>
        </p:spPr>
        <p:txBody>
          <a:bodyPr/>
          <a:lstStyle/>
          <a:p>
            <a:r>
              <a:rPr lang="en-US" smtClean="0"/>
              <a:t>Dangling pointer read/written (easy)</a:t>
            </a:r>
          </a:p>
          <a:p>
            <a:pPr lvl="1"/>
            <a:r>
              <a:rPr lang="en-US" smtClean="0"/>
              <a:t>Invariant = canary in freed object X has same corruption in </a:t>
            </a:r>
            <a:r>
              <a:rPr lang="en-US" u="sng" smtClean="0"/>
              <a:t>all</a:t>
            </a:r>
            <a:r>
              <a:rPr lang="en-US" smtClean="0"/>
              <a:t> runs</a:t>
            </a:r>
          </a:p>
          <a:p>
            <a:r>
              <a:rPr lang="en-US" smtClean="0"/>
              <a:t>Dangling pointer only read (harder)</a:t>
            </a:r>
          </a:p>
          <a:p>
            <a:pPr lvl="1"/>
            <a:r>
              <a:rPr lang="en-US" smtClean="0"/>
              <a:t>Sketch of approach (paper explains details)</a:t>
            </a:r>
          </a:p>
          <a:p>
            <a:pPr lvl="2"/>
            <a:r>
              <a:rPr lang="en-US" smtClean="0"/>
              <a:t>Only fill freed object X with canary with probability P</a:t>
            </a:r>
          </a:p>
          <a:p>
            <a:pPr lvl="2"/>
            <a:r>
              <a:rPr lang="en-US" smtClean="0"/>
              <a:t>Requires multiple trials:  ≈ log</a:t>
            </a:r>
            <a:r>
              <a:rPr lang="en-US" b="1" baseline="-25000" smtClean="0"/>
              <a:t>2</a:t>
            </a:r>
            <a:r>
              <a:rPr lang="en-US" smtClean="0"/>
              <a:t>(number of callsites)</a:t>
            </a:r>
          </a:p>
          <a:p>
            <a:pPr lvl="2"/>
            <a:r>
              <a:rPr lang="en-US" smtClean="0"/>
              <a:t>Look for correlations, i.e., X filled with canary =&gt; crash</a:t>
            </a:r>
          </a:p>
          <a:p>
            <a:pPr lvl="2"/>
            <a:r>
              <a:rPr lang="en-US" smtClean="0"/>
              <a:t>Establish conditional probabilities</a:t>
            </a:r>
          </a:p>
          <a:p>
            <a:pPr lvl="3"/>
            <a:r>
              <a:rPr lang="en-US" smtClean="0"/>
              <a:t>Have: P(callsite X filled with canary | program crashes)</a:t>
            </a:r>
          </a:p>
          <a:p>
            <a:pPr lvl="3"/>
            <a:r>
              <a:rPr lang="en-US" smtClean="0"/>
              <a:t>Need: P(crash | filled with canary), guess “prior” to compute</a:t>
            </a:r>
          </a:p>
          <a:p>
            <a:pPr lvl="2">
              <a:buFont typeface="Wingdings" pitchFamily="2" charset="2"/>
              <a:buNone/>
            </a:pPr>
            <a:endParaRPr lang="en-US" smtClean="0"/>
          </a:p>
          <a:p>
            <a:pPr lvl="1"/>
            <a:endParaRPr lang="en-US"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09C16A20-A11B-4A55-8110-EE552C919C89}" type="slidenum">
              <a:rPr lang="en-US" altLang="en-US" smtClean="0"/>
              <a:pPr>
                <a:defRPr/>
              </a:pPr>
              <a:t>51</a:t>
            </a:fld>
            <a:endParaRPr lang="en-US" alt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Third-party Libraries/Untrusted Code</a:t>
            </a:r>
          </a:p>
        </p:txBody>
      </p:sp>
      <p:sp>
        <p:nvSpPr>
          <p:cNvPr id="31747" name="Rectangle 3"/>
          <p:cNvSpPr>
            <a:spLocks noGrp="1" noChangeArrowheads="1"/>
          </p:cNvSpPr>
          <p:nvPr>
            <p:ph type="body" sz="half" idx="1"/>
          </p:nvPr>
        </p:nvSpPr>
        <p:spPr>
          <a:xfrm>
            <a:off x="457200" y="1219200"/>
            <a:ext cx="4419600" cy="4835525"/>
          </a:xfrm>
        </p:spPr>
        <p:txBody>
          <a:bodyPr/>
          <a:lstStyle/>
          <a:p>
            <a:pPr eaLnBrk="1" hangingPunct="1">
              <a:lnSpc>
                <a:spcPct val="90000"/>
              </a:lnSpc>
            </a:pPr>
            <a:r>
              <a:rPr lang="en-US" sz="2600" dirty="0" smtClean="0"/>
              <a:t>Library code does not need to be critical memory aware</a:t>
            </a:r>
          </a:p>
          <a:p>
            <a:pPr lvl="1" eaLnBrk="1" hangingPunct="1">
              <a:lnSpc>
                <a:spcPct val="90000"/>
              </a:lnSpc>
            </a:pPr>
            <a:r>
              <a:rPr lang="en-US" sz="2200" dirty="0" smtClean="0"/>
              <a:t>If library does not update critical data, no changes required</a:t>
            </a:r>
          </a:p>
          <a:p>
            <a:pPr eaLnBrk="1" hangingPunct="1">
              <a:lnSpc>
                <a:spcPct val="90000"/>
              </a:lnSpc>
            </a:pPr>
            <a:r>
              <a:rPr lang="en-US" sz="2600" dirty="0" smtClean="0"/>
              <a:t>If library needs to modify critical data</a:t>
            </a:r>
          </a:p>
          <a:p>
            <a:pPr lvl="1" eaLnBrk="1" hangingPunct="1">
              <a:lnSpc>
                <a:spcPct val="90000"/>
              </a:lnSpc>
            </a:pPr>
            <a:r>
              <a:rPr lang="en-US" sz="2200" dirty="0" smtClean="0"/>
              <a:t>Allow normal stores to critical memory in library</a:t>
            </a:r>
          </a:p>
          <a:p>
            <a:pPr lvl="1" eaLnBrk="1" hangingPunct="1">
              <a:lnSpc>
                <a:spcPct val="90000"/>
              </a:lnSpc>
            </a:pPr>
            <a:r>
              <a:rPr lang="en-US" sz="2200" dirty="0" smtClean="0"/>
              <a:t>Explicitly “promote” on return</a:t>
            </a:r>
          </a:p>
          <a:p>
            <a:pPr eaLnBrk="1" hangingPunct="1">
              <a:lnSpc>
                <a:spcPct val="90000"/>
              </a:lnSpc>
            </a:pPr>
            <a:r>
              <a:rPr lang="en-US" sz="2400" dirty="0" smtClean="0"/>
              <a:t>Copy-in, copy-out semantics</a:t>
            </a:r>
          </a:p>
        </p:txBody>
      </p:sp>
      <p:sp>
        <p:nvSpPr>
          <p:cNvPr id="31748" name="Rectangle 15"/>
          <p:cNvSpPr>
            <a:spLocks noChangeArrowheads="1"/>
          </p:cNvSpPr>
          <p:nvPr/>
        </p:nvSpPr>
        <p:spPr bwMode="auto">
          <a:xfrm>
            <a:off x="5334000" y="1371600"/>
            <a:ext cx="3048000" cy="4095750"/>
          </a:xfrm>
          <a:prstGeom prst="rect">
            <a:avLst/>
          </a:prstGeom>
          <a:solidFill>
            <a:srgbClr val="002060"/>
          </a:solidFill>
          <a:ln w="9525">
            <a:solidFill>
              <a:schemeClr val="tx1"/>
            </a:solidFill>
            <a:miter lim="800000"/>
            <a:headEnd/>
            <a:tailEnd/>
          </a:ln>
        </p:spPr>
        <p:txBody>
          <a:bodyPr wrap="none" anchor="ctr"/>
          <a:lstStyle/>
          <a:p>
            <a:endParaRPr lang="en-US"/>
          </a:p>
        </p:txBody>
      </p:sp>
      <p:sp>
        <p:nvSpPr>
          <p:cNvPr id="31749" name="Text Box 17"/>
          <p:cNvSpPr txBox="1">
            <a:spLocks noChangeArrowheads="1"/>
          </p:cNvSpPr>
          <p:nvPr/>
        </p:nvSpPr>
        <p:spPr bwMode="auto">
          <a:xfrm>
            <a:off x="5410200" y="1524000"/>
            <a:ext cx="2971800" cy="4075113"/>
          </a:xfrm>
          <a:prstGeom prst="rect">
            <a:avLst/>
          </a:prstGeom>
          <a:noFill/>
          <a:ln w="9525">
            <a:noFill/>
            <a:miter lim="800000"/>
            <a:headEnd/>
            <a:tailEnd/>
          </a:ln>
        </p:spPr>
        <p:txBody>
          <a:bodyPr>
            <a:spAutoFit/>
          </a:bodyPr>
          <a:lstStyle/>
          <a:p>
            <a:r>
              <a:rPr lang="en-US" dirty="0">
                <a:solidFill>
                  <a:schemeClr val="bg1"/>
                </a:solidFill>
              </a:rPr>
              <a:t>critical </a:t>
            </a:r>
            <a:r>
              <a:rPr lang="en-US" dirty="0" err="1">
                <a:solidFill>
                  <a:schemeClr val="bg1"/>
                </a:solidFill>
              </a:rPr>
              <a:t>int</a:t>
            </a:r>
            <a:r>
              <a:rPr lang="en-US" dirty="0">
                <a:solidFill>
                  <a:schemeClr val="bg1"/>
                </a:solidFill>
              </a:rPr>
              <a:t> balance = 100;</a:t>
            </a:r>
            <a:br>
              <a:rPr lang="en-US" dirty="0">
                <a:solidFill>
                  <a:schemeClr val="bg1"/>
                </a:solidFill>
              </a:rPr>
            </a:br>
            <a:r>
              <a:rPr lang="en-US" dirty="0">
                <a:solidFill>
                  <a:schemeClr val="bg1"/>
                </a:solidFill>
              </a:rPr>
              <a:t>…</a:t>
            </a:r>
            <a:br>
              <a:rPr lang="en-US" dirty="0">
                <a:solidFill>
                  <a:schemeClr val="bg1"/>
                </a:solidFill>
              </a:rPr>
            </a:br>
            <a:r>
              <a:rPr lang="en-US" dirty="0" err="1">
                <a:solidFill>
                  <a:schemeClr val="bg1"/>
                </a:solidFill>
              </a:rPr>
              <a:t>library_foo</a:t>
            </a:r>
            <a:r>
              <a:rPr lang="en-US" dirty="0">
                <a:solidFill>
                  <a:schemeClr val="bg1"/>
                </a:solidFill>
              </a:rPr>
              <a:t>(&amp;balance);</a:t>
            </a:r>
          </a:p>
          <a:p>
            <a:r>
              <a:rPr lang="en-US" dirty="0">
                <a:solidFill>
                  <a:schemeClr val="bg1"/>
                </a:solidFill>
              </a:rPr>
              <a:t>promote balance;</a:t>
            </a:r>
          </a:p>
          <a:p>
            <a:r>
              <a:rPr lang="en-US" dirty="0">
                <a:solidFill>
                  <a:schemeClr val="bg1"/>
                </a:solidFill>
              </a:rPr>
              <a:t>…</a:t>
            </a:r>
            <a:br>
              <a:rPr lang="en-US" dirty="0">
                <a:solidFill>
                  <a:schemeClr val="bg1"/>
                </a:solidFill>
              </a:rPr>
            </a:br>
            <a:r>
              <a:rPr lang="en-US" dirty="0">
                <a:solidFill>
                  <a:schemeClr val="bg1"/>
                </a:solidFill>
              </a:rPr>
              <a:t>__________________</a:t>
            </a:r>
          </a:p>
          <a:p>
            <a:endParaRPr lang="en-US" dirty="0">
              <a:solidFill>
                <a:schemeClr val="bg1"/>
              </a:solidFill>
            </a:endParaRPr>
          </a:p>
          <a:p>
            <a:r>
              <a:rPr lang="en-US" dirty="0">
                <a:solidFill>
                  <a:schemeClr val="bg1"/>
                </a:solidFill>
              </a:rPr>
              <a:t>// </a:t>
            </a:r>
            <a:r>
              <a:rPr lang="en-US" dirty="0" err="1">
                <a:solidFill>
                  <a:schemeClr val="bg1"/>
                </a:solidFill>
              </a:rPr>
              <a:t>arg</a:t>
            </a:r>
            <a:r>
              <a:rPr lang="en-US" dirty="0">
                <a:solidFill>
                  <a:schemeClr val="bg1"/>
                </a:solidFill>
              </a:rPr>
              <a:t> is not critical </a:t>
            </a:r>
            <a:r>
              <a:rPr lang="en-US" dirty="0" err="1">
                <a:solidFill>
                  <a:schemeClr val="bg1"/>
                </a:solidFill>
              </a:rPr>
              <a:t>int</a:t>
            </a:r>
            <a:r>
              <a:rPr lang="en-US" dirty="0">
                <a:solidFill>
                  <a:schemeClr val="bg1"/>
                </a:solidFill>
              </a:rPr>
              <a:t> *</a:t>
            </a:r>
          </a:p>
          <a:p>
            <a:r>
              <a:rPr lang="en-US" dirty="0">
                <a:solidFill>
                  <a:schemeClr val="bg1"/>
                </a:solidFill>
              </a:rPr>
              <a:t>void </a:t>
            </a:r>
            <a:r>
              <a:rPr lang="en-US" dirty="0" err="1">
                <a:solidFill>
                  <a:schemeClr val="bg1"/>
                </a:solidFill>
              </a:rPr>
              <a:t>library_foo</a:t>
            </a:r>
            <a:r>
              <a:rPr lang="en-US" dirty="0">
                <a:solidFill>
                  <a:schemeClr val="bg1"/>
                </a:solidFill>
              </a:rPr>
              <a:t>(</a:t>
            </a:r>
            <a:r>
              <a:rPr lang="en-US" dirty="0" err="1">
                <a:solidFill>
                  <a:schemeClr val="bg1"/>
                </a:solidFill>
              </a:rPr>
              <a:t>int</a:t>
            </a:r>
            <a:r>
              <a:rPr lang="en-US" dirty="0">
                <a:solidFill>
                  <a:schemeClr val="bg1"/>
                </a:solidFill>
              </a:rPr>
              <a:t> *</a:t>
            </a:r>
            <a:r>
              <a:rPr lang="en-US" dirty="0" err="1">
                <a:solidFill>
                  <a:schemeClr val="bg1"/>
                </a:solidFill>
              </a:rPr>
              <a:t>arg</a:t>
            </a:r>
            <a:r>
              <a:rPr lang="en-US" dirty="0">
                <a:solidFill>
                  <a:schemeClr val="bg1"/>
                </a:solidFill>
              </a:rPr>
              <a:t>)</a:t>
            </a:r>
          </a:p>
          <a:p>
            <a:r>
              <a:rPr lang="en-US" dirty="0">
                <a:solidFill>
                  <a:schemeClr val="bg1"/>
                </a:solidFill>
              </a:rPr>
              <a:t>{</a:t>
            </a:r>
            <a:br>
              <a:rPr lang="en-US" dirty="0">
                <a:solidFill>
                  <a:schemeClr val="bg1"/>
                </a:solidFill>
              </a:rPr>
            </a:br>
            <a:r>
              <a:rPr lang="en-US" dirty="0">
                <a:solidFill>
                  <a:schemeClr val="bg1"/>
                </a:solidFill>
              </a:rPr>
              <a:t>    *</a:t>
            </a:r>
            <a:r>
              <a:rPr lang="en-US" dirty="0" err="1">
                <a:solidFill>
                  <a:schemeClr val="bg1"/>
                </a:solidFill>
              </a:rPr>
              <a:t>arg</a:t>
            </a:r>
            <a:r>
              <a:rPr lang="en-US" dirty="0">
                <a:solidFill>
                  <a:schemeClr val="bg1"/>
                </a:solidFill>
              </a:rPr>
              <a:t> = 10000;</a:t>
            </a:r>
            <a:br>
              <a:rPr lang="en-US" dirty="0">
                <a:solidFill>
                  <a:schemeClr val="bg1"/>
                </a:solidFill>
              </a:rPr>
            </a:br>
            <a:r>
              <a:rPr lang="en-US" dirty="0">
                <a:solidFill>
                  <a:schemeClr val="bg1"/>
                </a:solidFill>
              </a:rPr>
              <a:t>    return;</a:t>
            </a:r>
            <a:br>
              <a:rPr lang="en-US" dirty="0">
                <a:solidFill>
                  <a:schemeClr val="bg1"/>
                </a:solidFill>
              </a:rPr>
            </a:br>
            <a:r>
              <a:rPr lang="en-US" dirty="0">
                <a:solidFill>
                  <a:schemeClr val="bg1"/>
                </a:solidFill>
              </a:rPr>
              <a:t>}</a:t>
            </a:r>
          </a:p>
          <a:p>
            <a:pPr>
              <a:spcBef>
                <a:spcPct val="50000"/>
              </a:spcBef>
            </a:pPr>
            <a:endParaRPr lang="en-US" dirty="0">
              <a:solidFill>
                <a:schemeClr val="bg1"/>
              </a:solidFill>
            </a:endParaRPr>
          </a:p>
        </p:txBody>
      </p:sp>
      <p:sp>
        <p:nvSpPr>
          <p:cNvPr id="6" name="Date Placeholder 5"/>
          <p:cNvSpPr>
            <a:spLocks noGrp="1"/>
          </p:cNvSpPr>
          <p:nvPr>
            <p:ph type="dt" sz="quarter" idx="10"/>
          </p:nvPr>
        </p:nvSpPr>
        <p:spPr/>
        <p:txBody>
          <a:bodyPr/>
          <a:lstStyle/>
          <a:p>
            <a:pPr>
              <a:defRPr/>
            </a:pPr>
            <a:r>
              <a:rPr lang="en-US" smtClean="0"/>
              <a:t>Ben Zorn, Microsoft Research</a:t>
            </a:r>
            <a:endParaRPr lang="en-US"/>
          </a:p>
        </p:txBody>
      </p:sp>
      <p:sp>
        <p:nvSpPr>
          <p:cNvPr id="7" name="Slide Number Placeholder 6"/>
          <p:cNvSpPr>
            <a:spLocks noGrp="1"/>
          </p:cNvSpPr>
          <p:nvPr>
            <p:ph type="sldNum" sz="quarter" idx="12"/>
          </p:nvPr>
        </p:nvSpPr>
        <p:spPr/>
        <p:txBody>
          <a:bodyPr/>
          <a:lstStyle/>
          <a:p>
            <a:pPr>
              <a:defRPr/>
            </a:pPr>
            <a:fld id="{FE57CE9A-43A8-476F-A6A1-A878A9D77068}" type="slidenum">
              <a:rPr lang="en-US" altLang="en-US"/>
              <a:pPr>
                <a:defRPr/>
              </a:pPr>
              <a:t>52</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41987" name="Rectangle 2"/>
          <p:cNvSpPr>
            <a:spLocks noGrp="1" noChangeArrowheads="1"/>
          </p:cNvSpPr>
          <p:nvPr>
            <p:ph type="title"/>
          </p:nvPr>
        </p:nvSpPr>
        <p:spPr/>
        <p:txBody>
          <a:bodyPr/>
          <a:lstStyle/>
          <a:p>
            <a:r>
              <a:rPr lang="en-US" smtClean="0"/>
              <a:t>Related Work</a:t>
            </a:r>
          </a:p>
        </p:txBody>
      </p:sp>
      <p:sp>
        <p:nvSpPr>
          <p:cNvPr id="41988" name="Rectangle 3"/>
          <p:cNvSpPr>
            <a:spLocks noGrp="1" noChangeArrowheads="1"/>
          </p:cNvSpPr>
          <p:nvPr>
            <p:ph type="body" idx="1"/>
          </p:nvPr>
        </p:nvSpPr>
        <p:spPr>
          <a:xfrm>
            <a:off x="630238" y="1079500"/>
            <a:ext cx="7856537" cy="5027613"/>
          </a:xfrm>
        </p:spPr>
        <p:txBody>
          <a:bodyPr/>
          <a:lstStyle/>
          <a:p>
            <a:pPr>
              <a:lnSpc>
                <a:spcPct val="90000"/>
              </a:lnSpc>
            </a:pPr>
            <a:r>
              <a:rPr lang="en-US" sz="2400" smtClean="0"/>
              <a:t>Conservative GC (Boehm / Demers / Weiser)</a:t>
            </a:r>
          </a:p>
          <a:p>
            <a:pPr lvl="1">
              <a:lnSpc>
                <a:spcPct val="90000"/>
              </a:lnSpc>
            </a:pPr>
            <a:r>
              <a:rPr lang="en-US" sz="2000" smtClean="0"/>
              <a:t>Time-space tradeoff (typically &gt;3X)</a:t>
            </a:r>
          </a:p>
          <a:p>
            <a:pPr lvl="1">
              <a:lnSpc>
                <a:spcPct val="90000"/>
              </a:lnSpc>
            </a:pPr>
            <a:r>
              <a:rPr lang="en-US" sz="2000" smtClean="0"/>
              <a:t>Provably avoids certain errors</a:t>
            </a:r>
          </a:p>
          <a:p>
            <a:pPr>
              <a:lnSpc>
                <a:spcPct val="90000"/>
              </a:lnSpc>
            </a:pPr>
            <a:r>
              <a:rPr lang="en-US" sz="2400" smtClean="0"/>
              <a:t>Safe-C compilers</a:t>
            </a:r>
          </a:p>
          <a:p>
            <a:pPr lvl="1">
              <a:lnSpc>
                <a:spcPct val="90000"/>
              </a:lnSpc>
            </a:pPr>
            <a:r>
              <a:rPr lang="en-US" sz="2000" smtClean="0"/>
              <a:t>Jones &amp; Kelley, Necula, Lam, Rinard, Adve, …</a:t>
            </a:r>
          </a:p>
          <a:p>
            <a:pPr lvl="1">
              <a:lnSpc>
                <a:spcPct val="90000"/>
              </a:lnSpc>
            </a:pPr>
            <a:r>
              <a:rPr lang="en-US" sz="2000" smtClean="0"/>
              <a:t>Often built on BDW GC</a:t>
            </a:r>
          </a:p>
          <a:p>
            <a:pPr lvl="1">
              <a:lnSpc>
                <a:spcPct val="90000"/>
              </a:lnSpc>
            </a:pPr>
            <a:r>
              <a:rPr lang="en-US" sz="2000" smtClean="0"/>
              <a:t>Up to 10X performance hit</a:t>
            </a:r>
          </a:p>
          <a:p>
            <a:pPr>
              <a:lnSpc>
                <a:spcPct val="90000"/>
              </a:lnSpc>
            </a:pPr>
            <a:r>
              <a:rPr lang="en-US" sz="2400" smtClean="0"/>
              <a:t>N-version programming</a:t>
            </a:r>
          </a:p>
          <a:p>
            <a:pPr lvl="1">
              <a:lnSpc>
                <a:spcPct val="90000"/>
              </a:lnSpc>
            </a:pPr>
            <a:r>
              <a:rPr lang="en-US" sz="2000" smtClean="0"/>
              <a:t>Replicas truly statistically independent</a:t>
            </a:r>
          </a:p>
          <a:p>
            <a:pPr>
              <a:lnSpc>
                <a:spcPct val="90000"/>
              </a:lnSpc>
            </a:pPr>
            <a:r>
              <a:rPr lang="en-US" sz="2400" smtClean="0"/>
              <a:t>Address space randomization (as in Vista)</a:t>
            </a:r>
          </a:p>
          <a:p>
            <a:pPr eaLnBrk="1" hangingPunct="1">
              <a:lnSpc>
                <a:spcPct val="80000"/>
              </a:lnSpc>
            </a:pPr>
            <a:r>
              <a:rPr lang="en-US" sz="2400" smtClean="0"/>
              <a:t>Failure-oblivious computing [Rinard]</a:t>
            </a:r>
          </a:p>
          <a:p>
            <a:pPr lvl="1" eaLnBrk="1" hangingPunct="1">
              <a:lnSpc>
                <a:spcPct val="80000"/>
              </a:lnSpc>
            </a:pPr>
            <a:r>
              <a:rPr lang="en-US" sz="2000" smtClean="0"/>
              <a:t>Hope that program will continue after memory error with no untoward effects</a:t>
            </a:r>
          </a:p>
          <a:p>
            <a:pPr eaLnBrk="1" hangingPunct="1">
              <a:lnSpc>
                <a:spcPct val="80000"/>
              </a:lnSpc>
            </a:pPr>
            <a:endParaRPr lang="en-US" sz="2400" smtClean="0"/>
          </a:p>
          <a:p>
            <a:pPr>
              <a:lnSpc>
                <a:spcPct val="90000"/>
              </a:lnSpc>
            </a:pPr>
            <a:endParaRPr lang="en-US" sz="2800" smtClean="0"/>
          </a:p>
          <a:p>
            <a:pPr lvl="1">
              <a:lnSpc>
                <a:spcPct val="90000"/>
              </a:lnSpc>
            </a:pPr>
            <a:endParaRPr lang="en-US" sz="2400" smtClean="0"/>
          </a:p>
        </p:txBody>
      </p:sp>
      <p:sp>
        <p:nvSpPr>
          <p:cNvPr id="7" name="Slide Number Placeholder 6"/>
          <p:cNvSpPr>
            <a:spLocks noGrp="1"/>
          </p:cNvSpPr>
          <p:nvPr>
            <p:ph type="sldNum" sz="quarter" idx="12"/>
          </p:nvPr>
        </p:nvSpPr>
        <p:spPr/>
        <p:txBody>
          <a:bodyPr/>
          <a:lstStyle/>
          <a:p>
            <a:pPr>
              <a:defRPr/>
            </a:pPr>
            <a:fld id="{CE313652-0871-4E2B-83EC-60F353EB70AB}" type="slidenum">
              <a:rPr lang="en-US" altLang="en-US"/>
              <a:pPr>
                <a:defRPr/>
              </a:pPr>
              <a:t>53</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598487"/>
          </a:xfrm>
        </p:spPr>
        <p:txBody>
          <a:bodyPr/>
          <a:lstStyle/>
          <a:p>
            <a:pPr eaLnBrk="1" hangingPunct="1"/>
            <a:r>
              <a:rPr lang="en-US" smtClean="0"/>
              <a:t>Samurai Experimental Results</a:t>
            </a:r>
          </a:p>
        </p:txBody>
      </p:sp>
      <p:sp>
        <p:nvSpPr>
          <p:cNvPr id="34819" name="Rectangle 3"/>
          <p:cNvSpPr>
            <a:spLocks noGrp="1" noChangeArrowheads="1"/>
          </p:cNvSpPr>
          <p:nvPr>
            <p:ph type="body" idx="1"/>
          </p:nvPr>
        </p:nvSpPr>
        <p:spPr/>
        <p:txBody>
          <a:bodyPr/>
          <a:lstStyle/>
          <a:p>
            <a:r>
              <a:rPr lang="en-US" sz="2400" dirty="0" smtClean="0"/>
              <a:t>Implementation</a:t>
            </a:r>
          </a:p>
          <a:p>
            <a:pPr lvl="1"/>
            <a:r>
              <a:rPr lang="en-US" sz="2000" dirty="0" smtClean="0"/>
              <a:t>Automated Phoenix pass to instrument loads and stores</a:t>
            </a:r>
          </a:p>
          <a:p>
            <a:pPr lvl="1"/>
            <a:r>
              <a:rPr lang="en-US" sz="2000" dirty="0" smtClean="0"/>
              <a:t>Runtime library for critical data allocation/de-allocation (C++)</a:t>
            </a:r>
            <a:br>
              <a:rPr lang="en-US" sz="2000" dirty="0" smtClean="0"/>
            </a:br>
            <a:endParaRPr lang="en-US" sz="2000" dirty="0" smtClean="0"/>
          </a:p>
          <a:p>
            <a:r>
              <a:rPr lang="en-US" sz="2400" dirty="0" smtClean="0"/>
              <a:t>Protected critical data in 5 applications (mostly SPEC)</a:t>
            </a:r>
          </a:p>
          <a:p>
            <a:pPr lvl="1"/>
            <a:r>
              <a:rPr lang="en-US" sz="2000" dirty="0" smtClean="0"/>
              <a:t>Chose data that is crucial for end-to-end correctness of program</a:t>
            </a:r>
          </a:p>
          <a:p>
            <a:pPr lvl="1"/>
            <a:r>
              <a:rPr lang="en-US" sz="2000" dirty="0" smtClean="0"/>
              <a:t>Evaluation of performance overhead by instrumentation</a:t>
            </a:r>
          </a:p>
          <a:p>
            <a:pPr lvl="1"/>
            <a:r>
              <a:rPr lang="en-US" sz="2000" dirty="0" smtClean="0"/>
              <a:t>Fault-injections into critical and non-critical data (for propagation)</a:t>
            </a:r>
            <a:br>
              <a:rPr lang="en-US" sz="2000" dirty="0" smtClean="0"/>
            </a:br>
            <a:endParaRPr lang="en-US" sz="2400" dirty="0" smtClean="0"/>
          </a:p>
          <a:p>
            <a:r>
              <a:rPr lang="en-US" sz="2400" dirty="0" smtClean="0"/>
              <a:t>Protected critical data in libraries</a:t>
            </a:r>
          </a:p>
          <a:p>
            <a:pPr lvl="1"/>
            <a:r>
              <a:rPr lang="en-US" sz="2000" b="1" dirty="0" smtClean="0"/>
              <a:t>STL List Class</a:t>
            </a:r>
            <a:r>
              <a:rPr lang="en-US" sz="2000" dirty="0" smtClean="0"/>
              <a:t>: Backbone of list structure (link pointers)</a:t>
            </a:r>
          </a:p>
          <a:p>
            <a:pPr lvl="1"/>
            <a:r>
              <a:rPr lang="en-US" sz="2000" b="1" dirty="0" smtClean="0"/>
              <a:t>Memory allocator</a:t>
            </a:r>
            <a:r>
              <a:rPr lang="en-US" sz="2000" dirty="0" smtClean="0"/>
              <a:t>: Heap meta-data (object size + free list)</a:t>
            </a:r>
          </a:p>
          <a:p>
            <a:pPr lvl="1"/>
            <a:endParaRPr lang="en-US" sz="2000" dirty="0" smtClean="0"/>
          </a:p>
          <a:p>
            <a:pPr lvl="1"/>
            <a:endParaRPr lang="en-US" sz="2000" dirty="0" smtClean="0"/>
          </a:p>
          <a:p>
            <a:pPr lvl="1"/>
            <a:endParaRPr lang="en-US" sz="2000" dirty="0" smtClean="0"/>
          </a:p>
          <a:p>
            <a:pPr eaLnBrk="1" hangingPunct="1"/>
            <a:endParaRPr lang="en-US" sz="1600"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5" name="Slide Number Placeholder 4"/>
          <p:cNvSpPr>
            <a:spLocks noGrp="1"/>
          </p:cNvSpPr>
          <p:nvPr>
            <p:ph type="sldNum" sz="quarter" idx="12"/>
          </p:nvPr>
        </p:nvSpPr>
        <p:spPr/>
        <p:txBody>
          <a:bodyPr/>
          <a:lstStyle/>
          <a:p>
            <a:pPr>
              <a:defRPr/>
            </a:pPr>
            <a:fld id="{39C5C31C-ADBA-4A5B-8F61-607C0F18C5E8}" type="slidenum">
              <a:rPr lang="en-US" altLang="en-US"/>
              <a:pPr>
                <a:defRPr/>
              </a:pPr>
              <a:t>54</a:t>
            </a:fld>
            <a:endParaRPr lang="en-US"/>
          </a:p>
        </p:txBody>
      </p:sp>
      <p:sp>
        <p:nvSpPr>
          <p:cNvPr id="6" name="Footer Placeholder 5"/>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598487"/>
          </a:xfrm>
        </p:spPr>
        <p:txBody>
          <a:bodyPr/>
          <a:lstStyle/>
          <a:p>
            <a:pPr eaLnBrk="1" hangingPunct="1"/>
            <a:r>
              <a:rPr lang="en-US" dirty="0" smtClean="0"/>
              <a:t>Samurai: Heap-based Critical Memory</a:t>
            </a:r>
          </a:p>
        </p:txBody>
      </p:sp>
      <p:sp>
        <p:nvSpPr>
          <p:cNvPr id="32771" name="Rectangle 3"/>
          <p:cNvSpPr>
            <a:spLocks noGrp="1" noChangeArrowheads="1"/>
          </p:cNvSpPr>
          <p:nvPr>
            <p:ph type="body" idx="1"/>
          </p:nvPr>
        </p:nvSpPr>
        <p:spPr>
          <a:xfrm>
            <a:off x="457200" y="1066800"/>
            <a:ext cx="8229600" cy="5064125"/>
          </a:xfrm>
        </p:spPr>
        <p:txBody>
          <a:bodyPr/>
          <a:lstStyle/>
          <a:p>
            <a:pPr eaLnBrk="1" hangingPunct="1"/>
            <a:r>
              <a:rPr lang="en-US" dirty="0" smtClean="0"/>
              <a:t>Software critical memory for heap objects</a:t>
            </a:r>
          </a:p>
          <a:p>
            <a:pPr lvl="1" eaLnBrk="1" hangingPunct="1"/>
            <a:r>
              <a:rPr lang="en-US" dirty="0" smtClean="0"/>
              <a:t>Critical objects allocated with </a:t>
            </a:r>
            <a:r>
              <a:rPr lang="en-US" dirty="0" err="1" smtClean="0"/>
              <a:t>crit_malloc</a:t>
            </a:r>
            <a:r>
              <a:rPr lang="en-US" dirty="0" smtClean="0"/>
              <a:t>, </a:t>
            </a:r>
            <a:r>
              <a:rPr lang="en-US" dirty="0" err="1" smtClean="0"/>
              <a:t>crit_free</a:t>
            </a:r>
            <a:endParaRPr lang="en-US" dirty="0" smtClean="0"/>
          </a:p>
          <a:p>
            <a:pPr eaLnBrk="1" hangingPunct="1"/>
            <a:r>
              <a:rPr lang="en-US" dirty="0" smtClean="0"/>
              <a:t>Approach</a:t>
            </a:r>
          </a:p>
          <a:p>
            <a:pPr lvl="1" eaLnBrk="1" hangingPunct="1"/>
            <a:r>
              <a:rPr lang="en-US" dirty="0" smtClean="0"/>
              <a:t>Replication – base copy + 2 shadow copies</a:t>
            </a:r>
          </a:p>
          <a:p>
            <a:pPr lvl="1" eaLnBrk="1" hangingPunct="1"/>
            <a:r>
              <a:rPr lang="en-US" dirty="0" smtClean="0"/>
              <a:t>Redundant metadata</a:t>
            </a:r>
          </a:p>
          <a:p>
            <a:pPr marL="1143000" lvl="2" indent="-228600" eaLnBrk="1" hangingPunct="1"/>
            <a:r>
              <a:rPr lang="en-US" dirty="0" smtClean="0"/>
              <a:t>Stored with base copy, copy in hash table</a:t>
            </a:r>
          </a:p>
          <a:p>
            <a:pPr marL="1143000" lvl="2" indent="-228600" eaLnBrk="1" hangingPunct="1"/>
            <a:r>
              <a:rPr lang="en-US" dirty="0" smtClean="0"/>
              <a:t>Checksum, size data for overflow detection</a:t>
            </a:r>
          </a:p>
          <a:p>
            <a:pPr lvl="1" eaLnBrk="1" hangingPunct="1"/>
            <a:r>
              <a:rPr lang="en-US" dirty="0" smtClean="0"/>
              <a:t>Robust allocator as foundation </a:t>
            </a:r>
          </a:p>
          <a:p>
            <a:pPr marL="1143000" lvl="2" indent="-228600" eaLnBrk="1" hangingPunct="1"/>
            <a:r>
              <a:rPr lang="en-US" dirty="0" smtClean="0"/>
              <a:t>DieHard, </a:t>
            </a:r>
            <a:r>
              <a:rPr lang="en-US" dirty="0" err="1" smtClean="0"/>
              <a:t>unreplicated</a:t>
            </a:r>
            <a:endParaRPr lang="en-US" dirty="0" smtClean="0"/>
          </a:p>
          <a:p>
            <a:pPr marL="1143000" lvl="2" indent="-228600" eaLnBrk="1" hangingPunct="1"/>
            <a:r>
              <a:rPr lang="en-US" dirty="0" smtClean="0"/>
              <a:t>Randomizes locations of shadow copies</a:t>
            </a:r>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5" name="Slide Number Placeholder 4"/>
          <p:cNvSpPr>
            <a:spLocks noGrp="1"/>
          </p:cNvSpPr>
          <p:nvPr>
            <p:ph type="sldNum" sz="quarter" idx="12"/>
          </p:nvPr>
        </p:nvSpPr>
        <p:spPr/>
        <p:txBody>
          <a:bodyPr/>
          <a:lstStyle/>
          <a:p>
            <a:pPr>
              <a:defRPr/>
            </a:pPr>
            <a:fld id="{51841517-356C-48A8-83D8-A7E0865EB69D}" type="slidenum">
              <a:rPr lang="en-US" altLang="en-US"/>
              <a:pPr>
                <a:defRPr/>
              </a:pPr>
              <a:t>55</a:t>
            </a:fld>
            <a:endParaRPr lang="en-US"/>
          </a:p>
        </p:txBody>
      </p:sp>
      <p:sp>
        <p:nvSpPr>
          <p:cNvPr id="6" name="Footer Placeholder 5"/>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Samurai: STL Class + </a:t>
            </a:r>
            <a:r>
              <a:rPr lang="en-US" dirty="0" err="1" smtClean="0"/>
              <a:t>WebServer</a:t>
            </a:r>
            <a:endParaRPr lang="en-US" dirty="0"/>
          </a:p>
        </p:txBody>
      </p:sp>
      <p:sp>
        <p:nvSpPr>
          <p:cNvPr id="6" name="Content Placeholder 5"/>
          <p:cNvSpPr>
            <a:spLocks noGrp="1"/>
          </p:cNvSpPr>
          <p:nvPr>
            <p:ph sz="half" idx="1"/>
          </p:nvPr>
        </p:nvSpPr>
        <p:spPr>
          <a:xfrm>
            <a:off x="457200" y="1371600"/>
            <a:ext cx="4038600" cy="4530725"/>
          </a:xfrm>
        </p:spPr>
        <p:txBody>
          <a:bodyPr>
            <a:normAutofit/>
          </a:bodyPr>
          <a:lstStyle/>
          <a:p>
            <a:r>
              <a:rPr lang="en-US" b="1" dirty="0" smtClean="0"/>
              <a:t>STL List Class</a:t>
            </a:r>
          </a:p>
          <a:p>
            <a:pPr lvl="1"/>
            <a:r>
              <a:rPr lang="en-US" dirty="0" smtClean="0"/>
              <a:t>Modified memory allocator for class</a:t>
            </a:r>
          </a:p>
          <a:p>
            <a:pPr lvl="1"/>
            <a:r>
              <a:rPr lang="en-US" dirty="0" smtClean="0"/>
              <a:t>Modified member functions </a:t>
            </a:r>
            <a:r>
              <a:rPr lang="en-US" i="1" dirty="0" smtClean="0"/>
              <a:t>insert, erase</a:t>
            </a:r>
          </a:p>
          <a:p>
            <a:pPr lvl="1"/>
            <a:r>
              <a:rPr lang="en-US" dirty="0" smtClean="0"/>
              <a:t>Modified custom </a:t>
            </a:r>
            <a:r>
              <a:rPr lang="en-US" dirty="0" err="1" smtClean="0"/>
              <a:t>iterators</a:t>
            </a:r>
            <a:r>
              <a:rPr lang="en-US" dirty="0" smtClean="0"/>
              <a:t> for list objects</a:t>
            </a:r>
          </a:p>
          <a:p>
            <a:pPr lvl="1"/>
            <a:r>
              <a:rPr lang="en-US" dirty="0" smtClean="0"/>
              <a:t>Added a new call-back function for direct modifications to list data</a:t>
            </a:r>
          </a:p>
          <a:p>
            <a:pPr lvl="1"/>
            <a:endParaRPr lang="en-US" dirty="0"/>
          </a:p>
        </p:txBody>
      </p:sp>
      <p:sp>
        <p:nvSpPr>
          <p:cNvPr id="7" name="Content Placeholder 6"/>
          <p:cNvSpPr>
            <a:spLocks noGrp="1"/>
          </p:cNvSpPr>
          <p:nvPr>
            <p:ph sz="half" idx="2"/>
          </p:nvPr>
        </p:nvSpPr>
        <p:spPr>
          <a:xfrm>
            <a:off x="4648200" y="1371600"/>
            <a:ext cx="4038600" cy="4530725"/>
          </a:xfrm>
        </p:spPr>
        <p:txBody>
          <a:bodyPr>
            <a:normAutofit/>
          </a:bodyPr>
          <a:lstStyle/>
          <a:p>
            <a:r>
              <a:rPr lang="en-US" b="1" dirty="0" err="1" smtClean="0"/>
              <a:t>Webserver</a:t>
            </a:r>
            <a:endParaRPr lang="en-US" b="1" dirty="0" smtClean="0"/>
          </a:p>
          <a:p>
            <a:pPr lvl="1"/>
            <a:r>
              <a:rPr lang="en-US" dirty="0" smtClean="0"/>
              <a:t>Used STL list class for maintaining client connection information</a:t>
            </a:r>
          </a:p>
          <a:p>
            <a:pPr lvl="1"/>
            <a:r>
              <a:rPr lang="en-US" dirty="0" smtClean="0"/>
              <a:t>Made list critical – one thread/connection</a:t>
            </a:r>
          </a:p>
          <a:p>
            <a:pPr lvl="1"/>
            <a:r>
              <a:rPr lang="en-US" dirty="0" smtClean="0"/>
              <a:t>Evaluated across multiple threads and connections</a:t>
            </a:r>
          </a:p>
          <a:p>
            <a:pPr lvl="1"/>
            <a:r>
              <a:rPr lang="en-US" dirty="0" smtClean="0"/>
              <a:t>Max performance overhead  = </a:t>
            </a:r>
            <a:r>
              <a:rPr lang="en-US" sz="2800" b="1" dirty="0" smtClean="0">
                <a:solidFill>
                  <a:srgbClr val="FF0000"/>
                </a:solidFill>
              </a:rPr>
              <a:t>9%</a:t>
            </a:r>
            <a:endParaRPr lang="en-US" b="1" dirty="0" smtClean="0">
              <a:solidFill>
                <a:srgbClr val="FF0000"/>
              </a:solidFill>
            </a:endParaRPr>
          </a:p>
          <a:p>
            <a:pPr lvl="1"/>
            <a:endParaRPr lang="en-US" b="1" dirty="0"/>
          </a:p>
        </p:txBody>
      </p:sp>
      <p:sp>
        <p:nvSpPr>
          <p:cNvPr id="4" name="Slide Number Placeholder 3"/>
          <p:cNvSpPr>
            <a:spLocks noGrp="1"/>
          </p:cNvSpPr>
          <p:nvPr>
            <p:ph type="sldNum" sz="quarter" idx="12"/>
          </p:nvPr>
        </p:nvSpPr>
        <p:spPr/>
        <p:txBody>
          <a:bodyPr/>
          <a:lstStyle/>
          <a:p>
            <a:pPr>
              <a:defRPr/>
            </a:pPr>
            <a:fld id="{2EB1420C-C6C8-4A4C-B955-2683DD8F08AF}" type="slidenum">
              <a:rPr lang="en-US" altLang="en-US" smtClean="0"/>
              <a:pPr>
                <a:defRPr/>
              </a:pPr>
              <a:t>56</a:t>
            </a:fld>
            <a:endParaRPr lang="en-US" altLang="en-US"/>
          </a:p>
        </p:txBody>
      </p:sp>
      <p:sp>
        <p:nvSpPr>
          <p:cNvPr id="8" name="Date Placeholder 7"/>
          <p:cNvSpPr>
            <a:spLocks noGrp="1"/>
          </p:cNvSpPr>
          <p:nvPr>
            <p:ph type="dt" sz="half" idx="10"/>
          </p:nvPr>
        </p:nvSpPr>
        <p:spPr/>
        <p:txBody>
          <a:bodyPr/>
          <a:lstStyle/>
          <a:p>
            <a:r>
              <a:rPr lang="en-US" smtClean="0"/>
              <a:t>Ben Zorn, Microsoft Research</a:t>
            </a:r>
            <a:endParaRPr lang="en-US"/>
          </a:p>
        </p:txBody>
      </p:sp>
      <p:sp>
        <p:nvSpPr>
          <p:cNvPr id="9" name="Footer Placeholder 8"/>
          <p:cNvSpPr>
            <a:spLocks noGrp="1"/>
          </p:cNvSpPr>
          <p:nvPr>
            <p:ph type="ftr" sz="quarter" idx="11"/>
          </p:nvPr>
        </p:nvSpPr>
        <p:spPr/>
        <p:txBody>
          <a:bodyPr/>
          <a:lstStyle/>
          <a:p>
            <a:r>
              <a:rPr lang="en-US" smtClean="0"/>
              <a:t>Fault Tolerant Runtime Systems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Platforms: What does 90% Safe Mean?</a:t>
            </a:r>
            <a:endParaRPr lang="en-US" dirty="0"/>
          </a:p>
        </p:txBody>
      </p:sp>
      <p:sp>
        <p:nvSpPr>
          <p:cNvPr id="3" name="Text Placeholder 2"/>
          <p:cNvSpPr>
            <a:spLocks noGrp="1"/>
          </p:cNvSpPr>
          <p:nvPr>
            <p:ph type="body" idx="1"/>
          </p:nvPr>
        </p:nvSpPr>
        <p:spPr/>
        <p:txBody>
          <a:bodyPr/>
          <a:lstStyle/>
          <a:p>
            <a:r>
              <a:rPr lang="en-US" sz="2800" dirty="0" smtClean="0"/>
              <a:t>Platforms necessary in computing ecosystem</a:t>
            </a:r>
          </a:p>
          <a:p>
            <a:pPr lvl="1"/>
            <a:r>
              <a:rPr lang="en-US" sz="2400" dirty="0" smtClean="0"/>
              <a:t>Extensible frameworks provide lattice for 3</a:t>
            </a:r>
            <a:r>
              <a:rPr lang="en-US" sz="2400" baseline="30000" dirty="0" smtClean="0"/>
              <a:t>rd</a:t>
            </a:r>
            <a:r>
              <a:rPr lang="en-US" sz="2400" dirty="0" smtClean="0"/>
              <a:t> parties</a:t>
            </a:r>
          </a:p>
          <a:p>
            <a:pPr lvl="1"/>
            <a:r>
              <a:rPr lang="en-US" sz="2400" dirty="0" smtClean="0"/>
              <a:t>Tremendously successful business model</a:t>
            </a:r>
          </a:p>
          <a:p>
            <a:pPr lvl="1"/>
            <a:r>
              <a:rPr lang="en-US" sz="2400" dirty="0" smtClean="0"/>
              <a:t>Examples: Windows, iPod/</a:t>
            </a:r>
            <a:r>
              <a:rPr lang="en-US" sz="2400" dirty="0" err="1" smtClean="0"/>
              <a:t>iPhone</a:t>
            </a:r>
            <a:r>
              <a:rPr lang="en-US" sz="2400" dirty="0" smtClean="0"/>
              <a:t>, browsers, etc.</a:t>
            </a:r>
          </a:p>
          <a:p>
            <a:r>
              <a:rPr lang="en-US" sz="2800" dirty="0" smtClean="0"/>
              <a:t>Platform power derives from extensibility</a:t>
            </a:r>
          </a:p>
          <a:p>
            <a:pPr lvl="1"/>
            <a:r>
              <a:rPr lang="en-US" sz="2400" dirty="0" smtClean="0"/>
              <a:t>Tension between isolation for fault tolerance, integration for functionality</a:t>
            </a:r>
            <a:endParaRPr lang="en-US" sz="2000" dirty="0" smtClean="0"/>
          </a:p>
          <a:p>
            <a:pPr lvl="1"/>
            <a:r>
              <a:rPr lang="en-US" sz="2400" b="1" dirty="0" smtClean="0">
                <a:solidFill>
                  <a:srgbClr val="002060"/>
                </a:solidFill>
              </a:rPr>
              <a:t>Platform only as reliable as weakest plug-in</a:t>
            </a:r>
          </a:p>
          <a:p>
            <a:pPr lvl="1"/>
            <a:r>
              <a:rPr lang="en-US" sz="2400" dirty="0" smtClean="0"/>
              <a:t>Tolerating bad plug-ins necessary by design</a:t>
            </a:r>
          </a:p>
          <a:p>
            <a:pPr lvl="1"/>
            <a:endParaRPr lang="en-US" dirty="0"/>
          </a:p>
        </p:txBody>
      </p:sp>
      <p:sp>
        <p:nvSpPr>
          <p:cNvPr id="4" name="Date Placeholder 3"/>
          <p:cNvSpPr>
            <a:spLocks noGrp="1"/>
          </p:cNvSpPr>
          <p:nvPr>
            <p:ph type="dt" sz="half"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DC1681C4-43BB-4518-95EB-29C34E496408}" type="slidenum">
              <a:rPr lang="en-US" altLang="en-US" smtClean="0"/>
              <a:pPr>
                <a:defRPr/>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Ben Zorn, Microsoft Research</a:t>
            </a:r>
            <a:endParaRPr lang="en-US"/>
          </a:p>
        </p:txBody>
      </p:sp>
      <p:sp>
        <p:nvSpPr>
          <p:cNvPr id="12291" name="Rectangle 2"/>
          <p:cNvSpPr>
            <a:spLocks noGrp="1" noChangeArrowheads="1"/>
          </p:cNvSpPr>
          <p:nvPr>
            <p:ph type="title"/>
          </p:nvPr>
        </p:nvSpPr>
        <p:spPr/>
        <p:txBody>
          <a:bodyPr/>
          <a:lstStyle/>
          <a:p>
            <a:r>
              <a:rPr lang="en-US" dirty="0" smtClean="0"/>
              <a:t>Outline</a:t>
            </a:r>
          </a:p>
        </p:txBody>
      </p:sp>
      <p:sp>
        <p:nvSpPr>
          <p:cNvPr id="299011" name="Rectangle 3"/>
          <p:cNvSpPr>
            <a:spLocks noGrp="1" noChangeArrowheads="1"/>
          </p:cNvSpPr>
          <p:nvPr>
            <p:ph type="body" idx="1"/>
          </p:nvPr>
        </p:nvSpPr>
        <p:spPr>
          <a:xfrm>
            <a:off x="457200" y="1143000"/>
            <a:ext cx="8229600" cy="4835525"/>
          </a:xfrm>
        </p:spPr>
        <p:txBody>
          <a:bodyPr/>
          <a:lstStyle/>
          <a:p>
            <a:pPr>
              <a:lnSpc>
                <a:spcPct val="90000"/>
              </a:lnSpc>
              <a:defRPr/>
            </a:pPr>
            <a:r>
              <a:rPr lang="en-US" sz="2800" dirty="0" smtClean="0">
                <a:solidFill>
                  <a:schemeClr val="bg1">
                    <a:lumMod val="65000"/>
                  </a:schemeClr>
                </a:solidFill>
              </a:rPr>
              <a:t>Motivation</a:t>
            </a:r>
          </a:p>
          <a:p>
            <a:pPr>
              <a:lnSpc>
                <a:spcPct val="90000"/>
              </a:lnSpc>
              <a:defRPr/>
            </a:pPr>
            <a:r>
              <a:rPr lang="en-US" sz="2800" dirty="0" smtClean="0"/>
              <a:t>Exterminator</a:t>
            </a:r>
          </a:p>
          <a:p>
            <a:pPr lvl="1">
              <a:lnSpc>
                <a:spcPct val="90000"/>
              </a:lnSpc>
              <a:defRPr/>
            </a:pPr>
            <a:r>
              <a:rPr lang="en-US" sz="2400" dirty="0" smtClean="0"/>
              <a:t>Heap that automatically fixes software errors</a:t>
            </a:r>
          </a:p>
          <a:p>
            <a:pPr lvl="1">
              <a:lnSpc>
                <a:spcPct val="90000"/>
              </a:lnSpc>
              <a:defRPr/>
            </a:pPr>
            <a:r>
              <a:rPr lang="en-US" sz="2400" dirty="0" smtClean="0"/>
              <a:t>Builds on </a:t>
            </a:r>
            <a:r>
              <a:rPr lang="en-US" sz="2400" dirty="0" err="1" smtClean="0"/>
              <a:t>DieHard</a:t>
            </a:r>
            <a:r>
              <a:rPr lang="en-US" sz="2400" dirty="0" smtClean="0"/>
              <a:t> allocator (PLDI’06, Berger &amp; Zorn)</a:t>
            </a:r>
          </a:p>
          <a:p>
            <a:pPr>
              <a:lnSpc>
                <a:spcPct val="90000"/>
              </a:lnSpc>
              <a:defRPr/>
            </a:pPr>
            <a:r>
              <a:rPr lang="en-US" sz="2800" dirty="0" smtClean="0"/>
              <a:t>Samurai</a:t>
            </a:r>
          </a:p>
          <a:p>
            <a:pPr lvl="1">
              <a:lnSpc>
                <a:spcPct val="90000"/>
              </a:lnSpc>
              <a:defRPr/>
            </a:pPr>
            <a:r>
              <a:rPr lang="en-US" sz="2400" dirty="0" smtClean="0"/>
              <a:t>What if all memory is not equal? </a:t>
            </a:r>
            <a:r>
              <a:rPr lang="en-US" sz="2800" dirty="0" smtClean="0">
                <a:solidFill>
                  <a:srgbClr val="0000FF"/>
                </a:solidFill>
              </a:rPr>
              <a:t>Critical Memory</a:t>
            </a:r>
            <a:endParaRPr lang="en-US" sz="2400" dirty="0" smtClean="0">
              <a:solidFill>
                <a:srgbClr val="0000FF"/>
              </a:solidFill>
            </a:endParaRPr>
          </a:p>
          <a:p>
            <a:pPr lvl="1">
              <a:lnSpc>
                <a:spcPct val="90000"/>
              </a:lnSpc>
              <a:defRPr/>
            </a:pPr>
            <a:r>
              <a:rPr lang="en-US" sz="2400" dirty="0" err="1" smtClean="0"/>
              <a:t>Eurosys</a:t>
            </a:r>
            <a:r>
              <a:rPr lang="en-US" sz="2400" dirty="0" smtClean="0"/>
              <a:t> 2008 (Pattabiraman, Grover, and Zorn)</a:t>
            </a:r>
          </a:p>
          <a:p>
            <a:pPr>
              <a:lnSpc>
                <a:spcPct val="90000"/>
              </a:lnSpc>
              <a:defRPr/>
            </a:pPr>
            <a:r>
              <a:rPr lang="en-US" sz="2800" dirty="0" smtClean="0"/>
              <a:t>Recent projects</a:t>
            </a:r>
          </a:p>
          <a:p>
            <a:pPr lvl="1">
              <a:lnSpc>
                <a:spcPct val="90000"/>
              </a:lnSpc>
              <a:defRPr/>
            </a:pPr>
            <a:r>
              <a:rPr lang="en-US" sz="2400" dirty="0" smtClean="0"/>
              <a:t>Flicker – Can intentionally introducing corruption be valuable?</a:t>
            </a:r>
          </a:p>
          <a:p>
            <a:pPr lvl="1">
              <a:lnSpc>
                <a:spcPct val="90000"/>
              </a:lnSpc>
              <a:defRPr/>
            </a:pPr>
            <a:r>
              <a:rPr lang="en-US" sz="2400" dirty="0" smtClean="0"/>
              <a:t>Nozzle – How safe is your type safe heap?</a:t>
            </a:r>
          </a:p>
          <a:p>
            <a:pPr lvl="1">
              <a:lnSpc>
                <a:spcPct val="90000"/>
              </a:lnSpc>
              <a:defRPr/>
            </a:pPr>
            <a:endParaRPr lang="en-US" sz="2400" dirty="0" smtClean="0"/>
          </a:p>
        </p:txBody>
      </p:sp>
      <p:sp>
        <p:nvSpPr>
          <p:cNvPr id="7" name="Slide Number Placeholder 6"/>
          <p:cNvSpPr>
            <a:spLocks noGrp="1"/>
          </p:cNvSpPr>
          <p:nvPr>
            <p:ph type="sldNum" sz="quarter" idx="12"/>
          </p:nvPr>
        </p:nvSpPr>
        <p:spPr/>
        <p:txBody>
          <a:bodyPr/>
          <a:lstStyle/>
          <a:p>
            <a:pPr>
              <a:defRPr/>
            </a:pPr>
            <a:fld id="{838A50CA-03D4-4C70-BAC6-BA0578DC4C36}" type="slidenum">
              <a:rPr lang="en-US" altLang="en-US"/>
              <a:pPr>
                <a:defRPr/>
              </a:pPr>
              <a:t>7</a:t>
            </a:fld>
            <a:endParaRPr lang="en-US"/>
          </a:p>
        </p:txBody>
      </p:sp>
      <p:sp>
        <p:nvSpPr>
          <p:cNvPr id="8" name="Footer Placeholder 7"/>
          <p:cNvSpPr>
            <a:spLocks noGrp="1"/>
          </p:cNvSpPr>
          <p:nvPr>
            <p:ph type="ftr" sz="quarter" idx="11"/>
          </p:nvPr>
        </p:nvSpPr>
        <p:spPr/>
        <p:txBody>
          <a:bodyPr/>
          <a:lstStyle/>
          <a:p>
            <a:pPr>
              <a:defRPr/>
            </a:pPr>
            <a:r>
              <a:rPr lang="en-US" altLang="en-US" smtClean="0"/>
              <a:t>Fault Tolerant Runtime Systems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DieHard Allocator in a Nutshell</a:t>
            </a:r>
            <a:endParaRPr lang="en-US" dirty="0"/>
          </a:p>
        </p:txBody>
      </p:sp>
      <p:sp>
        <p:nvSpPr>
          <p:cNvPr id="60" name="Content Placeholder 59"/>
          <p:cNvSpPr>
            <a:spLocks noGrp="1"/>
          </p:cNvSpPr>
          <p:nvPr>
            <p:ph sz="half" idx="1"/>
          </p:nvPr>
        </p:nvSpPr>
        <p:spPr>
          <a:xfrm>
            <a:off x="457200" y="1219200"/>
            <a:ext cx="4648200" cy="5029200"/>
          </a:xfrm>
        </p:spPr>
        <p:txBody>
          <a:bodyPr>
            <a:normAutofit fontScale="92500" lnSpcReduction="20000"/>
          </a:bodyPr>
          <a:lstStyle/>
          <a:p>
            <a:r>
              <a:rPr lang="en-US" dirty="0" smtClean="0"/>
              <a:t>Existing heaps are packed tightly to minimize space</a:t>
            </a:r>
          </a:p>
          <a:p>
            <a:pPr lvl="1"/>
            <a:r>
              <a:rPr lang="en-US" dirty="0" smtClean="0"/>
              <a:t>Tight packing increases likelihood of corruption</a:t>
            </a:r>
          </a:p>
          <a:p>
            <a:pPr lvl="1"/>
            <a:r>
              <a:rPr lang="en-US" dirty="0" smtClean="0"/>
              <a:t>Predictable layout is easier for attacker to exploit</a:t>
            </a:r>
          </a:p>
          <a:p>
            <a:r>
              <a:rPr lang="en-US" u="sng" dirty="0" smtClean="0"/>
              <a:t>Randomize</a:t>
            </a:r>
            <a:r>
              <a:rPr lang="en-US" dirty="0" smtClean="0"/>
              <a:t> and </a:t>
            </a:r>
            <a:r>
              <a:rPr lang="en-US" u="sng" dirty="0" smtClean="0"/>
              <a:t>overprovision</a:t>
            </a:r>
            <a:r>
              <a:rPr lang="en-US" dirty="0" smtClean="0"/>
              <a:t> the heap</a:t>
            </a:r>
          </a:p>
          <a:p>
            <a:pPr lvl="1"/>
            <a:r>
              <a:rPr lang="en-US" dirty="0" smtClean="0"/>
              <a:t>Expansion factor determines how much empty space</a:t>
            </a:r>
          </a:p>
          <a:p>
            <a:pPr lvl="1"/>
            <a:r>
              <a:rPr lang="en-US" dirty="0" smtClean="0"/>
              <a:t>Does not change semantics</a:t>
            </a:r>
          </a:p>
          <a:p>
            <a:r>
              <a:rPr lang="en-US" dirty="0" smtClean="0"/>
              <a:t>Replication increases benefits </a:t>
            </a:r>
          </a:p>
          <a:p>
            <a:r>
              <a:rPr lang="en-US" dirty="0" smtClean="0"/>
              <a:t>Enables analytic reasoning</a:t>
            </a:r>
          </a:p>
          <a:p>
            <a:endParaRPr lang="en-US" dirty="0"/>
          </a:p>
        </p:txBody>
      </p:sp>
      <p:sp>
        <p:nvSpPr>
          <p:cNvPr id="4" name="Slide Number Placeholder 3"/>
          <p:cNvSpPr>
            <a:spLocks noGrp="1"/>
          </p:cNvSpPr>
          <p:nvPr>
            <p:ph type="sldNum" sz="quarter" idx="12"/>
          </p:nvPr>
        </p:nvSpPr>
        <p:spPr/>
        <p:txBody>
          <a:bodyPr/>
          <a:lstStyle/>
          <a:p>
            <a:pPr>
              <a:defRPr/>
            </a:pPr>
            <a:fld id="{53B4BE8B-82E4-476B-B441-6BD86FD886FF}" type="slidenum">
              <a:rPr lang="en-US" smtClean="0"/>
              <a:pPr>
                <a:defRPr/>
              </a:pPr>
              <a:t>8</a:t>
            </a:fld>
            <a:endParaRPr lang="en-US" dirty="0"/>
          </a:p>
        </p:txBody>
      </p:sp>
      <p:grpSp>
        <p:nvGrpSpPr>
          <p:cNvPr id="2" name="Group 111"/>
          <p:cNvGrpSpPr>
            <a:grpSpLocks/>
          </p:cNvGrpSpPr>
          <p:nvPr/>
        </p:nvGrpSpPr>
        <p:grpSpPr bwMode="auto">
          <a:xfrm>
            <a:off x="5638800" y="1676400"/>
            <a:ext cx="2305050" cy="1447800"/>
            <a:chOff x="10457075" y="3657600"/>
            <a:chExt cx="2305439" cy="1447800"/>
          </a:xfrm>
        </p:grpSpPr>
        <p:grpSp>
          <p:nvGrpSpPr>
            <p:cNvPr id="3" name="Group 199"/>
            <p:cNvGrpSpPr>
              <a:grpSpLocks/>
            </p:cNvGrpSpPr>
            <p:nvPr/>
          </p:nvGrpSpPr>
          <p:grpSpPr bwMode="auto">
            <a:xfrm>
              <a:off x="10695411" y="4191000"/>
              <a:ext cx="1828760" cy="914400"/>
              <a:chOff x="9677400" y="4191000"/>
              <a:chExt cx="1828800" cy="914400"/>
            </a:xfrm>
          </p:grpSpPr>
          <p:sp>
            <p:nvSpPr>
              <p:cNvPr id="9" name="Rectangle 16"/>
              <p:cNvSpPr>
                <a:spLocks noChangeArrowheads="1"/>
              </p:cNvSpPr>
              <p:nvPr/>
            </p:nvSpPr>
            <p:spPr bwMode="auto">
              <a:xfrm>
                <a:off x="9677400" y="41910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10" name="Rectangle 17"/>
              <p:cNvSpPr>
                <a:spLocks noChangeArrowheads="1"/>
              </p:cNvSpPr>
              <p:nvPr/>
            </p:nvSpPr>
            <p:spPr bwMode="auto">
              <a:xfrm>
                <a:off x="10134600" y="41910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11" name="Rectangle 18"/>
              <p:cNvSpPr>
                <a:spLocks noChangeArrowheads="1"/>
              </p:cNvSpPr>
              <p:nvPr/>
            </p:nvSpPr>
            <p:spPr bwMode="auto">
              <a:xfrm>
                <a:off x="10591800" y="41910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12" name="Rectangle 19"/>
              <p:cNvSpPr>
                <a:spLocks noChangeArrowheads="1"/>
              </p:cNvSpPr>
              <p:nvPr/>
            </p:nvSpPr>
            <p:spPr bwMode="auto">
              <a:xfrm>
                <a:off x="11049000" y="41910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13" name="Rectangle 20"/>
              <p:cNvSpPr>
                <a:spLocks noChangeArrowheads="1"/>
              </p:cNvSpPr>
              <p:nvPr/>
            </p:nvSpPr>
            <p:spPr bwMode="auto">
              <a:xfrm>
                <a:off x="9677400" y="43434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14" name="Rectangle 21"/>
              <p:cNvSpPr>
                <a:spLocks noChangeArrowheads="1"/>
              </p:cNvSpPr>
              <p:nvPr/>
            </p:nvSpPr>
            <p:spPr bwMode="auto">
              <a:xfrm>
                <a:off x="10591800" y="43434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15" name="Rectangle 22"/>
              <p:cNvSpPr>
                <a:spLocks noChangeArrowheads="1"/>
              </p:cNvSpPr>
              <p:nvPr/>
            </p:nvSpPr>
            <p:spPr bwMode="auto">
              <a:xfrm>
                <a:off x="10134600" y="43434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16" name="Rectangle 23"/>
              <p:cNvSpPr>
                <a:spLocks noChangeArrowheads="1"/>
              </p:cNvSpPr>
              <p:nvPr/>
            </p:nvSpPr>
            <p:spPr bwMode="auto">
              <a:xfrm>
                <a:off x="11049000" y="43434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17" name="Rectangle 24"/>
              <p:cNvSpPr>
                <a:spLocks noChangeArrowheads="1"/>
              </p:cNvSpPr>
              <p:nvPr/>
            </p:nvSpPr>
            <p:spPr bwMode="auto">
              <a:xfrm>
                <a:off x="10134600" y="44958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18" name="Rectangle 25"/>
              <p:cNvSpPr>
                <a:spLocks noChangeArrowheads="1"/>
              </p:cNvSpPr>
              <p:nvPr/>
            </p:nvSpPr>
            <p:spPr bwMode="auto">
              <a:xfrm>
                <a:off x="10591800" y="44958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19" name="Rectangle 26"/>
              <p:cNvSpPr>
                <a:spLocks noChangeArrowheads="1"/>
              </p:cNvSpPr>
              <p:nvPr/>
            </p:nvSpPr>
            <p:spPr bwMode="auto">
              <a:xfrm>
                <a:off x="9677400" y="44958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20" name="Rectangle 27"/>
              <p:cNvSpPr>
                <a:spLocks noChangeArrowheads="1"/>
              </p:cNvSpPr>
              <p:nvPr/>
            </p:nvSpPr>
            <p:spPr bwMode="auto">
              <a:xfrm>
                <a:off x="11049000" y="44958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21" name="Rectangle 28"/>
              <p:cNvSpPr>
                <a:spLocks noChangeArrowheads="1"/>
              </p:cNvSpPr>
              <p:nvPr/>
            </p:nvSpPr>
            <p:spPr bwMode="auto">
              <a:xfrm>
                <a:off x="9677400" y="46482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22" name="Rectangle 29"/>
              <p:cNvSpPr>
                <a:spLocks noChangeArrowheads="1"/>
              </p:cNvSpPr>
              <p:nvPr/>
            </p:nvSpPr>
            <p:spPr bwMode="auto">
              <a:xfrm>
                <a:off x="10134600" y="46482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23" name="Rectangle 30"/>
              <p:cNvSpPr>
                <a:spLocks noChangeArrowheads="1"/>
              </p:cNvSpPr>
              <p:nvPr/>
            </p:nvSpPr>
            <p:spPr bwMode="auto">
              <a:xfrm>
                <a:off x="10591800" y="46482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24" name="Rectangle 31"/>
              <p:cNvSpPr>
                <a:spLocks noChangeArrowheads="1"/>
              </p:cNvSpPr>
              <p:nvPr/>
            </p:nvSpPr>
            <p:spPr bwMode="auto">
              <a:xfrm>
                <a:off x="11049000" y="46482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25" name="Rectangle 32"/>
              <p:cNvSpPr>
                <a:spLocks noChangeArrowheads="1"/>
              </p:cNvSpPr>
              <p:nvPr/>
            </p:nvSpPr>
            <p:spPr bwMode="auto">
              <a:xfrm>
                <a:off x="9677400" y="4800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26" name="Rectangle 33"/>
              <p:cNvSpPr>
                <a:spLocks noChangeArrowheads="1"/>
              </p:cNvSpPr>
              <p:nvPr/>
            </p:nvSpPr>
            <p:spPr bwMode="auto">
              <a:xfrm>
                <a:off x="10591800" y="48006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27" name="Rectangle 34"/>
              <p:cNvSpPr>
                <a:spLocks noChangeArrowheads="1"/>
              </p:cNvSpPr>
              <p:nvPr/>
            </p:nvSpPr>
            <p:spPr bwMode="auto">
              <a:xfrm>
                <a:off x="10134600" y="48006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28" name="Rectangle 35"/>
              <p:cNvSpPr>
                <a:spLocks noChangeArrowheads="1"/>
              </p:cNvSpPr>
              <p:nvPr/>
            </p:nvSpPr>
            <p:spPr bwMode="auto">
              <a:xfrm>
                <a:off x="11049000" y="4800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29" name="Rectangle 36"/>
              <p:cNvSpPr>
                <a:spLocks noChangeArrowheads="1"/>
              </p:cNvSpPr>
              <p:nvPr/>
            </p:nvSpPr>
            <p:spPr bwMode="auto">
              <a:xfrm>
                <a:off x="10134600" y="49530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30" name="Rectangle 37"/>
              <p:cNvSpPr>
                <a:spLocks noChangeArrowheads="1"/>
              </p:cNvSpPr>
              <p:nvPr/>
            </p:nvSpPr>
            <p:spPr bwMode="auto">
              <a:xfrm>
                <a:off x="10591800" y="49530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31" name="Rectangle 38"/>
              <p:cNvSpPr>
                <a:spLocks noChangeArrowheads="1"/>
              </p:cNvSpPr>
              <p:nvPr/>
            </p:nvSpPr>
            <p:spPr bwMode="auto">
              <a:xfrm>
                <a:off x="9677400" y="49530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32" name="Rectangle 39"/>
              <p:cNvSpPr>
                <a:spLocks noChangeArrowheads="1"/>
              </p:cNvSpPr>
              <p:nvPr/>
            </p:nvSpPr>
            <p:spPr bwMode="auto">
              <a:xfrm>
                <a:off x="11049000" y="4953000"/>
                <a:ext cx="457200" cy="152400"/>
              </a:xfrm>
              <a:prstGeom prst="rect">
                <a:avLst/>
              </a:prstGeom>
              <a:solidFill>
                <a:schemeClr val="accent1"/>
              </a:solidFill>
              <a:ln w="9525" algn="ctr">
                <a:solidFill>
                  <a:schemeClr val="tx1"/>
                </a:solidFill>
                <a:round/>
                <a:headEnd/>
                <a:tailEnd/>
              </a:ln>
            </p:spPr>
            <p:txBody>
              <a:bodyPr/>
              <a:lstStyle/>
              <a:p>
                <a:endParaRPr lang="en-US"/>
              </a:p>
            </p:txBody>
          </p:sp>
        </p:grpSp>
        <p:sp>
          <p:nvSpPr>
            <p:cNvPr id="8" name="TextBox 64"/>
            <p:cNvSpPr txBox="1">
              <a:spLocks noChangeArrowheads="1"/>
            </p:cNvSpPr>
            <p:nvPr/>
          </p:nvSpPr>
          <p:spPr bwMode="auto">
            <a:xfrm>
              <a:off x="10457075" y="3657600"/>
              <a:ext cx="2305439" cy="523220"/>
            </a:xfrm>
            <a:prstGeom prst="rect">
              <a:avLst/>
            </a:prstGeom>
            <a:noFill/>
            <a:ln w="9525">
              <a:noFill/>
              <a:miter lim="800000"/>
              <a:headEnd/>
              <a:tailEnd/>
            </a:ln>
          </p:spPr>
          <p:txBody>
            <a:bodyPr wrap="none">
              <a:spAutoFit/>
            </a:bodyPr>
            <a:lstStyle/>
            <a:p>
              <a:r>
                <a:rPr lang="en-US" sz="2800" dirty="0"/>
                <a:t>Normal Heap</a:t>
              </a:r>
            </a:p>
          </p:txBody>
        </p:sp>
      </p:grpSp>
      <p:grpSp>
        <p:nvGrpSpPr>
          <p:cNvPr id="6" name="Group 203"/>
          <p:cNvGrpSpPr>
            <a:grpSpLocks/>
          </p:cNvGrpSpPr>
          <p:nvPr/>
        </p:nvGrpSpPr>
        <p:grpSpPr bwMode="auto">
          <a:xfrm>
            <a:off x="5227641" y="3429000"/>
            <a:ext cx="3199450" cy="2286000"/>
            <a:chOff x="9053054" y="5410200"/>
            <a:chExt cx="3200400" cy="2286000"/>
          </a:xfrm>
        </p:grpSpPr>
        <p:grpSp>
          <p:nvGrpSpPr>
            <p:cNvPr id="7" name="Group 198"/>
            <p:cNvGrpSpPr>
              <a:grpSpLocks/>
            </p:cNvGrpSpPr>
            <p:nvPr/>
          </p:nvGrpSpPr>
          <p:grpSpPr bwMode="auto">
            <a:xfrm>
              <a:off x="9053054" y="5943600"/>
              <a:ext cx="3200400" cy="1752600"/>
              <a:chOff x="9190709" y="5943600"/>
              <a:chExt cx="3200400" cy="1752600"/>
            </a:xfrm>
          </p:grpSpPr>
          <p:sp>
            <p:nvSpPr>
              <p:cNvPr id="36" name="Rectangle 40"/>
              <p:cNvSpPr>
                <a:spLocks noChangeArrowheads="1"/>
              </p:cNvSpPr>
              <p:nvPr/>
            </p:nvSpPr>
            <p:spPr bwMode="auto">
              <a:xfrm>
                <a:off x="9952709" y="60960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37" name="Rectangle 41"/>
              <p:cNvSpPr>
                <a:spLocks noChangeArrowheads="1"/>
              </p:cNvSpPr>
              <p:nvPr/>
            </p:nvSpPr>
            <p:spPr bwMode="auto">
              <a:xfrm>
                <a:off x="10714709" y="60960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38" name="Rectangle 42"/>
              <p:cNvSpPr>
                <a:spLocks noChangeArrowheads="1"/>
              </p:cNvSpPr>
              <p:nvPr/>
            </p:nvSpPr>
            <p:spPr bwMode="auto">
              <a:xfrm>
                <a:off x="9753600" y="5943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39" name="Rectangle 43"/>
              <p:cNvSpPr>
                <a:spLocks noChangeArrowheads="1"/>
              </p:cNvSpPr>
              <p:nvPr/>
            </p:nvSpPr>
            <p:spPr bwMode="auto">
              <a:xfrm>
                <a:off x="9343109" y="59436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40" name="Rectangle 44"/>
              <p:cNvSpPr>
                <a:spLocks noChangeArrowheads="1"/>
              </p:cNvSpPr>
              <p:nvPr/>
            </p:nvSpPr>
            <p:spPr bwMode="auto">
              <a:xfrm>
                <a:off x="9724109" y="6705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41" name="Rectangle 45"/>
              <p:cNvSpPr>
                <a:spLocks noChangeArrowheads="1"/>
              </p:cNvSpPr>
              <p:nvPr/>
            </p:nvSpPr>
            <p:spPr bwMode="auto">
              <a:xfrm>
                <a:off x="9876509" y="68580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42" name="Rectangle 46"/>
              <p:cNvSpPr>
                <a:spLocks noChangeArrowheads="1"/>
              </p:cNvSpPr>
              <p:nvPr/>
            </p:nvSpPr>
            <p:spPr bwMode="auto">
              <a:xfrm>
                <a:off x="11201400" y="62484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43" name="Rectangle 47"/>
              <p:cNvSpPr>
                <a:spLocks noChangeArrowheads="1"/>
              </p:cNvSpPr>
              <p:nvPr/>
            </p:nvSpPr>
            <p:spPr bwMode="auto">
              <a:xfrm>
                <a:off x="11476709" y="5943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44" name="Rectangle 48"/>
              <p:cNvSpPr>
                <a:spLocks noChangeArrowheads="1"/>
              </p:cNvSpPr>
              <p:nvPr/>
            </p:nvSpPr>
            <p:spPr bwMode="auto">
              <a:xfrm>
                <a:off x="11933909" y="70104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45" name="Rectangle 49"/>
              <p:cNvSpPr>
                <a:spLocks noChangeArrowheads="1"/>
              </p:cNvSpPr>
              <p:nvPr/>
            </p:nvSpPr>
            <p:spPr bwMode="auto">
              <a:xfrm>
                <a:off x="10181309" y="64008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46" name="Rectangle 50"/>
              <p:cNvSpPr>
                <a:spLocks noChangeArrowheads="1"/>
              </p:cNvSpPr>
              <p:nvPr/>
            </p:nvSpPr>
            <p:spPr bwMode="auto">
              <a:xfrm>
                <a:off x="10333709" y="65532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47" name="Rectangle 51"/>
              <p:cNvSpPr>
                <a:spLocks noChangeArrowheads="1"/>
              </p:cNvSpPr>
              <p:nvPr/>
            </p:nvSpPr>
            <p:spPr bwMode="auto">
              <a:xfrm>
                <a:off x="11248109" y="68580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48" name="Rectangle 52"/>
              <p:cNvSpPr>
                <a:spLocks noChangeArrowheads="1"/>
              </p:cNvSpPr>
              <p:nvPr/>
            </p:nvSpPr>
            <p:spPr bwMode="auto">
              <a:xfrm>
                <a:off x="9343109" y="65532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49" name="Rectangle 53"/>
              <p:cNvSpPr>
                <a:spLocks noChangeArrowheads="1"/>
              </p:cNvSpPr>
              <p:nvPr/>
            </p:nvSpPr>
            <p:spPr bwMode="auto">
              <a:xfrm>
                <a:off x="10638509" y="68580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50" name="Rectangle 54"/>
              <p:cNvSpPr>
                <a:spLocks noChangeArrowheads="1"/>
              </p:cNvSpPr>
              <p:nvPr/>
            </p:nvSpPr>
            <p:spPr bwMode="auto">
              <a:xfrm>
                <a:off x="10943309" y="6705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51" name="Rectangle 55"/>
              <p:cNvSpPr>
                <a:spLocks noChangeArrowheads="1"/>
              </p:cNvSpPr>
              <p:nvPr/>
            </p:nvSpPr>
            <p:spPr bwMode="auto">
              <a:xfrm>
                <a:off x="10972800" y="64008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52" name="Rectangle 56"/>
              <p:cNvSpPr>
                <a:spLocks noChangeArrowheads="1"/>
              </p:cNvSpPr>
              <p:nvPr/>
            </p:nvSpPr>
            <p:spPr bwMode="auto">
              <a:xfrm>
                <a:off x="9190709" y="7086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53" name="Rectangle 57"/>
              <p:cNvSpPr>
                <a:spLocks noChangeArrowheads="1"/>
              </p:cNvSpPr>
              <p:nvPr/>
            </p:nvSpPr>
            <p:spPr bwMode="auto">
              <a:xfrm>
                <a:off x="11506200" y="7543800"/>
                <a:ext cx="457200" cy="152400"/>
              </a:xfrm>
              <a:prstGeom prst="rect">
                <a:avLst/>
              </a:prstGeom>
              <a:solidFill>
                <a:srgbClr val="FFCC99"/>
              </a:solidFill>
              <a:ln w="9525" algn="ctr">
                <a:solidFill>
                  <a:schemeClr val="tx1"/>
                </a:solidFill>
                <a:round/>
                <a:headEnd/>
                <a:tailEnd/>
              </a:ln>
            </p:spPr>
            <p:txBody>
              <a:bodyPr/>
              <a:lstStyle/>
              <a:p>
                <a:endParaRPr lang="en-US"/>
              </a:p>
            </p:txBody>
          </p:sp>
          <p:sp>
            <p:nvSpPr>
              <p:cNvPr id="54" name="Rectangle 58"/>
              <p:cNvSpPr>
                <a:spLocks noChangeArrowheads="1"/>
              </p:cNvSpPr>
              <p:nvPr/>
            </p:nvSpPr>
            <p:spPr bwMode="auto">
              <a:xfrm>
                <a:off x="9800309" y="7391400"/>
                <a:ext cx="457200" cy="152400"/>
              </a:xfrm>
              <a:prstGeom prst="rect">
                <a:avLst/>
              </a:prstGeom>
              <a:solidFill>
                <a:schemeClr val="accent1"/>
              </a:solidFill>
              <a:ln w="9525" algn="ctr">
                <a:solidFill>
                  <a:schemeClr val="tx1"/>
                </a:solidFill>
                <a:round/>
                <a:headEnd/>
                <a:tailEnd/>
              </a:ln>
            </p:spPr>
            <p:txBody>
              <a:bodyPr/>
              <a:lstStyle/>
              <a:p>
                <a:endParaRPr lang="en-US"/>
              </a:p>
            </p:txBody>
          </p:sp>
          <p:sp>
            <p:nvSpPr>
              <p:cNvPr id="55" name="Rectangle 59"/>
              <p:cNvSpPr>
                <a:spLocks noChangeArrowheads="1"/>
              </p:cNvSpPr>
              <p:nvPr/>
            </p:nvSpPr>
            <p:spPr bwMode="auto">
              <a:xfrm>
                <a:off x="11552909" y="67056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56" name="Rectangle 60"/>
              <p:cNvSpPr>
                <a:spLocks noChangeArrowheads="1"/>
              </p:cNvSpPr>
              <p:nvPr/>
            </p:nvSpPr>
            <p:spPr bwMode="auto">
              <a:xfrm>
                <a:off x="10562309" y="7391400"/>
                <a:ext cx="457200" cy="152400"/>
              </a:xfrm>
              <a:prstGeom prst="rect">
                <a:avLst/>
              </a:prstGeom>
              <a:solidFill>
                <a:srgbClr val="CCFF99"/>
              </a:solidFill>
              <a:ln w="9525" algn="ctr">
                <a:solidFill>
                  <a:schemeClr val="tx1"/>
                </a:solidFill>
                <a:round/>
                <a:headEnd/>
                <a:tailEnd/>
              </a:ln>
            </p:spPr>
            <p:txBody>
              <a:bodyPr/>
              <a:lstStyle/>
              <a:p>
                <a:endParaRPr lang="en-US"/>
              </a:p>
            </p:txBody>
          </p:sp>
          <p:sp>
            <p:nvSpPr>
              <p:cNvPr id="57" name="Rectangle 61"/>
              <p:cNvSpPr>
                <a:spLocks noChangeArrowheads="1"/>
              </p:cNvSpPr>
              <p:nvPr/>
            </p:nvSpPr>
            <p:spPr bwMode="auto">
              <a:xfrm>
                <a:off x="10790909" y="72390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58" name="Rectangle 62"/>
              <p:cNvSpPr>
                <a:spLocks noChangeArrowheads="1"/>
              </p:cNvSpPr>
              <p:nvPr/>
            </p:nvSpPr>
            <p:spPr bwMode="auto">
              <a:xfrm>
                <a:off x="9571709" y="6248400"/>
                <a:ext cx="457200" cy="152400"/>
              </a:xfrm>
              <a:prstGeom prst="rect">
                <a:avLst/>
              </a:prstGeom>
              <a:solidFill>
                <a:srgbClr val="FFCCFF"/>
              </a:solidFill>
              <a:ln w="9525" algn="ctr">
                <a:solidFill>
                  <a:schemeClr val="tx1"/>
                </a:solidFill>
                <a:round/>
                <a:headEnd/>
                <a:tailEnd/>
              </a:ln>
            </p:spPr>
            <p:txBody>
              <a:bodyPr/>
              <a:lstStyle/>
              <a:p>
                <a:endParaRPr lang="en-US"/>
              </a:p>
            </p:txBody>
          </p:sp>
          <p:sp>
            <p:nvSpPr>
              <p:cNvPr id="59" name="Rectangle 63"/>
              <p:cNvSpPr>
                <a:spLocks noChangeArrowheads="1"/>
              </p:cNvSpPr>
              <p:nvPr/>
            </p:nvSpPr>
            <p:spPr bwMode="auto">
              <a:xfrm>
                <a:off x="11019509" y="7391400"/>
                <a:ext cx="457200" cy="152400"/>
              </a:xfrm>
              <a:prstGeom prst="rect">
                <a:avLst/>
              </a:prstGeom>
              <a:solidFill>
                <a:schemeClr val="accent1"/>
              </a:solidFill>
              <a:ln w="9525" algn="ctr">
                <a:solidFill>
                  <a:schemeClr val="tx1"/>
                </a:solidFill>
                <a:round/>
                <a:headEnd/>
                <a:tailEnd/>
              </a:ln>
            </p:spPr>
            <p:txBody>
              <a:bodyPr/>
              <a:lstStyle/>
              <a:p>
                <a:endParaRPr lang="en-US"/>
              </a:p>
            </p:txBody>
          </p:sp>
        </p:grpSp>
        <p:sp>
          <p:nvSpPr>
            <p:cNvPr id="35" name="TextBox 65"/>
            <p:cNvSpPr txBox="1">
              <a:spLocks noChangeArrowheads="1"/>
            </p:cNvSpPr>
            <p:nvPr/>
          </p:nvSpPr>
          <p:spPr bwMode="auto">
            <a:xfrm>
              <a:off x="9565153" y="5410200"/>
              <a:ext cx="2466472" cy="523220"/>
            </a:xfrm>
            <a:prstGeom prst="rect">
              <a:avLst/>
            </a:prstGeom>
            <a:noFill/>
            <a:ln w="9525">
              <a:noFill/>
              <a:miter lim="800000"/>
              <a:headEnd/>
              <a:tailEnd/>
            </a:ln>
          </p:spPr>
          <p:txBody>
            <a:bodyPr wrap="none">
              <a:spAutoFit/>
            </a:bodyPr>
            <a:lstStyle/>
            <a:p>
              <a:r>
                <a:rPr lang="en-US" sz="2800" dirty="0" smtClean="0"/>
                <a:t>DieHard Heap</a:t>
              </a:r>
              <a:endParaRPr lang="en-US" sz="2800" dirty="0"/>
            </a:p>
          </p:txBody>
        </p:sp>
      </p:grpSp>
      <p:sp>
        <p:nvSpPr>
          <p:cNvPr id="61" name="Date Placeholder 60"/>
          <p:cNvSpPr>
            <a:spLocks noGrp="1"/>
          </p:cNvSpPr>
          <p:nvPr>
            <p:ph type="dt" sz="half" idx="10"/>
          </p:nvPr>
        </p:nvSpPr>
        <p:spPr/>
        <p:txBody>
          <a:bodyPr/>
          <a:lstStyle/>
          <a:p>
            <a:r>
              <a:rPr lang="en-US" smtClean="0"/>
              <a:t>Ben Zorn, Microsoft Research</a:t>
            </a:r>
            <a:endParaRPr lang="en-US"/>
          </a:p>
        </p:txBody>
      </p:sp>
      <p:sp>
        <p:nvSpPr>
          <p:cNvPr id="62" name="Footer Placeholder 61"/>
          <p:cNvSpPr>
            <a:spLocks noGrp="1"/>
          </p:cNvSpPr>
          <p:nvPr>
            <p:ph type="ftr" sz="quarter" idx="11"/>
          </p:nvPr>
        </p:nvSpPr>
        <p:spPr/>
        <p:txBody>
          <a:bodyPr/>
          <a:lstStyle/>
          <a:p>
            <a:r>
              <a:rPr lang="en-US" smtClean="0"/>
              <a:t>Fault Tolerant Runtime Systems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Randomized Heaps in Practice</a:t>
            </a:r>
          </a:p>
        </p:txBody>
      </p:sp>
      <p:sp>
        <p:nvSpPr>
          <p:cNvPr id="21507" name="Text Placeholder 2"/>
          <p:cNvSpPr>
            <a:spLocks noGrp="1"/>
          </p:cNvSpPr>
          <p:nvPr>
            <p:ph type="body" idx="1"/>
          </p:nvPr>
        </p:nvSpPr>
        <p:spPr>
          <a:xfrm>
            <a:off x="457200" y="1143000"/>
            <a:ext cx="8229600" cy="4835525"/>
          </a:xfrm>
        </p:spPr>
        <p:txBody>
          <a:bodyPr/>
          <a:lstStyle/>
          <a:p>
            <a:r>
              <a:rPr lang="en-US" sz="2800" dirty="0" err="1" smtClean="0"/>
              <a:t>DieHard</a:t>
            </a:r>
            <a:r>
              <a:rPr lang="en-US" sz="2800" dirty="0" smtClean="0"/>
              <a:t> (now </a:t>
            </a:r>
            <a:r>
              <a:rPr lang="en-US" sz="2800" dirty="0" err="1" smtClean="0"/>
              <a:t>DHard</a:t>
            </a:r>
            <a:r>
              <a:rPr lang="en-US" sz="2800" dirty="0" smtClean="0"/>
              <a:t> – don’t ask)</a:t>
            </a:r>
          </a:p>
          <a:p>
            <a:pPr lvl="1"/>
            <a:r>
              <a:rPr lang="en-US" sz="2000" dirty="0" smtClean="0"/>
              <a:t>Windows, Linux version implemented by Emery Berger</a:t>
            </a:r>
          </a:p>
          <a:p>
            <a:pPr lvl="1"/>
            <a:r>
              <a:rPr lang="en-US" sz="2000" dirty="0" smtClean="0"/>
              <a:t>Try it right now! (</a:t>
            </a:r>
            <a:r>
              <a:rPr lang="en-US" sz="2000" dirty="0" smtClean="0">
                <a:hlinkClick r:id="rId2"/>
              </a:rPr>
              <a:t>http://prisms.cs.umass.edu/emery/index.php?page=diehard</a:t>
            </a:r>
            <a:r>
              <a:rPr lang="en-US" sz="2000" dirty="0" smtClean="0"/>
              <a:t> )</a:t>
            </a:r>
            <a:endParaRPr lang="en-US" sz="1600" dirty="0" smtClean="0"/>
          </a:p>
          <a:p>
            <a:pPr lvl="1"/>
            <a:r>
              <a:rPr lang="en-US" sz="2000" dirty="0" smtClean="0"/>
              <a:t>Mechanism automatically redirects malloc calls to DieHard DLL</a:t>
            </a:r>
          </a:p>
          <a:p>
            <a:pPr lvl="1"/>
            <a:r>
              <a:rPr lang="en-US" sz="2400" dirty="0" err="1" smtClean="0"/>
              <a:t>DieHard</a:t>
            </a:r>
            <a:r>
              <a:rPr lang="en-US" sz="2400" dirty="0" smtClean="0"/>
              <a:t> applications: Firefox &amp; Mozilla</a:t>
            </a:r>
          </a:p>
          <a:p>
            <a:pPr lvl="2"/>
            <a:r>
              <a:rPr lang="en-US" sz="2000" dirty="0" smtClean="0"/>
              <a:t>Tolerates known software errors in browsers</a:t>
            </a:r>
          </a:p>
          <a:p>
            <a:r>
              <a:rPr lang="en-US" sz="2800" dirty="0" smtClean="0"/>
              <a:t>RobustHeap</a:t>
            </a:r>
          </a:p>
          <a:p>
            <a:pPr lvl="1"/>
            <a:r>
              <a:rPr lang="en-US" sz="2000" dirty="0" smtClean="0"/>
              <a:t>Windows prototype implemented by Ted Hart to understand applicability to Microsoft applications</a:t>
            </a:r>
          </a:p>
          <a:p>
            <a:pPr lvl="1"/>
            <a:r>
              <a:rPr lang="en-US" sz="2000" dirty="0" smtClean="0"/>
              <a:t>Mechanisms in common with both </a:t>
            </a:r>
            <a:r>
              <a:rPr lang="en-US" sz="2000" dirty="0" err="1" smtClean="0"/>
              <a:t>DieHard</a:t>
            </a:r>
            <a:r>
              <a:rPr lang="en-US" sz="2000" dirty="0" smtClean="0"/>
              <a:t> and Exterminator</a:t>
            </a:r>
            <a:endParaRPr lang="en-US" sz="2400" dirty="0" smtClean="0"/>
          </a:p>
          <a:p>
            <a:pPr lvl="1"/>
            <a:endParaRPr lang="en-US" dirty="0" smtClean="0"/>
          </a:p>
        </p:txBody>
      </p:sp>
      <p:sp>
        <p:nvSpPr>
          <p:cNvPr id="4" name="Date Placeholder 3"/>
          <p:cNvSpPr>
            <a:spLocks noGrp="1"/>
          </p:cNvSpPr>
          <p:nvPr>
            <p:ph type="dt" sz="quarter" idx="10"/>
          </p:nvPr>
        </p:nvSpPr>
        <p:spPr/>
        <p:txBody>
          <a:bodyPr/>
          <a:lstStyle/>
          <a:p>
            <a:pPr>
              <a:defRPr/>
            </a:pPr>
            <a:r>
              <a:rPr lang="en-US" smtClean="0"/>
              <a:t>Ben Zorn, Microsoft Research</a:t>
            </a:r>
            <a:endParaRPr lang="en-US" altLang="en-US"/>
          </a:p>
        </p:txBody>
      </p:sp>
      <p:sp>
        <p:nvSpPr>
          <p:cNvPr id="5" name="Footer Placeholder 4"/>
          <p:cNvSpPr>
            <a:spLocks noGrp="1"/>
          </p:cNvSpPr>
          <p:nvPr>
            <p:ph type="ftr" sz="quarter" idx="11"/>
          </p:nvPr>
        </p:nvSpPr>
        <p:spPr/>
        <p:txBody>
          <a:bodyPr/>
          <a:lstStyle/>
          <a:p>
            <a:pPr>
              <a:defRPr/>
            </a:pPr>
            <a:r>
              <a:rPr lang="en-US" altLang="en-US" smtClean="0"/>
              <a:t>Fault Tolerant Runtime Systems</a:t>
            </a:r>
            <a:endParaRPr lang="en-US" altLang="en-US"/>
          </a:p>
        </p:txBody>
      </p:sp>
      <p:sp>
        <p:nvSpPr>
          <p:cNvPr id="6" name="Slide Number Placeholder 5"/>
          <p:cNvSpPr>
            <a:spLocks noGrp="1"/>
          </p:cNvSpPr>
          <p:nvPr>
            <p:ph type="sldNum" sz="quarter" idx="12"/>
          </p:nvPr>
        </p:nvSpPr>
        <p:spPr/>
        <p:txBody>
          <a:bodyPr/>
          <a:lstStyle/>
          <a:p>
            <a:pPr>
              <a:defRPr/>
            </a:pPr>
            <a:fld id="{6C93D597-1ED8-4D9F-892D-9ACEB0EF4350}" type="slidenum">
              <a:rPr lang="en-US" altLang="en-US" smtClean="0"/>
              <a:pPr>
                <a:defRPr/>
              </a:pPr>
              <a:t>9</a:t>
            </a:fld>
            <a:endParaRPr lang="en-US" alt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mbox{Pr(Mask Buffer Overflow)} &amp; =    &amp; 1 - \left[1 - \left(\frac{F}{H}\right)^{Obj}\right]^k \\&#10;\end{eqnarray*}&#10;&#10;\end{document}&#10;"/>
  <p:tag name="EXTERNALNAME" val="txp_fig"/>
  <p:tag name="BLEND" val="False"/>
  <p:tag name="TRANSPARENT" val="True"/>
  <p:tag name="KEEPFILES" val="False"/>
  <p:tag name="DEBUGPAUSE" val="False"/>
  <p:tag name="RESOLUTION" val="1200"/>
  <p:tag name="TIMEOUT" val="(none)"/>
  <p:tag name="BOXWIDTH" val="382"/>
  <p:tag name="BOXHEIGHT" val="392"/>
  <p:tag name="BOXFONT" val="10"/>
  <p:tag name="BOXWRAP" val="False"/>
  <p:tag name="WORKAROUNDTRANSPARENCYBUG" val="False"/>
  <p:tag name="ALLOWFONTSUBSTITUTION" val="False"/>
  <p:tag name="BITMAPFORMAT" val="pngmono"/>
  <p:tag name="ORIGWIDTH" val="498"/>
  <p:tag name="PICTUREFILESIZE" val="27549"/>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29096</TotalTime>
  <Words>3532</Words>
  <Application>Microsoft Office PowerPoint</Application>
  <PresentationFormat>On-screen Show (4:3)</PresentationFormat>
  <Paragraphs>841</Paragraphs>
  <Slides>56</Slides>
  <Notes>12</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Edge</vt:lpstr>
      <vt:lpstr>Chart</vt:lpstr>
      <vt:lpstr>Fault Tolerant, Efficient, and  Secure Runtimes</vt:lpstr>
      <vt:lpstr>Software and Hardware Bugs are Expensive</vt:lpstr>
      <vt:lpstr>The “Good Enough” Revolution</vt:lpstr>
      <vt:lpstr>Memory Corruption</vt:lpstr>
      <vt:lpstr>Goal: Tolerate Memory Errors</vt:lpstr>
      <vt:lpstr>Platforms: What does 90% Safe Mean?</vt:lpstr>
      <vt:lpstr>Outline</vt:lpstr>
      <vt:lpstr>DieHard Allocator in a Nutshell</vt:lpstr>
      <vt:lpstr>Randomized Heaps in Practice</vt:lpstr>
      <vt:lpstr>Exterminator Motivation</vt:lpstr>
      <vt:lpstr>Exterminator Components</vt:lpstr>
      <vt:lpstr>Detect: DieFast Allocator</vt:lpstr>
      <vt:lpstr>Installing and Checking Canaries</vt:lpstr>
      <vt:lpstr>Isolate: Heap Differencing</vt:lpstr>
      <vt:lpstr>Attributing Buffer Overflows</vt:lpstr>
      <vt:lpstr>Fix: Correcting Allocator</vt:lpstr>
      <vt:lpstr>Exterminator Overhead</vt:lpstr>
      <vt:lpstr>Exterminator Effectiveness</vt:lpstr>
      <vt:lpstr>A Commercial Fault Tolerant Heap</vt:lpstr>
      <vt:lpstr>Outline</vt:lpstr>
      <vt:lpstr>The Problem: A Dangerous Mix</vt:lpstr>
      <vt:lpstr>Critical Memory</vt:lpstr>
      <vt:lpstr>Motivation for Critical Memory</vt:lpstr>
      <vt:lpstr>How Critical Memory Works</vt:lpstr>
      <vt:lpstr>Samurai Implementation</vt:lpstr>
      <vt:lpstr>Samurai Performance Overheads</vt:lpstr>
      <vt:lpstr>Samurai: Protecting Allocator Metadata</vt:lpstr>
      <vt:lpstr>Teasers for Other Projects</vt:lpstr>
      <vt:lpstr>Conclusion</vt:lpstr>
      <vt:lpstr>Additional Information</vt:lpstr>
      <vt:lpstr>Backup Slides</vt:lpstr>
      <vt:lpstr>Flicker Motivation: DRAM Refresh</vt:lpstr>
      <vt:lpstr>Flicker Solution: Critical Partitioning</vt:lpstr>
      <vt:lpstr>Flicker Contributions</vt:lpstr>
      <vt:lpstr>Heap-spraying Attacks </vt:lpstr>
      <vt:lpstr>Nozzle: Effective Heap Spray Prevention</vt:lpstr>
      <vt:lpstr>Hardware Trends (1) Reliability</vt:lpstr>
      <vt:lpstr>Hardware Trends (2) Multicore</vt:lpstr>
      <vt:lpstr>DieHard: Probabilistic Memory Safety</vt:lpstr>
      <vt:lpstr>Overprovisioning, Randomization</vt:lpstr>
      <vt:lpstr>Replication (optional)</vt:lpstr>
      <vt:lpstr>DieHard Implementation Details</vt:lpstr>
      <vt:lpstr>DieHard Caveats</vt:lpstr>
      <vt:lpstr>Over-provisioned, Randomized Heap</vt:lpstr>
      <vt:lpstr>Randomness enables Analytic Reasoning Example: Buffer Overflows</vt:lpstr>
      <vt:lpstr>DieHard CPU Performance (no replication)</vt:lpstr>
      <vt:lpstr>DieHard CPU Performance (Linux)</vt:lpstr>
      <vt:lpstr>Correctness Results</vt:lpstr>
      <vt:lpstr>Deploying Exterminator</vt:lpstr>
      <vt:lpstr>Experiments / Benchmarks</vt:lpstr>
      <vt:lpstr>Detecting Dangling Pointers (2 cases)</vt:lpstr>
      <vt:lpstr>Third-party Libraries/Untrusted Code</vt:lpstr>
      <vt:lpstr>Related Work</vt:lpstr>
      <vt:lpstr>Samurai Experimental Results</vt:lpstr>
      <vt:lpstr>Samurai: Heap-based Critical Memory</vt:lpstr>
      <vt:lpstr>Samurai: STL Class + WebServer</vt:lpstr>
    </vt:vector>
  </TitlesOfParts>
  <Company>University of Illinois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Samurai : Protecting Critical Heap Data in Unsafe Languages</dc:title>
  <dc:creator>PK</dc:creator>
  <cp:lastModifiedBy>Ben Zorn</cp:lastModifiedBy>
  <cp:revision>725</cp:revision>
  <dcterms:created xsi:type="dcterms:W3CDTF">2006-08-07T04:43:54Z</dcterms:created>
  <dcterms:modified xsi:type="dcterms:W3CDTF">2009-11-10T23:57:26Z</dcterms:modified>
</cp:coreProperties>
</file>