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  <p:sldMasterId id="2147484141" r:id="rId2"/>
  </p:sldMasterIdLst>
  <p:notesMasterIdLst>
    <p:notesMasterId r:id="rId43"/>
  </p:notesMasterIdLst>
  <p:sldIdLst>
    <p:sldId id="256" r:id="rId3"/>
    <p:sldId id="257" r:id="rId4"/>
    <p:sldId id="302" r:id="rId5"/>
    <p:sldId id="263" r:id="rId6"/>
    <p:sldId id="312" r:id="rId7"/>
    <p:sldId id="264" r:id="rId8"/>
    <p:sldId id="303" r:id="rId9"/>
    <p:sldId id="266" r:id="rId10"/>
    <p:sldId id="267" r:id="rId11"/>
    <p:sldId id="304" r:id="rId12"/>
    <p:sldId id="270" r:id="rId13"/>
    <p:sldId id="279" r:id="rId14"/>
    <p:sldId id="273" r:id="rId15"/>
    <p:sldId id="309" r:id="rId16"/>
    <p:sldId id="274" r:id="rId17"/>
    <p:sldId id="278" r:id="rId18"/>
    <p:sldId id="280" r:id="rId19"/>
    <p:sldId id="320" r:id="rId20"/>
    <p:sldId id="313" r:id="rId21"/>
    <p:sldId id="284" r:id="rId22"/>
    <p:sldId id="289" r:id="rId23"/>
    <p:sldId id="290" r:id="rId24"/>
    <p:sldId id="291" r:id="rId25"/>
    <p:sldId id="292" r:id="rId26"/>
    <p:sldId id="294" r:id="rId27"/>
    <p:sldId id="295" r:id="rId28"/>
    <p:sldId id="296" r:id="rId29"/>
    <p:sldId id="298" r:id="rId30"/>
    <p:sldId id="305" r:id="rId31"/>
    <p:sldId id="321" r:id="rId32"/>
    <p:sldId id="314" r:id="rId33"/>
    <p:sldId id="315" r:id="rId34"/>
    <p:sldId id="316" r:id="rId35"/>
    <p:sldId id="317" r:id="rId36"/>
    <p:sldId id="318" r:id="rId37"/>
    <p:sldId id="307" r:id="rId38"/>
    <p:sldId id="308" r:id="rId39"/>
    <p:sldId id="306" r:id="rId40"/>
    <p:sldId id="322" r:id="rId41"/>
    <p:sldId id="297" r:id="rId42"/>
  </p:sldIdLst>
  <p:sldSz cx="9144000" cy="6858000" type="screen4x3"/>
  <p:notesSz cx="6858000" cy="9144000"/>
  <p:defaultTextStyle>
    <a:defPPr>
      <a:defRPr lang="en-US"/>
    </a:defPPr>
    <a:lvl1pPr marL="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9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9657B4-AC62-4309-8DD4-44FA09D66B77}" type="doc">
      <dgm:prSet loTypeId="urn:microsoft.com/office/officeart/2005/8/layout/vList2" loCatId="list" qsTypeId="urn:microsoft.com/office/officeart/2005/8/quickstyle/3d2" qsCatId="3D" csTypeId="urn:microsoft.com/office/officeart/2005/8/colors/colorful2" csCatId="colorful" phldr="1"/>
      <dgm:spPr/>
    </dgm:pt>
    <dgm:pt modelId="{BCC1530A-99F1-4091-8E88-49F3A3023617}">
      <dgm:prSet phldrT="[Text]"/>
      <dgm:spPr/>
      <dgm:t>
        <a:bodyPr/>
        <a:lstStyle/>
        <a:p>
          <a:r>
            <a:rPr lang="en-US" dirty="0" smtClean="0"/>
            <a:t>Expression analysis</a:t>
          </a:r>
          <a:endParaRPr lang="en-US" dirty="0"/>
        </a:p>
      </dgm:t>
    </dgm:pt>
    <dgm:pt modelId="{898A2E15-109E-4131-B860-60D772B353A6}" type="parTrans" cxnId="{644DC3E4-C7BA-42F9-A3B2-D796936A7CC6}">
      <dgm:prSet/>
      <dgm:spPr/>
      <dgm:t>
        <a:bodyPr/>
        <a:lstStyle/>
        <a:p>
          <a:endParaRPr lang="en-US"/>
        </a:p>
      </dgm:t>
    </dgm:pt>
    <dgm:pt modelId="{0043C7D1-FE69-4EF2-9252-2BCA05C0843B}" type="sibTrans" cxnId="{644DC3E4-C7BA-42F9-A3B2-D796936A7CC6}">
      <dgm:prSet/>
      <dgm:spPr/>
      <dgm:t>
        <a:bodyPr/>
        <a:lstStyle/>
        <a:p>
          <a:endParaRPr lang="en-US"/>
        </a:p>
      </dgm:t>
    </dgm:pt>
    <dgm:pt modelId="{8BAAE7C9-0B05-43A9-8350-6DBCE1261407}">
      <dgm:prSet phldrT="[Text]"/>
      <dgm:spPr/>
      <dgm:t>
        <a:bodyPr/>
        <a:lstStyle/>
        <a:p>
          <a:r>
            <a:rPr lang="en-US" dirty="0" smtClean="0"/>
            <a:t>Heap analysis</a:t>
          </a:r>
          <a:endParaRPr lang="en-US" dirty="0"/>
        </a:p>
      </dgm:t>
    </dgm:pt>
    <dgm:pt modelId="{D2324923-D937-4D09-B390-042CADA07B8F}" type="parTrans" cxnId="{22E259E3-B45D-48B4-AC9D-CC6BE2397491}">
      <dgm:prSet/>
      <dgm:spPr/>
      <dgm:t>
        <a:bodyPr/>
        <a:lstStyle/>
        <a:p>
          <a:endParaRPr lang="en-US"/>
        </a:p>
      </dgm:t>
    </dgm:pt>
    <dgm:pt modelId="{E37C558A-E8D5-4C49-BE7A-A9F9B40A664B}" type="sibTrans" cxnId="{22E259E3-B45D-48B4-AC9D-CC6BE2397491}">
      <dgm:prSet/>
      <dgm:spPr/>
      <dgm:t>
        <a:bodyPr/>
        <a:lstStyle/>
        <a:p>
          <a:endParaRPr lang="en-US"/>
        </a:p>
      </dgm:t>
    </dgm:pt>
    <dgm:pt modelId="{63A50BCB-AC9F-4F4B-B155-ED2E9BF144FB}">
      <dgm:prSet phldrT="[Text]"/>
      <dgm:spPr/>
      <dgm:t>
        <a:bodyPr/>
        <a:lstStyle/>
        <a:p>
          <a:r>
            <a:rPr lang="en-US" dirty="0" smtClean="0"/>
            <a:t>Stack analysis</a:t>
          </a:r>
          <a:endParaRPr lang="en-US" dirty="0"/>
        </a:p>
      </dgm:t>
    </dgm:pt>
    <dgm:pt modelId="{8DC30A6C-F6A1-4CAE-940F-69736CA987B8}" type="parTrans" cxnId="{089602FC-BDB9-4DB1-882F-46FEE7B04839}">
      <dgm:prSet/>
      <dgm:spPr/>
      <dgm:t>
        <a:bodyPr/>
        <a:lstStyle/>
        <a:p>
          <a:endParaRPr lang="en-US"/>
        </a:p>
      </dgm:t>
    </dgm:pt>
    <dgm:pt modelId="{8B391C04-FD0B-4D1A-981C-13DEE3C72B0C}" type="sibTrans" cxnId="{089602FC-BDB9-4DB1-882F-46FEE7B04839}">
      <dgm:prSet/>
      <dgm:spPr/>
      <dgm:t>
        <a:bodyPr/>
        <a:lstStyle/>
        <a:p>
          <a:endParaRPr lang="en-US"/>
        </a:p>
      </dgm:t>
    </dgm:pt>
    <dgm:pt modelId="{1701A178-2745-45F5-BF57-206DB68FF8A0}">
      <dgm:prSet phldrT="[Text]"/>
      <dgm:spPr/>
      <dgm:t>
        <a:bodyPr/>
        <a:lstStyle/>
        <a:p>
          <a:r>
            <a:rPr lang="en-US" dirty="0" smtClean="0"/>
            <a:t>Analyses</a:t>
          </a:r>
        </a:p>
        <a:p>
          <a:r>
            <a:rPr lang="en-US" dirty="0" smtClean="0"/>
            <a:t>Bounds, </a:t>
          </a:r>
          <a:r>
            <a:rPr lang="en-US" dirty="0" err="1" smtClean="0"/>
            <a:t>nonnull</a:t>
          </a:r>
          <a:r>
            <a:rPr lang="en-US" dirty="0" smtClean="0"/>
            <a:t>, arrays…</a:t>
          </a:r>
          <a:endParaRPr lang="en-US" dirty="0"/>
        </a:p>
      </dgm:t>
    </dgm:pt>
    <dgm:pt modelId="{1A76C26F-46AB-49B4-816F-B2A2AFD3B706}" type="parTrans" cxnId="{C4C3246E-FA52-47E3-8E7D-F5C163D956DA}">
      <dgm:prSet/>
      <dgm:spPr/>
      <dgm:t>
        <a:bodyPr/>
        <a:lstStyle/>
        <a:p>
          <a:endParaRPr lang="en-US"/>
        </a:p>
      </dgm:t>
    </dgm:pt>
    <dgm:pt modelId="{3D7CCE3D-75F6-4755-AC75-05AF3624CFEA}" type="sibTrans" cxnId="{C4C3246E-FA52-47E3-8E7D-F5C163D956DA}">
      <dgm:prSet/>
      <dgm:spPr/>
      <dgm:t>
        <a:bodyPr/>
        <a:lstStyle/>
        <a:p>
          <a:endParaRPr lang="en-US"/>
        </a:p>
      </dgm:t>
    </dgm:pt>
    <dgm:pt modelId="{EBDD5A63-4D63-4EA5-AA00-AC2C7AC3CDD6}" type="pres">
      <dgm:prSet presAssocID="{309657B4-AC62-4309-8DD4-44FA09D66B77}" presName="linear" presStyleCnt="0">
        <dgm:presLayoutVars>
          <dgm:animLvl val="lvl"/>
          <dgm:resizeHandles val="exact"/>
        </dgm:presLayoutVars>
      </dgm:prSet>
      <dgm:spPr/>
    </dgm:pt>
    <dgm:pt modelId="{F5918F3C-717B-4097-A643-8DE70404F9E2}" type="pres">
      <dgm:prSet presAssocID="{1701A178-2745-45F5-BF57-206DB68FF8A0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D29501-3935-4A94-A41C-AE4C700D1F12}" type="pres">
      <dgm:prSet presAssocID="{3D7CCE3D-75F6-4755-AC75-05AF3624CFEA}" presName="spacer" presStyleCnt="0"/>
      <dgm:spPr/>
    </dgm:pt>
    <dgm:pt modelId="{AEFBD24C-EBC5-45DD-9731-5ECF3C5C3684}" type="pres">
      <dgm:prSet presAssocID="{BCC1530A-99F1-4091-8E88-49F3A3023617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D36DF8-5EA1-431E-87D5-88E22F88A0D0}" type="pres">
      <dgm:prSet presAssocID="{0043C7D1-FE69-4EF2-9252-2BCA05C0843B}" presName="spacer" presStyleCnt="0"/>
      <dgm:spPr/>
    </dgm:pt>
    <dgm:pt modelId="{B69C434D-7566-4A15-9D67-822E9A0AD5D1}" type="pres">
      <dgm:prSet presAssocID="{8BAAE7C9-0B05-43A9-8350-6DBCE126140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4924D7-2D7F-4A2D-AD27-A7C54C3EE1C7}" type="pres">
      <dgm:prSet presAssocID="{E37C558A-E8D5-4C49-BE7A-A9F9B40A664B}" presName="spacer" presStyleCnt="0"/>
      <dgm:spPr/>
    </dgm:pt>
    <dgm:pt modelId="{504CFE63-65B4-48F5-9AA9-B5FF72D299A2}" type="pres">
      <dgm:prSet presAssocID="{63A50BCB-AC9F-4F4B-B155-ED2E9BF144F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35C3ED3-B75A-4DBB-A88F-1BF9000738DE}" type="presOf" srcId="{1701A178-2745-45F5-BF57-206DB68FF8A0}" destId="{F5918F3C-717B-4097-A643-8DE70404F9E2}" srcOrd="0" destOrd="0" presId="urn:microsoft.com/office/officeart/2005/8/layout/vList2"/>
    <dgm:cxn modelId="{089602FC-BDB9-4DB1-882F-46FEE7B04839}" srcId="{309657B4-AC62-4309-8DD4-44FA09D66B77}" destId="{63A50BCB-AC9F-4F4B-B155-ED2E9BF144FB}" srcOrd="3" destOrd="0" parTransId="{8DC30A6C-F6A1-4CAE-940F-69736CA987B8}" sibTransId="{8B391C04-FD0B-4D1A-981C-13DEE3C72B0C}"/>
    <dgm:cxn modelId="{B205E63B-8FC7-417C-A948-62A490DA69DA}" type="presOf" srcId="{8BAAE7C9-0B05-43A9-8350-6DBCE1261407}" destId="{B69C434D-7566-4A15-9D67-822E9A0AD5D1}" srcOrd="0" destOrd="0" presId="urn:microsoft.com/office/officeart/2005/8/layout/vList2"/>
    <dgm:cxn modelId="{DD41A275-9AAD-47D3-B977-1C6014083EBF}" type="presOf" srcId="{63A50BCB-AC9F-4F4B-B155-ED2E9BF144FB}" destId="{504CFE63-65B4-48F5-9AA9-B5FF72D299A2}" srcOrd="0" destOrd="0" presId="urn:microsoft.com/office/officeart/2005/8/layout/vList2"/>
    <dgm:cxn modelId="{D8A973E1-908D-450C-A228-8707569ECE40}" type="presOf" srcId="{BCC1530A-99F1-4091-8E88-49F3A3023617}" destId="{AEFBD24C-EBC5-45DD-9731-5ECF3C5C3684}" srcOrd="0" destOrd="0" presId="urn:microsoft.com/office/officeart/2005/8/layout/vList2"/>
    <dgm:cxn modelId="{644DC3E4-C7BA-42F9-A3B2-D796936A7CC6}" srcId="{309657B4-AC62-4309-8DD4-44FA09D66B77}" destId="{BCC1530A-99F1-4091-8E88-49F3A3023617}" srcOrd="1" destOrd="0" parTransId="{898A2E15-109E-4131-B860-60D772B353A6}" sibTransId="{0043C7D1-FE69-4EF2-9252-2BCA05C0843B}"/>
    <dgm:cxn modelId="{22E259E3-B45D-48B4-AC9D-CC6BE2397491}" srcId="{309657B4-AC62-4309-8DD4-44FA09D66B77}" destId="{8BAAE7C9-0B05-43A9-8350-6DBCE1261407}" srcOrd="2" destOrd="0" parTransId="{D2324923-D937-4D09-B390-042CADA07B8F}" sibTransId="{E37C558A-E8D5-4C49-BE7A-A9F9B40A664B}"/>
    <dgm:cxn modelId="{C4C3246E-FA52-47E3-8E7D-F5C163D956DA}" srcId="{309657B4-AC62-4309-8DD4-44FA09D66B77}" destId="{1701A178-2745-45F5-BF57-206DB68FF8A0}" srcOrd="0" destOrd="0" parTransId="{1A76C26F-46AB-49B4-816F-B2A2AFD3B706}" sibTransId="{3D7CCE3D-75F6-4755-AC75-05AF3624CFEA}"/>
    <dgm:cxn modelId="{A67F95FC-36C1-4BDC-ADFA-2449EE650E9B}" type="presOf" srcId="{309657B4-AC62-4309-8DD4-44FA09D66B77}" destId="{EBDD5A63-4D63-4EA5-AA00-AC2C7AC3CDD6}" srcOrd="0" destOrd="0" presId="urn:microsoft.com/office/officeart/2005/8/layout/vList2"/>
    <dgm:cxn modelId="{B0ADCEB5-4B8C-45CB-AE08-7F7791E9CC4C}" type="presParOf" srcId="{EBDD5A63-4D63-4EA5-AA00-AC2C7AC3CDD6}" destId="{F5918F3C-717B-4097-A643-8DE70404F9E2}" srcOrd="0" destOrd="0" presId="urn:microsoft.com/office/officeart/2005/8/layout/vList2"/>
    <dgm:cxn modelId="{D17D590A-1344-429C-A4FA-FAB15179511C}" type="presParOf" srcId="{EBDD5A63-4D63-4EA5-AA00-AC2C7AC3CDD6}" destId="{F1D29501-3935-4A94-A41C-AE4C700D1F12}" srcOrd="1" destOrd="0" presId="urn:microsoft.com/office/officeart/2005/8/layout/vList2"/>
    <dgm:cxn modelId="{7DBCE4DA-0FDD-406F-B2F4-1A10A19124D2}" type="presParOf" srcId="{EBDD5A63-4D63-4EA5-AA00-AC2C7AC3CDD6}" destId="{AEFBD24C-EBC5-45DD-9731-5ECF3C5C3684}" srcOrd="2" destOrd="0" presId="urn:microsoft.com/office/officeart/2005/8/layout/vList2"/>
    <dgm:cxn modelId="{F3A2A4A5-4219-49B4-94FF-B93751DA7927}" type="presParOf" srcId="{EBDD5A63-4D63-4EA5-AA00-AC2C7AC3CDD6}" destId="{B6D36DF8-5EA1-431E-87D5-88E22F88A0D0}" srcOrd="3" destOrd="0" presId="urn:microsoft.com/office/officeart/2005/8/layout/vList2"/>
    <dgm:cxn modelId="{258D93EA-4E36-4629-BCB6-FE47A64B19E8}" type="presParOf" srcId="{EBDD5A63-4D63-4EA5-AA00-AC2C7AC3CDD6}" destId="{B69C434D-7566-4A15-9D67-822E9A0AD5D1}" srcOrd="4" destOrd="0" presId="urn:microsoft.com/office/officeart/2005/8/layout/vList2"/>
    <dgm:cxn modelId="{49EF4FCF-29A9-4CB9-8C2B-27F8793FA2B6}" type="presParOf" srcId="{EBDD5A63-4D63-4EA5-AA00-AC2C7AC3CDD6}" destId="{094924D7-2D7F-4A2D-AD27-A7C54C3EE1C7}" srcOrd="5" destOrd="0" presId="urn:microsoft.com/office/officeart/2005/8/layout/vList2"/>
    <dgm:cxn modelId="{D812FE32-A773-4819-BF62-0B4CBC1FAE2B}" type="presParOf" srcId="{EBDD5A63-4D63-4EA5-AA00-AC2C7AC3CDD6}" destId="{504CFE63-65B4-48F5-9AA9-B5FF72D299A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CDB158-9183-4F7E-AA8B-F35D03E8F65E}" type="doc">
      <dgm:prSet loTypeId="urn:microsoft.com/office/officeart/2005/8/layout/chevron1" loCatId="process" qsTypeId="urn:microsoft.com/office/officeart/2005/8/quickstyle/simple5" qsCatId="simple" csTypeId="urn:microsoft.com/office/officeart/2005/8/colors/accent6_3" csCatId="accent6" phldr="1"/>
      <dgm:spPr/>
      <dgm:t>
        <a:bodyPr/>
        <a:lstStyle/>
        <a:p>
          <a:endParaRPr lang="en-US"/>
        </a:p>
      </dgm:t>
    </dgm:pt>
    <dgm:pt modelId="{32536936-1D40-4309-80BE-820BFC33DF9C}">
      <dgm:prSet phldrT="[Text]"/>
      <dgm:spPr/>
      <dgm:t>
        <a:bodyPr/>
        <a:lstStyle/>
        <a:p>
          <a:r>
            <a:rPr lang="en-US" dirty="0" smtClean="0"/>
            <a:t>Domain D1</a:t>
          </a:r>
          <a:endParaRPr lang="en-US" dirty="0"/>
        </a:p>
      </dgm:t>
    </dgm:pt>
    <dgm:pt modelId="{4E078099-27BF-485C-9B7C-D3F966200BB1}" type="parTrans" cxnId="{48C1694C-6C09-4B3E-9544-3D5548851CE5}">
      <dgm:prSet/>
      <dgm:spPr/>
      <dgm:t>
        <a:bodyPr/>
        <a:lstStyle/>
        <a:p>
          <a:endParaRPr lang="en-US"/>
        </a:p>
      </dgm:t>
    </dgm:pt>
    <dgm:pt modelId="{F4E0D87C-DA78-40FD-8104-916CD7DB40ED}" type="sibTrans" cxnId="{48C1694C-6C09-4B3E-9544-3D5548851CE5}">
      <dgm:prSet/>
      <dgm:spPr/>
      <dgm:t>
        <a:bodyPr/>
        <a:lstStyle/>
        <a:p>
          <a:endParaRPr lang="en-US"/>
        </a:p>
      </dgm:t>
    </dgm:pt>
    <dgm:pt modelId="{89625B92-48F7-440F-949A-E1AF22FBC62F}">
      <dgm:prSet phldrT="[Text]"/>
      <dgm:spPr/>
      <dgm:t>
        <a:bodyPr/>
        <a:lstStyle/>
        <a:p>
          <a:r>
            <a:rPr lang="en-US" dirty="0" smtClean="0"/>
            <a:t>Domain D2</a:t>
          </a:r>
          <a:endParaRPr lang="en-US" dirty="0"/>
        </a:p>
      </dgm:t>
    </dgm:pt>
    <dgm:pt modelId="{E6D16603-611D-44C5-8718-9FEB465B5964}" type="parTrans" cxnId="{1C265F29-115F-46ED-A8E7-AE234EE38A7E}">
      <dgm:prSet/>
      <dgm:spPr/>
      <dgm:t>
        <a:bodyPr/>
        <a:lstStyle/>
        <a:p>
          <a:endParaRPr lang="en-US"/>
        </a:p>
      </dgm:t>
    </dgm:pt>
    <dgm:pt modelId="{38ABE94A-919D-4F6A-8430-1B6F8D7597A7}" type="sibTrans" cxnId="{1C265F29-115F-46ED-A8E7-AE234EE38A7E}">
      <dgm:prSet/>
      <dgm:spPr/>
      <dgm:t>
        <a:bodyPr/>
        <a:lstStyle/>
        <a:p>
          <a:endParaRPr lang="en-US"/>
        </a:p>
      </dgm:t>
    </dgm:pt>
    <dgm:pt modelId="{D1ACE967-BFFE-4C60-A023-4B02EB6DF90D}">
      <dgm:prSet phldrT="[Text]"/>
      <dgm:spPr/>
      <dgm:t>
        <a:bodyPr/>
        <a:lstStyle/>
        <a:p>
          <a:r>
            <a:rPr lang="en-US" dirty="0" smtClean="0"/>
            <a:t>Domain D3</a:t>
          </a:r>
          <a:endParaRPr lang="en-US" dirty="0"/>
        </a:p>
      </dgm:t>
    </dgm:pt>
    <dgm:pt modelId="{28A8D742-50F1-432D-9DE0-7CC8AF57CECF}" type="sibTrans" cxnId="{8883BD3A-EBC7-416D-A673-09B610EB8938}">
      <dgm:prSet/>
      <dgm:spPr/>
      <dgm:t>
        <a:bodyPr/>
        <a:lstStyle/>
        <a:p>
          <a:endParaRPr lang="en-US"/>
        </a:p>
      </dgm:t>
    </dgm:pt>
    <dgm:pt modelId="{5C28FB61-3F1A-46F1-A3FC-E453533FCEAE}" type="parTrans" cxnId="{8883BD3A-EBC7-416D-A673-09B610EB8938}">
      <dgm:prSet/>
      <dgm:spPr/>
      <dgm:t>
        <a:bodyPr/>
        <a:lstStyle/>
        <a:p>
          <a:endParaRPr lang="en-US"/>
        </a:p>
      </dgm:t>
    </dgm:pt>
    <dgm:pt modelId="{EA843238-46EC-4F84-BBA1-C0125D5280AE}" type="pres">
      <dgm:prSet presAssocID="{45CDB158-9183-4F7E-AA8B-F35D03E8F65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4952440-E309-45D0-859F-A89007681871}" type="pres">
      <dgm:prSet presAssocID="{32536936-1D40-4309-80BE-820BFC33DF9C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4C568D-2130-4184-AB3D-4E4AC8B3B6B4}" type="pres">
      <dgm:prSet presAssocID="{F4E0D87C-DA78-40FD-8104-916CD7DB40ED}" presName="parTxOnlySpace" presStyleCnt="0"/>
      <dgm:spPr/>
    </dgm:pt>
    <dgm:pt modelId="{D3206E9F-9034-4A19-8731-54477033F04B}" type="pres">
      <dgm:prSet presAssocID="{89625B92-48F7-440F-949A-E1AF22FBC62F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A6862E-933F-45C5-BC22-D2162070DA81}" type="pres">
      <dgm:prSet presAssocID="{38ABE94A-919D-4F6A-8430-1B6F8D7597A7}" presName="parTxOnlySpace" presStyleCnt="0"/>
      <dgm:spPr/>
    </dgm:pt>
    <dgm:pt modelId="{9EDF2B1B-ACE9-4482-A402-2C53B84739CE}" type="pres">
      <dgm:prSet presAssocID="{D1ACE967-BFFE-4C60-A023-4B02EB6DF90D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265F29-115F-46ED-A8E7-AE234EE38A7E}" srcId="{45CDB158-9183-4F7E-AA8B-F35D03E8F65E}" destId="{89625B92-48F7-440F-949A-E1AF22FBC62F}" srcOrd="1" destOrd="0" parTransId="{E6D16603-611D-44C5-8718-9FEB465B5964}" sibTransId="{38ABE94A-919D-4F6A-8430-1B6F8D7597A7}"/>
    <dgm:cxn modelId="{8883BD3A-EBC7-416D-A673-09B610EB8938}" srcId="{45CDB158-9183-4F7E-AA8B-F35D03E8F65E}" destId="{D1ACE967-BFFE-4C60-A023-4B02EB6DF90D}" srcOrd="2" destOrd="0" parTransId="{5C28FB61-3F1A-46F1-A3FC-E453533FCEAE}" sibTransId="{28A8D742-50F1-432D-9DE0-7CC8AF57CECF}"/>
    <dgm:cxn modelId="{48C1694C-6C09-4B3E-9544-3D5548851CE5}" srcId="{45CDB158-9183-4F7E-AA8B-F35D03E8F65E}" destId="{32536936-1D40-4309-80BE-820BFC33DF9C}" srcOrd="0" destOrd="0" parTransId="{4E078099-27BF-485C-9B7C-D3F966200BB1}" sibTransId="{F4E0D87C-DA78-40FD-8104-916CD7DB40ED}"/>
    <dgm:cxn modelId="{2F5FFD70-896F-4A3A-809A-D96A3A54F167}" type="presOf" srcId="{45CDB158-9183-4F7E-AA8B-F35D03E8F65E}" destId="{EA843238-46EC-4F84-BBA1-C0125D5280AE}" srcOrd="0" destOrd="0" presId="urn:microsoft.com/office/officeart/2005/8/layout/chevron1"/>
    <dgm:cxn modelId="{4691C339-00E4-4728-8034-F06CBEC54333}" type="presOf" srcId="{D1ACE967-BFFE-4C60-A023-4B02EB6DF90D}" destId="{9EDF2B1B-ACE9-4482-A402-2C53B84739CE}" srcOrd="0" destOrd="0" presId="urn:microsoft.com/office/officeart/2005/8/layout/chevron1"/>
    <dgm:cxn modelId="{7FE421D2-6352-4B5F-BCFA-5BDEE595EFCE}" type="presOf" srcId="{89625B92-48F7-440F-949A-E1AF22FBC62F}" destId="{D3206E9F-9034-4A19-8731-54477033F04B}" srcOrd="0" destOrd="0" presId="urn:microsoft.com/office/officeart/2005/8/layout/chevron1"/>
    <dgm:cxn modelId="{DE242C7B-4149-47CA-96E0-3342843EB6CC}" type="presOf" srcId="{32536936-1D40-4309-80BE-820BFC33DF9C}" destId="{04952440-E309-45D0-859F-A89007681871}" srcOrd="0" destOrd="0" presId="urn:microsoft.com/office/officeart/2005/8/layout/chevron1"/>
    <dgm:cxn modelId="{99BAA21C-D2FD-4A73-815B-7412596A007C}" type="presParOf" srcId="{EA843238-46EC-4F84-BBA1-C0125D5280AE}" destId="{04952440-E309-45D0-859F-A89007681871}" srcOrd="0" destOrd="0" presId="urn:microsoft.com/office/officeart/2005/8/layout/chevron1"/>
    <dgm:cxn modelId="{9E7992C8-F39C-43C1-BC39-85D2198F427A}" type="presParOf" srcId="{EA843238-46EC-4F84-BBA1-C0125D5280AE}" destId="{CD4C568D-2130-4184-AB3D-4E4AC8B3B6B4}" srcOrd="1" destOrd="0" presId="urn:microsoft.com/office/officeart/2005/8/layout/chevron1"/>
    <dgm:cxn modelId="{A41B61FD-EDAF-49BC-939B-9EB08BA087EA}" type="presParOf" srcId="{EA843238-46EC-4F84-BBA1-C0125D5280AE}" destId="{D3206E9F-9034-4A19-8731-54477033F04B}" srcOrd="2" destOrd="0" presId="urn:microsoft.com/office/officeart/2005/8/layout/chevron1"/>
    <dgm:cxn modelId="{D6755EB5-9B6C-4468-B815-364EDE0DD41C}" type="presParOf" srcId="{EA843238-46EC-4F84-BBA1-C0125D5280AE}" destId="{53A6862E-933F-45C5-BC22-D2162070DA81}" srcOrd="3" destOrd="0" presId="urn:microsoft.com/office/officeart/2005/8/layout/chevron1"/>
    <dgm:cxn modelId="{BF4424C6-E7B1-4B9B-8325-0687837F20A3}" type="presParOf" srcId="{EA843238-46EC-4F84-BBA1-C0125D5280AE}" destId="{9EDF2B1B-ACE9-4482-A402-2C53B84739CE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918F3C-717B-4097-A643-8DE70404F9E2}">
      <dsp:nvSpPr>
        <dsp:cNvPr id="0" name=""/>
        <dsp:cNvSpPr/>
      </dsp:nvSpPr>
      <dsp:spPr>
        <a:xfrm>
          <a:off x="0" y="55599"/>
          <a:ext cx="3962400" cy="99567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xmlns:mc="http://schemas.openxmlformats.org/markup-compatibility/2006" xmlns:a14="http://schemas.microsoft.com/office/drawing/2010/main" val="000000" mc:Ignorable="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Analyses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Bounds, </a:t>
          </a:r>
          <a:r>
            <a:rPr lang="en-US" sz="2300" kern="1200" dirty="0" err="1" smtClean="0"/>
            <a:t>nonnull</a:t>
          </a:r>
          <a:r>
            <a:rPr lang="en-US" sz="2300" kern="1200" dirty="0" smtClean="0"/>
            <a:t>, arrays…</a:t>
          </a:r>
          <a:endParaRPr lang="en-US" sz="2300" kern="1200" dirty="0"/>
        </a:p>
      </dsp:txBody>
      <dsp:txXfrm>
        <a:off x="48605" y="104204"/>
        <a:ext cx="3865190" cy="898460"/>
      </dsp:txXfrm>
    </dsp:sp>
    <dsp:sp modelId="{AEFBD24C-EBC5-45DD-9731-5ECF3C5C3684}">
      <dsp:nvSpPr>
        <dsp:cNvPr id="0" name=""/>
        <dsp:cNvSpPr/>
      </dsp:nvSpPr>
      <dsp:spPr>
        <a:xfrm>
          <a:off x="0" y="1117509"/>
          <a:ext cx="3962400" cy="995670"/>
        </a:xfrm>
        <a:prstGeom prst="roundRect">
          <a:avLst/>
        </a:prstGeom>
        <a:gradFill rotWithShape="0">
          <a:gsLst>
            <a:gs pos="0">
              <a:schemeClr val="accent2">
                <a:hueOff val="-3759162"/>
                <a:satOff val="11240"/>
                <a:lumOff val="849"/>
                <a:alphaOff val="0"/>
                <a:shade val="15000"/>
                <a:satMod val="180000"/>
              </a:schemeClr>
            </a:gs>
            <a:gs pos="50000">
              <a:schemeClr val="accent2">
                <a:hueOff val="-3759162"/>
                <a:satOff val="11240"/>
                <a:lumOff val="849"/>
                <a:alphaOff val="0"/>
                <a:shade val="45000"/>
                <a:satMod val="170000"/>
              </a:schemeClr>
            </a:gs>
            <a:gs pos="70000">
              <a:schemeClr val="accent2">
                <a:hueOff val="-3759162"/>
                <a:satOff val="11240"/>
                <a:lumOff val="849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3759162"/>
                <a:satOff val="11240"/>
                <a:lumOff val="849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xmlns:mc="http://schemas.openxmlformats.org/markup-compatibility/2006" xmlns:a14="http://schemas.microsoft.com/office/drawing/2010/main" val="000000" mc:Ignorable="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Expression analysis</a:t>
          </a:r>
          <a:endParaRPr lang="en-US" sz="2300" kern="1200" dirty="0"/>
        </a:p>
      </dsp:txBody>
      <dsp:txXfrm>
        <a:off x="48605" y="1166114"/>
        <a:ext cx="3865190" cy="898460"/>
      </dsp:txXfrm>
    </dsp:sp>
    <dsp:sp modelId="{B69C434D-7566-4A15-9D67-822E9A0AD5D1}">
      <dsp:nvSpPr>
        <dsp:cNvPr id="0" name=""/>
        <dsp:cNvSpPr/>
      </dsp:nvSpPr>
      <dsp:spPr>
        <a:xfrm>
          <a:off x="0" y="2179420"/>
          <a:ext cx="3962400" cy="995670"/>
        </a:xfrm>
        <a:prstGeom prst="roundRect">
          <a:avLst/>
        </a:prstGeom>
        <a:gradFill rotWithShape="0">
          <a:gsLst>
            <a:gs pos="0">
              <a:schemeClr val="accent2">
                <a:hueOff val="-7518323"/>
                <a:satOff val="22479"/>
                <a:lumOff val="1699"/>
                <a:alphaOff val="0"/>
                <a:shade val="15000"/>
                <a:satMod val="180000"/>
              </a:schemeClr>
            </a:gs>
            <a:gs pos="50000">
              <a:schemeClr val="accent2">
                <a:hueOff val="-7518323"/>
                <a:satOff val="22479"/>
                <a:lumOff val="1699"/>
                <a:alphaOff val="0"/>
                <a:shade val="45000"/>
                <a:satMod val="170000"/>
              </a:schemeClr>
            </a:gs>
            <a:gs pos="70000">
              <a:schemeClr val="accent2">
                <a:hueOff val="-7518323"/>
                <a:satOff val="22479"/>
                <a:lumOff val="1699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7518323"/>
                <a:satOff val="22479"/>
                <a:lumOff val="1699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xmlns:mc="http://schemas.openxmlformats.org/markup-compatibility/2006" xmlns:a14="http://schemas.microsoft.com/office/drawing/2010/main" val="000000" mc:Ignorable="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Heap analysis</a:t>
          </a:r>
          <a:endParaRPr lang="en-US" sz="2300" kern="1200" dirty="0"/>
        </a:p>
      </dsp:txBody>
      <dsp:txXfrm>
        <a:off x="48605" y="2228025"/>
        <a:ext cx="3865190" cy="898460"/>
      </dsp:txXfrm>
    </dsp:sp>
    <dsp:sp modelId="{504CFE63-65B4-48F5-9AA9-B5FF72D299A2}">
      <dsp:nvSpPr>
        <dsp:cNvPr id="0" name=""/>
        <dsp:cNvSpPr/>
      </dsp:nvSpPr>
      <dsp:spPr>
        <a:xfrm>
          <a:off x="0" y="3241330"/>
          <a:ext cx="3962400" cy="995670"/>
        </a:xfrm>
        <a:prstGeom prst="roundRect">
          <a:avLst/>
        </a:prstGeom>
        <a:gradFill rotWithShape="0">
          <a:gsLst>
            <a:gs pos="0">
              <a:schemeClr val="accent2">
                <a:hueOff val="-11277485"/>
                <a:satOff val="33719"/>
                <a:lumOff val="2548"/>
                <a:alphaOff val="0"/>
                <a:shade val="15000"/>
                <a:satMod val="180000"/>
              </a:schemeClr>
            </a:gs>
            <a:gs pos="50000">
              <a:schemeClr val="accent2">
                <a:hueOff val="-11277485"/>
                <a:satOff val="33719"/>
                <a:lumOff val="2548"/>
                <a:alphaOff val="0"/>
                <a:shade val="45000"/>
                <a:satMod val="170000"/>
              </a:schemeClr>
            </a:gs>
            <a:gs pos="70000">
              <a:schemeClr val="accent2">
                <a:hueOff val="-11277485"/>
                <a:satOff val="33719"/>
                <a:lumOff val="2548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11277485"/>
                <a:satOff val="33719"/>
                <a:lumOff val="2548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xmlns:mc="http://schemas.openxmlformats.org/markup-compatibility/2006" xmlns:a14="http://schemas.microsoft.com/office/drawing/2010/main" val="000000" mc:Ignorable="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Stack analysis</a:t>
          </a:r>
          <a:endParaRPr lang="en-US" sz="2300" kern="1200" dirty="0"/>
        </a:p>
      </dsp:txBody>
      <dsp:txXfrm>
        <a:off x="48605" y="3289935"/>
        <a:ext cx="3865190" cy="8984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952440-E309-45D0-859F-A89007681871}">
      <dsp:nvSpPr>
        <dsp:cNvPr id="0" name=""/>
        <dsp:cNvSpPr/>
      </dsp:nvSpPr>
      <dsp:spPr>
        <a:xfrm>
          <a:off x="1495" y="207042"/>
          <a:ext cx="1822288" cy="728915"/>
        </a:xfrm>
        <a:prstGeom prst="chevron">
          <a:avLst/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6">
                <a:shade val="8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6">
                <a:shade val="8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xmlns:mc="http://schemas.openxmlformats.org/markup-compatibility/2006" xmlns:a14="http://schemas.microsoft.com/office/drawing/2010/main" val="000000" mc:Ignorable="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6">
              <a:shade val="80000"/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Domain D1</a:t>
          </a:r>
          <a:endParaRPr lang="en-US" sz="2200" kern="1200" dirty="0"/>
        </a:p>
      </dsp:txBody>
      <dsp:txXfrm>
        <a:off x="365953" y="207042"/>
        <a:ext cx="1093373" cy="728915"/>
      </dsp:txXfrm>
    </dsp:sp>
    <dsp:sp modelId="{D3206E9F-9034-4A19-8731-54477033F04B}">
      <dsp:nvSpPr>
        <dsp:cNvPr id="0" name=""/>
        <dsp:cNvSpPr/>
      </dsp:nvSpPr>
      <dsp:spPr>
        <a:xfrm>
          <a:off x="1641555" y="207042"/>
          <a:ext cx="1822288" cy="728915"/>
        </a:xfrm>
        <a:prstGeom prst="chevron">
          <a:avLst/>
        </a:prstGeom>
        <a:gradFill rotWithShape="0">
          <a:gsLst>
            <a:gs pos="0">
              <a:schemeClr val="accent6">
                <a:shade val="80000"/>
                <a:hueOff val="-166271"/>
                <a:satOff val="-10312"/>
                <a:lumOff val="14886"/>
                <a:alphaOff val="0"/>
                <a:shade val="15000"/>
                <a:satMod val="180000"/>
              </a:schemeClr>
            </a:gs>
            <a:gs pos="50000">
              <a:schemeClr val="accent6">
                <a:shade val="80000"/>
                <a:hueOff val="-166271"/>
                <a:satOff val="-10312"/>
                <a:lumOff val="14886"/>
                <a:alphaOff val="0"/>
                <a:shade val="45000"/>
                <a:satMod val="170000"/>
              </a:schemeClr>
            </a:gs>
            <a:gs pos="70000">
              <a:schemeClr val="accent6">
                <a:shade val="80000"/>
                <a:hueOff val="-166271"/>
                <a:satOff val="-10312"/>
                <a:lumOff val="14886"/>
                <a:alphaOff val="0"/>
                <a:tint val="99000"/>
                <a:shade val="65000"/>
                <a:satMod val="155000"/>
              </a:schemeClr>
            </a:gs>
            <a:gs pos="100000">
              <a:schemeClr val="accent6">
                <a:shade val="80000"/>
                <a:hueOff val="-166271"/>
                <a:satOff val="-10312"/>
                <a:lumOff val="14886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xmlns:mc="http://schemas.openxmlformats.org/markup-compatibility/2006" xmlns:a14="http://schemas.microsoft.com/office/drawing/2010/main" val="000000" mc:Ignorable="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6">
              <a:shade val="80000"/>
              <a:hueOff val="-166271"/>
              <a:satOff val="-10312"/>
              <a:lumOff val="14886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Domain D2</a:t>
          </a:r>
          <a:endParaRPr lang="en-US" sz="2200" kern="1200" dirty="0"/>
        </a:p>
      </dsp:txBody>
      <dsp:txXfrm>
        <a:off x="2006013" y="207042"/>
        <a:ext cx="1093373" cy="728915"/>
      </dsp:txXfrm>
    </dsp:sp>
    <dsp:sp modelId="{9EDF2B1B-ACE9-4482-A402-2C53B84739CE}">
      <dsp:nvSpPr>
        <dsp:cNvPr id="0" name=""/>
        <dsp:cNvSpPr/>
      </dsp:nvSpPr>
      <dsp:spPr>
        <a:xfrm>
          <a:off x="3281615" y="207042"/>
          <a:ext cx="1822288" cy="728915"/>
        </a:xfrm>
        <a:prstGeom prst="chevron">
          <a:avLst/>
        </a:prstGeom>
        <a:gradFill rotWithShape="0">
          <a:gsLst>
            <a:gs pos="0">
              <a:schemeClr val="accent6">
                <a:shade val="80000"/>
                <a:hueOff val="-332542"/>
                <a:satOff val="-20625"/>
                <a:lumOff val="29772"/>
                <a:alphaOff val="0"/>
                <a:shade val="15000"/>
                <a:satMod val="180000"/>
              </a:schemeClr>
            </a:gs>
            <a:gs pos="50000">
              <a:schemeClr val="accent6">
                <a:shade val="80000"/>
                <a:hueOff val="-332542"/>
                <a:satOff val="-20625"/>
                <a:lumOff val="29772"/>
                <a:alphaOff val="0"/>
                <a:shade val="45000"/>
                <a:satMod val="170000"/>
              </a:schemeClr>
            </a:gs>
            <a:gs pos="70000">
              <a:schemeClr val="accent6">
                <a:shade val="80000"/>
                <a:hueOff val="-332542"/>
                <a:satOff val="-20625"/>
                <a:lumOff val="29772"/>
                <a:alphaOff val="0"/>
                <a:tint val="99000"/>
                <a:shade val="65000"/>
                <a:satMod val="155000"/>
              </a:schemeClr>
            </a:gs>
            <a:gs pos="100000">
              <a:schemeClr val="accent6">
                <a:shade val="80000"/>
                <a:hueOff val="-332542"/>
                <a:satOff val="-20625"/>
                <a:lumOff val="29772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xmlns:mc="http://schemas.openxmlformats.org/markup-compatibility/2006" xmlns:a14="http://schemas.microsoft.com/office/drawing/2010/main" val="000000" mc:Ignorable="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6">
              <a:shade val="80000"/>
              <a:hueOff val="-332542"/>
              <a:satOff val="-20625"/>
              <a:lumOff val="29772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Domain D3</a:t>
          </a:r>
          <a:endParaRPr lang="en-US" sz="2200" kern="1200" dirty="0"/>
        </a:p>
      </dsp:txBody>
      <dsp:txXfrm>
        <a:off x="3646073" y="207042"/>
        <a:ext cx="1093373" cy="7289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image" Target="../media/image19.emf"/><Relationship Id="rId5" Type="http://schemas.openxmlformats.org/officeDocument/2006/relationships/image" Target="../media/image23.emf"/><Relationship Id="rId4" Type="http://schemas.openxmlformats.org/officeDocument/2006/relationships/image" Target="../media/image2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1F67B-2DED-4DF2-A680-B8D35F18F416}" type="datetimeFigureOut">
              <a:rPr lang="en-US" smtClean="0"/>
              <a:t>11/17/2009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4A9D4-E30F-49E2-86FF-01EAC20CD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96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9E990-07A9-4CCC-97CB-4C5A387256C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569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rgbClr xmlns:mc="http://schemas.openxmlformats.org/markup-compatibility/2006" xmlns:a14="http://schemas.microsoft.com/office/drawing/2010/main" val="000000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rgbClr xmlns:mc="http://schemas.openxmlformats.org/markup-compatibility/2006" xmlns:a14="http://schemas.microsoft.com/office/drawing/2010/main" val="000000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xmlns:mc="http://schemas.openxmlformats.org/markup-compatibility/2006" xmlns:a14="http://schemas.microsoft.com/office/drawing/2010/main" val="FFFF99" mc:Ignorable="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xmlns:mc="http://schemas.openxmlformats.org/markup-compatibility/2006" xmlns:a14="http://schemas.microsoft.com/office/drawing/2010/main" val="000000" mc:Ignorable=""/>
                </a:solidFill>
                <a:effectLst/>
                <a:latin typeface="Segoe Semibold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Documents and Settings\sarahb\Desktop\DVD_ART34\Artwork_Imagery\Shapes\Lines\line drop shadow.png"/>
          <p:cNvPicPr>
            <a:picLocks noChangeAspect="1" noChangeArrowheads="1"/>
          </p:cNvPicPr>
          <p:nvPr/>
        </p:nvPicPr>
        <p:blipFill>
          <a:blip r:embed="rId3">
            <a:lum bright="100000"/>
          </a:blip>
          <a:srcRect l="12500" b="-12538"/>
          <a:stretch>
            <a:fillRect/>
          </a:stretch>
        </p:blipFill>
        <p:spPr bwMode="auto">
          <a:xfrm>
            <a:off x="0" y="3398264"/>
            <a:ext cx="8001000" cy="25933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804672"/>
            <a:ext cx="8031163" cy="1523494"/>
          </a:xfrm>
        </p:spPr>
        <p:txBody>
          <a:bodyPr anchor="ctr" anchorCtr="0">
            <a:noAutofit/>
          </a:bodyPr>
          <a:lstStyle>
            <a:lvl1pPr algn="l" defTabSz="9143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5400" b="0" kern="1200" cap="none" spc="-150" dirty="0">
                <a:ln w="3175">
                  <a:noFill/>
                </a:ln>
                <a:gradFill>
                  <a:gsLst>
                    <a:gs pos="5000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Segoe" pitchFamily="34" charset="0"/>
                <a:ea typeface="+mn-ea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344988"/>
            <a:ext cx="8031163" cy="461665"/>
          </a:xfrm>
        </p:spPr>
        <p:txBody>
          <a:bodyPr>
            <a:noAutofit/>
          </a:bodyPr>
          <a:lstStyle>
            <a:lvl1pPr marL="0" indent="0" algn="l" defTabSz="914363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lang="en-US" sz="3200" kern="1200" dirty="0">
                <a:gradFill>
                  <a:gsLst>
                    <a:gs pos="5000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xmlns:mc="http://schemas.openxmlformats.org/markup-compatibility/2006" xmlns:a14="http://schemas.microsoft.com/office/drawing/2010/main" val="F4A234" mc:Ignorable="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28000">
                      <a:schemeClr val="accent5"/>
                    </a:gs>
                    <a:gs pos="62000">
                      <a:schemeClr val="accent2"/>
                    </a:gs>
                    <a:gs pos="88000">
                      <a:schemeClr val="bg2"/>
                    </a:gs>
                  </a:gsLst>
                  <a:lin ang="5400000"/>
                </a:gradFill>
                <a:effectLst>
                  <a:outerShdw blurRad="50800" dist="39000" dir="5460000" algn="tl">
                    <a:srgbClr xmlns:mc="http://schemas.openxmlformats.org/markup-compatibility/2006" xmlns:a14="http://schemas.microsoft.com/office/drawing/2010/main" val="000000" mc:Ignorable="">
                      <a:alpha val="38000"/>
                    </a:srgbClr>
                  </a:outerShdw>
                </a:effectLst>
                <a:uLnTx/>
                <a:uFillTx/>
                <a:latin typeface="Segoe" pitchFamily="34" charset="0"/>
                <a:ea typeface="+mn-ea"/>
                <a:cs typeface="+mn-cs"/>
              </a:defRPr>
            </a:lvl1pPr>
          </a:lstStyle>
          <a:p>
            <a:pPr marL="0" lvl="0" indent="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to…</a:t>
            </a:r>
          </a:p>
        </p:txBody>
      </p:sp>
      <p:pic>
        <p:nvPicPr>
          <p:cNvPr id="5" name="Picture 4" descr="MS-Research-logo.png"/>
          <p:cNvPicPr>
            <a:picLocks noChangeAspect="1"/>
          </p:cNvPicPr>
          <p:nvPr/>
        </p:nvPicPr>
        <p:blipFill>
          <a:blip r:embed="rId4">
            <a:lum bright="100000"/>
          </a:blip>
          <a:stretch>
            <a:fillRect/>
          </a:stretch>
        </p:blipFill>
        <p:spPr>
          <a:xfrm>
            <a:off x="7519239" y="6282881"/>
            <a:ext cx="1243761" cy="34652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Placeholder footer:  Please edit in Master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Placeholder footer:  Please edit in Master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Placeholder footer:  Please edit in Master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Placeholder footer:  Please edit in Master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Placeholder footer:  Please edit in Master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Placeholder footer:  Please edit in Master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00054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819400" y="6627813"/>
            <a:ext cx="3505200" cy="184666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marL="0" algn="ctr" defTabSz="914363" rtl="0" eaLnBrk="1" latinLnBrk="0" hangingPunct="1">
              <a:defRPr lang="en-US" sz="1200" kern="1200" smtClean="0">
                <a:gradFill>
                  <a:gsLst>
                    <a:gs pos="36000">
                      <a:schemeClr val="tx1"/>
                    </a:gs>
                    <a:gs pos="86000">
                      <a:schemeClr val="tx1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schemeClr val="bg2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Placeholder footer:  Please edit in Master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transition xmlns:p14="http://schemas.microsoft.com/office/powerpoint/2010/main"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xmlns:mc="http://schemas.openxmlformats.org/markup-compatibility/2006" xmlns:a14="http://schemas.microsoft.com/office/drawing/2010/main" val="FFFFB9" mc:Ignorable=""/>
              </a:gs>
              <a:gs pos="36000">
                <a:srgbClr xmlns:mc="http://schemas.openxmlformats.org/markup-compatibility/2006" xmlns:a14="http://schemas.microsoft.com/office/drawing/2010/main" val="FFFF99" mc:Ignorable=""/>
              </a:gs>
              <a:gs pos="86000">
                <a:srgbClr xmlns:mc="http://schemas.openxmlformats.org/markup-compatibility/2006" xmlns:a14="http://schemas.microsoft.com/office/drawing/2010/main" val="F6AE1E" mc:Ignorable="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Segoe" pitchFamily="34" charset="0"/>
          <a:ea typeface="+mn-ea"/>
          <a:cs typeface="Arial" charset="0"/>
        </a:defRPr>
      </a:lvl1pPr>
    </p:titleStyle>
    <p:bodyStyle>
      <a:lvl1pPr marL="460375" indent="-4603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3200" kern="1200">
          <a:gradFill>
            <a:gsLst>
              <a:gs pos="50000">
                <a:schemeClr val="tx1"/>
              </a:gs>
              <a:gs pos="100000">
                <a:schemeClr val="tx1"/>
              </a:gs>
            </a:gsLst>
            <a:lin ang="5400000" scaled="0"/>
          </a:gradFill>
          <a:effectLst>
            <a:outerShdw blurRad="38100" dist="38100" dir="2700000" algn="tl">
              <a:srgbClr xmlns:mc="http://schemas.openxmlformats.org/markup-compatibility/2006" xmlns:a14="http://schemas.microsoft.com/office/drawing/2010/main" val="000000" mc:Ignorable="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855663" indent="-3952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800" kern="1200">
          <a:gradFill>
            <a:gsLst>
              <a:gs pos="50000">
                <a:schemeClr val="tx1"/>
              </a:gs>
              <a:gs pos="100000">
                <a:schemeClr val="tx1"/>
              </a:gs>
            </a:gsLst>
            <a:lin ang="5400000" scaled="0"/>
          </a:gradFill>
          <a:effectLst>
            <a:outerShdw blurRad="38100" dist="38100" dir="2700000" algn="tl">
              <a:srgbClr xmlns:mc="http://schemas.openxmlformats.org/markup-compatibility/2006" xmlns:a14="http://schemas.microsoft.com/office/drawing/2010/main" val="000000" mc:Ignorable="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258888" indent="-40322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400" kern="1200">
          <a:gradFill>
            <a:gsLst>
              <a:gs pos="50000">
                <a:schemeClr val="tx1"/>
              </a:gs>
              <a:gs pos="100000">
                <a:schemeClr val="tx1"/>
              </a:gs>
            </a:gsLst>
            <a:lin ang="5400000" scaled="0"/>
          </a:gradFill>
          <a:effectLst>
            <a:outerShdw blurRad="38100" dist="38100" dir="2700000" algn="tl">
              <a:srgbClr xmlns:mc="http://schemas.openxmlformats.org/markup-compatibility/2006" xmlns:a14="http://schemas.microsoft.com/office/drawing/2010/main" val="000000" mc:Ignorable="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000" kern="1200">
          <a:gradFill>
            <a:gsLst>
              <a:gs pos="50000">
                <a:schemeClr val="tx1"/>
              </a:gs>
              <a:gs pos="100000">
                <a:schemeClr val="tx1"/>
              </a:gs>
            </a:gsLst>
            <a:lin ang="5400000" scaled="0"/>
          </a:gradFill>
          <a:effectLst>
            <a:outerShdw blurRad="38100" dist="38100" dir="2700000" algn="tl">
              <a:srgbClr xmlns:mc="http://schemas.openxmlformats.org/markup-compatibility/2006" xmlns:a14="http://schemas.microsoft.com/office/drawing/2010/main" val="000000" mc:Ignorable="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000" kern="1200">
          <a:gradFill>
            <a:gsLst>
              <a:gs pos="50000">
                <a:schemeClr val="tx1"/>
              </a:gs>
              <a:gs pos="100000">
                <a:schemeClr val="tx1"/>
              </a:gs>
            </a:gsLst>
            <a:lin ang="5400000" scaled="0"/>
          </a:gradFill>
          <a:effectLst>
            <a:outerShdw blurRad="38100" dist="38100" dir="2700000" algn="tl">
              <a:srgbClr xmlns:mc="http://schemas.openxmlformats.org/markup-compatibility/2006" xmlns:a14="http://schemas.microsoft.com/office/drawing/2010/main" val="000000" mc:Ignorable="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2" r:id="rId1"/>
  </p:sldLayoutIdLst>
  <p:transition xmlns:p14="http://schemas.microsoft.com/office/powerpoint/2010/main"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xmlns:mc="http://schemas.openxmlformats.org/markup-compatibility/2006" xmlns:a14="http://schemas.microsoft.com/office/drawing/2010/main" val="FFFFB9" mc:Ignorable=""/>
              </a:gs>
              <a:gs pos="36000">
                <a:srgbClr xmlns:mc="http://schemas.openxmlformats.org/markup-compatibility/2006" xmlns:a14="http://schemas.microsoft.com/office/drawing/2010/main" val="FFFF99" mc:Ignorable=""/>
              </a:gs>
              <a:gs pos="86000">
                <a:srgbClr xmlns:mc="http://schemas.openxmlformats.org/markup-compatibility/2006" xmlns:a14="http://schemas.microsoft.com/office/drawing/2010/main" val="F6AE1E" mc:Ignorable="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Segoe" pitchFamily="34" charset="0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23.e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0.e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22.emf"/><Relationship Id="rId4" Type="http://schemas.openxmlformats.org/officeDocument/2006/relationships/image" Target="../media/image19.emf"/><Relationship Id="rId9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zonawifi.telefonica.net/centralizadoFOA/CreateUserSession.wifi" TargetMode="Externa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690504"/>
            <a:ext cx="8458200" cy="1495794"/>
          </a:xfrm>
        </p:spPr>
        <p:txBody>
          <a:bodyPr>
            <a:normAutofit/>
          </a:bodyPr>
          <a:lstStyle/>
          <a:p>
            <a:r>
              <a:rPr lang="en-US" sz="4000" dirty="0" smtClean="0">
                <a:effectLst/>
              </a:rPr>
              <a:t>Clousot</a:t>
            </a:r>
            <a:br>
              <a:rPr lang="en-US" sz="4000" dirty="0" smtClean="0">
                <a:effectLst/>
              </a:rPr>
            </a:br>
            <a:r>
              <a:rPr lang="en-US" sz="4000" dirty="0" smtClean="0">
                <a:effectLst/>
              </a:rPr>
              <a:t>A </a:t>
            </a:r>
            <a:r>
              <a:rPr lang="en-US" sz="4000" dirty="0">
                <a:effectLst/>
              </a:rPr>
              <a:t>static contract checker based on abstract interpretation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1" y="4419600"/>
            <a:ext cx="7770811" cy="180049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Francesco Logozzo</a:t>
            </a:r>
          </a:p>
          <a:p>
            <a:endParaRPr lang="en-US" dirty="0" smtClean="0"/>
          </a:p>
          <a:p>
            <a:r>
              <a:rPr lang="en-US" dirty="0" smtClean="0"/>
              <a:t>Microsoft Research, Redmond, WA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9863375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en-US" dirty="0" smtClean="0"/>
              <a:t>Why the bytecode???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4351961"/>
          </a:xfrm>
        </p:spPr>
        <p:txBody>
          <a:bodyPr/>
          <a:lstStyle/>
          <a:p>
            <a:r>
              <a:rPr lang="en-US" dirty="0"/>
              <a:t>More faithful</a:t>
            </a:r>
          </a:p>
          <a:p>
            <a:pPr lvl="1"/>
            <a:r>
              <a:rPr lang="en-US" dirty="0"/>
              <a:t>Closer to what get executed</a:t>
            </a:r>
          </a:p>
          <a:p>
            <a:pPr lvl="1"/>
            <a:r>
              <a:rPr lang="en-US" dirty="0"/>
              <a:t>Clear semantics of the instructions</a:t>
            </a:r>
          </a:p>
          <a:p>
            <a:r>
              <a:rPr lang="en-US" dirty="0"/>
              <a:t>Exploit the work of the compiler</a:t>
            </a:r>
          </a:p>
          <a:p>
            <a:pPr lvl="1"/>
            <a:r>
              <a:rPr lang="en-US" dirty="0"/>
              <a:t>Name resolution, type inference, generics, LINQ…</a:t>
            </a:r>
          </a:p>
          <a:p>
            <a:r>
              <a:rPr lang="en-US" dirty="0"/>
              <a:t>Language agnostic</a:t>
            </a:r>
          </a:p>
          <a:p>
            <a:r>
              <a:rPr lang="en-US" dirty="0"/>
              <a:t>Bytecode does not change!</a:t>
            </a:r>
          </a:p>
          <a:p>
            <a:pPr lvl="1"/>
            <a:r>
              <a:rPr lang="en-US" dirty="0"/>
              <a:t>Languages yes : C# 2.0 → C# 3.0 → C# </a:t>
            </a:r>
            <a:r>
              <a:rPr lang="en-US" dirty="0" smtClean="0"/>
              <a:t>4.0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66802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Drawbacks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0412" cy="2631490"/>
          </a:xfrm>
        </p:spPr>
        <p:txBody>
          <a:bodyPr/>
          <a:lstStyle/>
          <a:p>
            <a:r>
              <a:rPr lang="en-US" dirty="0" smtClean="0"/>
              <a:t>Explicit stack</a:t>
            </a:r>
          </a:p>
          <a:p>
            <a:r>
              <a:rPr lang="en-US" dirty="0" smtClean="0"/>
              <a:t>Program structure lost</a:t>
            </a:r>
          </a:p>
          <a:p>
            <a:r>
              <a:rPr lang="en-US" dirty="0" smtClean="0"/>
              <a:t>Expressions chunked out</a:t>
            </a:r>
          </a:p>
          <a:p>
            <a:r>
              <a:rPr lang="en-US" dirty="0" smtClean="0"/>
              <a:t>…</a:t>
            </a:r>
          </a:p>
          <a:p>
            <a:r>
              <a:rPr lang="en-US" dirty="0" smtClean="0"/>
              <a:t>Need a program normalization!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23053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Clousot: Analysis structure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474586173"/>
              </p:ext>
            </p:extLst>
          </p:nvPr>
        </p:nvGraphicFramePr>
        <p:xfrm>
          <a:off x="457200" y="2133600"/>
          <a:ext cx="3962400" cy="429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943600"/>
            <a:ext cx="14859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953000"/>
            <a:ext cx="1622425" cy="67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038600"/>
            <a:ext cx="3108325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257800" y="2286000"/>
            <a:ext cx="28793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Segoe" pitchFamily="34" charset="0"/>
              </a:rPr>
              <a:t>Source: z = x + y</a:t>
            </a:r>
            <a:endParaRPr lang="en-US" sz="2800" dirty="0" smtClean="0">
              <a:solidFill>
                <a:schemeClr val="tx1"/>
              </a:solidFill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78727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Expression recovery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151632"/>
          </a:xfrm>
        </p:spPr>
        <p:txBody>
          <a:bodyPr/>
          <a:lstStyle/>
          <a:p>
            <a:r>
              <a:rPr lang="en-US" dirty="0" smtClean="0"/>
              <a:t>Assume x + y ≤ 4</a:t>
            </a:r>
          </a:p>
          <a:p>
            <a:r>
              <a:rPr lang="en-US" dirty="0" smtClean="0"/>
              <a:t>High level: easy!</a:t>
            </a:r>
          </a:p>
          <a:p>
            <a:r>
              <a:rPr lang="en-US" dirty="0" smtClean="0"/>
              <a:t>Low level: </a:t>
            </a:r>
            <a:r>
              <a:rPr lang="en-US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problem</a:t>
            </a:r>
            <a:r>
              <a:rPr lang="en-US" dirty="0" smtClean="0"/>
              <a:t>!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352800"/>
            <a:ext cx="5480063" cy="303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7354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686800" cy="1329595"/>
          </a:xfrm>
        </p:spPr>
        <p:txBody>
          <a:bodyPr/>
          <a:lstStyle/>
          <a:p>
            <a:r>
              <a:rPr lang="en-US" dirty="0" smtClean="0"/>
              <a:t>Eager expression reconstruction?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838200"/>
            <a:ext cx="3564063" cy="5806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" y="3276600"/>
            <a:ext cx="4495800" cy="8309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MDTransform</a:t>
            </a:r>
            <a:endParaRPr lang="en-US" sz="2400" dirty="0" smtClean="0"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</a:rPr>
              <a:t>9000 straight line instructions</a:t>
            </a:r>
          </a:p>
        </p:txBody>
      </p:sp>
    </p:spTree>
    <p:extLst>
      <p:ext uri="{BB962C8B-B14F-4D97-AF65-F5344CB8AC3E}">
        <p14:creationId xmlns:p14="http://schemas.microsoft.com/office/powerpoint/2010/main" val="386104937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Lazy </a:t>
            </a:r>
            <a:r>
              <a:rPr lang="en-US" dirty="0"/>
              <a:t>e</a:t>
            </a:r>
            <a:r>
              <a:rPr lang="en-US" dirty="0" smtClean="0"/>
              <a:t>xpression recovery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434306"/>
            <a:ext cx="6994525" cy="4446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Elbow Connector 7"/>
          <p:cNvCxnSpPr/>
          <p:nvPr/>
        </p:nvCxnSpPr>
        <p:spPr bwMode="auto">
          <a:xfrm rot="10800000">
            <a:off x="3047999" y="5257800"/>
            <a:ext cx="266700" cy="76200"/>
          </a:xfrm>
          <a:prstGeom prst="bentConnector3">
            <a:avLst/>
          </a:prstGeom>
          <a:gradFill rotWithShape="0">
            <a:gsLst>
              <a:gs pos="0">
                <a:schemeClr val="folHlink">
                  <a:gamma/>
                  <a:tint val="72941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tint val="72941"/>
                  <a:invGamma/>
                </a:schemeClr>
              </a:gs>
            </a:gsLst>
            <a:lin ang="2700000" scaled="1"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Elbow Connector 9"/>
          <p:cNvCxnSpPr/>
          <p:nvPr/>
        </p:nvCxnSpPr>
        <p:spPr bwMode="auto">
          <a:xfrm rot="10800000">
            <a:off x="3429000" y="4419600"/>
            <a:ext cx="990600" cy="457200"/>
          </a:xfrm>
          <a:prstGeom prst="bentConnector3">
            <a:avLst/>
          </a:prstGeom>
          <a:gradFill rotWithShape="0">
            <a:gsLst>
              <a:gs pos="0">
                <a:schemeClr val="folHlink">
                  <a:gamma/>
                  <a:tint val="72941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tint val="72941"/>
                  <a:invGamma/>
                </a:schemeClr>
              </a:gs>
            </a:gsLst>
            <a:lin ang="2700000" scaled="1"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 flipV="1">
            <a:off x="2495549" y="4613564"/>
            <a:ext cx="685799" cy="419100"/>
          </a:xfrm>
          <a:prstGeom prst="straightConnector1">
            <a:avLst/>
          </a:prstGeom>
          <a:gradFill rotWithShape="0">
            <a:gsLst>
              <a:gs pos="0">
                <a:schemeClr val="folHlink">
                  <a:gamma/>
                  <a:tint val="72941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tint val="72941"/>
                  <a:invGamma/>
                </a:schemeClr>
              </a:gs>
            </a:gsLst>
            <a:lin ang="2700000" scaled="1"/>
          </a:gradFill>
          <a:ln w="57150" cap="flat" cmpd="sng" algn="ctr">
            <a:solidFill>
              <a:srgbClr xmlns:mc="http://schemas.openxmlformats.org/markup-compatibility/2006" xmlns:a14="http://schemas.microsoft.com/office/drawing/2010/main" val="FF0000" mc:Ignorable="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H="1" flipV="1">
            <a:off x="2971800" y="2971800"/>
            <a:ext cx="1142999" cy="1219201"/>
          </a:xfrm>
          <a:prstGeom prst="straightConnector1">
            <a:avLst/>
          </a:prstGeom>
          <a:gradFill rotWithShape="0">
            <a:gsLst>
              <a:gs pos="0">
                <a:schemeClr val="folHlink">
                  <a:gamma/>
                  <a:tint val="72941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tint val="72941"/>
                  <a:invGamma/>
                </a:schemeClr>
              </a:gs>
            </a:gsLst>
            <a:lin ang="2700000" scaled="1"/>
          </a:gradFill>
          <a:ln w="57150" cap="flat" cmpd="sng" algn="ctr">
            <a:solidFill>
              <a:srgbClr xmlns:mc="http://schemas.openxmlformats.org/markup-compatibility/2006" xmlns:a14="http://schemas.microsoft.com/office/drawing/2010/main" val="FF0000" mc:Ignorable="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H="1" flipV="1">
            <a:off x="3065316" y="3771901"/>
            <a:ext cx="3048000" cy="419100"/>
          </a:xfrm>
          <a:prstGeom prst="straightConnector1">
            <a:avLst/>
          </a:prstGeom>
          <a:gradFill rotWithShape="0">
            <a:gsLst>
              <a:gs pos="0">
                <a:schemeClr val="folHlink">
                  <a:gamma/>
                  <a:tint val="72941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tint val="72941"/>
                  <a:invGamma/>
                </a:schemeClr>
              </a:gs>
            </a:gsLst>
            <a:lin ang="2700000" scaled="1"/>
          </a:gradFill>
          <a:ln w="57150" cap="flat" cmpd="sng" algn="ctr">
            <a:solidFill>
              <a:srgbClr xmlns:mc="http://schemas.openxmlformats.org/markup-compatibility/2006" xmlns:a14="http://schemas.microsoft.com/office/drawing/2010/main" val="FF0000" mc:Ignorable="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flipH="1" flipV="1">
            <a:off x="3181348" y="1708438"/>
            <a:ext cx="819151" cy="952500"/>
          </a:xfrm>
          <a:prstGeom prst="straightConnector1">
            <a:avLst/>
          </a:prstGeom>
          <a:gradFill rotWithShape="0">
            <a:gsLst>
              <a:gs pos="0">
                <a:schemeClr val="folHlink">
                  <a:gamma/>
                  <a:tint val="72941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tint val="72941"/>
                  <a:invGamma/>
                </a:schemeClr>
              </a:gs>
            </a:gsLst>
            <a:lin ang="2700000" scaled="1"/>
          </a:gradFill>
          <a:ln w="57150" cap="flat" cmpd="sng" algn="ctr">
            <a:solidFill>
              <a:srgbClr xmlns:mc="http://schemas.openxmlformats.org/markup-compatibility/2006" xmlns:a14="http://schemas.microsoft.com/office/drawing/2010/main" val="FF0000" mc:Ignorable="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flipH="1" flipV="1">
            <a:off x="3072243" y="2215861"/>
            <a:ext cx="3695700" cy="445077"/>
          </a:xfrm>
          <a:prstGeom prst="straightConnector1">
            <a:avLst/>
          </a:prstGeom>
          <a:gradFill rotWithShape="0">
            <a:gsLst>
              <a:gs pos="0">
                <a:schemeClr val="folHlink">
                  <a:gamma/>
                  <a:tint val="72941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tint val="72941"/>
                  <a:invGamma/>
                </a:schemeClr>
              </a:gs>
            </a:gsLst>
            <a:lin ang="2700000" scaled="1"/>
          </a:gradFill>
          <a:ln w="57150" cap="flat" cmpd="sng" algn="ctr">
            <a:solidFill>
              <a:srgbClr xmlns:mc="http://schemas.openxmlformats.org/markup-compatibility/2006" xmlns:a14="http://schemas.microsoft.com/office/drawing/2010/main" val="FF0000" mc:Ignorable="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32929391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Analyses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 smtClean="0"/>
              <a:t>Nonnull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Is a reference null?</a:t>
            </a:r>
          </a:p>
          <a:p>
            <a:r>
              <a:rPr lang="en-US" dirty="0" smtClean="0"/>
              <a:t>Bounds</a:t>
            </a:r>
          </a:p>
          <a:p>
            <a:pPr lvl="1"/>
            <a:r>
              <a:rPr lang="en-US" dirty="0" smtClean="0"/>
              <a:t>Array bounds, numerical values …</a:t>
            </a:r>
          </a:p>
          <a:p>
            <a:r>
              <a:rPr lang="en-US" dirty="0" smtClean="0"/>
              <a:t>Arithmetic</a:t>
            </a:r>
          </a:p>
          <a:p>
            <a:pPr lvl="1"/>
            <a:r>
              <a:rPr lang="en-US" dirty="0" smtClean="0"/>
              <a:t>Division by zero, negation of </a:t>
            </a:r>
            <a:r>
              <a:rPr lang="en-US" dirty="0" err="1" smtClean="0"/>
              <a:t>MinInt</a:t>
            </a:r>
            <a:r>
              <a:rPr lang="en-US" dirty="0" smtClean="0"/>
              <a:t> …</a:t>
            </a:r>
          </a:p>
          <a:p>
            <a:r>
              <a:rPr lang="en-US" dirty="0" smtClean="0"/>
              <a:t>Unsafe</a:t>
            </a:r>
          </a:p>
          <a:p>
            <a:pPr lvl="1"/>
            <a:r>
              <a:rPr lang="en-US" dirty="0" smtClean="0"/>
              <a:t>Buffer overrun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752640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641271"/>
          </a:xfrm>
        </p:spPr>
        <p:txBody>
          <a:bodyPr/>
          <a:lstStyle/>
          <a:p>
            <a:r>
              <a:rPr lang="en-US" dirty="0" smtClean="0"/>
              <a:t>Array content </a:t>
            </a:r>
          </a:p>
          <a:p>
            <a:pPr lvl="1"/>
            <a:r>
              <a:rPr lang="en-US" dirty="0" smtClean="0"/>
              <a:t>(with P. &amp; R. Cousot)</a:t>
            </a:r>
          </a:p>
          <a:p>
            <a:r>
              <a:rPr lang="en-US" dirty="0" smtClean="0"/>
              <a:t>Strings</a:t>
            </a:r>
          </a:p>
          <a:p>
            <a:r>
              <a:rPr lang="en-US" dirty="0" smtClean="0"/>
              <a:t>Object Invariants </a:t>
            </a:r>
          </a:p>
          <a:p>
            <a:pPr lvl="1"/>
            <a:r>
              <a:rPr lang="en-US" dirty="0" smtClean="0"/>
              <a:t>(M. </a:t>
            </a:r>
            <a:r>
              <a:rPr lang="en-US" dirty="0" err="1" smtClean="0"/>
              <a:t>Monereau</a:t>
            </a:r>
            <a:r>
              <a:rPr lang="en-US" dirty="0" smtClean="0"/>
              <a:t>)</a:t>
            </a:r>
          </a:p>
          <a:p>
            <a:r>
              <a:rPr lang="en-US" dirty="0" smtClean="0"/>
              <a:t>Iterators </a:t>
            </a:r>
          </a:p>
          <a:p>
            <a:pPr lvl="1"/>
            <a:r>
              <a:rPr lang="en-US" dirty="0" smtClean="0"/>
              <a:t>(S. Xia)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4745" y="5867400"/>
            <a:ext cx="8686800" cy="70788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Pietro Ferrara, Francesco Logozzo and Manuel Fahndrich </a:t>
            </a:r>
            <a:r>
              <a:rPr lang="en-US" sz="2000" i="1" dirty="0" smtClean="0"/>
              <a:t>Safer Unsafe Code in .NET</a:t>
            </a:r>
            <a:r>
              <a:rPr lang="en-US" sz="2000" dirty="0" smtClean="0"/>
              <a:t>, in OOPSLA 2008</a:t>
            </a:r>
          </a:p>
        </p:txBody>
      </p:sp>
    </p:spTree>
    <p:extLst>
      <p:ext uri="{BB962C8B-B14F-4D97-AF65-F5344CB8AC3E}">
        <p14:creationId xmlns:p14="http://schemas.microsoft.com/office/powerpoint/2010/main" val="237125292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304800" y="2895600"/>
            <a:ext cx="8382000" cy="664797"/>
          </a:xfrm>
        </p:spPr>
        <p:txBody>
          <a:bodyPr/>
          <a:lstStyle/>
          <a:p>
            <a:r>
              <a:rPr lang="en-US" dirty="0" smtClean="0"/>
              <a:t>1. Numerical Abstract Domains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82410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Abstract domains</a:t>
            </a:r>
            <a:endParaRPr lang="en-US" dirty="0"/>
          </a:p>
        </p:txBody>
      </p:sp>
      <p:sp>
        <p:nvSpPr>
          <p:cNvPr id="96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0 ≤ index &lt; </a:t>
            </a:r>
            <a:r>
              <a:rPr lang="en-US" dirty="0" err="1" smtClean="0"/>
              <a:t>array.Length</a:t>
            </a:r>
            <a:r>
              <a:rPr lang="en-US" dirty="0" smtClean="0"/>
              <a:t>?</a:t>
            </a:r>
            <a:endParaRPr lang="en-US" dirty="0"/>
          </a:p>
        </p:txBody>
      </p:sp>
      <p:grpSp>
        <p:nvGrpSpPr>
          <p:cNvPr id="75" name="Group 17"/>
          <p:cNvGrpSpPr/>
          <p:nvPr/>
        </p:nvGrpSpPr>
        <p:grpSpPr>
          <a:xfrm>
            <a:off x="533400" y="3429000"/>
            <a:ext cx="1904999" cy="3162479"/>
            <a:chOff x="609601" y="3219450"/>
            <a:chExt cx="1904999" cy="3162479"/>
          </a:xfrm>
          <a:noFill/>
        </p:grpSpPr>
        <p:graphicFrame>
          <p:nvGraphicFramePr>
            <p:cNvPr id="76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49594141"/>
                </p:ext>
              </p:extLst>
            </p:nvPr>
          </p:nvGraphicFramePr>
          <p:xfrm>
            <a:off x="609601" y="3219450"/>
            <a:ext cx="1904999" cy="15986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6" name="Visio" r:id="rId3" imgW="4006367" imgH="3202747" progId="Visio.Drawing.11">
                    <p:embed/>
                  </p:oleObj>
                </mc:Choice>
                <mc:Fallback>
                  <p:oleObj name="Visio" r:id="rId3" imgW="4006367" imgH="3202747" progId="Visio.Drawing.11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9601" y="3219450"/>
                          <a:ext cx="1904999" cy="1598613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7" name="TextBox 76"/>
            <p:cNvSpPr txBox="1"/>
            <p:nvPr/>
          </p:nvSpPr>
          <p:spPr>
            <a:xfrm>
              <a:off x="1119616" y="5181600"/>
              <a:ext cx="1039067" cy="1200329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Intervals</a:t>
              </a:r>
            </a:p>
            <a:p>
              <a:pPr algn="ctr"/>
              <a:r>
                <a:rPr lang="en-US" dirty="0" smtClean="0"/>
                <a:t>O(n)</a:t>
              </a:r>
            </a:p>
            <a:p>
              <a:pPr algn="ctr"/>
              <a:r>
                <a:rPr lang="en-US" dirty="0" smtClean="0"/>
                <a:t>a ≤ x ≤ b</a:t>
              </a:r>
            </a:p>
            <a:p>
              <a:pPr algn="ctr"/>
              <a:r>
                <a:rPr lang="en-US" dirty="0" smtClean="0"/>
                <a:t>No </a:t>
              </a:r>
              <a:r>
                <a:rPr lang="en-US" dirty="0" smtClean="0">
                  <a:sym typeface="Wingdings" pitchFamily="2" charset="2"/>
                </a:rPr>
                <a:t></a:t>
              </a:r>
              <a:endParaRPr lang="en-US" dirty="0"/>
            </a:p>
          </p:txBody>
        </p:sp>
      </p:grpSp>
      <p:grpSp>
        <p:nvGrpSpPr>
          <p:cNvPr id="79" name="Group 18"/>
          <p:cNvGrpSpPr/>
          <p:nvPr/>
        </p:nvGrpSpPr>
        <p:grpSpPr>
          <a:xfrm>
            <a:off x="2565399" y="3448050"/>
            <a:ext cx="1854201" cy="2866430"/>
            <a:chOff x="2641600" y="3238500"/>
            <a:chExt cx="1854201" cy="2866430"/>
          </a:xfrm>
        </p:grpSpPr>
        <p:graphicFrame>
          <p:nvGraphicFramePr>
            <p:cNvPr id="80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38236632"/>
                </p:ext>
              </p:extLst>
            </p:nvPr>
          </p:nvGraphicFramePr>
          <p:xfrm>
            <a:off x="2641600" y="3238500"/>
            <a:ext cx="1854201" cy="160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7" name="Visio" r:id="rId5" imgW="4006367" imgH="3202747" progId="Visio.Drawing.11">
                    <p:embed/>
                  </p:oleObj>
                </mc:Choice>
                <mc:Fallback>
                  <p:oleObj name="Visio" r:id="rId5" imgW="4006367" imgH="3202747" progId="Visio.Drawing.11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1600" y="3238500"/>
                          <a:ext cx="1854201" cy="1600200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1" name="TextBox 80"/>
            <p:cNvSpPr txBox="1"/>
            <p:nvPr/>
          </p:nvSpPr>
          <p:spPr>
            <a:xfrm>
              <a:off x="3081308" y="5181600"/>
              <a:ext cx="1122423" cy="923330"/>
            </a:xfrm>
            <a:prstGeom prst="rect">
              <a:avLst/>
            </a:prstGeom>
            <a:noFill/>
            <a:ln w="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Pentagons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O</a:t>
              </a:r>
              <a:r>
                <a:rPr lang="en-US" dirty="0" smtClean="0">
                  <a:solidFill>
                    <a:schemeClr val="tx1"/>
                  </a:solidFill>
                </a:rPr>
                <a:t>(n)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a≤ x ≤ b &amp; x &lt;y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Yes </a:t>
              </a:r>
              <a:r>
                <a:rPr lang="en-US" dirty="0" smtClean="0">
                  <a:solidFill>
                    <a:schemeClr val="tx1"/>
                  </a:solidFill>
                  <a:sym typeface="Wingdings" pitchFamily="2" charset="2"/>
                </a:rPr>
                <a:t>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8" name="Group 19"/>
          <p:cNvGrpSpPr/>
          <p:nvPr/>
        </p:nvGrpSpPr>
        <p:grpSpPr>
          <a:xfrm>
            <a:off x="4597399" y="3468688"/>
            <a:ext cx="1879601" cy="3122791"/>
            <a:chOff x="4673600" y="3259138"/>
            <a:chExt cx="1879601" cy="3122791"/>
          </a:xfrm>
        </p:grpSpPr>
        <p:graphicFrame>
          <p:nvGraphicFramePr>
            <p:cNvPr id="89" name="Object 7"/>
            <p:cNvGraphicFramePr>
              <a:graphicFrameLocks noChangeAspect="1"/>
            </p:cNvGraphicFramePr>
            <p:nvPr/>
          </p:nvGraphicFramePr>
          <p:xfrm>
            <a:off x="4673600" y="3259138"/>
            <a:ext cx="1879601" cy="1558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8" name="Visio" r:id="rId7" imgW="4006260" imgH="3118719" progId="Visio.Drawing.11">
                    <p:embed/>
                  </p:oleObj>
                </mc:Choice>
                <mc:Fallback>
                  <p:oleObj name="Visio" r:id="rId7" imgW="4006260" imgH="3118719" progId="Visio.Drawing.11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73600" y="3259138"/>
                          <a:ext cx="1879601" cy="1558925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0" name="TextBox 89"/>
            <p:cNvSpPr txBox="1"/>
            <p:nvPr/>
          </p:nvSpPr>
          <p:spPr>
            <a:xfrm>
              <a:off x="5136070" y="5181600"/>
              <a:ext cx="1223413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Octagons</a:t>
              </a:r>
            </a:p>
            <a:p>
              <a:pPr algn="ctr"/>
              <a:r>
                <a:rPr lang="en-US" dirty="0" smtClean="0"/>
                <a:t>O(n</a:t>
              </a:r>
              <a:r>
                <a:rPr lang="en-US" baseline="30000" dirty="0" smtClean="0"/>
                <a:t>3</a:t>
              </a:r>
              <a:r>
                <a:rPr lang="en-US" dirty="0" smtClean="0"/>
                <a:t>)</a:t>
              </a:r>
            </a:p>
            <a:p>
              <a:pPr algn="ctr"/>
              <a:r>
                <a:rPr lang="en-US" dirty="0" smtClean="0"/>
                <a:t>± x ± y ≤ a</a:t>
              </a:r>
            </a:p>
            <a:p>
              <a:pPr algn="ctr"/>
              <a:r>
                <a:rPr lang="en-US" dirty="0" smtClean="0"/>
                <a:t>Yes </a:t>
              </a:r>
              <a:r>
                <a:rPr lang="en-US" dirty="0" smtClean="0">
                  <a:sym typeface="Wingdings" pitchFamily="2" charset="2"/>
                </a:rPr>
                <a:t> </a:t>
              </a:r>
              <a:endParaRPr lang="en-US" dirty="0"/>
            </a:p>
          </p:txBody>
        </p:sp>
      </p:grpSp>
      <p:grpSp>
        <p:nvGrpSpPr>
          <p:cNvPr id="91" name="Group 20"/>
          <p:cNvGrpSpPr/>
          <p:nvPr/>
        </p:nvGrpSpPr>
        <p:grpSpPr>
          <a:xfrm>
            <a:off x="6629399" y="3445934"/>
            <a:ext cx="1905001" cy="3145545"/>
            <a:chOff x="6705600" y="3236384"/>
            <a:chExt cx="1905001" cy="3145545"/>
          </a:xfrm>
        </p:grpSpPr>
        <p:graphicFrame>
          <p:nvGraphicFramePr>
            <p:cNvPr id="92" name="Object 6"/>
            <p:cNvGraphicFramePr>
              <a:graphicFrameLocks noChangeAspect="1"/>
            </p:cNvGraphicFramePr>
            <p:nvPr/>
          </p:nvGraphicFramePr>
          <p:xfrm>
            <a:off x="6705600" y="3236384"/>
            <a:ext cx="1905001" cy="1565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9" name="Visio" r:id="rId9" imgW="4006260" imgH="3130850" progId="Visio.Drawing.11">
                    <p:embed/>
                  </p:oleObj>
                </mc:Choice>
                <mc:Fallback>
                  <p:oleObj name="Visio" r:id="rId9" imgW="4006260" imgH="3130850" progId="Visio.Drawing.11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05600" y="3236384"/>
                          <a:ext cx="1905001" cy="1565275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3" name="TextBox 92"/>
            <p:cNvSpPr txBox="1"/>
            <p:nvPr/>
          </p:nvSpPr>
          <p:spPr>
            <a:xfrm>
              <a:off x="7154124" y="5181600"/>
              <a:ext cx="1104790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Polyhedra</a:t>
              </a:r>
            </a:p>
            <a:p>
              <a:pPr algn="ctr"/>
              <a:r>
                <a:rPr lang="en-US" dirty="0" smtClean="0"/>
                <a:t>O(2</a:t>
              </a:r>
              <a:r>
                <a:rPr lang="en-US" baseline="30000" dirty="0" smtClean="0"/>
                <a:t>n</a:t>
              </a:r>
              <a:r>
                <a:rPr lang="en-US" dirty="0" smtClean="0"/>
                <a:t>)</a:t>
              </a:r>
            </a:p>
            <a:p>
              <a:pPr algn="ctr"/>
              <a:r>
                <a:rPr lang="el-GR" dirty="0" smtClean="0"/>
                <a:t>Σ</a:t>
              </a:r>
              <a:r>
                <a:rPr lang="en-US" dirty="0" smtClean="0"/>
                <a:t> </a:t>
              </a:r>
              <a:r>
                <a:rPr lang="en-US" dirty="0" err="1" smtClean="0"/>
                <a:t>a</a:t>
              </a:r>
              <a:r>
                <a:rPr lang="en-US" baseline="-25000" dirty="0" err="1" smtClean="0"/>
                <a:t>i</a:t>
              </a:r>
              <a:r>
                <a:rPr lang="en-US" dirty="0" err="1" smtClean="0"/>
                <a:t>x</a:t>
              </a:r>
              <a:r>
                <a:rPr lang="en-US" baseline="-25000" dirty="0" err="1" smtClean="0"/>
                <a:t>i</a:t>
              </a:r>
              <a:r>
                <a:rPr lang="en-US" dirty="0" smtClean="0"/>
                <a:t> ≤ b</a:t>
              </a:r>
            </a:p>
            <a:p>
              <a:pPr algn="ctr"/>
              <a:r>
                <a:rPr lang="en-US" dirty="0" smtClean="0"/>
                <a:t>Yes </a:t>
              </a:r>
              <a:r>
                <a:rPr lang="en-US" dirty="0" smtClean="0">
                  <a:sym typeface="Wingdings" pitchFamily="2" charset="2"/>
                </a:rPr>
                <a:t> </a:t>
              </a:r>
              <a:endParaRPr lang="en-US" dirty="0"/>
            </a:p>
          </p:txBody>
        </p:sp>
      </p:grpSp>
      <p:graphicFrame>
        <p:nvGraphicFramePr>
          <p:cNvPr id="4126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4927084"/>
              </p:ext>
            </p:extLst>
          </p:nvPr>
        </p:nvGraphicFramePr>
        <p:xfrm>
          <a:off x="6143641" y="1143000"/>
          <a:ext cx="2011363" cy="150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Visio" r:id="rId11" imgW="4006260" imgH="2989053" progId="Visio.Drawing.11">
                  <p:embed/>
                </p:oleObj>
              </mc:Choice>
              <mc:Fallback>
                <p:oleObj name="Visio" r:id="rId11" imgW="4006260" imgH="2989053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41" y="1143000"/>
                        <a:ext cx="2011363" cy="150018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569117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1200" y="1992995"/>
            <a:ext cx="2285206" cy="750205"/>
          </a:xfrm>
        </p:spPr>
        <p:txBody>
          <a:bodyPr/>
          <a:lstStyle/>
          <a:p>
            <a:r>
              <a:rPr lang="en-US" dirty="0" smtClean="0"/>
              <a:t>Demo! 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05000"/>
            <a:ext cx="4839452" cy="28956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1" y="3276600"/>
            <a:ext cx="5553075" cy="332258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843233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Numerical domains in Clousot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810274"/>
          </a:xfrm>
        </p:spPr>
        <p:txBody>
          <a:bodyPr/>
          <a:lstStyle/>
          <a:p>
            <a:r>
              <a:rPr lang="en-US" dirty="0" smtClean="0"/>
              <a:t>Basic </a:t>
            </a:r>
          </a:p>
          <a:p>
            <a:pPr lvl="1"/>
            <a:r>
              <a:rPr lang="en-US" dirty="0" smtClean="0"/>
              <a:t>Intervals, Pentagons, </a:t>
            </a:r>
            <a:r>
              <a:rPr lang="en-US" dirty="0" err="1" smtClean="0"/>
              <a:t>Leq</a:t>
            </a:r>
            <a:r>
              <a:rPr lang="en-US" dirty="0" smtClean="0"/>
              <a:t>, Karr, Octagons, Simple </a:t>
            </a:r>
            <a:r>
              <a:rPr lang="en-US" dirty="0" err="1" smtClean="0"/>
              <a:t>Disequalities</a:t>
            </a:r>
            <a:r>
              <a:rPr lang="en-US" dirty="0" smtClean="0"/>
              <a:t>, Stripes, </a:t>
            </a:r>
            <a:r>
              <a:rPr lang="en-US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Subpolyhedra </a:t>
            </a:r>
            <a:r>
              <a:rPr lang="en-US" dirty="0" smtClean="0"/>
              <a:t>…</a:t>
            </a:r>
          </a:p>
          <a:p>
            <a:r>
              <a:rPr lang="en-US" dirty="0"/>
              <a:t>C</a:t>
            </a:r>
            <a:r>
              <a:rPr lang="en-US" dirty="0" smtClean="0"/>
              <a:t>ombination of thereof</a:t>
            </a:r>
          </a:p>
          <a:p>
            <a:pPr lvl="1"/>
            <a:r>
              <a:rPr lang="en-US" dirty="0" smtClean="0"/>
              <a:t>Tree of domains</a:t>
            </a:r>
          </a:p>
          <a:p>
            <a:r>
              <a:rPr lang="en-US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Incremental</a:t>
            </a:r>
            <a:r>
              <a:rPr lang="en-US" dirty="0" smtClean="0"/>
              <a:t> analysis</a:t>
            </a:r>
          </a:p>
          <a:p>
            <a:pPr lvl="1"/>
            <a:r>
              <a:rPr lang="en-US" dirty="0" smtClean="0"/>
              <a:t>First analyze with “cheap” domains</a:t>
            </a:r>
          </a:p>
          <a:p>
            <a:pPr lvl="1"/>
            <a:r>
              <a:rPr lang="en-US" dirty="0" smtClean="0"/>
              <a:t>Move to more expensive if fails to prove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59377491"/>
              </p:ext>
            </p:extLst>
          </p:nvPr>
        </p:nvGraphicFramePr>
        <p:xfrm>
          <a:off x="2133600" y="5257800"/>
          <a:ext cx="51054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765064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Why  </a:t>
            </a:r>
            <a:r>
              <a:rPr dirty="0"/>
              <a:t>S</a:t>
            </a:r>
            <a:r>
              <a:rPr dirty="0" smtClean="0"/>
              <a:t>ubpolyhedra?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360372"/>
          </a:xfrm>
        </p:spPr>
        <p:txBody>
          <a:bodyPr/>
          <a:lstStyle/>
          <a:p>
            <a:r>
              <a:rPr lang="en-US" dirty="0" smtClean="0"/>
              <a:t>Often proving a “easy” precondition  requires a complex reasoning</a:t>
            </a:r>
          </a:p>
          <a:p>
            <a:pPr lvl="1"/>
            <a:r>
              <a:rPr lang="en-US" dirty="0" smtClean="0"/>
              <a:t>From </a:t>
            </a:r>
            <a:r>
              <a:rPr lang="en-US" dirty="0" err="1" smtClean="0"/>
              <a:t>StringBuilder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124200"/>
            <a:ext cx="5710586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275787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Subpolyhedra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∑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x</a:t>
            </a:r>
            <a:r>
              <a:rPr lang="en-US" baseline="-25000" dirty="0" smtClean="0"/>
              <a:t>i</a:t>
            </a:r>
            <a:r>
              <a:rPr lang="en-US" dirty="0" smtClean="0"/>
              <a:t> ≤ k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⇔ </a:t>
            </a:r>
            <a:r>
              <a:rPr lang="en-US" dirty="0" smtClean="0"/>
              <a:t>∑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x</a:t>
            </a:r>
            <a:r>
              <a:rPr lang="en-US" baseline="-25000" dirty="0" smtClean="0"/>
              <a:t>i</a:t>
            </a:r>
            <a:r>
              <a:rPr lang="en-US" dirty="0" smtClean="0"/>
              <a:t> = </a:t>
            </a:r>
            <a:r>
              <a:rPr lang="el-G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β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⋀ </a:t>
            </a:r>
            <a:r>
              <a:rPr lang="el-G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β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smtClean="0"/>
              <a:t>≤ k</a:t>
            </a:r>
          </a:p>
          <a:p>
            <a:r>
              <a:rPr lang="en-US" dirty="0" smtClean="0"/>
              <a:t>Reduced product of </a:t>
            </a:r>
          </a:p>
          <a:p>
            <a:pPr lvl="1"/>
            <a:r>
              <a:rPr lang="en-US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Intervals</a:t>
            </a:r>
          </a:p>
          <a:p>
            <a:pPr lvl="2"/>
            <a:r>
              <a:rPr lang="en-US" dirty="0" smtClean="0"/>
              <a:t>Scalable, fast…</a:t>
            </a:r>
          </a:p>
          <a:p>
            <a:pPr lvl="1"/>
            <a:r>
              <a:rPr lang="en-US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Linear Equalities</a:t>
            </a:r>
          </a:p>
          <a:p>
            <a:pPr lvl="2"/>
            <a:r>
              <a:rPr lang="en-US" dirty="0" smtClean="0"/>
              <a:t>Precise join, fast …</a:t>
            </a:r>
          </a:p>
          <a:p>
            <a:r>
              <a:rPr lang="en-US" dirty="0" smtClean="0"/>
              <a:t>Challenge: Have a precise Join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4745" y="5867400"/>
            <a:ext cx="8686800" cy="70788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Vincent Laviron and Francesco Logozzo, </a:t>
            </a:r>
            <a:r>
              <a:rPr lang="en-US" sz="2000" i="1" dirty="0" smtClean="0"/>
              <a:t>Subpolyhedra: A (more) scalable approach to the inference of linear inequalities</a:t>
            </a:r>
            <a:r>
              <a:rPr lang="en-US" sz="2000" dirty="0" smtClean="0"/>
              <a:t>, in VMCAI 2009</a:t>
            </a:r>
          </a:p>
        </p:txBody>
      </p:sp>
    </p:spTree>
    <p:extLst>
      <p:ext uri="{BB962C8B-B14F-4D97-AF65-F5344CB8AC3E}">
        <p14:creationId xmlns:p14="http://schemas.microsoft.com/office/powerpoint/2010/main" val="373988287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Naif Join</a:t>
            </a:r>
            <a:endParaRPr lang="en-US" dirty="0"/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2133600" y="2297113"/>
            <a:ext cx="21161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assume x &lt;= y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5014026" y="2297113"/>
            <a:ext cx="20725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x = 0;  y = 1</a:t>
            </a: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3606753" y="5181600"/>
            <a:ext cx="2171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assert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x &lt;=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y</a:t>
            </a:r>
          </a:p>
        </p:txBody>
      </p:sp>
      <p:cxnSp>
        <p:nvCxnSpPr>
          <p:cNvPr id="7" name="Shape 8"/>
          <p:cNvCxnSpPr>
            <a:stCxn id="4" idx="2"/>
            <a:endCxn id="6" idx="0"/>
          </p:cNvCxnSpPr>
          <p:nvPr/>
        </p:nvCxnSpPr>
        <p:spPr>
          <a:xfrm rot="16200000" flipH="1">
            <a:off x="2699773" y="3189119"/>
            <a:ext cx="2484377" cy="150058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>
            <a:stCxn id="5" idx="2"/>
            <a:endCxn id="6" idx="0"/>
          </p:cNvCxnSpPr>
          <p:nvPr/>
        </p:nvCxnSpPr>
        <p:spPr>
          <a:xfrm rot="5400000">
            <a:off x="4129095" y="3260381"/>
            <a:ext cx="2484377" cy="135806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81000" y="2819400"/>
            <a:ext cx="28194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〈</a:t>
            </a:r>
            <a:r>
              <a:rPr lang="en-US" dirty="0"/>
              <a:t>x - y == </a:t>
            </a:r>
            <a:r>
              <a:rPr lang="el-GR" dirty="0">
                <a:latin typeface="Arial Unicode MS"/>
                <a:ea typeface="Arial Unicode MS"/>
                <a:cs typeface="Arial Unicode MS"/>
              </a:rPr>
              <a:t>β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,</a:t>
            </a:r>
            <a:r>
              <a:rPr lang="en-US" dirty="0"/>
              <a:t> </a:t>
            </a:r>
            <a:r>
              <a:rPr lang="el-GR" dirty="0">
                <a:latin typeface="Arial Unicode MS"/>
                <a:ea typeface="Arial Unicode MS"/>
                <a:cs typeface="Arial Unicode MS"/>
              </a:rPr>
              <a:t>β</a:t>
            </a:r>
            <a:r>
              <a:rPr lang="en-US" dirty="0"/>
              <a:t> 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∈</a:t>
            </a:r>
            <a:r>
              <a:rPr lang="en-US" dirty="0"/>
              <a:t> [-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∞</a:t>
            </a:r>
            <a:r>
              <a:rPr lang="en-US" dirty="0"/>
              <a:t>, 0]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〉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777753" y="2819400"/>
            <a:ext cx="2985247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〈</a:t>
            </a:r>
            <a:r>
              <a:rPr lang="en-US" dirty="0"/>
              <a:t>T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,</a:t>
            </a:r>
            <a:r>
              <a:rPr lang="en-US" dirty="0"/>
              <a:t> x 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∈</a:t>
            </a:r>
            <a:r>
              <a:rPr lang="en-US" dirty="0"/>
              <a:t> [0,0] 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⋀</a:t>
            </a:r>
            <a:r>
              <a:rPr lang="en-US" dirty="0"/>
              <a:t> y 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∈</a:t>
            </a:r>
            <a:r>
              <a:rPr lang="en-US" dirty="0"/>
              <a:t> [1,1]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〉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935071" y="4191000"/>
            <a:ext cx="1160929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〈</a:t>
            </a:r>
            <a:r>
              <a:rPr lang="en-US" dirty="0"/>
              <a:t>T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, </a:t>
            </a:r>
            <a:r>
              <a:rPr lang="en-US" dirty="0"/>
              <a:t>T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47084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 algorithm : </a:t>
            </a:r>
            <a:r>
              <a:rPr lang="en-US" dirty="0" err="1" smtClean="0"/>
              <a:t>SubPolyhedra</a:t>
            </a:r>
            <a:endParaRPr 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Uniform slack variables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Reduce the states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 the pair-wise join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Recover precision using deleted equalities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Recover precision using hints</a:t>
            </a:r>
          </a:p>
          <a:p>
            <a:pPr marL="836599" lvl="1" indent="-514350">
              <a:buFont typeface="Arial" pitchFamily="34" charset="0"/>
              <a:buChar char="•"/>
            </a:pPr>
            <a:r>
              <a:rPr lang="en-US" dirty="0" smtClean="0"/>
              <a:t>Templates, 2D Convex Hull, Annotations 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4745" y="5867400"/>
            <a:ext cx="8686800" cy="70788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Vincent Laviron and Francesco Logozzo, </a:t>
            </a:r>
            <a:r>
              <a:rPr lang="en-US" sz="2000" i="1" dirty="0" smtClean="0"/>
              <a:t>Refining Abstract Interpretation-based Static Analyses with Hints</a:t>
            </a:r>
            <a:r>
              <a:rPr lang="en-US" sz="2000" dirty="0" smtClean="0"/>
              <a:t>, in APLAS 2009</a:t>
            </a:r>
          </a:p>
        </p:txBody>
      </p:sp>
    </p:spTree>
    <p:extLst>
      <p:ext uri="{BB962C8B-B14F-4D97-AF65-F5344CB8AC3E}">
        <p14:creationId xmlns:p14="http://schemas.microsoft.com/office/powerpoint/2010/main" val="323842533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: Join Step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dirty="0" smtClean="0"/>
              <a:t>Entry State:</a:t>
            </a:r>
          </a:p>
          <a:p>
            <a:pPr>
              <a:buFont typeface="Arial" charset="0"/>
              <a:buNone/>
            </a:pPr>
            <a:r>
              <a:rPr lang="en-US" sz="2400" dirty="0" smtClean="0"/>
              <a:t>	s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: 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〈</a:t>
            </a:r>
            <a:r>
              <a:rPr lang="en-US" sz="2400" dirty="0" smtClean="0"/>
              <a:t>x - y == </a:t>
            </a:r>
            <a:r>
              <a:rPr lang="el-GR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β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n-US" sz="2400" dirty="0" smtClean="0"/>
              <a:t> </a:t>
            </a:r>
            <a:r>
              <a:rPr lang="el-GR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β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US" sz="2400" dirty="0" smtClean="0"/>
              <a:t> [-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∞</a:t>
            </a:r>
            <a:r>
              <a:rPr lang="en-US" sz="2400" dirty="0" smtClean="0"/>
              <a:t>, 0]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〉 </a:t>
            </a:r>
          </a:p>
          <a:p>
            <a:pPr>
              <a:buFont typeface="Arial" charset="0"/>
              <a:buNone/>
            </a:pPr>
            <a:r>
              <a:rPr lang="en-US" sz="2400" dirty="0" smtClean="0"/>
              <a:t>	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: 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〈</a:t>
            </a:r>
            <a:r>
              <a:rPr lang="en-US" sz="2400" dirty="0" smtClean="0"/>
              <a:t>T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n-US" sz="2400" dirty="0" smtClean="0"/>
              <a:t> x 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US" sz="2400" dirty="0" smtClean="0"/>
              <a:t> [0,0] 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⋀</a:t>
            </a:r>
            <a:r>
              <a:rPr lang="en-US" sz="2400" dirty="0" smtClean="0"/>
              <a:t> y 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US" sz="2400" dirty="0" smtClean="0"/>
              <a:t> [1,1]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〉</a:t>
            </a:r>
            <a:endParaRPr lang="en-US" sz="2400" dirty="0" smtClean="0"/>
          </a:p>
          <a:p>
            <a:pPr>
              <a:buFont typeface="Arial" charset="0"/>
              <a:buNone/>
            </a:pPr>
            <a:r>
              <a:rPr lang="en-US" dirty="0" smtClean="0"/>
              <a:t>Step 1 (uniform slack variables) </a:t>
            </a:r>
          </a:p>
          <a:p>
            <a:pPr>
              <a:buFont typeface="Arial" charset="0"/>
              <a:buNone/>
            </a:pPr>
            <a:r>
              <a:rPr lang="en-US" sz="2400" dirty="0" smtClean="0"/>
              <a:t>	s’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: 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〈</a:t>
            </a:r>
            <a:r>
              <a:rPr lang="en-US" sz="2400" dirty="0" smtClean="0"/>
              <a:t>x - y == </a:t>
            </a:r>
            <a:r>
              <a:rPr lang="el-GR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β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n-US" sz="2400" dirty="0" smtClean="0"/>
              <a:t> </a:t>
            </a:r>
            <a:r>
              <a:rPr lang="el-GR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β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US" sz="2400" dirty="0" smtClean="0"/>
              <a:t> [-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∞</a:t>
            </a:r>
            <a:r>
              <a:rPr lang="en-US" sz="2400" dirty="0" smtClean="0"/>
              <a:t>, 0]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〉 </a:t>
            </a:r>
          </a:p>
          <a:p>
            <a:pPr>
              <a:buFont typeface="Arial" charset="0"/>
              <a:buNone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400" dirty="0" smtClean="0"/>
              <a:t>s’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: 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〈</a:t>
            </a:r>
            <a:r>
              <a:rPr lang="en-US" sz="2400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x - y == </a:t>
            </a:r>
            <a:r>
              <a:rPr lang="el-GR" sz="2400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β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n-US" sz="2400" dirty="0" smtClean="0"/>
              <a:t> x 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US" sz="2400" dirty="0" smtClean="0"/>
              <a:t> [0,0] 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⋀</a:t>
            </a:r>
            <a:r>
              <a:rPr lang="en-US" sz="2400" dirty="0" smtClean="0"/>
              <a:t> y 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US" sz="2400" dirty="0" smtClean="0"/>
              <a:t> [1,1]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〉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15935488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Example: Join steps 2-3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dirty="0" smtClean="0"/>
              <a:t>Step 2  (Reduction)</a:t>
            </a:r>
          </a:p>
          <a:p>
            <a:pPr>
              <a:buFont typeface="Arial" charset="0"/>
              <a:buNone/>
            </a:pPr>
            <a:r>
              <a:rPr lang="en-US" sz="3200" dirty="0" smtClean="0"/>
              <a:t>	</a:t>
            </a:r>
            <a:r>
              <a:rPr lang="en-US" sz="2400" dirty="0" smtClean="0"/>
              <a:t>s’’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: 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〈</a:t>
            </a:r>
            <a:r>
              <a:rPr lang="en-US" sz="2400" dirty="0" smtClean="0"/>
              <a:t>x - y == </a:t>
            </a:r>
            <a:r>
              <a:rPr lang="el-GR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β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n-US" sz="2400" dirty="0" smtClean="0"/>
              <a:t> </a:t>
            </a:r>
            <a:r>
              <a:rPr lang="el-GR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β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US" sz="2400" dirty="0" smtClean="0"/>
              <a:t> [-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∞</a:t>
            </a:r>
            <a:r>
              <a:rPr lang="en-US" sz="2400" dirty="0" smtClean="0"/>
              <a:t>, 0]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〉</a:t>
            </a:r>
          </a:p>
          <a:p>
            <a:pPr>
              <a:buFont typeface="Arial" charset="0"/>
              <a:buNone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400" dirty="0" smtClean="0"/>
              <a:t>s’’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: 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〈</a:t>
            </a:r>
            <a:r>
              <a:rPr lang="en-US" sz="2400" dirty="0" smtClean="0"/>
              <a:t>x - y == </a:t>
            </a:r>
            <a:r>
              <a:rPr lang="el-GR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β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n-US" sz="2400" dirty="0" smtClean="0"/>
              <a:t> x 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US" sz="2400" dirty="0" smtClean="0"/>
              <a:t> [0,0] 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⋀</a:t>
            </a:r>
            <a:r>
              <a:rPr lang="en-US" sz="2400" dirty="0" smtClean="0"/>
              <a:t> y 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US" sz="2400" dirty="0" smtClean="0"/>
              <a:t> [1,1] 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⋀</a:t>
            </a:r>
            <a:r>
              <a:rPr lang="en-US" sz="2400" dirty="0" smtClean="0"/>
              <a:t> </a:t>
            </a:r>
            <a:r>
              <a:rPr lang="el-GR" sz="2400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β</a:t>
            </a:r>
            <a:r>
              <a:rPr lang="en-US" sz="2400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 </a:t>
            </a:r>
            <a:r>
              <a:rPr lang="en-US" sz="2400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US" sz="2400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 [-1,-1]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〉</a:t>
            </a:r>
            <a:endParaRPr lang="en-US" sz="2400" dirty="0" smtClean="0"/>
          </a:p>
          <a:p>
            <a:pPr>
              <a:buFont typeface="Arial" charset="0"/>
              <a:buNone/>
            </a:pPr>
            <a:r>
              <a:rPr lang="en-US" dirty="0" smtClean="0"/>
              <a:t>Step 3 (Pair-wise join)</a:t>
            </a:r>
          </a:p>
          <a:p>
            <a:pPr>
              <a:buFont typeface="Arial" charset="0"/>
              <a:buNone/>
            </a:pPr>
            <a:r>
              <a:rPr lang="en-US" sz="2400" dirty="0" smtClean="0"/>
              <a:t>	s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: 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〈</a:t>
            </a:r>
            <a:r>
              <a:rPr lang="en-US" sz="2400" dirty="0" smtClean="0"/>
              <a:t>x - y == </a:t>
            </a:r>
            <a:r>
              <a:rPr lang="el-GR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β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n-US" sz="2400" dirty="0" smtClean="0"/>
              <a:t> </a:t>
            </a:r>
            <a:r>
              <a:rPr lang="el-GR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β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US" sz="2400" dirty="0" smtClean="0"/>
              <a:t> [-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∞</a:t>
            </a:r>
            <a:r>
              <a:rPr lang="en-US" sz="2400" dirty="0" smtClean="0"/>
              <a:t>, 0]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〉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1005571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Example: Join Step 4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Recover lost relations</a:t>
            </a:r>
            <a:endParaRPr lang="en-US" dirty="0"/>
          </a:p>
        </p:txBody>
      </p:sp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2285999" y="2590800"/>
            <a:ext cx="18309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nsolas" pitchFamily="49" charset="0"/>
                <a:cs typeface="Consolas" pitchFamily="49" charset="0"/>
              </a:rPr>
              <a:t>assume x == y</a:t>
            </a:r>
          </a:p>
        </p:txBody>
      </p:sp>
      <p:sp>
        <p:nvSpPr>
          <p:cNvPr id="5" name="TextBox 11"/>
          <p:cNvSpPr txBox="1">
            <a:spLocks noChangeArrowheads="1"/>
          </p:cNvSpPr>
          <p:nvPr/>
        </p:nvSpPr>
        <p:spPr bwMode="auto">
          <a:xfrm>
            <a:off x="4648199" y="2590800"/>
            <a:ext cx="18309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nsolas" pitchFamily="49" charset="0"/>
                <a:cs typeface="Consolas" pitchFamily="49" charset="0"/>
              </a:rPr>
              <a:t>x = 0;  y = 1</a:t>
            </a:r>
          </a:p>
        </p:txBody>
      </p:sp>
      <p:sp>
        <p:nvSpPr>
          <p:cNvPr id="6" name="TextBox 12"/>
          <p:cNvSpPr txBox="1">
            <a:spLocks noChangeArrowheads="1"/>
          </p:cNvSpPr>
          <p:nvPr/>
        </p:nvSpPr>
        <p:spPr bwMode="auto">
          <a:xfrm>
            <a:off x="3716336" y="5399087"/>
            <a:ext cx="18309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nsolas" pitchFamily="49" charset="0"/>
                <a:cs typeface="Consolas" pitchFamily="49" charset="0"/>
              </a:rPr>
              <a:t>assert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x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&lt;= y</a:t>
            </a:r>
          </a:p>
        </p:txBody>
      </p:sp>
      <p:cxnSp>
        <p:nvCxnSpPr>
          <p:cNvPr id="7" name="Shape 8"/>
          <p:cNvCxnSpPr>
            <a:stCxn id="4" idx="2"/>
            <a:endCxn id="6" idx="0"/>
          </p:cNvCxnSpPr>
          <p:nvPr/>
        </p:nvCxnSpPr>
        <p:spPr>
          <a:xfrm rot="16200000" flipH="1">
            <a:off x="2697165" y="3464440"/>
            <a:ext cx="2438955" cy="143033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>
            <a:stCxn id="5" idx="2"/>
            <a:endCxn id="6" idx="0"/>
          </p:cNvCxnSpPr>
          <p:nvPr/>
        </p:nvCxnSpPr>
        <p:spPr>
          <a:xfrm rot="5400000">
            <a:off x="3878266" y="3713678"/>
            <a:ext cx="2438955" cy="93186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33399" y="3113087"/>
            <a:ext cx="2116137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〈</a:t>
            </a:r>
            <a:r>
              <a:rPr lang="en-US" dirty="0"/>
              <a:t>x - y == 0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, </a:t>
            </a:r>
            <a:r>
              <a:rPr lang="en-US" dirty="0"/>
              <a:t>T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〉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545135" y="3113087"/>
            <a:ext cx="2989263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〈</a:t>
            </a:r>
            <a:r>
              <a:rPr lang="en-US" dirty="0"/>
              <a:t>T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,</a:t>
            </a:r>
            <a:r>
              <a:rPr lang="en-US" dirty="0"/>
              <a:t> x 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∈</a:t>
            </a:r>
            <a:r>
              <a:rPr lang="en-US" dirty="0"/>
              <a:t> [0,0] 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⋀</a:t>
            </a:r>
            <a:r>
              <a:rPr lang="en-US" dirty="0"/>
              <a:t> y 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∈</a:t>
            </a:r>
            <a:r>
              <a:rPr lang="en-US" dirty="0"/>
              <a:t> [1,1]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〉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554535" y="4332287"/>
            <a:ext cx="1236663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〈</a:t>
            </a:r>
            <a:r>
              <a:rPr lang="en-US" dirty="0"/>
              <a:t>T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, </a:t>
            </a:r>
            <a:r>
              <a:rPr lang="en-US" dirty="0"/>
              <a:t>T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〉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571999" y="4419600"/>
            <a:ext cx="3141663" cy="457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〈</a:t>
            </a:r>
            <a:r>
              <a:rPr lang="en-US" dirty="0"/>
              <a:t>x - y == </a:t>
            </a:r>
            <a:r>
              <a:rPr lang="el-GR" dirty="0">
                <a:latin typeface="Arial Unicode MS"/>
                <a:ea typeface="Arial Unicode MS"/>
                <a:cs typeface="Arial Unicode MS"/>
              </a:rPr>
              <a:t>β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,</a:t>
            </a:r>
            <a:r>
              <a:rPr lang="en-US" dirty="0"/>
              <a:t> </a:t>
            </a:r>
            <a:r>
              <a:rPr lang="el-GR" dirty="0">
                <a:latin typeface="Arial Unicode MS"/>
                <a:ea typeface="Arial Unicode MS"/>
                <a:cs typeface="Arial Unicode MS"/>
              </a:rPr>
              <a:t>β</a:t>
            </a:r>
            <a:r>
              <a:rPr lang="en-US" dirty="0"/>
              <a:t> 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∈</a:t>
            </a:r>
            <a:r>
              <a:rPr lang="en-US" dirty="0"/>
              <a:t> [-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1</a:t>
            </a:r>
            <a:r>
              <a:rPr lang="en-US" dirty="0"/>
              <a:t>, 0]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60801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Critical operation: Reduction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5521512"/>
          </a:xfrm>
        </p:spPr>
        <p:txBody>
          <a:bodyPr/>
          <a:lstStyle/>
          <a:p>
            <a:r>
              <a:rPr lang="en-US" dirty="0" smtClean="0"/>
              <a:t>Infer tightest bounds</a:t>
            </a:r>
          </a:p>
          <a:p>
            <a:r>
              <a:rPr lang="en-US" dirty="0" smtClean="0"/>
              <a:t>Instance of a Linear programming problem</a:t>
            </a:r>
          </a:p>
          <a:p>
            <a:pPr lvl="1"/>
            <a:r>
              <a:rPr lang="en-US" dirty="0" smtClean="0"/>
              <a:t>Solution in polynomial time</a:t>
            </a:r>
          </a:p>
          <a:p>
            <a:r>
              <a:rPr lang="en-US" dirty="0" smtClean="0"/>
              <a:t>Drawbacks:</a:t>
            </a:r>
          </a:p>
          <a:p>
            <a:pPr lvl="1"/>
            <a:r>
              <a:rPr lang="en-US" dirty="0" smtClean="0"/>
              <a:t>Numerical instability, Rounding errors</a:t>
            </a:r>
          </a:p>
          <a:p>
            <a:pPr lvl="1"/>
            <a:r>
              <a:rPr lang="en-US" dirty="0" smtClean="0"/>
              <a:t>Simplex too slow for our purposes</a:t>
            </a:r>
          </a:p>
          <a:p>
            <a:r>
              <a:rPr lang="en-US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Basis exploration</a:t>
            </a:r>
            <a:r>
              <a:rPr lang="en-US" dirty="0" smtClean="0"/>
              <a:t> (new)</a:t>
            </a:r>
          </a:p>
          <a:p>
            <a:pPr lvl="1"/>
            <a:r>
              <a:rPr lang="en-US" dirty="0"/>
              <a:t>Based on static basis exploration</a:t>
            </a:r>
          </a:p>
          <a:p>
            <a:pPr lvl="1"/>
            <a:r>
              <a:rPr lang="en-US" dirty="0"/>
              <a:t>Less concerned about numerical instability</a:t>
            </a:r>
          </a:p>
          <a:p>
            <a:r>
              <a:rPr lang="en-US" dirty="0">
                <a:solidFill>
                  <a:schemeClr val="tx1"/>
                </a:solidFill>
              </a:rPr>
              <a:t>Abstract</a:t>
            </a:r>
            <a:r>
              <a:rPr lang="en-US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 </a:t>
            </a:r>
            <a:r>
              <a:rPr lang="en-US" dirty="0"/>
              <a:t>when an error is detected</a:t>
            </a:r>
          </a:p>
          <a:p>
            <a:pPr lvl="1"/>
            <a:r>
              <a:rPr lang="en-US" dirty="0"/>
              <a:t>E.g. In a row operation, delete the </a:t>
            </a:r>
            <a:r>
              <a:rPr lang="en-US" dirty="0" smtClean="0"/>
              <a:t>row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95630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sum up on Subpolyhedra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5250668"/>
          </a:xfrm>
        </p:spPr>
        <p:txBody>
          <a:bodyPr/>
          <a:lstStyle/>
          <a:p>
            <a:r>
              <a:rPr lang="en-US" dirty="0" smtClean="0"/>
              <a:t>Infer arbitrary linear inequalities</a:t>
            </a:r>
          </a:p>
          <a:p>
            <a:pPr lvl="1"/>
            <a:r>
              <a:rPr lang="en-US" dirty="0" smtClean="0"/>
              <a:t>Scales to hundreds of variables</a:t>
            </a:r>
          </a:p>
          <a:p>
            <a:pPr lvl="1"/>
            <a:r>
              <a:rPr lang="en-US" dirty="0" smtClean="0"/>
              <a:t>Precisely propagate linear inequalities</a:t>
            </a:r>
          </a:p>
          <a:p>
            <a:pPr lvl="1"/>
            <a:r>
              <a:rPr lang="en-US" dirty="0" smtClean="0"/>
              <a:t>Give up some of the inference power</a:t>
            </a:r>
          </a:p>
          <a:p>
            <a:r>
              <a:rPr lang="en-US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Family</a:t>
            </a:r>
            <a:r>
              <a:rPr lang="en-US" dirty="0" smtClean="0"/>
              <a:t> of abstract domains</a:t>
            </a:r>
          </a:p>
          <a:p>
            <a:r>
              <a:rPr lang="en-US" dirty="0" smtClean="0"/>
              <a:t>Two precision axes</a:t>
            </a:r>
          </a:p>
          <a:p>
            <a:pPr lvl="1"/>
            <a:r>
              <a:rPr lang="en-US" dirty="0" smtClean="0"/>
              <a:t>Hints</a:t>
            </a:r>
          </a:p>
          <a:p>
            <a:pPr lvl="2"/>
            <a:r>
              <a:rPr lang="en-US" dirty="0" smtClean="0"/>
              <a:t>Tune the inference power at join points</a:t>
            </a:r>
          </a:p>
          <a:p>
            <a:pPr lvl="1"/>
            <a:r>
              <a:rPr lang="en-US" dirty="0" smtClean="0"/>
              <a:t>Reduction</a:t>
            </a:r>
          </a:p>
          <a:p>
            <a:pPr lvl="2"/>
            <a:r>
              <a:rPr lang="en-US" dirty="0" smtClean="0"/>
              <a:t>Infer the tightest intervals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7145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000548"/>
          </a:xfrm>
        </p:spPr>
        <p:txBody>
          <a:bodyPr/>
          <a:lstStyle/>
          <a:p>
            <a:r>
              <a:rPr lang="en-US" dirty="0"/>
              <a:t>Idea: Use the IL as contract representation</a:t>
            </a:r>
          </a:p>
          <a:p>
            <a:r>
              <a:rPr lang="en-US" dirty="0"/>
              <a:t>Use static methods to a contract library</a:t>
            </a:r>
          </a:p>
          <a:p>
            <a:pPr lvl="1"/>
            <a:r>
              <a:rPr lang="en-US" dirty="0"/>
              <a:t>Language agnostic: same for C#, VB, F# …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200400"/>
            <a:ext cx="6667500" cy="1400175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876800"/>
            <a:ext cx="4810125" cy="666750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981542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304800" y="2895600"/>
            <a:ext cx="8382000" cy="1329595"/>
          </a:xfrm>
        </p:spPr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. Abstract domain for array content inference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15527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Inferring array contents…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5943" y="979714"/>
            <a:ext cx="5334000" cy="4247317"/>
          </a:xfrm>
          <a:prstGeom prst="rect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xmlns:mc="http://schemas.openxmlformats.org/markup-compatibility/2006" xmlns:a14="http://schemas.microsoft.com/office/drawing/2010/main" val="0000FF" mc:Ignorable="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srgbClr xmlns:mc="http://schemas.openxmlformats.org/markup-compatibility/2006" xmlns:a14="http://schemas.microsoft.com/office/drawing/2010/main" val="0000FF" mc:Ignorable=""/>
                </a:solidFill>
                <a:latin typeface="Consolas"/>
              </a:rPr>
              <a:t>void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Init(</a:t>
            </a:r>
            <a:r>
              <a:rPr lang="en-US" dirty="0" smtClean="0">
                <a:solidFill>
                  <a:srgbClr xmlns:mc="http://schemas.openxmlformats.org/markup-compatibility/2006" xmlns:a14="http://schemas.microsoft.com/office/drawing/2010/main" val="0000FF" mc:Ignorable=""/>
                </a:solidFill>
                <a:latin typeface="Consolas"/>
              </a:rPr>
              <a:t>int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N)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{</a:t>
            </a:r>
          </a:p>
          <a:p>
            <a:r>
              <a:rPr lang="en-US" dirty="0" smtClean="0">
                <a:solidFill>
                  <a:srgbClr xmlns:mc="http://schemas.openxmlformats.org/markup-compatibility/2006" xmlns:a14="http://schemas.microsoft.com/office/drawing/2010/main" val="2B91AF" mc:Ignorable=""/>
                </a:solidFill>
                <a:latin typeface="Consolas"/>
              </a:rPr>
              <a:t>   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nsolas"/>
              </a:rPr>
              <a:t>Contract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.Requires(N &gt; </a:t>
            </a:r>
            <a:r>
              <a:rPr lang="en-US" dirty="0" smtClean="0">
                <a:solidFill>
                  <a:srgbClr xmlns:mc="http://schemas.openxmlformats.org/markup-compatibility/2006" xmlns:a14="http://schemas.microsoft.com/office/drawing/2010/main" val="A52A2A" mc:Ignorable=""/>
                </a:solidFill>
                <a:latin typeface="Consolas"/>
              </a:rPr>
              <a:t>0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);</a:t>
            </a:r>
          </a:p>
          <a:p>
            <a:endParaRPr lang="en-US" dirty="0" smtClean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dirty="0" smtClean="0">
                <a:solidFill>
                  <a:srgbClr xmlns:mc="http://schemas.openxmlformats.org/markup-compatibility/2006" xmlns:a14="http://schemas.microsoft.com/office/drawing/2010/main" val="0000FF" mc:Ignorable=""/>
                </a:solidFill>
                <a:latin typeface="Consolas"/>
              </a:rPr>
              <a:t>int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[] a = </a:t>
            </a:r>
            <a:r>
              <a:rPr lang="en-US" dirty="0" smtClean="0">
                <a:solidFill>
                  <a:srgbClr xmlns:mc="http://schemas.openxmlformats.org/markup-compatibility/2006" xmlns:a14="http://schemas.microsoft.com/office/drawing/2010/main" val="0000FF" mc:Ignorable=""/>
                </a:solidFill>
                <a:latin typeface="Consolas"/>
              </a:rPr>
              <a:t>new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xmlns:mc="http://schemas.openxmlformats.org/markup-compatibility/2006" xmlns:a14="http://schemas.microsoft.com/office/drawing/2010/main" val="0000FF" mc:Ignorable=""/>
                </a:solidFill>
                <a:latin typeface="Consolas"/>
              </a:rPr>
              <a:t>int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[N];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dirty="0" smtClean="0">
                <a:solidFill>
                  <a:srgbClr xmlns:mc="http://schemas.openxmlformats.org/markup-compatibility/2006" xmlns:a14="http://schemas.microsoft.com/office/drawing/2010/main" val="0000FF" mc:Ignorable=""/>
                </a:solidFill>
                <a:latin typeface="Consolas"/>
              </a:rPr>
              <a:t>int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i = </a:t>
            </a:r>
            <a:r>
              <a:rPr lang="en-US" dirty="0" smtClean="0">
                <a:solidFill>
                  <a:srgbClr xmlns:mc="http://schemas.openxmlformats.org/markup-compatibility/2006" xmlns:a14="http://schemas.microsoft.com/office/drawing/2010/main" val="A52A2A" mc:Ignorable=""/>
                </a:solidFill>
                <a:latin typeface="Consolas"/>
              </a:rPr>
              <a:t>0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;</a:t>
            </a:r>
          </a:p>
          <a:p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dirty="0">
                <a:solidFill>
                  <a:srgbClr xmlns:mc="http://schemas.openxmlformats.org/markup-compatibility/2006" xmlns:a14="http://schemas.microsoft.com/office/drawing/2010/main" val="0000FF" mc:Ignorable=""/>
                </a:solidFill>
                <a:latin typeface="Consolas"/>
              </a:rPr>
              <a:t>while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(i &lt; N)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   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a[i] = </a:t>
            </a:r>
            <a:r>
              <a:rPr lang="en-US" dirty="0">
                <a:solidFill>
                  <a:srgbClr xmlns:mc="http://schemas.openxmlformats.org/markup-compatibility/2006" xmlns:a14="http://schemas.microsoft.com/office/drawing/2010/main" val="A52A2A" mc:Ignorable=""/>
                </a:solidFill>
                <a:latin typeface="Consolas"/>
              </a:rPr>
              <a:t>222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   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i = i + </a:t>
            </a:r>
            <a:r>
              <a:rPr lang="en-US" dirty="0">
                <a:solidFill>
                  <a:srgbClr xmlns:mc="http://schemas.openxmlformats.org/markup-compatibility/2006" xmlns:a14="http://schemas.microsoft.com/office/drawing/2010/main" val="A52A2A" mc:Ignorable=""/>
                </a:solidFill>
                <a:latin typeface="Consolas"/>
              </a:rPr>
              <a:t>1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}</a:t>
            </a:r>
          </a:p>
          <a:p>
            <a:endParaRPr lang="en-US" dirty="0" smtClean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nsolas"/>
              </a:rPr>
              <a:t>Contract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.Assert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(</a:t>
            </a:r>
            <a:r>
              <a:rPr lang="en-US" dirty="0" smtClean="0"/>
              <a:t>∀ k ∈ [0, N). a[k] == 222);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}</a:t>
            </a:r>
            <a:endParaRPr lang="en-US" dirty="0" smtClean="0"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981200" y="2256462"/>
            <a:ext cx="4886400" cy="1754326"/>
            <a:chOff x="1981200" y="2256462"/>
            <a:chExt cx="4886400" cy="1754326"/>
          </a:xfrm>
        </p:grpSpPr>
        <p:sp>
          <p:nvSpPr>
            <p:cNvPr id="5" name="TextBox 4"/>
            <p:cNvSpPr txBox="1"/>
            <p:nvPr/>
          </p:nvSpPr>
          <p:spPr>
            <a:xfrm>
              <a:off x="4259194" y="2256462"/>
              <a:ext cx="2608406" cy="1754326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</a:rPr>
                <a:t>If i == 0 then </a:t>
              </a:r>
            </a:p>
            <a:p>
              <a:r>
                <a:rPr lang="en-US" dirty="0"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dirty="0" smtClean="0"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</a:rPr>
                <a:t>   a not initialized</a:t>
              </a:r>
            </a:p>
            <a:p>
              <a:r>
                <a:rPr lang="en-US" dirty="0" smtClean="0"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</a:rPr>
                <a:t>else  if i &gt; 0</a:t>
              </a:r>
            </a:p>
            <a:p>
              <a:r>
                <a:rPr lang="en-US" dirty="0"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dirty="0" smtClean="0"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</a:rPr>
                <a:t>   a[0] == … a[i] == 222</a:t>
              </a:r>
            </a:p>
            <a:p>
              <a:r>
                <a:rPr lang="en-US" dirty="0" smtClean="0"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</a:rPr>
                <a:t>else</a:t>
              </a:r>
            </a:p>
            <a:p>
              <a:r>
                <a:rPr lang="en-US" dirty="0"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dirty="0" smtClean="0"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</a:rPr>
                <a:t>   impossible</a:t>
              </a:r>
            </a:p>
          </p:txBody>
        </p:sp>
        <p:cxnSp>
          <p:nvCxnSpPr>
            <p:cNvPr id="7" name="Straight Arrow Connector 6"/>
            <p:cNvCxnSpPr>
              <a:stCxn id="5" idx="1"/>
            </p:cNvCxnSpPr>
            <p:nvPr/>
          </p:nvCxnSpPr>
          <p:spPr>
            <a:xfrm flipH="1" flipV="1">
              <a:off x="1981200" y="2819400"/>
              <a:ext cx="2277994" cy="314225"/>
            </a:xfrm>
            <a:prstGeom prst="straightConnector1">
              <a:avLst/>
            </a:prstGeom>
            <a:ln w="57150">
              <a:solidFill>
                <a:srgbClr xmlns:mc="http://schemas.openxmlformats.org/markup-compatibility/2006" xmlns:a14="http://schemas.microsoft.com/office/drawing/2010/main" val="00B050" mc:Ignorable="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5516933" y="979714"/>
            <a:ext cx="3412153" cy="1996798"/>
            <a:chOff x="5516933" y="979714"/>
            <a:chExt cx="3412153" cy="1996798"/>
          </a:xfrm>
        </p:grpSpPr>
        <p:sp>
          <p:nvSpPr>
            <p:cNvPr id="10" name="TextBox 9"/>
            <p:cNvSpPr txBox="1"/>
            <p:nvPr/>
          </p:nvSpPr>
          <p:spPr>
            <a:xfrm>
              <a:off x="5516933" y="979714"/>
              <a:ext cx="3412153" cy="646331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</a:rPr>
                <a:t>Challenge 1:</a:t>
              </a:r>
            </a:p>
            <a:p>
              <a:r>
                <a:rPr lang="en-US" dirty="0" smtClean="0"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</a:rPr>
                <a:t>Effective handling of disjunction</a:t>
              </a:r>
            </a:p>
          </p:txBody>
        </p:sp>
        <p:cxnSp>
          <p:nvCxnSpPr>
            <p:cNvPr id="13" name="Straight Arrow Connector 12"/>
            <p:cNvCxnSpPr>
              <a:stCxn id="10" idx="2"/>
            </p:cNvCxnSpPr>
            <p:nvPr/>
          </p:nvCxnSpPr>
          <p:spPr>
            <a:xfrm flipH="1">
              <a:off x="6248400" y="1626045"/>
              <a:ext cx="974610" cy="1350467"/>
            </a:xfrm>
            <a:prstGeom prst="straightConnector1">
              <a:avLst/>
            </a:prstGeom>
            <a:ln w="57150">
              <a:solidFill>
                <a:srgbClr xmlns:mc="http://schemas.openxmlformats.org/markup-compatibility/2006" xmlns:a14="http://schemas.microsoft.com/office/drawing/2010/main" val="FF0000" mc:Ignorable="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2819400" y="4876800"/>
            <a:ext cx="4365298" cy="1669226"/>
            <a:chOff x="2819400" y="4876800"/>
            <a:chExt cx="4365298" cy="1669226"/>
          </a:xfrm>
        </p:grpSpPr>
        <p:sp>
          <p:nvSpPr>
            <p:cNvPr id="11" name="TextBox 10"/>
            <p:cNvSpPr txBox="1"/>
            <p:nvPr/>
          </p:nvSpPr>
          <p:spPr>
            <a:xfrm>
              <a:off x="2819400" y="5622696"/>
              <a:ext cx="4365298" cy="92333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</a:rPr>
                <a:t>Challenge 2:</a:t>
              </a:r>
            </a:p>
            <a:p>
              <a:r>
                <a:rPr lang="en-US" dirty="0" smtClean="0"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</a:rPr>
                <a:t>No </a:t>
              </a:r>
              <a:r>
                <a:rPr lang="en-US" dirty="0"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</a:rPr>
                <a:t>o</a:t>
              </a:r>
              <a:r>
                <a:rPr lang="en-US" dirty="0" smtClean="0"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</a:rPr>
                <a:t>verapproximation  (can be unsound)</a:t>
              </a:r>
            </a:p>
            <a:p>
              <a:r>
                <a:rPr lang="en-US" dirty="0" smtClean="0"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</a:rPr>
                <a:t>(no hole, </a:t>
              </a:r>
              <a:r>
                <a:rPr lang="en-US" i="1" dirty="0" smtClean="0"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</a:rPr>
                <a:t>all</a:t>
              </a:r>
              <a:r>
                <a:rPr lang="en-US" dirty="0" smtClean="0"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</a:rPr>
                <a:t> the elements are initialized)</a:t>
              </a:r>
            </a:p>
          </p:txBody>
        </p:sp>
        <p:cxnSp>
          <p:nvCxnSpPr>
            <p:cNvPr id="17" name="Straight Arrow Connector 16"/>
            <p:cNvCxnSpPr>
              <a:stCxn id="11" idx="0"/>
            </p:cNvCxnSpPr>
            <p:nvPr/>
          </p:nvCxnSpPr>
          <p:spPr>
            <a:xfrm flipH="1" flipV="1">
              <a:off x="3962400" y="4876800"/>
              <a:ext cx="1039649" cy="745896"/>
            </a:xfrm>
            <a:prstGeom prst="straightConnector1">
              <a:avLst/>
            </a:prstGeom>
            <a:ln w="57150">
              <a:solidFill>
                <a:srgbClr xmlns:mc="http://schemas.openxmlformats.org/markup-compatibility/2006" xmlns:a14="http://schemas.microsoft.com/office/drawing/2010/main" val="FF0000" mc:Ignorable="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747224501"/>
      </p:ext>
    </p:extLst>
  </p:cSld>
  <p:clrMapOvr>
    <a:masterClrMapping/>
  </p:clrMapOvr>
  <p:transition xmlns:p14="http://schemas.microsoft.com/office/powerpoint/2010/main" advTm="106122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idea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984885"/>
          </a:xfrm>
        </p:spPr>
        <p:txBody>
          <a:bodyPr/>
          <a:lstStyle/>
          <a:p>
            <a:r>
              <a:rPr lang="en-US" dirty="0" smtClean="0"/>
              <a:t>Precise</a:t>
            </a:r>
            <a:r>
              <a:rPr lang="en-US" dirty="0"/>
              <a:t> </a:t>
            </a:r>
            <a:r>
              <a:rPr lang="en-US" dirty="0" smtClean="0"/>
              <a:t>and very very fast!</a:t>
            </a:r>
          </a:p>
          <a:p>
            <a:r>
              <a:rPr lang="en-US" dirty="0" smtClean="0"/>
              <a:t>Basis: Array segments</a:t>
            </a:r>
            <a:endParaRPr lang="en-US" dirty="0"/>
          </a:p>
        </p:txBody>
      </p:sp>
      <p:pic>
        <p:nvPicPr>
          <p:cNvPr id="3076" name="Picture 4" descr="C:\Users\logozzo\AppData\Local\Microsoft\Windows\Temporary Internet Files\Content.IE5\V0Z36BSZ\0044139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0605" y="152400"/>
            <a:ext cx="1587353" cy="1587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7674428" y="762000"/>
            <a:ext cx="1219200" cy="1524000"/>
            <a:chOff x="6248400" y="3505200"/>
            <a:chExt cx="2438400" cy="304800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48400" y="3505200"/>
              <a:ext cx="2265680" cy="2824480"/>
            </a:xfrm>
            <a:prstGeom prst="rect">
              <a:avLst/>
            </a:prstGeom>
          </p:spPr>
        </p:pic>
        <p:pic>
          <p:nvPicPr>
            <p:cNvPr id="9" name="Picture 10" descr="DA098CBC-B25E-462D-A0A3-D2F16AB54695@comcast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15200" y="5334000"/>
              <a:ext cx="1371600" cy="1219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Rectangle 3"/>
          <p:cNvSpPr/>
          <p:nvPr/>
        </p:nvSpPr>
        <p:spPr bwMode="auto">
          <a:xfrm>
            <a:off x="1436914" y="4200133"/>
            <a:ext cx="26670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Segoe" pitchFamily="34" charset="0"/>
              </a:rPr>
              <a:t>[222, 222]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827314" y="4200133"/>
            <a:ext cx="6096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Segoe" pitchFamily="34" charset="0"/>
              </a:rPr>
              <a:t>0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103914" y="4200133"/>
            <a:ext cx="6096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Segoe" pitchFamily="34" charset="0"/>
              </a:rPr>
              <a:t>i</a:t>
            </a:r>
            <a:r>
              <a:rPr lang="en-US" sz="2400" dirty="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Segoe" pitchFamily="34" charset="0"/>
              </a:rPr>
              <a:t>, k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971581" y="4200133"/>
            <a:ext cx="2398047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Segoe" pitchFamily="34" charset="0"/>
              </a:rPr>
              <a:t>[0, 0]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7369628" y="4200133"/>
            <a:ext cx="6096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Segoe" pitchFamily="34" charset="0"/>
              </a:rPr>
              <a:t>N</a:t>
            </a:r>
            <a:endParaRPr lang="en-US" sz="2400" dirty="0" smtClean="0">
              <a:solidFill>
                <a:srgbClr xmlns:mc="http://schemas.openxmlformats.org/markup-compatibility/2006" xmlns:a14="http://schemas.microsoft.com/office/drawing/2010/main" val="FFFFFF" mc:Ignorable=""/>
              </a:soli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62000" y="2445097"/>
            <a:ext cx="1928733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</a:rPr>
              <a:t>Segment bounds</a:t>
            </a:r>
          </a:p>
        </p:txBody>
      </p:sp>
      <p:cxnSp>
        <p:nvCxnSpPr>
          <p:cNvPr id="27" name="Straight Arrow Connector 26"/>
          <p:cNvCxnSpPr>
            <a:stCxn id="26" idx="2"/>
            <a:endCxn id="12" idx="0"/>
          </p:cNvCxnSpPr>
          <p:nvPr/>
        </p:nvCxnSpPr>
        <p:spPr>
          <a:xfrm>
            <a:off x="1726367" y="2814429"/>
            <a:ext cx="2682347" cy="1385704"/>
          </a:xfrm>
          <a:prstGeom prst="straightConnector1">
            <a:avLst/>
          </a:prstGeom>
          <a:ln w="5715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9" idx="2"/>
            <a:endCxn id="4" idx="0"/>
          </p:cNvCxnSpPr>
          <p:nvPr/>
        </p:nvCxnSpPr>
        <p:spPr>
          <a:xfrm flipH="1">
            <a:off x="2770414" y="2814429"/>
            <a:ext cx="4336824" cy="1385704"/>
          </a:xfrm>
          <a:prstGeom prst="straightConnector1">
            <a:avLst/>
          </a:prstGeom>
          <a:ln w="5715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04262" y="2445097"/>
            <a:ext cx="3005951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</a:rPr>
              <a:t>Uniform content abstraction</a:t>
            </a:r>
          </a:p>
        </p:txBody>
      </p:sp>
      <p:cxnSp>
        <p:nvCxnSpPr>
          <p:cNvPr id="52" name="Straight Arrow Connector 51"/>
          <p:cNvCxnSpPr>
            <a:stCxn id="49" idx="2"/>
            <a:endCxn id="13" idx="0"/>
          </p:cNvCxnSpPr>
          <p:nvPr/>
        </p:nvCxnSpPr>
        <p:spPr>
          <a:xfrm flipH="1">
            <a:off x="6170605" y="2814429"/>
            <a:ext cx="936633" cy="1385704"/>
          </a:xfrm>
          <a:prstGeom prst="straightConnector1">
            <a:avLst/>
          </a:prstGeom>
          <a:ln w="5715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 bwMode="auto">
          <a:xfrm>
            <a:off x="4724665" y="4200133"/>
            <a:ext cx="246916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Segoe" pitchFamily="34" charset="0"/>
              </a:rPr>
              <a:t>?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846614" y="5778749"/>
            <a:ext cx="1245854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</a:rPr>
              <a:t>0 </a:t>
            </a:r>
            <a:r>
              <a:rPr lang="en-US" dirty="0"/>
              <a:t>≤</a:t>
            </a:r>
            <a:r>
              <a:rPr lang="en-US" dirty="0" smtClean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</a:rPr>
              <a:t> i, 0 </a:t>
            </a:r>
            <a:r>
              <a:rPr lang="en-US" dirty="0"/>
              <a:t>≤</a:t>
            </a:r>
            <a:r>
              <a:rPr lang="en-US" dirty="0" smtClean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</a:rPr>
              <a:t> k</a:t>
            </a:r>
            <a:endParaRPr lang="en-US" dirty="0" smtClean="0"/>
          </a:p>
        </p:txBody>
      </p:sp>
      <p:sp>
        <p:nvSpPr>
          <p:cNvPr id="60" name="TextBox 59"/>
          <p:cNvSpPr txBox="1"/>
          <p:nvPr/>
        </p:nvSpPr>
        <p:spPr>
          <a:xfrm>
            <a:off x="4082143" y="5778749"/>
            <a:ext cx="748923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</a:rPr>
              <a:t>i == </a:t>
            </a:r>
            <a:r>
              <a:rPr lang="en-US" dirty="0" smtClean="0"/>
              <a:t>k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931776" y="5778749"/>
            <a:ext cx="1338828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</a:rPr>
              <a:t>i</a:t>
            </a:r>
            <a:r>
              <a:rPr lang="en-US" dirty="0" smtClean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</a:rPr>
              <a:t> &lt; N, </a:t>
            </a:r>
            <a:r>
              <a:rPr lang="en-US" dirty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</a:rPr>
              <a:t>k</a:t>
            </a:r>
            <a:r>
              <a:rPr lang="en-US" dirty="0" smtClean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&lt;</a:t>
            </a:r>
            <a:r>
              <a:rPr lang="en-US" dirty="0" smtClean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</a:rPr>
              <a:t> N</a:t>
            </a:r>
            <a:endParaRPr lang="en-US" dirty="0" smtClean="0"/>
          </a:p>
        </p:txBody>
      </p:sp>
      <p:cxnSp>
        <p:nvCxnSpPr>
          <p:cNvPr id="62" name="Straight Arrow Connector 61"/>
          <p:cNvCxnSpPr>
            <a:stCxn id="60" idx="0"/>
            <a:endCxn id="12" idx="2"/>
          </p:cNvCxnSpPr>
          <p:nvPr/>
        </p:nvCxnSpPr>
        <p:spPr>
          <a:xfrm flipH="1" flipV="1">
            <a:off x="4408714" y="4809733"/>
            <a:ext cx="47891" cy="969016"/>
          </a:xfrm>
          <a:prstGeom prst="straightConnector1">
            <a:avLst/>
          </a:prstGeom>
          <a:ln w="57150">
            <a:solidFill>
              <a:srgbClr xmlns:mc="http://schemas.openxmlformats.org/markup-compatibility/2006" xmlns:a14="http://schemas.microsoft.com/office/drawing/2010/main" val="FF0000" mc:Ignorable="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6" idx="0"/>
          </p:cNvCxnSpPr>
          <p:nvPr/>
        </p:nvCxnSpPr>
        <p:spPr>
          <a:xfrm flipH="1" flipV="1">
            <a:off x="1132115" y="4809733"/>
            <a:ext cx="1337426" cy="969016"/>
          </a:xfrm>
          <a:prstGeom prst="straightConnector1">
            <a:avLst/>
          </a:prstGeom>
          <a:ln w="57150">
            <a:solidFill>
              <a:srgbClr xmlns:mc="http://schemas.openxmlformats.org/markup-compatibility/2006" xmlns:a14="http://schemas.microsoft.com/office/drawing/2010/main" val="FF0000" mc:Ignorable="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61" idx="0"/>
          </p:cNvCxnSpPr>
          <p:nvPr/>
        </p:nvCxnSpPr>
        <p:spPr>
          <a:xfrm flipH="1" flipV="1">
            <a:off x="4469568" y="4798847"/>
            <a:ext cx="2131622" cy="979902"/>
          </a:xfrm>
          <a:prstGeom prst="straightConnector1">
            <a:avLst/>
          </a:prstGeom>
          <a:ln w="57150">
            <a:solidFill>
              <a:srgbClr xmlns:mc="http://schemas.openxmlformats.org/markup-compatibility/2006" xmlns:a14="http://schemas.microsoft.com/office/drawing/2010/main" val="FF0000" mc:Ignorable="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1" idx="0"/>
            <a:endCxn id="15" idx="2"/>
          </p:cNvCxnSpPr>
          <p:nvPr/>
        </p:nvCxnSpPr>
        <p:spPr>
          <a:xfrm flipV="1">
            <a:off x="6601190" y="4809733"/>
            <a:ext cx="1073238" cy="969016"/>
          </a:xfrm>
          <a:prstGeom prst="straightConnector1">
            <a:avLst/>
          </a:prstGeom>
          <a:ln w="57150">
            <a:solidFill>
              <a:srgbClr xmlns:mc="http://schemas.openxmlformats.org/markup-compatibility/2006" xmlns:a14="http://schemas.microsoft.com/office/drawing/2010/main" val="FF0000" mc:Ignorable="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endCxn id="12" idx="2"/>
          </p:cNvCxnSpPr>
          <p:nvPr/>
        </p:nvCxnSpPr>
        <p:spPr>
          <a:xfrm flipV="1">
            <a:off x="2477556" y="4809733"/>
            <a:ext cx="1931158" cy="969016"/>
          </a:xfrm>
          <a:prstGeom prst="straightConnector1">
            <a:avLst/>
          </a:prstGeom>
          <a:ln w="57150">
            <a:solidFill>
              <a:srgbClr xmlns:mc="http://schemas.openxmlformats.org/markup-compatibility/2006" xmlns:a14="http://schemas.microsoft.com/office/drawing/2010/main" val="FF0000" mc:Ignorable="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26" idx="2"/>
            <a:endCxn id="11" idx="0"/>
          </p:cNvCxnSpPr>
          <p:nvPr/>
        </p:nvCxnSpPr>
        <p:spPr>
          <a:xfrm flipH="1">
            <a:off x="1132114" y="2814429"/>
            <a:ext cx="594253" cy="1385704"/>
          </a:xfrm>
          <a:prstGeom prst="straightConnector1">
            <a:avLst/>
          </a:prstGeom>
          <a:ln w="5715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26" idx="2"/>
          </p:cNvCxnSpPr>
          <p:nvPr/>
        </p:nvCxnSpPr>
        <p:spPr>
          <a:xfrm>
            <a:off x="1726367" y="2814429"/>
            <a:ext cx="6122233" cy="1300371"/>
          </a:xfrm>
          <a:prstGeom prst="straightConnector1">
            <a:avLst/>
          </a:prstGeom>
          <a:ln w="5715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3622194" y="2445097"/>
            <a:ext cx="1313180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</a:rPr>
              <a:t>Disjunction</a:t>
            </a:r>
          </a:p>
        </p:txBody>
      </p:sp>
      <p:cxnSp>
        <p:nvCxnSpPr>
          <p:cNvPr id="86" name="Straight Arrow Connector 85"/>
          <p:cNvCxnSpPr>
            <a:stCxn id="85" idx="2"/>
            <a:endCxn id="55" idx="0"/>
          </p:cNvCxnSpPr>
          <p:nvPr/>
        </p:nvCxnSpPr>
        <p:spPr>
          <a:xfrm>
            <a:off x="4278784" y="2814429"/>
            <a:ext cx="569339" cy="1385704"/>
          </a:xfrm>
          <a:prstGeom prst="straightConnector1">
            <a:avLst/>
          </a:prstGeom>
          <a:ln w="57150">
            <a:solidFill>
              <a:srgbClr xmlns:mc="http://schemas.openxmlformats.org/markup-compatibility/2006" xmlns:a14="http://schemas.microsoft.com/office/drawing/2010/main" val="FFC000" mc:Ignorable="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50610019"/>
      </p:ext>
    </p:extLst>
  </p:cSld>
  <p:clrMapOvr>
    <a:masterClrMapping/>
  </p:clrMapOvr>
  <p:transition xmlns:p14="http://schemas.microsoft.com/office/powerpoint/2010/main" advTm="8386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347348" y="957592"/>
            <a:ext cx="3578431" cy="646331"/>
          </a:xfrm>
          <a:prstGeom prst="rect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nsolas"/>
              </a:rPr>
              <a:t>Contract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.Requires(N &gt; </a:t>
            </a:r>
            <a:r>
              <a:rPr lang="en-US" dirty="0">
                <a:solidFill>
                  <a:srgbClr xmlns:mc="http://schemas.openxmlformats.org/markup-compatibility/2006" xmlns:a14="http://schemas.microsoft.com/office/drawing/2010/main" val="A52A2A" mc:Ignorable=""/>
                </a:solidFill>
                <a:latin typeface="Consolas"/>
              </a:rPr>
              <a:t>0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);</a:t>
            </a:r>
          </a:p>
          <a:p>
            <a:r>
              <a:rPr lang="en-US" dirty="0" smtClean="0">
                <a:solidFill>
                  <a:srgbClr xmlns:mc="http://schemas.openxmlformats.org/markup-compatibility/2006" xmlns:a14="http://schemas.microsoft.com/office/drawing/2010/main" val="0000FF" mc:Ignorable=""/>
                </a:solidFill>
                <a:latin typeface="Consolas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[] a = </a:t>
            </a:r>
            <a:r>
              <a:rPr lang="en-US" dirty="0">
                <a:solidFill>
                  <a:srgbClr xmlns:mc="http://schemas.openxmlformats.org/markup-compatibility/2006" xmlns:a14="http://schemas.microsoft.com/office/drawing/2010/main" val="0000FF" mc:Ignorable=""/>
                </a:solidFill>
                <a:latin typeface="Consolas"/>
              </a:rPr>
              <a:t>new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srgbClr xmlns:mc="http://schemas.openxmlformats.org/markup-compatibility/2006" xmlns:a14="http://schemas.microsoft.com/office/drawing/2010/main" val="0000FF" mc:Ignorable=""/>
                </a:solidFill>
                <a:latin typeface="Consolas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[N];</a:t>
            </a:r>
          </a:p>
        </p:txBody>
      </p:sp>
      <p:sp>
        <p:nvSpPr>
          <p:cNvPr id="9" name="Rectangle 8"/>
          <p:cNvSpPr/>
          <p:nvPr/>
        </p:nvSpPr>
        <p:spPr>
          <a:xfrm>
            <a:off x="2411045" y="2177847"/>
            <a:ext cx="1451038" cy="369332"/>
          </a:xfrm>
          <a:prstGeom prst="rect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xmlns:mc="http://schemas.openxmlformats.org/markup-compatibility/2006" xmlns:a14="http://schemas.microsoft.com/office/drawing/2010/main" val="0000FF" mc:Ignorable=""/>
                </a:solidFill>
                <a:latin typeface="Consolas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i = </a:t>
            </a:r>
            <a:r>
              <a:rPr lang="en-US" dirty="0">
                <a:solidFill>
                  <a:srgbClr xmlns:mc="http://schemas.openxmlformats.org/markup-compatibility/2006" xmlns:a14="http://schemas.microsoft.com/office/drawing/2010/main" val="A52A2A" mc:Ignorable=""/>
                </a:solidFill>
                <a:latin typeface="Consolas"/>
              </a:rPr>
              <a:t>0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;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286000" y="3913311"/>
            <a:ext cx="1704313" cy="369332"/>
          </a:xfrm>
          <a:prstGeom prst="rect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nsolas"/>
              </a:rPr>
              <a:t>assume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i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&lt;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284408" y="4688751"/>
            <a:ext cx="1704313" cy="369332"/>
          </a:xfrm>
          <a:prstGeom prst="rect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onsolas"/>
              </a:rPr>
              <a:t>a[i] = </a:t>
            </a:r>
            <a:r>
              <a:rPr lang="en-US" dirty="0">
                <a:solidFill>
                  <a:srgbClr xmlns:mc="http://schemas.openxmlformats.org/markup-compatibility/2006" xmlns:a14="http://schemas.microsoft.com/office/drawing/2010/main" val="A52A2A" mc:Ignorable=""/>
                </a:solidFill>
                <a:latin typeface="Consolas"/>
              </a:rPr>
              <a:t>222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;</a:t>
            </a:r>
            <a:endParaRPr lang="en-US" dirty="0">
              <a:solidFill>
                <a:prstClr val="black"/>
              </a:solidFill>
              <a:latin typeface="Consola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1200" y="3910641"/>
            <a:ext cx="1704313" cy="369332"/>
          </a:xfrm>
          <a:prstGeom prst="rect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nsolas"/>
              </a:rPr>
              <a:t>a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nsolas"/>
              </a:rPr>
              <a:t>ssume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i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≥ N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0" y="5589351"/>
            <a:ext cx="1704313" cy="369332"/>
          </a:xfrm>
          <a:prstGeom prst="rect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 j = i+1;</a:t>
            </a:r>
            <a:endParaRPr lang="en-US" dirty="0">
              <a:solidFill>
                <a:prstClr val="black"/>
              </a:solidFill>
              <a:latin typeface="Consolas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045587" y="3120462"/>
            <a:ext cx="185140" cy="1905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xmlns:mc="http://schemas.openxmlformats.org/markup-compatibility/2006" xmlns:a14="http://schemas.microsoft.com/office/drawing/2010/main" val="FFFFFF" mc:Ignorable=""/>
              </a:soli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cxnSp>
        <p:nvCxnSpPr>
          <p:cNvPr id="16" name="Straight Arrow Connector 15"/>
          <p:cNvCxnSpPr>
            <a:stCxn id="9" idx="2"/>
            <a:endCxn id="14" idx="0"/>
          </p:cNvCxnSpPr>
          <p:nvPr/>
        </p:nvCxnSpPr>
        <p:spPr>
          <a:xfrm>
            <a:off x="3136564" y="2547179"/>
            <a:ext cx="1593" cy="57328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4" idx="4"/>
            <a:endCxn id="10" idx="0"/>
          </p:cNvCxnSpPr>
          <p:nvPr/>
        </p:nvCxnSpPr>
        <p:spPr>
          <a:xfrm>
            <a:off x="3138157" y="3310962"/>
            <a:ext cx="0" cy="60234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0" idx="2"/>
            <a:endCxn id="11" idx="0"/>
          </p:cNvCxnSpPr>
          <p:nvPr/>
        </p:nvCxnSpPr>
        <p:spPr>
          <a:xfrm flipH="1">
            <a:off x="3136565" y="4282643"/>
            <a:ext cx="1592" cy="40610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1" idx="2"/>
            <a:endCxn id="13" idx="0"/>
          </p:cNvCxnSpPr>
          <p:nvPr/>
        </p:nvCxnSpPr>
        <p:spPr>
          <a:xfrm>
            <a:off x="3136565" y="5058083"/>
            <a:ext cx="1592" cy="53126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4" idx="2"/>
            <a:endCxn id="12" idx="0"/>
          </p:cNvCxnSpPr>
          <p:nvPr/>
        </p:nvCxnSpPr>
        <p:spPr>
          <a:xfrm rot="10800000" flipV="1">
            <a:off x="1223357" y="3215711"/>
            <a:ext cx="1822230" cy="694929"/>
          </a:xfrm>
          <a:prstGeom prst="bentConnector2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7" idx="2"/>
            <a:endCxn id="9" idx="0"/>
          </p:cNvCxnSpPr>
          <p:nvPr/>
        </p:nvCxnSpPr>
        <p:spPr>
          <a:xfrm>
            <a:off x="3136564" y="1603923"/>
            <a:ext cx="0" cy="57392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7924801" y="4034162"/>
            <a:ext cx="990600" cy="923330"/>
          </a:xfrm>
          <a:prstGeom prst="rect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onsolas"/>
              </a:rPr>
              <a:t>i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-&gt; _ 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j -&gt;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i</a:t>
            </a:r>
            <a:endParaRPr lang="en-US" dirty="0" smtClean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N -&gt; N</a:t>
            </a:r>
            <a:endParaRPr lang="en-US" dirty="0">
              <a:solidFill>
                <a:prstClr val="black"/>
              </a:solidFill>
              <a:latin typeface="Consolas"/>
            </a:endParaRPr>
          </a:p>
        </p:txBody>
      </p:sp>
      <p:cxnSp>
        <p:nvCxnSpPr>
          <p:cNvPr id="72" name="Elbow Connector 71"/>
          <p:cNvCxnSpPr>
            <a:stCxn id="13" idx="2"/>
            <a:endCxn id="70" idx="2"/>
          </p:cNvCxnSpPr>
          <p:nvPr/>
        </p:nvCxnSpPr>
        <p:spPr>
          <a:xfrm rot="5400000" flipH="1" flipV="1">
            <a:off x="5278533" y="2817116"/>
            <a:ext cx="1001191" cy="5281944"/>
          </a:xfrm>
          <a:prstGeom prst="bentConnector3">
            <a:avLst>
              <a:gd name="adj1" fmla="val -22833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Elbow Connector 74"/>
          <p:cNvCxnSpPr>
            <a:stCxn id="70" idx="0"/>
            <a:endCxn id="14" idx="6"/>
          </p:cNvCxnSpPr>
          <p:nvPr/>
        </p:nvCxnSpPr>
        <p:spPr>
          <a:xfrm rot="16200000" flipV="1">
            <a:off x="5416189" y="1030250"/>
            <a:ext cx="818450" cy="5189374"/>
          </a:xfrm>
          <a:prstGeom prst="bentConnector2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7" name="Group 106"/>
          <p:cNvGrpSpPr/>
          <p:nvPr/>
        </p:nvGrpSpPr>
        <p:grpSpPr>
          <a:xfrm>
            <a:off x="4085733" y="1810416"/>
            <a:ext cx="1190235" cy="352104"/>
            <a:chOff x="5676181" y="1705530"/>
            <a:chExt cx="1190235" cy="352104"/>
          </a:xfrm>
        </p:grpSpPr>
        <p:sp>
          <p:nvSpPr>
            <p:cNvPr id="76" name="Rectangle 75"/>
            <p:cNvSpPr/>
            <p:nvPr/>
          </p:nvSpPr>
          <p:spPr bwMode="auto">
            <a:xfrm>
              <a:off x="5910917" y="1705530"/>
              <a:ext cx="720764" cy="35210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Segoe" pitchFamily="34" charset="0"/>
                </a:rPr>
                <a:t>0</a:t>
              </a:r>
              <a:endParaRPr lang="en-US" dirty="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5676181" y="1705530"/>
              <a:ext cx="234735" cy="35210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0</a:t>
              </a:r>
              <a:endParaRPr lang="en-US" sz="2000" dirty="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6631681" y="1705530"/>
              <a:ext cx="234735" cy="35210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N</a:t>
              </a:r>
              <a:endParaRPr lang="en-US" sz="2000" dirty="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4085733" y="2657768"/>
            <a:ext cx="1658575" cy="352104"/>
            <a:chOff x="5207841" y="1705530"/>
            <a:chExt cx="1658575" cy="352104"/>
          </a:xfrm>
        </p:grpSpPr>
        <p:sp>
          <p:nvSpPr>
            <p:cNvPr id="110" name="Rectangle 109"/>
            <p:cNvSpPr/>
            <p:nvPr/>
          </p:nvSpPr>
          <p:spPr bwMode="auto">
            <a:xfrm>
              <a:off x="5910917" y="1705530"/>
              <a:ext cx="720764" cy="35210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Segoe" pitchFamily="34" charset="0"/>
                </a:rPr>
                <a:t>0</a:t>
              </a:r>
              <a:endParaRPr lang="en-US" dirty="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5207841" y="1705530"/>
              <a:ext cx="703075" cy="35210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0,i</a:t>
              </a:r>
              <a:endParaRPr lang="en-US" sz="2000" dirty="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6631681" y="1705530"/>
              <a:ext cx="234735" cy="35210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N</a:t>
              </a:r>
              <a:endParaRPr lang="en-US" sz="2000" dirty="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4236482" y="4279973"/>
            <a:ext cx="1658575" cy="352104"/>
            <a:chOff x="5207841" y="1705530"/>
            <a:chExt cx="1658575" cy="352104"/>
          </a:xfrm>
        </p:grpSpPr>
        <p:sp>
          <p:nvSpPr>
            <p:cNvPr id="114" name="Rectangle 113"/>
            <p:cNvSpPr/>
            <p:nvPr/>
          </p:nvSpPr>
          <p:spPr bwMode="auto">
            <a:xfrm>
              <a:off x="5910917" y="1705530"/>
              <a:ext cx="720764" cy="35210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Segoe" pitchFamily="34" charset="0"/>
                </a:rPr>
                <a:t>0</a:t>
              </a:r>
              <a:endParaRPr lang="en-US" dirty="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5207841" y="1705530"/>
              <a:ext cx="703075" cy="35210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0,i</a:t>
              </a:r>
              <a:endParaRPr lang="en-US" sz="2000" dirty="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6631681" y="1705530"/>
              <a:ext cx="234735" cy="35210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N</a:t>
              </a:r>
              <a:endParaRPr lang="en-US" sz="2000" dirty="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236482" y="5072846"/>
            <a:ext cx="3366435" cy="352104"/>
            <a:chOff x="4236482" y="5072846"/>
            <a:chExt cx="3366435" cy="352104"/>
          </a:xfrm>
        </p:grpSpPr>
        <p:sp>
          <p:nvSpPr>
            <p:cNvPr id="118" name="Rectangle 117"/>
            <p:cNvSpPr/>
            <p:nvPr/>
          </p:nvSpPr>
          <p:spPr bwMode="auto">
            <a:xfrm>
              <a:off x="4938706" y="5072846"/>
              <a:ext cx="720764" cy="35210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Segoe" pitchFamily="34" charset="0"/>
                </a:rPr>
                <a:t>222</a:t>
              </a:r>
            </a:p>
          </p:txBody>
        </p:sp>
        <p:sp>
          <p:nvSpPr>
            <p:cNvPr id="119" name="Rectangle 118"/>
            <p:cNvSpPr/>
            <p:nvPr/>
          </p:nvSpPr>
          <p:spPr bwMode="auto">
            <a:xfrm>
              <a:off x="4236482" y="5072846"/>
              <a:ext cx="703075" cy="35210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0,i</a:t>
              </a:r>
              <a:endParaRPr lang="en-US" sz="2000" dirty="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7189098" y="5072846"/>
              <a:ext cx="234735" cy="35210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N</a:t>
              </a:r>
              <a:endParaRPr lang="en-US" sz="2000" dirty="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6469185" y="5072846"/>
              <a:ext cx="720764" cy="35210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Segoe" pitchFamily="34" charset="0"/>
                </a:rPr>
                <a:t>0</a:t>
              </a:r>
            </a:p>
          </p:txBody>
        </p:sp>
        <p:sp>
          <p:nvSpPr>
            <p:cNvPr id="122" name="Rectangle 121"/>
            <p:cNvSpPr/>
            <p:nvPr/>
          </p:nvSpPr>
          <p:spPr bwMode="auto">
            <a:xfrm>
              <a:off x="5658620" y="5072846"/>
              <a:ext cx="811415" cy="35210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1,i+1</a:t>
              </a:r>
              <a:endParaRPr lang="en-US" sz="2000" dirty="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7408104" y="5072846"/>
              <a:ext cx="194813" cy="35210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Segoe" pitchFamily="34" charset="0"/>
                </a:rPr>
                <a:t>?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253745" y="6019800"/>
            <a:ext cx="3622685" cy="352104"/>
            <a:chOff x="4253745" y="6019800"/>
            <a:chExt cx="3622685" cy="352104"/>
          </a:xfrm>
        </p:grpSpPr>
        <p:sp>
          <p:nvSpPr>
            <p:cNvPr id="44" name="Rectangle 43"/>
            <p:cNvSpPr/>
            <p:nvPr/>
          </p:nvSpPr>
          <p:spPr bwMode="auto">
            <a:xfrm>
              <a:off x="4955969" y="6019800"/>
              <a:ext cx="720764" cy="35210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Segoe" pitchFamily="34" charset="0"/>
                </a:rPr>
                <a:t>222</a:t>
              </a: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4253745" y="6019800"/>
              <a:ext cx="703075" cy="35210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0,i</a:t>
              </a:r>
              <a:endParaRPr lang="en-US" sz="2000" dirty="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7462611" y="6019800"/>
              <a:ext cx="234735" cy="35210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N</a:t>
              </a:r>
              <a:endParaRPr lang="en-US" sz="2000" dirty="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6742698" y="6019800"/>
              <a:ext cx="720764" cy="35210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Segoe" pitchFamily="34" charset="0"/>
                </a:rPr>
                <a:t>0</a:t>
              </a: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5675883" y="6019800"/>
              <a:ext cx="1066815" cy="35210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1,i+1,j</a:t>
              </a:r>
              <a:endParaRPr lang="en-US" sz="2000" dirty="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7681617" y="6019800"/>
              <a:ext cx="194813" cy="35210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Segoe" pitchFamily="34" charset="0"/>
                </a:rPr>
                <a:t>?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084332" y="3310962"/>
            <a:ext cx="3072185" cy="352104"/>
            <a:chOff x="4084332" y="3310962"/>
            <a:chExt cx="3072185" cy="352104"/>
          </a:xfrm>
        </p:grpSpPr>
        <p:sp>
          <p:nvSpPr>
            <p:cNvPr id="50" name="Rectangle 49"/>
            <p:cNvSpPr/>
            <p:nvPr/>
          </p:nvSpPr>
          <p:spPr bwMode="auto">
            <a:xfrm>
              <a:off x="4786556" y="3310962"/>
              <a:ext cx="720764" cy="35210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Segoe" pitchFamily="34" charset="0"/>
                </a:rPr>
                <a:t>222</a:t>
              </a: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4084332" y="3310962"/>
              <a:ext cx="703075" cy="35210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0</a:t>
              </a:r>
              <a:endParaRPr lang="en-US" sz="2000" dirty="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6742698" y="3310962"/>
              <a:ext cx="234735" cy="35210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N</a:t>
              </a:r>
              <a:endParaRPr lang="en-US" sz="2000" dirty="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6271299" y="3310962"/>
              <a:ext cx="471399" cy="35210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Segoe" pitchFamily="34" charset="0"/>
                </a:rPr>
                <a:t>0</a:t>
              </a: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5506471" y="3310962"/>
              <a:ext cx="764828" cy="35210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1,i</a:t>
              </a:r>
              <a:endParaRPr lang="en-US" sz="2000" dirty="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6961704" y="3310962"/>
              <a:ext cx="194813" cy="35210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Segoe" pitchFamily="34" charset="0"/>
                </a:rPr>
                <a:t>?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076583061"/>
      </p:ext>
    </p:extLst>
  </p:cSld>
  <p:clrMapOvr>
    <a:masterClrMapping/>
  </p:clrMapOvr>
  <p:transition xmlns:p14="http://schemas.microsoft.com/office/powerpoint/2010/main" advTm="137532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 unification</a:t>
            </a:r>
            <a:endParaRPr lang="en-US" dirty="0"/>
          </a:p>
        </p:txBody>
      </p:sp>
      <p:grpSp>
        <p:nvGrpSpPr>
          <p:cNvPr id="45" name="Group 44"/>
          <p:cNvGrpSpPr/>
          <p:nvPr/>
        </p:nvGrpSpPr>
        <p:grpSpPr>
          <a:xfrm>
            <a:off x="271291" y="1314450"/>
            <a:ext cx="2073219" cy="440130"/>
            <a:chOff x="260516" y="1066800"/>
            <a:chExt cx="2073219" cy="440130"/>
          </a:xfrm>
        </p:grpSpPr>
        <p:sp>
          <p:nvSpPr>
            <p:cNvPr id="5" name="Rectangle 4"/>
            <p:cNvSpPr/>
            <p:nvPr/>
          </p:nvSpPr>
          <p:spPr bwMode="auto">
            <a:xfrm>
              <a:off x="1139360" y="1066800"/>
              <a:ext cx="900955" cy="44013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Segoe" pitchFamily="34" charset="0"/>
                </a:rPr>
                <a:t>0</a:t>
              </a:r>
              <a:endParaRPr lang="en-US" dirty="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260516" y="1066800"/>
              <a:ext cx="878844" cy="44013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0,i</a:t>
              </a:r>
              <a:endParaRPr lang="en-US" sz="2000" dirty="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2040316" y="1066800"/>
              <a:ext cx="293419" cy="44013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N</a:t>
              </a:r>
              <a:endParaRPr lang="en-US" sz="2000" dirty="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570259" y="1314450"/>
            <a:ext cx="3840231" cy="440130"/>
            <a:chOff x="4621692" y="1066800"/>
            <a:chExt cx="3840231" cy="440130"/>
          </a:xfrm>
        </p:grpSpPr>
        <p:sp>
          <p:nvSpPr>
            <p:cNvPr id="8" name="Rectangle 7"/>
            <p:cNvSpPr/>
            <p:nvPr/>
          </p:nvSpPr>
          <p:spPr bwMode="auto">
            <a:xfrm>
              <a:off x="5496179" y="1066800"/>
              <a:ext cx="900955" cy="44013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Segoe" pitchFamily="34" charset="0"/>
                </a:rPr>
                <a:t>222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4621692" y="1066800"/>
              <a:ext cx="878844" cy="44013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0</a:t>
              </a:r>
              <a:endParaRPr lang="en-US" sz="2000" dirty="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7929347" y="1066800"/>
              <a:ext cx="293419" cy="44013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N</a:t>
              </a:r>
              <a:endParaRPr lang="en-US" sz="2000" dirty="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7344455" y="1066800"/>
              <a:ext cx="589249" cy="44013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Segoe" pitchFamily="34" charset="0"/>
                </a:rPr>
                <a:t>0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392777" y="1066800"/>
              <a:ext cx="956035" cy="44013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1,i</a:t>
              </a:r>
              <a:endParaRPr lang="en-US" sz="2000" dirty="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8218407" y="1066800"/>
              <a:ext cx="243516" cy="44013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Segoe" pitchFamily="34" charset="0"/>
                </a:rPr>
                <a:t>?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24922" y="2345130"/>
            <a:ext cx="3095932" cy="440130"/>
            <a:chOff x="222526" y="2038350"/>
            <a:chExt cx="3095932" cy="440130"/>
          </a:xfrm>
        </p:grpSpPr>
        <p:sp>
          <p:nvSpPr>
            <p:cNvPr id="16" name="Rectangle 15"/>
            <p:cNvSpPr/>
            <p:nvPr/>
          </p:nvSpPr>
          <p:spPr bwMode="auto">
            <a:xfrm>
              <a:off x="2126411" y="2038350"/>
              <a:ext cx="900955" cy="44013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Segoe" pitchFamily="34" charset="0"/>
                </a:rPr>
                <a:t>0</a:t>
              </a:r>
              <a:endParaRPr lang="en-US" dirty="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22526" y="2038350"/>
              <a:ext cx="439422" cy="44013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0</a:t>
              </a:r>
              <a:endParaRPr lang="en-US" sz="2000" dirty="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3025039" y="2038350"/>
              <a:ext cx="293419" cy="44013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N</a:t>
              </a:r>
              <a:endParaRPr lang="en-US" sz="2000" dirty="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659621" y="2038350"/>
              <a:ext cx="790833" cy="44013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/>
                <a:t>⊥</a:t>
              </a:r>
              <a:endParaRPr lang="en-US" dirty="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448127" y="2038350"/>
              <a:ext cx="439422" cy="44013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i</a:t>
              </a:r>
              <a:endParaRPr lang="en-US" sz="2000" dirty="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1885222" y="2038350"/>
              <a:ext cx="243516" cy="44013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Segoe" pitchFamily="34" charset="0"/>
                </a:rPr>
                <a:t>?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570259" y="2345130"/>
            <a:ext cx="3840231" cy="440130"/>
            <a:chOff x="4583702" y="2038350"/>
            <a:chExt cx="3840231" cy="440130"/>
          </a:xfrm>
        </p:grpSpPr>
        <p:sp>
          <p:nvSpPr>
            <p:cNvPr id="22" name="Rectangle 21"/>
            <p:cNvSpPr/>
            <p:nvPr/>
          </p:nvSpPr>
          <p:spPr bwMode="auto">
            <a:xfrm>
              <a:off x="5458189" y="2038350"/>
              <a:ext cx="900955" cy="44013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Segoe" pitchFamily="34" charset="0"/>
                </a:rPr>
                <a:t>222</a:t>
              </a: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4583702" y="2038350"/>
              <a:ext cx="878844" cy="44013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0</a:t>
              </a:r>
              <a:endParaRPr lang="en-US" sz="2000" dirty="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7891357" y="2038350"/>
              <a:ext cx="293419" cy="44013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N</a:t>
              </a:r>
              <a:endParaRPr lang="en-US" sz="2000" dirty="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7306465" y="2038350"/>
              <a:ext cx="589249" cy="44013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Segoe" pitchFamily="34" charset="0"/>
                </a:rPr>
                <a:t>0</a:t>
              </a: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6354787" y="2038350"/>
              <a:ext cx="956035" cy="44013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1,i</a:t>
              </a:r>
              <a:endParaRPr lang="en-US" sz="2000" dirty="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8180417" y="2038350"/>
              <a:ext cx="243516" cy="44013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Segoe" pitchFamily="34" charset="0"/>
                </a:rPr>
                <a:t>?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06765" y="3421455"/>
            <a:ext cx="3095932" cy="440130"/>
            <a:chOff x="241576" y="2971800"/>
            <a:chExt cx="3095932" cy="440130"/>
          </a:xfrm>
        </p:grpSpPr>
        <p:sp>
          <p:nvSpPr>
            <p:cNvPr id="28" name="Rectangle 27"/>
            <p:cNvSpPr/>
            <p:nvPr/>
          </p:nvSpPr>
          <p:spPr bwMode="auto">
            <a:xfrm>
              <a:off x="2145461" y="2971800"/>
              <a:ext cx="900955" cy="44013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Segoe" pitchFamily="34" charset="0"/>
                </a:rPr>
                <a:t>0</a:t>
              </a:r>
              <a:endParaRPr lang="en-US" dirty="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241576" y="2971800"/>
              <a:ext cx="439422" cy="44013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0</a:t>
              </a:r>
              <a:endParaRPr lang="en-US" sz="2000" dirty="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044089" y="2971800"/>
              <a:ext cx="293419" cy="44013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N</a:t>
              </a:r>
              <a:endParaRPr lang="en-US" sz="2000" dirty="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678671" y="2971800"/>
              <a:ext cx="790833" cy="44013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/>
                <a:t>⊥</a:t>
              </a:r>
              <a:endParaRPr lang="en-US" dirty="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1467177" y="2971800"/>
              <a:ext cx="439422" cy="44013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i</a:t>
              </a:r>
              <a:endParaRPr lang="en-US" sz="2000" dirty="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1904272" y="2971800"/>
              <a:ext cx="243516" cy="44013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Segoe" pitchFamily="34" charset="0"/>
                </a:rPr>
                <a:t>?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583702" y="3421455"/>
            <a:ext cx="3840231" cy="440130"/>
            <a:chOff x="4602752" y="2971800"/>
            <a:chExt cx="3840231" cy="440130"/>
          </a:xfrm>
        </p:grpSpPr>
        <p:sp>
          <p:nvSpPr>
            <p:cNvPr id="34" name="Rectangle 33"/>
            <p:cNvSpPr/>
            <p:nvPr/>
          </p:nvSpPr>
          <p:spPr bwMode="auto">
            <a:xfrm>
              <a:off x="5477239" y="2971800"/>
              <a:ext cx="900955" cy="44013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Segoe" pitchFamily="34" charset="0"/>
                </a:rPr>
                <a:t>222</a:t>
              </a: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4602752" y="2971800"/>
              <a:ext cx="878844" cy="44013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0</a:t>
              </a:r>
              <a:endParaRPr lang="en-US" sz="2000" dirty="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7910407" y="2971800"/>
              <a:ext cx="293419" cy="44013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N</a:t>
              </a:r>
              <a:endParaRPr lang="en-US" sz="2000" dirty="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7325515" y="2971800"/>
              <a:ext cx="589249" cy="44013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Segoe" pitchFamily="34" charset="0"/>
                </a:rPr>
                <a:t>0</a:t>
              </a: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6373837" y="2971800"/>
              <a:ext cx="956035" cy="44013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i</a:t>
              </a:r>
              <a:endParaRPr lang="en-US" sz="2000" dirty="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8199467" y="2971800"/>
              <a:ext cx="243516" cy="44013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Segoe" pitchFamily="34" charset="0"/>
                </a:rPr>
                <a:t>?</a:t>
              </a:r>
            </a:p>
          </p:txBody>
        </p:sp>
      </p:grpSp>
      <p:sp>
        <p:nvSpPr>
          <p:cNvPr id="46" name="Oval 45"/>
          <p:cNvSpPr/>
          <p:nvPr/>
        </p:nvSpPr>
        <p:spPr bwMode="auto">
          <a:xfrm>
            <a:off x="4191000" y="4381500"/>
            <a:ext cx="185140" cy="1905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xmlns:mc="http://schemas.openxmlformats.org/markup-compatibility/2006" xmlns:a14="http://schemas.microsoft.com/office/drawing/2010/main" val="FFFFFF" mc:Ignorable=""/>
              </a:soli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cxnSp>
        <p:nvCxnSpPr>
          <p:cNvPr id="48" name="Elbow Connector 47"/>
          <p:cNvCxnSpPr>
            <a:stCxn id="32" idx="2"/>
            <a:endCxn id="46" idx="2"/>
          </p:cNvCxnSpPr>
          <p:nvPr/>
        </p:nvCxnSpPr>
        <p:spPr>
          <a:xfrm rot="16200000" flipH="1">
            <a:off x="2613956" y="2899705"/>
            <a:ext cx="615165" cy="2538923"/>
          </a:xfrm>
          <a:prstGeom prst="bentConnector2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stCxn id="38" idx="2"/>
            <a:endCxn id="46" idx="6"/>
          </p:cNvCxnSpPr>
          <p:nvPr/>
        </p:nvCxnSpPr>
        <p:spPr>
          <a:xfrm rot="5400000">
            <a:off x="5296891" y="2940835"/>
            <a:ext cx="615165" cy="2456665"/>
          </a:xfrm>
          <a:prstGeom prst="bentConnector2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Group 66"/>
          <p:cNvGrpSpPr/>
          <p:nvPr/>
        </p:nvGrpSpPr>
        <p:grpSpPr>
          <a:xfrm>
            <a:off x="2820008" y="6013433"/>
            <a:ext cx="3339796" cy="440130"/>
            <a:chOff x="3007111" y="5334000"/>
            <a:chExt cx="3339796" cy="440130"/>
          </a:xfrm>
        </p:grpSpPr>
        <p:sp>
          <p:nvSpPr>
            <p:cNvPr id="60" name="Rectangle 59"/>
            <p:cNvSpPr/>
            <p:nvPr/>
          </p:nvSpPr>
          <p:spPr bwMode="auto">
            <a:xfrm>
              <a:off x="3382615" y="5334000"/>
              <a:ext cx="900955" cy="44013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Segoe" pitchFamily="34" charset="0"/>
                </a:rPr>
                <a:t>222</a:t>
              </a: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3007111" y="5334000"/>
              <a:ext cx="378408" cy="44013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0</a:t>
              </a:r>
              <a:endParaRPr lang="en-US" sz="2000" dirty="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5812876" y="5334000"/>
              <a:ext cx="293419" cy="44013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N</a:t>
              </a:r>
              <a:endParaRPr lang="en-US" sz="2000" dirty="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4876573" y="5334000"/>
              <a:ext cx="939208" cy="44013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Segoe" pitchFamily="34" charset="0"/>
                </a:rPr>
                <a:t>0</a:t>
              </a: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4280665" y="5334000"/>
              <a:ext cx="358202" cy="44013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i</a:t>
              </a:r>
              <a:endParaRPr lang="en-US" sz="2000" dirty="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6103391" y="5334000"/>
              <a:ext cx="243516" cy="44013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Segoe" pitchFamily="34" charset="0"/>
                </a:rPr>
                <a:t>?</a:t>
              </a: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4635962" y="5334000"/>
              <a:ext cx="243516" cy="44013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Segoe" pitchFamily="34" charset="0"/>
                </a:rPr>
                <a:t>?</a:t>
              </a:r>
            </a:p>
          </p:txBody>
        </p:sp>
      </p:grpSp>
      <p:cxnSp>
        <p:nvCxnSpPr>
          <p:cNvPr id="69" name="Straight Arrow Connector 68"/>
          <p:cNvCxnSpPr>
            <a:stCxn id="46" idx="4"/>
            <a:endCxn id="64" idx="0"/>
          </p:cNvCxnSpPr>
          <p:nvPr/>
        </p:nvCxnSpPr>
        <p:spPr>
          <a:xfrm flipH="1">
            <a:off x="4272663" y="4572000"/>
            <a:ext cx="10907" cy="144143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3962400" y="408836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</a:rPr>
              <a:t>Join</a:t>
            </a:r>
          </a:p>
        </p:txBody>
      </p:sp>
      <p:sp>
        <p:nvSpPr>
          <p:cNvPr id="71" name="Down Arrow 70"/>
          <p:cNvSpPr/>
          <p:nvPr/>
        </p:nvSpPr>
        <p:spPr bwMode="auto">
          <a:xfrm>
            <a:off x="589765" y="857250"/>
            <a:ext cx="265737" cy="45720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xmlns:mc="http://schemas.openxmlformats.org/markup-compatibility/2006" xmlns:a14="http://schemas.microsoft.com/office/drawing/2010/main" val="FFFFFF" mc:Ignorable=""/>
              </a:soli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72" name="Down Arrow 71"/>
          <p:cNvSpPr/>
          <p:nvPr/>
        </p:nvSpPr>
        <p:spPr bwMode="auto">
          <a:xfrm>
            <a:off x="4928059" y="857250"/>
            <a:ext cx="265737" cy="45720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xmlns:mc="http://schemas.openxmlformats.org/markup-compatibility/2006" xmlns:a14="http://schemas.microsoft.com/office/drawing/2010/main" val="FFFFFF" mc:Ignorable=""/>
              </a:soli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73" name="Down Arrow 72"/>
          <p:cNvSpPr/>
          <p:nvPr/>
        </p:nvSpPr>
        <p:spPr bwMode="auto">
          <a:xfrm>
            <a:off x="1670234" y="1881746"/>
            <a:ext cx="265737" cy="45720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xmlns:mc="http://schemas.openxmlformats.org/markup-compatibility/2006" xmlns:a14="http://schemas.microsoft.com/office/drawing/2010/main" val="FFFFFF" mc:Ignorable=""/>
              </a:soli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74" name="Down Arrow 73"/>
          <p:cNvSpPr/>
          <p:nvPr/>
        </p:nvSpPr>
        <p:spPr bwMode="auto">
          <a:xfrm>
            <a:off x="6686492" y="1887930"/>
            <a:ext cx="265737" cy="45720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xmlns:mc="http://schemas.openxmlformats.org/markup-compatibility/2006" xmlns:a14="http://schemas.microsoft.com/office/drawing/2010/main" val="FFFFFF" mc:Ignorable=""/>
              </a:soli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75" name="Down Arrow 74"/>
          <p:cNvSpPr/>
          <p:nvPr/>
        </p:nvSpPr>
        <p:spPr bwMode="auto">
          <a:xfrm>
            <a:off x="3036960" y="2964255"/>
            <a:ext cx="265737" cy="45720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xmlns:mc="http://schemas.openxmlformats.org/markup-compatibility/2006" xmlns:a14="http://schemas.microsoft.com/office/drawing/2010/main" val="FFFFFF" mc:Ignorable=""/>
              </a:soli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76" name="Down Arrow 75"/>
          <p:cNvSpPr/>
          <p:nvPr/>
        </p:nvSpPr>
        <p:spPr bwMode="auto">
          <a:xfrm>
            <a:off x="8036438" y="2964255"/>
            <a:ext cx="265737" cy="45720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xmlns:mc="http://schemas.openxmlformats.org/markup-compatibility/2006" xmlns:a14="http://schemas.microsoft.com/office/drawing/2010/main" val="FFFFFF" mc:Ignorable=""/>
              </a:soli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426476" y="1754580"/>
            <a:ext cx="284237" cy="5905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2"/>
            <a:endCxn id="20" idx="0"/>
          </p:cNvCxnSpPr>
          <p:nvPr/>
        </p:nvCxnSpPr>
        <p:spPr>
          <a:xfrm>
            <a:off x="710713" y="1754580"/>
            <a:ext cx="959521" cy="5905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4531160" y="4800600"/>
            <a:ext cx="2859058" cy="646331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</a:rPr>
              <a:t>Can be empty segments! (Disjunction)</a:t>
            </a:r>
          </a:p>
        </p:txBody>
      </p:sp>
      <p:cxnSp>
        <p:nvCxnSpPr>
          <p:cNvPr id="77" name="Straight Arrow Connector 76"/>
          <p:cNvCxnSpPr>
            <a:stCxn id="68" idx="2"/>
            <a:endCxn id="66" idx="0"/>
          </p:cNvCxnSpPr>
          <p:nvPr/>
        </p:nvCxnSpPr>
        <p:spPr>
          <a:xfrm flipH="1">
            <a:off x="4570617" y="5446931"/>
            <a:ext cx="1390072" cy="56650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cxnSp>
      <p:cxnSp>
        <p:nvCxnSpPr>
          <p:cNvPr id="78" name="Straight Arrow Connector 77"/>
          <p:cNvCxnSpPr>
            <a:stCxn id="68" idx="2"/>
            <a:endCxn id="65" idx="0"/>
          </p:cNvCxnSpPr>
          <p:nvPr/>
        </p:nvCxnSpPr>
        <p:spPr>
          <a:xfrm>
            <a:off x="5960689" y="5446931"/>
            <a:ext cx="77357" cy="56650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531432657"/>
      </p:ext>
    </p:extLst>
  </p:cSld>
  <p:clrMapOvr>
    <a:masterClrMapping/>
  </p:clrMapOvr>
  <p:transition xmlns:p14="http://schemas.microsoft.com/office/powerpoint/2010/main" advTm="81844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70" grpId="0"/>
      <p:bldP spid="73" grpId="0" animBg="1"/>
      <p:bldP spid="74" grpId="0" animBg="1"/>
      <p:bldP spid="75" grpId="0" animBg="1"/>
      <p:bldP spid="76" grpId="0" animBg="1"/>
      <p:bldP spid="6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49490" y="957591"/>
            <a:ext cx="3578431" cy="646331"/>
          </a:xfrm>
          <a:prstGeom prst="rect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nsolas"/>
              </a:rPr>
              <a:t>Contract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.Requires(N &gt; </a:t>
            </a:r>
            <a:r>
              <a:rPr lang="en-US" dirty="0">
                <a:solidFill>
                  <a:srgbClr xmlns:mc="http://schemas.openxmlformats.org/markup-compatibility/2006" xmlns:a14="http://schemas.microsoft.com/office/drawing/2010/main" val="A52A2A" mc:Ignorable=""/>
                </a:solidFill>
                <a:latin typeface="Consolas"/>
              </a:rPr>
              <a:t>0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);</a:t>
            </a:r>
          </a:p>
          <a:p>
            <a:r>
              <a:rPr lang="en-US" dirty="0" smtClean="0">
                <a:solidFill>
                  <a:srgbClr xmlns:mc="http://schemas.openxmlformats.org/markup-compatibility/2006" xmlns:a14="http://schemas.microsoft.com/office/drawing/2010/main" val="0000FF" mc:Ignorable=""/>
                </a:solidFill>
                <a:latin typeface="Consolas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[] a = </a:t>
            </a:r>
            <a:r>
              <a:rPr lang="en-US" dirty="0">
                <a:solidFill>
                  <a:srgbClr xmlns:mc="http://schemas.openxmlformats.org/markup-compatibility/2006" xmlns:a14="http://schemas.microsoft.com/office/drawing/2010/main" val="0000FF" mc:Ignorable=""/>
                </a:solidFill>
                <a:latin typeface="Consolas"/>
              </a:rPr>
              <a:t>new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srgbClr xmlns:mc="http://schemas.openxmlformats.org/markup-compatibility/2006" xmlns:a14="http://schemas.microsoft.com/office/drawing/2010/main" val="0000FF" mc:Ignorable=""/>
                </a:solidFill>
                <a:latin typeface="Consolas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[N];</a:t>
            </a:r>
          </a:p>
        </p:txBody>
      </p:sp>
      <p:sp>
        <p:nvSpPr>
          <p:cNvPr id="9" name="Rectangle 8"/>
          <p:cNvSpPr/>
          <p:nvPr/>
        </p:nvSpPr>
        <p:spPr>
          <a:xfrm>
            <a:off x="4013187" y="2177847"/>
            <a:ext cx="1451038" cy="369332"/>
          </a:xfrm>
          <a:prstGeom prst="rect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xmlns:mc="http://schemas.openxmlformats.org/markup-compatibility/2006" xmlns:a14="http://schemas.microsoft.com/office/drawing/2010/main" val="0000FF" mc:Ignorable=""/>
                </a:solidFill>
                <a:latin typeface="Consolas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i = </a:t>
            </a:r>
            <a:r>
              <a:rPr lang="en-US" dirty="0">
                <a:solidFill>
                  <a:srgbClr xmlns:mc="http://schemas.openxmlformats.org/markup-compatibility/2006" xmlns:a14="http://schemas.microsoft.com/office/drawing/2010/main" val="A52A2A" mc:Ignorable=""/>
                </a:solidFill>
                <a:latin typeface="Consolas"/>
              </a:rPr>
              <a:t>0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;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91415" y="3664830"/>
            <a:ext cx="1704313" cy="369332"/>
          </a:xfrm>
          <a:prstGeom prst="rect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nsolas"/>
              </a:rPr>
              <a:t>assume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i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&lt;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89823" y="4688752"/>
            <a:ext cx="1704313" cy="369332"/>
          </a:xfrm>
          <a:prstGeom prst="rect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onsolas"/>
              </a:rPr>
              <a:t>a[i] = </a:t>
            </a:r>
            <a:r>
              <a:rPr lang="en-US" dirty="0">
                <a:solidFill>
                  <a:srgbClr xmlns:mc="http://schemas.openxmlformats.org/markup-compatibility/2006" xmlns:a14="http://schemas.microsoft.com/office/drawing/2010/main" val="A52A2A" mc:Ignorable=""/>
                </a:solidFill>
                <a:latin typeface="Consolas"/>
              </a:rPr>
              <a:t>222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;</a:t>
            </a:r>
            <a:endParaRPr lang="en-US" dirty="0">
              <a:solidFill>
                <a:prstClr val="black"/>
              </a:solidFill>
              <a:latin typeface="Consola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9300" y="3664830"/>
            <a:ext cx="1704313" cy="369332"/>
          </a:xfrm>
          <a:prstGeom prst="rect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nsolas"/>
              </a:rPr>
              <a:t>a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nsolas"/>
              </a:rPr>
              <a:t>ssume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i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≥ N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91415" y="5589352"/>
            <a:ext cx="1704313" cy="369332"/>
          </a:xfrm>
          <a:prstGeom prst="rect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 j = i+1;</a:t>
            </a:r>
            <a:endParaRPr lang="en-US" dirty="0">
              <a:solidFill>
                <a:prstClr val="black"/>
              </a:solidFill>
              <a:latin typeface="Consolas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4651002" y="3120463"/>
            <a:ext cx="185140" cy="1905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xmlns:mc="http://schemas.openxmlformats.org/markup-compatibility/2006" xmlns:a14="http://schemas.microsoft.com/office/drawing/2010/main" val="FFFFFF" mc:Ignorable=""/>
              </a:soli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cxnSp>
        <p:nvCxnSpPr>
          <p:cNvPr id="16" name="Straight Arrow Connector 15"/>
          <p:cNvCxnSpPr>
            <a:stCxn id="9" idx="2"/>
            <a:endCxn id="14" idx="0"/>
          </p:cNvCxnSpPr>
          <p:nvPr/>
        </p:nvCxnSpPr>
        <p:spPr>
          <a:xfrm>
            <a:off x="4738706" y="2547179"/>
            <a:ext cx="4866" cy="57328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4" idx="4"/>
            <a:endCxn id="10" idx="0"/>
          </p:cNvCxnSpPr>
          <p:nvPr/>
        </p:nvCxnSpPr>
        <p:spPr>
          <a:xfrm>
            <a:off x="4743572" y="3310963"/>
            <a:ext cx="0" cy="35386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0" idx="2"/>
            <a:endCxn id="11" idx="0"/>
          </p:cNvCxnSpPr>
          <p:nvPr/>
        </p:nvCxnSpPr>
        <p:spPr>
          <a:xfrm flipH="1">
            <a:off x="4741980" y="4034162"/>
            <a:ext cx="1592" cy="65459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1" idx="2"/>
            <a:endCxn id="13" idx="0"/>
          </p:cNvCxnSpPr>
          <p:nvPr/>
        </p:nvCxnSpPr>
        <p:spPr>
          <a:xfrm>
            <a:off x="4741980" y="5058084"/>
            <a:ext cx="1592" cy="53126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4" idx="2"/>
            <a:endCxn id="12" idx="0"/>
          </p:cNvCxnSpPr>
          <p:nvPr/>
        </p:nvCxnSpPr>
        <p:spPr>
          <a:xfrm rot="10800000" flipV="1">
            <a:off x="1261458" y="3215712"/>
            <a:ext cx="3389545" cy="449117"/>
          </a:xfrm>
          <a:prstGeom prst="bentConnector2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7" idx="2"/>
            <a:endCxn id="9" idx="0"/>
          </p:cNvCxnSpPr>
          <p:nvPr/>
        </p:nvCxnSpPr>
        <p:spPr>
          <a:xfrm>
            <a:off x="4738706" y="1603922"/>
            <a:ext cx="0" cy="57392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7934326" y="4729487"/>
            <a:ext cx="990600" cy="923330"/>
          </a:xfrm>
          <a:prstGeom prst="rect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onsolas"/>
              </a:rPr>
              <a:t>i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-&gt; _ 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j -&gt;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i</a:t>
            </a:r>
            <a:endParaRPr lang="en-US" dirty="0" smtClean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N -&gt; N</a:t>
            </a:r>
            <a:endParaRPr lang="en-US" dirty="0">
              <a:solidFill>
                <a:prstClr val="black"/>
              </a:solidFill>
              <a:latin typeface="Consolas"/>
            </a:endParaRPr>
          </a:p>
        </p:txBody>
      </p:sp>
      <p:cxnSp>
        <p:nvCxnSpPr>
          <p:cNvPr id="72" name="Elbow Connector 71"/>
          <p:cNvCxnSpPr>
            <a:stCxn id="13" idx="2"/>
            <a:endCxn id="70" idx="2"/>
          </p:cNvCxnSpPr>
          <p:nvPr/>
        </p:nvCxnSpPr>
        <p:spPr>
          <a:xfrm rot="5400000" flipH="1" flipV="1">
            <a:off x="6433665" y="3962724"/>
            <a:ext cx="305867" cy="3686054"/>
          </a:xfrm>
          <a:prstGeom prst="bentConnector3">
            <a:avLst>
              <a:gd name="adj1" fmla="val -74738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Elbow Connector 74"/>
          <p:cNvCxnSpPr>
            <a:stCxn id="70" idx="0"/>
            <a:endCxn id="14" idx="6"/>
          </p:cNvCxnSpPr>
          <p:nvPr/>
        </p:nvCxnSpPr>
        <p:spPr>
          <a:xfrm rot="16200000" flipV="1">
            <a:off x="5875997" y="2175858"/>
            <a:ext cx="1513774" cy="3593484"/>
          </a:xfrm>
          <a:prstGeom prst="bentConnector2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/>
          <p:cNvGrpSpPr/>
          <p:nvPr/>
        </p:nvGrpSpPr>
        <p:grpSpPr>
          <a:xfrm>
            <a:off x="3389142" y="2729751"/>
            <a:ext cx="3339796" cy="356616"/>
            <a:chOff x="3007111" y="5334000"/>
            <a:chExt cx="3339796" cy="440130"/>
          </a:xfrm>
        </p:grpSpPr>
        <p:sp>
          <p:nvSpPr>
            <p:cNvPr id="58" name="Rectangle 57"/>
            <p:cNvSpPr/>
            <p:nvPr/>
          </p:nvSpPr>
          <p:spPr bwMode="auto">
            <a:xfrm>
              <a:off x="3382615" y="5334000"/>
              <a:ext cx="900955" cy="44013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Segoe" pitchFamily="34" charset="0"/>
                </a:rPr>
                <a:t>222</a:t>
              </a: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3007111" y="5334000"/>
              <a:ext cx="378408" cy="44013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0</a:t>
              </a:r>
              <a:endParaRPr lang="en-US" sz="2000" dirty="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5812876" y="5334000"/>
              <a:ext cx="293419" cy="44013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N</a:t>
              </a:r>
              <a:endParaRPr lang="en-US" sz="2000" dirty="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4876573" y="5334000"/>
              <a:ext cx="939208" cy="44013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Segoe" pitchFamily="34" charset="0"/>
                </a:rPr>
                <a:t>0</a:t>
              </a: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4280665" y="5334000"/>
              <a:ext cx="358202" cy="44013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i</a:t>
              </a:r>
              <a:endParaRPr lang="en-US" sz="2000" dirty="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6103391" y="5334000"/>
              <a:ext cx="243516" cy="44013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Segoe" pitchFamily="34" charset="0"/>
                </a:rPr>
                <a:t>?</a:t>
              </a: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4635962" y="5334000"/>
              <a:ext cx="243516" cy="44013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Segoe" pitchFamily="34" charset="0"/>
                </a:rPr>
                <a:t>?</a:t>
              </a: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4978329" y="4183149"/>
            <a:ext cx="3099184" cy="356616"/>
            <a:chOff x="3007111" y="5334000"/>
            <a:chExt cx="3099184" cy="440130"/>
          </a:xfrm>
        </p:grpSpPr>
        <p:sp>
          <p:nvSpPr>
            <p:cNvPr id="66" name="Rectangle 65"/>
            <p:cNvSpPr/>
            <p:nvPr/>
          </p:nvSpPr>
          <p:spPr bwMode="auto">
            <a:xfrm>
              <a:off x="3382615" y="5334000"/>
              <a:ext cx="900955" cy="44013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Segoe" pitchFamily="34" charset="0"/>
                </a:rPr>
                <a:t>222</a:t>
              </a: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3007111" y="5334000"/>
              <a:ext cx="378408" cy="44013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0</a:t>
              </a:r>
              <a:endParaRPr lang="en-US" sz="2000" dirty="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5812876" y="5334000"/>
              <a:ext cx="293419" cy="44013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N</a:t>
              </a:r>
              <a:endParaRPr lang="en-US" sz="2000" dirty="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4876573" y="5334000"/>
              <a:ext cx="939208" cy="44013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Segoe" pitchFamily="34" charset="0"/>
                </a:rPr>
                <a:t>0</a:t>
              </a: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4280665" y="5334000"/>
              <a:ext cx="358202" cy="44013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i</a:t>
              </a:r>
              <a:endParaRPr lang="en-US" sz="2000" dirty="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4635962" y="5334000"/>
              <a:ext cx="243516" cy="44013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Segoe" pitchFamily="34" charset="0"/>
                </a:rPr>
                <a:t>?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703788" y="5199161"/>
            <a:ext cx="1858192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</a:rPr>
              <a:t>And so on up to a fixpoint …</a:t>
            </a:r>
          </a:p>
        </p:txBody>
      </p:sp>
      <p:grpSp>
        <p:nvGrpSpPr>
          <p:cNvPr id="86" name="Group 85"/>
          <p:cNvGrpSpPr/>
          <p:nvPr/>
        </p:nvGrpSpPr>
        <p:grpSpPr>
          <a:xfrm>
            <a:off x="1447800" y="4416836"/>
            <a:ext cx="1991000" cy="356616"/>
            <a:chOff x="3007111" y="5334000"/>
            <a:chExt cx="1991000" cy="440130"/>
          </a:xfrm>
        </p:grpSpPr>
        <p:sp>
          <p:nvSpPr>
            <p:cNvPr id="87" name="Rectangle 86"/>
            <p:cNvSpPr/>
            <p:nvPr/>
          </p:nvSpPr>
          <p:spPr bwMode="auto">
            <a:xfrm>
              <a:off x="3382615" y="5334000"/>
              <a:ext cx="900955" cy="44013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Segoe" pitchFamily="34" charset="0"/>
                </a:rPr>
                <a:t>222</a:t>
              </a: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3007111" y="5334000"/>
              <a:ext cx="378408" cy="44013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0</a:t>
              </a:r>
              <a:endParaRPr lang="en-US" sz="2000" dirty="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4283570" y="5334000"/>
              <a:ext cx="714541" cy="44013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i, N</a:t>
              </a:r>
              <a:endParaRPr lang="en-US" sz="2000" dirty="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</p:grpSp>
      <p:sp>
        <p:nvSpPr>
          <p:cNvPr id="96" name="TextBox 95"/>
          <p:cNvSpPr txBox="1"/>
          <p:nvPr/>
        </p:nvSpPr>
        <p:spPr>
          <a:xfrm>
            <a:off x="2521016" y="3387831"/>
            <a:ext cx="2114659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</a:rPr>
              <a:t>Remove doubts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</a:rPr>
              <a:t>(i == N &amp;&amp; N &gt; 0) </a:t>
            </a:r>
          </a:p>
        </p:txBody>
      </p:sp>
      <p:cxnSp>
        <p:nvCxnSpPr>
          <p:cNvPr id="29" name="Straight Arrow Connector 28"/>
          <p:cNvCxnSpPr>
            <a:stCxn id="96" idx="2"/>
            <a:endCxn id="89" idx="0"/>
          </p:cNvCxnSpPr>
          <p:nvPr/>
        </p:nvCxnSpPr>
        <p:spPr>
          <a:xfrm flipH="1">
            <a:off x="3081530" y="4034162"/>
            <a:ext cx="496816" cy="382674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896872" y="5336978"/>
            <a:ext cx="2114659" cy="646331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</a:rPr>
              <a:t>We visited all the elements in [0, N)</a:t>
            </a:r>
          </a:p>
        </p:txBody>
      </p:sp>
      <p:cxnSp>
        <p:nvCxnSpPr>
          <p:cNvPr id="46" name="Straight Arrow Connector 45"/>
          <p:cNvCxnSpPr>
            <a:stCxn id="45" idx="0"/>
          </p:cNvCxnSpPr>
          <p:nvPr/>
        </p:nvCxnSpPr>
        <p:spPr>
          <a:xfrm flipV="1">
            <a:off x="1954202" y="4773454"/>
            <a:ext cx="319579" cy="56352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47462204"/>
      </p:ext>
    </p:extLst>
  </p:cSld>
  <p:clrMapOvr>
    <a:masterClrMapping/>
  </p:clrMapOvr>
  <p:transition xmlns:p14="http://schemas.microsoft.com/office/powerpoint/2010/main" advTm="77188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6" grpId="0" animBg="1"/>
      <p:bldP spid="4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Other…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5589222"/>
          </a:xfrm>
        </p:spPr>
        <p:txBody>
          <a:bodyPr/>
          <a:lstStyle/>
          <a:p>
            <a:r>
              <a:rPr lang="en-US" dirty="0" smtClean="0"/>
              <a:t>Intra-modular Inference </a:t>
            </a:r>
          </a:p>
          <a:p>
            <a:pPr lvl="1"/>
            <a:r>
              <a:rPr lang="en-US" dirty="0" smtClean="0"/>
              <a:t>Pre/Post/Object invariants</a:t>
            </a:r>
          </a:p>
          <a:p>
            <a:pPr lvl="1"/>
            <a:r>
              <a:rPr lang="en-US" dirty="0" smtClean="0"/>
              <a:t>Reduce annotation burden</a:t>
            </a:r>
          </a:p>
          <a:p>
            <a:pPr lvl="1"/>
            <a:r>
              <a:rPr lang="en-US" dirty="0" smtClean="0"/>
              <a:t>Can make the analysis bridle</a:t>
            </a:r>
          </a:p>
          <a:p>
            <a:pPr lvl="1"/>
            <a:r>
              <a:rPr lang="en-US" dirty="0" smtClean="0"/>
              <a:t>Serialize to C#</a:t>
            </a:r>
          </a:p>
          <a:p>
            <a:r>
              <a:rPr lang="en-US" dirty="0" smtClean="0"/>
              <a:t>Backward analysis for disjunctions</a:t>
            </a:r>
          </a:p>
          <a:p>
            <a:r>
              <a:rPr lang="en-US" dirty="0" smtClean="0"/>
              <a:t>Safe floating points in parameters</a:t>
            </a:r>
          </a:p>
          <a:p>
            <a:r>
              <a:rPr lang="en-US" dirty="0" smtClean="0"/>
              <a:t>Selective verification</a:t>
            </a:r>
          </a:p>
          <a:p>
            <a:r>
              <a:rPr lang="en-US" dirty="0" smtClean="0"/>
              <a:t>Ranking of warnings</a:t>
            </a:r>
          </a:p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94735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TODO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86800" cy="6198620"/>
          </a:xfrm>
        </p:spPr>
        <p:txBody>
          <a:bodyPr/>
          <a:lstStyle/>
          <a:p>
            <a:r>
              <a:rPr lang="en-US" dirty="0" smtClean="0"/>
              <a:t>Collections</a:t>
            </a:r>
          </a:p>
          <a:p>
            <a:pPr lvl="1"/>
            <a:r>
              <a:rPr lang="en-US" dirty="0" smtClean="0"/>
              <a:t>Experimenting handling of arrays</a:t>
            </a:r>
          </a:p>
          <a:p>
            <a:pPr lvl="1"/>
            <a:r>
              <a:rPr lang="en-US" dirty="0" smtClean="0"/>
              <a:t>Extend to iterators, List&lt;T&gt; …</a:t>
            </a:r>
          </a:p>
          <a:p>
            <a:r>
              <a:rPr lang="en-US" dirty="0" smtClean="0"/>
              <a:t>Strings</a:t>
            </a:r>
          </a:p>
          <a:p>
            <a:pPr lvl="1"/>
            <a:r>
              <a:rPr lang="en-US" dirty="0" smtClean="0"/>
              <a:t>Need good domains to approximate strings</a:t>
            </a:r>
          </a:p>
          <a:p>
            <a:r>
              <a:rPr lang="en-US" dirty="0" smtClean="0"/>
              <a:t>Modular overflow checking</a:t>
            </a:r>
          </a:p>
          <a:p>
            <a:r>
              <a:rPr lang="en-US" dirty="0" smtClean="0"/>
              <a:t>Combine with automatic test generation </a:t>
            </a:r>
            <a:endParaRPr lang="en-US" dirty="0"/>
          </a:p>
          <a:p>
            <a:pPr lvl="1"/>
            <a:r>
              <a:rPr lang="en-US" dirty="0" smtClean="0"/>
              <a:t>PEX</a:t>
            </a:r>
          </a:p>
          <a:p>
            <a:r>
              <a:rPr lang="en-US" dirty="0" smtClean="0"/>
              <a:t>Make Clousot parallel</a:t>
            </a:r>
          </a:p>
          <a:p>
            <a:r>
              <a:rPr lang="en-US" dirty="0" smtClean="0"/>
              <a:t>…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40380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10600" cy="4505849"/>
          </a:xfrm>
        </p:spPr>
        <p:txBody>
          <a:bodyPr/>
          <a:lstStyle/>
          <a:p>
            <a:r>
              <a:rPr lang="en-US" dirty="0" smtClean="0"/>
              <a:t>Programmers are willing to write annotations</a:t>
            </a:r>
          </a:p>
          <a:p>
            <a:pPr lvl="1"/>
            <a:r>
              <a:rPr lang="en-US" dirty="0" smtClean="0"/>
              <a:t>SAL, ESP … at Microsoft,</a:t>
            </a:r>
          </a:p>
          <a:p>
            <a:pPr lvl="1"/>
            <a:r>
              <a:rPr lang="en-US" dirty="0" smtClean="0"/>
              <a:t>CodeContracts Forum, PDC …</a:t>
            </a:r>
          </a:p>
          <a:p>
            <a:r>
              <a:rPr lang="en-US" dirty="0" smtClean="0"/>
              <a:t>We should </a:t>
            </a:r>
            <a:r>
              <a:rPr lang="en-US" dirty="0"/>
              <a:t>provide </a:t>
            </a:r>
            <a:r>
              <a:rPr lang="en-US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valuable</a:t>
            </a:r>
            <a:r>
              <a:rPr lang="en-US" dirty="0" smtClean="0"/>
              <a:t> tools</a:t>
            </a:r>
          </a:p>
          <a:p>
            <a:pPr lvl="1"/>
            <a:r>
              <a:rPr lang="en-US" dirty="0" smtClean="0"/>
              <a:t>Automatic, predictable, fast!!!!</a:t>
            </a:r>
          </a:p>
          <a:p>
            <a:r>
              <a:rPr lang="en-US" dirty="0" smtClean="0"/>
              <a:t>Clousot is a step in that direction</a:t>
            </a:r>
          </a:p>
          <a:p>
            <a:r>
              <a:rPr lang="en-US" dirty="0" smtClean="0"/>
              <a:t>Download it today at:</a:t>
            </a:r>
          </a:p>
          <a:p>
            <a:pPr marL="0" indent="0" algn="ctr">
              <a:buNone/>
            </a:pPr>
            <a:r>
              <a:rPr lang="en-US" sz="2800" dirty="0">
                <a:latin typeface="Consolas" pitchFamily="49" charset="0"/>
                <a:cs typeface="Consolas" pitchFamily="49" charset="0"/>
                <a:hlinkClick r:id="rId2"/>
              </a:rPr>
              <a:t>http://</a:t>
            </a:r>
            <a:r>
              <a:rPr lang="en-US" sz="2800" dirty="0" smtClean="0">
                <a:latin typeface="Consolas" pitchFamily="49" charset="0"/>
                <a:cs typeface="Consolas" pitchFamily="49" charset="0"/>
                <a:hlinkClick r:id="rId2"/>
              </a:rPr>
              <a:t>msdn.microsoft.com/en-us/devlabs/</a:t>
            </a:r>
            <a:endParaRPr lang="en-US" sz="2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800" dirty="0" smtClean="0"/>
              <a:t>(Academic and Commercial license)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422245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95646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Contracts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Documentation </a:t>
            </a:r>
            <a:r>
              <a:rPr lang="en-US" sz="3200" dirty="0" smtClean="0"/>
              <a:t>generation (</a:t>
            </a:r>
            <a:r>
              <a:rPr lang="en-US" sz="3200" dirty="0" err="1" smtClean="0"/>
              <a:t>ccdoc</a:t>
            </a:r>
            <a:r>
              <a:rPr lang="en-US" sz="3200" dirty="0" smtClean="0"/>
              <a:t>)</a:t>
            </a:r>
            <a:endParaRPr lang="en-US" sz="2800" dirty="0"/>
          </a:p>
          <a:p>
            <a:pPr lvl="1"/>
            <a:r>
              <a:rPr lang="en-US" sz="2800" dirty="0"/>
              <a:t>Automatic generation of documentation</a:t>
            </a:r>
          </a:p>
          <a:p>
            <a:r>
              <a:rPr lang="en-US" sz="3200" dirty="0"/>
              <a:t>Runtime </a:t>
            </a:r>
            <a:r>
              <a:rPr lang="en-US" sz="3200" dirty="0" smtClean="0"/>
              <a:t>checking (</a:t>
            </a:r>
            <a:r>
              <a:rPr lang="en-US" sz="3200" dirty="0" err="1" smtClean="0"/>
              <a:t>ccrewrite</a:t>
            </a:r>
            <a:r>
              <a:rPr lang="en-US" sz="3200" dirty="0" smtClean="0"/>
              <a:t>)</a:t>
            </a:r>
            <a:endParaRPr lang="en-US" sz="2800" dirty="0"/>
          </a:p>
          <a:p>
            <a:pPr lvl="1"/>
            <a:r>
              <a:rPr lang="en-US" sz="2800" dirty="0"/>
              <a:t>B</a:t>
            </a:r>
            <a:r>
              <a:rPr lang="en-US" sz="2800" dirty="0" smtClean="0"/>
              <a:t>inary </a:t>
            </a:r>
            <a:r>
              <a:rPr lang="en-US" sz="2800" dirty="0"/>
              <a:t>rewriting</a:t>
            </a:r>
          </a:p>
          <a:p>
            <a:r>
              <a:rPr lang="en-US" sz="3200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Static </a:t>
            </a:r>
            <a:r>
              <a:rPr lang="en-US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checking (Clousot)</a:t>
            </a:r>
            <a:endParaRPr lang="en-US" sz="2800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pic>
        <p:nvPicPr>
          <p:cNvPr id="5127" name="Picture 7" descr="C:\Users\logozzo\AppData\Local\Microsoft\Windows\Temporary Internet Files\Content.IE5\8AUW88MF\003001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441095"/>
            <a:ext cx="2514600" cy="196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pic>
        <p:nvPicPr>
          <p:cNvPr id="5" name="Picture 7" descr="C:\Users\logozzo\AppData\Local\Microsoft\Windows\Temporary Internet Files\Content.IE5\8AUW88MF\003001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114800"/>
            <a:ext cx="2514600" cy="196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pic>
        <p:nvPicPr>
          <p:cNvPr id="6" name="Picture 7" descr="C:\Users\logozzo\AppData\Local\Microsoft\Windows\Temporary Internet Files\Content.IE5\8AUW88MF\003001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191000"/>
            <a:ext cx="2514600" cy="196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635365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/>
          <p:cNvSpPr/>
          <p:nvPr/>
        </p:nvSpPr>
        <p:spPr>
          <a:xfrm>
            <a:off x="685800" y="3733800"/>
            <a:ext cx="28956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Arial Unicode MS"/>
                <a:ea typeface="Arial Unicode MS"/>
                <a:cs typeface="Arial Unicode MS"/>
              </a:rPr>
              <a:t>〈</a:t>
            </a:r>
            <a:r>
              <a:rPr lang="en-US" dirty="0"/>
              <a:t>T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,</a:t>
            </a:r>
            <a:r>
              <a:rPr lang="en-US" dirty="0"/>
              <a:t> x 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∈</a:t>
            </a:r>
            <a:r>
              <a:rPr lang="en-US" dirty="0"/>
              <a:t> [0,</a:t>
            </a:r>
            <a:r>
              <a:rPr lang="en-US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1</a:t>
            </a:r>
            <a:r>
              <a:rPr lang="en-US" dirty="0"/>
              <a:t>] 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⋀</a:t>
            </a:r>
            <a:r>
              <a:rPr lang="en-US" dirty="0"/>
              <a:t> y 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∈</a:t>
            </a:r>
            <a:r>
              <a:rPr lang="en-US" dirty="0"/>
              <a:t> [0,+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∞</a:t>
            </a:r>
            <a:r>
              <a:rPr lang="en-US" dirty="0"/>
              <a:t>]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〉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85800" y="3733800"/>
            <a:ext cx="28956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Arial Unicode MS"/>
                <a:ea typeface="Arial Unicode MS"/>
                <a:cs typeface="Arial Unicode MS"/>
              </a:rPr>
              <a:t>〈</a:t>
            </a:r>
            <a:r>
              <a:rPr lang="en-US" dirty="0"/>
              <a:t>T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,</a:t>
            </a:r>
            <a:r>
              <a:rPr lang="en-US" dirty="0"/>
              <a:t> x 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∈</a:t>
            </a:r>
            <a:r>
              <a:rPr lang="en-US" dirty="0"/>
              <a:t> [0,0] 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⋀</a:t>
            </a:r>
            <a:r>
              <a:rPr lang="en-US" dirty="0"/>
              <a:t> y 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∈</a:t>
            </a:r>
            <a:r>
              <a:rPr lang="en-US" dirty="0"/>
              <a:t> [0,+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∞</a:t>
            </a:r>
            <a:r>
              <a:rPr lang="en-US" dirty="0"/>
              <a:t>]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〉</a:t>
            </a:r>
            <a:endParaRPr lang="en-US" dirty="0"/>
          </a:p>
        </p:txBody>
      </p:sp>
      <p:sp>
        <p:nvSpPr>
          <p:cNvPr id="133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: Join Step 5</a:t>
            </a:r>
          </a:p>
        </p:txBody>
      </p:sp>
      <p:sp>
        <p:nvSpPr>
          <p:cNvPr id="13317" name="TextBox 4"/>
          <p:cNvSpPr txBox="1">
            <a:spLocks noChangeArrowheads="1"/>
          </p:cNvSpPr>
          <p:nvPr/>
        </p:nvSpPr>
        <p:spPr bwMode="auto">
          <a:xfrm>
            <a:off x="3124200" y="2209800"/>
            <a:ext cx="16224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assume y &gt;= 0 ;</a:t>
            </a:r>
          </a:p>
          <a:p>
            <a:r>
              <a:rPr lang="en-US">
                <a:latin typeface="Calibri" pitchFamily="34" charset="0"/>
              </a:rPr>
              <a:t>x = 0;</a:t>
            </a:r>
          </a:p>
        </p:txBody>
      </p:sp>
      <p:sp>
        <p:nvSpPr>
          <p:cNvPr id="13318" name="TextBox 6"/>
          <p:cNvSpPr txBox="1">
            <a:spLocks noChangeArrowheads="1"/>
          </p:cNvSpPr>
          <p:nvPr/>
        </p:nvSpPr>
        <p:spPr bwMode="auto">
          <a:xfrm>
            <a:off x="3352800" y="4191000"/>
            <a:ext cx="11699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while x &lt; y</a:t>
            </a:r>
          </a:p>
        </p:txBody>
      </p:sp>
      <p:cxnSp>
        <p:nvCxnSpPr>
          <p:cNvPr id="8" name="Shape 8"/>
          <p:cNvCxnSpPr>
            <a:stCxn id="13317" idx="2"/>
            <a:endCxn id="13318" idx="0"/>
          </p:cNvCxnSpPr>
          <p:nvPr/>
        </p:nvCxnSpPr>
        <p:spPr>
          <a:xfrm rot="16200000" flipH="1">
            <a:off x="3269457" y="3521869"/>
            <a:ext cx="1335087" cy="317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0" name="TextBox 16"/>
          <p:cNvSpPr txBox="1">
            <a:spLocks noChangeArrowheads="1"/>
          </p:cNvSpPr>
          <p:nvPr/>
        </p:nvSpPr>
        <p:spPr bwMode="auto">
          <a:xfrm>
            <a:off x="3657600" y="6248400"/>
            <a:ext cx="579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x++;</a:t>
            </a:r>
          </a:p>
        </p:txBody>
      </p:sp>
      <p:cxnSp>
        <p:nvCxnSpPr>
          <p:cNvPr id="19" name="Elbow Connector 18"/>
          <p:cNvCxnSpPr>
            <a:stCxn id="13318" idx="2"/>
            <a:endCxn id="13320" idx="0"/>
          </p:cNvCxnSpPr>
          <p:nvPr/>
        </p:nvCxnSpPr>
        <p:spPr>
          <a:xfrm rot="16200000" flipH="1">
            <a:off x="3098801" y="5400675"/>
            <a:ext cx="1687512" cy="793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3320" idx="3"/>
            <a:endCxn id="13318" idx="0"/>
          </p:cNvCxnSpPr>
          <p:nvPr/>
        </p:nvCxnSpPr>
        <p:spPr>
          <a:xfrm flipH="1" flipV="1">
            <a:off x="3938588" y="4191000"/>
            <a:ext cx="298450" cy="2241550"/>
          </a:xfrm>
          <a:prstGeom prst="bentConnector4">
            <a:avLst>
              <a:gd name="adj1" fmla="val -1259365"/>
              <a:gd name="adj2" fmla="val 13292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3" name="TextBox 36"/>
          <p:cNvSpPr txBox="1">
            <a:spLocks noChangeArrowheads="1"/>
          </p:cNvSpPr>
          <p:nvPr/>
        </p:nvSpPr>
        <p:spPr bwMode="auto">
          <a:xfrm>
            <a:off x="1371600" y="6248400"/>
            <a:ext cx="1455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assert x == y ;</a:t>
            </a:r>
          </a:p>
        </p:txBody>
      </p:sp>
      <p:cxnSp>
        <p:nvCxnSpPr>
          <p:cNvPr id="39" name="Shape 38"/>
          <p:cNvCxnSpPr>
            <a:stCxn id="13318" idx="2"/>
            <a:endCxn id="13323" idx="0"/>
          </p:cNvCxnSpPr>
          <p:nvPr/>
        </p:nvCxnSpPr>
        <p:spPr>
          <a:xfrm rot="5400000">
            <a:off x="2175670" y="4485481"/>
            <a:ext cx="1687512" cy="183832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685800" y="2895600"/>
            <a:ext cx="28956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Arial Unicode MS"/>
                <a:ea typeface="Arial Unicode MS"/>
                <a:cs typeface="Arial Unicode MS"/>
              </a:rPr>
              <a:t>〈</a:t>
            </a:r>
            <a:r>
              <a:rPr lang="en-US" dirty="0"/>
              <a:t>T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,</a:t>
            </a:r>
            <a:r>
              <a:rPr lang="en-US" dirty="0"/>
              <a:t> x 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∈</a:t>
            </a:r>
            <a:r>
              <a:rPr lang="en-US" dirty="0"/>
              <a:t> [0,0] 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⋀</a:t>
            </a:r>
            <a:r>
              <a:rPr lang="en-US" dirty="0"/>
              <a:t> y 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∈</a:t>
            </a:r>
            <a:r>
              <a:rPr lang="en-US" dirty="0"/>
              <a:t> [0,+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∞</a:t>
            </a:r>
            <a:r>
              <a:rPr lang="en-US" dirty="0"/>
              <a:t>]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〉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4114800" y="4724400"/>
            <a:ext cx="30480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Arial Unicode MS"/>
                <a:ea typeface="Arial Unicode MS"/>
                <a:cs typeface="Arial Unicode MS"/>
              </a:rPr>
              <a:t>〈</a:t>
            </a:r>
            <a:r>
              <a:rPr lang="en-US" dirty="0"/>
              <a:t>T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,</a:t>
            </a:r>
            <a:r>
              <a:rPr lang="en-US" dirty="0"/>
              <a:t> x 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∈</a:t>
            </a:r>
            <a:r>
              <a:rPr lang="en-US" dirty="0"/>
              <a:t> [0,0] 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⋀</a:t>
            </a:r>
            <a:r>
              <a:rPr lang="en-US" dirty="0"/>
              <a:t> y 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∈</a:t>
            </a:r>
            <a:r>
              <a:rPr lang="en-US" dirty="0"/>
              <a:t> [1,+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∞</a:t>
            </a:r>
            <a:r>
              <a:rPr lang="en-US" dirty="0"/>
              <a:t>]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〉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4800600" y="2819400"/>
            <a:ext cx="28194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Arial Unicode MS"/>
                <a:ea typeface="Arial Unicode MS"/>
                <a:cs typeface="Arial Unicode MS"/>
              </a:rPr>
              <a:t>〈</a:t>
            </a:r>
            <a:r>
              <a:rPr lang="en-US" dirty="0"/>
              <a:t>T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,</a:t>
            </a:r>
            <a:r>
              <a:rPr lang="en-US" dirty="0"/>
              <a:t> x 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∈</a:t>
            </a:r>
            <a:r>
              <a:rPr lang="en-US" dirty="0"/>
              <a:t> [1,1] 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⋀</a:t>
            </a:r>
            <a:r>
              <a:rPr lang="en-US" dirty="0"/>
              <a:t> y 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∈</a:t>
            </a:r>
            <a:r>
              <a:rPr lang="en-US" dirty="0"/>
              <a:t> [1,+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∞</a:t>
            </a:r>
            <a:r>
              <a:rPr lang="en-US" dirty="0"/>
              <a:t>]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〉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1066800" y="4800600"/>
            <a:ext cx="25908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Arial Unicode MS"/>
                <a:ea typeface="Arial Unicode MS"/>
                <a:cs typeface="Arial Unicode MS"/>
              </a:rPr>
              <a:t>〈</a:t>
            </a:r>
            <a:r>
              <a:rPr lang="en-US" dirty="0"/>
              <a:t>T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,</a:t>
            </a:r>
            <a:r>
              <a:rPr lang="en-US" dirty="0"/>
              <a:t> x 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∈</a:t>
            </a:r>
            <a:r>
              <a:rPr lang="en-US" dirty="0"/>
              <a:t> [0,0] 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⋀</a:t>
            </a:r>
            <a:r>
              <a:rPr lang="en-US" dirty="0"/>
              <a:t> y 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∈</a:t>
            </a:r>
            <a:r>
              <a:rPr lang="en-US" dirty="0"/>
              <a:t> [0,0]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〉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914400" y="4800600"/>
            <a:ext cx="2438400" cy="685800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Arial Unicode MS"/>
                <a:ea typeface="Arial Unicode MS"/>
                <a:cs typeface="Arial Unicode MS"/>
              </a:rPr>
              <a:t>〈</a:t>
            </a:r>
            <a:r>
              <a:rPr lang="en-US" dirty="0"/>
              <a:t> x – y == </a:t>
            </a:r>
            <a:r>
              <a:rPr lang="el-GR" dirty="0">
                <a:latin typeface="Arial Unicode MS"/>
                <a:ea typeface="Arial Unicode MS"/>
                <a:cs typeface="Arial Unicode MS"/>
              </a:rPr>
              <a:t>β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’,</a:t>
            </a:r>
            <a:r>
              <a:rPr lang="en-US" dirty="0"/>
              <a:t> x 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∈</a:t>
            </a:r>
            <a:r>
              <a:rPr lang="en-US" dirty="0"/>
              <a:t> [0,1] 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⋀</a:t>
            </a:r>
            <a:r>
              <a:rPr lang="en-US" dirty="0"/>
              <a:t> y 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∈</a:t>
            </a:r>
            <a:r>
              <a:rPr lang="en-US" dirty="0"/>
              <a:t> [0,1]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 ⋀</a:t>
            </a:r>
            <a:r>
              <a:rPr lang="en-US" dirty="0"/>
              <a:t> </a:t>
            </a:r>
            <a:r>
              <a:rPr lang="el-GR" dirty="0">
                <a:latin typeface="Arial Unicode MS"/>
                <a:ea typeface="Arial Unicode MS"/>
                <a:cs typeface="Arial Unicode MS"/>
              </a:rPr>
              <a:t>β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’</a:t>
            </a:r>
            <a:r>
              <a:rPr lang="en-US" dirty="0"/>
              <a:t> 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∈</a:t>
            </a:r>
            <a:r>
              <a:rPr lang="en-US" dirty="0"/>
              <a:t> [0,0]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〉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838200" y="4800600"/>
            <a:ext cx="2514600" cy="685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Arial Unicode MS"/>
                <a:ea typeface="Arial Unicode MS"/>
                <a:cs typeface="Arial Unicode MS"/>
              </a:rPr>
              <a:t>〈</a:t>
            </a:r>
            <a:r>
              <a:rPr lang="en-US" dirty="0"/>
              <a:t> x – y == </a:t>
            </a:r>
            <a:r>
              <a:rPr lang="el-GR" dirty="0">
                <a:latin typeface="Arial Unicode MS"/>
                <a:ea typeface="Arial Unicode MS"/>
                <a:cs typeface="Arial Unicode MS"/>
              </a:rPr>
              <a:t>β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,</a:t>
            </a:r>
            <a:r>
              <a:rPr lang="en-US" dirty="0"/>
              <a:t> x 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∈</a:t>
            </a:r>
            <a:r>
              <a:rPr lang="en-US" dirty="0"/>
              <a:t> [0,1] 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⋀</a:t>
            </a:r>
            <a:r>
              <a:rPr lang="en-US" dirty="0"/>
              <a:t> y 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∈</a:t>
            </a:r>
            <a:r>
              <a:rPr lang="en-US" dirty="0"/>
              <a:t> [0,1]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 ⋀</a:t>
            </a:r>
            <a:r>
              <a:rPr lang="en-US" dirty="0"/>
              <a:t> </a:t>
            </a:r>
            <a:r>
              <a:rPr lang="el-GR" dirty="0">
                <a:latin typeface="Arial Unicode MS"/>
                <a:ea typeface="Arial Unicode MS"/>
                <a:cs typeface="Arial Unicode MS"/>
              </a:rPr>
              <a:t>β</a:t>
            </a:r>
            <a:r>
              <a:rPr lang="en-US" dirty="0"/>
              <a:t> 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∈</a:t>
            </a:r>
            <a:r>
              <a:rPr lang="en-US" dirty="0"/>
              <a:t> [0,+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∞</a:t>
            </a:r>
            <a:r>
              <a:rPr lang="en-US" dirty="0"/>
              <a:t>]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〉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457200" y="3733800"/>
            <a:ext cx="2819400" cy="685800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Arial Unicode MS"/>
                <a:ea typeface="Arial Unicode MS"/>
                <a:cs typeface="Arial Unicode MS"/>
              </a:rPr>
              <a:t>〈</a:t>
            </a:r>
            <a:r>
              <a:rPr lang="en-US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x – y == </a:t>
            </a:r>
            <a:r>
              <a:rPr lang="el-GR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latin typeface="Arial Unicode MS"/>
                <a:ea typeface="Arial Unicode MS"/>
                <a:cs typeface="Arial Unicode MS"/>
              </a:rPr>
              <a:t>β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’,</a:t>
            </a:r>
            <a:r>
              <a:rPr lang="en-US" dirty="0"/>
              <a:t> x 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∈</a:t>
            </a:r>
            <a:r>
              <a:rPr lang="en-US" dirty="0"/>
              <a:t> [0,1] 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⋀</a:t>
            </a:r>
            <a:r>
              <a:rPr lang="en-US" dirty="0"/>
              <a:t> y 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∈</a:t>
            </a:r>
            <a:r>
              <a:rPr lang="en-US" dirty="0"/>
              <a:t> [0,+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∞</a:t>
            </a:r>
            <a:r>
              <a:rPr lang="en-US" dirty="0"/>
              <a:t>]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 ⋀</a:t>
            </a:r>
            <a:r>
              <a:rPr lang="en-US" dirty="0"/>
              <a:t> </a:t>
            </a:r>
            <a:r>
              <a:rPr lang="el-GR" dirty="0">
                <a:latin typeface="Arial Unicode MS"/>
                <a:ea typeface="Arial Unicode MS"/>
                <a:cs typeface="Arial Unicode MS"/>
              </a:rPr>
              <a:t>β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’</a:t>
            </a:r>
            <a:r>
              <a:rPr lang="en-US" dirty="0"/>
              <a:t> 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∈</a:t>
            </a:r>
            <a:r>
              <a:rPr lang="en-US" dirty="0"/>
              <a:t> [-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∞,</a:t>
            </a:r>
            <a:r>
              <a:rPr lang="en-US" dirty="0"/>
              <a:t>0]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29471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59" grpId="1" animBg="1"/>
      <p:bldP spid="61" grpId="0" animBg="1"/>
      <p:bldP spid="61" grpId="1" animBg="1"/>
      <p:bldP spid="51" grpId="0" animBg="1"/>
      <p:bldP spid="52" grpId="0" animBg="1"/>
      <p:bldP spid="54" grpId="0" animBg="1"/>
      <p:bldP spid="58" grpId="0" animBg="1"/>
      <p:bldP spid="58" grpId="1" animBg="1"/>
      <p:bldP spid="65" grpId="0" animBg="1"/>
      <p:bldP spid="63" grpId="0" animBg="1"/>
      <p:bldP spid="6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Interpretation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Theory of approximations</a:t>
            </a:r>
          </a:p>
          <a:p>
            <a:r>
              <a:rPr lang="en-US" dirty="0" smtClean="0"/>
              <a:t>Semantics are order according to the precision</a:t>
            </a:r>
          </a:p>
          <a:p>
            <a:r>
              <a:rPr lang="en-US" dirty="0" smtClean="0"/>
              <a:t>The more the precise the semantics</a:t>
            </a:r>
          </a:p>
          <a:p>
            <a:pPr>
              <a:buNone/>
            </a:pPr>
            <a:r>
              <a:rPr lang="en-US" dirty="0" smtClean="0"/>
              <a:t>    The more the properties captured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 static analysis is a semantics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Precise enough to capture the properties of interest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Rough enough to be computable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29512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Clousot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Based on </a:t>
            </a:r>
            <a:r>
              <a:rPr lang="en-US" sz="3200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Abstract Interpretation</a:t>
            </a:r>
          </a:p>
          <a:p>
            <a:pPr lvl="1"/>
            <a:r>
              <a:rPr lang="en-US" sz="2800" dirty="0"/>
              <a:t>≠ Usual approaches based on theorem prover</a:t>
            </a:r>
          </a:p>
          <a:p>
            <a:r>
              <a:rPr lang="en-US" sz="3200" dirty="0"/>
              <a:t>Advantages</a:t>
            </a:r>
          </a:p>
          <a:p>
            <a:pPr lvl="1"/>
            <a:r>
              <a:rPr lang="en-US" sz="2800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Automatic</a:t>
            </a:r>
            <a:r>
              <a:rPr lang="en-US" sz="2800" dirty="0"/>
              <a:t> </a:t>
            </a:r>
          </a:p>
          <a:p>
            <a:pPr lvl="2"/>
            <a:r>
              <a:rPr lang="en-US" sz="2600" dirty="0"/>
              <a:t>Inference of loop invariants, pre, post, invariants</a:t>
            </a:r>
          </a:p>
          <a:p>
            <a:pPr lvl="1"/>
            <a:r>
              <a:rPr lang="en-US" sz="2800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Predictable</a:t>
            </a:r>
          </a:p>
          <a:p>
            <a:pPr lvl="2"/>
            <a:r>
              <a:rPr lang="en-US" sz="2600" dirty="0"/>
              <a:t>No quantifier </a:t>
            </a:r>
            <a:r>
              <a:rPr lang="en-US" sz="2600" dirty="0" smtClean="0"/>
              <a:t>instantiation</a:t>
            </a:r>
          </a:p>
          <a:p>
            <a:pPr lvl="2"/>
            <a:r>
              <a:rPr lang="en-US" sz="2600" dirty="0" smtClean="0"/>
              <a:t>No easy proofs by contradictory axioms </a:t>
            </a:r>
            <a:endParaRPr lang="en-US" sz="2600" dirty="0"/>
          </a:p>
          <a:p>
            <a:pPr lvl="1"/>
            <a:r>
              <a:rPr lang="en-US" sz="2800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Scalable</a:t>
            </a:r>
          </a:p>
          <a:p>
            <a:pPr lvl="2"/>
            <a:r>
              <a:rPr lang="en-US" sz="2600" dirty="0"/>
              <a:t>Tune-up for the properties of interest</a:t>
            </a:r>
          </a:p>
        </p:txBody>
      </p:sp>
    </p:spTree>
    <p:extLst>
      <p:ext uri="{BB962C8B-B14F-4D97-AF65-F5344CB8AC3E}">
        <p14:creationId xmlns:p14="http://schemas.microsoft.com/office/powerpoint/2010/main" val="102379651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Clousot: The big picture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35114" y="3657600"/>
            <a:ext cx="4572000" cy="1828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spcCol="0"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34357" y="1676400"/>
            <a:ext cx="4572000" cy="1828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spcCol="0"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00539" y="5976610"/>
            <a:ext cx="889988" cy="52835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91436" tIns="45718" rIns="91436" bIns="45718" rtlCol="0">
            <a:spAutoFit/>
          </a:bodyPr>
          <a:lstStyle/>
          <a:p>
            <a:r>
              <a:rPr lang="en-US" sz="2800" dirty="0"/>
              <a:t>A.dll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36514" y="5976610"/>
            <a:ext cx="889988" cy="52835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91436" tIns="45718" rIns="91436" bIns="45718" rtlCol="0">
            <a:spAutoFit/>
          </a:bodyPr>
          <a:lstStyle/>
          <a:p>
            <a:r>
              <a:rPr lang="en-US" sz="2800" dirty="0"/>
              <a:t>B.dll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92769" y="5976610"/>
            <a:ext cx="869950" cy="52835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91436" tIns="45718" rIns="91436" bIns="45718" rtlCol="0">
            <a:spAutoFit/>
          </a:bodyPr>
          <a:lstStyle/>
          <a:p>
            <a:r>
              <a:rPr lang="en-US" sz="2800" dirty="0"/>
              <a:t>Z.dll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57939" y="5976610"/>
            <a:ext cx="910025" cy="52835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91436" tIns="45718" rIns="91436" bIns="45718" rtlCol="0">
            <a:spAutoFit/>
          </a:bodyPr>
          <a:lstStyle/>
          <a:p>
            <a:r>
              <a:rPr lang="en-US" sz="2800" dirty="0"/>
              <a:t>C.dll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88421" y="6053554"/>
            <a:ext cx="419773" cy="374462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89795" y="3810000"/>
            <a:ext cx="4212992" cy="52835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36" tIns="45718" rIns="91436" bIns="45718" rtlCol="0">
            <a:spAutoFit/>
          </a:bodyPr>
          <a:lstStyle/>
          <a:p>
            <a:pPr algn="ctr"/>
            <a:r>
              <a:rPr lang="en-US" sz="2800" dirty="0"/>
              <a:t>Call Graph Construction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314618" y="4724400"/>
            <a:ext cx="4212992" cy="52835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36" tIns="45718" rIns="91436" bIns="45718" rtlCol="0">
            <a:spAutoFit/>
          </a:bodyPr>
          <a:lstStyle/>
          <a:p>
            <a:pPr algn="ctr"/>
            <a:r>
              <a:rPr lang="en-US" sz="2800" dirty="0"/>
              <a:t>Contract Extraction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89796" y="2739736"/>
            <a:ext cx="2035289" cy="52835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36" tIns="45718" rIns="91436" bIns="45718" rtlCol="0">
            <a:spAutoFit/>
          </a:bodyPr>
          <a:lstStyle/>
          <a:p>
            <a:pPr algn="ctr"/>
            <a:r>
              <a:rPr lang="en-US" sz="2800" dirty="0"/>
              <a:t>Analysis</a:t>
            </a:r>
          </a:p>
        </p:txBody>
      </p:sp>
      <p:cxnSp>
        <p:nvCxnSpPr>
          <p:cNvPr id="14" name="Elbow Connector 13"/>
          <p:cNvCxnSpPr>
            <a:stCxn id="8" idx="0"/>
            <a:endCxn id="12" idx="2"/>
          </p:cNvCxnSpPr>
          <p:nvPr/>
        </p:nvCxnSpPr>
        <p:spPr>
          <a:xfrm rot="16200000" flipV="1">
            <a:off x="5162499" y="4511365"/>
            <a:ext cx="723860" cy="220663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6" idx="0"/>
            <a:endCxn id="12" idx="2"/>
          </p:cNvCxnSpPr>
          <p:nvPr/>
        </p:nvCxnSpPr>
        <p:spPr>
          <a:xfrm rot="5400000" flipH="1" flipV="1">
            <a:off x="3021393" y="4576890"/>
            <a:ext cx="723860" cy="2075581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7" idx="0"/>
            <a:endCxn id="12" idx="2"/>
          </p:cNvCxnSpPr>
          <p:nvPr/>
        </p:nvCxnSpPr>
        <p:spPr>
          <a:xfrm rot="5400000" flipH="1" flipV="1">
            <a:off x="3539381" y="5094878"/>
            <a:ext cx="723860" cy="103960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9" idx="0"/>
            <a:endCxn id="12" idx="2"/>
          </p:cNvCxnSpPr>
          <p:nvPr/>
        </p:nvCxnSpPr>
        <p:spPr>
          <a:xfrm rot="5400000" flipH="1" flipV="1">
            <a:off x="4055103" y="5610599"/>
            <a:ext cx="723860" cy="8163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518445" y="2739736"/>
            <a:ext cx="2009166" cy="52835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36" tIns="45718" rIns="91436" bIns="45718" rtlCol="0">
            <a:spAutoFit/>
          </a:bodyPr>
          <a:lstStyle/>
          <a:p>
            <a:pPr algn="ctr"/>
            <a:r>
              <a:rPr lang="en-US" sz="2800" dirty="0"/>
              <a:t>Inference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89795" y="1905000"/>
            <a:ext cx="4212992" cy="52835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36" tIns="45718" rIns="91436" bIns="45718" rtlCol="0">
            <a:spAutoFit/>
          </a:bodyPr>
          <a:lstStyle/>
          <a:p>
            <a:pPr algn="ctr"/>
            <a:r>
              <a:rPr lang="en-US" sz="2800" dirty="0"/>
              <a:t>Assertion Checking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1864058" y="2470511"/>
            <a:ext cx="2886764" cy="1066800"/>
          </a:xfrm>
          <a:prstGeom prst="ellipse">
            <a:avLst/>
          </a:prstGeom>
          <a:noFill/>
          <a:ln w="57150"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06318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182" indent="-457182">
              <a:buFont typeface="+mj-lt"/>
              <a:buAutoNum type="arabicPeriod"/>
            </a:pPr>
            <a:r>
              <a:rPr lang="en-US" sz="3200" dirty="0"/>
              <a:t>Analyze the </a:t>
            </a:r>
            <a:r>
              <a:rPr lang="en-US" sz="3200" dirty="0" smtClean="0"/>
              <a:t>method</a:t>
            </a:r>
            <a:endParaRPr lang="en-US" dirty="0"/>
          </a:p>
          <a:p>
            <a:pPr marL="457182" indent="-457182">
              <a:buFont typeface="+mj-lt"/>
              <a:buAutoNum type="arabicPeriod"/>
            </a:pPr>
            <a:r>
              <a:rPr lang="en-US" sz="3200" dirty="0" smtClean="0"/>
              <a:t>Collect </a:t>
            </a:r>
            <a:r>
              <a:rPr lang="en-US" sz="3200" dirty="0"/>
              <a:t>the proof obligations</a:t>
            </a:r>
          </a:p>
          <a:p>
            <a:pPr lvl="1"/>
            <a:r>
              <a:rPr lang="en-US" sz="2800" dirty="0"/>
              <a:t>Explicit: Pre/Post, assertions</a:t>
            </a:r>
          </a:p>
          <a:p>
            <a:pPr lvl="1"/>
            <a:r>
              <a:rPr lang="en-US" sz="2800" dirty="0"/>
              <a:t>Implicit: Array bounds, non-null …</a:t>
            </a:r>
          </a:p>
          <a:p>
            <a:pPr marL="457182" indent="-457182">
              <a:buFont typeface="+mj-lt"/>
              <a:buAutoNum type="arabicPeriod"/>
            </a:pPr>
            <a:r>
              <a:rPr lang="en-US" sz="3200" dirty="0"/>
              <a:t>Discharge proof obligations</a:t>
            </a:r>
          </a:p>
          <a:p>
            <a:pPr lvl="1"/>
            <a:r>
              <a:rPr lang="en-US" sz="2800" dirty="0"/>
              <a:t>If not, emit warning message</a:t>
            </a:r>
          </a:p>
          <a:p>
            <a:pPr marL="457182" indent="-457182">
              <a:buFont typeface="+mj-lt"/>
              <a:buAutoNum type="arabicPeriod"/>
            </a:pPr>
            <a:r>
              <a:rPr lang="en-US" sz="3200" dirty="0"/>
              <a:t>Propagate inferred contracts</a:t>
            </a:r>
          </a:p>
        </p:txBody>
      </p:sp>
    </p:spTree>
    <p:extLst>
      <p:ext uri="{BB962C8B-B14F-4D97-AF65-F5344CB8AC3E}">
        <p14:creationId xmlns:p14="http://schemas.microsoft.com/office/powerpoint/2010/main" val="383642746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Bytecode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2209800"/>
            <a:ext cx="8380412" cy="415498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tack language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752601"/>
            <a:ext cx="4191000" cy="4901899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2895600"/>
            <a:ext cx="3114675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3581400" y="3581400"/>
            <a:ext cx="838200" cy="5334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36" tIns="45718" rIns="91436" bIns="45718" spcCol="0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62192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8.8|36.1|21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1.9|3.1|0.7|0.3|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1|18.1|11.5|5.6|52.6|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8|32.9|1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|1.2|21.6"/>
</p:tagLst>
</file>

<file path=ppt/theme/theme1.xml><?xml version="1.0" encoding="utf-8"?>
<a:theme xmlns:a="http://schemas.openxmlformats.org/drawingml/2006/main" name="1-10159 Microsoft Research 2009">
  <a:themeElements>
    <a:clrScheme name="1-10159_Microsoft Research">
      <a:dk1>
        <a:srgbClr xmlns:mc="http://schemas.openxmlformats.org/markup-compatibility/2006" xmlns:a14="http://schemas.microsoft.com/office/drawing/2010/main" val="000000" mc:Ignorable=""/>
      </a:dk1>
      <a:lt1>
        <a:srgbClr xmlns:mc="http://schemas.openxmlformats.org/markup-compatibility/2006" xmlns:a14="http://schemas.microsoft.com/office/drawing/2010/main" val="FFFFFF" mc:Ignorable=""/>
      </a:lt1>
      <a:dk2>
        <a:srgbClr xmlns:mc="http://schemas.openxmlformats.org/markup-compatibility/2006" xmlns:a14="http://schemas.microsoft.com/office/drawing/2010/main" val="050595" mc:Ignorable=""/>
      </a:dk2>
      <a:lt2>
        <a:srgbClr xmlns:mc="http://schemas.openxmlformats.org/markup-compatibility/2006" xmlns:a14="http://schemas.microsoft.com/office/drawing/2010/main" val="FFFF99" mc:Ignorable=""/>
      </a:lt2>
      <a:accent1>
        <a:srgbClr xmlns:mc="http://schemas.openxmlformats.org/markup-compatibility/2006" xmlns:a14="http://schemas.microsoft.com/office/drawing/2010/main" val="FEC423" mc:Ignorable=""/>
      </a:accent1>
      <a:accent2>
        <a:srgbClr xmlns:mc="http://schemas.openxmlformats.org/markup-compatibility/2006" xmlns:a14="http://schemas.microsoft.com/office/drawing/2010/main" val="4F90CC" mc:Ignorable=""/>
      </a:accent2>
      <a:accent3>
        <a:srgbClr xmlns:mc="http://schemas.openxmlformats.org/markup-compatibility/2006" xmlns:a14="http://schemas.microsoft.com/office/drawing/2010/main" val="F37735" mc:Ignorable=""/>
      </a:accent3>
      <a:accent4>
        <a:srgbClr xmlns:mc="http://schemas.openxmlformats.org/markup-compatibility/2006" xmlns:a14="http://schemas.microsoft.com/office/drawing/2010/main" val="71C267" mc:Ignorable=""/>
      </a:accent4>
      <a:accent5>
        <a:srgbClr xmlns:mc="http://schemas.openxmlformats.org/markup-compatibility/2006" xmlns:a14="http://schemas.microsoft.com/office/drawing/2010/main" val="3ED6E4" mc:Ignorable=""/>
      </a:accent5>
      <a:accent6>
        <a:srgbClr xmlns:mc="http://schemas.openxmlformats.org/markup-compatibility/2006" xmlns:a14="http://schemas.microsoft.com/office/drawing/2010/main" val="7D3DA1" mc:Ignorable=""/>
      </a:accent6>
      <a:hlink>
        <a:srgbClr xmlns:mc="http://schemas.openxmlformats.org/markup-compatibility/2006" xmlns:a14="http://schemas.microsoft.com/office/drawing/2010/main" val="F3EB4F" mc:Ignorable=""/>
      </a:hlink>
      <a:folHlink>
        <a:srgbClr xmlns:mc="http://schemas.openxmlformats.org/markup-compatibility/2006" xmlns:a14="http://schemas.microsoft.com/office/drawing/2010/main" val="7DDDFF" mc:Ignorable=""/>
      </a:folHlink>
    </a:clrScheme>
    <a:fontScheme name="Blue-Purple TT">
      <a:majorFont>
        <a:latin typeface="Segoe"/>
        <a:ea typeface=""/>
        <a:cs typeface=""/>
      </a:majorFont>
      <a:minorFont>
        <a:latin typeface="Segoe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xmlns:mc="http://schemas.openxmlformats.org/markup-compatibility/2006" xmlns:a14="http://schemas.microsoft.com/office/drawing/2010/main" val="000000" mc:Ignorable="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400" dirty="0" smtClean="0">
            <a:solidFill>
              <a:srgbClr xmlns:mc="http://schemas.openxmlformats.org/markup-compatibility/2006" xmlns:a14="http://schemas.microsoft.com/office/drawing/2010/main" val="FFFFFF" mc:Ignorable=""/>
            </a:solidFill>
            <a:effectLst>
              <a:outerShdw blurRad="38100" dist="38100" dir="2700000" algn="tl">
                <a:srgbClr xmlns:mc="http://schemas.openxmlformats.org/markup-compatibility/2006" xmlns:a14="http://schemas.microsoft.com/office/drawing/2010/main" val="000000" mc:Ignorable="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dirty="0" err="1" smtClean="0">
            <a:effectLst>
              <a:outerShdw blurRad="38100" dist="38100" dir="2700000" algn="tl">
                <a:srgbClr xmlns:mc="http://schemas.openxmlformats.org/markup-compatibility/2006" xmlns:a14="http://schemas.microsoft.com/office/drawing/2010/main" val="000000" mc:Ignorable="">
                  <a:alpha val="43137"/>
                </a:srgbClr>
              </a:outerShdw>
            </a:effectLst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xmlns:mc="http://schemas.openxmlformats.org/markup-compatibility/2006" xmlns:a14="http://schemas.microsoft.com/office/drawing/2010/main" val="000000" mc:Ignorable=""/>
      </a:dk1>
      <a:lt1>
        <a:srgbClr xmlns:mc="http://schemas.openxmlformats.org/markup-compatibility/2006" xmlns:a14="http://schemas.microsoft.com/office/drawing/2010/main" val="FFFFFF" mc:Ignorable=""/>
      </a:lt1>
      <a:dk2>
        <a:srgbClr xmlns:mc="http://schemas.openxmlformats.org/markup-compatibility/2006" xmlns:a14="http://schemas.microsoft.com/office/drawing/2010/main" val="050595" mc:Ignorable=""/>
      </a:dk2>
      <a:lt2>
        <a:srgbClr xmlns:mc="http://schemas.openxmlformats.org/markup-compatibility/2006" xmlns:a14="http://schemas.microsoft.com/office/drawing/2010/main" val="FFFFFF" mc:Ignorable=""/>
      </a:lt2>
      <a:accent1>
        <a:srgbClr xmlns:mc="http://schemas.openxmlformats.org/markup-compatibility/2006" xmlns:a14="http://schemas.microsoft.com/office/drawing/2010/main" val="FFC000" mc:Ignorable=""/>
      </a:accent1>
      <a:accent2>
        <a:srgbClr xmlns:mc="http://schemas.openxmlformats.org/markup-compatibility/2006" xmlns:a14="http://schemas.microsoft.com/office/drawing/2010/main" val="3497AE" mc:Ignorable=""/>
      </a:accent2>
      <a:accent3>
        <a:srgbClr xmlns:mc="http://schemas.openxmlformats.org/markup-compatibility/2006" xmlns:a14="http://schemas.microsoft.com/office/drawing/2010/main" val="DF8045" mc:Ignorable=""/>
      </a:accent3>
      <a:accent4>
        <a:srgbClr xmlns:mc="http://schemas.openxmlformats.org/markup-compatibility/2006" xmlns:a14="http://schemas.microsoft.com/office/drawing/2010/main" val="7DCC2E" mc:Ignorable=""/>
      </a:accent4>
      <a:accent5>
        <a:srgbClr xmlns:mc="http://schemas.openxmlformats.org/markup-compatibility/2006" xmlns:a14="http://schemas.microsoft.com/office/drawing/2010/main" val="FF9929" mc:Ignorable=""/>
      </a:accent5>
      <a:accent6>
        <a:srgbClr xmlns:mc="http://schemas.openxmlformats.org/markup-compatibility/2006" xmlns:a14="http://schemas.microsoft.com/office/drawing/2010/main" val="7D3DA1" mc:Ignorable=""/>
      </a:accent6>
      <a:hlink>
        <a:srgbClr xmlns:mc="http://schemas.openxmlformats.org/markup-compatibility/2006" xmlns:a14="http://schemas.microsoft.com/office/drawing/2010/main" val="F3EB4F" mc:Ignorable=""/>
      </a:hlink>
      <a:folHlink>
        <a:srgbClr xmlns:mc="http://schemas.openxmlformats.org/markup-compatibility/2006" xmlns:a14="http://schemas.microsoft.com/office/drawing/2010/main" val="7DDDFF" mc:Ignorable=""/>
      </a:folHlink>
    </a:clrScheme>
    <a:fontScheme name="Blue-Purple TT">
      <a:majorFont>
        <a:latin typeface="Segoe"/>
        <a:ea typeface=""/>
        <a:cs typeface=""/>
      </a:majorFont>
      <a:minorFont>
        <a:latin typeface="Segoe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xmlns:mc="http://schemas.openxmlformats.org/markup-compatibility/2006" xmlns:a14="http://schemas.microsoft.com/office/drawing/2010/main" val="000000" mc:Ignorable="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xmlns:mc="http://schemas.openxmlformats.org/markup-compatibility/2006" xmlns:a14="http://schemas.microsoft.com/office/drawing/2010/main" val="000000" mc:Ignorable="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Microsoft Research 2009 dark template</Template>
  <TotalTime>534</TotalTime>
  <Words>1578</Words>
  <Application>Microsoft Office PowerPoint</Application>
  <PresentationFormat>On-screen Show (4:3)</PresentationFormat>
  <Paragraphs>409</Paragraphs>
  <Slides>40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3" baseType="lpstr">
      <vt:lpstr>1-10159 Microsoft Research 2009</vt:lpstr>
      <vt:lpstr>White with Courier font for code slides</vt:lpstr>
      <vt:lpstr>Visio</vt:lpstr>
      <vt:lpstr>Clousot A static contract checker based on abstract interpretation</vt:lpstr>
      <vt:lpstr>Demo! </vt:lpstr>
      <vt:lpstr>Code Contracts</vt:lpstr>
      <vt:lpstr>Code Contracts tools</vt:lpstr>
      <vt:lpstr>Abstract Interpretation</vt:lpstr>
      <vt:lpstr>Clousot</vt:lpstr>
      <vt:lpstr>Clousot: The big picture</vt:lpstr>
      <vt:lpstr>Method Analysis</vt:lpstr>
      <vt:lpstr>Bytecode</vt:lpstr>
      <vt:lpstr>Why the bytecode???</vt:lpstr>
      <vt:lpstr>Drawbacks</vt:lpstr>
      <vt:lpstr>Clousot: Analysis structure</vt:lpstr>
      <vt:lpstr>Expression recovery</vt:lpstr>
      <vt:lpstr>Eager expression reconstruction?</vt:lpstr>
      <vt:lpstr>Lazy expression recovery</vt:lpstr>
      <vt:lpstr>Value Analyses</vt:lpstr>
      <vt:lpstr>PowerPoint Presentation</vt:lpstr>
      <vt:lpstr>1. Numerical Abstract Domains</vt:lpstr>
      <vt:lpstr>Abstract domains</vt:lpstr>
      <vt:lpstr>Numerical domains in Clousot</vt:lpstr>
      <vt:lpstr>Why  Subpolyhedra?</vt:lpstr>
      <vt:lpstr>Subpolyhedra</vt:lpstr>
      <vt:lpstr>Naif Join</vt:lpstr>
      <vt:lpstr>Join algorithm : SubPolyhedra</vt:lpstr>
      <vt:lpstr>Example : Join Step 1</vt:lpstr>
      <vt:lpstr>Example: Join steps 2-3</vt:lpstr>
      <vt:lpstr>Example: Join Step 4</vt:lpstr>
      <vt:lpstr>Critical operation: Reduction</vt:lpstr>
      <vt:lpstr>To sum up on Subpolyhedra</vt:lpstr>
      <vt:lpstr>2. Abstract domain for array content inference</vt:lpstr>
      <vt:lpstr>Inferring array contents…</vt:lpstr>
      <vt:lpstr>Our idea</vt:lpstr>
      <vt:lpstr>Example</vt:lpstr>
      <vt:lpstr>Segment unification</vt:lpstr>
      <vt:lpstr>Example</vt:lpstr>
      <vt:lpstr>Other… </vt:lpstr>
      <vt:lpstr>TODO </vt:lpstr>
      <vt:lpstr>Conclusions</vt:lpstr>
      <vt:lpstr>Thanks!!!!</vt:lpstr>
      <vt:lpstr>Example : Join Step 5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logozzo</dc:creator>
  <cp:lastModifiedBy>logozzo</cp:lastModifiedBy>
  <cp:revision>68</cp:revision>
  <dcterms:created xsi:type="dcterms:W3CDTF">2009-10-23T21:04:06Z</dcterms:created>
  <dcterms:modified xsi:type="dcterms:W3CDTF">2009-11-17T19:26:35Z</dcterms:modified>
</cp:coreProperties>
</file>