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5"/>
  </p:sldMasterIdLst>
  <p:notesMasterIdLst>
    <p:notesMasterId r:id="rId42"/>
  </p:notesMasterIdLst>
  <p:sldIdLst>
    <p:sldId id="257" r:id="rId6"/>
    <p:sldId id="291" r:id="rId7"/>
    <p:sldId id="292" r:id="rId8"/>
    <p:sldId id="260" r:id="rId9"/>
    <p:sldId id="259" r:id="rId10"/>
    <p:sldId id="258" r:id="rId11"/>
    <p:sldId id="278" r:id="rId12"/>
    <p:sldId id="262" r:id="rId13"/>
    <p:sldId id="293" r:id="rId14"/>
    <p:sldId id="264" r:id="rId15"/>
    <p:sldId id="265" r:id="rId16"/>
    <p:sldId id="263" r:id="rId17"/>
    <p:sldId id="266" r:id="rId18"/>
    <p:sldId id="268" r:id="rId19"/>
    <p:sldId id="269" r:id="rId20"/>
    <p:sldId id="271" r:id="rId21"/>
    <p:sldId id="275" r:id="rId22"/>
    <p:sldId id="290" r:id="rId23"/>
    <p:sldId id="316" r:id="rId24"/>
    <p:sldId id="295" r:id="rId25"/>
    <p:sldId id="296" r:id="rId26"/>
    <p:sldId id="297" r:id="rId27"/>
    <p:sldId id="298" r:id="rId28"/>
    <p:sldId id="312" r:id="rId29"/>
    <p:sldId id="313" r:id="rId30"/>
    <p:sldId id="314" r:id="rId31"/>
    <p:sldId id="315" r:id="rId32"/>
    <p:sldId id="299" r:id="rId33"/>
    <p:sldId id="300" r:id="rId34"/>
    <p:sldId id="301" r:id="rId35"/>
    <p:sldId id="302" r:id="rId36"/>
    <p:sldId id="304" r:id="rId37"/>
    <p:sldId id="274" r:id="rId38"/>
    <p:sldId id="279" r:id="rId39"/>
    <p:sldId id="305" r:id="rId40"/>
    <p:sldId id="267"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7" charset="0"/>
        <a:ea typeface="ＭＳ Ｐゴシック" pitchFamily="17" charset="-128"/>
        <a:cs typeface="+mn-cs"/>
      </a:defRPr>
    </a:lvl1pPr>
    <a:lvl2pPr marL="457200" algn="l" rtl="0" eaLnBrk="0" fontAlgn="base" hangingPunct="0">
      <a:spcBef>
        <a:spcPct val="0"/>
      </a:spcBef>
      <a:spcAft>
        <a:spcPct val="0"/>
      </a:spcAft>
      <a:defRPr sz="2400" kern="1200">
        <a:solidFill>
          <a:schemeClr val="tx1"/>
        </a:solidFill>
        <a:latin typeface="Times" pitchFamily="17" charset="0"/>
        <a:ea typeface="ＭＳ Ｐゴシック" pitchFamily="17" charset="-128"/>
        <a:cs typeface="+mn-cs"/>
      </a:defRPr>
    </a:lvl2pPr>
    <a:lvl3pPr marL="914400" algn="l" rtl="0" eaLnBrk="0" fontAlgn="base" hangingPunct="0">
      <a:spcBef>
        <a:spcPct val="0"/>
      </a:spcBef>
      <a:spcAft>
        <a:spcPct val="0"/>
      </a:spcAft>
      <a:defRPr sz="2400" kern="1200">
        <a:solidFill>
          <a:schemeClr val="tx1"/>
        </a:solidFill>
        <a:latin typeface="Times" pitchFamily="17" charset="0"/>
        <a:ea typeface="ＭＳ Ｐゴシック" pitchFamily="17" charset="-128"/>
        <a:cs typeface="+mn-cs"/>
      </a:defRPr>
    </a:lvl3pPr>
    <a:lvl4pPr marL="1371600" algn="l" rtl="0" eaLnBrk="0" fontAlgn="base" hangingPunct="0">
      <a:spcBef>
        <a:spcPct val="0"/>
      </a:spcBef>
      <a:spcAft>
        <a:spcPct val="0"/>
      </a:spcAft>
      <a:defRPr sz="2400" kern="1200">
        <a:solidFill>
          <a:schemeClr val="tx1"/>
        </a:solidFill>
        <a:latin typeface="Times" pitchFamily="17" charset="0"/>
        <a:ea typeface="ＭＳ Ｐゴシック" pitchFamily="17" charset="-128"/>
        <a:cs typeface="+mn-cs"/>
      </a:defRPr>
    </a:lvl4pPr>
    <a:lvl5pPr marL="1828800" algn="l" rtl="0" eaLnBrk="0" fontAlgn="base" hangingPunct="0">
      <a:spcBef>
        <a:spcPct val="0"/>
      </a:spcBef>
      <a:spcAft>
        <a:spcPct val="0"/>
      </a:spcAft>
      <a:defRPr sz="2400" kern="1200">
        <a:solidFill>
          <a:schemeClr val="tx1"/>
        </a:solidFill>
        <a:latin typeface="Times" pitchFamily="17" charset="0"/>
        <a:ea typeface="ＭＳ Ｐゴシック" pitchFamily="17" charset="-128"/>
        <a:cs typeface="+mn-cs"/>
      </a:defRPr>
    </a:lvl5pPr>
    <a:lvl6pPr marL="2286000" algn="l" defTabSz="914400" rtl="0" eaLnBrk="1" latinLnBrk="0" hangingPunct="1">
      <a:defRPr sz="2400" kern="1200">
        <a:solidFill>
          <a:schemeClr val="tx1"/>
        </a:solidFill>
        <a:latin typeface="Times" pitchFamily="17" charset="0"/>
        <a:ea typeface="ＭＳ Ｐゴシック" pitchFamily="17" charset="-128"/>
        <a:cs typeface="+mn-cs"/>
      </a:defRPr>
    </a:lvl6pPr>
    <a:lvl7pPr marL="2743200" algn="l" defTabSz="914400" rtl="0" eaLnBrk="1" latinLnBrk="0" hangingPunct="1">
      <a:defRPr sz="2400" kern="1200">
        <a:solidFill>
          <a:schemeClr val="tx1"/>
        </a:solidFill>
        <a:latin typeface="Times" pitchFamily="17" charset="0"/>
        <a:ea typeface="ＭＳ Ｐゴシック" pitchFamily="17" charset="-128"/>
        <a:cs typeface="+mn-cs"/>
      </a:defRPr>
    </a:lvl7pPr>
    <a:lvl8pPr marL="3200400" algn="l" defTabSz="914400" rtl="0" eaLnBrk="1" latinLnBrk="0" hangingPunct="1">
      <a:defRPr sz="2400" kern="1200">
        <a:solidFill>
          <a:schemeClr val="tx1"/>
        </a:solidFill>
        <a:latin typeface="Times" pitchFamily="17" charset="0"/>
        <a:ea typeface="ＭＳ Ｐゴシック" pitchFamily="17" charset="-128"/>
        <a:cs typeface="+mn-cs"/>
      </a:defRPr>
    </a:lvl8pPr>
    <a:lvl9pPr marL="3657600" algn="l" defTabSz="914400" rtl="0" eaLnBrk="1" latinLnBrk="0" hangingPunct="1">
      <a:defRPr sz="2400" kern="1200">
        <a:solidFill>
          <a:schemeClr val="tx1"/>
        </a:solidFill>
        <a:latin typeface="Times" pitchFamily="17"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143" autoAdjust="0"/>
  </p:normalViewPr>
  <p:slideViewPr>
    <p:cSldViewPr>
      <p:cViewPr>
        <p:scale>
          <a:sx n="100" d="100"/>
          <a:sy n="100"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2620E-C608-4906-8605-F03FC97143B8}" type="datetimeFigureOut">
              <a:rPr lang="en-US" smtClean="0"/>
              <a:pPr/>
              <a:t>10/27/2009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010-FD08-445E-9FA4-2AD6ABFE61A2}" type="slidenum">
              <a:rPr lang="en-US" smtClean="0"/>
              <a:pPr/>
              <a:t>‹#›</a:t>
            </a:fld>
            <a:endParaRPr lang="en-US"/>
          </a:p>
        </p:txBody>
      </p:sp>
    </p:spTree>
    <p:extLst>
      <p:ext uri="{BB962C8B-B14F-4D97-AF65-F5344CB8AC3E}">
        <p14:creationId xmlns="" xmlns:p14="http://schemas.microsoft.com/office/powerpoint/2007/7/12/main" val="183919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you have probably used MSDN</a:t>
            </a:r>
            <a:r>
              <a:rPr lang="en-US" baseline="0" dirty="0" smtClean="0"/>
              <a:t> documentation about APIs you are programming against. Some of you may have implemented these APIs. When I go to MSDN, I’m usually looking for documentation on how to use a method. In other words, I’m looking for the contract of the method. The contract should tell me the requirements on my part, the caller, about what values to pass or not to pass. Similarly, the contract should tell me what the method guarantees to me the caller. E.g., returning non-null, etc. Let’s look at an example.</a:t>
            </a:r>
            <a:endParaRPr lang="en-US" dirty="0"/>
          </a:p>
        </p:txBody>
      </p:sp>
      <p:sp>
        <p:nvSpPr>
          <p:cNvPr id="4" name="Slide Number Placeholder 3"/>
          <p:cNvSpPr>
            <a:spLocks noGrp="1"/>
          </p:cNvSpPr>
          <p:nvPr>
            <p:ph type="sldNum" sz="quarter" idx="10"/>
          </p:nvPr>
        </p:nvSpPr>
        <p:spPr/>
        <p:txBody>
          <a:bodyPr/>
          <a:lstStyle/>
          <a:p>
            <a:fld id="{82461010-FD08-445E-9FA4-2AD6ABFE61A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Important API and internal code properties are not documented or checked, making coding difficult and maintenance worse.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Same contract thus serves as documentation, acts as runtime checking, and as specification for static checking.</a:t>
            </a:r>
          </a:p>
          <a:p>
            <a:endParaRPr lang="en-US" dirty="0"/>
          </a:p>
        </p:txBody>
      </p:sp>
      <p:sp>
        <p:nvSpPr>
          <p:cNvPr id="4" name="Slide Number Placeholder 3"/>
          <p:cNvSpPr>
            <a:spLocks noGrp="1"/>
          </p:cNvSpPr>
          <p:nvPr>
            <p:ph type="sldNum" sz="quarter" idx="10"/>
          </p:nvPr>
        </p:nvSpPr>
        <p:spPr/>
        <p:txBody>
          <a:bodyPr/>
          <a:lstStyle/>
          <a:p>
            <a:fld id="{16188FF9-3BE1-4070-BBA5-8B764B61BC9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a simpler example (too many contracts, explain </a:t>
            </a:r>
            <a:r>
              <a:rPr lang="en-US" b="1" dirty="0" smtClean="0"/>
              <a:t>old</a:t>
            </a:r>
            <a:r>
              <a:rPr lang="en-US" dirty="0" smtClean="0"/>
              <a:t> better)</a:t>
            </a:r>
          </a:p>
          <a:p>
            <a:r>
              <a:rPr lang="en-US" dirty="0" smtClean="0"/>
              <a:t>Talk about</a:t>
            </a:r>
            <a:r>
              <a:rPr lang="en-US" baseline="0" dirty="0" smtClean="0"/>
              <a:t> static methods!!!</a:t>
            </a:r>
          </a:p>
          <a:p>
            <a:r>
              <a:rPr lang="en-US" baseline="0" dirty="0" smtClean="0"/>
              <a:t>Questions: what happens at runtime, how can I choose what’s in my build, what’s the methodology (can I rely on the checks?)</a:t>
            </a:r>
          </a:p>
          <a:p>
            <a:r>
              <a:rPr lang="en-US" smtClean="0"/>
              <a:t>Quantifiers?</a:t>
            </a:r>
            <a:endParaRPr lang="en-US" dirty="0"/>
          </a:p>
        </p:txBody>
      </p:sp>
      <p:sp>
        <p:nvSpPr>
          <p:cNvPr id="4" name="Slide Number Placeholder 3"/>
          <p:cNvSpPr>
            <a:spLocks noGrp="1"/>
          </p:cNvSpPr>
          <p:nvPr>
            <p:ph type="sldNum" sz="quarter" idx="10"/>
          </p:nvPr>
        </p:nvSpPr>
        <p:spPr/>
        <p:txBody>
          <a:bodyPr/>
          <a:lstStyle/>
          <a:p>
            <a:fld id="{16188FF9-3BE1-4070-BBA5-8B764B61BC98}"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2D84D-7A2A-4F7D-80DF-1ED54B877141}" type="slidenum">
              <a:rPr lang="en-US" smtClean="0"/>
              <a:pPr/>
              <a:t>23</a:t>
            </a:fld>
            <a:endParaRPr lang="en-US"/>
          </a:p>
        </p:txBody>
      </p:sp>
    </p:spTree>
    <p:extLst>
      <p:ext uri="{BB962C8B-B14F-4D97-AF65-F5344CB8AC3E}">
        <p14:creationId xmlns="" xmlns:p14="http://schemas.microsoft.com/office/powerpoint/2007/7/12/main" val="402562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000C5-63B8-4AB4-8B65-E6C0DB1E3E78}"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EF0CC-C70E-4130-8E9E-48B115FBCE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914400"/>
            <a:ext cx="8534400" cy="579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722437"/>
            <a:ext cx="85344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000C5-63B8-4AB4-8B65-E6C0DB1E3E78}" type="datetimeFigureOut">
              <a:rPr lang="en-US" smtClean="0"/>
              <a:pPr/>
              <a:t>10/27/2009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EF0CC-C70E-4130-8E9E-48B115FBCE14}" type="slidenum">
              <a:rPr lang="en-US" smtClean="0"/>
              <a:pPr/>
              <a:t>‹#›</a:t>
            </a:fld>
            <a:endParaRPr lang="en-US"/>
          </a:p>
        </p:txBody>
      </p:sp>
      <p:pic>
        <p:nvPicPr>
          <p:cNvPr id="7" name="Picture 10" descr="PPTHeader.bmp"/>
          <p:cNvPicPr>
            <a:picLocks noChangeAspect="1"/>
          </p:cNvPicPr>
          <p:nvPr userDrawn="1"/>
        </p:nvPicPr>
        <p:blipFill>
          <a:blip r:embed="rId14"/>
          <a:srcRect t="22694" r="1639" b="9219"/>
          <a:stretch>
            <a:fillRect/>
          </a:stretch>
        </p:blipFill>
        <p:spPr bwMode="auto">
          <a:xfrm>
            <a:off x="0" y="0"/>
            <a:ext cx="914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hyperlink" Target="http://en.wikipedia.org/wiki/File:Edsger_Wybe_Dijkstra.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hyperlink" Target="http://en.wikipedia.org/wiki/File:CAR_Hoare.jpg" TargetMode="External"/><Relationship Id="rId9" Type="http://schemas.openxmlformats.org/officeDocument/2006/relationships/hyperlink" Target="http://www.facebook.com/album.php?profile=1&amp;id=80887320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devlabs/dd491992.aspx" TargetMode="External"/><Relationship Id="rId2" Type="http://schemas.openxmlformats.org/officeDocument/2006/relationships/hyperlink" Target="http://research.microsoft.com/contracts" TargetMode="External"/><Relationship Id="rId1" Type="http://schemas.openxmlformats.org/officeDocument/2006/relationships/slideLayout" Target="../slideLayouts/slideLayout2.xml"/><Relationship Id="rId5" Type="http://schemas.openxmlformats.org/officeDocument/2006/relationships/hyperlink" Target="mailto:mbarnett@microsoft.com" TargetMode="External"/><Relationship Id="rId4" Type="http://schemas.openxmlformats.org/officeDocument/2006/relationships/hyperlink" Target="mailto:maf@microsoft.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PTBackground.bmp"/>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0" name="Rectangle 6"/>
          <p:cNvSpPr>
            <a:spLocks noChangeArrowheads="1"/>
          </p:cNvSpPr>
          <p:nvPr/>
        </p:nvSpPr>
        <p:spPr bwMode="auto">
          <a:xfrm>
            <a:off x="0" y="3124200"/>
            <a:ext cx="9144000" cy="2057400"/>
          </a:xfrm>
          <a:prstGeom prst="rect">
            <a:avLst/>
          </a:prstGeom>
          <a:solidFill>
            <a:schemeClr val="tx1"/>
          </a:solidFill>
          <a:ln w="9525">
            <a:solidFill>
              <a:schemeClr val="tx1"/>
            </a:solidFill>
            <a:round/>
            <a:headEnd/>
            <a:tailEnd/>
          </a:ln>
        </p:spPr>
        <p:txBody>
          <a:bodyPr/>
          <a:lstStyle/>
          <a:p>
            <a:endParaRPr lang="en-US">
              <a:solidFill>
                <a:schemeClr val="bg1"/>
              </a:solidFill>
              <a:latin typeface="Trebuchet MS" pitchFamily="17" charset="0"/>
            </a:endParaRPr>
          </a:p>
        </p:txBody>
      </p:sp>
      <p:sp>
        <p:nvSpPr>
          <p:cNvPr id="14341" name="TextBox 8"/>
          <p:cNvSpPr txBox="1">
            <a:spLocks noChangeArrowheads="1"/>
          </p:cNvSpPr>
          <p:nvPr/>
        </p:nvSpPr>
        <p:spPr bwMode="auto">
          <a:xfrm>
            <a:off x="685800" y="3008055"/>
            <a:ext cx="8077200" cy="2554545"/>
          </a:xfrm>
          <a:prstGeom prst="rect">
            <a:avLst/>
          </a:prstGeom>
          <a:noFill/>
          <a:ln w="9525">
            <a:noFill/>
            <a:miter lim="800000"/>
            <a:headEnd/>
            <a:tailEnd/>
          </a:ln>
        </p:spPr>
        <p:txBody>
          <a:bodyPr wrap="square">
            <a:spAutoFit/>
          </a:bodyPr>
          <a:lstStyle/>
          <a:p>
            <a:r>
              <a:rPr lang="en-US" sz="4400" dirty="0" smtClean="0">
                <a:solidFill>
                  <a:srgbClr val="FFFF00"/>
                </a:solidFill>
                <a:latin typeface="+mn-lt"/>
              </a:rPr>
              <a:t>Language Agnostic Specification and Verification for .NET</a:t>
            </a:r>
            <a:endParaRPr lang="en-US" sz="4400" dirty="0">
              <a:solidFill>
                <a:srgbClr val="FFFF00"/>
              </a:solidFill>
              <a:latin typeface="+mn-lt"/>
            </a:endParaRPr>
          </a:p>
          <a:p>
            <a:r>
              <a:rPr lang="en-US" dirty="0" smtClean="0">
                <a:solidFill>
                  <a:schemeClr val="bg1"/>
                </a:solidFill>
                <a:latin typeface="Trebuchet MS" pitchFamily="17" charset="0"/>
              </a:rPr>
              <a:t>Manuel Fähndrich</a:t>
            </a:r>
          </a:p>
          <a:p>
            <a:r>
              <a:rPr lang="en-US" dirty="0" smtClean="0">
                <a:solidFill>
                  <a:schemeClr val="bg1"/>
                </a:solidFill>
                <a:latin typeface="Trebuchet MS" pitchFamily="17" charset="0"/>
              </a:rPr>
              <a:t>UW </a:t>
            </a:r>
            <a:r>
              <a:rPr lang="en-US" dirty="0" err="1" smtClean="0">
                <a:solidFill>
                  <a:schemeClr val="bg1"/>
                </a:solidFill>
                <a:latin typeface="Trebuchet MS" pitchFamily="17" charset="0"/>
              </a:rPr>
              <a:t>RiSE</a:t>
            </a:r>
            <a:r>
              <a:rPr lang="en-US" dirty="0" smtClean="0">
                <a:solidFill>
                  <a:schemeClr val="bg1"/>
                </a:solidFill>
                <a:latin typeface="Trebuchet MS" pitchFamily="17" charset="0"/>
              </a:rPr>
              <a:t> Seminar</a:t>
            </a:r>
            <a:endParaRPr lang="en-US" dirty="0">
              <a:solidFill>
                <a:schemeClr val="bg1"/>
              </a:solidFill>
              <a:latin typeface="Trebuchet MS" pitchFamily="17" charset="0"/>
            </a:endParaRPr>
          </a:p>
          <a:p>
            <a:r>
              <a:rPr lang="en-US" dirty="0" smtClean="0">
                <a:solidFill>
                  <a:schemeClr val="bg1"/>
                </a:solidFill>
                <a:latin typeface="Trebuchet MS" pitchFamily="17" charset="0"/>
              </a:rPr>
              <a:t>10/27/2009</a:t>
            </a:r>
            <a:endParaRPr lang="en-US" dirty="0">
              <a:solidFill>
                <a:schemeClr val="bg1"/>
              </a:solidFill>
              <a:latin typeface="Trebuchet MS" pitchFamily="17"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6448" y="2586736"/>
            <a:ext cx="7007352" cy="5374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p:cNvSpPr/>
          <p:nvPr/>
        </p:nvSpPr>
        <p:spPr>
          <a:xfrm>
            <a:off x="536448" y="2286000"/>
            <a:ext cx="3273552"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466725" y="5181600"/>
            <a:ext cx="4257675" cy="1123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2286000" y="2871216"/>
            <a:ext cx="5105400" cy="2529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Specifying Contracts (C#)</a:t>
            </a:r>
            <a:endParaRPr lang="en-US" dirty="0"/>
          </a:p>
        </p:txBody>
      </p:sp>
      <p:sp>
        <p:nvSpPr>
          <p:cNvPr id="8" name="Text Box 3"/>
          <p:cNvSpPr txBox="1">
            <a:spLocks noChangeArrowheads="1"/>
          </p:cNvSpPr>
          <p:nvPr/>
        </p:nvSpPr>
        <p:spPr bwMode="auto">
          <a:xfrm>
            <a:off x="457200" y="5152846"/>
            <a:ext cx="46482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1800" b="1" dirty="0" smtClean="0">
                <a:latin typeface="Corbel" pitchFamily="34" charset="0"/>
              </a:rPr>
              <a:t>[</a:t>
            </a:r>
            <a:r>
              <a:rPr lang="en-US" sz="1800" b="1" dirty="0" err="1" smtClean="0">
                <a:latin typeface="Corbel" pitchFamily="34" charset="0"/>
              </a:rPr>
              <a:t>ContractInvariantMethod</a:t>
            </a:r>
            <a:r>
              <a:rPr lang="en-US" sz="1800" b="1" dirty="0" smtClean="0">
                <a:latin typeface="Corbel" pitchFamily="34" charset="0"/>
              </a:rPr>
              <a:t>]</a:t>
            </a:r>
            <a:br>
              <a:rPr lang="en-US" sz="1800" b="1" dirty="0" smtClean="0">
                <a:latin typeface="Corbel" pitchFamily="34" charset="0"/>
              </a:rPr>
            </a:br>
            <a:r>
              <a:rPr lang="en-US" sz="1800" b="1" dirty="0" smtClean="0">
                <a:latin typeface="Corbel" pitchFamily="34" charset="0"/>
              </a:rPr>
              <a:t>void</a:t>
            </a:r>
            <a:r>
              <a:rPr lang="en-US" sz="1800" dirty="0" smtClean="0">
                <a:latin typeface="Corbel" pitchFamily="34" charset="0"/>
              </a:rPr>
              <a:t> </a:t>
            </a:r>
            <a:r>
              <a:rPr lang="en-US" sz="1800" dirty="0" err="1" smtClean="0">
                <a:latin typeface="Corbel" pitchFamily="34" charset="0"/>
              </a:rPr>
              <a:t>ObjectInvariant</a:t>
            </a:r>
            <a:r>
              <a:rPr lang="en-US" sz="1800" dirty="0" smtClean="0">
                <a:latin typeface="Corbel" pitchFamily="34" charset="0"/>
              </a:rPr>
              <a:t>() {</a:t>
            </a:r>
            <a:br>
              <a:rPr lang="en-US" sz="1800" dirty="0" smtClean="0">
                <a:latin typeface="Corbel" pitchFamily="34" charset="0"/>
              </a:rPr>
            </a:br>
            <a:r>
              <a:rPr lang="en-US" sz="1800" dirty="0" smtClean="0">
                <a:latin typeface="Corbel" pitchFamily="34" charset="0"/>
              </a:rPr>
              <a:t>  </a:t>
            </a:r>
            <a:r>
              <a:rPr lang="en-US" sz="1800" dirty="0" err="1" smtClean="0">
                <a:latin typeface="Corbel" pitchFamily="34" charset="0"/>
              </a:rPr>
              <a:t>Contract.</a:t>
            </a:r>
            <a:r>
              <a:rPr lang="en-US" sz="1800" b="1" dirty="0" err="1" smtClean="0">
                <a:latin typeface="Corbel" pitchFamily="34" charset="0"/>
              </a:rPr>
              <a:t>Invariant</a:t>
            </a:r>
            <a:r>
              <a:rPr lang="en-US" sz="1800" dirty="0" smtClean="0">
                <a:latin typeface="Corbel" pitchFamily="34" charset="0"/>
              </a:rPr>
              <a:t>( items != </a:t>
            </a:r>
            <a:r>
              <a:rPr lang="en-US" sz="1800" b="1" dirty="0" smtClean="0">
                <a:latin typeface="Corbel" pitchFamily="34" charset="0"/>
              </a:rPr>
              <a:t>null </a:t>
            </a:r>
            <a:r>
              <a:rPr lang="en-US" sz="1800" dirty="0" smtClean="0">
                <a:latin typeface="Corbel" pitchFamily="34" charset="0"/>
              </a:rPr>
              <a:t>);</a:t>
            </a:r>
            <a:br>
              <a:rPr lang="en-US" sz="1800" dirty="0" smtClean="0">
                <a:latin typeface="Corbel" pitchFamily="34" charset="0"/>
              </a:rPr>
            </a:br>
            <a:r>
              <a:rPr lang="en-US" sz="1800" dirty="0" smtClean="0">
                <a:latin typeface="Corbel" pitchFamily="34" charset="0"/>
              </a:rPr>
              <a:t>}</a:t>
            </a:r>
            <a:endParaRPr lang="en-US" sz="1800" dirty="0">
              <a:latin typeface="Corbel" pitchFamily="34" charset="0"/>
            </a:endParaRPr>
          </a:p>
        </p:txBody>
      </p:sp>
      <p:sp>
        <p:nvSpPr>
          <p:cNvPr id="10" name="TextBox 9"/>
          <p:cNvSpPr txBox="1"/>
          <p:nvPr/>
        </p:nvSpPr>
        <p:spPr>
          <a:xfrm>
            <a:off x="5334000" y="4343400"/>
            <a:ext cx="335280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t>Features</a:t>
            </a:r>
          </a:p>
          <a:p>
            <a:pPr>
              <a:buFont typeface="Wingdings" pitchFamily="2" charset="2"/>
              <a:buChar char="§"/>
            </a:pPr>
            <a:r>
              <a:rPr lang="en-US" sz="2000" dirty="0" smtClean="0"/>
              <a:t> </a:t>
            </a:r>
            <a:r>
              <a:rPr lang="en-US" sz="2000" dirty="0" smtClean="0">
                <a:solidFill>
                  <a:schemeClr val="tx1"/>
                </a:solidFill>
              </a:rPr>
              <a:t>Language expression syntax</a:t>
            </a:r>
          </a:p>
          <a:p>
            <a:pPr lvl="1">
              <a:buFont typeface="Wingdings" pitchFamily="2" charset="2"/>
              <a:buChar char="§"/>
            </a:pPr>
            <a:r>
              <a:rPr lang="en-US" sz="2000" dirty="0" smtClean="0">
                <a:solidFill>
                  <a:schemeClr val="tx1"/>
                </a:solidFill>
              </a:rPr>
              <a:t> Type checking / IDE</a:t>
            </a:r>
          </a:p>
          <a:p>
            <a:pPr>
              <a:buFont typeface="Wingdings" pitchFamily="2" charset="2"/>
              <a:buChar char="§"/>
            </a:pPr>
            <a:r>
              <a:rPr lang="en-US" sz="2000" dirty="0" smtClean="0">
                <a:solidFill>
                  <a:schemeClr val="tx1"/>
                </a:solidFill>
              </a:rPr>
              <a:t> Declarative</a:t>
            </a:r>
          </a:p>
          <a:p>
            <a:pPr>
              <a:buFont typeface="Wingdings" pitchFamily="2" charset="2"/>
              <a:buChar char="§"/>
            </a:pPr>
            <a:r>
              <a:rPr lang="en-US" sz="2000" dirty="0" smtClean="0">
                <a:solidFill>
                  <a:schemeClr val="tx1"/>
                </a:solidFill>
              </a:rPr>
              <a:t> Special Encodings</a:t>
            </a:r>
          </a:p>
          <a:p>
            <a:pPr lvl="1">
              <a:buFont typeface="Wingdings" pitchFamily="2" charset="2"/>
              <a:buChar char="§"/>
            </a:pPr>
            <a:r>
              <a:rPr lang="en-US" sz="2000" dirty="0" smtClean="0">
                <a:solidFill>
                  <a:schemeClr val="tx1"/>
                </a:solidFill>
              </a:rPr>
              <a:t> Result and Old</a:t>
            </a:r>
            <a:endParaRPr lang="en-US" sz="2000" dirty="0"/>
          </a:p>
        </p:txBody>
      </p:sp>
      <p:sp>
        <p:nvSpPr>
          <p:cNvPr id="12" name="Rectangle 11"/>
          <p:cNvSpPr/>
          <p:nvPr/>
        </p:nvSpPr>
        <p:spPr>
          <a:xfrm>
            <a:off x="1447801" y="2611786"/>
            <a:ext cx="762000" cy="263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2351809" y="2316348"/>
            <a:ext cx="1229591" cy="2744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381000" y="1695033"/>
            <a:ext cx="8763000" cy="2862322"/>
          </a:xfrm>
          <a:prstGeom prst="rect">
            <a:avLst/>
          </a:prstGeom>
          <a:noFill/>
          <a:ln w="9525">
            <a:noFill/>
            <a:miter lim="800000"/>
            <a:headEnd/>
            <a:tailEnd/>
          </a:ln>
          <a:effectLst/>
        </p:spPr>
        <p:txBody>
          <a:bodyPr wrap="square">
            <a:spAutoFit/>
          </a:bodyPr>
          <a:lstStyle/>
          <a:p>
            <a:pPr>
              <a:spcBef>
                <a:spcPct val="50000"/>
              </a:spcBef>
            </a:pPr>
            <a:r>
              <a:rPr lang="en-US" sz="1800" b="1" dirty="0">
                <a:latin typeface="Corbel" pitchFamily="34" charset="0"/>
                <a:cs typeface="Courier New" pitchFamily="49" charset="0"/>
              </a:rPr>
              <a:t>public</a:t>
            </a:r>
            <a:r>
              <a:rPr lang="en-US" sz="1800" dirty="0">
                <a:latin typeface="Corbel" pitchFamily="34" charset="0"/>
                <a:cs typeface="Courier New" pitchFamily="49" charset="0"/>
              </a:rPr>
              <a:t> </a:t>
            </a:r>
            <a:r>
              <a:rPr lang="en-US" sz="1800" b="1" dirty="0">
                <a:latin typeface="Corbel" pitchFamily="34" charset="0"/>
                <a:cs typeface="Courier New" pitchFamily="49" charset="0"/>
              </a:rPr>
              <a:t>virtual</a:t>
            </a:r>
            <a:r>
              <a:rPr lang="en-US" sz="1800" dirty="0">
                <a:latin typeface="Corbel" pitchFamily="34" charset="0"/>
                <a:cs typeface="Courier New" pitchFamily="49" charset="0"/>
              </a:rPr>
              <a:t> </a:t>
            </a:r>
            <a:r>
              <a:rPr lang="en-US" sz="1800" b="1" dirty="0" err="1">
                <a:latin typeface="Corbel" pitchFamily="34" charset="0"/>
                <a:cs typeface="Courier New" pitchFamily="49" charset="0"/>
              </a:rPr>
              <a:t>int</a:t>
            </a:r>
            <a:r>
              <a:rPr lang="en-US" sz="1800" dirty="0">
                <a:latin typeface="Corbel" pitchFamily="34" charset="0"/>
                <a:cs typeface="Courier New" pitchFamily="49" charset="0"/>
              </a:rPr>
              <a:t> Add(</a:t>
            </a:r>
            <a:r>
              <a:rPr lang="en-US" sz="1800" b="1" dirty="0">
                <a:latin typeface="Corbel" pitchFamily="34" charset="0"/>
                <a:cs typeface="Courier New" pitchFamily="49" charset="0"/>
              </a:rPr>
              <a:t>object</a:t>
            </a:r>
            <a:r>
              <a:rPr lang="en-US" sz="1800" dirty="0">
                <a:latin typeface="Corbel" pitchFamily="34" charset="0"/>
                <a:cs typeface="Courier New" pitchFamily="49" charset="0"/>
              </a:rPr>
              <a:t> value</a:t>
            </a:r>
            <a:r>
              <a:rPr lang="en-US" sz="1800" dirty="0" smtClean="0">
                <a:latin typeface="Corbel" pitchFamily="34" charset="0"/>
                <a:cs typeface="Courier New" pitchFamily="49" charset="0"/>
              </a:rPr>
              <a:t>)</a:t>
            </a:r>
            <a:br>
              <a:rPr lang="en-US" sz="1800" dirty="0" smtClean="0">
                <a:latin typeface="Corbel" pitchFamily="34" charset="0"/>
                <a:cs typeface="Courier New" pitchFamily="49" charset="0"/>
              </a:rPr>
            </a:br>
            <a:r>
              <a:rPr lang="en-US" sz="1800" dirty="0" smtClean="0">
                <a:latin typeface="Corbel" pitchFamily="34" charset="0"/>
                <a:cs typeface="Courier New" pitchFamily="49" charset="0"/>
              </a:rPr>
              <a:t>{</a:t>
            </a:r>
            <a:br>
              <a:rPr lang="en-US" sz="1800" dirty="0" smtClean="0">
                <a:latin typeface="Corbel" pitchFamily="34" charset="0"/>
                <a:cs typeface="Courier New" pitchFamily="49" charset="0"/>
              </a:rPr>
            </a:br>
            <a:r>
              <a:rPr lang="en-US" sz="1800" dirty="0" smtClean="0">
                <a:latin typeface="Corbel" pitchFamily="34" charset="0"/>
                <a:cs typeface="Courier New" pitchFamily="49" charset="0"/>
              </a:rPr>
              <a:t>  Contract.</a:t>
            </a:r>
            <a:r>
              <a:rPr lang="en-US" sz="1800" b="1" dirty="0" smtClean="0">
                <a:latin typeface="Corbel" pitchFamily="34" charset="0"/>
                <a:cs typeface="Courier New" pitchFamily="49" charset="0"/>
              </a:rPr>
              <a:t>Requires</a:t>
            </a:r>
            <a:r>
              <a:rPr lang="en-US" sz="1800" dirty="0" smtClean="0">
                <a:latin typeface="Corbel" pitchFamily="34" charset="0"/>
                <a:cs typeface="Courier New" pitchFamily="49" charset="0"/>
              </a:rPr>
              <a:t>( value </a:t>
            </a:r>
            <a:r>
              <a:rPr lang="en-US" sz="1800" dirty="0">
                <a:latin typeface="Corbel" pitchFamily="34" charset="0"/>
                <a:cs typeface="Courier New" pitchFamily="49" charset="0"/>
              </a:rPr>
              <a:t>!= </a:t>
            </a:r>
            <a:r>
              <a:rPr lang="en-US" sz="1800" b="1" dirty="0" smtClean="0">
                <a:latin typeface="Corbel" pitchFamily="34" charset="0"/>
                <a:cs typeface="Courier New" pitchFamily="49" charset="0"/>
              </a:rPr>
              <a:t>null </a:t>
            </a:r>
            <a:r>
              <a:rPr lang="en-US" sz="1800" dirty="0" smtClean="0">
                <a:latin typeface="Corbel" pitchFamily="34" charset="0"/>
                <a:cs typeface="Courier New" pitchFamily="49" charset="0"/>
              </a:rPr>
              <a:t>);</a:t>
            </a:r>
            <a:r>
              <a:rPr lang="en-US" sz="1800" dirty="0">
                <a:latin typeface="Corbel" pitchFamily="34" charset="0"/>
                <a:cs typeface="Courier New" pitchFamily="49" charset="0"/>
              </a:rPr>
              <a:t/>
            </a:r>
            <a:br>
              <a:rPr lang="en-US" sz="1800" dirty="0">
                <a:latin typeface="Corbel" pitchFamily="34" charset="0"/>
                <a:cs typeface="Courier New" pitchFamily="49" charset="0"/>
              </a:rPr>
            </a:br>
            <a:r>
              <a:rPr lang="en-US" sz="1800" dirty="0">
                <a:latin typeface="Corbel" pitchFamily="34" charset="0"/>
                <a:cs typeface="Courier New" pitchFamily="49" charset="0"/>
              </a:rPr>
              <a:t>  </a:t>
            </a:r>
            <a:r>
              <a:rPr lang="en-US" sz="1800" dirty="0" smtClean="0">
                <a:latin typeface="Corbel" pitchFamily="34" charset="0"/>
                <a:cs typeface="Courier New" pitchFamily="49" charset="0"/>
              </a:rPr>
              <a:t>Contract.</a:t>
            </a:r>
            <a:r>
              <a:rPr lang="en-US" sz="1800" b="1" dirty="0" smtClean="0">
                <a:latin typeface="Corbel" pitchFamily="34" charset="0"/>
                <a:cs typeface="Courier New" pitchFamily="49" charset="0"/>
              </a:rPr>
              <a:t>Ensures</a:t>
            </a:r>
            <a:r>
              <a:rPr lang="en-US" sz="1800" dirty="0" smtClean="0">
                <a:latin typeface="Corbel" pitchFamily="34" charset="0"/>
                <a:cs typeface="Courier New" pitchFamily="49" charset="0"/>
              </a:rPr>
              <a:t>( Count == </a:t>
            </a:r>
            <a:r>
              <a:rPr lang="en-US" sz="1800" dirty="0" err="1" smtClean="0">
                <a:latin typeface="Corbel" pitchFamily="34" charset="0"/>
                <a:cs typeface="Courier New" pitchFamily="49" charset="0"/>
              </a:rPr>
              <a:t>Contract.</a:t>
            </a:r>
            <a:r>
              <a:rPr lang="en-US" sz="1800" b="1" dirty="0" err="1" smtClean="0">
                <a:latin typeface="Corbel" pitchFamily="34" charset="0"/>
                <a:cs typeface="Courier New" pitchFamily="49" charset="0"/>
              </a:rPr>
              <a:t>OldValue</a:t>
            </a:r>
            <a:r>
              <a:rPr lang="en-US" sz="1800" dirty="0" smtClean="0">
                <a:latin typeface="Corbel" pitchFamily="34" charset="0"/>
                <a:cs typeface="Courier New" pitchFamily="49" charset="0"/>
              </a:rPr>
              <a:t>(Count</a:t>
            </a:r>
            <a:r>
              <a:rPr lang="en-US" sz="1800" dirty="0">
                <a:latin typeface="Corbel" pitchFamily="34" charset="0"/>
                <a:cs typeface="Courier New" pitchFamily="49" charset="0"/>
              </a:rPr>
              <a:t>) + </a:t>
            </a:r>
            <a:r>
              <a:rPr lang="en-US" sz="1800" dirty="0" smtClean="0">
                <a:latin typeface="Corbel" pitchFamily="34" charset="0"/>
                <a:cs typeface="Courier New" pitchFamily="49" charset="0"/>
              </a:rPr>
              <a:t>1 ); </a:t>
            </a:r>
            <a:r>
              <a:rPr lang="en-US" sz="1800" dirty="0">
                <a:latin typeface="Corbel" pitchFamily="34" charset="0"/>
                <a:cs typeface="Courier New" pitchFamily="49" charset="0"/>
              </a:rPr>
              <a:t/>
            </a:r>
            <a:br>
              <a:rPr lang="en-US" sz="1800" dirty="0">
                <a:latin typeface="Corbel" pitchFamily="34" charset="0"/>
                <a:cs typeface="Courier New" pitchFamily="49" charset="0"/>
              </a:rPr>
            </a:br>
            <a:r>
              <a:rPr lang="en-US" sz="1800" dirty="0">
                <a:latin typeface="Corbel" pitchFamily="34" charset="0"/>
                <a:cs typeface="Courier New" pitchFamily="49" charset="0"/>
              </a:rPr>
              <a:t>  </a:t>
            </a:r>
            <a:r>
              <a:rPr lang="en-US" sz="1800" dirty="0" smtClean="0">
                <a:latin typeface="Corbel" pitchFamily="34" charset="0"/>
                <a:cs typeface="Courier New" pitchFamily="49" charset="0"/>
              </a:rPr>
              <a:t>Contract.</a:t>
            </a:r>
            <a:r>
              <a:rPr lang="en-US" sz="1800" b="1" dirty="0" smtClean="0">
                <a:latin typeface="Corbel" pitchFamily="34" charset="0"/>
                <a:cs typeface="Courier New" pitchFamily="49" charset="0"/>
              </a:rPr>
              <a:t>Ensures</a:t>
            </a:r>
            <a:r>
              <a:rPr lang="en-US" sz="1800" dirty="0" smtClean="0">
                <a:latin typeface="Corbel" pitchFamily="34" charset="0"/>
                <a:cs typeface="Courier New" pitchFamily="49" charset="0"/>
              </a:rPr>
              <a:t>( </a:t>
            </a:r>
            <a:r>
              <a:rPr lang="en-US" sz="1800" dirty="0" err="1" smtClean="0">
                <a:latin typeface="Corbel" pitchFamily="34" charset="0"/>
                <a:cs typeface="Courier New" pitchFamily="49" charset="0"/>
              </a:rPr>
              <a:t>Contract.</a:t>
            </a:r>
            <a:r>
              <a:rPr lang="en-US" sz="1800" b="1" dirty="0" err="1" smtClean="0">
                <a:latin typeface="Corbel" pitchFamily="34" charset="0"/>
                <a:cs typeface="Courier New" pitchFamily="49" charset="0"/>
              </a:rPr>
              <a:t>Result</a:t>
            </a:r>
            <a:r>
              <a:rPr lang="en-US" sz="1800" dirty="0" smtClean="0">
                <a:latin typeface="Corbel" pitchFamily="34" charset="0"/>
                <a:cs typeface="Courier New" pitchFamily="49" charset="0"/>
              </a:rPr>
              <a:t>&lt;</a:t>
            </a:r>
            <a:r>
              <a:rPr lang="en-US" sz="1800" b="1" dirty="0" err="1" smtClean="0">
                <a:latin typeface="Corbel" pitchFamily="34" charset="0"/>
                <a:cs typeface="Courier New" pitchFamily="49" charset="0"/>
              </a:rPr>
              <a:t>int</a:t>
            </a:r>
            <a:r>
              <a:rPr lang="en-US" sz="1800" dirty="0" smtClean="0">
                <a:latin typeface="Corbel" pitchFamily="34" charset="0"/>
                <a:cs typeface="Courier New" pitchFamily="49" charset="0"/>
              </a:rPr>
              <a:t>&gt;() == </a:t>
            </a:r>
            <a:r>
              <a:rPr lang="en-US" sz="1800" dirty="0" err="1" smtClean="0">
                <a:latin typeface="Corbel" pitchFamily="34" charset="0"/>
                <a:cs typeface="Courier New" pitchFamily="49" charset="0"/>
              </a:rPr>
              <a:t>Contract.</a:t>
            </a:r>
            <a:r>
              <a:rPr lang="en-US" sz="1800" b="1" dirty="0" err="1" smtClean="0">
                <a:latin typeface="Corbel" pitchFamily="34" charset="0"/>
                <a:cs typeface="Courier New" pitchFamily="49" charset="0"/>
              </a:rPr>
              <a:t>OldValue</a:t>
            </a:r>
            <a:r>
              <a:rPr lang="en-US" sz="1800" dirty="0" smtClean="0">
                <a:latin typeface="Corbel" pitchFamily="34" charset="0"/>
                <a:cs typeface="Courier New" pitchFamily="49" charset="0"/>
              </a:rPr>
              <a:t>(Count) );</a:t>
            </a:r>
            <a:br>
              <a:rPr lang="en-US" sz="1800" dirty="0" smtClean="0">
                <a:latin typeface="Corbel" pitchFamily="34" charset="0"/>
                <a:cs typeface="Courier New" pitchFamily="49" charset="0"/>
              </a:rPr>
            </a:br>
            <a:r>
              <a:rPr lang="en-US" sz="1800" dirty="0" smtClean="0">
                <a:latin typeface="Corbel" pitchFamily="34" charset="0"/>
                <a:cs typeface="Courier New" pitchFamily="49" charset="0"/>
              </a:rPr>
              <a:t>  </a:t>
            </a:r>
            <a:br>
              <a:rPr lang="en-US" sz="1800" dirty="0" smtClean="0">
                <a:latin typeface="Corbel" pitchFamily="34" charset="0"/>
                <a:cs typeface="Courier New" pitchFamily="49" charset="0"/>
              </a:rPr>
            </a:br>
            <a:r>
              <a:rPr lang="en-US" sz="1800" dirty="0" smtClean="0">
                <a:latin typeface="Corbel" pitchFamily="34" charset="0"/>
                <a:cs typeface="Courier New" pitchFamily="49" charset="0"/>
              </a:rPr>
              <a:t>  </a:t>
            </a:r>
            <a:r>
              <a:rPr lang="en-US" sz="1800" b="1" dirty="0">
                <a:latin typeface="Corbel" pitchFamily="34" charset="0"/>
                <a:cs typeface="Courier New" pitchFamily="49" charset="0"/>
              </a:rPr>
              <a:t>if</a:t>
            </a:r>
            <a:r>
              <a:rPr lang="en-US" sz="1800" dirty="0">
                <a:latin typeface="Corbel" pitchFamily="34" charset="0"/>
                <a:cs typeface="Courier New" pitchFamily="49" charset="0"/>
              </a:rPr>
              <a:t> </a:t>
            </a:r>
            <a:r>
              <a:rPr lang="en-US" sz="1800" dirty="0" smtClean="0">
                <a:latin typeface="Corbel" pitchFamily="34" charset="0"/>
                <a:cs typeface="Courier New" pitchFamily="49" charset="0"/>
              </a:rPr>
              <a:t>(count == </a:t>
            </a:r>
            <a:r>
              <a:rPr lang="en-US" sz="1800" dirty="0" err="1" smtClean="0">
                <a:latin typeface="Corbel" pitchFamily="34" charset="0"/>
                <a:cs typeface="Courier New" pitchFamily="49" charset="0"/>
              </a:rPr>
              <a:t>items.Length</a:t>
            </a:r>
            <a:r>
              <a:rPr lang="en-US" sz="1800" dirty="0">
                <a:latin typeface="Corbel" pitchFamily="34" charset="0"/>
                <a:cs typeface="Courier New" pitchFamily="49" charset="0"/>
              </a:rPr>
              <a:t>) </a:t>
            </a:r>
            <a:r>
              <a:rPr lang="en-US" sz="1800" dirty="0" err="1" smtClean="0">
                <a:latin typeface="Corbel" pitchFamily="34" charset="0"/>
                <a:cs typeface="Courier New" pitchFamily="49" charset="0"/>
              </a:rPr>
              <a:t>EnsureCapacity</a:t>
            </a:r>
            <a:r>
              <a:rPr lang="en-US" sz="1800" dirty="0" smtClean="0">
                <a:latin typeface="Corbel" pitchFamily="34" charset="0"/>
                <a:cs typeface="Courier New" pitchFamily="49" charset="0"/>
              </a:rPr>
              <a:t>(count </a:t>
            </a:r>
            <a:r>
              <a:rPr lang="en-US" sz="1800" dirty="0">
                <a:latin typeface="Corbel" pitchFamily="34" charset="0"/>
                <a:cs typeface="Courier New" pitchFamily="49" charset="0"/>
              </a:rPr>
              <a:t>+ 1); </a:t>
            </a:r>
            <a:br>
              <a:rPr lang="en-US" sz="1800" dirty="0">
                <a:latin typeface="Corbel" pitchFamily="34" charset="0"/>
                <a:cs typeface="Courier New" pitchFamily="49" charset="0"/>
              </a:rPr>
            </a:br>
            <a:r>
              <a:rPr lang="en-US" sz="1800" dirty="0">
                <a:latin typeface="Corbel" pitchFamily="34" charset="0"/>
                <a:cs typeface="Courier New" pitchFamily="49" charset="0"/>
              </a:rPr>
              <a:t>  </a:t>
            </a:r>
            <a:r>
              <a:rPr lang="en-US" sz="1800" dirty="0" smtClean="0">
                <a:latin typeface="Corbel" pitchFamily="34" charset="0"/>
                <a:cs typeface="Courier New" pitchFamily="49" charset="0"/>
              </a:rPr>
              <a:t>items[count] </a:t>
            </a:r>
            <a:r>
              <a:rPr lang="en-US" sz="1800" dirty="0">
                <a:latin typeface="Corbel" pitchFamily="34" charset="0"/>
                <a:cs typeface="Courier New" pitchFamily="49" charset="0"/>
              </a:rPr>
              <a:t>= value; </a:t>
            </a:r>
            <a:br>
              <a:rPr lang="en-US" sz="1800" dirty="0">
                <a:latin typeface="Corbel" pitchFamily="34" charset="0"/>
                <a:cs typeface="Courier New" pitchFamily="49" charset="0"/>
              </a:rPr>
            </a:br>
            <a:r>
              <a:rPr lang="en-US" sz="1800" dirty="0">
                <a:latin typeface="Corbel" pitchFamily="34" charset="0"/>
                <a:cs typeface="Courier New" pitchFamily="49" charset="0"/>
              </a:rPr>
              <a:t>  </a:t>
            </a:r>
            <a:r>
              <a:rPr lang="en-US" sz="1800" b="1" dirty="0">
                <a:latin typeface="Corbel" pitchFamily="34" charset="0"/>
                <a:cs typeface="Courier New" pitchFamily="49" charset="0"/>
              </a:rPr>
              <a:t>return</a:t>
            </a:r>
            <a:r>
              <a:rPr lang="en-US" sz="1800" dirty="0">
                <a:latin typeface="Corbel" pitchFamily="34" charset="0"/>
                <a:cs typeface="Courier New" pitchFamily="49" charset="0"/>
              </a:rPr>
              <a:t> </a:t>
            </a:r>
            <a:r>
              <a:rPr lang="en-US" sz="1800" dirty="0" smtClean="0">
                <a:latin typeface="Corbel" pitchFamily="34" charset="0"/>
                <a:cs typeface="Courier New" pitchFamily="49" charset="0"/>
              </a:rPr>
              <a:t>count++;</a:t>
            </a:r>
            <a:r>
              <a:rPr lang="en-US" sz="1800" dirty="0">
                <a:latin typeface="Corbel" pitchFamily="34" charset="0"/>
                <a:cs typeface="Courier New" pitchFamily="49" charset="0"/>
              </a:rPr>
              <a:t/>
            </a:r>
            <a:br>
              <a:rPr lang="en-US" sz="1800" dirty="0">
                <a:latin typeface="Corbel" pitchFamily="34" charset="0"/>
                <a:cs typeface="Courier New" pitchFamily="49" charset="0"/>
              </a:rPr>
            </a:br>
            <a:r>
              <a:rPr lang="en-US" sz="1800" dirty="0" smtClean="0">
                <a:latin typeface="Corbel" pitchFamily="34" charset="0"/>
                <a:cs typeface="Courier New" pitchFamily="49"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2" presetClass="entr" presetSubtype="2"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
                                            <p:txEl>
                                              <p:pRg st="3" end="3"/>
                                            </p:txEl>
                                          </p:spTgt>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additive="base">
                                        <p:cTn id="39"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ppt_y"/>
                                          </p:val>
                                        </p:tav>
                                        <p:tav tm="100000">
                                          <p:val>
                                            <p:strVal val="#ppt_y"/>
                                          </p:val>
                                        </p:tav>
                                      </p:tavLst>
                                    </p:anim>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9"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4" grpId="0" animBg="1"/>
      <p:bldP spid="11" grpId="0" animBg="1"/>
      <p:bldP spid="8"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6448" y="2427408"/>
            <a:ext cx="7312152" cy="5374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ectangle 6"/>
          <p:cNvSpPr/>
          <p:nvPr/>
        </p:nvSpPr>
        <p:spPr>
          <a:xfrm>
            <a:off x="536448" y="2126672"/>
            <a:ext cx="3273552"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313432" y="2711888"/>
            <a:ext cx="5452872" cy="23857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1475508" y="2452458"/>
            <a:ext cx="767819" cy="22978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p:cNvSpPr/>
          <p:nvPr/>
        </p:nvSpPr>
        <p:spPr>
          <a:xfrm>
            <a:off x="2365248" y="2157020"/>
            <a:ext cx="2011680" cy="2448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pPr lvl="0"/>
            <a:r>
              <a:rPr lang="en-US" dirty="0" smtClean="0"/>
              <a:t>Specifying Contracts (in </a:t>
            </a:r>
            <a:r>
              <a:rPr lang="en-US" dirty="0" err="1" smtClean="0"/>
              <a:t>VisualBasic</a:t>
            </a:r>
            <a:r>
              <a:rPr lang="en-US" dirty="0" smtClean="0"/>
              <a:t>)</a:t>
            </a:r>
            <a:endParaRPr lang="en-US" dirty="0"/>
          </a:p>
        </p:txBody>
      </p:sp>
      <p:sp>
        <p:nvSpPr>
          <p:cNvPr id="15" name="Text Box 3"/>
          <p:cNvSpPr txBox="1">
            <a:spLocks noChangeArrowheads="1"/>
          </p:cNvSpPr>
          <p:nvPr/>
        </p:nvSpPr>
        <p:spPr bwMode="auto">
          <a:xfrm>
            <a:off x="304800" y="1820882"/>
            <a:ext cx="8763000" cy="3970318"/>
          </a:xfrm>
          <a:prstGeom prst="rect">
            <a:avLst/>
          </a:prstGeom>
          <a:noFill/>
          <a:ln w="9525">
            <a:noFill/>
            <a:miter lim="800000"/>
            <a:headEnd/>
            <a:tailEnd/>
          </a:ln>
          <a:effectLst/>
        </p:spPr>
        <p:txBody>
          <a:bodyPr wrap="square">
            <a:spAutoFit/>
          </a:bodyPr>
          <a:lstStyle/>
          <a:p>
            <a:pPr algn="l" rtl="0"/>
            <a:r>
              <a:rPr lang="en-US" sz="1800" kern="1200" dirty="0">
                <a:latin typeface="Corbel"/>
                <a:ea typeface="+mn-ea"/>
                <a:cs typeface="+mn-cs"/>
              </a:rPr>
              <a:t> </a:t>
            </a:r>
            <a:r>
              <a:rPr lang="en-US" sz="1800" b="1" kern="1200" dirty="0">
                <a:latin typeface="Corbel"/>
                <a:ea typeface="+mn-ea"/>
                <a:cs typeface="+mn-cs"/>
              </a:rPr>
              <a:t>Function</a:t>
            </a:r>
            <a:r>
              <a:rPr lang="en-US" sz="1800" kern="1200" dirty="0">
                <a:latin typeface="Corbel"/>
                <a:ea typeface="+mn-ea"/>
                <a:cs typeface="+mn-cs"/>
              </a:rPr>
              <a:t> Add( </a:t>
            </a:r>
            <a:r>
              <a:rPr lang="en-US" sz="1800" b="1" kern="1200" dirty="0" err="1">
                <a:latin typeface="Corbel"/>
                <a:ea typeface="+mn-ea"/>
                <a:cs typeface="+mn-cs"/>
              </a:rPr>
              <a:t>ByVal</a:t>
            </a:r>
            <a:r>
              <a:rPr lang="en-US" sz="1800" kern="1200" dirty="0">
                <a:latin typeface="Corbel"/>
                <a:ea typeface="+mn-ea"/>
                <a:cs typeface="+mn-cs"/>
              </a:rPr>
              <a:t> value </a:t>
            </a:r>
            <a:r>
              <a:rPr lang="en-US" sz="1800" b="1" kern="1200" dirty="0">
                <a:latin typeface="Corbel"/>
                <a:ea typeface="+mn-ea"/>
                <a:cs typeface="+mn-cs"/>
              </a:rPr>
              <a:t>As</a:t>
            </a:r>
            <a:r>
              <a:rPr lang="en-US" sz="1800" kern="1200" dirty="0">
                <a:latin typeface="Corbel"/>
                <a:ea typeface="+mn-ea"/>
                <a:cs typeface="+mn-cs"/>
              </a:rPr>
              <a:t> Object ) </a:t>
            </a:r>
            <a:r>
              <a:rPr lang="en-US" sz="1800" b="1" kern="1200" dirty="0">
                <a:latin typeface="Corbel"/>
                <a:ea typeface="+mn-ea"/>
                <a:cs typeface="+mn-cs"/>
              </a:rPr>
              <a:t>As</a:t>
            </a:r>
            <a:r>
              <a:rPr lang="en-US" sz="1800" kern="1200" dirty="0">
                <a:latin typeface="Corbel"/>
                <a:ea typeface="+mn-ea"/>
                <a:cs typeface="+mn-cs"/>
              </a:rPr>
              <a:t> </a:t>
            </a:r>
            <a:r>
              <a:rPr lang="en-US" sz="1800" b="1" kern="1200" dirty="0">
                <a:latin typeface="Corbel"/>
                <a:ea typeface="+mn-ea"/>
                <a:cs typeface="+mn-cs"/>
              </a:rPr>
              <a:t>Integer</a:t>
            </a:r>
          </a:p>
          <a:p>
            <a:pPr algn="l" rtl="0"/>
            <a:r>
              <a:rPr lang="en-US" sz="1800" kern="1200" dirty="0">
                <a:latin typeface="Corbel"/>
                <a:ea typeface="+mn-ea"/>
                <a:cs typeface="+mn-cs"/>
              </a:rPr>
              <a:t>    </a:t>
            </a:r>
            <a:r>
              <a:rPr lang="en-US" sz="1800" b="1" kern="1200" dirty="0">
                <a:latin typeface="Corbel"/>
                <a:ea typeface="+mn-ea"/>
                <a:cs typeface="+mn-cs"/>
              </a:rPr>
              <a:t>Contract.Requires(</a:t>
            </a:r>
            <a:r>
              <a:rPr lang="en-US" sz="1800" kern="1200" dirty="0">
                <a:latin typeface="Corbel"/>
                <a:ea typeface="+mn-ea"/>
                <a:cs typeface="+mn-cs"/>
              </a:rPr>
              <a:t>value </a:t>
            </a:r>
            <a:r>
              <a:rPr lang="en-US" sz="1800" b="1" kern="1200" dirty="0" err="1">
                <a:latin typeface="Corbel"/>
                <a:ea typeface="+mn-ea"/>
                <a:cs typeface="+mn-cs"/>
              </a:rPr>
              <a:t>IsNot</a:t>
            </a:r>
            <a:r>
              <a:rPr lang="en-US" sz="1800" kern="1200" dirty="0">
                <a:latin typeface="Corbel"/>
                <a:ea typeface="+mn-ea"/>
                <a:cs typeface="+mn-cs"/>
              </a:rPr>
              <a:t> Nothing)</a:t>
            </a:r>
          </a:p>
          <a:p>
            <a:pPr algn="l" rtl="0"/>
            <a:r>
              <a:rPr lang="en-US" sz="1800" kern="1200" dirty="0">
                <a:latin typeface="Corbel"/>
                <a:ea typeface="+mn-ea"/>
                <a:cs typeface="+mn-cs"/>
              </a:rPr>
              <a:t>    Contract.</a:t>
            </a:r>
            <a:r>
              <a:rPr lang="en-US" sz="1800" b="1" kern="1200" dirty="0">
                <a:latin typeface="Corbel"/>
                <a:ea typeface="+mn-ea"/>
                <a:cs typeface="+mn-cs"/>
              </a:rPr>
              <a:t>Ensures</a:t>
            </a:r>
            <a:r>
              <a:rPr lang="en-US" sz="1800" kern="1200" dirty="0">
                <a:latin typeface="Corbel"/>
                <a:ea typeface="+mn-ea"/>
                <a:cs typeface="+mn-cs"/>
              </a:rPr>
              <a:t>(Count = </a:t>
            </a:r>
            <a:r>
              <a:rPr lang="en-US" sz="1800" kern="1200" dirty="0" err="1">
                <a:latin typeface="Corbel"/>
                <a:ea typeface="+mn-ea"/>
                <a:cs typeface="+mn-cs"/>
              </a:rPr>
              <a:t>Contract.OldValue</a:t>
            </a:r>
            <a:r>
              <a:rPr lang="en-US" sz="1800" kern="1200" dirty="0">
                <a:latin typeface="Corbel"/>
                <a:ea typeface="+mn-ea"/>
                <a:cs typeface="+mn-cs"/>
              </a:rPr>
              <a:t>(Count) + 1)</a:t>
            </a:r>
          </a:p>
          <a:p>
            <a:pPr algn="l" rtl="0"/>
            <a:r>
              <a:rPr lang="en-US" sz="1800" kern="1200" dirty="0">
                <a:latin typeface="Corbel"/>
                <a:ea typeface="+mn-ea"/>
                <a:cs typeface="+mn-cs"/>
              </a:rPr>
              <a:t>    Contract.</a:t>
            </a:r>
            <a:r>
              <a:rPr lang="en-US" sz="1800" b="1" kern="1200" dirty="0">
                <a:latin typeface="Corbel"/>
                <a:ea typeface="+mn-ea"/>
                <a:cs typeface="+mn-cs"/>
              </a:rPr>
              <a:t>Ensures</a:t>
            </a:r>
            <a:r>
              <a:rPr lang="en-US" sz="1800" kern="1200" dirty="0">
                <a:latin typeface="Corbel"/>
                <a:ea typeface="+mn-ea"/>
                <a:cs typeface="+mn-cs"/>
              </a:rPr>
              <a:t>(</a:t>
            </a:r>
            <a:r>
              <a:rPr lang="en-US" sz="1800" kern="1200" dirty="0" err="1">
                <a:latin typeface="Corbel"/>
                <a:ea typeface="+mn-ea"/>
                <a:cs typeface="+mn-cs"/>
              </a:rPr>
              <a:t>Contract.</a:t>
            </a:r>
            <a:r>
              <a:rPr lang="en-US" sz="1800" b="1" kern="1200" dirty="0" err="1">
                <a:latin typeface="Corbel"/>
                <a:ea typeface="+mn-ea"/>
                <a:cs typeface="+mn-cs"/>
              </a:rPr>
              <a:t>Result</a:t>
            </a:r>
            <a:r>
              <a:rPr lang="en-US" sz="1800" kern="1200" dirty="0">
                <a:latin typeface="Corbel"/>
                <a:ea typeface="+mn-ea"/>
                <a:cs typeface="+mn-cs"/>
              </a:rPr>
              <a:t>(Of Integer)() = </a:t>
            </a:r>
            <a:r>
              <a:rPr lang="en-US" sz="1800" kern="1200" dirty="0" err="1">
                <a:latin typeface="Corbel"/>
                <a:ea typeface="+mn-ea"/>
                <a:cs typeface="+mn-cs"/>
              </a:rPr>
              <a:t>Contract.</a:t>
            </a:r>
            <a:r>
              <a:rPr lang="en-US" sz="1800" b="1" kern="1200" dirty="0" err="1">
                <a:latin typeface="Corbel"/>
                <a:ea typeface="+mn-ea"/>
                <a:cs typeface="+mn-cs"/>
              </a:rPr>
              <a:t>OldValue</a:t>
            </a:r>
            <a:r>
              <a:rPr lang="en-US" sz="1800" kern="1200" dirty="0">
                <a:latin typeface="Corbel"/>
                <a:ea typeface="+mn-ea"/>
                <a:cs typeface="+mn-cs"/>
              </a:rPr>
              <a:t>(Count))</a:t>
            </a:r>
          </a:p>
          <a:p>
            <a:pPr algn="l" rtl="0"/>
            <a:endParaRPr lang="en-US" sz="1800" kern="1200" dirty="0">
              <a:latin typeface="Corbel"/>
              <a:ea typeface="+mn-ea"/>
              <a:cs typeface="+mn-cs"/>
            </a:endParaRPr>
          </a:p>
          <a:p>
            <a:pPr algn="l" rtl="0"/>
            <a:r>
              <a:rPr lang="en-US" sz="1800" kern="1200" dirty="0">
                <a:latin typeface="Corbel"/>
                <a:ea typeface="+mn-ea"/>
                <a:cs typeface="+mn-cs"/>
              </a:rPr>
              <a:t>    </a:t>
            </a:r>
            <a:r>
              <a:rPr lang="en-US" sz="1800" b="1" kern="1200" dirty="0">
                <a:latin typeface="Corbel"/>
                <a:ea typeface="+mn-ea"/>
                <a:cs typeface="+mn-cs"/>
              </a:rPr>
              <a:t>If</a:t>
            </a:r>
            <a:r>
              <a:rPr lang="en-US" sz="1800" kern="1200" dirty="0">
                <a:latin typeface="Corbel"/>
                <a:ea typeface="+mn-ea"/>
                <a:cs typeface="+mn-cs"/>
              </a:rPr>
              <a:t> _</a:t>
            </a:r>
            <a:r>
              <a:rPr lang="en-US" sz="1800" kern="1200" dirty="0" err="1">
                <a:latin typeface="Corbel"/>
                <a:ea typeface="+mn-ea"/>
                <a:cs typeface="+mn-cs"/>
              </a:rPr>
              <a:t>items.Length</a:t>
            </a:r>
            <a:r>
              <a:rPr lang="en-US" sz="1800" kern="1200" dirty="0">
                <a:latin typeface="Corbel"/>
                <a:ea typeface="+mn-ea"/>
                <a:cs typeface="+mn-cs"/>
              </a:rPr>
              <a:t> = _count </a:t>
            </a:r>
            <a:r>
              <a:rPr lang="en-US" sz="1800" b="1" kern="1200" dirty="0">
                <a:latin typeface="Corbel"/>
                <a:ea typeface="+mn-ea"/>
                <a:cs typeface="+mn-cs"/>
              </a:rPr>
              <a:t>Then</a:t>
            </a:r>
          </a:p>
          <a:p>
            <a:pPr algn="l" rtl="0"/>
            <a:r>
              <a:rPr lang="en-US" sz="1800" kern="1200" dirty="0">
                <a:latin typeface="Corbel"/>
                <a:ea typeface="+mn-ea"/>
                <a:cs typeface="+mn-cs"/>
              </a:rPr>
              <a:t>      </a:t>
            </a:r>
            <a:r>
              <a:rPr lang="en-US" sz="1800" kern="1200" dirty="0" err="1">
                <a:latin typeface="Corbel"/>
                <a:ea typeface="+mn-ea"/>
                <a:cs typeface="+mn-cs"/>
              </a:rPr>
              <a:t>EnsureCapacity</a:t>
            </a:r>
            <a:r>
              <a:rPr lang="en-US" sz="1800" kern="1200" dirty="0">
                <a:latin typeface="Corbel"/>
                <a:ea typeface="+mn-ea"/>
                <a:cs typeface="+mn-cs"/>
              </a:rPr>
              <a:t>(_count + 1)</a:t>
            </a:r>
          </a:p>
          <a:p>
            <a:pPr algn="l" rtl="0"/>
            <a:r>
              <a:rPr lang="en-US" sz="1800" kern="1200" dirty="0">
                <a:latin typeface="Corbel"/>
                <a:ea typeface="+mn-ea"/>
                <a:cs typeface="+mn-cs"/>
              </a:rPr>
              <a:t>    </a:t>
            </a:r>
            <a:r>
              <a:rPr lang="en-US" sz="1800" b="1" kern="1200" dirty="0">
                <a:latin typeface="Corbel"/>
                <a:ea typeface="+mn-ea"/>
                <a:cs typeface="+mn-cs"/>
              </a:rPr>
              <a:t>End If</a:t>
            </a:r>
          </a:p>
          <a:p>
            <a:pPr algn="l" rtl="0"/>
            <a:r>
              <a:rPr lang="en-US" sz="1800" kern="1200" dirty="0">
                <a:latin typeface="Corbel"/>
                <a:ea typeface="+mn-ea"/>
                <a:cs typeface="+mn-cs"/>
              </a:rPr>
              <a:t>    _items(_count) = value</a:t>
            </a:r>
          </a:p>
          <a:p>
            <a:pPr algn="l" rtl="0"/>
            <a:endParaRPr lang="en-US" sz="1800" kern="1200" dirty="0">
              <a:latin typeface="Corbel"/>
              <a:ea typeface="+mn-ea"/>
              <a:cs typeface="+mn-cs"/>
            </a:endParaRPr>
          </a:p>
          <a:p>
            <a:pPr algn="l" rtl="0"/>
            <a:r>
              <a:rPr lang="en-US" sz="1800" kern="1200" dirty="0">
                <a:latin typeface="Corbel"/>
                <a:ea typeface="+mn-ea"/>
                <a:cs typeface="+mn-cs"/>
              </a:rPr>
              <a:t>    </a:t>
            </a:r>
            <a:r>
              <a:rPr lang="en-US" sz="1800" b="1" kern="1200" dirty="0">
                <a:latin typeface="Corbel"/>
                <a:ea typeface="+mn-ea"/>
                <a:cs typeface="+mn-cs"/>
              </a:rPr>
              <a:t>Dim</a:t>
            </a:r>
            <a:r>
              <a:rPr lang="en-US" sz="1800" kern="1200" dirty="0">
                <a:latin typeface="Corbel"/>
                <a:ea typeface="+mn-ea"/>
                <a:cs typeface="+mn-cs"/>
              </a:rPr>
              <a:t> </a:t>
            </a:r>
            <a:r>
              <a:rPr lang="en-US" sz="1800" kern="1200" dirty="0" err="1">
                <a:latin typeface="Corbel"/>
                <a:ea typeface="+mn-ea"/>
                <a:cs typeface="+mn-cs"/>
              </a:rPr>
              <a:t>oldCount</a:t>
            </a:r>
            <a:r>
              <a:rPr lang="en-US" sz="1800" kern="1200" dirty="0">
                <a:latin typeface="Corbel"/>
                <a:ea typeface="+mn-ea"/>
                <a:cs typeface="+mn-cs"/>
              </a:rPr>
              <a:t> = _count</a:t>
            </a:r>
          </a:p>
          <a:p>
            <a:pPr algn="l" rtl="0"/>
            <a:r>
              <a:rPr lang="en-US" sz="1800" kern="1200" dirty="0">
                <a:latin typeface="Corbel"/>
                <a:ea typeface="+mn-ea"/>
                <a:cs typeface="+mn-cs"/>
              </a:rPr>
              <a:t>    _count = _count + 1</a:t>
            </a:r>
          </a:p>
          <a:p>
            <a:pPr algn="l" rtl="0"/>
            <a:r>
              <a:rPr lang="en-US" sz="1800" kern="1200" dirty="0">
                <a:latin typeface="Corbel"/>
                <a:ea typeface="+mn-ea"/>
                <a:cs typeface="+mn-cs"/>
              </a:rPr>
              <a:t>    </a:t>
            </a:r>
            <a:r>
              <a:rPr lang="en-US" sz="1800" b="1" kern="1200" dirty="0">
                <a:latin typeface="Corbel"/>
                <a:ea typeface="+mn-ea"/>
                <a:cs typeface="+mn-cs"/>
              </a:rPr>
              <a:t>Return</a:t>
            </a:r>
            <a:r>
              <a:rPr lang="en-US" sz="1800" kern="1200" dirty="0">
                <a:latin typeface="Corbel"/>
                <a:ea typeface="+mn-ea"/>
                <a:cs typeface="+mn-cs"/>
              </a:rPr>
              <a:t> </a:t>
            </a:r>
            <a:r>
              <a:rPr lang="en-US" sz="1800" kern="1200" dirty="0" err="1">
                <a:latin typeface="Corbel"/>
                <a:ea typeface="+mn-ea"/>
                <a:cs typeface="+mn-cs"/>
              </a:rPr>
              <a:t>oldCount</a:t>
            </a:r>
            <a:endParaRPr lang="en-US" sz="1800" kern="1200" dirty="0">
              <a:latin typeface="Corbel"/>
              <a:ea typeface="+mn-ea"/>
              <a:cs typeface="+mn-cs"/>
            </a:endParaRPr>
          </a:p>
          <a:p>
            <a:pPr algn="l" rtl="0"/>
            <a:r>
              <a:rPr lang="en-US" sz="1800" b="1" kern="1200" dirty="0">
                <a:latin typeface="Corbel"/>
                <a:ea typeface="+mn-ea"/>
                <a:cs typeface="+mn-cs"/>
              </a:rPr>
              <a:t>  End Function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Methods as Contract Markers</a:t>
            </a:r>
            <a:endParaRPr lang="en-US" dirty="0"/>
          </a:p>
        </p:txBody>
      </p:sp>
      <p:sp>
        <p:nvSpPr>
          <p:cNvPr id="4" name="Text Box 3"/>
          <p:cNvSpPr txBox="1">
            <a:spLocks noChangeArrowheads="1"/>
          </p:cNvSpPr>
          <p:nvPr/>
        </p:nvSpPr>
        <p:spPr bwMode="auto">
          <a:xfrm>
            <a:off x="533400" y="1600200"/>
            <a:ext cx="7848600" cy="4953000"/>
          </a:xfrm>
          <a:prstGeom prst="rect">
            <a:avLst/>
          </a:prstGeom>
          <a:noFill/>
          <a:ln w="9525">
            <a:noFill/>
            <a:miter lim="800000"/>
            <a:headEnd/>
            <a:tailEnd/>
          </a:ln>
          <a:effectLst/>
        </p:spPr>
        <p:txBody>
          <a:bodyPr wrap="square">
            <a:normAutofit fontScale="92500" lnSpcReduction="10000"/>
          </a:bodyPr>
          <a:lstStyle/>
          <a:p>
            <a:pPr>
              <a:spcBef>
                <a:spcPct val="50000"/>
              </a:spcBef>
            </a:pPr>
            <a:r>
              <a:rPr lang="en-US" dirty="0" smtClean="0">
                <a:solidFill>
                  <a:srgbClr val="00B0F0"/>
                </a:solidFill>
                <a:latin typeface="Corbel" pitchFamily="34" charset="0"/>
                <a:cs typeface="Courier New" pitchFamily="49" charset="0"/>
              </a:rPr>
              <a:t>namespace</a:t>
            </a:r>
            <a:r>
              <a:rPr lang="en-US" dirty="0" smtClean="0">
                <a:latin typeface="Corbel" pitchFamily="34" charset="0"/>
                <a:cs typeface="Courier New" pitchFamily="49" charset="0"/>
              </a:rPr>
              <a:t> </a:t>
            </a:r>
            <a:r>
              <a:rPr lang="en-US" dirty="0" err="1" smtClean="0">
                <a:latin typeface="Corbel" pitchFamily="34" charset="0"/>
                <a:cs typeface="Courier New" pitchFamily="49" charset="0"/>
              </a:rPr>
              <a:t>System.Diagnostics.Contracts</a:t>
            </a:r>
            <a:r>
              <a:rPr lang="en-US" dirty="0" smtClean="0">
                <a:latin typeface="Corbel" pitchFamily="34" charset="0"/>
                <a:cs typeface="Courier New" pitchFamily="49" charset="0"/>
              </a:rPr>
              <a:t> {</a:t>
            </a:r>
          </a:p>
          <a:p>
            <a:pPr>
              <a:spcBef>
                <a:spcPct val="50000"/>
              </a:spcBef>
            </a:pPr>
            <a:r>
              <a:rPr lang="en-US" dirty="0" smtClean="0">
                <a:latin typeface="Corbel" pitchFamily="34" charset="0"/>
                <a:cs typeface="Courier New" pitchFamily="49" charset="0"/>
              </a:rPr>
              <a:t>    </a:t>
            </a:r>
            <a:r>
              <a:rPr lang="en-US" dirty="0" smtClean="0">
                <a:solidFill>
                  <a:srgbClr val="00B0F0"/>
                </a:solidFill>
                <a:latin typeface="Corbel" pitchFamily="34" charset="0"/>
                <a:cs typeface="Courier New" pitchFamily="49" charset="0"/>
              </a:rPr>
              <a:t>public static class </a:t>
            </a:r>
            <a:r>
              <a:rPr lang="en-US" dirty="0" smtClean="0">
                <a:solidFill>
                  <a:srgbClr val="0070C0"/>
                </a:solidFill>
                <a:latin typeface="Corbel" pitchFamily="34" charset="0"/>
                <a:cs typeface="Courier New" pitchFamily="49" charset="0"/>
              </a:rPr>
              <a:t>Contract</a:t>
            </a:r>
            <a:r>
              <a:rPr lang="en-US" dirty="0" smtClean="0">
                <a:latin typeface="Corbel" pitchFamily="34" charset="0"/>
                <a:cs typeface="Courier New" pitchFamily="49" charset="0"/>
              </a:rPr>
              <a:t> {</a:t>
            </a:r>
          </a:p>
          <a:p>
            <a:pPr>
              <a:spcBef>
                <a:spcPct val="50000"/>
              </a:spcBef>
            </a:pPr>
            <a:r>
              <a:rPr lang="en-US" dirty="0" smtClean="0">
                <a:solidFill>
                  <a:schemeClr val="bg2">
                    <a:lumMod val="60000"/>
                    <a:lumOff val="40000"/>
                  </a:schemeClr>
                </a:solidFill>
                <a:latin typeface="Corbel" pitchFamily="34" charset="0"/>
                <a:cs typeface="Courier New" pitchFamily="49" charset="0"/>
              </a:rPr>
              <a:t>        </a:t>
            </a:r>
            <a:r>
              <a:rPr lang="en-US" dirty="0" smtClean="0">
                <a:solidFill>
                  <a:srgbClr val="00B0F0"/>
                </a:solidFill>
                <a:latin typeface="Corbel" pitchFamily="34" charset="0"/>
                <a:cs typeface="Courier New" pitchFamily="49" charset="0"/>
              </a:rPr>
              <a:t>public static void </a:t>
            </a:r>
            <a:r>
              <a:rPr lang="en-US" dirty="0" smtClean="0">
                <a:latin typeface="Corbel" pitchFamily="34" charset="0"/>
                <a:cs typeface="Courier New" pitchFamily="49" charset="0"/>
              </a:rPr>
              <a:t>Requires(</a:t>
            </a:r>
            <a:r>
              <a:rPr lang="en-US" dirty="0" err="1" smtClean="0">
                <a:solidFill>
                  <a:srgbClr val="00B0F0"/>
                </a:solidFill>
                <a:latin typeface="Corbel" pitchFamily="34" charset="0"/>
                <a:cs typeface="Courier New" pitchFamily="49" charset="0"/>
              </a:rPr>
              <a:t>bool</a:t>
            </a:r>
            <a:r>
              <a:rPr lang="en-US" dirty="0" smtClean="0">
                <a:solidFill>
                  <a:srgbClr val="00B0F0"/>
                </a:solidFill>
                <a:latin typeface="Corbel" pitchFamily="34" charset="0"/>
                <a:cs typeface="Courier New" pitchFamily="49" charset="0"/>
              </a:rPr>
              <a:t> </a:t>
            </a:r>
            <a:r>
              <a:rPr lang="en-US" dirty="0" smtClean="0">
                <a:latin typeface="Corbel" pitchFamily="34" charset="0"/>
                <a:cs typeface="Courier New" pitchFamily="49" charset="0"/>
              </a:rPr>
              <a:t>condition) { … }</a:t>
            </a:r>
          </a:p>
          <a:p>
            <a:pPr>
              <a:spcBef>
                <a:spcPct val="50000"/>
              </a:spcBef>
            </a:pPr>
            <a:r>
              <a:rPr lang="en-US" dirty="0" smtClean="0">
                <a:solidFill>
                  <a:schemeClr val="bg2">
                    <a:lumMod val="60000"/>
                    <a:lumOff val="40000"/>
                  </a:schemeClr>
                </a:solidFill>
                <a:latin typeface="Corbel" pitchFamily="34" charset="0"/>
                <a:cs typeface="Courier New" pitchFamily="49" charset="0"/>
              </a:rPr>
              <a:t>        </a:t>
            </a:r>
            <a:r>
              <a:rPr lang="en-US" dirty="0" smtClean="0">
                <a:solidFill>
                  <a:srgbClr val="00B0F0"/>
                </a:solidFill>
                <a:latin typeface="Corbel" pitchFamily="34" charset="0"/>
                <a:cs typeface="Courier New" pitchFamily="49" charset="0"/>
              </a:rPr>
              <a:t>public static void </a:t>
            </a:r>
            <a:r>
              <a:rPr lang="en-US" dirty="0" smtClean="0">
                <a:latin typeface="Corbel" pitchFamily="34" charset="0"/>
                <a:cs typeface="Courier New" pitchFamily="49" charset="0"/>
              </a:rPr>
              <a:t>Ensures(</a:t>
            </a:r>
            <a:r>
              <a:rPr lang="en-US" dirty="0" err="1" smtClean="0">
                <a:solidFill>
                  <a:srgbClr val="00B0F0"/>
                </a:solidFill>
                <a:latin typeface="Corbel" pitchFamily="34" charset="0"/>
                <a:cs typeface="Courier New" pitchFamily="49" charset="0"/>
              </a:rPr>
              <a:t>bool</a:t>
            </a:r>
            <a:r>
              <a:rPr lang="en-US" dirty="0" smtClean="0">
                <a:latin typeface="Corbel" pitchFamily="34" charset="0"/>
                <a:cs typeface="Courier New" pitchFamily="49" charset="0"/>
              </a:rPr>
              <a:t> condition) { … }</a:t>
            </a:r>
          </a:p>
          <a:p>
            <a:pPr>
              <a:spcBef>
                <a:spcPct val="50000"/>
              </a:spcBef>
            </a:pPr>
            <a:r>
              <a:rPr lang="en-US" dirty="0" smtClean="0">
                <a:solidFill>
                  <a:srgbClr val="00B0F0"/>
                </a:solidFill>
                <a:latin typeface="Corbel" pitchFamily="34" charset="0"/>
                <a:cs typeface="Courier New" pitchFamily="49" charset="0"/>
              </a:rPr>
              <a:t>        public static void </a:t>
            </a:r>
            <a:r>
              <a:rPr lang="en-US" dirty="0" smtClean="0">
                <a:latin typeface="Corbel" pitchFamily="34" charset="0"/>
                <a:cs typeface="Courier New" pitchFamily="49" charset="0"/>
              </a:rPr>
              <a:t>Invariant(</a:t>
            </a:r>
            <a:r>
              <a:rPr lang="en-US" dirty="0" err="1" smtClean="0">
                <a:solidFill>
                  <a:srgbClr val="00B0F0"/>
                </a:solidFill>
                <a:latin typeface="Corbel" pitchFamily="34" charset="0"/>
                <a:cs typeface="Courier New" pitchFamily="49" charset="0"/>
              </a:rPr>
              <a:t>bool</a:t>
            </a:r>
            <a:r>
              <a:rPr lang="en-US" dirty="0" smtClean="0">
                <a:latin typeface="Corbel" pitchFamily="34" charset="0"/>
                <a:cs typeface="Courier New" pitchFamily="49" charset="0"/>
              </a:rPr>
              <a:t> condition) { … }</a:t>
            </a:r>
          </a:p>
          <a:p>
            <a:pPr>
              <a:spcBef>
                <a:spcPct val="50000"/>
              </a:spcBef>
            </a:pPr>
            <a:r>
              <a:rPr lang="en-US" dirty="0">
                <a:latin typeface="Corbel" pitchFamily="34" charset="0"/>
                <a:cs typeface="Courier New" pitchFamily="49" charset="0"/>
              </a:rPr>
              <a:t> </a:t>
            </a:r>
            <a:r>
              <a:rPr lang="en-US" dirty="0" smtClean="0">
                <a:latin typeface="Corbel" pitchFamily="34" charset="0"/>
                <a:cs typeface="Courier New" pitchFamily="49" charset="0"/>
              </a:rPr>
              <a:t>       </a:t>
            </a:r>
            <a:r>
              <a:rPr lang="en-US" dirty="0" smtClean="0">
                <a:solidFill>
                  <a:srgbClr val="00B0F0"/>
                </a:solidFill>
                <a:latin typeface="Corbel" pitchFamily="34" charset="0"/>
                <a:cs typeface="Courier New" pitchFamily="49" charset="0"/>
              </a:rPr>
              <a:t>public static </a:t>
            </a:r>
            <a:r>
              <a:rPr lang="en-US" dirty="0" smtClean="0">
                <a:latin typeface="Corbel" pitchFamily="34" charset="0"/>
                <a:cs typeface="Courier New" pitchFamily="49" charset="0"/>
              </a:rPr>
              <a:t>T Result&lt;T&gt;() { … }</a:t>
            </a:r>
          </a:p>
          <a:p>
            <a:pPr>
              <a:spcBef>
                <a:spcPct val="50000"/>
              </a:spcBef>
            </a:pPr>
            <a:r>
              <a:rPr lang="en-US" dirty="0" smtClean="0">
                <a:latin typeface="Corbel" pitchFamily="34" charset="0"/>
                <a:cs typeface="Courier New" pitchFamily="49" charset="0"/>
              </a:rPr>
              <a:t>        </a:t>
            </a:r>
            <a:r>
              <a:rPr lang="en-US" dirty="0" smtClean="0">
                <a:solidFill>
                  <a:srgbClr val="00B0F0"/>
                </a:solidFill>
                <a:latin typeface="Corbel" pitchFamily="34" charset="0"/>
                <a:cs typeface="Courier New" pitchFamily="49" charset="0"/>
              </a:rPr>
              <a:t>public static </a:t>
            </a:r>
            <a:r>
              <a:rPr lang="en-US" dirty="0" smtClean="0">
                <a:latin typeface="Corbel" pitchFamily="34" charset="0"/>
                <a:cs typeface="Courier New" pitchFamily="49" charset="0"/>
              </a:rPr>
              <a:t>T </a:t>
            </a:r>
            <a:r>
              <a:rPr lang="en-US" dirty="0" err="1" smtClean="0">
                <a:latin typeface="Corbel" pitchFamily="34" charset="0"/>
                <a:cs typeface="Courier New" pitchFamily="49" charset="0"/>
              </a:rPr>
              <a:t>OldValue</a:t>
            </a:r>
            <a:r>
              <a:rPr lang="en-US" dirty="0" smtClean="0">
                <a:latin typeface="Corbel" pitchFamily="34" charset="0"/>
                <a:cs typeface="Courier New" pitchFamily="49" charset="0"/>
              </a:rPr>
              <a:t>&lt;T&gt;(T value) { … }</a:t>
            </a:r>
          </a:p>
          <a:p>
            <a:pPr>
              <a:spcBef>
                <a:spcPct val="50000"/>
              </a:spcBef>
            </a:pPr>
            <a:r>
              <a:rPr lang="en-US" dirty="0">
                <a:latin typeface="Corbel" pitchFamily="34" charset="0"/>
                <a:cs typeface="Courier New" pitchFamily="49" charset="0"/>
              </a:rPr>
              <a:t> </a:t>
            </a:r>
            <a:r>
              <a:rPr lang="en-US" dirty="0" smtClean="0">
                <a:latin typeface="Corbel" pitchFamily="34" charset="0"/>
                <a:cs typeface="Courier New" pitchFamily="49" charset="0"/>
              </a:rPr>
              <a:t>       ...</a:t>
            </a:r>
          </a:p>
          <a:p>
            <a:pPr>
              <a:spcBef>
                <a:spcPct val="50000"/>
              </a:spcBef>
            </a:pPr>
            <a:r>
              <a:rPr lang="en-US" dirty="0">
                <a:latin typeface="Corbel" pitchFamily="34" charset="0"/>
                <a:cs typeface="Courier New" pitchFamily="49" charset="0"/>
              </a:rPr>
              <a:t> </a:t>
            </a:r>
            <a:r>
              <a:rPr lang="en-US" dirty="0" smtClean="0">
                <a:latin typeface="Corbel" pitchFamily="34" charset="0"/>
                <a:cs typeface="Courier New" pitchFamily="49" charset="0"/>
              </a:rPr>
              <a:t>   }</a:t>
            </a:r>
            <a:br>
              <a:rPr lang="en-US" dirty="0" smtClean="0">
                <a:latin typeface="Corbel" pitchFamily="34" charset="0"/>
                <a:cs typeface="Courier New" pitchFamily="49" charset="0"/>
              </a:rPr>
            </a:br>
            <a:r>
              <a:rPr lang="en-US" dirty="0" smtClean="0">
                <a:latin typeface="Corbel" pitchFamily="34" charset="0"/>
                <a:cs typeface="Courier New" pitchFamily="49" charset="0"/>
              </a:rPr>
              <a:t>}</a:t>
            </a:r>
          </a:p>
          <a:p>
            <a:pPr>
              <a:spcBef>
                <a:spcPct val="50000"/>
              </a:spcBef>
              <a:buFont typeface="Wingdings" pitchFamily="2" charset="2"/>
              <a:buChar char="§"/>
            </a:pPr>
            <a:r>
              <a:rPr lang="en-US" sz="2400" dirty="0" smtClean="0">
                <a:latin typeface="+mn-lt"/>
                <a:cs typeface="Courier New" pitchFamily="49" charset="0"/>
              </a:rPr>
              <a:t>  Library reusable from C#, </a:t>
            </a:r>
            <a:r>
              <a:rPr lang="en-US" sz="2400" dirty="0" err="1" smtClean="0">
                <a:latin typeface="+mn-lt"/>
                <a:cs typeface="Courier New" pitchFamily="49" charset="0"/>
              </a:rPr>
              <a:t>VisualBasic</a:t>
            </a:r>
            <a:r>
              <a:rPr lang="en-US" sz="2400" dirty="0" smtClean="0">
                <a:latin typeface="+mn-lt"/>
                <a:cs typeface="Courier New" pitchFamily="49" charset="0"/>
              </a:rPr>
              <a:t>, F#,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Contracts == Metadata + IL</a:t>
            </a:r>
            <a:endParaRPr lang="en-US" dirty="0"/>
          </a:p>
        </p:txBody>
      </p:sp>
      <p:sp>
        <p:nvSpPr>
          <p:cNvPr id="4" name="Content Placeholder 3"/>
          <p:cNvSpPr>
            <a:spLocks noGrp="1"/>
          </p:cNvSpPr>
          <p:nvPr>
            <p:ph idx="1"/>
          </p:nvPr>
        </p:nvSpPr>
        <p:spPr/>
        <p:txBody>
          <a:bodyPr>
            <a:normAutofit lnSpcReduction="10000"/>
          </a:bodyPr>
          <a:lstStyle/>
          <a:p>
            <a:r>
              <a:rPr lang="en-US" dirty="0" smtClean="0"/>
              <a:t>Contracts are written in development language</a:t>
            </a:r>
          </a:p>
          <a:p>
            <a:pPr lvl="1"/>
            <a:r>
              <a:rPr lang="en-US" dirty="0" smtClean="0"/>
              <a:t>Standard IDE</a:t>
            </a:r>
          </a:p>
          <a:p>
            <a:r>
              <a:rPr lang="en-US" dirty="0" smtClean="0"/>
              <a:t>Standard compilers translate contracts to IL</a:t>
            </a:r>
          </a:p>
          <a:p>
            <a:pPr lvl="1"/>
            <a:r>
              <a:rPr lang="en-US" dirty="0" err="1" smtClean="0"/>
              <a:t>csc</a:t>
            </a:r>
            <a:r>
              <a:rPr lang="en-US" dirty="0" smtClean="0"/>
              <a:t>, </a:t>
            </a:r>
            <a:r>
              <a:rPr lang="en-US" dirty="0" err="1" smtClean="0"/>
              <a:t>vbc</a:t>
            </a:r>
            <a:r>
              <a:rPr lang="en-US" dirty="0" smtClean="0"/>
              <a:t>, …</a:t>
            </a:r>
          </a:p>
          <a:p>
            <a:r>
              <a:rPr lang="en-US" dirty="0" smtClean="0"/>
              <a:t>Downstream tools extract contracts from IL</a:t>
            </a:r>
          </a:p>
          <a:p>
            <a:pPr lvl="1"/>
            <a:r>
              <a:rPr lang="en-US" dirty="0" err="1" smtClean="0"/>
              <a:t>ccrewrite</a:t>
            </a:r>
            <a:endParaRPr lang="en-US" dirty="0" smtClean="0"/>
          </a:p>
          <a:p>
            <a:pPr lvl="1"/>
            <a:r>
              <a:rPr lang="en-US" dirty="0" err="1" smtClean="0"/>
              <a:t>ccrefgen</a:t>
            </a:r>
            <a:endParaRPr lang="en-US" dirty="0" smtClean="0"/>
          </a:p>
          <a:p>
            <a:pPr lvl="1"/>
            <a:r>
              <a:rPr lang="en-US" dirty="0" err="1" smtClean="0"/>
              <a:t>cccheck</a:t>
            </a:r>
            <a:endParaRPr lang="en-US" dirty="0" smtClean="0"/>
          </a:p>
          <a:p>
            <a:pPr lvl="1"/>
            <a:r>
              <a:rPr lang="en-US" dirty="0" err="1" smtClean="0"/>
              <a:t>ccdocgen</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304800" y="182562"/>
            <a:ext cx="8534400" cy="579438"/>
          </a:xfrm>
          <a:gradFill>
            <a:gsLst>
              <a:gs pos="0">
                <a:schemeClr val="dk1">
                  <a:tint val="50000"/>
                  <a:satMod val="300000"/>
                  <a:alpha val="37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ormAutofit fontScale="90000"/>
          </a:bodyPr>
          <a:lstStyle/>
          <a:p>
            <a:pPr algn="l"/>
            <a:r>
              <a:rPr lang="en-US" b="1" dirty="0" smtClean="0"/>
              <a:t>Compilation and Runtime Checking</a:t>
            </a:r>
            <a:endParaRPr lang="en-US" b="1" dirty="0"/>
          </a:p>
        </p:txBody>
      </p:sp>
      <p:grpSp>
        <p:nvGrpSpPr>
          <p:cNvPr id="2" name="Group 29"/>
          <p:cNvGrpSpPr/>
          <p:nvPr/>
        </p:nvGrpSpPr>
        <p:grpSpPr>
          <a:xfrm>
            <a:off x="228600" y="4165699"/>
            <a:ext cx="2057400" cy="2616101"/>
            <a:chOff x="152400" y="3175099"/>
            <a:chExt cx="2057400" cy="2616101"/>
          </a:xfrm>
        </p:grpSpPr>
        <p:sp>
          <p:nvSpPr>
            <p:cNvPr id="19" name="Rectangle 18"/>
            <p:cNvSpPr/>
            <p:nvPr/>
          </p:nvSpPr>
          <p:spPr>
            <a:xfrm>
              <a:off x="248696" y="3336053"/>
              <a:ext cx="1371600" cy="227092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15" name="TextBox 14"/>
            <p:cNvSpPr txBox="1"/>
            <p:nvPr/>
          </p:nvSpPr>
          <p:spPr>
            <a:xfrm>
              <a:off x="152400" y="3175099"/>
              <a:ext cx="2057400" cy="2616101"/>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ldlen</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conv.i4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stloc.1</a:t>
              </a:r>
            </a:p>
            <a:p>
              <a:pPr algn="l" rtl="0"/>
              <a:r>
                <a:rPr lang="en-US" sz="400" b="1" kern="1200" dirty="0">
                  <a:solidFill>
                    <a:prstClr val="black"/>
                  </a:solidFill>
                  <a:latin typeface="Calibri"/>
                  <a:ea typeface="+mn-ea"/>
                  <a:cs typeface="+mn-cs"/>
                </a:rPr>
                <a:t>  ldloc.1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brtrue.s</a:t>
              </a:r>
              <a:r>
                <a:rPr lang="en-US" sz="400" b="1" kern="1200" dirty="0">
                  <a:solidFill>
                    <a:prstClr val="black"/>
                  </a:solidFill>
                  <a:latin typeface="Calibri"/>
                  <a:ea typeface="+mn-ea"/>
                  <a:cs typeface="+mn-cs"/>
                </a:rPr>
                <a:t>   IL_0029</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call       instance void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EnsureCapacity</a:t>
              </a:r>
              <a:r>
                <a:rPr lang="en-US" sz="400" b="1" kern="1200" dirty="0">
                  <a:solidFill>
                    <a:prstClr val="black"/>
                  </a:solidFill>
                  <a:latin typeface="Calibri"/>
                  <a:ea typeface="+mn-ea"/>
                  <a:cs typeface="+mn-cs"/>
                </a:rPr>
                <a:t>(int32)</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stelem.ref</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stloc.2</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ldloc.2</a:t>
              </a:r>
            </a:p>
            <a:p>
              <a:pPr algn="l" rtl="0"/>
              <a:r>
                <a:rPr lang="en-US" sz="400" b="1" kern="1200" dirty="0">
                  <a:solidFill>
                    <a:prstClr val="black"/>
                  </a:solidFill>
                  <a:latin typeface="Calibri"/>
                  <a:ea typeface="+mn-ea"/>
                  <a:cs typeface="+mn-cs"/>
                </a:rPr>
                <a:t>  stloc.0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br.s</a:t>
              </a:r>
              <a:r>
                <a:rPr lang="en-US" sz="400" b="1" kern="1200" dirty="0">
                  <a:solidFill>
                    <a:prstClr val="black"/>
                  </a:solidFill>
                  <a:latin typeface="Calibri"/>
                  <a:ea typeface="+mn-ea"/>
                  <a:cs typeface="+mn-cs"/>
                </a:rPr>
                <a:t>       IL_004b</a:t>
              </a:r>
            </a:p>
            <a:p>
              <a:pPr algn="l" rtl="0"/>
              <a:r>
                <a:rPr lang="en-US" sz="400" b="1" kern="1200" dirty="0">
                  <a:solidFill>
                    <a:prstClr val="black"/>
                  </a:solidFill>
                  <a:latin typeface="Calibri"/>
                  <a:ea typeface="+mn-ea"/>
                  <a:cs typeface="+mn-cs"/>
                </a:rPr>
                <a:t>  ldloc.0</a:t>
              </a:r>
            </a:p>
            <a:p>
              <a:pPr algn="l" rtl="0"/>
              <a:r>
                <a:rPr lang="en-US" sz="400" b="1" kern="1200" dirty="0">
                  <a:solidFill>
                    <a:prstClr val="black"/>
                  </a:solidFill>
                  <a:latin typeface="Calibri"/>
                  <a:ea typeface="+mn-ea"/>
                  <a:cs typeface="+mn-cs"/>
                </a:rPr>
                <a:t>  ret</a:t>
              </a:r>
            </a:p>
            <a:p>
              <a:pPr algn="l" rtl="0"/>
              <a:r>
                <a:rPr lang="en-US" sz="400" b="1" kern="1200" dirty="0">
                  <a:solidFill>
                    <a:prstClr val="black"/>
                  </a:solidFill>
                  <a:latin typeface="Calibri"/>
                  <a:ea typeface="+mn-ea"/>
                  <a:cs typeface="+mn-cs"/>
                </a:rPr>
                <a:t>}</a:t>
              </a:r>
            </a:p>
            <a:p>
              <a:pPr algn="l" rtl="0"/>
              <a:endParaRPr lang="en-US" sz="400" b="1" kern="1200" dirty="0">
                <a:solidFill>
                  <a:prstClr val="black"/>
                </a:solidFill>
                <a:latin typeface="Calibri"/>
                <a:ea typeface="+mn-ea"/>
                <a:cs typeface="+mn-cs"/>
              </a:endParaRPr>
            </a:p>
          </p:txBody>
        </p:sp>
      </p:grpSp>
      <p:pic>
        <p:nvPicPr>
          <p:cNvPr id="1028" name="Picture 4"/>
          <p:cNvPicPr>
            <a:picLocks noChangeAspect="1" noChangeArrowheads="1"/>
          </p:cNvPicPr>
          <p:nvPr/>
        </p:nvPicPr>
        <p:blipFill>
          <a:blip r:embed="rId2"/>
          <a:srcRect/>
          <a:stretch>
            <a:fillRect/>
          </a:stretch>
        </p:blipFill>
        <p:spPr bwMode="auto">
          <a:xfrm>
            <a:off x="60960" y="1066800"/>
            <a:ext cx="4587240" cy="1691640"/>
          </a:xfrm>
          <a:prstGeom prst="rect">
            <a:avLst/>
          </a:prstGeom>
          <a:noFill/>
          <a:ln w="9525">
            <a:noFill/>
            <a:miter lim="800000"/>
            <a:headEnd/>
            <a:tailEnd/>
          </a:ln>
          <a:effectLst/>
        </p:spPr>
      </p:pic>
      <p:cxnSp>
        <p:nvCxnSpPr>
          <p:cNvPr id="17" name="Straight Arrow Connector 16"/>
          <p:cNvCxnSpPr/>
          <p:nvPr/>
        </p:nvCxnSpPr>
        <p:spPr>
          <a:xfrm rot="5400000">
            <a:off x="534194" y="3504406"/>
            <a:ext cx="1219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 name="Group 23"/>
          <p:cNvGrpSpPr/>
          <p:nvPr/>
        </p:nvGrpSpPr>
        <p:grpSpPr>
          <a:xfrm>
            <a:off x="3581400" y="3025438"/>
            <a:ext cx="2209800" cy="3908762"/>
            <a:chOff x="4267200" y="2492038"/>
            <a:chExt cx="2209800" cy="3908762"/>
          </a:xfrm>
        </p:grpSpPr>
        <p:sp>
          <p:nvSpPr>
            <p:cNvPr id="23" name="Rectangle 22"/>
            <p:cNvSpPr/>
            <p:nvPr/>
          </p:nvSpPr>
          <p:spPr>
            <a:xfrm>
              <a:off x="4371450" y="3962400"/>
              <a:ext cx="1371600" cy="22588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2" name="Rectangle 21"/>
            <p:cNvSpPr/>
            <p:nvPr/>
          </p:nvSpPr>
          <p:spPr>
            <a:xfrm>
              <a:off x="4371450" y="3048000"/>
              <a:ext cx="1709591" cy="93496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1" name="Rectangle 20"/>
            <p:cNvSpPr/>
            <p:nvPr/>
          </p:nvSpPr>
          <p:spPr>
            <a:xfrm>
              <a:off x="4371450" y="2667000"/>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0" name="TextBox 19"/>
            <p:cNvSpPr txBox="1"/>
            <p:nvPr/>
          </p:nvSpPr>
          <p:spPr>
            <a:xfrm>
              <a:off x="4267200" y="2492038"/>
              <a:ext cx="2209800" cy="3908762"/>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ldnull</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::Requires(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::Result&lt;int32&gt;()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ldlen</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conv.i4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stloc.1</a:t>
              </a:r>
            </a:p>
            <a:p>
              <a:pPr algn="l" rtl="0"/>
              <a:r>
                <a:rPr lang="en-US" sz="400" b="1" kern="1200" dirty="0">
                  <a:solidFill>
                    <a:prstClr val="black"/>
                  </a:solidFill>
                  <a:latin typeface="Calibri"/>
                  <a:ea typeface="+mn-ea"/>
                  <a:cs typeface="+mn-cs"/>
                </a:rPr>
                <a:t>  ldloc.1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brtrue.s</a:t>
              </a:r>
              <a:r>
                <a:rPr lang="en-US" sz="400" b="1" kern="1200" dirty="0">
                  <a:solidFill>
                    <a:prstClr val="black"/>
                  </a:solidFill>
                  <a:latin typeface="Calibri"/>
                  <a:ea typeface="+mn-ea"/>
                  <a:cs typeface="+mn-cs"/>
                </a:rPr>
                <a:t>   IL_0069</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call       instance void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EnsureCapacity</a:t>
              </a:r>
              <a:r>
                <a:rPr lang="en-US" sz="400" b="1" kern="1200" dirty="0">
                  <a:solidFill>
                    <a:prstClr val="black"/>
                  </a:solidFill>
                  <a:latin typeface="Calibri"/>
                  <a:ea typeface="+mn-ea"/>
                  <a:cs typeface="+mn-cs"/>
                </a:rPr>
                <a:t>(int32)</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stelem.ref</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stloc.2</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ldloc.2</a:t>
              </a:r>
            </a:p>
            <a:p>
              <a:pPr algn="l" rtl="0"/>
              <a:r>
                <a:rPr lang="en-US" sz="400" b="1" kern="1200" dirty="0">
                  <a:solidFill>
                    <a:prstClr val="black"/>
                  </a:solidFill>
                  <a:latin typeface="Calibri"/>
                  <a:ea typeface="+mn-ea"/>
                  <a:cs typeface="+mn-cs"/>
                </a:rPr>
                <a:t>  stloc.0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br.s</a:t>
              </a:r>
              <a:r>
                <a:rPr lang="en-US" sz="400" b="1" kern="1200" dirty="0">
                  <a:solidFill>
                    <a:prstClr val="black"/>
                  </a:solidFill>
                  <a:latin typeface="Calibri"/>
                  <a:ea typeface="+mn-ea"/>
                  <a:cs typeface="+mn-cs"/>
                </a:rPr>
                <a:t>       IL_008b</a:t>
              </a:r>
            </a:p>
            <a:p>
              <a:pPr algn="l" rtl="0"/>
              <a:r>
                <a:rPr lang="en-US" sz="400" b="1" kern="1200" dirty="0">
                  <a:solidFill>
                    <a:prstClr val="black"/>
                  </a:solidFill>
                  <a:latin typeface="Calibri"/>
                  <a:ea typeface="+mn-ea"/>
                  <a:cs typeface="+mn-cs"/>
                </a:rPr>
                <a:t>  ldloc.0</a:t>
              </a:r>
            </a:p>
            <a:p>
              <a:pPr algn="l" rtl="0"/>
              <a:r>
                <a:rPr lang="en-US" sz="400" b="1" kern="1200" dirty="0">
                  <a:solidFill>
                    <a:prstClr val="black"/>
                  </a:solidFill>
                  <a:latin typeface="Calibri"/>
                  <a:ea typeface="+mn-ea"/>
                  <a:cs typeface="+mn-cs"/>
                </a:rPr>
                <a:t>  ret</a:t>
              </a:r>
            </a:p>
            <a:p>
              <a:pPr algn="l" rtl="0"/>
              <a:r>
                <a:rPr lang="en-US" sz="400" b="1" kern="1200" dirty="0">
                  <a:solidFill>
                    <a:prstClr val="black"/>
                  </a:solidFill>
                  <a:latin typeface="Calibri"/>
                  <a:ea typeface="+mn-ea"/>
                  <a:cs typeface="+mn-cs"/>
                </a:rPr>
                <a:t>} // end of method </a:t>
              </a:r>
              <a:r>
                <a:rPr lang="en-US" sz="400" b="1" kern="1200" dirty="0" err="1">
                  <a:solidFill>
                    <a:prstClr val="black"/>
                  </a:solidFill>
                  <a:latin typeface="Calibri"/>
                  <a:ea typeface="+mn-ea"/>
                  <a:cs typeface="+mn-cs"/>
                </a:rPr>
                <a:t>BaseList</a:t>
              </a:r>
              <a:r>
                <a:rPr lang="en-US" sz="400" b="1" kern="1200" dirty="0">
                  <a:solidFill>
                    <a:prstClr val="black"/>
                  </a:solidFill>
                  <a:latin typeface="Calibri"/>
                  <a:ea typeface="+mn-ea"/>
                  <a:cs typeface="+mn-cs"/>
                </a:rPr>
                <a:t>::Add</a:t>
              </a:r>
            </a:p>
            <a:p>
              <a:pPr algn="l" rtl="0"/>
              <a:endParaRPr lang="en-US" sz="400" b="1" kern="1200" dirty="0">
                <a:solidFill>
                  <a:prstClr val="black"/>
                </a:solidFill>
                <a:latin typeface="Calibri"/>
                <a:ea typeface="+mn-ea"/>
                <a:cs typeface="+mn-cs"/>
              </a:endParaRPr>
            </a:p>
          </p:txBody>
        </p:sp>
      </p:grpSp>
      <p:grpSp>
        <p:nvGrpSpPr>
          <p:cNvPr id="4" name="Group 37"/>
          <p:cNvGrpSpPr/>
          <p:nvPr/>
        </p:nvGrpSpPr>
        <p:grpSpPr>
          <a:xfrm>
            <a:off x="6781800" y="2362200"/>
            <a:ext cx="2209800" cy="4462760"/>
            <a:chOff x="3505200" y="2209800"/>
            <a:chExt cx="2209800" cy="4462760"/>
          </a:xfrm>
        </p:grpSpPr>
        <p:sp>
          <p:nvSpPr>
            <p:cNvPr id="37" name="Rectangle 36"/>
            <p:cNvSpPr/>
            <p:nvPr/>
          </p:nvSpPr>
          <p:spPr>
            <a:xfrm>
              <a:off x="3604746" y="6400800"/>
              <a:ext cx="739977" cy="1321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34" name="Rectangle 33"/>
            <p:cNvSpPr/>
            <p:nvPr/>
          </p:nvSpPr>
          <p:spPr>
            <a:xfrm>
              <a:off x="3604746" y="2495550"/>
              <a:ext cx="1824504" cy="4381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36" name="Rectangle 35"/>
            <p:cNvSpPr/>
            <p:nvPr/>
          </p:nvSpPr>
          <p:spPr>
            <a:xfrm>
              <a:off x="3604746" y="2932748"/>
              <a:ext cx="1181096" cy="1914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33" name="Rectangle 32"/>
            <p:cNvSpPr/>
            <p:nvPr/>
          </p:nvSpPr>
          <p:spPr>
            <a:xfrm>
              <a:off x="3604746" y="5431344"/>
              <a:ext cx="1726170" cy="9694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32" name="Rectangle 31"/>
            <p:cNvSpPr/>
            <p:nvPr/>
          </p:nvSpPr>
          <p:spPr>
            <a:xfrm>
              <a:off x="3604746" y="3124199"/>
              <a:ext cx="1371600" cy="2309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35" name="TextBox 34"/>
            <p:cNvSpPr txBox="1"/>
            <p:nvPr/>
          </p:nvSpPr>
          <p:spPr>
            <a:xfrm>
              <a:off x="3505200" y="2209800"/>
              <a:ext cx="2209800" cy="4462760"/>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.locals init (int32 '</a:t>
              </a:r>
              <a:r>
                <a:rPr lang="en-US" sz="400" b="1" kern="1200" dirty="0" err="1">
                  <a:solidFill>
                    <a:prstClr val="black"/>
                  </a:solidFill>
                  <a:latin typeface="Calibri"/>
                  <a:ea typeface="+mn-ea"/>
                  <a:cs typeface="+mn-cs"/>
                </a:rPr>
                <a:t>Contract.Old</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a:t>
              </a:r>
              <a:r>
                <a:rPr lang="en-US" sz="400" b="1" kern="1200" dirty="0" smtClean="0">
                  <a:solidFill>
                    <a:prstClr val="black"/>
                  </a:solidFill>
                  <a:latin typeface="Calibri"/>
                  <a:ea typeface="+mn-ea"/>
                  <a:cs typeface="+mn-cs"/>
                </a:rPr>
                <a:t>          </a:t>
              </a:r>
              <a:r>
                <a:rPr lang="en-US" sz="400" b="1" kern="1200" dirty="0">
                  <a:solidFill>
                    <a:prstClr val="black"/>
                  </a:solidFill>
                  <a:latin typeface="Calibri"/>
                  <a:ea typeface="+mn-ea"/>
                  <a:cs typeface="+mn-cs"/>
                </a:rPr>
                <a:t>int32 '</a:t>
              </a:r>
              <a:r>
                <a:rPr lang="en-US" sz="400" b="1" kern="1200" dirty="0" err="1">
                  <a:solidFill>
                    <a:prstClr val="black"/>
                  </a:solidFill>
                  <a:latin typeface="Calibri"/>
                  <a:ea typeface="+mn-ea"/>
                  <a:cs typeface="+mn-cs"/>
                </a:rPr>
                <a:t>Contract.Result</a:t>
              </a:r>
              <a:r>
                <a:rPr lang="en-US" sz="400" b="1" kern="1200" dirty="0">
                  <a:solidFill>
                    <a:prstClr val="black"/>
                  </a:solidFill>
                  <a:latin typeface="Calibri"/>
                  <a:ea typeface="+mn-ea"/>
                  <a:cs typeface="+mn-cs"/>
                </a:rPr>
                <a:t>&lt;</a:t>
              </a:r>
              <a:r>
                <a:rPr lang="en-US" sz="400" b="1" kern="1200" dirty="0" err="1">
                  <a:solidFill>
                    <a:prstClr val="black"/>
                  </a:solidFill>
                  <a:latin typeface="Calibri"/>
                  <a:ea typeface="+mn-ea"/>
                  <a:cs typeface="+mn-cs"/>
                </a:rPr>
                <a:t>int</a:t>
              </a:r>
              <a:r>
                <a:rPr lang="en-US" sz="400" b="1" kern="1200" dirty="0">
                  <a:solidFill>
                    <a:prstClr val="black"/>
                  </a:solidFill>
                  <a:latin typeface="Calibri"/>
                  <a:ea typeface="+mn-ea"/>
                  <a:cs typeface="+mn-cs"/>
                </a:rPr>
                <a:t>&gt;()')</a:t>
              </a:r>
            </a:p>
            <a:p>
              <a:r>
                <a:rPr lang="en-US" sz="400" b="1" kern="1200" dirty="0">
                  <a:solidFill>
                    <a:prstClr val="black"/>
                  </a:solidFill>
                  <a:latin typeface="Calibri"/>
                  <a:ea typeface="+mn-ea"/>
                  <a:cs typeface="+mn-cs"/>
                </a:rPr>
                <a:t>  </a:t>
              </a:r>
              <a:r>
                <a:rPr lang="en-US" sz="400" b="1" dirty="0" smtClean="0">
                  <a:solidFill>
                    <a:prstClr val="black"/>
                  </a:solidFill>
                  <a:latin typeface="Calibri"/>
                </a:rPr>
                <a:t>ldarg.1</a:t>
              </a:r>
              <a:endParaRPr lang="en-US" sz="400" b="1" dirty="0">
                <a:solidFill>
                  <a:prstClr val="black"/>
                </a:solidFill>
                <a:latin typeface="Calibri"/>
              </a:endParaRPr>
            </a:p>
            <a:p>
              <a:r>
                <a:rPr lang="en-US" sz="400" b="1" dirty="0">
                  <a:solidFill>
                    <a:prstClr val="black"/>
                  </a:solidFill>
                  <a:latin typeface="Calibri"/>
                </a:rPr>
                <a:t>  </a:t>
              </a:r>
              <a:r>
                <a:rPr lang="en-US" sz="400" b="1" dirty="0" err="1">
                  <a:solidFill>
                    <a:prstClr val="black"/>
                  </a:solidFill>
                  <a:latin typeface="Calibri"/>
                </a:rPr>
                <a:t>ldnull</a:t>
              </a:r>
              <a:endParaRPr lang="en-US" sz="400" b="1" dirty="0">
                <a:solidFill>
                  <a:prstClr val="black"/>
                </a:solidFill>
                <a:latin typeface="Calibri"/>
              </a:endParaRPr>
            </a:p>
            <a:p>
              <a:r>
                <a:rPr lang="en-US" sz="400" b="1" dirty="0">
                  <a:solidFill>
                    <a:prstClr val="black"/>
                  </a:solidFill>
                  <a:latin typeface="Calibri"/>
                </a:rPr>
                <a:t>  </a:t>
              </a:r>
              <a:r>
                <a:rPr lang="en-US" sz="400" b="1" dirty="0" err="1">
                  <a:solidFill>
                    <a:prstClr val="black"/>
                  </a:solidFill>
                  <a:latin typeface="Calibri"/>
                </a:rPr>
                <a:t>ceq</a:t>
              </a:r>
              <a:endParaRPr lang="en-US" sz="400" b="1" dirty="0">
                <a:solidFill>
                  <a:prstClr val="black"/>
                </a:solidFill>
                <a:latin typeface="Calibri"/>
              </a:endParaRPr>
            </a:p>
            <a:p>
              <a:r>
                <a:rPr lang="en-US" sz="400" b="1" dirty="0">
                  <a:solidFill>
                    <a:prstClr val="black"/>
                  </a:solidFill>
                  <a:latin typeface="Calibri"/>
                </a:rPr>
                <a:t>  ldc.i4.0</a:t>
              </a:r>
            </a:p>
            <a:p>
              <a:r>
                <a:rPr lang="en-US" sz="400" b="1" dirty="0">
                  <a:solidFill>
                    <a:prstClr val="black"/>
                  </a:solidFill>
                  <a:latin typeface="Calibri"/>
                </a:rPr>
                <a:t>  </a:t>
              </a:r>
              <a:r>
                <a:rPr lang="en-US" sz="400" b="1" dirty="0" err="1">
                  <a:solidFill>
                    <a:prstClr val="black"/>
                  </a:solidFill>
                  <a:latin typeface="Calibri"/>
                </a:rPr>
                <a:t>ceq</a:t>
              </a:r>
              <a:endParaRPr lang="en-US" sz="400" b="1" dirty="0">
                <a:solidFill>
                  <a:prstClr val="black"/>
                </a:solidFill>
                <a:latin typeface="Calibri"/>
              </a:endParaRPr>
            </a:p>
            <a:p>
              <a:r>
                <a:rPr lang="en-US" sz="400" b="1" dirty="0">
                  <a:solidFill>
                    <a:prstClr val="black"/>
                  </a:solidFill>
                  <a:latin typeface="Calibri"/>
                </a:rPr>
                <a:t>  </a:t>
              </a:r>
              <a:r>
                <a:rPr lang="en-US" sz="400" b="1" dirty="0" err="1">
                  <a:solidFill>
                    <a:prstClr val="black"/>
                  </a:solidFill>
                  <a:latin typeface="Calibri"/>
                </a:rPr>
                <a:t>ldstr</a:t>
              </a:r>
              <a:r>
                <a:rPr lang="en-US" sz="400" b="1" dirty="0">
                  <a:solidFill>
                    <a:prstClr val="black"/>
                  </a:solidFill>
                  <a:latin typeface="Calibri"/>
                </a:rPr>
                <a:t>      "value != null"</a:t>
              </a:r>
            </a:p>
            <a:p>
              <a:r>
                <a:rPr lang="en-US" sz="400" b="1" dirty="0">
                  <a:solidFill>
                    <a:prstClr val="black"/>
                  </a:solidFill>
                  <a:latin typeface="Calibri"/>
                </a:rPr>
                <a:t>  call       void __</a:t>
              </a:r>
              <a:r>
                <a:rPr lang="en-US" sz="400" b="1" dirty="0" err="1">
                  <a:solidFill>
                    <a:prstClr val="black"/>
                  </a:solidFill>
                  <a:latin typeface="Calibri"/>
                </a:rPr>
                <a:t>RewriterMethods</a:t>
              </a:r>
              <a:r>
                <a:rPr lang="en-US" sz="400" b="1" dirty="0">
                  <a:solidFill>
                    <a:prstClr val="black"/>
                  </a:solidFill>
                  <a:latin typeface="Calibri"/>
                </a:rPr>
                <a:t>::RewriterRequires$PST06000009(</a:t>
              </a:r>
              <a:r>
                <a:rPr lang="en-US" sz="400" b="1" dirty="0" err="1">
                  <a:solidFill>
                    <a:prstClr val="black"/>
                  </a:solidFill>
                  <a:latin typeface="Calibri"/>
                </a:rPr>
                <a:t>bool</a:t>
              </a:r>
              <a:r>
                <a:rPr lang="en-US" sz="400" b="1" dirty="0">
                  <a:solidFill>
                    <a:prstClr val="black"/>
                  </a:solidFill>
                  <a:latin typeface="Calibri"/>
                </a:rPr>
                <a:t>,  string)</a:t>
              </a:r>
              <a:r>
                <a:rPr lang="en-US" sz="400" b="1" kern="1200" dirty="0" smtClean="0">
                  <a:solidFill>
                    <a:prstClr val="black"/>
                  </a:solidFill>
                  <a:latin typeface="Calibri"/>
                  <a:ea typeface="+mn-ea"/>
                  <a:cs typeface="+mn-cs"/>
                </a:rPr>
                <a:t>ldarg.0</a:t>
              </a:r>
              <a:endParaRPr lang="en-US" sz="400" b="1" kern="1200" dirty="0">
                <a:solidFill>
                  <a:prstClr val="black"/>
                </a:solidFill>
                <a:latin typeface="Calibri"/>
                <a:ea typeface="+mn-ea"/>
                <a:cs typeface="+mn-cs"/>
              </a:endParaRPr>
            </a:p>
            <a:p>
              <a:r>
                <a:rPr lang="en-US" sz="400" b="1" kern="1200" dirty="0" smtClean="0">
                  <a:solidFill>
                    <a:prstClr val="black"/>
                  </a:solidFill>
                  <a:latin typeface="Calibri"/>
                  <a:ea typeface="+mn-ea"/>
                  <a:cs typeface="+mn-cs"/>
                </a:rPr>
                <a:t>  </a:t>
              </a:r>
              <a:r>
                <a:rPr lang="en-US" sz="400" b="1" dirty="0">
                  <a:solidFill>
                    <a:prstClr val="black"/>
                  </a:solidFill>
                  <a:latin typeface="Calibri"/>
                </a:rPr>
                <a:t>ldarg.0 </a:t>
              </a:r>
              <a:endParaRPr lang="en-US" sz="400" b="1" dirty="0" smtClean="0">
                <a:solidFill>
                  <a:prstClr val="black"/>
                </a:solidFill>
                <a:latin typeface="Calibri"/>
              </a:endParaRPr>
            </a:p>
            <a:p>
              <a:r>
                <a:rPr lang="en-US" sz="400" b="1" kern="1200" dirty="0" smtClean="0">
                  <a:solidFill>
                    <a:prstClr val="black"/>
                  </a:solidFill>
                  <a:latin typeface="Calibri"/>
                  <a:ea typeface="+mn-ea"/>
                  <a:cs typeface="+mn-cs"/>
                </a:rPr>
                <a:t>  call       </a:t>
              </a:r>
              <a:r>
                <a:rPr lang="en-US" sz="400" b="1" kern="1200" dirty="0">
                  <a:solidFill>
                    <a:prstClr val="black"/>
                  </a:solidFill>
                  <a:latin typeface="Calibri"/>
                  <a:ea typeface="+mn-ea"/>
                  <a:cs typeface="+mn-cs"/>
                </a:rPr>
                <a:t>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stloc.3</a:t>
              </a:r>
            </a:p>
            <a:p>
              <a:pPr algn="l" rtl="0"/>
              <a:r>
                <a:rPr lang="en-US" sz="400" b="1" kern="1200" dirty="0" smtClean="0">
                  <a:solidFill>
                    <a:prstClr val="black"/>
                  </a:solidFill>
                  <a:latin typeface="Calibri"/>
                  <a:ea typeface="+mn-ea"/>
                  <a:cs typeface="+mn-cs"/>
                </a:rPr>
                <a:t>  ldarg.0</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ldlen</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conv.i4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stloc.1</a:t>
              </a:r>
            </a:p>
            <a:p>
              <a:pPr algn="l" rtl="0"/>
              <a:r>
                <a:rPr lang="en-US" sz="400" b="1" kern="1200" dirty="0">
                  <a:solidFill>
                    <a:prstClr val="black"/>
                  </a:solidFill>
                  <a:latin typeface="Calibri"/>
                  <a:ea typeface="+mn-ea"/>
                  <a:cs typeface="+mn-cs"/>
                </a:rPr>
                <a:t>  ldloc.1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brtrue</a:t>
              </a:r>
              <a:r>
                <a:rPr lang="en-US" sz="400" b="1" kern="1200" dirty="0">
                  <a:solidFill>
                    <a:prstClr val="black"/>
                  </a:solidFill>
                  <a:latin typeface="Calibri"/>
                  <a:ea typeface="+mn-ea"/>
                  <a:cs typeface="+mn-cs"/>
                </a:rPr>
                <a:t>     IL_004d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nop</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call       instance void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EnsureCapacity</a:t>
              </a:r>
              <a:r>
                <a:rPr lang="en-US" sz="400" b="1" kern="1200" dirty="0">
                  <a:solidFill>
                    <a:prstClr val="black"/>
                  </a:solidFill>
                  <a:latin typeface="Calibri"/>
                  <a:ea typeface="+mn-ea"/>
                  <a:cs typeface="+mn-cs"/>
                </a:rPr>
                <a:t>(int32)</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nop</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nop</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stelem.ref</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stloc.2</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ldloc.2</a:t>
              </a:r>
            </a:p>
            <a:p>
              <a:pPr algn="l" rtl="0"/>
              <a:r>
                <a:rPr lang="en-US" sz="400" b="1" kern="1200" dirty="0">
                  <a:solidFill>
                    <a:prstClr val="black"/>
                  </a:solidFill>
                  <a:latin typeface="Calibri"/>
                  <a:ea typeface="+mn-ea"/>
                  <a:cs typeface="+mn-cs"/>
                </a:rPr>
                <a:t>  stloc.0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a:t>
              </a:r>
              <a:r>
                <a:rPr lang="en-US" sz="400" b="1" kern="1200" dirty="0">
                  <a:solidFill>
                    <a:prstClr val="black"/>
                  </a:solidFill>
                  <a:latin typeface="Calibri"/>
                  <a:ea typeface="+mn-ea"/>
                  <a:cs typeface="+mn-cs"/>
                </a:rPr>
                <a:t>         IL_0072</a:t>
              </a:r>
            </a:p>
            <a:p>
              <a:pPr algn="l" rtl="0"/>
              <a:r>
                <a:rPr lang="en-US" sz="400" b="1" kern="1200" dirty="0">
                  <a:solidFill>
                    <a:prstClr val="black"/>
                  </a:solidFill>
                  <a:latin typeface="Calibri"/>
                  <a:ea typeface="+mn-ea"/>
                  <a:cs typeface="+mn-cs"/>
                </a:rPr>
                <a:t>  ldloc.0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stloc.s</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Contract.Result</a:t>
              </a:r>
              <a:r>
                <a:rPr lang="en-US" sz="400" b="1" kern="1200" dirty="0">
                  <a:solidFill>
                    <a:prstClr val="black"/>
                  </a:solidFill>
                  <a:latin typeface="Calibri"/>
                  <a:ea typeface="+mn-ea"/>
                  <a:cs typeface="+mn-cs"/>
                </a:rPr>
                <a:t>&lt;</a:t>
              </a:r>
              <a:r>
                <a:rPr lang="en-US" sz="400" b="1" kern="1200" dirty="0" err="1">
                  <a:solidFill>
                    <a:prstClr val="black"/>
                  </a:solidFill>
                  <a:latin typeface="Calibri"/>
                  <a:ea typeface="+mn-ea"/>
                  <a:cs typeface="+mn-cs"/>
                </a:rPr>
                <a:t>int</a:t>
              </a:r>
              <a:r>
                <a:rPr lang="en-US" sz="400" b="1" kern="1200" dirty="0">
                  <a:solidFill>
                    <a:prstClr val="black"/>
                  </a:solidFill>
                  <a:latin typeface="Calibri"/>
                  <a:ea typeface="+mn-ea"/>
                  <a:cs typeface="+mn-cs"/>
                </a:rPr>
                <a:t>&gt;()'</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a:t>
              </a:r>
              <a:r>
                <a:rPr lang="en-US" sz="400" b="1" kern="1200" dirty="0">
                  <a:solidFill>
                    <a:prstClr val="black"/>
                  </a:solidFill>
                  <a:latin typeface="Calibri"/>
                  <a:ea typeface="+mn-ea"/>
                  <a:cs typeface="+mn-cs"/>
                </a:rPr>
                <a:t>         IL_007a</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ldloc.3</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ldstr</a:t>
              </a:r>
              <a:r>
                <a:rPr lang="en-US" sz="400" b="1" kern="1200" dirty="0">
                  <a:solidFill>
                    <a:prstClr val="black"/>
                  </a:solidFill>
                  <a:latin typeface="Calibri"/>
                  <a:ea typeface="+mn-ea"/>
                  <a:cs typeface="+mn-cs"/>
                </a:rPr>
                <a:t>      "Count == </a:t>
              </a:r>
              <a:r>
                <a:rPr lang="en-US" sz="400" b="1" kern="1200" dirty="0" err="1">
                  <a:solidFill>
                    <a:prstClr val="black"/>
                  </a:solidFill>
                  <a:latin typeface="Calibri"/>
                  <a:ea typeface="+mn-ea"/>
                  <a:cs typeface="+mn-cs"/>
                </a:rPr>
                <a:t>Contract.Old</a:t>
              </a:r>
              <a:r>
                <a:rPr lang="en-US" sz="400" b="1" kern="1200" dirty="0">
                  <a:solidFill>
                    <a:prstClr val="black"/>
                  </a:solidFill>
                  <a:latin typeface="Calibri"/>
                  <a:ea typeface="+mn-ea"/>
                  <a:cs typeface="+mn-cs"/>
                </a:rPr>
                <a:t>(Count) + 1"</a:t>
              </a:r>
            </a:p>
            <a:p>
              <a:pPr algn="l" rtl="0"/>
              <a:r>
                <a:rPr lang="en-US" sz="400" b="1" kern="1200" dirty="0">
                  <a:solidFill>
                    <a:prstClr val="black"/>
                  </a:solidFill>
                  <a:latin typeface="Calibri"/>
                  <a:ea typeface="+mn-ea"/>
                  <a:cs typeface="+mn-cs"/>
                </a:rPr>
                <a:t>  call       void __</a:t>
              </a:r>
              <a:r>
                <a:rPr lang="en-US" sz="400" b="1" kern="1200" dirty="0" err="1">
                  <a:solidFill>
                    <a:prstClr val="black"/>
                  </a:solidFill>
                  <a:latin typeface="Calibri"/>
                  <a:ea typeface="+mn-ea"/>
                  <a:cs typeface="+mn-cs"/>
                </a:rPr>
                <a:t>RewriterMethods</a:t>
              </a:r>
              <a:r>
                <a:rPr lang="en-US" sz="400" b="1" kern="1200" dirty="0">
                  <a:solidFill>
                    <a:prstClr val="black"/>
                  </a:solidFill>
                  <a:latin typeface="Calibri"/>
                  <a:ea typeface="+mn-ea"/>
                  <a:cs typeface="+mn-cs"/>
                </a:rPr>
                <a:t>::RewriterEnsures$PST0600000B(</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 string)</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ldloc.s</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Contract.Result</a:t>
              </a:r>
              <a:r>
                <a:rPr lang="en-US" sz="400" b="1" kern="1200" dirty="0">
                  <a:solidFill>
                    <a:prstClr val="black"/>
                  </a:solidFill>
                  <a:latin typeface="Calibri"/>
                  <a:ea typeface="+mn-ea"/>
                  <a:cs typeface="+mn-cs"/>
                </a:rPr>
                <a:t>&lt;</a:t>
              </a:r>
              <a:r>
                <a:rPr lang="en-US" sz="400" b="1" kern="1200" dirty="0" err="1">
                  <a:solidFill>
                    <a:prstClr val="black"/>
                  </a:solidFill>
                  <a:latin typeface="Calibri"/>
                  <a:ea typeface="+mn-ea"/>
                  <a:cs typeface="+mn-cs"/>
                </a:rPr>
                <a:t>int</a:t>
              </a:r>
              <a:r>
                <a:rPr lang="en-US" sz="400" b="1" kern="1200" dirty="0">
                  <a:solidFill>
                    <a:prstClr val="black"/>
                  </a:solidFill>
                  <a:latin typeface="Calibri"/>
                  <a:ea typeface="+mn-ea"/>
                  <a:cs typeface="+mn-cs"/>
                </a:rPr>
                <a:t>&gt;()'</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ldloc.s</a:t>
              </a:r>
              <a:r>
                <a:rPr lang="en-US" sz="400" b="1" kern="1200" dirty="0">
                  <a:solidFill>
                    <a:prstClr val="black"/>
                  </a:solidFill>
                  <a:latin typeface="Calibri"/>
                  <a:ea typeface="+mn-ea"/>
                  <a:cs typeface="+mn-cs"/>
                </a:rPr>
                <a:t>    V_4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ldstr</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Contract.Result</a:t>
              </a:r>
              <a:r>
                <a:rPr lang="en-US" sz="400" b="1" kern="1200" dirty="0">
                  <a:solidFill>
                    <a:prstClr val="black"/>
                  </a:solidFill>
                  <a:latin typeface="Calibri"/>
                  <a:ea typeface="+mn-ea"/>
                  <a:cs typeface="+mn-cs"/>
                </a:rPr>
                <a:t>&lt;</a:t>
              </a:r>
              <a:r>
                <a:rPr lang="en-US" sz="400" b="1" kern="1200" dirty="0" err="1">
                  <a:solidFill>
                    <a:prstClr val="black"/>
                  </a:solidFill>
                  <a:latin typeface="Calibri"/>
                  <a:ea typeface="+mn-ea"/>
                  <a:cs typeface="+mn-cs"/>
                </a:rPr>
                <a:t>int</a:t>
              </a:r>
              <a:r>
                <a:rPr lang="en-US" sz="400" b="1" kern="1200" dirty="0">
                  <a:solidFill>
                    <a:prstClr val="black"/>
                  </a:solidFill>
                  <a:latin typeface="Calibri"/>
                  <a:ea typeface="+mn-ea"/>
                  <a:cs typeface="+mn-cs"/>
                </a:rPr>
                <a:t>&gt;() == </a:t>
              </a:r>
              <a:r>
                <a:rPr lang="en-US" sz="400" b="1" kern="1200" dirty="0" err="1">
                  <a:solidFill>
                    <a:prstClr val="black"/>
                  </a:solidFill>
                  <a:latin typeface="Calibri"/>
                  <a:ea typeface="+mn-ea"/>
                  <a:cs typeface="+mn-cs"/>
                </a:rPr>
                <a:t>Contract.Old</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call       void __</a:t>
              </a:r>
              <a:r>
                <a:rPr lang="en-US" sz="400" b="1" kern="1200" dirty="0" err="1">
                  <a:solidFill>
                    <a:prstClr val="black"/>
                  </a:solidFill>
                  <a:latin typeface="Calibri"/>
                  <a:ea typeface="+mn-ea"/>
                  <a:cs typeface="+mn-cs"/>
                </a:rPr>
                <a:t>RewriterMethods</a:t>
              </a:r>
              <a:r>
                <a:rPr lang="en-US" sz="400" b="1" kern="1200" dirty="0">
                  <a:solidFill>
                    <a:prstClr val="black"/>
                  </a:solidFill>
                  <a:latin typeface="Calibri"/>
                  <a:ea typeface="+mn-ea"/>
                  <a:cs typeface="+mn-cs"/>
                </a:rPr>
                <a:t>::RewriterEnsures$PST0600000B(</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 string)</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ldloc.s</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Contract.Result</a:t>
              </a:r>
              <a:r>
                <a:rPr lang="en-US" sz="400" b="1" kern="1200" dirty="0">
                  <a:solidFill>
                    <a:prstClr val="black"/>
                  </a:solidFill>
                  <a:latin typeface="Calibri"/>
                  <a:ea typeface="+mn-ea"/>
                  <a:cs typeface="+mn-cs"/>
                </a:rPr>
                <a:t>&lt;</a:t>
              </a:r>
              <a:r>
                <a:rPr lang="en-US" sz="400" b="1" kern="1200" dirty="0" err="1">
                  <a:solidFill>
                    <a:prstClr val="black"/>
                  </a:solidFill>
                  <a:latin typeface="Calibri"/>
                  <a:ea typeface="+mn-ea"/>
                  <a:cs typeface="+mn-cs"/>
                </a:rPr>
                <a:t>int</a:t>
              </a:r>
              <a:r>
                <a:rPr lang="en-US" sz="400" b="1" kern="1200" dirty="0">
                  <a:solidFill>
                    <a:prstClr val="black"/>
                  </a:solidFill>
                  <a:latin typeface="Calibri"/>
                  <a:ea typeface="+mn-ea"/>
                  <a:cs typeface="+mn-cs"/>
                </a:rPr>
                <a:t>&gt;()'</a:t>
              </a:r>
            </a:p>
            <a:p>
              <a:pPr algn="l" rtl="0"/>
              <a:r>
                <a:rPr lang="en-US" sz="400" b="1" kern="1200" dirty="0">
                  <a:solidFill>
                    <a:prstClr val="black"/>
                  </a:solidFill>
                  <a:latin typeface="Calibri"/>
                  <a:ea typeface="+mn-ea"/>
                  <a:cs typeface="+mn-cs"/>
                </a:rPr>
                <a:t>  ret</a:t>
              </a:r>
            </a:p>
            <a:p>
              <a:pPr algn="l" rtl="0"/>
              <a:r>
                <a:rPr lang="en-US" sz="400" b="1" kern="1200" dirty="0">
                  <a:solidFill>
                    <a:prstClr val="black"/>
                  </a:solidFill>
                  <a:latin typeface="Calibri"/>
                  <a:ea typeface="+mn-ea"/>
                  <a:cs typeface="+mn-cs"/>
                </a:rPr>
                <a:t>}</a:t>
              </a:r>
            </a:p>
          </p:txBody>
        </p:sp>
      </p:grpSp>
      <p:sp>
        <p:nvSpPr>
          <p:cNvPr id="42" name="TextBox 41"/>
          <p:cNvSpPr txBox="1"/>
          <p:nvPr/>
        </p:nvSpPr>
        <p:spPr>
          <a:xfrm>
            <a:off x="6781800" y="1752600"/>
            <a:ext cx="2057166" cy="646331"/>
          </a:xfrm>
          <a:prstGeom prst="rect">
            <a:avLst/>
          </a:prstGeom>
          <a:noFill/>
        </p:spPr>
        <p:txBody>
          <a:bodyPr wrap="none" rtlCol="0">
            <a:spAutoFit/>
          </a:bodyPr>
          <a:lstStyle/>
          <a:p>
            <a:pPr algn="l" rtl="0"/>
            <a:r>
              <a:rPr lang="en-US" sz="1800" kern="1200" dirty="0">
                <a:solidFill>
                  <a:prstClr val="black"/>
                </a:solidFill>
                <a:latin typeface="Calibri"/>
                <a:ea typeface="+mn-ea"/>
                <a:cs typeface="+mn-cs"/>
              </a:rPr>
              <a:t>Executable runtime </a:t>
            </a:r>
          </a:p>
          <a:p>
            <a:pPr algn="l" rtl="0"/>
            <a:r>
              <a:rPr lang="en-US" sz="1800" kern="1200" dirty="0">
                <a:solidFill>
                  <a:prstClr val="black"/>
                </a:solidFill>
                <a:latin typeface="Calibri"/>
                <a:ea typeface="+mn-ea"/>
                <a:cs typeface="+mn-cs"/>
              </a:rPr>
              <a:t>Contract checking</a:t>
            </a:r>
          </a:p>
        </p:txBody>
      </p:sp>
      <p:cxnSp>
        <p:nvCxnSpPr>
          <p:cNvPr id="47" name="Curved Connector 46"/>
          <p:cNvCxnSpPr/>
          <p:nvPr/>
        </p:nvCxnSpPr>
        <p:spPr>
          <a:xfrm rot="16200000" flipH="1">
            <a:off x="1586791" y="3137611"/>
            <a:ext cx="2084219" cy="144780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5562600" y="4648200"/>
            <a:ext cx="1143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2000151" y="2377440"/>
            <a:ext cx="2315817" cy="646331"/>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Compile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/d:CONTRACTS_FULL</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3" name="TextBox 42"/>
          <p:cNvSpPr txBox="1"/>
          <p:nvPr/>
        </p:nvSpPr>
        <p:spPr>
          <a:xfrm>
            <a:off x="76200" y="3124200"/>
            <a:ext cx="957313" cy="646331"/>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Release</a:t>
            </a:r>
            <a:br>
              <a:rPr kumimoji="0" lang="en-US" sz="1800" b="0" i="0" u="none" strike="noStrike" kern="1200" cap="none" spc="0" normalizeH="0" baseline="0" noProof="0" dirty="0" smtClean="0">
                <a:ln>
                  <a:noFill/>
                </a:ln>
                <a:solidFill>
                  <a:prstClr val="white"/>
                </a:solidFill>
                <a:effectLst/>
                <a:uLnTx/>
                <a:uFillTx/>
                <a:latin typeface="Corbel"/>
                <a:ea typeface="+mn-ea"/>
                <a:cs typeface="+mn-cs"/>
              </a:rPr>
            </a:br>
            <a:r>
              <a:rPr kumimoji="0" lang="en-US" sz="1800" b="0" i="0" u="none" strike="noStrike" kern="1200" cap="none" spc="0" normalizeH="0" baseline="0" noProof="0" dirty="0" smtClean="0">
                <a:ln>
                  <a:noFill/>
                </a:ln>
                <a:solidFill>
                  <a:prstClr val="white"/>
                </a:solidFill>
                <a:effectLst/>
                <a:uLnTx/>
                <a:uFillTx/>
                <a:latin typeface="Corbel"/>
                <a:ea typeface="+mn-ea"/>
                <a:cs typeface="+mn-cs"/>
              </a:rPr>
              <a:t>Compile</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8" name="Rectangle 47"/>
          <p:cNvSpPr/>
          <p:nvPr/>
        </p:nvSpPr>
        <p:spPr>
          <a:xfrm>
            <a:off x="5586984" y="3861661"/>
            <a:ext cx="1066800" cy="646331"/>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Rewrite IL</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50" name="TextBox 49"/>
          <p:cNvSpPr txBox="1"/>
          <p:nvPr/>
        </p:nvSpPr>
        <p:spPr>
          <a:xfrm>
            <a:off x="5181600" y="4791670"/>
            <a:ext cx="1676400" cy="1200329"/>
          </a:xfrm>
          <a:prstGeom prst="rect">
            <a:avLst/>
          </a:prstGeom>
          <a:noFill/>
        </p:spPr>
        <p:txBody>
          <a:bodyPr wrap="square" rtlCol="0">
            <a:spAutoFit/>
          </a:bodyPr>
          <a:lstStyle/>
          <a:p>
            <a:pPr algn="l" rtl="0">
              <a:buFont typeface="Wingdings" pitchFamily="2" charset="2"/>
              <a:buChar char="§"/>
            </a:pPr>
            <a:r>
              <a:rPr lang="en-US" sz="1800" kern="1200" dirty="0">
                <a:latin typeface="Corbel"/>
                <a:ea typeface="+mn-ea"/>
                <a:cs typeface="+mn-cs"/>
              </a:rPr>
              <a:t> Inheritance</a:t>
            </a:r>
          </a:p>
          <a:p>
            <a:pPr algn="l" rtl="0">
              <a:buFont typeface="Wingdings" pitchFamily="2" charset="2"/>
              <a:buChar char="§"/>
            </a:pPr>
            <a:r>
              <a:rPr lang="en-US" sz="1800" kern="1200" dirty="0">
                <a:latin typeface="Corbel"/>
                <a:ea typeface="+mn-ea"/>
                <a:cs typeface="+mn-cs"/>
              </a:rPr>
              <a:t> WF checks</a:t>
            </a:r>
          </a:p>
          <a:p>
            <a:pPr algn="l" rtl="0">
              <a:buFont typeface="Wingdings" pitchFamily="2" charset="2"/>
              <a:buChar char="§"/>
            </a:pPr>
            <a:r>
              <a:rPr lang="en-US" sz="1800" kern="1200" dirty="0">
                <a:latin typeface="Corbel"/>
                <a:ea typeface="+mn-ea"/>
                <a:cs typeface="+mn-cs"/>
              </a:rPr>
              <a:t> </a:t>
            </a:r>
            <a:r>
              <a:rPr lang="en-US" sz="1800" kern="1200" dirty="0" smtClean="0">
                <a:latin typeface="Corbel"/>
                <a:ea typeface="+mn-ea"/>
                <a:cs typeface="+mn-cs"/>
              </a:rPr>
              <a:t>Invariants</a:t>
            </a:r>
          </a:p>
          <a:p>
            <a:pPr algn="l" rtl="0">
              <a:buFont typeface="Wingdings" pitchFamily="2" charset="2"/>
              <a:buChar char="§"/>
            </a:pPr>
            <a:r>
              <a:rPr lang="en-US" sz="1800" dirty="0" smtClean="0">
                <a:latin typeface="Corbel"/>
                <a:ea typeface="+mn-ea"/>
              </a:rPr>
              <a:t> Source strings</a:t>
            </a:r>
            <a:endParaRPr lang="en-US" sz="1800" kern="1200" dirty="0">
              <a:latin typeface="Corbel"/>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05000" y="2362200"/>
            <a:ext cx="2953139" cy="685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ssolve">
                                      <p:cBhvr>
                                        <p:cTn id="21" dur="500"/>
                                        <p:tgtEl>
                                          <p:spTgt spid="10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par>
                                <p:cTn id="25" presetID="9"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dissolve">
                                      <p:cBhvr>
                                        <p:cTn id="38" dur="500"/>
                                        <p:tgtEl>
                                          <p:spTgt spid="4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1" grpId="0" animBg="1"/>
      <p:bldP spid="43" grpId="0" animBg="1"/>
      <p:bldP spid="48"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60960" y="1066800"/>
            <a:ext cx="4587240" cy="1691640"/>
          </a:xfrm>
          <a:prstGeom prst="rect">
            <a:avLst/>
          </a:prstGeom>
          <a:noFill/>
          <a:ln w="9525">
            <a:noFill/>
            <a:miter lim="800000"/>
            <a:headEnd/>
            <a:tailEnd/>
          </a:ln>
          <a:effectLst/>
        </p:spPr>
      </p:pic>
      <p:grpSp>
        <p:nvGrpSpPr>
          <p:cNvPr id="2" name="Group 23"/>
          <p:cNvGrpSpPr/>
          <p:nvPr/>
        </p:nvGrpSpPr>
        <p:grpSpPr>
          <a:xfrm>
            <a:off x="3581400" y="3025438"/>
            <a:ext cx="2209800" cy="3908762"/>
            <a:chOff x="4267200" y="2492038"/>
            <a:chExt cx="2209800" cy="3908762"/>
          </a:xfrm>
        </p:grpSpPr>
        <p:sp>
          <p:nvSpPr>
            <p:cNvPr id="23" name="Rectangle 22"/>
            <p:cNvSpPr/>
            <p:nvPr/>
          </p:nvSpPr>
          <p:spPr>
            <a:xfrm>
              <a:off x="4371450" y="3962400"/>
              <a:ext cx="1371600" cy="22588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2" name="Rectangle 21"/>
            <p:cNvSpPr/>
            <p:nvPr/>
          </p:nvSpPr>
          <p:spPr>
            <a:xfrm>
              <a:off x="4371450" y="3048000"/>
              <a:ext cx="1709591" cy="93496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1" name="Rectangle 20"/>
            <p:cNvSpPr/>
            <p:nvPr/>
          </p:nvSpPr>
          <p:spPr>
            <a:xfrm>
              <a:off x="4371450" y="2667000"/>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0" name="TextBox 19"/>
            <p:cNvSpPr txBox="1"/>
            <p:nvPr/>
          </p:nvSpPr>
          <p:spPr>
            <a:xfrm>
              <a:off x="4267200" y="2492038"/>
              <a:ext cx="2209800" cy="3908762"/>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ldnull</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::Requires(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::Result&lt;int32&gt;()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ldlen</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conv.i4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stloc.1</a:t>
              </a:r>
            </a:p>
            <a:p>
              <a:pPr algn="l" rtl="0"/>
              <a:r>
                <a:rPr lang="en-US" sz="400" b="1" kern="1200" dirty="0">
                  <a:solidFill>
                    <a:prstClr val="black"/>
                  </a:solidFill>
                  <a:latin typeface="Calibri"/>
                  <a:ea typeface="+mn-ea"/>
                  <a:cs typeface="+mn-cs"/>
                </a:rPr>
                <a:t>  ldloc.1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brtrue.s</a:t>
              </a:r>
              <a:r>
                <a:rPr lang="en-US" sz="400" b="1" kern="1200" dirty="0">
                  <a:solidFill>
                    <a:prstClr val="black"/>
                  </a:solidFill>
                  <a:latin typeface="Calibri"/>
                  <a:ea typeface="+mn-ea"/>
                  <a:cs typeface="+mn-cs"/>
                </a:rPr>
                <a:t>   IL_0069</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call       instance void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EnsureCapacity</a:t>
              </a:r>
              <a:r>
                <a:rPr lang="en-US" sz="400" b="1" kern="1200" dirty="0">
                  <a:solidFill>
                    <a:prstClr val="black"/>
                  </a:solidFill>
                  <a:latin typeface="Calibri"/>
                  <a:ea typeface="+mn-ea"/>
                  <a:cs typeface="+mn-cs"/>
                </a:rPr>
                <a:t>(int32)</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stelem.ref</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stloc.2</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ldloc.2</a:t>
              </a:r>
            </a:p>
            <a:p>
              <a:pPr algn="l" rtl="0"/>
              <a:r>
                <a:rPr lang="en-US" sz="400" b="1" kern="1200" dirty="0">
                  <a:solidFill>
                    <a:prstClr val="black"/>
                  </a:solidFill>
                  <a:latin typeface="Calibri"/>
                  <a:ea typeface="+mn-ea"/>
                  <a:cs typeface="+mn-cs"/>
                </a:rPr>
                <a:t>  stloc.0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br.s</a:t>
              </a:r>
              <a:r>
                <a:rPr lang="en-US" sz="400" b="1" kern="1200" dirty="0">
                  <a:solidFill>
                    <a:prstClr val="black"/>
                  </a:solidFill>
                  <a:latin typeface="Calibri"/>
                  <a:ea typeface="+mn-ea"/>
                  <a:cs typeface="+mn-cs"/>
                </a:rPr>
                <a:t>       IL_008b</a:t>
              </a:r>
            </a:p>
            <a:p>
              <a:pPr algn="l" rtl="0"/>
              <a:r>
                <a:rPr lang="en-US" sz="400" b="1" kern="1200" dirty="0">
                  <a:solidFill>
                    <a:prstClr val="black"/>
                  </a:solidFill>
                  <a:latin typeface="Calibri"/>
                  <a:ea typeface="+mn-ea"/>
                  <a:cs typeface="+mn-cs"/>
                </a:rPr>
                <a:t>  ldloc.0</a:t>
              </a:r>
            </a:p>
            <a:p>
              <a:pPr algn="l" rtl="0"/>
              <a:r>
                <a:rPr lang="en-US" sz="400" b="1" kern="1200" dirty="0">
                  <a:solidFill>
                    <a:prstClr val="black"/>
                  </a:solidFill>
                  <a:latin typeface="Calibri"/>
                  <a:ea typeface="+mn-ea"/>
                  <a:cs typeface="+mn-cs"/>
                </a:rPr>
                <a:t>  ret</a:t>
              </a:r>
            </a:p>
            <a:p>
              <a:pPr algn="l" rtl="0"/>
              <a:r>
                <a:rPr lang="en-US" sz="400" b="1" kern="1200" dirty="0">
                  <a:solidFill>
                    <a:prstClr val="black"/>
                  </a:solidFill>
                  <a:latin typeface="Calibri"/>
                  <a:ea typeface="+mn-ea"/>
                  <a:cs typeface="+mn-cs"/>
                </a:rPr>
                <a:t>} // end of method </a:t>
              </a:r>
              <a:r>
                <a:rPr lang="en-US" sz="400" b="1" kern="1200" dirty="0" err="1">
                  <a:solidFill>
                    <a:prstClr val="black"/>
                  </a:solidFill>
                  <a:latin typeface="Calibri"/>
                  <a:ea typeface="+mn-ea"/>
                  <a:cs typeface="+mn-cs"/>
                </a:rPr>
                <a:t>BaseList</a:t>
              </a:r>
              <a:r>
                <a:rPr lang="en-US" sz="400" b="1" kern="1200" dirty="0">
                  <a:solidFill>
                    <a:prstClr val="black"/>
                  </a:solidFill>
                  <a:latin typeface="Calibri"/>
                  <a:ea typeface="+mn-ea"/>
                  <a:cs typeface="+mn-cs"/>
                </a:rPr>
                <a:t>::Add</a:t>
              </a:r>
            </a:p>
            <a:p>
              <a:pPr algn="l" rtl="0"/>
              <a:endParaRPr lang="en-US" sz="400" b="1" kern="1200" dirty="0">
                <a:solidFill>
                  <a:prstClr val="black"/>
                </a:solidFill>
                <a:latin typeface="Calibri"/>
                <a:ea typeface="+mn-ea"/>
                <a:cs typeface="+mn-cs"/>
              </a:endParaRPr>
            </a:p>
          </p:txBody>
        </p:sp>
      </p:grpSp>
      <p:cxnSp>
        <p:nvCxnSpPr>
          <p:cNvPr id="47" name="Curved Connector 46"/>
          <p:cNvCxnSpPr/>
          <p:nvPr/>
        </p:nvCxnSpPr>
        <p:spPr>
          <a:xfrm rot="16200000" flipH="1">
            <a:off x="1739191" y="3213809"/>
            <a:ext cx="2084219" cy="144780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5562600" y="4114800"/>
            <a:ext cx="1143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 name="Group 16"/>
          <p:cNvGrpSpPr/>
          <p:nvPr/>
        </p:nvGrpSpPr>
        <p:grpSpPr>
          <a:xfrm>
            <a:off x="6781800" y="2401669"/>
            <a:ext cx="2209800" cy="2257669"/>
            <a:chOff x="6781800" y="2401669"/>
            <a:chExt cx="2209800" cy="2257669"/>
          </a:xfrm>
        </p:grpSpPr>
        <p:sp>
          <p:nvSpPr>
            <p:cNvPr id="42" name="TextBox 41"/>
            <p:cNvSpPr txBox="1"/>
            <p:nvPr/>
          </p:nvSpPr>
          <p:spPr>
            <a:xfrm>
              <a:off x="6781800" y="2401669"/>
              <a:ext cx="1982338" cy="646331"/>
            </a:xfrm>
            <a:prstGeom prst="rect">
              <a:avLst/>
            </a:prstGeom>
            <a:noFill/>
          </p:spPr>
          <p:txBody>
            <a:bodyPr wrap="none" rtlCol="0">
              <a:spAutoFit/>
            </a:bodyPr>
            <a:lstStyle/>
            <a:p>
              <a:pPr algn="l" rtl="0"/>
              <a:r>
                <a:rPr lang="en-US" sz="1800" kern="1200" dirty="0">
                  <a:solidFill>
                    <a:prstClr val="black"/>
                  </a:solidFill>
                  <a:latin typeface="Calibri"/>
                  <a:ea typeface="+mn-ea"/>
                  <a:cs typeface="+mn-cs"/>
                </a:rPr>
                <a:t>Contract Reference</a:t>
              </a:r>
              <a:br>
                <a:rPr lang="en-US" sz="1800" kern="1200" dirty="0">
                  <a:solidFill>
                    <a:prstClr val="black"/>
                  </a:solidFill>
                  <a:latin typeface="Calibri"/>
                  <a:ea typeface="+mn-ea"/>
                  <a:cs typeface="+mn-cs"/>
                </a:rPr>
              </a:br>
              <a:r>
                <a:rPr lang="en-US" sz="1800" kern="1200" dirty="0">
                  <a:solidFill>
                    <a:prstClr val="black"/>
                  </a:solidFill>
                  <a:latin typeface="Calibri"/>
                  <a:ea typeface="+mn-ea"/>
                  <a:cs typeface="+mn-cs"/>
                </a:rPr>
                <a:t>Assembly</a:t>
              </a:r>
            </a:p>
          </p:txBody>
        </p:sp>
        <p:sp>
          <p:nvSpPr>
            <p:cNvPr id="45" name="Rectangle 44"/>
            <p:cNvSpPr/>
            <p:nvPr/>
          </p:nvSpPr>
          <p:spPr>
            <a:xfrm>
              <a:off x="6886050" y="3584085"/>
              <a:ext cx="1709591" cy="8927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46" name="Rectangle 45"/>
            <p:cNvSpPr/>
            <p:nvPr/>
          </p:nvSpPr>
          <p:spPr>
            <a:xfrm>
              <a:off x="6886050" y="3203084"/>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48" name="TextBox 47"/>
            <p:cNvSpPr txBox="1"/>
            <p:nvPr/>
          </p:nvSpPr>
          <p:spPr>
            <a:xfrm>
              <a:off x="6781800" y="3028122"/>
              <a:ext cx="2209800" cy="1631216"/>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ldnull</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::Requires(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::Result&lt;int32&gt;()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 end of method </a:t>
              </a:r>
              <a:r>
                <a:rPr lang="en-US" sz="400" b="1" kern="1200" dirty="0" err="1">
                  <a:solidFill>
                    <a:prstClr val="black"/>
                  </a:solidFill>
                  <a:latin typeface="Calibri"/>
                  <a:ea typeface="+mn-ea"/>
                  <a:cs typeface="+mn-cs"/>
                </a:rPr>
                <a:t>BaseList</a:t>
              </a:r>
              <a:r>
                <a:rPr lang="en-US" sz="400" b="1" kern="1200" dirty="0">
                  <a:solidFill>
                    <a:prstClr val="black"/>
                  </a:solidFill>
                  <a:latin typeface="Calibri"/>
                  <a:ea typeface="+mn-ea"/>
                  <a:cs typeface="+mn-cs"/>
                </a:rPr>
                <a:t>::Add</a:t>
              </a:r>
            </a:p>
            <a:p>
              <a:pPr algn="l" rtl="0"/>
              <a:endParaRPr lang="en-US" sz="400" b="1" kern="1200" dirty="0">
                <a:solidFill>
                  <a:prstClr val="black"/>
                </a:solidFill>
                <a:latin typeface="Calibri"/>
                <a:ea typeface="+mn-ea"/>
                <a:cs typeface="+mn-cs"/>
              </a:endParaRPr>
            </a:p>
          </p:txBody>
        </p:sp>
      </p:grpSp>
      <p:sp>
        <p:nvSpPr>
          <p:cNvPr id="18" name="TextBox 17"/>
          <p:cNvSpPr txBox="1"/>
          <p:nvPr/>
        </p:nvSpPr>
        <p:spPr>
          <a:xfrm>
            <a:off x="2000151" y="2377440"/>
            <a:ext cx="2315817" cy="646331"/>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Compile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/d:CONTRACTS_FULL</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9" name="Rectangle 18"/>
          <p:cNvSpPr/>
          <p:nvPr/>
        </p:nvSpPr>
        <p:spPr>
          <a:xfrm>
            <a:off x="5586984" y="3593068"/>
            <a:ext cx="1066800" cy="369332"/>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orbel"/>
                <a:ea typeface="+mn-ea"/>
                <a:cs typeface="+mn-cs"/>
              </a:rPr>
              <a:t>ccrefgen</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4" name="Title 40"/>
          <p:cNvSpPr txBox="1">
            <a:spLocks/>
          </p:cNvSpPr>
          <p:nvPr/>
        </p:nvSpPr>
        <p:spPr>
          <a:xfrm>
            <a:off x="304800" y="182562"/>
            <a:ext cx="8534400" cy="579438"/>
          </a:xfrm>
          <a:prstGeom prst="rect">
            <a:avLst/>
          </a:prstGeom>
          <a:gradFill rotWithShape="1">
            <a:gsLst>
              <a:gs pos="0">
                <a:schemeClr val="dk1">
                  <a:tint val="50000"/>
                  <a:satMod val="300000"/>
                  <a:alpha val="37000"/>
                </a:schemeClr>
              </a:gs>
              <a:gs pos="35000">
                <a:schemeClr val="dk1">
                  <a:tint val="37000"/>
                  <a:satMod val="300000"/>
                </a:schemeClr>
              </a:gs>
              <a:gs pos="100000">
                <a:schemeClr val="dk1">
                  <a:tint val="15000"/>
                  <a:satMod val="350000"/>
                </a:schemeClr>
              </a:gs>
            </a:gsLst>
            <a:lin ang="16200000" scaled="1"/>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dk1"/>
                </a:solidFill>
                <a:effectLst/>
                <a:uLnTx/>
                <a:uFillTx/>
                <a:latin typeface="+mn-lt"/>
                <a:ea typeface="+mn-ea"/>
                <a:cs typeface="+mn-cs"/>
              </a:rPr>
              <a:t>Contract Reference Assemblies</a:t>
            </a:r>
          </a:p>
        </p:txBody>
      </p:sp>
      <p:pic>
        <p:nvPicPr>
          <p:cNvPr id="2050" name="Picture 2"/>
          <p:cNvPicPr>
            <a:picLocks noChangeAspect="1" noChangeArrowheads="1"/>
          </p:cNvPicPr>
          <p:nvPr/>
        </p:nvPicPr>
        <p:blipFill>
          <a:blip r:embed="rId3"/>
          <a:srcRect/>
          <a:stretch>
            <a:fillRect/>
          </a:stretch>
        </p:blipFill>
        <p:spPr bwMode="auto">
          <a:xfrm>
            <a:off x="1981200" y="2362200"/>
            <a:ext cx="2861896" cy="685800"/>
          </a:xfrm>
          <a:prstGeom prst="rect">
            <a:avLst/>
          </a:prstGeom>
          <a:ln w="88900" cap="sq" cmpd="thickThin">
            <a:solidFill>
              <a:srgbClr val="000000"/>
            </a:solidFill>
            <a:prstDash val="solid"/>
            <a:miter lim="800000"/>
          </a:ln>
          <a:effectLst>
            <a:innerShdw blurRad="76200">
              <a:srgbClr val="000000"/>
            </a:innerShdw>
          </a:effectLst>
        </p:spPr>
      </p:pic>
      <p:sp>
        <p:nvSpPr>
          <p:cNvPr id="26" name="Rounded Rectangle 25"/>
          <p:cNvSpPr/>
          <p:nvPr/>
        </p:nvSpPr>
        <p:spPr>
          <a:xfrm>
            <a:off x="3276600" y="1752600"/>
            <a:ext cx="3429000" cy="4953000"/>
          </a:xfrm>
          <a:prstGeom prst="roundRect">
            <a:avLst/>
          </a:prstGeom>
        </p:spPr>
        <p:style>
          <a:lnRef idx="0">
            <a:schemeClr val="accent3"/>
          </a:lnRef>
          <a:fillRef idx="3">
            <a:schemeClr val="accent3"/>
          </a:fillRef>
          <a:effectRef idx="3">
            <a:schemeClr val="accent3"/>
          </a:effectRef>
          <a:fontRef idx="minor">
            <a:schemeClr val="lt1"/>
          </a:fontRef>
        </p:style>
        <p:txBody>
          <a:bodyPr lIns="45720" rIns="45720" rtlCol="0" anchor="ctr"/>
          <a:lstStyle/>
          <a:p>
            <a:r>
              <a:rPr lang="en-US" sz="3000" dirty="0" smtClean="0">
                <a:solidFill>
                  <a:schemeClr val="tx1"/>
                </a:solidFill>
              </a:rPr>
              <a:t>Language-agnostic, persisted contract format</a:t>
            </a:r>
          </a:p>
          <a:p>
            <a:pPr>
              <a:buFont typeface="Arial" pitchFamily="34" charset="0"/>
              <a:buChar char="•"/>
            </a:pPr>
            <a:r>
              <a:rPr lang="en-US" sz="2000" dirty="0" smtClean="0">
                <a:solidFill>
                  <a:schemeClr val="tx1"/>
                </a:solidFill>
              </a:rPr>
              <a:t> Free</a:t>
            </a:r>
            <a:br>
              <a:rPr lang="en-US" sz="2000" dirty="0" smtClean="0">
                <a:solidFill>
                  <a:schemeClr val="tx1"/>
                </a:solidFill>
              </a:rPr>
            </a:br>
            <a:r>
              <a:rPr lang="en-US" sz="2000" dirty="0" smtClean="0">
                <a:solidFill>
                  <a:schemeClr val="tx1"/>
                </a:solidFill>
              </a:rPr>
              <a:t>     produced by all compilers</a:t>
            </a:r>
          </a:p>
          <a:p>
            <a:pPr>
              <a:buFont typeface="Arial" pitchFamily="34" charset="0"/>
              <a:buChar char="•"/>
            </a:pPr>
            <a:r>
              <a:rPr lang="en-US" sz="2000" dirty="0" smtClean="0">
                <a:solidFill>
                  <a:schemeClr val="tx1"/>
                </a:solidFill>
              </a:rPr>
              <a:t> MSIL encodes conditions</a:t>
            </a:r>
          </a:p>
          <a:p>
            <a:pPr>
              <a:buFont typeface="Arial" pitchFamily="34" charset="0"/>
              <a:buChar char="•"/>
            </a:pPr>
            <a:r>
              <a:rPr lang="en-US" sz="2000" dirty="0" smtClean="0">
                <a:solidFill>
                  <a:schemeClr val="tx1"/>
                </a:solidFill>
              </a:rPr>
              <a:t> Fixed interpretation</a:t>
            </a:r>
          </a:p>
          <a:p>
            <a:pPr>
              <a:buFont typeface="Arial" pitchFamily="34" charset="0"/>
              <a:buChar char="•"/>
            </a:pPr>
            <a:r>
              <a:rPr lang="en-US" sz="2000" dirty="0" smtClean="0">
                <a:solidFill>
                  <a:schemeClr val="tx1"/>
                </a:solidFill>
              </a:rPr>
              <a:t> Uniform format to</a:t>
            </a:r>
            <a:br>
              <a:rPr lang="en-US" sz="2000" dirty="0" smtClean="0">
                <a:solidFill>
                  <a:schemeClr val="tx1"/>
                </a:solidFill>
              </a:rPr>
            </a:br>
            <a:r>
              <a:rPr lang="en-US" sz="2000" dirty="0" smtClean="0">
                <a:solidFill>
                  <a:schemeClr val="tx1"/>
                </a:solidFill>
              </a:rPr>
              <a:t>   down-stream tools</a:t>
            </a:r>
          </a:p>
          <a:p>
            <a:pPr lvl="1">
              <a:buFont typeface="Arial" pitchFamily="34" charset="0"/>
              <a:buChar char="•"/>
            </a:pPr>
            <a:r>
              <a:rPr lang="en-US" sz="2000" dirty="0" smtClean="0">
                <a:solidFill>
                  <a:schemeClr val="tx1"/>
                </a:solidFill>
              </a:rPr>
              <a:t> Library for extracting</a:t>
            </a:r>
            <a:br>
              <a:rPr lang="en-US" sz="2000" dirty="0" smtClean="0">
                <a:solidFill>
                  <a:schemeClr val="tx1"/>
                </a:solidFill>
              </a:rPr>
            </a:br>
            <a:r>
              <a:rPr lang="en-US" sz="2000" dirty="0" smtClean="0">
                <a:solidFill>
                  <a:schemeClr val="tx1"/>
                </a:solidFill>
              </a:rPr>
              <a:t>  contracts from MSIL</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60960" y="1066800"/>
            <a:ext cx="4587240" cy="1691640"/>
          </a:xfrm>
          <a:prstGeom prst="rect">
            <a:avLst/>
          </a:prstGeom>
          <a:noFill/>
          <a:ln w="9525">
            <a:noFill/>
            <a:miter lim="800000"/>
            <a:headEnd/>
            <a:tailEnd/>
          </a:ln>
          <a:effectLst/>
        </p:spPr>
      </p:pic>
      <p:grpSp>
        <p:nvGrpSpPr>
          <p:cNvPr id="2" name="Group 23"/>
          <p:cNvGrpSpPr/>
          <p:nvPr/>
        </p:nvGrpSpPr>
        <p:grpSpPr>
          <a:xfrm>
            <a:off x="3581400" y="3025438"/>
            <a:ext cx="2209800" cy="3908762"/>
            <a:chOff x="4267200" y="2492038"/>
            <a:chExt cx="2209800" cy="3908762"/>
          </a:xfrm>
        </p:grpSpPr>
        <p:sp>
          <p:nvSpPr>
            <p:cNvPr id="23" name="Rectangle 22"/>
            <p:cNvSpPr/>
            <p:nvPr/>
          </p:nvSpPr>
          <p:spPr>
            <a:xfrm>
              <a:off x="4371450" y="3962400"/>
              <a:ext cx="1371600" cy="22588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2" name="Rectangle 21"/>
            <p:cNvSpPr/>
            <p:nvPr/>
          </p:nvSpPr>
          <p:spPr>
            <a:xfrm>
              <a:off x="4371450" y="3048000"/>
              <a:ext cx="1709591" cy="93496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1" name="Rectangle 20"/>
            <p:cNvSpPr/>
            <p:nvPr/>
          </p:nvSpPr>
          <p:spPr>
            <a:xfrm>
              <a:off x="4371450" y="2667000"/>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20" name="TextBox 19"/>
            <p:cNvSpPr txBox="1"/>
            <p:nvPr/>
          </p:nvSpPr>
          <p:spPr>
            <a:xfrm>
              <a:off x="4267200" y="2492038"/>
              <a:ext cx="2209800" cy="3908762"/>
            </a:xfrm>
            <a:prstGeom prst="rect">
              <a:avLst/>
            </a:prstGeom>
            <a:noFill/>
          </p:spPr>
          <p:txBody>
            <a:bodyPr wrap="square" rtlCol="0">
              <a:spAutoFit/>
            </a:bodyPr>
            <a:lstStyle/>
            <a:p>
              <a:pPr algn="l" rtl="0"/>
              <a:r>
                <a:rPr lang="en-US" sz="400" b="1" kern="1200" dirty="0">
                  <a:solidFill>
                    <a:prstClr val="black"/>
                  </a:solidFill>
                  <a:latin typeface="Calibri"/>
                  <a:ea typeface="+mn-ea"/>
                  <a:cs typeface="+mn-cs"/>
                </a:rPr>
                <a:t>.method public </a:t>
              </a:r>
              <a:r>
                <a:rPr lang="en-US" sz="400" b="1" kern="1200" dirty="0" err="1">
                  <a:solidFill>
                    <a:prstClr val="black"/>
                  </a:solidFill>
                  <a:latin typeface="Calibri"/>
                  <a:ea typeface="+mn-ea"/>
                  <a:cs typeface="+mn-cs"/>
                </a:rPr>
                <a:t>hidebysig</a:t>
              </a:r>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newslot</a:t>
              </a:r>
              <a:r>
                <a:rPr lang="en-US" sz="400" b="1" kern="1200" dirty="0">
                  <a:solidFill>
                    <a:prstClr val="black"/>
                  </a:solidFill>
                  <a:latin typeface="Calibri"/>
                  <a:ea typeface="+mn-ea"/>
                  <a:cs typeface="+mn-cs"/>
                </a:rPr>
                <a:t> virtual instance int32  Add(object 'value') </a:t>
              </a:r>
              <a:r>
                <a:rPr lang="en-US" sz="400" b="1" kern="1200" dirty="0" err="1">
                  <a:solidFill>
                    <a:prstClr val="black"/>
                  </a:solidFill>
                  <a:latin typeface="Calibri"/>
                  <a:ea typeface="+mn-ea"/>
                  <a:cs typeface="+mn-cs"/>
                </a:rPr>
                <a:t>cil</a:t>
              </a:r>
              <a:r>
                <a:rPr lang="en-US" sz="400" b="1" kern="1200" dirty="0">
                  <a:solidFill>
                    <a:prstClr val="black"/>
                  </a:solidFill>
                  <a:latin typeface="Calibri"/>
                  <a:ea typeface="+mn-ea"/>
                  <a:cs typeface="+mn-cs"/>
                </a:rPr>
                <a:t> managed</a:t>
              </a:r>
            </a:p>
            <a:p>
              <a:pPr algn="l" rtl="0"/>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ldnull</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::Requires(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::Result&lt;int32&gt;()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call       instance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get_Count</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call       !!0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::Old&lt;int32&gt;(!!0)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call       void [</a:t>
              </a:r>
              <a:r>
                <a:rPr lang="en-US" sz="400" b="1" kern="1200" dirty="0" err="1">
                  <a:solidFill>
                    <a:prstClr val="black"/>
                  </a:solidFill>
                  <a:latin typeface="Calibri"/>
                  <a:ea typeface="+mn-ea"/>
                  <a:cs typeface="+mn-cs"/>
                </a:rPr>
                <a:t>Microsoft.Contracts</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Microsoft.Contracts.Contract</a:t>
              </a:r>
              <a:r>
                <a:rPr lang="en-US" sz="400" b="1" kern="1200" dirty="0">
                  <a:solidFill>
                    <a:prstClr val="black"/>
                  </a:solidFill>
                  <a:latin typeface="Calibri"/>
                  <a:ea typeface="+mn-ea"/>
                  <a:cs typeface="+mn-cs"/>
                </a:rPr>
                <a:t>::Ensures(</a:t>
              </a:r>
              <a:r>
                <a:rPr lang="en-US" sz="400" b="1" kern="1200" dirty="0" err="1">
                  <a:solidFill>
                    <a:prstClr val="black"/>
                  </a:solidFill>
                  <a:latin typeface="Calibri"/>
                  <a:ea typeface="+mn-ea"/>
                  <a:cs typeface="+mn-cs"/>
                </a:rPr>
                <a:t>bool</a:t>
              </a:r>
              <a:r>
                <a:rPr lang="en-US" sz="400" b="1" kern="1200" dirty="0">
                  <a:solidFill>
                    <a:prstClr val="black"/>
                  </a:solidFill>
                  <a:latin typeface="Calibri"/>
                  <a:ea typeface="+mn-ea"/>
                  <a:cs typeface="+mn-cs"/>
                </a:rPr>
                <a: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ldlen</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conv.i4</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ldc.i4.0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ceq</a:t>
              </a:r>
              <a:endParaRPr lang="en-US" sz="400" b="1" kern="1200" dirty="0">
                <a:solidFill>
                  <a:prstClr val="black"/>
                </a:solidFill>
                <a:latin typeface="Calibri"/>
                <a:ea typeface="+mn-ea"/>
                <a:cs typeface="+mn-cs"/>
              </a:endParaRPr>
            </a:p>
            <a:p>
              <a:pPr algn="l" rtl="0"/>
              <a:r>
                <a:rPr lang="en-US" sz="400" b="1" kern="1200" dirty="0">
                  <a:solidFill>
                    <a:prstClr val="black"/>
                  </a:solidFill>
                  <a:latin typeface="Calibri"/>
                  <a:ea typeface="+mn-ea"/>
                  <a:cs typeface="+mn-cs"/>
                </a:rPr>
                <a:t>  stloc.1</a:t>
              </a:r>
            </a:p>
            <a:p>
              <a:pPr algn="l" rtl="0"/>
              <a:r>
                <a:rPr lang="en-US" sz="400" b="1" kern="1200" dirty="0">
                  <a:solidFill>
                    <a:prstClr val="black"/>
                  </a:solidFill>
                  <a:latin typeface="Calibri"/>
                  <a:ea typeface="+mn-ea"/>
                  <a:cs typeface="+mn-cs"/>
                </a:rPr>
                <a:t>  ldloc.1</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brtrue.s</a:t>
              </a:r>
              <a:r>
                <a:rPr lang="en-US" sz="400" b="1" kern="1200" dirty="0">
                  <a:solidFill>
                    <a:prstClr val="black"/>
                  </a:solidFill>
                  <a:latin typeface="Calibri"/>
                  <a:ea typeface="+mn-ea"/>
                  <a:cs typeface="+mn-cs"/>
                </a:rPr>
                <a:t>   IL_0069</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call       instance void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a:t>
              </a:r>
              <a:r>
                <a:rPr lang="en-US" sz="400" b="1" kern="1200" dirty="0" err="1">
                  <a:solidFill>
                    <a:prstClr val="black"/>
                  </a:solidFill>
                  <a:latin typeface="Calibri"/>
                  <a:ea typeface="+mn-ea"/>
                  <a:cs typeface="+mn-cs"/>
                </a:rPr>
                <a:t>EnsureCapacity</a:t>
              </a:r>
              <a:r>
                <a:rPr lang="en-US" sz="400" b="1" kern="1200" dirty="0">
                  <a:solidFill>
                    <a:prstClr val="black"/>
                  </a:solidFill>
                  <a:latin typeface="Calibri"/>
                  <a:ea typeface="+mn-ea"/>
                  <a:cs typeface="+mn-cs"/>
                </a:rPr>
                <a:t>(int32)</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object[]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::items</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ldarg.1</a:t>
              </a:r>
            </a:p>
            <a:p>
              <a:pPr algn="l" rtl="0"/>
              <a:r>
                <a:rPr lang="en-US" sz="400" b="1" kern="1200" dirty="0">
                  <a:solidFill>
                    <a:prstClr val="black"/>
                  </a:solidFill>
                  <a:latin typeface="Calibri"/>
                  <a:ea typeface="+mn-ea"/>
                  <a:cs typeface="+mn-cs"/>
                </a:rPr>
                <a:t>  stelem.ref</a:t>
              </a:r>
            </a:p>
            <a:p>
              <a:pPr algn="l" rtl="0"/>
              <a:r>
                <a:rPr lang="en-US" sz="400" b="1" kern="1200" dirty="0">
                  <a:solidFill>
                    <a:prstClr val="black"/>
                  </a:solidFill>
                  <a:latin typeface="Calibri"/>
                  <a:ea typeface="+mn-ea"/>
                  <a:cs typeface="+mn-cs"/>
                </a:rPr>
                <a:t>  ldarg.0</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ldfld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dup</a:t>
              </a:r>
            </a:p>
            <a:p>
              <a:pPr algn="l" rtl="0"/>
              <a:r>
                <a:rPr lang="en-US" sz="400" b="1" kern="1200" dirty="0">
                  <a:solidFill>
                    <a:prstClr val="black"/>
                  </a:solidFill>
                  <a:latin typeface="Calibri"/>
                  <a:ea typeface="+mn-ea"/>
                  <a:cs typeface="+mn-cs"/>
                </a:rPr>
                <a:t>  stloc.2</a:t>
              </a:r>
            </a:p>
            <a:p>
              <a:pPr algn="l" rtl="0"/>
              <a:r>
                <a:rPr lang="en-US" sz="400" b="1" kern="1200" dirty="0">
                  <a:solidFill>
                    <a:prstClr val="black"/>
                  </a:solidFill>
                  <a:latin typeface="Calibri"/>
                  <a:ea typeface="+mn-ea"/>
                  <a:cs typeface="+mn-cs"/>
                </a:rPr>
                <a:t>  ldc.i4.1</a:t>
              </a:r>
            </a:p>
            <a:p>
              <a:pPr algn="l" rtl="0"/>
              <a:r>
                <a:rPr lang="en-US" sz="400" b="1" kern="1200" dirty="0">
                  <a:solidFill>
                    <a:prstClr val="black"/>
                  </a:solidFill>
                  <a:latin typeface="Calibri"/>
                  <a:ea typeface="+mn-ea"/>
                  <a:cs typeface="+mn-cs"/>
                </a:rPr>
                <a:t>  add</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stfld</a:t>
              </a:r>
              <a:r>
                <a:rPr lang="en-US" sz="400" b="1" kern="1200" dirty="0">
                  <a:solidFill>
                    <a:prstClr val="black"/>
                  </a:solidFill>
                  <a:latin typeface="Calibri"/>
                  <a:ea typeface="+mn-ea"/>
                  <a:cs typeface="+mn-cs"/>
                </a:rPr>
                <a:t>      int32 </a:t>
              </a:r>
              <a:r>
                <a:rPr lang="en-US" sz="400" b="1" kern="1200" dirty="0" err="1">
                  <a:solidFill>
                    <a:prstClr val="black"/>
                  </a:solidFill>
                  <a:latin typeface="Calibri"/>
                  <a:ea typeface="+mn-ea"/>
                  <a:cs typeface="+mn-cs"/>
                </a:rPr>
                <a:t>TabDemo.BaseList</a:t>
              </a:r>
              <a:r>
                <a:rPr lang="en-US" sz="400" b="1" kern="1200" dirty="0">
                  <a:solidFill>
                    <a:prstClr val="black"/>
                  </a:solidFill>
                  <a:latin typeface="Calibri"/>
                  <a:ea typeface="+mn-ea"/>
                  <a:cs typeface="+mn-cs"/>
                </a:rPr>
                <a:t>::count</a:t>
              </a:r>
            </a:p>
            <a:p>
              <a:pPr algn="l" rtl="0"/>
              <a:r>
                <a:rPr lang="en-US" sz="400" b="1" kern="1200" dirty="0">
                  <a:solidFill>
                    <a:prstClr val="black"/>
                  </a:solidFill>
                  <a:latin typeface="Calibri"/>
                  <a:ea typeface="+mn-ea"/>
                  <a:cs typeface="+mn-cs"/>
                </a:rPr>
                <a:t>  ldloc.2</a:t>
              </a:r>
            </a:p>
            <a:p>
              <a:pPr algn="l" rtl="0"/>
              <a:r>
                <a:rPr lang="en-US" sz="400" b="1" kern="1200" dirty="0">
                  <a:solidFill>
                    <a:prstClr val="black"/>
                  </a:solidFill>
                  <a:latin typeface="Calibri"/>
                  <a:ea typeface="+mn-ea"/>
                  <a:cs typeface="+mn-cs"/>
                </a:rPr>
                <a:t>  stloc.0</a:t>
              </a:r>
            </a:p>
            <a:p>
              <a:pPr algn="l" rtl="0"/>
              <a:r>
                <a:rPr lang="en-US" sz="400" b="1" kern="1200" dirty="0">
                  <a:solidFill>
                    <a:prstClr val="black"/>
                  </a:solidFill>
                  <a:latin typeface="Calibri"/>
                  <a:ea typeface="+mn-ea"/>
                  <a:cs typeface="+mn-cs"/>
                </a:rPr>
                <a:t>  </a:t>
              </a:r>
              <a:r>
                <a:rPr lang="en-US" sz="400" b="1" kern="1200" dirty="0" err="1">
                  <a:solidFill>
                    <a:prstClr val="black"/>
                  </a:solidFill>
                  <a:latin typeface="Calibri"/>
                  <a:ea typeface="+mn-ea"/>
                  <a:cs typeface="+mn-cs"/>
                </a:rPr>
                <a:t>br.s</a:t>
              </a:r>
              <a:r>
                <a:rPr lang="en-US" sz="400" b="1" kern="1200" dirty="0">
                  <a:solidFill>
                    <a:prstClr val="black"/>
                  </a:solidFill>
                  <a:latin typeface="Calibri"/>
                  <a:ea typeface="+mn-ea"/>
                  <a:cs typeface="+mn-cs"/>
                </a:rPr>
                <a:t>       IL_008b</a:t>
              </a:r>
            </a:p>
            <a:p>
              <a:pPr algn="l" rtl="0"/>
              <a:r>
                <a:rPr lang="en-US" sz="400" b="1" kern="1200" dirty="0">
                  <a:solidFill>
                    <a:prstClr val="black"/>
                  </a:solidFill>
                  <a:latin typeface="Calibri"/>
                  <a:ea typeface="+mn-ea"/>
                  <a:cs typeface="+mn-cs"/>
                </a:rPr>
                <a:t>  ldloc.0</a:t>
              </a:r>
            </a:p>
            <a:p>
              <a:pPr algn="l" rtl="0"/>
              <a:r>
                <a:rPr lang="en-US" sz="400" b="1" kern="1200" dirty="0">
                  <a:solidFill>
                    <a:prstClr val="black"/>
                  </a:solidFill>
                  <a:latin typeface="Calibri"/>
                  <a:ea typeface="+mn-ea"/>
                  <a:cs typeface="+mn-cs"/>
                </a:rPr>
                <a:t>  ret</a:t>
              </a:r>
            </a:p>
            <a:p>
              <a:pPr algn="l" rtl="0"/>
              <a:r>
                <a:rPr lang="en-US" sz="400" b="1" kern="1200" dirty="0">
                  <a:solidFill>
                    <a:prstClr val="black"/>
                  </a:solidFill>
                  <a:latin typeface="Calibri"/>
                  <a:ea typeface="+mn-ea"/>
                  <a:cs typeface="+mn-cs"/>
                </a:rPr>
                <a:t>} // end of method </a:t>
              </a:r>
              <a:r>
                <a:rPr lang="en-US" sz="400" b="1" kern="1200" dirty="0" err="1">
                  <a:solidFill>
                    <a:prstClr val="black"/>
                  </a:solidFill>
                  <a:latin typeface="Calibri"/>
                  <a:ea typeface="+mn-ea"/>
                  <a:cs typeface="+mn-cs"/>
                </a:rPr>
                <a:t>BaseList</a:t>
              </a:r>
              <a:r>
                <a:rPr lang="en-US" sz="400" b="1" kern="1200" dirty="0">
                  <a:solidFill>
                    <a:prstClr val="black"/>
                  </a:solidFill>
                  <a:latin typeface="Calibri"/>
                  <a:ea typeface="+mn-ea"/>
                  <a:cs typeface="+mn-cs"/>
                </a:rPr>
                <a:t>::Add</a:t>
              </a:r>
            </a:p>
            <a:p>
              <a:pPr algn="l" rtl="0"/>
              <a:endParaRPr lang="en-US" sz="400" b="1" kern="1200" dirty="0">
                <a:solidFill>
                  <a:prstClr val="black"/>
                </a:solidFill>
                <a:latin typeface="Calibri"/>
                <a:ea typeface="+mn-ea"/>
                <a:cs typeface="+mn-cs"/>
              </a:endParaRPr>
            </a:p>
          </p:txBody>
        </p:sp>
      </p:grpSp>
      <p:cxnSp>
        <p:nvCxnSpPr>
          <p:cNvPr id="47" name="Curved Connector 46"/>
          <p:cNvCxnSpPr/>
          <p:nvPr/>
        </p:nvCxnSpPr>
        <p:spPr>
          <a:xfrm rot="16200000" flipH="1">
            <a:off x="1662991" y="3213811"/>
            <a:ext cx="2084219" cy="1447800"/>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26" name="Rectangle 25"/>
          <p:cNvSpPr/>
          <p:nvPr/>
        </p:nvSpPr>
        <p:spPr>
          <a:xfrm>
            <a:off x="7391400" y="4343400"/>
            <a:ext cx="1524000" cy="646331"/>
          </a:xfrm>
          <a:prstGeom prst="rect">
            <a:avLst/>
          </a:prstGeom>
        </p:spPr>
        <p:txBody>
          <a:bodyPr wrap="square">
            <a:spAutoFit/>
          </a:bodyPr>
          <a:lstStyle/>
          <a:p>
            <a:pPr algn="l" rtl="0"/>
            <a:r>
              <a:rPr lang="en-US" sz="1800" kern="1200" dirty="0">
                <a:solidFill>
                  <a:prstClr val="black"/>
                </a:solidFill>
                <a:latin typeface="Calibri"/>
                <a:ea typeface="+mn-ea"/>
                <a:cs typeface="+mn-cs"/>
              </a:rPr>
              <a:t>Compile-time</a:t>
            </a:r>
            <a:br>
              <a:rPr lang="en-US" sz="1800" kern="1200" dirty="0">
                <a:solidFill>
                  <a:prstClr val="black"/>
                </a:solidFill>
                <a:latin typeface="Calibri"/>
                <a:ea typeface="+mn-ea"/>
                <a:cs typeface="+mn-cs"/>
              </a:rPr>
            </a:br>
            <a:r>
              <a:rPr lang="en-US" sz="1800" kern="1200" dirty="0">
                <a:solidFill>
                  <a:prstClr val="black"/>
                </a:solidFill>
                <a:latin typeface="Calibri"/>
                <a:ea typeface="+mn-ea"/>
                <a:cs typeface="+mn-cs"/>
              </a:rPr>
              <a:t>warnings</a:t>
            </a:r>
          </a:p>
        </p:txBody>
      </p:sp>
      <p:cxnSp>
        <p:nvCxnSpPr>
          <p:cNvPr id="39" name="Straight Arrow Connector 38"/>
          <p:cNvCxnSpPr/>
          <p:nvPr/>
        </p:nvCxnSpPr>
        <p:spPr>
          <a:xfrm>
            <a:off x="5562600" y="4648200"/>
            <a:ext cx="1752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a:blip r:embed="rId3"/>
          <a:srcRect/>
          <a:stretch>
            <a:fillRect/>
          </a:stretch>
        </p:blipFill>
        <p:spPr bwMode="auto">
          <a:xfrm>
            <a:off x="5715000" y="1524000"/>
            <a:ext cx="1143000" cy="924901"/>
          </a:xfrm>
          <a:prstGeom prst="rect">
            <a:avLst/>
          </a:prstGeom>
          <a:noFill/>
          <a:ln w="9525">
            <a:noFill/>
            <a:miter lim="800000"/>
            <a:headEnd/>
            <a:tailEnd/>
          </a:ln>
          <a:effectLst/>
        </p:spPr>
      </p:pic>
      <p:pic>
        <p:nvPicPr>
          <p:cNvPr id="16" name="Picture 2"/>
          <p:cNvPicPr>
            <a:picLocks noChangeAspect="1" noChangeArrowheads="1"/>
          </p:cNvPicPr>
          <p:nvPr/>
        </p:nvPicPr>
        <p:blipFill>
          <a:blip r:embed="rId3"/>
          <a:srcRect/>
          <a:stretch>
            <a:fillRect/>
          </a:stretch>
        </p:blipFill>
        <p:spPr bwMode="auto">
          <a:xfrm>
            <a:off x="5962650" y="1676400"/>
            <a:ext cx="1143000" cy="924901"/>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a:off x="6210300" y="1828800"/>
            <a:ext cx="1143000" cy="924901"/>
          </a:xfrm>
          <a:prstGeom prst="rect">
            <a:avLst/>
          </a:prstGeom>
          <a:noFill/>
          <a:ln w="9525">
            <a:noFill/>
            <a:miter lim="800000"/>
            <a:headEnd/>
            <a:tailEnd/>
          </a:ln>
          <a:effectLst/>
        </p:spPr>
      </p:pic>
      <p:pic>
        <p:nvPicPr>
          <p:cNvPr id="18" name="Picture 2"/>
          <p:cNvPicPr>
            <a:picLocks noChangeAspect="1" noChangeArrowheads="1"/>
          </p:cNvPicPr>
          <p:nvPr/>
        </p:nvPicPr>
        <p:blipFill>
          <a:blip r:embed="rId3"/>
          <a:srcRect/>
          <a:stretch>
            <a:fillRect/>
          </a:stretch>
        </p:blipFill>
        <p:spPr bwMode="auto">
          <a:xfrm>
            <a:off x="6457950" y="1981200"/>
            <a:ext cx="1143000" cy="924901"/>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a:stretch>
            <a:fillRect/>
          </a:stretch>
        </p:blipFill>
        <p:spPr bwMode="auto">
          <a:xfrm>
            <a:off x="6705600" y="2133600"/>
            <a:ext cx="1143000" cy="924901"/>
          </a:xfrm>
          <a:prstGeom prst="rect">
            <a:avLst/>
          </a:prstGeom>
          <a:noFill/>
          <a:ln w="9525">
            <a:noFill/>
            <a:miter lim="800000"/>
            <a:headEnd/>
            <a:tailEnd/>
          </a:ln>
          <a:effectLst/>
        </p:spPr>
      </p:pic>
      <p:sp>
        <p:nvSpPr>
          <p:cNvPr id="24" name="Rectangle 23"/>
          <p:cNvSpPr/>
          <p:nvPr/>
        </p:nvSpPr>
        <p:spPr>
          <a:xfrm>
            <a:off x="5562600" y="1143000"/>
            <a:ext cx="3124200" cy="369332"/>
          </a:xfrm>
          <a:prstGeom prst="rect">
            <a:avLst/>
          </a:prstGeom>
        </p:spPr>
        <p:txBody>
          <a:bodyPr wrap="square">
            <a:spAutoFit/>
          </a:bodyPr>
          <a:lstStyle/>
          <a:p>
            <a:pPr algn="l" rtl="0"/>
            <a:r>
              <a:rPr lang="en-US" sz="1800" kern="1200" dirty="0">
                <a:solidFill>
                  <a:prstClr val="black"/>
                </a:solidFill>
                <a:latin typeface="Calibri"/>
                <a:ea typeface="+mn-ea"/>
                <a:cs typeface="+mn-cs"/>
              </a:rPr>
              <a:t>Contract Reference Assemblies</a:t>
            </a:r>
          </a:p>
        </p:txBody>
      </p:sp>
      <p:cxnSp>
        <p:nvCxnSpPr>
          <p:cNvPr id="25" name="Straight Arrow Connector 24"/>
          <p:cNvCxnSpPr/>
          <p:nvPr/>
        </p:nvCxnSpPr>
        <p:spPr>
          <a:xfrm rot="5400000">
            <a:off x="5906294" y="3180556"/>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itle 40"/>
          <p:cNvSpPr txBox="1">
            <a:spLocks/>
          </p:cNvSpPr>
          <p:nvPr/>
        </p:nvSpPr>
        <p:spPr>
          <a:xfrm>
            <a:off x="304800" y="182562"/>
            <a:ext cx="8534400" cy="731838"/>
          </a:xfrm>
          <a:prstGeom prst="rect">
            <a:avLst/>
          </a:prstGeom>
          <a:gradFill rotWithShape="1">
            <a:gsLst>
              <a:gs pos="0">
                <a:schemeClr val="dk1">
                  <a:tint val="50000"/>
                  <a:satMod val="300000"/>
                  <a:alpha val="37000"/>
                </a:schemeClr>
              </a:gs>
              <a:gs pos="35000">
                <a:schemeClr val="dk1">
                  <a:tint val="37000"/>
                  <a:satMod val="300000"/>
                </a:schemeClr>
              </a:gs>
              <a:gs pos="100000">
                <a:schemeClr val="dk1">
                  <a:tint val="15000"/>
                  <a:satMod val="350000"/>
                </a:schemeClr>
              </a:gs>
            </a:gsLst>
            <a:lin ang="16200000" scaled="1"/>
          </a:gradFill>
        </p:spPr>
        <p:style>
          <a:lnRef idx="1">
            <a:schemeClr val="dk1"/>
          </a:lnRef>
          <a:fillRef idx="2">
            <a:schemeClr val="dk1"/>
          </a:fillRef>
          <a:effectRef idx="1">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dk1"/>
                </a:solidFill>
                <a:effectLst/>
                <a:uLnTx/>
                <a:uFillTx/>
                <a:latin typeface="+mn-lt"/>
                <a:ea typeface="+mn-ea"/>
                <a:cs typeface="+mn-cs"/>
              </a:rPr>
              <a:t>Modularity</a:t>
            </a:r>
            <a:endParaRPr kumimoji="0" lang="en-US" sz="4000" b="1" i="0" u="none" strike="noStrike" kern="1200" cap="none" spc="0" normalizeH="0" baseline="0" noProof="0" dirty="0">
              <a:ln>
                <a:noFill/>
              </a:ln>
              <a:solidFill>
                <a:schemeClr val="dk1"/>
              </a:solidFill>
              <a:effectLst/>
              <a:uLnTx/>
              <a:uFillTx/>
              <a:latin typeface="+mn-lt"/>
              <a:ea typeface="+mn-ea"/>
              <a:cs typeface="+mn-cs"/>
            </a:endParaRPr>
          </a:p>
        </p:txBody>
      </p:sp>
      <p:sp>
        <p:nvSpPr>
          <p:cNvPr id="29" name="TextBox 28"/>
          <p:cNvSpPr txBox="1"/>
          <p:nvPr/>
        </p:nvSpPr>
        <p:spPr>
          <a:xfrm>
            <a:off x="2133601" y="2831068"/>
            <a:ext cx="533400" cy="369332"/>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orbel"/>
                <a:ea typeface="+mn-ea"/>
                <a:cs typeface="+mn-cs"/>
              </a:rPr>
              <a:t>csc</a:t>
            </a:r>
            <a:endParaRPr kumimoji="0" lang="en-US" sz="1800" b="0" i="0" u="none" strike="noStrike" kern="1200" cap="none" spc="0" normalizeH="0" baseline="0" noProof="0" dirty="0" smtClean="0">
              <a:ln>
                <a:noFill/>
              </a:ln>
              <a:solidFill>
                <a:prstClr val="white"/>
              </a:solidFill>
              <a:effectLst/>
              <a:uLnTx/>
              <a:uFillTx/>
              <a:latin typeface="Corbel"/>
              <a:ea typeface="+mn-ea"/>
              <a:cs typeface="+mn-cs"/>
            </a:endParaRPr>
          </a:p>
        </p:txBody>
      </p:sp>
      <p:sp>
        <p:nvSpPr>
          <p:cNvPr id="30" name="TextBox 29"/>
          <p:cNvSpPr txBox="1"/>
          <p:nvPr/>
        </p:nvSpPr>
        <p:spPr>
          <a:xfrm>
            <a:off x="5867400" y="4191000"/>
            <a:ext cx="990599" cy="369332"/>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orbel"/>
                <a:ea typeface="+mn-ea"/>
                <a:cs typeface="+mn-cs"/>
              </a:rPr>
              <a:t>cccheck</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7" name="TextBox 26"/>
          <p:cNvSpPr txBox="1"/>
          <p:nvPr/>
        </p:nvSpPr>
        <p:spPr>
          <a:xfrm>
            <a:off x="5829300" y="3657600"/>
            <a:ext cx="1066800" cy="369332"/>
          </a:xfrm>
          <a:prstGeom prst="rect">
            <a:avLst/>
          </a:prstGeom>
          <a:gradFill rotWithShape="1">
            <a:gsLst>
              <a:gs pos="0">
                <a:sysClr val="windowText" lastClr="000000">
                  <a:tint val="73000"/>
                  <a:satMod val="150000"/>
                </a:sysClr>
              </a:gs>
              <a:gs pos="25000">
                <a:sysClr val="windowText" lastClr="000000">
                  <a:tint val="96000"/>
                  <a:shade val="80000"/>
                  <a:satMod val="105000"/>
                </a:sysClr>
              </a:gs>
              <a:gs pos="38000">
                <a:sysClr val="windowText" lastClr="000000">
                  <a:tint val="96000"/>
                  <a:shade val="59000"/>
                  <a:satMod val="120000"/>
                </a:sysClr>
              </a:gs>
              <a:gs pos="55000">
                <a:sysClr val="windowText" lastClr="000000">
                  <a:shade val="57000"/>
                  <a:satMod val="120000"/>
                </a:sysClr>
              </a:gs>
              <a:gs pos="80000">
                <a:sysClr val="windowText" lastClr="000000">
                  <a:shade val="56000"/>
                  <a:satMod val="145000"/>
                </a:sysClr>
              </a:gs>
              <a:gs pos="88000">
                <a:sysClr val="windowText" lastClr="000000">
                  <a:shade val="63000"/>
                  <a:satMod val="160000"/>
                </a:sysClr>
              </a:gs>
              <a:gs pos="100000">
                <a:sysClr val="windowText" lastClr="000000">
                  <a:tint val="99555"/>
                  <a:satMod val="155000"/>
                </a:sysClr>
              </a:gs>
            </a:gsLst>
            <a:lin ang="5400000" scaled="1"/>
          </a:gradFill>
          <a:ln w="9525" cap="flat" cmpd="sng" algn="ctr">
            <a:solidFill>
              <a:sysClr val="windowText" lastClr="000000">
                <a:shade val="60000"/>
                <a:satMod val="300000"/>
              </a:sysClr>
            </a:solidFill>
            <a:prstDash val="solid"/>
          </a:ln>
          <a:effectLst>
            <a:glow rad="70000">
              <a:sysClr val="windowText" lastClr="000000">
                <a:tint val="30000"/>
                <a:shade val="95000"/>
                <a:satMod val="300000"/>
                <a:alpha val="50000"/>
              </a:sys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orbel"/>
                <a:ea typeface="+mn-ea"/>
                <a:cs typeface="+mn-cs"/>
              </a:rPr>
              <a:t>ccrewrite</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1" name="Rectangle 30"/>
          <p:cNvSpPr/>
          <p:nvPr/>
        </p:nvSpPr>
        <p:spPr>
          <a:xfrm>
            <a:off x="7362825" y="3916918"/>
            <a:ext cx="1676400" cy="369332"/>
          </a:xfrm>
          <a:prstGeom prst="rect">
            <a:avLst/>
          </a:prstGeom>
        </p:spPr>
        <p:txBody>
          <a:bodyPr wrap="square">
            <a:spAutoFit/>
          </a:bodyPr>
          <a:lstStyle/>
          <a:p>
            <a:pPr algn="l" rtl="0"/>
            <a:r>
              <a:rPr lang="en-US" sz="1800" kern="1200" dirty="0" smtClean="0">
                <a:solidFill>
                  <a:prstClr val="black"/>
                </a:solidFill>
                <a:latin typeface="Calibri"/>
                <a:ea typeface="+mn-ea"/>
                <a:cs typeface="+mn-cs"/>
              </a:rPr>
              <a:t>Runtime checks</a:t>
            </a:r>
            <a:endParaRPr lang="en-US" sz="1800" kern="1200" dirty="0">
              <a:solidFill>
                <a:prstClr val="black"/>
              </a:solidFill>
              <a:latin typeface="Calibri"/>
              <a:ea typeface="+mn-ea"/>
              <a:cs typeface="+mn-cs"/>
            </a:endParaRPr>
          </a:p>
        </p:txBody>
      </p:sp>
      <p:cxnSp>
        <p:nvCxnSpPr>
          <p:cNvPr id="32" name="Straight Arrow Connector 31"/>
          <p:cNvCxnSpPr/>
          <p:nvPr/>
        </p:nvCxnSpPr>
        <p:spPr>
          <a:xfrm>
            <a:off x="5562600" y="4114800"/>
            <a:ext cx="1752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Decompilation + Instrumentation</a:t>
            </a:r>
          </a:p>
          <a:p>
            <a:pPr lvl="1"/>
            <a:r>
              <a:rPr lang="en-US" dirty="0" smtClean="0"/>
              <a:t>Closures</a:t>
            </a:r>
          </a:p>
          <a:p>
            <a:pPr lvl="1"/>
            <a:r>
              <a:rPr lang="en-US" dirty="0" smtClean="0"/>
              <a:t>Iterators</a:t>
            </a:r>
          </a:p>
          <a:p>
            <a:pPr lvl="1"/>
            <a:r>
              <a:rPr lang="en-US" dirty="0" smtClean="0"/>
              <a:t>Presence of generics</a:t>
            </a:r>
          </a:p>
          <a:p>
            <a:pPr lvl="1"/>
            <a:endParaRPr lang="en-US" dirty="0" smtClean="0"/>
          </a:p>
          <a:p>
            <a:r>
              <a:rPr lang="en-US" dirty="0" smtClean="0"/>
              <a:t>Analysis of a full OO imperative-language</a:t>
            </a:r>
          </a:p>
          <a:p>
            <a:pPr lvl="1"/>
            <a:r>
              <a:rPr lang="en-US" dirty="0" smtClean="0"/>
              <a:t>At MSIL level</a:t>
            </a:r>
          </a:p>
          <a:p>
            <a:endParaRPr lang="en-US" dirty="0" smtClean="0"/>
          </a:p>
          <a:p>
            <a:r>
              <a:rPr lang="en-US" dirty="0" smtClean="0"/>
              <a:t>Performance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Checker Design Decisions</a:t>
            </a:r>
            <a:endParaRPr lang="en-US" dirty="0"/>
          </a:p>
        </p:txBody>
      </p:sp>
      <p:sp>
        <p:nvSpPr>
          <p:cNvPr id="3" name="Content Placeholder 2"/>
          <p:cNvSpPr>
            <a:spLocks noGrp="1"/>
          </p:cNvSpPr>
          <p:nvPr>
            <p:ph idx="1"/>
          </p:nvPr>
        </p:nvSpPr>
        <p:spPr/>
        <p:txBody>
          <a:bodyPr/>
          <a:lstStyle/>
          <a:p>
            <a:r>
              <a:rPr lang="en-US" dirty="0" smtClean="0"/>
              <a:t>Abstract interpretation</a:t>
            </a:r>
            <a:br>
              <a:rPr lang="en-US" dirty="0" smtClean="0"/>
            </a:br>
            <a:r>
              <a:rPr lang="en-US" dirty="0" smtClean="0"/>
              <a:t>(rather than WP theorem proving)</a:t>
            </a:r>
          </a:p>
          <a:p>
            <a:pPr lvl="1"/>
            <a:r>
              <a:rPr lang="en-US" dirty="0" smtClean="0"/>
              <a:t>More automation (loop invariants, post-conditions)</a:t>
            </a:r>
          </a:p>
          <a:p>
            <a:pPr lvl="1"/>
            <a:r>
              <a:rPr lang="en-US" dirty="0" smtClean="0"/>
              <a:t>More control over precision/speed tradeoff</a:t>
            </a:r>
          </a:p>
          <a:p>
            <a:pPr lvl="1">
              <a:buNone/>
            </a:pPr>
            <a:endParaRPr lang="en-US" dirty="0" smtClean="0"/>
          </a:p>
          <a:p>
            <a:r>
              <a:rPr lang="en-US" dirty="0" smtClean="0"/>
              <a:t>Research in Abstract Domains</a:t>
            </a:r>
          </a:p>
          <a:p>
            <a:pPr lvl="1"/>
            <a:r>
              <a:rPr lang="en-US" dirty="0" smtClean="0"/>
              <a:t>Sub-</a:t>
            </a:r>
            <a:r>
              <a:rPr lang="en-US" dirty="0" err="1" smtClean="0"/>
              <a:t>polyhedra</a:t>
            </a:r>
            <a:endParaRPr lang="en-US" dirty="0" smtClean="0"/>
          </a:p>
          <a:p>
            <a:pPr lvl="1"/>
            <a:r>
              <a:rPr lang="en-US" dirty="0" smtClean="0"/>
              <a:t>Array partitions (with P. Cousot)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Group Overview</a:t>
            </a:r>
            <a:endParaRPr lang="en-US" dirty="0"/>
          </a:p>
        </p:txBody>
      </p:sp>
      <p:sp>
        <p:nvSpPr>
          <p:cNvPr id="3" name="Content Placeholder 2"/>
          <p:cNvSpPr>
            <a:spLocks noGrp="1"/>
          </p:cNvSpPr>
          <p:nvPr>
            <p:ph idx="1"/>
          </p:nvPr>
        </p:nvSpPr>
        <p:spPr>
          <a:xfrm>
            <a:off x="304800" y="1722437"/>
            <a:ext cx="8534400" cy="4830763"/>
          </a:xfrm>
        </p:spPr>
        <p:txBody>
          <a:bodyPr>
            <a:normAutofit lnSpcReduction="10000"/>
          </a:bodyPr>
          <a:lstStyle/>
          <a:p>
            <a:pPr>
              <a:buNone/>
            </a:pPr>
            <a:r>
              <a:rPr lang="en-US" dirty="0" smtClean="0"/>
              <a:t>MSR -&gt; </a:t>
            </a:r>
            <a:br>
              <a:rPr lang="en-US" dirty="0" smtClean="0"/>
            </a:br>
            <a:r>
              <a:rPr lang="en-US" dirty="0" err="1" smtClean="0"/>
              <a:t>RiSE</a:t>
            </a:r>
            <a:r>
              <a:rPr lang="en-US" dirty="0" smtClean="0"/>
              <a:t> -&gt; </a:t>
            </a:r>
            <a:br>
              <a:rPr lang="en-US" dirty="0" smtClean="0"/>
            </a:br>
            <a:r>
              <a:rPr lang="en-US" dirty="0" smtClean="0"/>
              <a:t>    Programming Languages and Analysis</a:t>
            </a:r>
            <a:br>
              <a:rPr lang="en-US" dirty="0" smtClean="0"/>
            </a:br>
            <a:endParaRPr lang="en-US" dirty="0" smtClean="0"/>
          </a:p>
          <a:p>
            <a:r>
              <a:rPr lang="en-US" dirty="0" smtClean="0"/>
              <a:t>Controlling Side-Effects (Daan Leijen)</a:t>
            </a:r>
          </a:p>
          <a:p>
            <a:r>
              <a:rPr lang="en-US" dirty="0" smtClean="0"/>
              <a:t>Abstract Interpretation (Francesco Logozzo)</a:t>
            </a:r>
          </a:p>
          <a:p>
            <a:r>
              <a:rPr lang="en-US" dirty="0" smtClean="0"/>
              <a:t>Typed Assembly Language (Juan Chen)</a:t>
            </a:r>
          </a:p>
          <a:p>
            <a:r>
              <a:rPr lang="en-US" dirty="0" smtClean="0"/>
              <a:t>Trace Compilation and Jscript (Herman Venter)</a:t>
            </a:r>
          </a:p>
          <a:p>
            <a:r>
              <a:rPr lang="en-US" dirty="0" smtClean="0"/>
              <a:t>Data Parallel Optimizations (Songtao Xia)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4932904" y="4902760"/>
            <a:ext cx="4058696" cy="1328023"/>
            <a:chOff x="4170904" y="4155808"/>
            <a:chExt cx="4058696" cy="1328023"/>
          </a:xfrm>
        </p:grpSpPr>
        <p:sp>
          <p:nvSpPr>
            <p:cNvPr id="30" name="Pentagon 29"/>
            <p:cNvSpPr/>
            <p:nvPr/>
          </p:nvSpPr>
          <p:spPr>
            <a:xfrm>
              <a:off x="4170904" y="4551904"/>
              <a:ext cx="1828800" cy="228600"/>
            </a:xfrm>
            <a:prstGeom prst="homePlat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31" name="Rounded Rectangle 30"/>
            <p:cNvSpPr/>
            <p:nvPr/>
          </p:nvSpPr>
          <p:spPr>
            <a:xfrm>
              <a:off x="4876800" y="4155808"/>
              <a:ext cx="3352800" cy="1328023"/>
            </a:xfrm>
            <a:prstGeom prst="roundRect">
              <a:avLst/>
            </a:prstGeom>
          </p:spPr>
          <p:style>
            <a:lnRef idx="1">
              <a:schemeClr val="dk1"/>
            </a:lnRef>
            <a:fillRef idx="3">
              <a:schemeClr val="dk1"/>
            </a:fillRef>
            <a:effectRef idx="2">
              <a:schemeClr val="dk1"/>
            </a:effectRef>
            <a:fontRef idx="minor">
              <a:schemeClr val="lt1"/>
            </a:fontRef>
          </p:style>
          <p:txBody>
            <a:bodyPr wrap="square" rtlCol="0" anchor="t" anchorCtr="0">
              <a:spAutoFit/>
            </a:bodyPr>
            <a:lstStyle/>
            <a:p>
              <a:pPr>
                <a:buFont typeface="Wingdings" pitchFamily="2" charset="2"/>
                <a:buChar char="§"/>
              </a:pPr>
              <a:r>
                <a:rPr lang="en-US" sz="1800" dirty="0" smtClean="0"/>
                <a:t>  requires/ensures/invariant are</a:t>
              </a:r>
              <a:br>
                <a:rPr lang="en-US" sz="1800" dirty="0" smtClean="0"/>
              </a:br>
              <a:r>
                <a:rPr lang="en-US" sz="1800" dirty="0" smtClean="0"/>
                <a:t>    subroutines</a:t>
              </a:r>
            </a:p>
            <a:p>
              <a:pPr>
                <a:buFont typeface="Wingdings" pitchFamily="2" charset="2"/>
                <a:buChar char="§"/>
              </a:pPr>
              <a:r>
                <a:rPr lang="en-US" sz="1800" dirty="0" smtClean="0"/>
                <a:t>  spliced in where needed</a:t>
              </a:r>
            </a:p>
          </p:txBody>
        </p:sp>
      </p:grpSp>
      <p:grpSp>
        <p:nvGrpSpPr>
          <p:cNvPr id="25" name="Group 34"/>
          <p:cNvGrpSpPr/>
          <p:nvPr/>
        </p:nvGrpSpPr>
        <p:grpSpPr>
          <a:xfrm>
            <a:off x="4953000" y="3751008"/>
            <a:ext cx="4058696" cy="1021556"/>
            <a:chOff x="4170904" y="4155808"/>
            <a:chExt cx="4058696" cy="1021556"/>
          </a:xfrm>
        </p:grpSpPr>
        <p:sp>
          <p:nvSpPr>
            <p:cNvPr id="36" name="Pentagon 35"/>
            <p:cNvSpPr/>
            <p:nvPr/>
          </p:nvSpPr>
          <p:spPr>
            <a:xfrm>
              <a:off x="4170904" y="4551904"/>
              <a:ext cx="1828800" cy="228600"/>
            </a:xfrm>
            <a:prstGeom prst="homePlat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37" name="Rounded Rectangle 36"/>
            <p:cNvSpPr/>
            <p:nvPr/>
          </p:nvSpPr>
          <p:spPr>
            <a:xfrm>
              <a:off x="4876800" y="4155808"/>
              <a:ext cx="3352800" cy="1021556"/>
            </a:xfrm>
            <a:prstGeom prst="roundRect">
              <a:avLst/>
            </a:prstGeom>
          </p:spPr>
          <p:style>
            <a:lnRef idx="1">
              <a:schemeClr val="dk1"/>
            </a:lnRef>
            <a:fillRef idx="3">
              <a:schemeClr val="dk1"/>
            </a:fillRef>
            <a:effectRef idx="2">
              <a:schemeClr val="dk1"/>
            </a:effectRef>
            <a:fontRef idx="minor">
              <a:schemeClr val="lt1"/>
            </a:fontRef>
          </p:style>
          <p:txBody>
            <a:bodyPr wrap="square" lIns="18288" rIns="9144" rtlCol="0" anchor="t" anchorCtr="0">
              <a:spAutoFit/>
            </a:bodyPr>
            <a:lstStyle/>
            <a:p>
              <a:pPr>
                <a:buFont typeface="Wingdings" pitchFamily="2" charset="2"/>
                <a:buChar char="§"/>
              </a:pPr>
              <a:r>
                <a:rPr lang="en-US" sz="1800" dirty="0" smtClean="0"/>
                <a:t>  Expression refinement</a:t>
              </a:r>
            </a:p>
            <a:p>
              <a:pPr>
                <a:buFont typeface="Wingdings" pitchFamily="2" charset="2"/>
                <a:buChar char="§"/>
              </a:pPr>
              <a:r>
                <a:rPr lang="en-US" sz="1800" dirty="0" smtClean="0"/>
                <a:t>  Used in conditionals and some</a:t>
              </a:r>
              <a:br>
                <a:rPr lang="en-US" sz="1800" dirty="0" smtClean="0"/>
              </a:br>
              <a:r>
                <a:rPr lang="en-US" sz="1800" dirty="0" smtClean="0"/>
                <a:t>    transfer functions</a:t>
              </a:r>
            </a:p>
          </p:txBody>
        </p:sp>
      </p:grpSp>
      <p:grpSp>
        <p:nvGrpSpPr>
          <p:cNvPr id="28" name="Group 31"/>
          <p:cNvGrpSpPr/>
          <p:nvPr/>
        </p:nvGrpSpPr>
        <p:grpSpPr>
          <a:xfrm>
            <a:off x="4932904" y="4016025"/>
            <a:ext cx="4058696" cy="1328023"/>
            <a:chOff x="4170904" y="4011789"/>
            <a:chExt cx="4058696" cy="1328023"/>
          </a:xfrm>
        </p:grpSpPr>
        <p:sp>
          <p:nvSpPr>
            <p:cNvPr id="33" name="Pentagon 32"/>
            <p:cNvSpPr/>
            <p:nvPr/>
          </p:nvSpPr>
          <p:spPr>
            <a:xfrm>
              <a:off x="4170904" y="4551904"/>
              <a:ext cx="1828800" cy="228600"/>
            </a:xfrm>
            <a:prstGeom prst="homePlat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34" name="Rounded Rectangle 33"/>
            <p:cNvSpPr/>
            <p:nvPr/>
          </p:nvSpPr>
          <p:spPr>
            <a:xfrm>
              <a:off x="4876800" y="4011789"/>
              <a:ext cx="3352800" cy="1328023"/>
            </a:xfrm>
            <a:prstGeom prst="roundRect">
              <a:avLst/>
            </a:prstGeom>
          </p:spPr>
          <p:style>
            <a:lnRef idx="1">
              <a:schemeClr val="dk1"/>
            </a:lnRef>
            <a:fillRef idx="3">
              <a:schemeClr val="dk1"/>
            </a:fillRef>
            <a:effectRef idx="2">
              <a:schemeClr val="dk1"/>
            </a:effectRef>
            <a:fontRef idx="minor">
              <a:schemeClr val="lt1"/>
            </a:fontRef>
          </p:style>
          <p:txBody>
            <a:bodyPr wrap="square" rtlCol="0" anchor="t" anchorCtr="0">
              <a:spAutoFit/>
            </a:bodyPr>
            <a:lstStyle/>
            <a:p>
              <a:pPr>
                <a:buFont typeface="Wingdings" pitchFamily="2" charset="2"/>
                <a:buChar char="§"/>
              </a:pPr>
              <a:r>
                <a:rPr lang="en-US" sz="1800" dirty="0" smtClean="0"/>
                <a:t>  Similar to SSA form</a:t>
              </a:r>
            </a:p>
            <a:p>
              <a:pPr>
                <a:buFont typeface="Wingdings" pitchFamily="2" charset="2"/>
                <a:buChar char="§"/>
              </a:pPr>
              <a:r>
                <a:rPr lang="en-US" sz="1800" dirty="0" smtClean="0"/>
                <a:t>  Suitable for </a:t>
              </a:r>
              <a:br>
                <a:rPr lang="en-US" sz="1800" dirty="0" smtClean="0"/>
              </a:br>
              <a:r>
                <a:rPr lang="en-US" sz="1800" dirty="0" smtClean="0"/>
                <a:t>     Abstract Interpretation</a:t>
              </a:r>
            </a:p>
            <a:p>
              <a:pPr>
                <a:buFont typeface="Wingdings" pitchFamily="2" charset="2"/>
                <a:buChar char="§"/>
              </a:pPr>
              <a:r>
                <a:rPr lang="en-US" sz="1800" dirty="0" smtClean="0"/>
                <a:t>  Old eliminated</a:t>
              </a:r>
            </a:p>
          </p:txBody>
        </p:sp>
      </p:grpSp>
      <p:grpSp>
        <p:nvGrpSpPr>
          <p:cNvPr id="29" name="Group 24"/>
          <p:cNvGrpSpPr/>
          <p:nvPr/>
        </p:nvGrpSpPr>
        <p:grpSpPr>
          <a:xfrm>
            <a:off x="4953000" y="5611177"/>
            <a:ext cx="3886200" cy="408623"/>
            <a:chOff x="4170904" y="4470656"/>
            <a:chExt cx="3886200" cy="408623"/>
          </a:xfrm>
        </p:grpSpPr>
        <p:sp>
          <p:nvSpPr>
            <p:cNvPr id="26" name="Pentagon 25"/>
            <p:cNvSpPr/>
            <p:nvPr/>
          </p:nvSpPr>
          <p:spPr>
            <a:xfrm>
              <a:off x="4170904" y="4551904"/>
              <a:ext cx="1828800" cy="228600"/>
            </a:xfrm>
            <a:prstGeom prst="homePlat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27" name="Rounded Rectangle 26"/>
            <p:cNvSpPr/>
            <p:nvPr/>
          </p:nvSpPr>
          <p:spPr>
            <a:xfrm>
              <a:off x="4856704" y="4470656"/>
              <a:ext cx="3200400" cy="408623"/>
            </a:xfrm>
            <a:prstGeom prst="roundRect">
              <a:avLst/>
            </a:prstGeom>
          </p:spPr>
          <p:style>
            <a:lnRef idx="1">
              <a:schemeClr val="dk1"/>
            </a:lnRef>
            <a:fillRef idx="3">
              <a:schemeClr val="dk1"/>
            </a:fillRef>
            <a:effectRef idx="2">
              <a:schemeClr val="dk1"/>
            </a:effectRef>
            <a:fontRef idx="minor">
              <a:schemeClr val="lt1"/>
            </a:fontRef>
          </p:style>
          <p:txBody>
            <a:bodyPr rtlCol="0" anchor="t" anchorCtr="0">
              <a:spAutoFit/>
            </a:bodyPr>
            <a:lstStyle/>
            <a:p>
              <a:pPr>
                <a:buFont typeface="Wingdings" pitchFamily="2" charset="2"/>
                <a:buChar char="§"/>
              </a:pPr>
              <a:r>
                <a:rPr lang="en-US" sz="1800" dirty="0" smtClean="0"/>
                <a:t>  Turns calls into primitives</a:t>
              </a:r>
            </a:p>
          </p:txBody>
        </p:sp>
      </p:grpSp>
      <p:grpSp>
        <p:nvGrpSpPr>
          <p:cNvPr id="32" name="Group 27"/>
          <p:cNvGrpSpPr/>
          <p:nvPr/>
        </p:nvGrpSpPr>
        <p:grpSpPr>
          <a:xfrm>
            <a:off x="304800" y="1676400"/>
            <a:ext cx="5029200" cy="5029200"/>
            <a:chOff x="685800" y="1447800"/>
            <a:chExt cx="5029200" cy="5029200"/>
          </a:xfrm>
        </p:grpSpPr>
        <p:sp>
          <p:nvSpPr>
            <p:cNvPr id="3" name="Rectangle 2"/>
            <p:cNvSpPr/>
            <p:nvPr/>
          </p:nvSpPr>
          <p:spPr>
            <a:xfrm>
              <a:off x="685800" y="6172200"/>
              <a:ext cx="50292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.NET Assembly Reader</a:t>
              </a:r>
              <a:endParaRPr lang="en-US" sz="1800" dirty="0"/>
            </a:p>
          </p:txBody>
        </p:sp>
        <p:sp>
          <p:nvSpPr>
            <p:cNvPr id="4" name="Rectangle 3"/>
            <p:cNvSpPr/>
            <p:nvPr/>
          </p:nvSpPr>
          <p:spPr>
            <a:xfrm>
              <a:off x="685800" y="5791200"/>
              <a:ext cx="50292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Contract Extractor + CFG Builder</a:t>
              </a:r>
              <a:endParaRPr lang="en-US" sz="1800" dirty="0"/>
            </a:p>
          </p:txBody>
        </p:sp>
        <p:sp>
          <p:nvSpPr>
            <p:cNvPr id="5" name="Rectangle 4"/>
            <p:cNvSpPr/>
            <p:nvPr/>
          </p:nvSpPr>
          <p:spPr>
            <a:xfrm>
              <a:off x="685800" y="5029200"/>
              <a:ext cx="50292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Subroutines (method, finally, contracts)</a:t>
              </a:r>
              <a:endParaRPr lang="en-US" sz="1800" dirty="0"/>
            </a:p>
          </p:txBody>
        </p:sp>
        <p:sp>
          <p:nvSpPr>
            <p:cNvPr id="6" name="Rectangle 5"/>
            <p:cNvSpPr/>
            <p:nvPr/>
          </p:nvSpPr>
          <p:spPr>
            <a:xfrm>
              <a:off x="685800" y="5410200"/>
              <a:ext cx="50292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MSIL+ (assert, assume, old, </a:t>
              </a:r>
              <a:r>
                <a:rPr lang="en-US" sz="1800" dirty="0" err="1" smtClean="0"/>
                <a:t>ldstack</a:t>
              </a:r>
              <a:r>
                <a:rPr lang="en-US" sz="1800" dirty="0" smtClean="0"/>
                <a:t>, …)</a:t>
              </a:r>
              <a:endParaRPr lang="en-US" sz="1800" dirty="0"/>
            </a:p>
          </p:txBody>
        </p:sp>
        <p:sp>
          <p:nvSpPr>
            <p:cNvPr id="7" name="Rectangle 6"/>
            <p:cNvSpPr/>
            <p:nvPr/>
          </p:nvSpPr>
          <p:spPr>
            <a:xfrm>
              <a:off x="685800" y="4648200"/>
              <a:ext cx="50292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t>Temp IL (stack eliminated)</a:t>
              </a:r>
              <a:endParaRPr lang="en-US" sz="1800" dirty="0"/>
            </a:p>
          </p:txBody>
        </p:sp>
        <p:sp>
          <p:nvSpPr>
            <p:cNvPr id="8" name="Rectangle 7"/>
            <p:cNvSpPr/>
            <p:nvPr/>
          </p:nvSpPr>
          <p:spPr>
            <a:xfrm>
              <a:off x="685800" y="4267200"/>
              <a:ext cx="50292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t>Scalar program (heap eliminated)</a:t>
              </a:r>
              <a:endParaRPr lang="en-US" sz="1800" dirty="0"/>
            </a:p>
          </p:txBody>
        </p:sp>
        <p:sp>
          <p:nvSpPr>
            <p:cNvPr id="9" name="Rectangle 8"/>
            <p:cNvSpPr/>
            <p:nvPr/>
          </p:nvSpPr>
          <p:spPr>
            <a:xfrm>
              <a:off x="685800" y="3886200"/>
              <a:ext cx="5029200" cy="304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t>Expression IL (expression recovery)</a:t>
              </a:r>
              <a:endParaRPr lang="en-US" sz="1800" dirty="0"/>
            </a:p>
          </p:txBody>
        </p:sp>
        <p:sp>
          <p:nvSpPr>
            <p:cNvPr id="10" name="Rectangle 9"/>
            <p:cNvSpPr/>
            <p:nvPr/>
          </p:nvSpPr>
          <p:spPr>
            <a:xfrm>
              <a:off x="685800" y="3505200"/>
              <a:ext cx="2438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Fix-point Engine</a:t>
              </a:r>
              <a:endParaRPr lang="en-US" sz="1800" dirty="0"/>
            </a:p>
          </p:txBody>
        </p:sp>
        <p:sp>
          <p:nvSpPr>
            <p:cNvPr id="11" name="Rectangle 10"/>
            <p:cNvSpPr/>
            <p:nvPr/>
          </p:nvSpPr>
          <p:spPr>
            <a:xfrm>
              <a:off x="3200400" y="2667000"/>
              <a:ext cx="25146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800" dirty="0" smtClean="0"/>
                <a:t>Abstract Domains</a:t>
              </a:r>
              <a:endParaRPr lang="en-US" sz="1800" dirty="0"/>
            </a:p>
          </p:txBody>
        </p:sp>
        <p:sp>
          <p:nvSpPr>
            <p:cNvPr id="12" name="Rectangle 11"/>
            <p:cNvSpPr/>
            <p:nvPr/>
          </p:nvSpPr>
          <p:spPr>
            <a:xfrm>
              <a:off x="3200400" y="1447800"/>
              <a:ext cx="25146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800" dirty="0" smtClean="0"/>
                <a:t>Proof-obligations</a:t>
              </a:r>
              <a:endParaRPr lang="en-US" sz="1800" dirty="0"/>
            </a:p>
          </p:txBody>
        </p:sp>
        <p:sp>
          <p:nvSpPr>
            <p:cNvPr id="13" name="Rectangle 12"/>
            <p:cNvSpPr/>
            <p:nvPr/>
          </p:nvSpPr>
          <p:spPr>
            <a:xfrm>
              <a:off x="3276600" y="18288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Non-null</a:t>
              </a:r>
              <a:endParaRPr lang="en-US" sz="1800" dirty="0"/>
            </a:p>
          </p:txBody>
        </p:sp>
        <p:sp>
          <p:nvSpPr>
            <p:cNvPr id="14" name="Rectangle 13"/>
            <p:cNvSpPr/>
            <p:nvPr/>
          </p:nvSpPr>
          <p:spPr>
            <a:xfrm>
              <a:off x="4495800" y="18288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Contracts</a:t>
              </a:r>
              <a:endParaRPr lang="en-US" sz="1800" dirty="0"/>
            </a:p>
          </p:txBody>
        </p:sp>
        <p:sp>
          <p:nvSpPr>
            <p:cNvPr id="15" name="Rectangle 14"/>
            <p:cNvSpPr/>
            <p:nvPr/>
          </p:nvSpPr>
          <p:spPr>
            <a:xfrm>
              <a:off x="4495800" y="22098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Pointers</a:t>
              </a:r>
              <a:endParaRPr lang="en-US" sz="1800" dirty="0"/>
            </a:p>
          </p:txBody>
        </p:sp>
        <p:sp>
          <p:nvSpPr>
            <p:cNvPr id="16" name="Rectangle 15"/>
            <p:cNvSpPr/>
            <p:nvPr/>
          </p:nvSpPr>
          <p:spPr>
            <a:xfrm>
              <a:off x="3276600" y="22098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Arrays</a:t>
              </a:r>
              <a:endParaRPr lang="en-US" sz="1800" dirty="0"/>
            </a:p>
          </p:txBody>
        </p:sp>
        <p:sp>
          <p:nvSpPr>
            <p:cNvPr id="17" name="Rectangle 16"/>
            <p:cNvSpPr/>
            <p:nvPr/>
          </p:nvSpPr>
          <p:spPr>
            <a:xfrm>
              <a:off x="3276600" y="3048000"/>
              <a:ext cx="1143000" cy="685800"/>
            </a:xfrm>
            <a:prstGeom prst="rect">
              <a:avLst/>
            </a:prstGeom>
          </p:spPr>
          <p:style>
            <a:lnRef idx="1">
              <a:schemeClr val="accent4"/>
            </a:lnRef>
            <a:fillRef idx="2">
              <a:schemeClr val="accent4"/>
            </a:fillRef>
            <a:effectRef idx="1">
              <a:schemeClr val="accent4"/>
            </a:effectRef>
            <a:fontRef idx="minor">
              <a:schemeClr val="dk1"/>
            </a:fontRef>
          </p:style>
          <p:txBody>
            <a:bodyPr lIns="82296" rIns="82296" rtlCol="0" anchor="ctr"/>
            <a:lstStyle/>
            <a:p>
              <a:pPr algn="ctr"/>
              <a:r>
                <a:rPr lang="en-US" sz="1800" dirty="0" smtClean="0"/>
                <a:t>Numerical</a:t>
              </a:r>
              <a:endParaRPr lang="en-US" sz="1800" dirty="0"/>
            </a:p>
          </p:txBody>
        </p:sp>
        <p:sp>
          <p:nvSpPr>
            <p:cNvPr id="18" name="Rectangle 17"/>
            <p:cNvSpPr/>
            <p:nvPr/>
          </p:nvSpPr>
          <p:spPr>
            <a:xfrm>
              <a:off x="4495800" y="30480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Symbolic</a:t>
              </a:r>
              <a:endParaRPr lang="en-US" sz="1800" dirty="0"/>
            </a:p>
          </p:txBody>
        </p:sp>
        <p:sp>
          <p:nvSpPr>
            <p:cNvPr id="19" name="Rectangle 18"/>
            <p:cNvSpPr/>
            <p:nvPr/>
          </p:nvSpPr>
          <p:spPr>
            <a:xfrm>
              <a:off x="4495800" y="3429000"/>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String</a:t>
              </a:r>
              <a:endParaRPr lang="en-US" sz="1800" dirty="0"/>
            </a:p>
          </p:txBody>
        </p:sp>
        <p:sp>
          <p:nvSpPr>
            <p:cNvPr id="20" name="Rectangle 19"/>
            <p:cNvSpPr/>
            <p:nvPr/>
          </p:nvSpPr>
          <p:spPr>
            <a:xfrm>
              <a:off x="685800" y="1447800"/>
              <a:ext cx="12954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800" dirty="0" smtClean="0"/>
                <a:t>Abstract Interpreters</a:t>
              </a:r>
              <a:endParaRPr lang="en-US" sz="1800" dirty="0"/>
            </a:p>
          </p:txBody>
        </p:sp>
        <p:sp>
          <p:nvSpPr>
            <p:cNvPr id="21" name="Rectangle 20"/>
            <p:cNvSpPr/>
            <p:nvPr/>
          </p:nvSpPr>
          <p:spPr>
            <a:xfrm>
              <a:off x="762000" y="2013152"/>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Non-null</a:t>
              </a:r>
              <a:endParaRPr lang="en-US" sz="1800" dirty="0"/>
            </a:p>
          </p:txBody>
        </p:sp>
        <p:sp>
          <p:nvSpPr>
            <p:cNvPr id="22" name="Rectangle 21"/>
            <p:cNvSpPr/>
            <p:nvPr/>
          </p:nvSpPr>
          <p:spPr>
            <a:xfrm>
              <a:off x="762000" y="2361379"/>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Arrays</a:t>
              </a:r>
              <a:endParaRPr lang="en-US" sz="1800" dirty="0"/>
            </a:p>
          </p:txBody>
        </p:sp>
        <p:sp>
          <p:nvSpPr>
            <p:cNvPr id="23" name="Rectangle 22"/>
            <p:cNvSpPr/>
            <p:nvPr/>
          </p:nvSpPr>
          <p:spPr>
            <a:xfrm>
              <a:off x="762000" y="2709606"/>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Pointers</a:t>
              </a:r>
              <a:endParaRPr lang="en-US" sz="1800" dirty="0"/>
            </a:p>
          </p:txBody>
        </p:sp>
        <p:sp>
          <p:nvSpPr>
            <p:cNvPr id="24" name="Rectangle 23"/>
            <p:cNvSpPr/>
            <p:nvPr/>
          </p:nvSpPr>
          <p:spPr>
            <a:xfrm>
              <a:off x="762000" y="3057832"/>
              <a:ext cx="1143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Strings</a:t>
              </a:r>
              <a:endParaRPr lang="en-US" sz="1800" dirty="0"/>
            </a:p>
          </p:txBody>
        </p:sp>
      </p:grpSp>
      <p:sp>
        <p:nvSpPr>
          <p:cNvPr id="39" name="Rectangle 38"/>
          <p:cNvSpPr/>
          <p:nvPr/>
        </p:nvSpPr>
        <p:spPr>
          <a:xfrm>
            <a:off x="1686232" y="1676400"/>
            <a:ext cx="1066800" cy="1981200"/>
          </a:xfrm>
          <a:prstGeom prst="rect">
            <a:avLst/>
          </a:prstGeom>
        </p:spPr>
        <p:style>
          <a:lnRef idx="1">
            <a:schemeClr val="accent4"/>
          </a:lnRef>
          <a:fillRef idx="2">
            <a:schemeClr val="accent4"/>
          </a:fillRef>
          <a:effectRef idx="1">
            <a:schemeClr val="accent4"/>
          </a:effectRef>
          <a:fontRef idx="minor">
            <a:schemeClr val="dk1"/>
          </a:fontRef>
        </p:style>
        <p:txBody>
          <a:bodyPr lIns="9144" rIns="9144" rtlCol="0" anchor="ctr" anchorCtr="0"/>
          <a:lstStyle/>
          <a:p>
            <a:pPr algn="ctr"/>
            <a:r>
              <a:rPr lang="en-US" sz="1800" dirty="0" smtClean="0"/>
              <a:t>Backward</a:t>
            </a:r>
          </a:p>
          <a:p>
            <a:pPr algn="ctr"/>
            <a:r>
              <a:rPr lang="en-US" sz="1800" dirty="0" smtClean="0"/>
              <a:t>analysis</a:t>
            </a:r>
            <a:endParaRPr lang="en-US" sz="1800" dirty="0"/>
          </a:p>
        </p:txBody>
      </p:sp>
      <p:sp>
        <p:nvSpPr>
          <p:cNvPr id="40" name="Rectangle 39"/>
          <p:cNvSpPr/>
          <p:nvPr/>
        </p:nvSpPr>
        <p:spPr>
          <a:xfrm>
            <a:off x="304800" y="1295400"/>
            <a:ext cx="50292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Requires and Ensures Inference</a:t>
            </a:r>
            <a:endParaRPr lang="en-US" sz="1800" dirty="0"/>
          </a:p>
        </p:txBody>
      </p:sp>
      <p:sp>
        <p:nvSpPr>
          <p:cNvPr id="42" name="Title 40"/>
          <p:cNvSpPr txBox="1">
            <a:spLocks/>
          </p:cNvSpPr>
          <p:nvPr/>
        </p:nvSpPr>
        <p:spPr>
          <a:xfrm>
            <a:off x="304800" y="182562"/>
            <a:ext cx="8534400" cy="731838"/>
          </a:xfrm>
          <a:prstGeom prst="rect">
            <a:avLst/>
          </a:prstGeom>
          <a:gradFill rotWithShape="1">
            <a:gsLst>
              <a:gs pos="0">
                <a:schemeClr val="dk1">
                  <a:tint val="50000"/>
                  <a:satMod val="300000"/>
                  <a:alpha val="37000"/>
                </a:schemeClr>
              </a:gs>
              <a:gs pos="35000">
                <a:schemeClr val="dk1">
                  <a:tint val="37000"/>
                  <a:satMod val="300000"/>
                </a:schemeClr>
              </a:gs>
              <a:gs pos="100000">
                <a:schemeClr val="dk1">
                  <a:tint val="15000"/>
                  <a:satMod val="350000"/>
                </a:schemeClr>
              </a:gs>
            </a:gsLst>
            <a:lin ang="16200000" scaled="1"/>
          </a:gradFill>
        </p:spPr>
        <p:style>
          <a:lnRef idx="1">
            <a:schemeClr val="dk1"/>
          </a:lnRef>
          <a:fillRef idx="2">
            <a:schemeClr val="dk1"/>
          </a:fillRef>
          <a:effectRef idx="1">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dk1"/>
                </a:solidFill>
                <a:effectLst/>
                <a:uLnTx/>
                <a:uFillTx/>
                <a:latin typeface="+mn-lt"/>
                <a:ea typeface="+mn-ea"/>
                <a:cs typeface="+mn-cs"/>
              </a:rPr>
              <a:t>CCCheck</a:t>
            </a:r>
            <a:r>
              <a:rPr kumimoji="0" lang="en-US" sz="4000" b="1" i="0" u="none" strike="noStrike" kern="1200" cap="none" spc="0" normalizeH="0" noProof="0" dirty="0" smtClean="0">
                <a:ln>
                  <a:noFill/>
                </a:ln>
                <a:solidFill>
                  <a:schemeClr val="dk1"/>
                </a:solidFill>
                <a:effectLst/>
                <a:uLnTx/>
                <a:uFillTx/>
                <a:latin typeface="+mn-lt"/>
                <a:ea typeface="+mn-ea"/>
                <a:cs typeface="+mn-cs"/>
              </a:rPr>
              <a:t> Architecture</a:t>
            </a:r>
            <a:endParaRPr kumimoji="0" lang="en-US" sz="40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 of IL Verification</a:t>
            </a:r>
            <a:endParaRPr lang="en-US" dirty="0"/>
          </a:p>
        </p:txBody>
      </p:sp>
      <p:sp>
        <p:nvSpPr>
          <p:cNvPr id="3" name="Content Placeholder 2"/>
          <p:cNvSpPr>
            <a:spLocks noGrp="1"/>
          </p:cNvSpPr>
          <p:nvPr>
            <p:ph idx="1"/>
          </p:nvPr>
        </p:nvSpPr>
        <p:spPr>
          <a:xfrm>
            <a:off x="457200" y="1775191"/>
            <a:ext cx="8229600" cy="4854209"/>
          </a:xfrm>
        </p:spPr>
        <p:txBody>
          <a:bodyPr>
            <a:normAutofit fontScale="77500" lnSpcReduction="20000"/>
          </a:bodyPr>
          <a:lstStyle/>
          <a:p>
            <a:pPr>
              <a:buNone/>
            </a:pPr>
            <a:r>
              <a:rPr lang="en-US" dirty="0" smtClean="0"/>
              <a:t>Pros</a:t>
            </a:r>
          </a:p>
          <a:p>
            <a:r>
              <a:rPr lang="en-US" dirty="0" smtClean="0"/>
              <a:t>Relatively small language of instructions</a:t>
            </a:r>
          </a:p>
          <a:p>
            <a:r>
              <a:rPr lang="en-US" dirty="0" smtClean="0"/>
              <a:t>Well-specified semantics</a:t>
            </a:r>
          </a:p>
          <a:p>
            <a:r>
              <a:rPr lang="en-US" dirty="0" smtClean="0"/>
              <a:t>Type/name/overloading resolution done by compiler</a:t>
            </a:r>
          </a:p>
          <a:p>
            <a:r>
              <a:rPr lang="en-US" dirty="0" smtClean="0"/>
              <a:t>Targeted by multiple languages (C#,VB,F#,…)</a:t>
            </a:r>
          </a:p>
          <a:p>
            <a:pPr>
              <a:buNone/>
            </a:pPr>
            <a:endParaRPr lang="en-US" dirty="0" smtClean="0"/>
          </a:p>
          <a:p>
            <a:pPr>
              <a:buNone/>
            </a:pPr>
            <a:r>
              <a:rPr lang="en-US" dirty="0" smtClean="0"/>
              <a:t>Cons</a:t>
            </a:r>
          </a:p>
          <a:p>
            <a:r>
              <a:rPr lang="en-US" dirty="0" smtClean="0"/>
              <a:t>Some expression recovery needed</a:t>
            </a:r>
          </a:p>
          <a:p>
            <a:pPr lvl="1"/>
            <a:r>
              <a:rPr lang="en-US" dirty="0" smtClean="0"/>
              <a:t>or abstract domains get too complicated (CC’08)</a:t>
            </a:r>
          </a:p>
          <a:p>
            <a:r>
              <a:rPr lang="en-US" dirty="0" smtClean="0"/>
              <a:t>Source context not precise enough (from </a:t>
            </a:r>
            <a:r>
              <a:rPr lang="en-US" dirty="0" err="1" smtClean="0"/>
              <a:t>pdb’s</a:t>
            </a:r>
            <a:r>
              <a:rPr lang="en-US" dirty="0" smtClean="0"/>
              <a:t>)</a:t>
            </a:r>
          </a:p>
          <a:p>
            <a:r>
              <a:rPr lang="en-US" dirty="0" smtClean="0"/>
              <a:t>Abstractions are lost / some need to be recovered</a:t>
            </a:r>
          </a:p>
          <a:p>
            <a:pPr lvl="1"/>
            <a:r>
              <a:rPr lang="en-US" dirty="0" smtClean="0"/>
              <a:t>Closures, </a:t>
            </a:r>
            <a:r>
              <a:rPr lang="en-US" dirty="0" err="1" smtClean="0"/>
              <a:t>Iterators</a:t>
            </a:r>
            <a:r>
              <a:rPr lang="en-US" dirty="0" smtClean="0"/>
              <a:t>, etc…</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Interpretation (on 1 slide)</a:t>
            </a:r>
            <a:endParaRPr lang="en-US" dirty="0"/>
          </a:p>
        </p:txBody>
      </p:sp>
      <p:sp>
        <p:nvSpPr>
          <p:cNvPr id="3" name="Cloud 2"/>
          <p:cNvSpPr/>
          <p:nvPr/>
        </p:nvSpPr>
        <p:spPr>
          <a:xfrm>
            <a:off x="609600" y="4876800"/>
            <a:ext cx="289560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371600" y="5029200"/>
            <a:ext cx="834524" cy="757130"/>
          </a:xfrm>
          <a:prstGeom prst="rect">
            <a:avLst/>
          </a:prstGeom>
          <a:noFill/>
          <a:ln>
            <a:noFill/>
          </a:ln>
        </p:spPr>
        <p:txBody>
          <a:bodyPr wrap="none" lIns="45720" tIns="9144" rIns="45720" bIns="9144" rtlCol="0">
            <a:spAutoFit/>
          </a:bodyPr>
          <a:lstStyle/>
          <a:p>
            <a:r>
              <a:rPr lang="en-US" dirty="0" smtClean="0">
                <a:latin typeface="+mn-lt"/>
              </a:rPr>
              <a:t>x = 1</a:t>
            </a:r>
          </a:p>
          <a:p>
            <a:r>
              <a:rPr lang="en-US" dirty="0" smtClean="0">
                <a:latin typeface="+mn-lt"/>
              </a:rPr>
              <a:t>y = 10</a:t>
            </a:r>
            <a:endParaRPr lang="en-US" dirty="0">
              <a:latin typeface="+mn-lt"/>
            </a:endParaRPr>
          </a:p>
        </p:txBody>
      </p:sp>
      <p:sp>
        <p:nvSpPr>
          <p:cNvPr id="7" name="TextBox 6"/>
          <p:cNvSpPr txBox="1"/>
          <p:nvPr/>
        </p:nvSpPr>
        <p:spPr>
          <a:xfrm>
            <a:off x="1067385" y="5796070"/>
            <a:ext cx="990015" cy="757130"/>
          </a:xfrm>
          <a:prstGeom prst="rect">
            <a:avLst/>
          </a:prstGeom>
          <a:noFill/>
          <a:ln>
            <a:noFill/>
          </a:ln>
        </p:spPr>
        <p:txBody>
          <a:bodyPr wrap="none" lIns="45720" tIns="9144" rIns="45720" bIns="9144" rtlCol="0">
            <a:spAutoFit/>
          </a:bodyPr>
          <a:lstStyle/>
          <a:p>
            <a:r>
              <a:rPr lang="en-US" dirty="0" smtClean="0">
                <a:latin typeface="+mn-lt"/>
              </a:rPr>
              <a:t>x = 100</a:t>
            </a:r>
          </a:p>
          <a:p>
            <a:r>
              <a:rPr lang="en-US" dirty="0" smtClean="0">
                <a:latin typeface="+mn-lt"/>
              </a:rPr>
              <a:t>y = 200</a:t>
            </a:r>
            <a:endParaRPr lang="en-US" dirty="0">
              <a:latin typeface="+mn-lt"/>
            </a:endParaRPr>
          </a:p>
        </p:txBody>
      </p:sp>
      <p:sp>
        <p:nvSpPr>
          <p:cNvPr id="8" name="TextBox 7"/>
          <p:cNvSpPr txBox="1"/>
          <p:nvPr/>
        </p:nvSpPr>
        <p:spPr>
          <a:xfrm>
            <a:off x="2315725" y="5952934"/>
            <a:ext cx="305533" cy="387798"/>
          </a:xfrm>
          <a:prstGeom prst="rect">
            <a:avLst/>
          </a:prstGeom>
          <a:noFill/>
          <a:ln>
            <a:noFill/>
          </a:ln>
        </p:spPr>
        <p:txBody>
          <a:bodyPr wrap="none" lIns="45720" tIns="9144" rIns="45720" bIns="9144" rtlCol="0">
            <a:spAutoFit/>
          </a:bodyPr>
          <a:lstStyle/>
          <a:p>
            <a:r>
              <a:rPr lang="en-US" dirty="0" smtClean="0">
                <a:latin typeface="+mn-lt"/>
              </a:rPr>
              <a:t>…</a:t>
            </a:r>
            <a:endParaRPr lang="en-US" dirty="0">
              <a:latin typeface="+mn-lt"/>
            </a:endParaRPr>
          </a:p>
        </p:txBody>
      </p:sp>
      <p:sp>
        <p:nvSpPr>
          <p:cNvPr id="9" name="Cloud 8"/>
          <p:cNvSpPr/>
          <p:nvPr/>
        </p:nvSpPr>
        <p:spPr>
          <a:xfrm>
            <a:off x="609600" y="1981200"/>
            <a:ext cx="289560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41865" y="2676334"/>
            <a:ext cx="656590" cy="387798"/>
          </a:xfrm>
          <a:prstGeom prst="rect">
            <a:avLst/>
          </a:prstGeom>
          <a:noFill/>
          <a:ln>
            <a:noFill/>
          </a:ln>
        </p:spPr>
        <p:txBody>
          <a:bodyPr wrap="none" lIns="45720" tIns="9144" rIns="45720" bIns="9144" rtlCol="0">
            <a:spAutoFit/>
          </a:bodyPr>
          <a:lstStyle/>
          <a:p>
            <a:r>
              <a:rPr lang="en-US" dirty="0" smtClean="0">
                <a:latin typeface="+mn-lt"/>
              </a:rPr>
              <a:t>x &lt; y</a:t>
            </a:r>
            <a:endParaRPr lang="en-US" dirty="0">
              <a:latin typeface="+mn-lt"/>
            </a:endParaRPr>
          </a:p>
        </p:txBody>
      </p:sp>
      <p:sp>
        <p:nvSpPr>
          <p:cNvPr id="14" name="TextBox 13"/>
          <p:cNvSpPr txBox="1"/>
          <p:nvPr/>
        </p:nvSpPr>
        <p:spPr>
          <a:xfrm>
            <a:off x="152400" y="1611868"/>
            <a:ext cx="2025876" cy="461665"/>
          </a:xfrm>
          <a:prstGeom prst="rect">
            <a:avLst/>
          </a:prstGeom>
          <a:noFill/>
        </p:spPr>
        <p:txBody>
          <a:bodyPr wrap="none" rtlCol="0">
            <a:spAutoFit/>
          </a:bodyPr>
          <a:lstStyle/>
          <a:p>
            <a:r>
              <a:rPr lang="en-US" u="sng" dirty="0" smtClean="0">
                <a:latin typeface="+mn-lt"/>
              </a:rPr>
              <a:t>Abstract states</a:t>
            </a:r>
            <a:endParaRPr lang="en-US" u="sng" dirty="0">
              <a:latin typeface="+mn-lt"/>
            </a:endParaRPr>
          </a:p>
        </p:txBody>
      </p:sp>
      <p:sp>
        <p:nvSpPr>
          <p:cNvPr id="15" name="TextBox 14"/>
          <p:cNvSpPr txBox="1"/>
          <p:nvPr/>
        </p:nvSpPr>
        <p:spPr>
          <a:xfrm>
            <a:off x="0" y="4507468"/>
            <a:ext cx="2113014" cy="461665"/>
          </a:xfrm>
          <a:prstGeom prst="rect">
            <a:avLst/>
          </a:prstGeom>
          <a:noFill/>
        </p:spPr>
        <p:txBody>
          <a:bodyPr wrap="none" rtlCol="0">
            <a:spAutoFit/>
          </a:bodyPr>
          <a:lstStyle/>
          <a:p>
            <a:r>
              <a:rPr lang="en-US" u="sng" dirty="0" smtClean="0">
                <a:latin typeface="+mn-lt"/>
              </a:rPr>
              <a:t>Concrete states</a:t>
            </a:r>
            <a:endParaRPr lang="en-US" u="sng" dirty="0">
              <a:latin typeface="+mn-lt"/>
            </a:endParaRPr>
          </a:p>
        </p:txBody>
      </p:sp>
      <p:cxnSp>
        <p:nvCxnSpPr>
          <p:cNvPr id="17" name="Straight Arrow Connector 16"/>
          <p:cNvCxnSpPr>
            <a:stCxn id="3" idx="3"/>
          </p:cNvCxnSpPr>
          <p:nvPr/>
        </p:nvCxnSpPr>
        <p:spPr>
          <a:xfrm>
            <a:off x="2057400" y="4953000"/>
            <a:ext cx="914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a:endCxn id="3" idx="3"/>
          </p:cNvCxnSpPr>
          <p:nvPr/>
        </p:nvCxnSpPr>
        <p:spPr>
          <a:xfrm rot="5400000">
            <a:off x="1470745" y="4394708"/>
            <a:ext cx="1173310" cy="1588"/>
          </a:xfrm>
          <a:prstGeom prst="straightConnector1">
            <a:avLst/>
          </a:prstGeom>
          <a:ln w="25400">
            <a:solidFill>
              <a:schemeClr val="accent1">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70306" y="3962400"/>
            <a:ext cx="1988750" cy="830997"/>
          </a:xfrm>
          <a:prstGeom prst="rect">
            <a:avLst/>
          </a:prstGeom>
          <a:noFill/>
        </p:spPr>
        <p:txBody>
          <a:bodyPr wrap="none" rtlCol="0">
            <a:spAutoFit/>
          </a:bodyPr>
          <a:lstStyle/>
          <a:p>
            <a:r>
              <a:rPr lang="en-US" dirty="0" smtClean="0">
                <a:latin typeface="+mn-lt"/>
              </a:rPr>
              <a:t>Abstraction</a:t>
            </a:r>
          </a:p>
          <a:p>
            <a:r>
              <a:rPr lang="en-US" dirty="0" smtClean="0">
                <a:latin typeface="+mn-lt"/>
              </a:rPr>
              <a:t>Concretization</a:t>
            </a:r>
            <a:endParaRPr lang="en-US" dirty="0">
              <a:latin typeface="+mn-lt"/>
            </a:endParaRPr>
          </a:p>
        </p:txBody>
      </p:sp>
      <p:sp>
        <p:nvSpPr>
          <p:cNvPr id="6" name="TextBox 5"/>
          <p:cNvSpPr txBox="1"/>
          <p:nvPr/>
        </p:nvSpPr>
        <p:spPr>
          <a:xfrm>
            <a:off x="2286000" y="5181600"/>
            <a:ext cx="679032" cy="757130"/>
          </a:xfrm>
          <a:prstGeom prst="rect">
            <a:avLst/>
          </a:prstGeom>
          <a:noFill/>
          <a:ln>
            <a:noFill/>
          </a:ln>
        </p:spPr>
        <p:txBody>
          <a:bodyPr wrap="none" lIns="45720" tIns="9144" rIns="45720" bIns="9144" rtlCol="0">
            <a:spAutoFit/>
          </a:bodyPr>
          <a:lstStyle/>
          <a:p>
            <a:r>
              <a:rPr lang="en-US" dirty="0" smtClean="0">
                <a:latin typeface="+mn-lt"/>
              </a:rPr>
              <a:t>x = 0</a:t>
            </a:r>
          </a:p>
          <a:p>
            <a:r>
              <a:rPr lang="en-US" dirty="0" smtClean="0">
                <a:latin typeface="+mn-lt"/>
              </a:rPr>
              <a:t>y = 1</a:t>
            </a:r>
            <a:endParaRPr lang="en-US" dirty="0">
              <a:latin typeface="+mn-lt"/>
            </a:endParaRPr>
          </a:p>
        </p:txBody>
      </p:sp>
      <p:cxnSp>
        <p:nvCxnSpPr>
          <p:cNvPr id="21" name="Straight Arrow Connector 20"/>
          <p:cNvCxnSpPr>
            <a:endCxn id="24" idx="2"/>
          </p:cNvCxnSpPr>
          <p:nvPr/>
        </p:nvCxnSpPr>
        <p:spPr>
          <a:xfrm flipV="1">
            <a:off x="3502788" y="5791200"/>
            <a:ext cx="1840194" cy="1588"/>
          </a:xfrm>
          <a:prstGeom prst="straightConnector1">
            <a:avLst/>
          </a:prstGeom>
          <a:ln w="25400">
            <a:solidFill>
              <a:schemeClr val="accent1">
                <a:lumMod val="7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loud 23"/>
          <p:cNvSpPr/>
          <p:nvPr/>
        </p:nvSpPr>
        <p:spPr>
          <a:xfrm>
            <a:off x="5334000" y="4876800"/>
            <a:ext cx="289560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4120491" y="5410200"/>
            <a:ext cx="627736"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27" name="TextBox 26"/>
          <p:cNvSpPr txBox="1"/>
          <p:nvPr/>
        </p:nvSpPr>
        <p:spPr>
          <a:xfrm>
            <a:off x="6096000" y="5029200"/>
            <a:ext cx="834524" cy="757130"/>
          </a:xfrm>
          <a:prstGeom prst="rect">
            <a:avLst/>
          </a:prstGeom>
          <a:noFill/>
          <a:ln>
            <a:noFill/>
          </a:ln>
        </p:spPr>
        <p:txBody>
          <a:bodyPr wrap="square" lIns="45720" tIns="9144" rIns="45720" bIns="9144" rtlCol="0">
            <a:spAutoFit/>
          </a:bodyPr>
          <a:lstStyle/>
          <a:p>
            <a:r>
              <a:rPr lang="en-US" dirty="0" smtClean="0">
                <a:latin typeface="+mn-lt"/>
              </a:rPr>
              <a:t>x = 2</a:t>
            </a:r>
          </a:p>
          <a:p>
            <a:r>
              <a:rPr lang="en-US" dirty="0" smtClean="0">
                <a:latin typeface="+mn-lt"/>
              </a:rPr>
              <a:t>y = 10</a:t>
            </a:r>
            <a:endParaRPr lang="en-US" dirty="0">
              <a:latin typeface="+mn-lt"/>
            </a:endParaRPr>
          </a:p>
        </p:txBody>
      </p:sp>
      <p:sp>
        <p:nvSpPr>
          <p:cNvPr id="28" name="TextBox 27"/>
          <p:cNvSpPr txBox="1"/>
          <p:nvPr/>
        </p:nvSpPr>
        <p:spPr>
          <a:xfrm>
            <a:off x="5791200" y="5796070"/>
            <a:ext cx="990015" cy="757130"/>
          </a:xfrm>
          <a:prstGeom prst="rect">
            <a:avLst/>
          </a:prstGeom>
          <a:noFill/>
          <a:ln>
            <a:noFill/>
          </a:ln>
        </p:spPr>
        <p:txBody>
          <a:bodyPr wrap="square" lIns="45720" tIns="9144" rIns="45720" bIns="9144" rtlCol="0">
            <a:spAutoFit/>
          </a:bodyPr>
          <a:lstStyle/>
          <a:p>
            <a:r>
              <a:rPr lang="en-US" dirty="0" smtClean="0">
                <a:latin typeface="+mn-lt"/>
              </a:rPr>
              <a:t>x = 101</a:t>
            </a:r>
          </a:p>
          <a:p>
            <a:r>
              <a:rPr lang="en-US" dirty="0" smtClean="0">
                <a:latin typeface="+mn-lt"/>
              </a:rPr>
              <a:t>y = 200</a:t>
            </a:r>
            <a:endParaRPr lang="en-US" dirty="0">
              <a:latin typeface="+mn-lt"/>
            </a:endParaRPr>
          </a:p>
        </p:txBody>
      </p:sp>
      <p:sp>
        <p:nvSpPr>
          <p:cNvPr id="29" name="TextBox 28"/>
          <p:cNvSpPr txBox="1"/>
          <p:nvPr/>
        </p:nvSpPr>
        <p:spPr>
          <a:xfrm>
            <a:off x="7192525" y="5952934"/>
            <a:ext cx="305533" cy="387798"/>
          </a:xfrm>
          <a:prstGeom prst="rect">
            <a:avLst/>
          </a:prstGeom>
          <a:noFill/>
          <a:ln>
            <a:noFill/>
          </a:ln>
        </p:spPr>
        <p:txBody>
          <a:bodyPr wrap="none" lIns="45720" tIns="9144" rIns="45720" bIns="9144" rtlCol="0">
            <a:spAutoFit/>
          </a:bodyPr>
          <a:lstStyle/>
          <a:p>
            <a:r>
              <a:rPr lang="en-US" dirty="0" smtClean="0">
                <a:latin typeface="+mn-lt"/>
              </a:rPr>
              <a:t>…</a:t>
            </a:r>
            <a:endParaRPr lang="en-US" dirty="0">
              <a:latin typeface="+mn-lt"/>
            </a:endParaRPr>
          </a:p>
        </p:txBody>
      </p:sp>
      <p:cxnSp>
        <p:nvCxnSpPr>
          <p:cNvPr id="30" name="Straight Arrow Connector 29"/>
          <p:cNvCxnSpPr/>
          <p:nvPr/>
        </p:nvCxnSpPr>
        <p:spPr>
          <a:xfrm>
            <a:off x="6934200" y="4953000"/>
            <a:ext cx="914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62800" y="5181600"/>
            <a:ext cx="679032" cy="757130"/>
          </a:xfrm>
          <a:prstGeom prst="rect">
            <a:avLst/>
          </a:prstGeom>
          <a:noFill/>
          <a:ln>
            <a:noFill/>
          </a:ln>
        </p:spPr>
        <p:txBody>
          <a:bodyPr wrap="square" lIns="45720" tIns="9144" rIns="45720" bIns="9144" rtlCol="0">
            <a:spAutoFit/>
          </a:bodyPr>
          <a:lstStyle/>
          <a:p>
            <a:r>
              <a:rPr lang="en-US" dirty="0" smtClean="0">
                <a:latin typeface="+mn-lt"/>
              </a:rPr>
              <a:t>x = 1</a:t>
            </a:r>
          </a:p>
          <a:p>
            <a:r>
              <a:rPr lang="en-US" dirty="0" smtClean="0">
                <a:latin typeface="+mn-lt"/>
              </a:rPr>
              <a:t>y = 1</a:t>
            </a:r>
            <a:endParaRPr lang="en-US" dirty="0">
              <a:latin typeface="+mn-lt"/>
            </a:endParaRPr>
          </a:p>
        </p:txBody>
      </p:sp>
      <p:sp>
        <p:nvSpPr>
          <p:cNvPr id="32" name="Cloud 31"/>
          <p:cNvSpPr/>
          <p:nvPr/>
        </p:nvSpPr>
        <p:spPr>
          <a:xfrm>
            <a:off x="5334000" y="1981200"/>
            <a:ext cx="2895600"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477000" y="2676334"/>
            <a:ext cx="914400" cy="387798"/>
          </a:xfrm>
          <a:prstGeom prst="rect">
            <a:avLst/>
          </a:prstGeom>
          <a:noFill/>
          <a:ln>
            <a:noFill/>
          </a:ln>
        </p:spPr>
        <p:txBody>
          <a:bodyPr wrap="square" lIns="45720" tIns="9144" rIns="45720" bIns="9144" rtlCol="0">
            <a:spAutoFit/>
          </a:bodyPr>
          <a:lstStyle/>
          <a:p>
            <a:r>
              <a:rPr lang="en-US" dirty="0" smtClean="0">
                <a:latin typeface="+mn-lt"/>
              </a:rPr>
              <a:t>x &lt;= y</a:t>
            </a:r>
            <a:endParaRPr lang="en-US" dirty="0">
              <a:latin typeface="+mn-lt"/>
            </a:endParaRPr>
          </a:p>
        </p:txBody>
      </p:sp>
      <p:cxnSp>
        <p:nvCxnSpPr>
          <p:cNvPr id="34" name="Straight Arrow Connector 33"/>
          <p:cNvCxnSpPr/>
          <p:nvPr/>
        </p:nvCxnSpPr>
        <p:spPr>
          <a:xfrm rot="5400000">
            <a:off x="6195939" y="4395861"/>
            <a:ext cx="1173310" cy="1588"/>
          </a:xfrm>
          <a:prstGeom prst="straightConnector1">
            <a:avLst/>
          </a:prstGeom>
          <a:ln w="25400">
            <a:solidFill>
              <a:schemeClr val="accent1">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05200" y="2817812"/>
            <a:ext cx="1840194" cy="1588"/>
          </a:xfrm>
          <a:prstGeom prst="straightConnector1">
            <a:avLst/>
          </a:prstGeom>
          <a:ln w="25400">
            <a:solidFill>
              <a:schemeClr val="accent1">
                <a:lumMod val="7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114800" y="2450068"/>
            <a:ext cx="627736"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37" name="TextBox 36"/>
          <p:cNvSpPr txBox="1"/>
          <p:nvPr/>
        </p:nvSpPr>
        <p:spPr>
          <a:xfrm>
            <a:off x="3580738" y="5040868"/>
            <a:ext cx="1911292" cy="461665"/>
          </a:xfrm>
          <a:prstGeom prst="rect">
            <a:avLst/>
          </a:prstGeom>
          <a:noFill/>
        </p:spPr>
        <p:txBody>
          <a:bodyPr wrap="none" rtlCol="0">
            <a:spAutoFit/>
          </a:bodyPr>
          <a:lstStyle/>
          <a:p>
            <a:r>
              <a:rPr lang="en-US" dirty="0" smtClean="0">
                <a:latin typeface="+mn-lt"/>
              </a:rPr>
              <a:t>Concrete step</a:t>
            </a:r>
            <a:endParaRPr lang="en-US" dirty="0">
              <a:latin typeface="+mn-lt"/>
            </a:endParaRPr>
          </a:p>
        </p:txBody>
      </p:sp>
      <p:sp>
        <p:nvSpPr>
          <p:cNvPr id="38" name="TextBox 37"/>
          <p:cNvSpPr txBox="1"/>
          <p:nvPr/>
        </p:nvSpPr>
        <p:spPr>
          <a:xfrm>
            <a:off x="3581400" y="2133600"/>
            <a:ext cx="1824154" cy="461665"/>
          </a:xfrm>
          <a:prstGeom prst="rect">
            <a:avLst/>
          </a:prstGeom>
          <a:noFill/>
        </p:spPr>
        <p:txBody>
          <a:bodyPr wrap="none" rtlCol="0">
            <a:spAutoFit/>
          </a:bodyPr>
          <a:lstStyle/>
          <a:p>
            <a:r>
              <a:rPr lang="en-US" dirty="0" smtClean="0">
                <a:latin typeface="+mn-lt"/>
              </a:rPr>
              <a:t>Abstract step</a:t>
            </a:r>
            <a:endParaRPr lang="en-US" dirty="0">
              <a:latin typeface="+mn-lt"/>
            </a:endParaRPr>
          </a:p>
        </p:txBody>
      </p:sp>
      <p:sp>
        <p:nvSpPr>
          <p:cNvPr id="39" name="TextBox 38"/>
          <p:cNvSpPr txBox="1"/>
          <p:nvPr/>
        </p:nvSpPr>
        <p:spPr>
          <a:xfrm>
            <a:off x="6774250" y="4110335"/>
            <a:ext cx="1529586" cy="461665"/>
          </a:xfrm>
          <a:prstGeom prst="rect">
            <a:avLst/>
          </a:prstGeom>
          <a:noFill/>
        </p:spPr>
        <p:txBody>
          <a:bodyPr wrap="none" rtlCol="0">
            <a:spAutoFit/>
          </a:bodyPr>
          <a:lstStyle/>
          <a:p>
            <a:r>
              <a:rPr lang="en-US" dirty="0" smtClean="0">
                <a:latin typeface="+mn-lt"/>
              </a:rPr>
              <a:t>Soundness</a:t>
            </a:r>
            <a:endParaRPr lang="en-US" dirty="0">
              <a:latin typeface="+mn-lt"/>
            </a:endParaRPr>
          </a:p>
        </p:txBody>
      </p:sp>
    </p:spTree>
    <p:extLst>
      <p:ext uri="{BB962C8B-B14F-4D97-AF65-F5344CB8AC3E}">
        <p14:creationId xmlns="" xmlns:p14="http://schemas.microsoft.com/office/powerpoint/2007/7/12/main" val="40399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par>
                                <p:cTn id="40" presetID="9"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dissolve">
                                      <p:cBhvr>
                                        <p:cTn id="56" dur="500"/>
                                        <p:tgtEl>
                                          <p:spTgt spid="33"/>
                                        </p:tgtEl>
                                      </p:cBhvr>
                                    </p:animEffect>
                                  </p:childTnLst>
                                </p:cTn>
                              </p:par>
                              <p:par>
                                <p:cTn id="57" presetID="9"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ssolve">
                                      <p:cBhvr>
                                        <p:cTn id="59" dur="500"/>
                                        <p:tgtEl>
                                          <p:spTgt spid="3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dissolve">
                                      <p:cBhvr>
                                        <p:cTn id="62" dur="500"/>
                                        <p:tgtEl>
                                          <p:spTgt spid="3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dissolve">
                                      <p:cBhvr>
                                        <p:cTn id="70" dur="500"/>
                                        <p:tgtEl>
                                          <p:spTgt spid="3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20" grpId="0"/>
      <p:bldP spid="24" grpId="0" animBg="1"/>
      <p:bldP spid="26" grpId="0"/>
      <p:bldP spid="27" grpId="0"/>
      <p:bldP spid="28" grpId="0"/>
      <p:bldP spid="29" grpId="0"/>
      <p:bldP spid="31" grpId="0"/>
      <p:bldP spid="32" grpId="0" animBg="1"/>
      <p:bldP spid="33"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Scalar Programs</a:t>
            </a:r>
            <a:endParaRPr lang="en-US" dirty="0"/>
          </a:p>
        </p:txBody>
      </p:sp>
      <p:sp>
        <p:nvSpPr>
          <p:cNvPr id="58" name="Content Placeholder 57"/>
          <p:cNvSpPr>
            <a:spLocks noGrp="1"/>
          </p:cNvSpPr>
          <p:nvPr>
            <p:ph sz="half" idx="2"/>
          </p:nvPr>
        </p:nvSpPr>
        <p:spPr>
          <a:xfrm>
            <a:off x="4648200" y="1676400"/>
            <a:ext cx="4038600" cy="4953000"/>
          </a:xfrm>
        </p:spPr>
        <p:txBody>
          <a:bodyPr>
            <a:normAutofit lnSpcReduction="10000"/>
          </a:bodyPr>
          <a:lstStyle/>
          <a:p>
            <a:r>
              <a:rPr lang="en-US" dirty="0" smtClean="0"/>
              <a:t>Control-flow graphs</a:t>
            </a:r>
          </a:p>
          <a:p>
            <a:r>
              <a:rPr lang="en-US" dirty="0" smtClean="0"/>
              <a:t>Composed of tree fragments</a:t>
            </a:r>
          </a:p>
          <a:p>
            <a:r>
              <a:rPr lang="en-US" dirty="0" smtClean="0"/>
              <a:t>Passive form (SSA) assumptions</a:t>
            </a:r>
          </a:p>
          <a:p>
            <a:pPr lvl="1"/>
            <a:r>
              <a:rPr lang="en-US" dirty="0" smtClean="0"/>
              <a:t>sv2 == sv0 + sv1</a:t>
            </a:r>
          </a:p>
          <a:p>
            <a:r>
              <a:rPr lang="en-US" dirty="0" smtClean="0"/>
              <a:t>Assignments at tree boundaries (renaming)</a:t>
            </a:r>
          </a:p>
          <a:p>
            <a:r>
              <a:rPr lang="en-US" dirty="0" smtClean="0"/>
              <a:t>Suitable for </a:t>
            </a:r>
          </a:p>
          <a:p>
            <a:pPr lvl="1"/>
            <a:r>
              <a:rPr lang="en-US" dirty="0" smtClean="0"/>
              <a:t>Abstract Interpretation</a:t>
            </a:r>
          </a:p>
          <a:p>
            <a:pPr lvl="1"/>
            <a:r>
              <a:rPr lang="en-US" dirty="0" smtClean="0"/>
              <a:t>Weakest Preconditions</a:t>
            </a:r>
          </a:p>
          <a:p>
            <a:endParaRPr lang="en-US" dirty="0"/>
          </a:p>
        </p:txBody>
      </p:sp>
      <p:sp>
        <p:nvSpPr>
          <p:cNvPr id="3" name="Oval 2"/>
          <p:cNvSpPr/>
          <p:nvPr/>
        </p:nvSpPr>
        <p:spPr>
          <a:xfrm>
            <a:off x="2133600" y="16764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2860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38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38100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58674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3" idx="4"/>
            <a:endCxn id="4" idx="0"/>
          </p:cNvCxnSpPr>
          <p:nvPr/>
        </p:nvCxnSpPr>
        <p:spPr>
          <a:xfrm rot="5400000">
            <a:off x="1981200" y="2057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0" idx="7"/>
          </p:cNvCxnSpPr>
          <p:nvPr/>
        </p:nvCxnSpPr>
        <p:spPr>
          <a:xfrm rot="5400000">
            <a:off x="1463582" y="2225582"/>
            <a:ext cx="501836" cy="8828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5"/>
            <a:endCxn id="5" idx="1"/>
          </p:cNvCxnSpPr>
          <p:nvPr/>
        </p:nvCxnSpPr>
        <p:spPr>
          <a:xfrm rot="16200000" flipH="1">
            <a:off x="2301782" y="2377982"/>
            <a:ext cx="501836" cy="5780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5"/>
            <a:endCxn id="7" idx="1"/>
          </p:cNvCxnSpPr>
          <p:nvPr/>
        </p:nvCxnSpPr>
        <p:spPr>
          <a:xfrm rot="16200000" flipH="1">
            <a:off x="2911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6" idx="7"/>
          </p:cNvCxnSpPr>
          <p:nvPr/>
        </p:nvCxnSpPr>
        <p:spPr>
          <a:xfrm rot="5400000">
            <a:off x="2530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5"/>
            <a:endCxn id="8" idx="1"/>
          </p:cNvCxnSpPr>
          <p:nvPr/>
        </p:nvCxnSpPr>
        <p:spPr>
          <a:xfrm rot="16200000" flipH="1">
            <a:off x="2530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3"/>
            <a:endCxn id="8" idx="7"/>
          </p:cNvCxnSpPr>
          <p:nvPr/>
        </p:nvCxnSpPr>
        <p:spPr>
          <a:xfrm rot="5400000">
            <a:off x="2911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143000" y="47244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24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43000" y="56388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43000" y="62484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39" idx="5"/>
            <a:endCxn id="41" idx="1"/>
          </p:cNvCxnSpPr>
          <p:nvPr/>
        </p:nvCxnSpPr>
        <p:spPr>
          <a:xfrm rot="16200000" flipH="1">
            <a:off x="1234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3"/>
            <a:endCxn id="40" idx="7"/>
          </p:cNvCxnSpPr>
          <p:nvPr/>
        </p:nvCxnSpPr>
        <p:spPr>
          <a:xfrm rot="5400000">
            <a:off x="853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5"/>
            <a:endCxn id="42" idx="1"/>
          </p:cNvCxnSpPr>
          <p:nvPr/>
        </p:nvCxnSpPr>
        <p:spPr>
          <a:xfrm rot="16200000" flipH="1">
            <a:off x="853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3"/>
            <a:endCxn id="42" idx="7"/>
          </p:cNvCxnSpPr>
          <p:nvPr/>
        </p:nvCxnSpPr>
        <p:spPr>
          <a:xfrm rot="5400000">
            <a:off x="1234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4"/>
            <a:endCxn id="43" idx="0"/>
          </p:cNvCxnSpPr>
          <p:nvPr/>
        </p:nvCxnSpPr>
        <p:spPr>
          <a:xfrm rot="5400000">
            <a:off x="990600" y="6019800"/>
            <a:ext cx="457200" cy="1588"/>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4"/>
            <a:endCxn id="39" idx="0"/>
          </p:cNvCxnSpPr>
          <p:nvPr/>
        </p:nvCxnSpPr>
        <p:spPr>
          <a:xfrm rot="5400000">
            <a:off x="381000" y="3886200"/>
            <a:ext cx="1676400" cy="1588"/>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 idx="4"/>
            <a:endCxn id="4" idx="7"/>
          </p:cNvCxnSpPr>
          <p:nvPr/>
        </p:nvCxnSpPr>
        <p:spPr>
          <a:xfrm rot="5400000" flipH="1">
            <a:off x="723900" y="3848100"/>
            <a:ext cx="3711482" cy="631918"/>
          </a:xfrm>
          <a:prstGeom prst="curvedConnector5">
            <a:avLst>
              <a:gd name="adj1" fmla="val -6159"/>
              <a:gd name="adj2" fmla="val -155094"/>
              <a:gd name="adj3" fmla="val 106159"/>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819400" y="43434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438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00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19400" y="52578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9" idx="5"/>
            <a:endCxn id="61" idx="1"/>
          </p:cNvCxnSpPr>
          <p:nvPr/>
        </p:nvCxnSpPr>
        <p:spPr>
          <a:xfrm rot="16200000" flipH="1">
            <a:off x="2911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3"/>
            <a:endCxn id="60" idx="7"/>
          </p:cNvCxnSpPr>
          <p:nvPr/>
        </p:nvCxnSpPr>
        <p:spPr>
          <a:xfrm rot="5400000">
            <a:off x="2530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5"/>
            <a:endCxn id="62" idx="1"/>
          </p:cNvCxnSpPr>
          <p:nvPr/>
        </p:nvCxnSpPr>
        <p:spPr>
          <a:xfrm rot="16200000" flipH="1">
            <a:off x="2530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1" idx="3"/>
            <a:endCxn id="62" idx="7"/>
          </p:cNvCxnSpPr>
          <p:nvPr/>
        </p:nvCxnSpPr>
        <p:spPr>
          <a:xfrm rot="5400000">
            <a:off x="2911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2" idx="4"/>
            <a:endCxn id="9" idx="0"/>
          </p:cNvCxnSpPr>
          <p:nvPr/>
        </p:nvCxnSpPr>
        <p:spPr>
          <a:xfrm rot="5400000">
            <a:off x="2667000" y="5638800"/>
            <a:ext cx="457200" cy="158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8" idx="4"/>
            <a:endCxn id="59" idx="0"/>
          </p:cNvCxnSpPr>
          <p:nvPr/>
        </p:nvCxnSpPr>
        <p:spPr>
          <a:xfrm rot="5400000">
            <a:off x="2705100" y="4152900"/>
            <a:ext cx="381000" cy="158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86712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MSIL+</a:t>
            </a:r>
            <a:endParaRPr lang="en-US" dirty="0"/>
          </a:p>
        </p:txBody>
      </p:sp>
      <p:sp>
        <p:nvSpPr>
          <p:cNvPr id="3" name="Slide Number Placeholder 2"/>
          <p:cNvSpPr>
            <a:spLocks noGrp="1"/>
          </p:cNvSpPr>
          <p:nvPr>
            <p:ph type="sldNum" sz="quarter" idx="12"/>
          </p:nvPr>
        </p:nvSpPr>
        <p:spPr/>
        <p:txBody>
          <a:bodyPr/>
          <a:lstStyle/>
          <a:p>
            <a:fld id="{2BDAB83F-87A5-4482-800E-BAE5137FF6BD}" type="slidenum">
              <a:rPr lang="en-US" smtClean="0"/>
              <a:pPr/>
              <a:t>24</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Analyzed code is MSIL+</a:t>
            </a:r>
          </a:p>
          <a:p>
            <a:pPr lvl="1"/>
            <a:r>
              <a:rPr lang="en-US" dirty="0" smtClean="0"/>
              <a:t>Stack machine</a:t>
            </a:r>
          </a:p>
          <a:p>
            <a:pPr lvl="1"/>
            <a:r>
              <a:rPr lang="en-US" dirty="0" smtClean="0"/>
              <a:t>All requires/ensures/invariant calls turn into</a:t>
            </a:r>
          </a:p>
          <a:p>
            <a:pPr lvl="2"/>
            <a:r>
              <a:rPr lang="en-US" dirty="0" smtClean="0">
                <a:latin typeface="Arial" pitchFamily="34" charset="0"/>
                <a:cs typeface="Arial" pitchFamily="34" charset="0"/>
              </a:rPr>
              <a:t>assume</a:t>
            </a:r>
          </a:p>
          <a:p>
            <a:pPr lvl="2"/>
            <a:r>
              <a:rPr lang="en-US" dirty="0" smtClean="0">
                <a:latin typeface="Arial" pitchFamily="34" charset="0"/>
                <a:cs typeface="Arial" pitchFamily="34" charset="0"/>
              </a:rPr>
              <a:t>assert</a:t>
            </a:r>
          </a:p>
          <a:p>
            <a:pPr lvl="1"/>
            <a:r>
              <a:rPr lang="en-US" dirty="0" smtClean="0">
                <a:latin typeface="Arial" pitchFamily="34" charset="0"/>
                <a:cs typeface="Arial" pitchFamily="34" charset="0"/>
              </a:rPr>
              <a:t>Extra synthetic instructions</a:t>
            </a:r>
          </a:p>
          <a:p>
            <a:pPr lvl="2"/>
            <a:r>
              <a:rPr lang="en-US" dirty="0" err="1" smtClean="0">
                <a:latin typeface="Arial" pitchFamily="34" charset="0"/>
                <a:cs typeface="Arial" pitchFamily="34" charset="0"/>
              </a:rPr>
              <a:t>begin_old</a:t>
            </a:r>
            <a:endParaRPr lang="en-US" dirty="0" smtClean="0">
              <a:latin typeface="Arial" pitchFamily="34" charset="0"/>
              <a:cs typeface="Arial" pitchFamily="34" charset="0"/>
            </a:endParaRPr>
          </a:p>
          <a:p>
            <a:pPr lvl="2"/>
            <a:r>
              <a:rPr lang="en-US" dirty="0" err="1" smtClean="0">
                <a:latin typeface="Arial" pitchFamily="34" charset="0"/>
                <a:cs typeface="Arial" pitchFamily="34" charset="0"/>
              </a:rPr>
              <a:t>end_old</a:t>
            </a:r>
            <a:endParaRPr lang="en-US" dirty="0" smtClean="0">
              <a:latin typeface="Arial" pitchFamily="34" charset="0"/>
              <a:cs typeface="Arial" pitchFamily="34" charset="0"/>
            </a:endParaRPr>
          </a:p>
          <a:p>
            <a:pPr lvl="2"/>
            <a:r>
              <a:rPr lang="en-US" dirty="0" err="1" smtClean="0">
                <a:latin typeface="Arial" pitchFamily="34" charset="0"/>
                <a:cs typeface="Arial" pitchFamily="34" charset="0"/>
              </a:rPr>
              <a:t>ldstack.i</a:t>
            </a:r>
            <a:endParaRPr lang="en-US" dirty="0" smtClean="0">
              <a:latin typeface="Arial" pitchFamily="34" charset="0"/>
              <a:cs typeface="Arial" pitchFamily="34" charset="0"/>
            </a:endParaRPr>
          </a:p>
          <a:p>
            <a:pPr lvl="2"/>
            <a:r>
              <a:rPr lang="en-US" dirty="0" err="1" smtClean="0">
                <a:latin typeface="Arial" pitchFamily="34" charset="0"/>
                <a:cs typeface="Arial" pitchFamily="34" charset="0"/>
              </a:rPr>
              <a:t>ldresult</a:t>
            </a:r>
            <a:endParaRPr lang="en-US" dirty="0" smtClean="0">
              <a:latin typeface="Arial" pitchFamily="34" charset="0"/>
              <a:cs typeface="Arial" pitchFamily="34" charset="0"/>
            </a:endParaRPr>
          </a:p>
          <a:p>
            <a:pPr lvl="2"/>
            <a:r>
              <a:rPr lang="en-US" dirty="0" err="1" smtClean="0">
                <a:latin typeface="Arial" pitchFamily="34" charset="0"/>
                <a:cs typeface="Arial" pitchFamily="34" charset="0"/>
              </a:rPr>
              <a:t>scall</a:t>
            </a:r>
            <a:r>
              <a:rPr lang="en-US" dirty="0" smtClean="0">
                <a:latin typeface="Arial" pitchFamily="34" charset="0"/>
                <a:cs typeface="Arial" pitchFamily="34" charset="0"/>
              </a:rPr>
              <a:t> subroutine</a:t>
            </a:r>
            <a:endParaRPr lang="en-US" dirty="0">
              <a:latin typeface="Arial" pitchFamily="34" charset="0"/>
              <a:cs typeface="Arial" pitchFamily="34" charset="0"/>
            </a:endParaRPr>
          </a:p>
        </p:txBody>
      </p:sp>
    </p:spTree>
    <p:extLst>
      <p:ext uri="{BB962C8B-B14F-4D97-AF65-F5344CB8AC3E}">
        <p14:creationId xmlns="" xmlns:p14="http://schemas.microsoft.com/office/powerpoint/2007/7/12/main" val="2230720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DAB83F-87A5-4482-800E-BAE5137FF6BD}" type="slidenum">
              <a:rPr lang="en-US" smtClean="0"/>
              <a:pPr/>
              <a:t>25</a:t>
            </a:fld>
            <a:endParaRPr lang="en-US"/>
          </a:p>
        </p:txBody>
      </p:sp>
      <p:sp>
        <p:nvSpPr>
          <p:cNvPr id="4" name="Content Placeholder 3"/>
          <p:cNvSpPr>
            <a:spLocks noGrp="1"/>
          </p:cNvSpPr>
          <p:nvPr>
            <p:ph sz="quarter" idx="1"/>
          </p:nvPr>
        </p:nvSpPr>
        <p:spPr>
          <a:xfrm>
            <a:off x="457200" y="1219200"/>
            <a:ext cx="8458200" cy="5257800"/>
          </a:xfrm>
        </p:spPr>
        <p:txBody>
          <a:bodyPr>
            <a:normAutofit fontScale="85000" lnSpcReduction="10000"/>
          </a:bodyPr>
          <a:lstStyle/>
          <a:p>
            <a:pPr>
              <a:buNone/>
            </a:pPr>
            <a:r>
              <a:rPr lang="en-US" sz="1700" b="1" dirty="0" err="1" smtClean="0">
                <a:latin typeface="Courier New" pitchFamily="49" charset="0"/>
                <a:cs typeface="Courier New" pitchFamily="49" charset="0"/>
              </a:rPr>
              <a:t>int</a:t>
            </a:r>
            <a:r>
              <a:rPr lang="en-US" sz="1700" b="1" dirty="0" smtClean="0">
                <a:latin typeface="Courier New" pitchFamily="49" charset="0"/>
                <a:cs typeface="Courier New" pitchFamily="49" charset="0"/>
              </a:rPr>
              <a:t> </a:t>
            </a:r>
            <a:r>
              <a:rPr lang="en-US" sz="1700" dirty="0" smtClean="0">
                <a:latin typeface="Courier New" pitchFamily="49" charset="0"/>
                <a:cs typeface="Courier New" pitchFamily="49" charset="0"/>
              </a:rPr>
              <a:t>Increment(</a:t>
            </a:r>
            <a:r>
              <a:rPr lang="en-US" sz="1700" b="1" dirty="0" err="1" smtClean="0">
                <a:latin typeface="Courier New" pitchFamily="49" charset="0"/>
                <a:cs typeface="Courier New" pitchFamily="49" charset="0"/>
              </a:rPr>
              <a:t>int</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 {</a:t>
            </a:r>
          </a:p>
          <a:p>
            <a:pPr>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Contract.Requires</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 &gt; 0);</a:t>
            </a:r>
          </a:p>
          <a:p>
            <a:pPr>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Contract.Ensures</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Contract.Result</a:t>
            </a:r>
            <a:r>
              <a:rPr lang="en-US" sz="1700" dirty="0" smtClean="0">
                <a:latin typeface="Courier New" pitchFamily="49" charset="0"/>
                <a:cs typeface="Courier New" pitchFamily="49" charset="0"/>
              </a:rPr>
              <a:t>&lt;</a:t>
            </a:r>
            <a:r>
              <a:rPr lang="en-US" sz="1700" dirty="0" err="1" smtClean="0">
                <a:latin typeface="Courier New" pitchFamily="49" charset="0"/>
                <a:cs typeface="Courier New" pitchFamily="49" charset="0"/>
              </a:rPr>
              <a:t>int</a:t>
            </a:r>
            <a:r>
              <a:rPr lang="en-US" sz="1700" dirty="0" smtClean="0">
                <a:latin typeface="Courier New" pitchFamily="49" charset="0"/>
                <a:cs typeface="Courier New" pitchFamily="49" charset="0"/>
              </a:rPr>
              <a:t>&gt;() == i+1);</a:t>
            </a:r>
          </a:p>
          <a:p>
            <a:pPr>
              <a:buNone/>
            </a:pPr>
            <a:r>
              <a:rPr lang="en-US" sz="1700" b="1" dirty="0" smtClean="0">
                <a:latin typeface="Courier New" pitchFamily="49" charset="0"/>
                <a:cs typeface="Courier New" pitchFamily="49" charset="0"/>
              </a:rPr>
              <a:t> return</a:t>
            </a:r>
            <a:r>
              <a:rPr lang="en-US" sz="1700" dirty="0" smtClean="0">
                <a:latin typeface="Courier New" pitchFamily="49" charset="0"/>
                <a:cs typeface="Courier New" pitchFamily="49" charset="0"/>
              </a:rPr>
              <a:t> i+1;</a:t>
            </a:r>
          </a:p>
          <a:p>
            <a:pPr>
              <a:buNone/>
            </a:pPr>
            <a:r>
              <a:rPr lang="en-US" sz="1700" dirty="0" smtClean="0">
                <a:latin typeface="Courier New" pitchFamily="49" charset="0"/>
                <a:cs typeface="Courier New" pitchFamily="49" charset="0"/>
              </a:rPr>
              <a:t>}</a:t>
            </a:r>
          </a:p>
          <a:p>
            <a:pPr>
              <a:buNone/>
            </a:pPr>
            <a:endParaRPr lang="en-US" sz="500" dirty="0" smtClean="0"/>
          </a:p>
          <a:p>
            <a:r>
              <a:rPr lang="en-US" sz="2400" dirty="0" smtClean="0"/>
              <a:t>Subroutine : </a:t>
            </a:r>
            <a:r>
              <a:rPr lang="en-US" sz="2400" dirty="0" err="1" smtClean="0"/>
              <a:t>Increment.requires</a:t>
            </a:r>
            <a:endParaRPr lang="en-US" sz="2400" dirty="0" smtClean="0"/>
          </a:p>
          <a:p>
            <a:pPr lvl="1">
              <a:buNone/>
            </a:pPr>
            <a:r>
              <a:rPr lang="en-US" sz="1900" dirty="0" smtClean="0">
                <a:latin typeface="Arial" pitchFamily="34" charset="0"/>
                <a:cs typeface="Arial" pitchFamily="34" charset="0"/>
              </a:rPr>
              <a:t>	ldarg.1	// </a:t>
            </a:r>
            <a:r>
              <a:rPr lang="en-US" sz="1900" dirty="0" err="1" smtClean="0">
                <a:latin typeface="Arial" pitchFamily="34" charset="0"/>
                <a:cs typeface="Arial" pitchFamily="34" charset="0"/>
              </a:rPr>
              <a:t>i</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ldc</a:t>
            </a:r>
            <a:r>
              <a:rPr lang="en-US" sz="1900" dirty="0" smtClean="0">
                <a:latin typeface="Arial" pitchFamily="34" charset="0"/>
                <a:cs typeface="Arial" pitchFamily="34" charset="0"/>
              </a:rPr>
              <a:t> 0</a:t>
            </a: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cgt</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assume</a:t>
            </a:r>
          </a:p>
          <a:p>
            <a:r>
              <a:rPr lang="en-US" sz="2400" dirty="0" smtClean="0"/>
              <a:t>Subroutine : </a:t>
            </a:r>
            <a:r>
              <a:rPr lang="en-US" sz="2400" dirty="0" err="1" smtClean="0"/>
              <a:t>Increment.ensures</a:t>
            </a:r>
            <a:endParaRPr lang="en-US" sz="2400" dirty="0" smtClean="0"/>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ldresult</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begin_old</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ldarg.1	// </a:t>
            </a:r>
            <a:r>
              <a:rPr lang="en-US" sz="1900" dirty="0" err="1" smtClean="0">
                <a:latin typeface="Arial" pitchFamily="34" charset="0"/>
                <a:cs typeface="Arial" pitchFamily="34" charset="0"/>
              </a:rPr>
              <a:t>i</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end_old</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ldc</a:t>
            </a:r>
            <a:r>
              <a:rPr lang="en-US" sz="1900" dirty="0" smtClean="0">
                <a:latin typeface="Arial" pitchFamily="34" charset="0"/>
                <a:cs typeface="Arial" pitchFamily="34" charset="0"/>
              </a:rPr>
              <a:t> 1</a:t>
            </a:r>
          </a:p>
          <a:p>
            <a:pPr lvl="1">
              <a:buNone/>
            </a:pPr>
            <a:r>
              <a:rPr lang="en-US" sz="1900" dirty="0" smtClean="0">
                <a:latin typeface="Arial" pitchFamily="34" charset="0"/>
                <a:cs typeface="Arial" pitchFamily="34" charset="0"/>
              </a:rPr>
              <a:t> 	add</a:t>
            </a:r>
          </a:p>
          <a:p>
            <a:pPr lvl="1">
              <a:buNone/>
            </a:pP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ceq</a:t>
            </a:r>
            <a:endParaRPr lang="en-US" sz="1900" dirty="0" smtClean="0">
              <a:latin typeface="Arial" pitchFamily="34" charset="0"/>
              <a:cs typeface="Arial" pitchFamily="34" charset="0"/>
            </a:endParaRPr>
          </a:p>
          <a:p>
            <a:pPr lvl="1">
              <a:buNone/>
            </a:pPr>
            <a:r>
              <a:rPr lang="en-US" sz="1900" dirty="0" smtClean="0">
                <a:latin typeface="Arial" pitchFamily="34" charset="0"/>
                <a:cs typeface="Arial" pitchFamily="34" charset="0"/>
              </a:rPr>
              <a:t> 	assert</a:t>
            </a:r>
          </a:p>
          <a:p>
            <a:pPr lvl="1">
              <a:buNone/>
            </a:pPr>
            <a:endParaRPr lang="en-US" sz="1900" dirty="0" smtClean="0"/>
          </a:p>
        </p:txBody>
      </p:sp>
      <p:sp>
        <p:nvSpPr>
          <p:cNvPr id="5" name="Title 40"/>
          <p:cNvSpPr txBox="1">
            <a:spLocks/>
          </p:cNvSpPr>
          <p:nvPr/>
        </p:nvSpPr>
        <p:spPr>
          <a:xfrm>
            <a:off x="304800" y="182562"/>
            <a:ext cx="8534400" cy="731838"/>
          </a:xfrm>
          <a:prstGeom prst="rect">
            <a:avLst/>
          </a:prstGeom>
          <a:gradFill rotWithShape="1">
            <a:gsLst>
              <a:gs pos="0">
                <a:schemeClr val="dk1">
                  <a:tint val="50000"/>
                  <a:satMod val="300000"/>
                  <a:alpha val="37000"/>
                </a:schemeClr>
              </a:gs>
              <a:gs pos="35000">
                <a:schemeClr val="dk1">
                  <a:tint val="37000"/>
                  <a:satMod val="300000"/>
                </a:schemeClr>
              </a:gs>
              <a:gs pos="100000">
                <a:schemeClr val="dk1">
                  <a:tint val="15000"/>
                  <a:satMod val="350000"/>
                </a:schemeClr>
              </a:gs>
            </a:gsLst>
            <a:lin ang="16200000" scaled="1"/>
          </a:gradFill>
        </p:spPr>
        <p:style>
          <a:lnRef idx="1">
            <a:schemeClr val="dk1"/>
          </a:lnRef>
          <a:fillRef idx="2">
            <a:schemeClr val="dk1"/>
          </a:fillRef>
          <a:effectRef idx="1">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dk1"/>
                </a:solidFill>
                <a:effectLst/>
                <a:uLnTx/>
                <a:uFillTx/>
                <a:latin typeface="+mn-lt"/>
                <a:ea typeface="+mn-ea"/>
                <a:cs typeface="+mn-cs"/>
              </a:rPr>
              <a:t>Contract subroutines</a:t>
            </a:r>
            <a:endParaRPr kumimoji="0" lang="en-US" sz="4000" b="1"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07/7/12/main" val="9930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Subroutines and Inheritance</a:t>
            </a:r>
            <a:endParaRPr lang="en-US" dirty="0"/>
          </a:p>
        </p:txBody>
      </p:sp>
      <p:sp>
        <p:nvSpPr>
          <p:cNvPr id="3" name="Slide Number Placeholder 2"/>
          <p:cNvSpPr>
            <a:spLocks noGrp="1"/>
          </p:cNvSpPr>
          <p:nvPr>
            <p:ph type="sldNum" sz="quarter" idx="12"/>
          </p:nvPr>
        </p:nvSpPr>
        <p:spPr/>
        <p:txBody>
          <a:bodyPr/>
          <a:lstStyle/>
          <a:p>
            <a:fld id="{2BDAB83F-87A5-4482-800E-BAE5137FF6BD}" type="slidenum">
              <a:rPr lang="en-US" smtClean="0"/>
              <a:pPr/>
              <a:t>26</a:t>
            </a:fld>
            <a:endParaRPr lang="en-US"/>
          </a:p>
        </p:txBody>
      </p:sp>
      <p:sp>
        <p:nvSpPr>
          <p:cNvPr id="5" name="Rectangle 4"/>
          <p:cNvSpPr/>
          <p:nvPr/>
        </p:nvSpPr>
        <p:spPr>
          <a:xfrm>
            <a:off x="1143000" y="1752600"/>
            <a:ext cx="1143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B.Inv</a:t>
            </a:r>
            <a:endParaRPr lang="en-US" dirty="0"/>
          </a:p>
        </p:txBody>
      </p:sp>
      <p:sp>
        <p:nvSpPr>
          <p:cNvPr id="6" name="Rectangle 5"/>
          <p:cNvSpPr/>
          <p:nvPr/>
        </p:nvSpPr>
        <p:spPr>
          <a:xfrm>
            <a:off x="6477000" y="1524000"/>
            <a:ext cx="13716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B.Inc.Req</a:t>
            </a:r>
            <a:endParaRPr lang="en-US" dirty="0"/>
          </a:p>
        </p:txBody>
      </p:sp>
      <p:sp>
        <p:nvSpPr>
          <p:cNvPr id="10" name="Rectangle 9"/>
          <p:cNvSpPr/>
          <p:nvPr/>
        </p:nvSpPr>
        <p:spPr>
          <a:xfrm>
            <a:off x="6477000" y="3048000"/>
            <a:ext cx="12954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B.Inc.Ens</a:t>
            </a:r>
            <a:endParaRPr lang="en-US" dirty="0"/>
          </a:p>
        </p:txBody>
      </p:sp>
      <p:sp>
        <p:nvSpPr>
          <p:cNvPr id="11" name="Rectangle 10"/>
          <p:cNvSpPr/>
          <p:nvPr/>
        </p:nvSpPr>
        <p:spPr>
          <a:xfrm>
            <a:off x="1143000" y="4114800"/>
            <a:ext cx="1143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D.Inv</a:t>
            </a:r>
            <a:endParaRPr lang="en-US" dirty="0"/>
          </a:p>
        </p:txBody>
      </p:sp>
      <p:sp>
        <p:nvSpPr>
          <p:cNvPr id="13" name="Rectangle 12"/>
          <p:cNvSpPr/>
          <p:nvPr/>
        </p:nvSpPr>
        <p:spPr>
          <a:xfrm>
            <a:off x="3810000" y="4495800"/>
            <a:ext cx="11430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D.Inc</a:t>
            </a:r>
            <a:endParaRPr lang="en-US" dirty="0"/>
          </a:p>
        </p:txBody>
      </p:sp>
      <p:sp>
        <p:nvSpPr>
          <p:cNvPr id="14" name="Rectangle 13"/>
          <p:cNvSpPr/>
          <p:nvPr/>
        </p:nvSpPr>
        <p:spPr>
          <a:xfrm>
            <a:off x="6477000" y="5410200"/>
            <a:ext cx="14478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D.Inc.Ens</a:t>
            </a:r>
            <a:endParaRPr lang="en-US" dirty="0"/>
          </a:p>
        </p:txBody>
      </p:sp>
      <p:cxnSp>
        <p:nvCxnSpPr>
          <p:cNvPr id="16" name="Shape 15"/>
          <p:cNvCxnSpPr>
            <a:stCxn id="11" idx="1"/>
            <a:endCxn id="5" idx="1"/>
          </p:cNvCxnSpPr>
          <p:nvPr/>
        </p:nvCxnSpPr>
        <p:spPr>
          <a:xfrm rot="10800000">
            <a:off x="1143000" y="2095500"/>
            <a:ext cx="1588" cy="2362200"/>
          </a:xfrm>
          <a:prstGeom prst="curvedConnector3">
            <a:avLst>
              <a:gd name="adj1" fmla="val 14395466"/>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hape 19"/>
          <p:cNvCxnSpPr/>
          <p:nvPr/>
        </p:nvCxnSpPr>
        <p:spPr>
          <a:xfrm flipH="1" flipV="1">
            <a:off x="2286000" y="1828800"/>
            <a:ext cx="2590800" cy="533400"/>
          </a:xfrm>
          <a:prstGeom prst="curvedConnector3">
            <a:avLst>
              <a:gd name="adj1" fmla="val -8824"/>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hape 19"/>
          <p:cNvCxnSpPr/>
          <p:nvPr/>
        </p:nvCxnSpPr>
        <p:spPr>
          <a:xfrm flipH="1" flipV="1">
            <a:off x="2286000" y="4267200"/>
            <a:ext cx="2667000" cy="381000"/>
          </a:xfrm>
          <a:prstGeom prst="curvedConnector3">
            <a:avLst>
              <a:gd name="adj1" fmla="val -857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hape 19"/>
          <p:cNvCxnSpPr/>
          <p:nvPr/>
        </p:nvCxnSpPr>
        <p:spPr>
          <a:xfrm flipV="1">
            <a:off x="4876800" y="1600200"/>
            <a:ext cx="1600200" cy="7620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hape 19"/>
          <p:cNvCxnSpPr/>
          <p:nvPr/>
        </p:nvCxnSpPr>
        <p:spPr>
          <a:xfrm>
            <a:off x="4876800" y="2667000"/>
            <a:ext cx="1600200" cy="5334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19"/>
          <p:cNvCxnSpPr/>
          <p:nvPr/>
        </p:nvCxnSpPr>
        <p:spPr>
          <a:xfrm flipV="1">
            <a:off x="4953000" y="1676400"/>
            <a:ext cx="1524000" cy="30480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hape 19"/>
          <p:cNvCxnSpPr/>
          <p:nvPr/>
        </p:nvCxnSpPr>
        <p:spPr>
          <a:xfrm>
            <a:off x="4953000" y="4953000"/>
            <a:ext cx="1524000" cy="6858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hape 51"/>
          <p:cNvCxnSpPr>
            <a:stCxn id="14" idx="3"/>
            <a:endCxn id="10" idx="3"/>
          </p:cNvCxnSpPr>
          <p:nvPr/>
        </p:nvCxnSpPr>
        <p:spPr>
          <a:xfrm flipH="1" flipV="1">
            <a:off x="7772400" y="3390900"/>
            <a:ext cx="152400" cy="2362200"/>
          </a:xfrm>
          <a:prstGeom prst="curvedConnector3">
            <a:avLst>
              <a:gd name="adj1" fmla="val -1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Shape 63"/>
          <p:cNvCxnSpPr/>
          <p:nvPr/>
        </p:nvCxnSpPr>
        <p:spPr>
          <a:xfrm flipH="1" flipV="1">
            <a:off x="2286000" y="4686300"/>
            <a:ext cx="2667000" cy="342900"/>
          </a:xfrm>
          <a:prstGeom prst="curvedConnector5">
            <a:avLst>
              <a:gd name="adj1" fmla="val -8571"/>
              <a:gd name="adj2" fmla="val -166667"/>
              <a:gd name="adj3" fmla="val 71429"/>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Shape 89"/>
          <p:cNvCxnSpPr/>
          <p:nvPr/>
        </p:nvCxnSpPr>
        <p:spPr>
          <a:xfrm flipH="1" flipV="1">
            <a:off x="2286000" y="2400300"/>
            <a:ext cx="2590800" cy="266700"/>
          </a:xfrm>
          <a:prstGeom prst="curvedConnector5">
            <a:avLst>
              <a:gd name="adj1" fmla="val -8824"/>
              <a:gd name="adj2" fmla="val -214286"/>
              <a:gd name="adj3" fmla="val 72059"/>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0" y="2171700"/>
            <a:ext cx="11430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B.Inc</a:t>
            </a:r>
            <a:endParaRPr lang="en-US" dirty="0"/>
          </a:p>
        </p:txBody>
      </p:sp>
      <p:cxnSp>
        <p:nvCxnSpPr>
          <p:cNvPr id="29" name="Straight Arrow Connector 28"/>
          <p:cNvCxnSpPr>
            <a:stCxn id="13" idx="0"/>
            <a:endCxn id="7" idx="2"/>
          </p:cNvCxnSpPr>
          <p:nvPr/>
        </p:nvCxnSpPr>
        <p:spPr>
          <a:xfrm rot="5400000" flipH="1" flipV="1">
            <a:off x="3562350" y="3676650"/>
            <a:ext cx="16383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33465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dissolve">
                                      <p:cBhvr>
                                        <p:cTn id="13" dur="500"/>
                                        <p:tgtEl>
                                          <p:spTgt spid="50"/>
                                        </p:tgtEl>
                                      </p:cBhvr>
                                    </p:animEffect>
                                  </p:childTnLst>
                                </p:cTn>
                              </p:par>
                              <p:par>
                                <p:cTn id="14" presetID="9"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dissolve">
                                      <p:cBhvr>
                                        <p:cTn id="16" dur="500"/>
                                        <p:tgtEl>
                                          <p:spTgt spid="47"/>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9"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dissolve">
                                      <p:cBhvr>
                                        <p:cTn id="36" dur="500"/>
                                        <p:tgtEl>
                                          <p:spTgt spid="90"/>
                                        </p:tgtEl>
                                      </p:cBhvr>
                                    </p:animEffect>
                                  </p:childTnLst>
                                </p:cTn>
                              </p:par>
                              <p:par>
                                <p:cTn id="37" presetID="9"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9"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dissolve">
                                      <p:cBhvr>
                                        <p:cTn id="42" dur="500"/>
                                        <p:tgtEl>
                                          <p:spTgt spid="6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579438"/>
          </a:xfrm>
        </p:spPr>
        <p:txBody>
          <a:bodyPr>
            <a:normAutofit fontScale="90000"/>
          </a:bodyPr>
          <a:lstStyle/>
          <a:p>
            <a:r>
              <a:rPr lang="en-US" dirty="0" smtClean="0"/>
              <a:t>Contract Subroutines at Call Sites</a:t>
            </a:r>
            <a:endParaRPr lang="en-US" dirty="0"/>
          </a:p>
        </p:txBody>
      </p:sp>
      <p:sp>
        <p:nvSpPr>
          <p:cNvPr id="3" name="Slide Number Placeholder 2"/>
          <p:cNvSpPr>
            <a:spLocks noGrp="1"/>
          </p:cNvSpPr>
          <p:nvPr>
            <p:ph type="sldNum" sz="quarter" idx="12"/>
          </p:nvPr>
        </p:nvSpPr>
        <p:spPr/>
        <p:txBody>
          <a:bodyPr/>
          <a:lstStyle/>
          <a:p>
            <a:fld id="{2BDAB83F-87A5-4482-800E-BAE5137FF6BD}" type="slidenum">
              <a:rPr lang="en-US" smtClean="0"/>
              <a:pPr/>
              <a:t>27</a:t>
            </a:fld>
            <a:endParaRPr lang="en-US"/>
          </a:p>
        </p:txBody>
      </p:sp>
      <p:sp>
        <p:nvSpPr>
          <p:cNvPr id="13" name="Rectangle 12"/>
          <p:cNvSpPr/>
          <p:nvPr/>
        </p:nvSpPr>
        <p:spPr>
          <a:xfrm>
            <a:off x="2895600" y="3657600"/>
            <a:ext cx="17526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call </a:t>
            </a:r>
            <a:r>
              <a:rPr lang="en-US" dirty="0" err="1" smtClean="0"/>
              <a:t>D.Inc</a:t>
            </a:r>
            <a:endParaRPr lang="en-US" dirty="0"/>
          </a:p>
        </p:txBody>
      </p:sp>
      <p:cxnSp>
        <p:nvCxnSpPr>
          <p:cNvPr id="50" name="Shape 19"/>
          <p:cNvCxnSpPr/>
          <p:nvPr/>
        </p:nvCxnSpPr>
        <p:spPr>
          <a:xfrm>
            <a:off x="4648200" y="4191000"/>
            <a:ext cx="1828800" cy="17907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hape 19"/>
          <p:cNvCxnSpPr/>
          <p:nvPr/>
        </p:nvCxnSpPr>
        <p:spPr>
          <a:xfrm flipV="1">
            <a:off x="4648200" y="2057400"/>
            <a:ext cx="1828800" cy="1752600"/>
          </a:xfrm>
          <a:prstGeom prst="curvedConnector3">
            <a:avLst>
              <a:gd name="adj1" fmla="val 5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hape 19"/>
          <p:cNvCxnSpPr/>
          <p:nvPr/>
        </p:nvCxnSpPr>
        <p:spPr>
          <a:xfrm flipH="1">
            <a:off x="2286000" y="4191000"/>
            <a:ext cx="2362200" cy="685800"/>
          </a:xfrm>
          <a:prstGeom prst="curvedConnector3">
            <a:avLst>
              <a:gd name="adj1" fmla="val -9677"/>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143000" y="2133600"/>
            <a:ext cx="1143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B.Inv</a:t>
            </a:r>
            <a:endParaRPr lang="en-US" dirty="0"/>
          </a:p>
        </p:txBody>
      </p:sp>
      <p:sp>
        <p:nvSpPr>
          <p:cNvPr id="40" name="Rectangle 39"/>
          <p:cNvSpPr/>
          <p:nvPr/>
        </p:nvSpPr>
        <p:spPr>
          <a:xfrm>
            <a:off x="6477000" y="1905000"/>
            <a:ext cx="13716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B.Inc.Req</a:t>
            </a:r>
            <a:endParaRPr lang="en-US" dirty="0"/>
          </a:p>
        </p:txBody>
      </p:sp>
      <p:sp>
        <p:nvSpPr>
          <p:cNvPr id="43" name="Rectangle 42"/>
          <p:cNvSpPr/>
          <p:nvPr/>
        </p:nvSpPr>
        <p:spPr>
          <a:xfrm>
            <a:off x="6477000" y="3200400"/>
            <a:ext cx="13716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B.Inc.Ens</a:t>
            </a:r>
            <a:endParaRPr lang="en-US" dirty="0"/>
          </a:p>
        </p:txBody>
      </p:sp>
      <p:sp>
        <p:nvSpPr>
          <p:cNvPr id="45" name="Rectangle 44"/>
          <p:cNvSpPr/>
          <p:nvPr/>
        </p:nvSpPr>
        <p:spPr>
          <a:xfrm>
            <a:off x="1143000" y="4419600"/>
            <a:ext cx="1143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D.Inv</a:t>
            </a:r>
            <a:endParaRPr lang="en-US" dirty="0"/>
          </a:p>
        </p:txBody>
      </p:sp>
      <p:sp>
        <p:nvSpPr>
          <p:cNvPr id="48" name="Rectangle 47"/>
          <p:cNvSpPr/>
          <p:nvPr/>
        </p:nvSpPr>
        <p:spPr>
          <a:xfrm>
            <a:off x="6477000" y="5638800"/>
            <a:ext cx="14478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D.Inc.Ens</a:t>
            </a:r>
            <a:endParaRPr lang="en-US" dirty="0"/>
          </a:p>
        </p:txBody>
      </p:sp>
      <p:cxnSp>
        <p:nvCxnSpPr>
          <p:cNvPr id="49" name="Shape 15"/>
          <p:cNvCxnSpPr>
            <a:stCxn id="45" idx="1"/>
            <a:endCxn id="39" idx="1"/>
          </p:cNvCxnSpPr>
          <p:nvPr/>
        </p:nvCxnSpPr>
        <p:spPr>
          <a:xfrm rot="10800000">
            <a:off x="1143000" y="2476500"/>
            <a:ext cx="1588" cy="2286000"/>
          </a:xfrm>
          <a:prstGeom prst="curvedConnector3">
            <a:avLst>
              <a:gd name="adj1" fmla="val 37428223"/>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hape 51"/>
          <p:cNvCxnSpPr>
            <a:stCxn id="48" idx="3"/>
            <a:endCxn id="43" idx="3"/>
          </p:cNvCxnSpPr>
          <p:nvPr/>
        </p:nvCxnSpPr>
        <p:spPr>
          <a:xfrm flipH="1" flipV="1">
            <a:off x="7848600" y="3543300"/>
            <a:ext cx="76200" cy="2438400"/>
          </a:xfrm>
          <a:prstGeom prst="curvedConnector3">
            <a:avLst>
              <a:gd name="adj1" fmla="val -300000"/>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2835267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Dealing with Disjunctions</a:t>
            </a:r>
            <a:endParaRPr lang="en-US" dirty="0"/>
          </a:p>
        </p:txBody>
      </p:sp>
      <p:sp>
        <p:nvSpPr>
          <p:cNvPr id="6" name="Content Placeholder 5"/>
          <p:cNvSpPr>
            <a:spLocks noGrp="1"/>
          </p:cNvSpPr>
          <p:nvPr>
            <p:ph idx="1"/>
          </p:nvPr>
        </p:nvSpPr>
        <p:spPr/>
        <p:txBody>
          <a:bodyPr>
            <a:noAutofit/>
          </a:bodyPr>
          <a:lstStyle/>
          <a:p>
            <a:pPr marL="118872" indent="0">
              <a:buNone/>
            </a:pPr>
            <a:r>
              <a:rPr lang="en-US" sz="2000" dirty="0" smtClean="0">
                <a:latin typeface="Courier New" pitchFamily="49" charset="0"/>
                <a:cs typeface="Courier New" pitchFamily="49" charset="0"/>
              </a:rPr>
              <a:t>M(</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y) {</a:t>
            </a:r>
          </a:p>
          <a:p>
            <a:pPr marL="118872"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Contract.Ensures</a:t>
            </a:r>
            <a:r>
              <a:rPr lang="en-US" sz="2000" dirty="0" smtClean="0">
                <a:latin typeface="Courier New" pitchFamily="49" charset="0"/>
                <a:cs typeface="Courier New" pitchFamily="49" charset="0"/>
              </a:rPr>
              <a:t>( y &lt; 0 &amp;&amp; </a:t>
            </a:r>
            <a:r>
              <a:rPr lang="en-US" sz="2000" b="1" dirty="0" smtClean="0">
                <a:latin typeface="Courier New" pitchFamily="49" charset="0"/>
                <a:cs typeface="Courier New" pitchFamily="49" charset="0"/>
              </a:rPr>
              <a:t>result </a:t>
            </a:r>
            <a:r>
              <a:rPr lang="en-US" sz="2000" dirty="0" smtClean="0">
                <a:latin typeface="Courier New" pitchFamily="49" charset="0"/>
                <a:cs typeface="Courier New" pitchFamily="49" charset="0"/>
              </a:rPr>
              <a:t>&lt;= 0 || </a:t>
            </a:r>
          </a:p>
          <a:p>
            <a:pPr marL="118872" indent="0">
              <a:buNone/>
            </a:pPr>
            <a:r>
              <a:rPr lang="en-US" sz="2000" dirty="0" smtClean="0">
                <a:latin typeface="Courier New" pitchFamily="49" charset="0"/>
                <a:cs typeface="Courier New" pitchFamily="49" charset="0"/>
              </a:rPr>
              <a:t>                     y &gt;= 0 &amp;&amp; </a:t>
            </a:r>
            <a:r>
              <a:rPr lang="en-US" sz="2000" b="1" dirty="0" smtClean="0">
                <a:latin typeface="Courier New" pitchFamily="49" charset="0"/>
                <a:cs typeface="Courier New" pitchFamily="49" charset="0"/>
              </a:rPr>
              <a:t>result</a:t>
            </a:r>
            <a:r>
              <a:rPr lang="en-US" sz="2000" dirty="0" smtClean="0">
                <a:latin typeface="Courier New" pitchFamily="49" charset="0"/>
                <a:cs typeface="Courier New" pitchFamily="49" charset="0"/>
              </a:rPr>
              <a:t> &gt;= 0);</a:t>
            </a:r>
          </a:p>
          <a:p>
            <a:pPr marL="118872"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x = 0;</a:t>
            </a:r>
          </a:p>
          <a:p>
            <a:pPr marL="118872"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oldy</a:t>
            </a:r>
            <a:r>
              <a:rPr lang="en-US" sz="2000" dirty="0" smtClean="0">
                <a:latin typeface="Courier New" pitchFamily="49" charset="0"/>
                <a:cs typeface="Courier New" pitchFamily="49" charset="0"/>
              </a:rPr>
              <a:t> = y;</a:t>
            </a:r>
          </a:p>
          <a:p>
            <a:pPr marL="118872" indent="0">
              <a:buNone/>
            </a:pPr>
            <a:endParaRPr lang="en-US" sz="2000" dirty="0" smtClean="0">
              <a:latin typeface="Courier New" pitchFamily="49" charset="0"/>
              <a:cs typeface="Courier New" pitchFamily="49" charset="0"/>
            </a:endParaRPr>
          </a:p>
          <a:p>
            <a:pPr marL="118872" indent="0">
              <a:buNone/>
            </a:pPr>
            <a:r>
              <a:rPr lang="en-US" sz="2000" dirty="0" smtClean="0">
                <a:latin typeface="Courier New" pitchFamily="49" charset="0"/>
                <a:cs typeface="Courier New" pitchFamily="49" charset="0"/>
              </a:rPr>
              <a:t>   while (y != 0) {</a:t>
            </a:r>
          </a:p>
          <a:p>
            <a:pPr marL="118872"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Contract.Assert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oldy</a:t>
            </a:r>
            <a:r>
              <a:rPr lang="en-US" sz="2000" dirty="0" smtClean="0">
                <a:latin typeface="Courier New" pitchFamily="49" charset="0"/>
                <a:cs typeface="Courier New" pitchFamily="49" charset="0"/>
              </a:rPr>
              <a:t> &lt; 0 &amp;&amp; x &lt;= 0 ||</a:t>
            </a:r>
          </a:p>
          <a:p>
            <a:pPr marL="118872" inden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oldy</a:t>
            </a:r>
            <a:r>
              <a:rPr lang="en-US" sz="2000" dirty="0" smtClean="0">
                <a:latin typeface="Courier New" pitchFamily="49" charset="0"/>
                <a:cs typeface="Courier New" pitchFamily="49" charset="0"/>
              </a:rPr>
              <a:t> &gt; 0 &amp;&amp; x &gt;= 0 );</a:t>
            </a:r>
          </a:p>
          <a:p>
            <a:pPr marL="118872" indent="0">
              <a:buNone/>
            </a:pPr>
            <a:r>
              <a:rPr lang="en-US" sz="2000" dirty="0" smtClean="0">
                <a:latin typeface="Courier New" pitchFamily="49" charset="0"/>
                <a:cs typeface="Courier New" pitchFamily="49" charset="0"/>
              </a:rPr>
              <a:t>      if (y &lt; 0) { if (*) x--; y++; }</a:t>
            </a:r>
          </a:p>
          <a:p>
            <a:pPr marL="118872" indent="0">
              <a:buNone/>
            </a:pPr>
            <a:r>
              <a:rPr lang="en-US" sz="2000" dirty="0" smtClean="0">
                <a:latin typeface="Courier New" pitchFamily="49" charset="0"/>
                <a:cs typeface="Courier New" pitchFamily="49" charset="0"/>
              </a:rPr>
              <a:t>      else { if (*) x++; y--; }</a:t>
            </a:r>
          </a:p>
          <a:p>
            <a:pPr marL="118872" indent="0">
              <a:buNone/>
            </a:pPr>
            <a:r>
              <a:rPr lang="en-US" sz="2000" dirty="0" smtClean="0">
                <a:latin typeface="Courier New" pitchFamily="49" charset="0"/>
                <a:cs typeface="Courier New" pitchFamily="49" charset="0"/>
              </a:rPr>
              <a:t>   }</a:t>
            </a:r>
          </a:p>
          <a:p>
            <a:pPr marL="118872" indent="0">
              <a:buNone/>
            </a:pPr>
            <a:r>
              <a:rPr lang="en-US" sz="2000" dirty="0" smtClean="0">
                <a:latin typeface="Courier New" pitchFamily="49" charset="0"/>
                <a:cs typeface="Courier New" pitchFamily="49" charset="0"/>
              </a:rPr>
              <a:t>   return x;</a:t>
            </a:r>
          </a:p>
          <a:p>
            <a:pPr marL="118872" indent="0">
              <a:buNone/>
            </a:pPr>
            <a:r>
              <a:rPr lang="en-US" sz="2000" dirty="0" smtClean="0">
                <a:latin typeface="Courier New" pitchFamily="49" charset="0"/>
                <a:cs typeface="Courier New" pitchFamily="49" charset="0"/>
              </a:rPr>
              <a:t>}</a:t>
            </a:r>
          </a:p>
        </p:txBody>
      </p:sp>
    </p:spTree>
    <p:extLst>
      <p:ext uri="{BB962C8B-B14F-4D97-AF65-F5344CB8AC3E}">
        <p14:creationId xmlns="" xmlns:p14="http://schemas.microsoft.com/office/powerpoint/2007/7/12/main" val="3118395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Dealing with Disjunctions (2)</a:t>
            </a:r>
            <a:endParaRPr lang="en-US" dirty="0"/>
          </a:p>
        </p:txBody>
      </p:sp>
      <p:sp>
        <p:nvSpPr>
          <p:cNvPr id="58" name="Content Placeholder 57"/>
          <p:cNvSpPr>
            <a:spLocks noGrp="1"/>
          </p:cNvSpPr>
          <p:nvPr>
            <p:ph sz="half" idx="2"/>
          </p:nvPr>
        </p:nvSpPr>
        <p:spPr>
          <a:xfrm>
            <a:off x="4648200" y="1773936"/>
            <a:ext cx="4038600" cy="2417064"/>
          </a:xfrm>
        </p:spPr>
        <p:txBody>
          <a:bodyPr/>
          <a:lstStyle/>
          <a:p>
            <a:r>
              <a:rPr lang="en-US" dirty="0" smtClean="0"/>
              <a:t>No disjunctions in abstract invariants</a:t>
            </a:r>
          </a:p>
          <a:p>
            <a:r>
              <a:rPr lang="en-US" dirty="0" smtClean="0"/>
              <a:t>Prove assertions via (weakest) precondition backward path</a:t>
            </a:r>
          </a:p>
        </p:txBody>
      </p:sp>
      <p:sp>
        <p:nvSpPr>
          <p:cNvPr id="3" name="Oval 2"/>
          <p:cNvSpPr/>
          <p:nvPr/>
        </p:nvSpPr>
        <p:spPr>
          <a:xfrm>
            <a:off x="2133600" y="16764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2860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38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38100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58674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3" idx="4"/>
            <a:endCxn id="4" idx="0"/>
          </p:cNvCxnSpPr>
          <p:nvPr/>
        </p:nvCxnSpPr>
        <p:spPr>
          <a:xfrm rot="5400000">
            <a:off x="1981200" y="2057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0" idx="7"/>
          </p:cNvCxnSpPr>
          <p:nvPr/>
        </p:nvCxnSpPr>
        <p:spPr>
          <a:xfrm rot="5400000">
            <a:off x="1463582" y="2225582"/>
            <a:ext cx="501836" cy="8828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5"/>
            <a:endCxn id="5" idx="1"/>
          </p:cNvCxnSpPr>
          <p:nvPr/>
        </p:nvCxnSpPr>
        <p:spPr>
          <a:xfrm rot="16200000" flipH="1">
            <a:off x="2301782" y="2377982"/>
            <a:ext cx="501836" cy="5780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5"/>
            <a:endCxn id="7" idx="1"/>
          </p:cNvCxnSpPr>
          <p:nvPr/>
        </p:nvCxnSpPr>
        <p:spPr>
          <a:xfrm rot="16200000" flipH="1">
            <a:off x="2911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6" idx="7"/>
          </p:cNvCxnSpPr>
          <p:nvPr/>
        </p:nvCxnSpPr>
        <p:spPr>
          <a:xfrm rot="5400000">
            <a:off x="2530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5"/>
            <a:endCxn id="8" idx="1"/>
          </p:cNvCxnSpPr>
          <p:nvPr/>
        </p:nvCxnSpPr>
        <p:spPr>
          <a:xfrm rot="16200000" flipH="1">
            <a:off x="2530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3"/>
            <a:endCxn id="8" idx="7"/>
          </p:cNvCxnSpPr>
          <p:nvPr/>
        </p:nvCxnSpPr>
        <p:spPr>
          <a:xfrm rot="5400000">
            <a:off x="2911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143000" y="47244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24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43000" y="56388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43000" y="62484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39" idx="5"/>
            <a:endCxn id="41" idx="1"/>
          </p:cNvCxnSpPr>
          <p:nvPr/>
        </p:nvCxnSpPr>
        <p:spPr>
          <a:xfrm rot="16200000" flipH="1">
            <a:off x="1234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3"/>
            <a:endCxn id="40" idx="7"/>
          </p:cNvCxnSpPr>
          <p:nvPr/>
        </p:nvCxnSpPr>
        <p:spPr>
          <a:xfrm rot="5400000">
            <a:off x="853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5"/>
            <a:endCxn id="42" idx="1"/>
          </p:cNvCxnSpPr>
          <p:nvPr/>
        </p:nvCxnSpPr>
        <p:spPr>
          <a:xfrm rot="16200000" flipH="1">
            <a:off x="853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3"/>
            <a:endCxn id="42" idx="7"/>
          </p:cNvCxnSpPr>
          <p:nvPr/>
        </p:nvCxnSpPr>
        <p:spPr>
          <a:xfrm rot="5400000">
            <a:off x="1234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4"/>
            <a:endCxn id="43" idx="0"/>
          </p:cNvCxnSpPr>
          <p:nvPr/>
        </p:nvCxnSpPr>
        <p:spPr>
          <a:xfrm rot="5400000">
            <a:off x="990600" y="6019800"/>
            <a:ext cx="457200" cy="1588"/>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4"/>
            <a:endCxn id="39" idx="0"/>
          </p:cNvCxnSpPr>
          <p:nvPr/>
        </p:nvCxnSpPr>
        <p:spPr>
          <a:xfrm rot="5400000">
            <a:off x="381000" y="3886200"/>
            <a:ext cx="1676400" cy="1588"/>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 idx="4"/>
            <a:endCxn id="4" idx="7"/>
          </p:cNvCxnSpPr>
          <p:nvPr/>
        </p:nvCxnSpPr>
        <p:spPr>
          <a:xfrm rot="5400000" flipH="1">
            <a:off x="723900" y="3848100"/>
            <a:ext cx="3711482" cy="631918"/>
          </a:xfrm>
          <a:prstGeom prst="curvedConnector5">
            <a:avLst>
              <a:gd name="adj1" fmla="val -6159"/>
              <a:gd name="adj2" fmla="val -155094"/>
              <a:gd name="adj3" fmla="val 106159"/>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819400" y="43434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438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00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19400" y="52578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9" idx="5"/>
            <a:endCxn id="61" idx="1"/>
          </p:cNvCxnSpPr>
          <p:nvPr/>
        </p:nvCxnSpPr>
        <p:spPr>
          <a:xfrm rot="16200000" flipH="1">
            <a:off x="2911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3"/>
            <a:endCxn id="60" idx="7"/>
          </p:cNvCxnSpPr>
          <p:nvPr/>
        </p:nvCxnSpPr>
        <p:spPr>
          <a:xfrm rot="5400000">
            <a:off x="2530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5"/>
            <a:endCxn id="62" idx="1"/>
          </p:cNvCxnSpPr>
          <p:nvPr/>
        </p:nvCxnSpPr>
        <p:spPr>
          <a:xfrm rot="16200000" flipH="1">
            <a:off x="2530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1" idx="3"/>
            <a:endCxn id="62" idx="7"/>
          </p:cNvCxnSpPr>
          <p:nvPr/>
        </p:nvCxnSpPr>
        <p:spPr>
          <a:xfrm rot="5400000">
            <a:off x="2911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2" idx="4"/>
            <a:endCxn id="9" idx="0"/>
          </p:cNvCxnSpPr>
          <p:nvPr/>
        </p:nvCxnSpPr>
        <p:spPr>
          <a:xfrm rot="5400000">
            <a:off x="2667000" y="5638800"/>
            <a:ext cx="457200" cy="158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8" idx="4"/>
            <a:endCxn id="59" idx="0"/>
          </p:cNvCxnSpPr>
          <p:nvPr/>
        </p:nvCxnSpPr>
        <p:spPr>
          <a:xfrm rot="5400000">
            <a:off x="2705100" y="4152900"/>
            <a:ext cx="381000" cy="158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6336268"/>
            <a:ext cx="1322798" cy="461665"/>
          </a:xfrm>
          <a:prstGeom prst="rect">
            <a:avLst/>
          </a:prstGeom>
          <a:noFill/>
        </p:spPr>
        <p:txBody>
          <a:bodyPr wrap="none" rtlCol="0">
            <a:spAutoFit/>
          </a:bodyPr>
          <a:lstStyle/>
          <a:p>
            <a:r>
              <a:rPr lang="en-US" dirty="0" smtClean="0">
                <a:latin typeface="+mn-lt"/>
              </a:rPr>
              <a:t>assert b0</a:t>
            </a:r>
            <a:endParaRPr lang="en-US" dirty="0">
              <a:latin typeface="+mn-lt"/>
            </a:endParaRPr>
          </a:p>
        </p:txBody>
      </p:sp>
      <p:cxnSp>
        <p:nvCxnSpPr>
          <p:cNvPr id="13" name="Straight Arrow Connector 12"/>
          <p:cNvCxnSpPr>
            <a:stCxn id="11" idx="1"/>
            <a:endCxn id="42" idx="6"/>
          </p:cNvCxnSpPr>
          <p:nvPr/>
        </p:nvCxnSpPr>
        <p:spPr>
          <a:xfrm rot="10800000">
            <a:off x="1295400" y="5715001"/>
            <a:ext cx="4038600" cy="8521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334000" y="6091535"/>
            <a:ext cx="1895071" cy="461665"/>
          </a:xfrm>
          <a:prstGeom prst="rect">
            <a:avLst/>
          </a:prstGeom>
          <a:noFill/>
        </p:spPr>
        <p:txBody>
          <a:bodyPr wrap="none" rtlCol="0">
            <a:spAutoFit/>
          </a:bodyPr>
          <a:lstStyle/>
          <a:p>
            <a:r>
              <a:rPr lang="en-US" dirty="0" smtClean="0">
                <a:latin typeface="+mn-lt"/>
              </a:rPr>
              <a:t>assert x4 &lt;= 0</a:t>
            </a:r>
            <a:endParaRPr lang="en-US" dirty="0">
              <a:latin typeface="+mn-lt"/>
            </a:endParaRPr>
          </a:p>
        </p:txBody>
      </p:sp>
      <p:cxnSp>
        <p:nvCxnSpPr>
          <p:cNvPr id="51" name="Straight Arrow Connector 50"/>
          <p:cNvCxnSpPr/>
          <p:nvPr/>
        </p:nvCxnSpPr>
        <p:spPr>
          <a:xfrm rot="10800000">
            <a:off x="914400" y="5257800"/>
            <a:ext cx="4419600" cy="10345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334000" y="5791200"/>
            <a:ext cx="3078087" cy="461665"/>
          </a:xfrm>
          <a:prstGeom prst="rect">
            <a:avLst/>
          </a:prstGeom>
          <a:noFill/>
        </p:spPr>
        <p:txBody>
          <a:bodyPr wrap="none" rtlCol="0">
            <a:spAutoFit/>
          </a:bodyPr>
          <a:lstStyle/>
          <a:p>
            <a:r>
              <a:rPr lang="en-US" dirty="0" smtClean="0">
                <a:latin typeface="+mn-lt"/>
              </a:rPr>
              <a:t>assert y0 &lt; 0 </a:t>
            </a:r>
            <a:r>
              <a:rPr lang="en-US" dirty="0">
                <a:latin typeface="+mn-lt"/>
                <a:sym typeface="Symbol"/>
              </a:rPr>
              <a:t></a:t>
            </a:r>
            <a:r>
              <a:rPr lang="en-US" dirty="0">
                <a:latin typeface="+mn-lt"/>
              </a:rPr>
              <a:t> x4 </a:t>
            </a:r>
            <a:r>
              <a:rPr lang="en-US" dirty="0" smtClean="0">
                <a:latin typeface="+mn-lt"/>
              </a:rPr>
              <a:t>&lt;= 0</a:t>
            </a:r>
            <a:endParaRPr lang="en-US" dirty="0">
              <a:latin typeface="+mn-lt"/>
            </a:endParaRPr>
          </a:p>
        </p:txBody>
      </p:sp>
      <p:cxnSp>
        <p:nvCxnSpPr>
          <p:cNvPr id="54" name="Straight Arrow Connector 53"/>
          <p:cNvCxnSpPr>
            <a:stCxn id="52" idx="1"/>
          </p:cNvCxnSpPr>
          <p:nvPr/>
        </p:nvCxnSpPr>
        <p:spPr>
          <a:xfrm rot="10800000">
            <a:off x="1066800" y="4865133"/>
            <a:ext cx="4267200" cy="11569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0" y="5486400"/>
            <a:ext cx="3308919" cy="461665"/>
          </a:xfrm>
          <a:prstGeom prst="rect">
            <a:avLst/>
          </a:prstGeom>
          <a:noFill/>
        </p:spPr>
        <p:txBody>
          <a:bodyPr wrap="none" rtlCol="0">
            <a:spAutoFit/>
          </a:bodyPr>
          <a:lstStyle/>
          <a:p>
            <a:r>
              <a:rPr lang="en-US" dirty="0" smtClean="0">
                <a:latin typeface="+mn-lt"/>
              </a:rPr>
              <a:t>assert y0 &lt; 0 </a:t>
            </a:r>
            <a:r>
              <a:rPr lang="en-US" dirty="0" smtClean="0">
                <a:latin typeface="+mn-lt"/>
                <a:sym typeface="Symbol"/>
              </a:rPr>
              <a:t></a:t>
            </a:r>
            <a:r>
              <a:rPr lang="en-US" dirty="0" smtClean="0">
                <a:latin typeface="+mn-lt"/>
              </a:rPr>
              <a:t> </a:t>
            </a:r>
            <a:r>
              <a:rPr lang="en-US" b="1" dirty="0" smtClean="0">
                <a:latin typeface="+mn-lt"/>
              </a:rPr>
              <a:t>x0</a:t>
            </a:r>
            <a:r>
              <a:rPr lang="en-US" dirty="0" smtClean="0">
                <a:latin typeface="+mn-lt"/>
              </a:rPr>
              <a:t> &lt;= 0 </a:t>
            </a:r>
            <a:r>
              <a:rPr lang="en-US" b="1" dirty="0" smtClean="0">
                <a:solidFill>
                  <a:srgbClr val="00B050"/>
                </a:solidFill>
                <a:effectLst>
                  <a:glow rad="228600">
                    <a:schemeClr val="accent3">
                      <a:satMod val="175000"/>
                      <a:alpha val="40000"/>
                    </a:schemeClr>
                  </a:glow>
                </a:effectLst>
                <a:latin typeface="+mn-lt"/>
                <a:sym typeface="Symbol"/>
              </a:rPr>
              <a:t>√</a:t>
            </a:r>
            <a:endParaRPr lang="en-US" b="1" dirty="0">
              <a:solidFill>
                <a:srgbClr val="00B050"/>
              </a:solidFill>
              <a:effectLst>
                <a:glow rad="228600">
                  <a:schemeClr val="accent3">
                    <a:satMod val="175000"/>
                    <a:alpha val="40000"/>
                  </a:schemeClr>
                </a:glow>
              </a:effectLst>
              <a:latin typeface="+mn-lt"/>
            </a:endParaRPr>
          </a:p>
        </p:txBody>
      </p:sp>
      <p:cxnSp>
        <p:nvCxnSpPr>
          <p:cNvPr id="57" name="Straight Arrow Connector 56"/>
          <p:cNvCxnSpPr>
            <a:stCxn id="55" idx="1"/>
            <a:endCxn id="3" idx="5"/>
          </p:cNvCxnSpPr>
          <p:nvPr/>
        </p:nvCxnSpPr>
        <p:spPr>
          <a:xfrm rot="10800000">
            <a:off x="2263682" y="1806483"/>
            <a:ext cx="3070318" cy="391075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27210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very brief history of </a:t>
            </a:r>
            <a:r>
              <a:rPr lang="en-US" dirty="0" err="1" smtClean="0"/>
              <a:t>CodeContracts</a:t>
            </a:r>
            <a:endParaRPr lang="en-US" dirty="0"/>
          </a:p>
        </p:txBody>
      </p:sp>
      <p:pic>
        <p:nvPicPr>
          <p:cNvPr id="1026" name="Picture 2" descr="http://upload.wikimedia.org/wikipedia/commons/thumb/d/d9/Edsger_Wybe_Dijkstra.jpg/150px-Edsger_Wybe_Dijkstra.jpg">
            <a:hlinkClick r:id="rId2"/>
          </p:cNvPr>
          <p:cNvPicPr>
            <a:picLocks noChangeAspect="1" noChangeArrowheads="1"/>
          </p:cNvPicPr>
          <p:nvPr/>
        </p:nvPicPr>
        <p:blipFill>
          <a:blip r:embed="rId3"/>
          <a:srcRect/>
          <a:stretch>
            <a:fillRect/>
          </a:stretch>
        </p:blipFill>
        <p:spPr bwMode="auto">
          <a:xfrm>
            <a:off x="571500" y="2133600"/>
            <a:ext cx="1196801" cy="1595735"/>
          </a:xfrm>
          <a:prstGeom prst="rect">
            <a:avLst/>
          </a:prstGeom>
          <a:noFill/>
        </p:spPr>
      </p:pic>
      <p:pic>
        <p:nvPicPr>
          <p:cNvPr id="1028" name="Picture 4" descr="http://upload.wikimedia.org/wikipedia/commons/thumb/7/70/CAR_Hoare.jpg/150px-CAR_Hoare.jpg">
            <a:hlinkClick r:id="rId4"/>
          </p:cNvPr>
          <p:cNvPicPr>
            <a:picLocks noChangeAspect="1" noChangeArrowheads="1"/>
          </p:cNvPicPr>
          <p:nvPr/>
        </p:nvPicPr>
        <p:blipFill>
          <a:blip r:embed="rId5"/>
          <a:srcRect/>
          <a:stretch>
            <a:fillRect/>
          </a:stretch>
        </p:blipFill>
        <p:spPr bwMode="auto">
          <a:xfrm>
            <a:off x="1790700" y="2138065"/>
            <a:ext cx="1428750" cy="1304926"/>
          </a:xfrm>
          <a:prstGeom prst="rect">
            <a:avLst/>
          </a:prstGeom>
          <a:noFill/>
        </p:spPr>
      </p:pic>
      <p:sp>
        <p:nvSpPr>
          <p:cNvPr id="7" name="TextBox 6"/>
          <p:cNvSpPr txBox="1"/>
          <p:nvPr/>
        </p:nvSpPr>
        <p:spPr>
          <a:xfrm>
            <a:off x="609600" y="1600200"/>
            <a:ext cx="2594365"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Formal Verification</a:t>
            </a:r>
            <a:endParaRPr lang="en-US" dirty="0">
              <a:latin typeface="+mn-lt"/>
            </a:endParaRPr>
          </a:p>
        </p:txBody>
      </p:sp>
      <p:pic>
        <p:nvPicPr>
          <p:cNvPr id="1030" name="Picture 6" descr="http://www.mathmeth.com/leino/images/index.jpg"/>
          <p:cNvPicPr>
            <a:picLocks noChangeAspect="1" noChangeArrowheads="1"/>
          </p:cNvPicPr>
          <p:nvPr/>
        </p:nvPicPr>
        <p:blipFill>
          <a:blip r:embed="rId6"/>
          <a:srcRect/>
          <a:stretch>
            <a:fillRect/>
          </a:stretch>
        </p:blipFill>
        <p:spPr bwMode="auto">
          <a:xfrm>
            <a:off x="4603250" y="2667002"/>
            <a:ext cx="1340350" cy="1171754"/>
          </a:xfrm>
          <a:prstGeom prst="rect">
            <a:avLst/>
          </a:prstGeom>
          <a:noFill/>
        </p:spPr>
      </p:pic>
      <p:sp>
        <p:nvSpPr>
          <p:cNvPr id="9" name="TextBox 8"/>
          <p:cNvSpPr txBox="1"/>
          <p:nvPr/>
        </p:nvSpPr>
        <p:spPr>
          <a:xfrm>
            <a:off x="4035035" y="2133600"/>
            <a:ext cx="3312638"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Extended Static Checking</a:t>
            </a:r>
          </a:p>
        </p:txBody>
      </p:sp>
      <p:sp>
        <p:nvSpPr>
          <p:cNvPr id="10" name="TextBox 9"/>
          <p:cNvSpPr txBox="1"/>
          <p:nvPr/>
        </p:nvSpPr>
        <p:spPr>
          <a:xfrm>
            <a:off x="6248400" y="2750403"/>
            <a:ext cx="1272528" cy="83099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ESC/M3</a:t>
            </a:r>
          </a:p>
          <a:p>
            <a:r>
              <a:rPr lang="en-US" dirty="0" smtClean="0">
                <a:latin typeface="+mn-lt"/>
              </a:rPr>
              <a:t>ESC/Java</a:t>
            </a:r>
          </a:p>
        </p:txBody>
      </p:sp>
      <p:sp>
        <p:nvSpPr>
          <p:cNvPr id="11" name="TextBox 10"/>
          <p:cNvSpPr txBox="1"/>
          <p:nvPr/>
        </p:nvSpPr>
        <p:spPr>
          <a:xfrm>
            <a:off x="3276600" y="4724400"/>
            <a:ext cx="925253"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Spec#</a:t>
            </a:r>
          </a:p>
        </p:txBody>
      </p:sp>
      <p:sp>
        <p:nvSpPr>
          <p:cNvPr id="12" name="TextBox 11"/>
          <p:cNvSpPr txBox="1"/>
          <p:nvPr/>
        </p:nvSpPr>
        <p:spPr>
          <a:xfrm>
            <a:off x="6781800" y="4724400"/>
            <a:ext cx="675185"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JML</a:t>
            </a:r>
          </a:p>
        </p:txBody>
      </p:sp>
      <p:sp>
        <p:nvSpPr>
          <p:cNvPr id="13" name="TextBox 12"/>
          <p:cNvSpPr txBox="1"/>
          <p:nvPr/>
        </p:nvSpPr>
        <p:spPr>
          <a:xfrm>
            <a:off x="2743200" y="5786735"/>
            <a:ext cx="2014141"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err="1" smtClean="0">
                <a:latin typeface="+mn-lt"/>
              </a:rPr>
              <a:t>CodeContracts</a:t>
            </a:r>
            <a:endParaRPr lang="en-US" dirty="0" smtClean="0">
              <a:latin typeface="+mn-lt"/>
            </a:endParaRPr>
          </a:p>
        </p:txBody>
      </p:sp>
      <p:pic>
        <p:nvPicPr>
          <p:cNvPr id="1032" name="Picture 8" descr="Gary Leavens's photo"/>
          <p:cNvPicPr>
            <a:picLocks noChangeAspect="1" noChangeArrowheads="1"/>
          </p:cNvPicPr>
          <p:nvPr/>
        </p:nvPicPr>
        <p:blipFill>
          <a:blip r:embed="rId7"/>
          <a:srcRect/>
          <a:stretch>
            <a:fillRect/>
          </a:stretch>
        </p:blipFill>
        <p:spPr bwMode="auto">
          <a:xfrm>
            <a:off x="7543800" y="4419600"/>
            <a:ext cx="838200" cy="1102895"/>
          </a:xfrm>
          <a:prstGeom prst="rect">
            <a:avLst/>
          </a:prstGeom>
          <a:noFill/>
        </p:spPr>
      </p:pic>
      <p:cxnSp>
        <p:nvCxnSpPr>
          <p:cNvPr id="16" name="Straight Arrow Connector 15"/>
          <p:cNvCxnSpPr/>
          <p:nvPr/>
        </p:nvCxnSpPr>
        <p:spPr>
          <a:xfrm>
            <a:off x="3200400" y="18288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476999" y="4038599"/>
            <a:ext cx="1066802" cy="152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267200" y="3581400"/>
            <a:ext cx="2590802"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429000" y="5486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4719935"/>
            <a:ext cx="1043876"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mn-lt"/>
              </a:rPr>
              <a:t>Boogie</a:t>
            </a:r>
          </a:p>
        </p:txBody>
      </p:sp>
      <p:pic>
        <p:nvPicPr>
          <p:cNvPr id="1034" name="Picture 10" descr="http://research.microsoft.com/en-us/people/mbarnett/mbarnett.jpg"/>
          <p:cNvPicPr>
            <a:picLocks noChangeAspect="1" noChangeArrowheads="1"/>
          </p:cNvPicPr>
          <p:nvPr/>
        </p:nvPicPr>
        <p:blipFill>
          <a:blip r:embed="rId8"/>
          <a:srcRect/>
          <a:stretch>
            <a:fillRect/>
          </a:stretch>
        </p:blipFill>
        <p:spPr bwMode="auto">
          <a:xfrm>
            <a:off x="2057400" y="4572000"/>
            <a:ext cx="1190625" cy="1190625"/>
          </a:xfrm>
          <a:prstGeom prst="rect">
            <a:avLst/>
          </a:prstGeom>
          <a:noFill/>
        </p:spPr>
      </p:pic>
      <p:pic>
        <p:nvPicPr>
          <p:cNvPr id="1036" name="Picture 12" descr="Francesco Logozzo">
            <a:hlinkClick r:id="rId9"/>
          </p:cNvPr>
          <p:cNvPicPr>
            <a:picLocks noChangeAspect="1" noChangeArrowheads="1"/>
          </p:cNvPicPr>
          <p:nvPr/>
        </p:nvPicPr>
        <p:blipFill>
          <a:blip r:embed="rId10"/>
          <a:srcRect/>
          <a:stretch>
            <a:fillRect/>
          </a:stretch>
        </p:blipFill>
        <p:spPr bwMode="auto">
          <a:xfrm>
            <a:off x="4800600" y="5486400"/>
            <a:ext cx="1143000" cy="1143000"/>
          </a:xfrm>
          <a:prstGeom prst="rect">
            <a:avLst/>
          </a:prstGeom>
          <a:noFill/>
        </p:spPr>
      </p:pic>
      <p:cxnSp>
        <p:nvCxnSpPr>
          <p:cNvPr id="34" name="Straight Arrow Connector 33"/>
          <p:cNvCxnSpPr/>
          <p:nvPr/>
        </p:nvCxnSpPr>
        <p:spPr>
          <a:xfrm rot="16200000" flipH="1">
            <a:off x="6896097" y="5524497"/>
            <a:ext cx="609604" cy="76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Dealing with Disjunctions (2)</a:t>
            </a:r>
            <a:endParaRPr lang="en-US" dirty="0"/>
          </a:p>
        </p:txBody>
      </p:sp>
      <p:sp>
        <p:nvSpPr>
          <p:cNvPr id="58" name="Content Placeholder 57"/>
          <p:cNvSpPr>
            <a:spLocks noGrp="1"/>
          </p:cNvSpPr>
          <p:nvPr>
            <p:ph sz="half" idx="2"/>
          </p:nvPr>
        </p:nvSpPr>
        <p:spPr>
          <a:xfrm>
            <a:off x="4648200" y="1773936"/>
            <a:ext cx="4038600" cy="2417064"/>
          </a:xfrm>
        </p:spPr>
        <p:txBody>
          <a:bodyPr/>
          <a:lstStyle/>
          <a:p>
            <a:r>
              <a:rPr lang="en-US" dirty="0" smtClean="0"/>
              <a:t>No disjunctions in abstract invariants</a:t>
            </a:r>
          </a:p>
          <a:p>
            <a:r>
              <a:rPr lang="en-US" dirty="0" smtClean="0"/>
              <a:t>Prove assertions via weakest precondition backward path</a:t>
            </a:r>
          </a:p>
        </p:txBody>
      </p:sp>
      <p:sp>
        <p:nvSpPr>
          <p:cNvPr id="3" name="Oval 2"/>
          <p:cNvSpPr/>
          <p:nvPr/>
        </p:nvSpPr>
        <p:spPr>
          <a:xfrm>
            <a:off x="2133600" y="16764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2860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38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33528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38100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58674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895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3" idx="4"/>
            <a:endCxn id="4" idx="0"/>
          </p:cNvCxnSpPr>
          <p:nvPr/>
        </p:nvCxnSpPr>
        <p:spPr>
          <a:xfrm rot="5400000">
            <a:off x="1981200" y="2057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0" idx="7"/>
          </p:cNvCxnSpPr>
          <p:nvPr/>
        </p:nvCxnSpPr>
        <p:spPr>
          <a:xfrm rot="5400000">
            <a:off x="1463582" y="2225582"/>
            <a:ext cx="501836" cy="8828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5"/>
            <a:endCxn id="5" idx="1"/>
          </p:cNvCxnSpPr>
          <p:nvPr/>
        </p:nvCxnSpPr>
        <p:spPr>
          <a:xfrm rot="16200000" flipH="1">
            <a:off x="2301782" y="2377982"/>
            <a:ext cx="501836" cy="5780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5"/>
            <a:endCxn id="7" idx="1"/>
          </p:cNvCxnSpPr>
          <p:nvPr/>
        </p:nvCxnSpPr>
        <p:spPr>
          <a:xfrm rot="16200000" flipH="1">
            <a:off x="2911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6" idx="7"/>
          </p:cNvCxnSpPr>
          <p:nvPr/>
        </p:nvCxnSpPr>
        <p:spPr>
          <a:xfrm rot="5400000">
            <a:off x="2530382" y="3063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5"/>
            <a:endCxn id="8" idx="1"/>
          </p:cNvCxnSpPr>
          <p:nvPr/>
        </p:nvCxnSpPr>
        <p:spPr>
          <a:xfrm rot="16200000" flipH="1">
            <a:off x="2530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3"/>
            <a:endCxn id="8" idx="7"/>
          </p:cNvCxnSpPr>
          <p:nvPr/>
        </p:nvCxnSpPr>
        <p:spPr>
          <a:xfrm rot="5400000">
            <a:off x="2911382" y="35209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143000" y="47244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24000" y="5181600"/>
            <a:ext cx="152400" cy="152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43000" y="56388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43000" y="6248400"/>
            <a:ext cx="152400" cy="152400"/>
          </a:xfrm>
          <a:prstGeom prst="ellips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39" idx="5"/>
            <a:endCxn id="41" idx="1"/>
          </p:cNvCxnSpPr>
          <p:nvPr/>
        </p:nvCxnSpPr>
        <p:spPr>
          <a:xfrm rot="16200000" flipH="1">
            <a:off x="1234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3"/>
            <a:endCxn id="40" idx="7"/>
          </p:cNvCxnSpPr>
          <p:nvPr/>
        </p:nvCxnSpPr>
        <p:spPr>
          <a:xfrm rot="5400000">
            <a:off x="853982" y="48925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5"/>
            <a:endCxn id="42" idx="1"/>
          </p:cNvCxnSpPr>
          <p:nvPr/>
        </p:nvCxnSpPr>
        <p:spPr>
          <a:xfrm rot="16200000" flipH="1">
            <a:off x="853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3"/>
            <a:endCxn id="42" idx="7"/>
          </p:cNvCxnSpPr>
          <p:nvPr/>
        </p:nvCxnSpPr>
        <p:spPr>
          <a:xfrm rot="5400000">
            <a:off x="1234982" y="5349782"/>
            <a:ext cx="349436" cy="273236"/>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4"/>
            <a:endCxn id="43" idx="0"/>
          </p:cNvCxnSpPr>
          <p:nvPr/>
        </p:nvCxnSpPr>
        <p:spPr>
          <a:xfrm rot="5400000">
            <a:off x="990600" y="6019800"/>
            <a:ext cx="457200" cy="1588"/>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4"/>
            <a:endCxn id="39" idx="0"/>
          </p:cNvCxnSpPr>
          <p:nvPr/>
        </p:nvCxnSpPr>
        <p:spPr>
          <a:xfrm rot="5400000">
            <a:off x="381000" y="3886200"/>
            <a:ext cx="1676400" cy="1588"/>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 idx="4"/>
            <a:endCxn id="4" idx="7"/>
          </p:cNvCxnSpPr>
          <p:nvPr/>
        </p:nvCxnSpPr>
        <p:spPr>
          <a:xfrm rot="5400000" flipH="1">
            <a:off x="723900" y="3848100"/>
            <a:ext cx="3711482" cy="631918"/>
          </a:xfrm>
          <a:prstGeom prst="curvedConnector5">
            <a:avLst>
              <a:gd name="adj1" fmla="val -6159"/>
              <a:gd name="adj2" fmla="val -155094"/>
              <a:gd name="adj3" fmla="val 106159"/>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819400" y="43434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438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00400" y="4800600"/>
            <a:ext cx="152400" cy="15240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19400" y="5257800"/>
            <a:ext cx="152400" cy="152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9" idx="5"/>
            <a:endCxn id="61" idx="1"/>
          </p:cNvCxnSpPr>
          <p:nvPr/>
        </p:nvCxnSpPr>
        <p:spPr>
          <a:xfrm rot="16200000" flipH="1">
            <a:off x="2911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3"/>
            <a:endCxn id="60" idx="7"/>
          </p:cNvCxnSpPr>
          <p:nvPr/>
        </p:nvCxnSpPr>
        <p:spPr>
          <a:xfrm rot="5400000">
            <a:off x="2530382" y="45115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5"/>
            <a:endCxn id="62" idx="1"/>
          </p:cNvCxnSpPr>
          <p:nvPr/>
        </p:nvCxnSpPr>
        <p:spPr>
          <a:xfrm rot="16200000" flipH="1">
            <a:off x="2530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1" idx="3"/>
            <a:endCxn id="62" idx="7"/>
          </p:cNvCxnSpPr>
          <p:nvPr/>
        </p:nvCxnSpPr>
        <p:spPr>
          <a:xfrm rot="5400000">
            <a:off x="2911382" y="4968782"/>
            <a:ext cx="349436" cy="27323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2" idx="4"/>
            <a:endCxn id="9" idx="0"/>
          </p:cNvCxnSpPr>
          <p:nvPr/>
        </p:nvCxnSpPr>
        <p:spPr>
          <a:xfrm rot="5400000">
            <a:off x="2667000" y="5638800"/>
            <a:ext cx="457200" cy="158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8" idx="4"/>
            <a:endCxn id="59" idx="0"/>
          </p:cNvCxnSpPr>
          <p:nvPr/>
        </p:nvCxnSpPr>
        <p:spPr>
          <a:xfrm rot="5400000">
            <a:off x="2705100" y="4152900"/>
            <a:ext cx="381000" cy="158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31847" y="6381690"/>
            <a:ext cx="1136850" cy="400110"/>
          </a:xfrm>
          <a:prstGeom prst="rect">
            <a:avLst/>
          </a:prstGeom>
          <a:noFill/>
        </p:spPr>
        <p:txBody>
          <a:bodyPr wrap="none" rtlCol="0">
            <a:spAutoFit/>
          </a:bodyPr>
          <a:lstStyle/>
          <a:p>
            <a:r>
              <a:rPr lang="en-US" sz="2000" dirty="0" smtClean="0">
                <a:latin typeface="+mn-lt"/>
              </a:rPr>
              <a:t>assert b0</a:t>
            </a:r>
            <a:endParaRPr lang="en-US" sz="2000" dirty="0">
              <a:latin typeface="+mn-lt"/>
            </a:endParaRPr>
          </a:p>
        </p:txBody>
      </p:sp>
      <p:cxnSp>
        <p:nvCxnSpPr>
          <p:cNvPr id="13" name="Straight Arrow Connector 12"/>
          <p:cNvCxnSpPr>
            <a:stCxn id="11" idx="1"/>
            <a:endCxn id="42" idx="6"/>
          </p:cNvCxnSpPr>
          <p:nvPr/>
        </p:nvCxnSpPr>
        <p:spPr>
          <a:xfrm rot="10800000">
            <a:off x="1295401" y="5715001"/>
            <a:ext cx="3636447" cy="8667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931847" y="6076890"/>
            <a:ext cx="1614545" cy="400110"/>
          </a:xfrm>
          <a:prstGeom prst="rect">
            <a:avLst/>
          </a:prstGeom>
          <a:noFill/>
        </p:spPr>
        <p:txBody>
          <a:bodyPr wrap="none" rtlCol="0">
            <a:spAutoFit/>
          </a:bodyPr>
          <a:lstStyle/>
          <a:p>
            <a:r>
              <a:rPr lang="en-US" sz="2000" dirty="0" smtClean="0">
                <a:latin typeface="+mn-lt"/>
              </a:rPr>
              <a:t>assert x4 &lt;= 0</a:t>
            </a:r>
            <a:endParaRPr lang="en-US" sz="2000" dirty="0">
              <a:latin typeface="+mn-lt"/>
            </a:endParaRPr>
          </a:p>
        </p:txBody>
      </p:sp>
      <p:cxnSp>
        <p:nvCxnSpPr>
          <p:cNvPr id="51" name="Straight Arrow Connector 50"/>
          <p:cNvCxnSpPr>
            <a:stCxn id="50" idx="1"/>
          </p:cNvCxnSpPr>
          <p:nvPr/>
        </p:nvCxnSpPr>
        <p:spPr>
          <a:xfrm rot="10800000">
            <a:off x="914403" y="5257803"/>
            <a:ext cx="4017445" cy="10191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931847" y="5791200"/>
            <a:ext cx="2670924" cy="400110"/>
          </a:xfrm>
          <a:prstGeom prst="rect">
            <a:avLst/>
          </a:prstGeom>
          <a:noFill/>
        </p:spPr>
        <p:txBody>
          <a:bodyPr wrap="none" rtlCol="0">
            <a:spAutoFit/>
          </a:bodyPr>
          <a:lstStyle/>
          <a:p>
            <a:r>
              <a:rPr lang="en-US" sz="2000" dirty="0" smtClean="0">
                <a:latin typeface="+mn-lt"/>
              </a:rPr>
              <a:t>assert y0 &lt; 0 </a:t>
            </a:r>
            <a:r>
              <a:rPr lang="en-US" sz="2000" dirty="0">
                <a:latin typeface="+mn-lt"/>
                <a:sym typeface="Symbol"/>
              </a:rPr>
              <a:t></a:t>
            </a:r>
            <a:r>
              <a:rPr lang="en-US" sz="2000" dirty="0">
                <a:latin typeface="+mn-lt"/>
              </a:rPr>
              <a:t> x4 </a:t>
            </a:r>
            <a:r>
              <a:rPr lang="en-US" sz="2000" dirty="0" smtClean="0">
                <a:latin typeface="+mn-lt"/>
              </a:rPr>
              <a:t>&lt;= 0</a:t>
            </a:r>
            <a:endParaRPr lang="en-US" sz="2000" dirty="0">
              <a:latin typeface="+mn-lt"/>
            </a:endParaRPr>
          </a:p>
        </p:txBody>
      </p:sp>
      <p:cxnSp>
        <p:nvCxnSpPr>
          <p:cNvPr id="54" name="Straight Arrow Connector 53"/>
          <p:cNvCxnSpPr>
            <a:stCxn id="52" idx="1"/>
            <a:endCxn id="39" idx="5"/>
          </p:cNvCxnSpPr>
          <p:nvPr/>
        </p:nvCxnSpPr>
        <p:spPr>
          <a:xfrm rot="10800000">
            <a:off x="1273083" y="4854483"/>
            <a:ext cx="3658765" cy="113677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31847" y="5486400"/>
            <a:ext cx="2670924" cy="400110"/>
          </a:xfrm>
          <a:prstGeom prst="rect">
            <a:avLst/>
          </a:prstGeom>
          <a:noFill/>
        </p:spPr>
        <p:txBody>
          <a:bodyPr wrap="none" rtlCol="0">
            <a:spAutoFit/>
          </a:bodyPr>
          <a:lstStyle/>
          <a:p>
            <a:r>
              <a:rPr lang="en-US" sz="2000" dirty="0" smtClean="0">
                <a:latin typeface="+mn-lt"/>
              </a:rPr>
              <a:t>assert y0 &lt; 0 </a:t>
            </a:r>
            <a:r>
              <a:rPr lang="en-US" sz="2000" dirty="0" smtClean="0">
                <a:latin typeface="+mn-lt"/>
                <a:sym typeface="Symbol"/>
              </a:rPr>
              <a:t></a:t>
            </a:r>
            <a:r>
              <a:rPr lang="en-US" sz="2000" dirty="0" smtClean="0">
                <a:latin typeface="+mn-lt"/>
              </a:rPr>
              <a:t> </a:t>
            </a:r>
            <a:r>
              <a:rPr lang="en-US" sz="2000" b="1" dirty="0" smtClean="0">
                <a:latin typeface="+mn-lt"/>
              </a:rPr>
              <a:t>x3</a:t>
            </a:r>
            <a:r>
              <a:rPr lang="en-US" sz="2000" dirty="0" smtClean="0">
                <a:latin typeface="+mn-lt"/>
              </a:rPr>
              <a:t> &lt;= 0</a:t>
            </a:r>
            <a:endParaRPr lang="en-US" sz="2000" b="1" dirty="0">
              <a:solidFill>
                <a:srgbClr val="00B050"/>
              </a:solidFill>
              <a:effectLst>
                <a:glow rad="228600">
                  <a:schemeClr val="accent3">
                    <a:satMod val="175000"/>
                    <a:alpha val="40000"/>
                  </a:schemeClr>
                </a:glow>
              </a:effectLst>
              <a:latin typeface="+mn-lt"/>
            </a:endParaRPr>
          </a:p>
        </p:txBody>
      </p:sp>
      <p:cxnSp>
        <p:nvCxnSpPr>
          <p:cNvPr id="57" name="Straight Arrow Connector 56"/>
          <p:cNvCxnSpPr>
            <a:stCxn id="55" idx="1"/>
          </p:cNvCxnSpPr>
          <p:nvPr/>
        </p:nvCxnSpPr>
        <p:spPr>
          <a:xfrm rot="10800000">
            <a:off x="3886201" y="5410201"/>
            <a:ext cx="1045647" cy="2762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931847" y="4800600"/>
            <a:ext cx="4288353" cy="400110"/>
          </a:xfrm>
          <a:prstGeom prst="rect">
            <a:avLst/>
          </a:prstGeom>
          <a:noFill/>
        </p:spPr>
        <p:txBody>
          <a:bodyPr wrap="none" rtlCol="0">
            <a:spAutoFit/>
          </a:bodyPr>
          <a:lstStyle/>
          <a:p>
            <a:r>
              <a:rPr lang="en-US" sz="2000" dirty="0" smtClean="0">
                <a:latin typeface="+mn-lt"/>
              </a:rPr>
              <a:t>assert y0 &lt; 0 /\ x4 &lt;= 0 </a:t>
            </a:r>
            <a:r>
              <a:rPr lang="en-US" sz="2000" dirty="0" smtClean="0">
                <a:latin typeface="+mn-lt"/>
                <a:sym typeface="Symbol"/>
              </a:rPr>
              <a:t></a:t>
            </a:r>
            <a:r>
              <a:rPr lang="en-US" sz="2000" dirty="0" smtClean="0">
                <a:latin typeface="+mn-lt"/>
              </a:rPr>
              <a:t> </a:t>
            </a:r>
            <a:r>
              <a:rPr lang="en-US" sz="2000" b="1" dirty="0" smtClean="0">
                <a:latin typeface="+mn-lt"/>
              </a:rPr>
              <a:t>x4 - 1</a:t>
            </a:r>
            <a:r>
              <a:rPr lang="en-US" sz="2000" dirty="0" smtClean="0">
                <a:latin typeface="+mn-lt"/>
              </a:rPr>
              <a:t> &lt;= 0 </a:t>
            </a:r>
            <a:r>
              <a:rPr lang="en-US" sz="2000" b="1" dirty="0">
                <a:solidFill>
                  <a:srgbClr val="00B050"/>
                </a:solidFill>
                <a:effectLst>
                  <a:glow rad="228600">
                    <a:schemeClr val="accent3">
                      <a:satMod val="175000"/>
                      <a:alpha val="40000"/>
                    </a:schemeClr>
                  </a:glow>
                </a:effectLst>
                <a:latin typeface="+mn-lt"/>
                <a:sym typeface="Symbol"/>
              </a:rPr>
              <a:t>√</a:t>
            </a:r>
            <a:endParaRPr lang="en-US" sz="2000" b="1" dirty="0">
              <a:solidFill>
                <a:srgbClr val="00B050"/>
              </a:solidFill>
              <a:effectLst>
                <a:glow rad="228600">
                  <a:schemeClr val="accent3">
                    <a:satMod val="175000"/>
                    <a:alpha val="40000"/>
                  </a:schemeClr>
                </a:glow>
              </a:effectLst>
              <a:latin typeface="+mn-lt"/>
            </a:endParaRPr>
          </a:p>
        </p:txBody>
      </p:sp>
      <p:cxnSp>
        <p:nvCxnSpPr>
          <p:cNvPr id="67" name="Straight Arrow Connector 66"/>
          <p:cNvCxnSpPr>
            <a:stCxn id="56" idx="1"/>
            <a:endCxn id="6" idx="6"/>
          </p:cNvCxnSpPr>
          <p:nvPr/>
        </p:nvCxnSpPr>
        <p:spPr>
          <a:xfrm rot="10800000">
            <a:off x="2590801" y="3429001"/>
            <a:ext cx="2341047" cy="15716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31847" y="5181600"/>
            <a:ext cx="3012363" cy="400110"/>
          </a:xfrm>
          <a:prstGeom prst="rect">
            <a:avLst/>
          </a:prstGeom>
          <a:noFill/>
        </p:spPr>
        <p:txBody>
          <a:bodyPr wrap="none" rtlCol="0">
            <a:spAutoFit/>
          </a:bodyPr>
          <a:lstStyle/>
          <a:p>
            <a:r>
              <a:rPr lang="en-US" sz="2000" dirty="0" smtClean="0">
                <a:latin typeface="+mn-lt"/>
              </a:rPr>
              <a:t>assert y0 &lt; 0 </a:t>
            </a:r>
            <a:r>
              <a:rPr lang="en-US" sz="2000" dirty="0" smtClean="0">
                <a:latin typeface="+mn-lt"/>
                <a:sym typeface="Symbol"/>
              </a:rPr>
              <a:t></a:t>
            </a:r>
            <a:r>
              <a:rPr lang="en-US" sz="2000" dirty="0" smtClean="0">
                <a:latin typeface="+mn-lt"/>
              </a:rPr>
              <a:t> </a:t>
            </a:r>
            <a:r>
              <a:rPr lang="en-US" sz="2000" b="1" dirty="0" smtClean="0">
                <a:latin typeface="+mn-lt"/>
              </a:rPr>
              <a:t>x5 - 1</a:t>
            </a:r>
            <a:r>
              <a:rPr lang="en-US" sz="2000" dirty="0" smtClean="0">
                <a:latin typeface="+mn-lt"/>
              </a:rPr>
              <a:t> &lt;= 0</a:t>
            </a:r>
            <a:endParaRPr lang="en-US" sz="2000" b="1" dirty="0">
              <a:solidFill>
                <a:srgbClr val="00B050"/>
              </a:solidFill>
              <a:effectLst>
                <a:glow rad="228600">
                  <a:schemeClr val="accent3">
                    <a:satMod val="175000"/>
                    <a:alpha val="40000"/>
                  </a:schemeClr>
                </a:glow>
              </a:effectLst>
              <a:latin typeface="+mn-lt"/>
            </a:endParaRPr>
          </a:p>
        </p:txBody>
      </p:sp>
      <p:cxnSp>
        <p:nvCxnSpPr>
          <p:cNvPr id="69" name="Straight Arrow Connector 68"/>
          <p:cNvCxnSpPr>
            <a:stCxn id="68" idx="1"/>
            <a:endCxn id="60" idx="6"/>
          </p:cNvCxnSpPr>
          <p:nvPr/>
        </p:nvCxnSpPr>
        <p:spPr>
          <a:xfrm rot="10800000">
            <a:off x="2590801" y="4876801"/>
            <a:ext cx="2341047" cy="5048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2812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Contract Format: Future Proof</a:t>
            </a:r>
            <a:endParaRPr lang="en-US" dirty="0"/>
          </a:p>
        </p:txBody>
      </p:sp>
      <p:sp>
        <p:nvSpPr>
          <p:cNvPr id="3" name="Content Placeholder 2"/>
          <p:cNvSpPr>
            <a:spLocks noGrp="1"/>
          </p:cNvSpPr>
          <p:nvPr>
            <p:ph idx="1"/>
          </p:nvPr>
        </p:nvSpPr>
        <p:spPr/>
        <p:txBody>
          <a:bodyPr>
            <a:normAutofit lnSpcReduction="10000"/>
          </a:bodyPr>
          <a:lstStyle/>
          <a:p>
            <a:r>
              <a:rPr lang="en-US" dirty="0" smtClean="0"/>
              <a:t>Contracts as MSIL</a:t>
            </a:r>
          </a:p>
          <a:p>
            <a:pPr lvl="1"/>
            <a:r>
              <a:rPr lang="en-US" dirty="0" smtClean="0"/>
              <a:t>Provides extension point</a:t>
            </a:r>
          </a:p>
          <a:p>
            <a:pPr lvl="2">
              <a:buNone/>
            </a:pPr>
            <a:r>
              <a:rPr lang="en-US" dirty="0" err="1" smtClean="0"/>
              <a:t>bool</a:t>
            </a:r>
            <a:r>
              <a:rPr lang="en-US" dirty="0" smtClean="0"/>
              <a:t> </a:t>
            </a:r>
            <a:r>
              <a:rPr lang="en-US" dirty="0" err="1" smtClean="0"/>
              <a:t>ProtectedBy</a:t>
            </a:r>
            <a:r>
              <a:rPr lang="en-US" dirty="0" smtClean="0"/>
              <a:t>&lt;T&gt;(ref T data, object lock);</a:t>
            </a:r>
          </a:p>
          <a:p>
            <a:pPr lvl="1"/>
            <a:r>
              <a:rPr lang="en-US" dirty="0" smtClean="0"/>
              <a:t>No lock-in to particular tools</a:t>
            </a:r>
          </a:p>
          <a:p>
            <a:pPr lvl="2">
              <a:buNone/>
            </a:pPr>
            <a:endParaRPr lang="en-US" dirty="0" smtClean="0"/>
          </a:p>
          <a:p>
            <a:pPr lvl="2">
              <a:buNone/>
            </a:pPr>
            <a:endParaRPr lang="en-US" dirty="0" smtClean="0"/>
          </a:p>
          <a:p>
            <a:pPr lvl="1">
              <a:buNone/>
            </a:pPr>
            <a:endParaRPr lang="en-US" dirty="0" smtClean="0"/>
          </a:p>
          <a:p>
            <a:r>
              <a:rPr lang="en-US" dirty="0" smtClean="0"/>
              <a:t>Language integration</a:t>
            </a:r>
          </a:p>
          <a:p>
            <a:pPr lvl="1"/>
            <a:r>
              <a:rPr lang="en-US" dirty="0" smtClean="0"/>
              <a:t>C#, VB may provide syntax in the future, emit same format</a:t>
            </a:r>
          </a:p>
          <a:p>
            <a:pPr lvl="1"/>
            <a:endParaRPr lang="en-US" dirty="0"/>
          </a:p>
        </p:txBody>
      </p:sp>
      <p:grpSp>
        <p:nvGrpSpPr>
          <p:cNvPr id="4" name="Group 20"/>
          <p:cNvGrpSpPr/>
          <p:nvPr/>
        </p:nvGrpSpPr>
        <p:grpSpPr>
          <a:xfrm>
            <a:off x="152400" y="3810000"/>
            <a:ext cx="8880318" cy="784086"/>
            <a:chOff x="152400" y="3810000"/>
            <a:chExt cx="8880318" cy="784086"/>
          </a:xfrm>
        </p:grpSpPr>
        <p:cxnSp>
          <p:nvCxnSpPr>
            <p:cNvPr id="6" name="Straight Arrow Connector 5"/>
            <p:cNvCxnSpPr>
              <a:stCxn id="11" idx="3"/>
              <a:endCxn id="13" idx="1"/>
            </p:cNvCxnSpPr>
            <p:nvPr/>
          </p:nvCxnSpPr>
          <p:spPr>
            <a:xfrm>
              <a:off x="1337340" y="4224754"/>
              <a:ext cx="6739860" cy="1538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371600" y="3810000"/>
              <a:ext cx="1214371" cy="400110"/>
            </a:xfrm>
            <a:prstGeom prst="rect">
              <a:avLst/>
            </a:prstGeom>
            <a:noFill/>
          </p:spPr>
          <p:txBody>
            <a:bodyPr wrap="none" rtlCol="0">
              <a:spAutoFit/>
            </a:bodyPr>
            <a:lstStyle/>
            <a:p>
              <a:r>
                <a:rPr lang="en-US" sz="2000" dirty="0" err="1" smtClean="0">
                  <a:latin typeface="+mn-lt"/>
                </a:rPr>
                <a:t>CCrewrite</a:t>
              </a:r>
              <a:endParaRPr lang="en-US" sz="2000" dirty="0">
                <a:latin typeface="+mn-lt"/>
              </a:endParaRPr>
            </a:p>
          </p:txBody>
        </p:sp>
        <p:sp>
          <p:nvSpPr>
            <p:cNvPr id="8" name="TextBox 7"/>
            <p:cNvSpPr txBox="1"/>
            <p:nvPr/>
          </p:nvSpPr>
          <p:spPr>
            <a:xfrm>
              <a:off x="3945485" y="3810000"/>
              <a:ext cx="1082348" cy="400110"/>
            </a:xfrm>
            <a:prstGeom prst="rect">
              <a:avLst/>
            </a:prstGeom>
            <a:noFill/>
          </p:spPr>
          <p:txBody>
            <a:bodyPr wrap="none" rtlCol="0">
              <a:spAutoFit/>
            </a:bodyPr>
            <a:lstStyle/>
            <a:p>
              <a:r>
                <a:rPr lang="en-US" sz="2000" dirty="0" err="1" smtClean="0">
                  <a:latin typeface="+mn-lt"/>
                </a:rPr>
                <a:t>CCCheck</a:t>
              </a:r>
              <a:endParaRPr lang="en-US" sz="2000" dirty="0">
                <a:latin typeface="+mn-lt"/>
              </a:endParaRPr>
            </a:p>
          </p:txBody>
        </p:sp>
        <p:sp>
          <p:nvSpPr>
            <p:cNvPr id="9" name="TextBox 8"/>
            <p:cNvSpPr txBox="1"/>
            <p:nvPr/>
          </p:nvSpPr>
          <p:spPr>
            <a:xfrm>
              <a:off x="5318701" y="3810000"/>
              <a:ext cx="901209" cy="400110"/>
            </a:xfrm>
            <a:prstGeom prst="rect">
              <a:avLst/>
            </a:prstGeom>
            <a:noFill/>
          </p:spPr>
          <p:txBody>
            <a:bodyPr wrap="none" rtlCol="0">
              <a:spAutoFit/>
            </a:bodyPr>
            <a:lstStyle/>
            <a:p>
              <a:r>
                <a:rPr lang="en-US" sz="2000" dirty="0" smtClean="0">
                  <a:latin typeface="+mn-lt"/>
                </a:rPr>
                <a:t>Boogie</a:t>
              </a:r>
              <a:endParaRPr lang="en-US" sz="2000" dirty="0">
                <a:latin typeface="+mn-lt"/>
              </a:endParaRPr>
            </a:p>
          </p:txBody>
        </p:sp>
        <p:sp>
          <p:nvSpPr>
            <p:cNvPr id="10" name="TextBox 9"/>
            <p:cNvSpPr txBox="1"/>
            <p:nvPr/>
          </p:nvSpPr>
          <p:spPr>
            <a:xfrm>
              <a:off x="6629400" y="3810000"/>
              <a:ext cx="1510350" cy="400110"/>
            </a:xfrm>
            <a:prstGeom prst="rect">
              <a:avLst/>
            </a:prstGeom>
            <a:noFill/>
          </p:spPr>
          <p:txBody>
            <a:bodyPr wrap="none" rtlCol="0">
              <a:spAutoFit/>
            </a:bodyPr>
            <a:lstStyle/>
            <a:p>
              <a:r>
                <a:rPr lang="en-US" sz="2000" dirty="0" smtClean="0">
                  <a:latin typeface="+mn-lt"/>
                </a:rPr>
                <a:t>Coq, Isabelle</a:t>
              </a:r>
              <a:endParaRPr lang="en-US" sz="2000" dirty="0">
                <a:latin typeface="+mn-lt"/>
              </a:endParaRPr>
            </a:p>
          </p:txBody>
        </p:sp>
        <p:sp>
          <p:nvSpPr>
            <p:cNvPr id="11" name="TextBox 10"/>
            <p:cNvSpPr txBox="1"/>
            <p:nvPr/>
          </p:nvSpPr>
          <p:spPr>
            <a:xfrm>
              <a:off x="152400" y="4024699"/>
              <a:ext cx="118494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Find Bugs</a:t>
              </a:r>
              <a:endParaRPr lang="en-US" sz="2000" dirty="0"/>
            </a:p>
          </p:txBody>
        </p:sp>
        <p:sp>
          <p:nvSpPr>
            <p:cNvPr id="13" name="TextBox 12"/>
            <p:cNvSpPr txBox="1"/>
            <p:nvPr/>
          </p:nvSpPr>
          <p:spPr>
            <a:xfrm>
              <a:off x="8077200" y="3886200"/>
              <a:ext cx="955518"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Prove</a:t>
              </a:r>
              <a:br>
                <a:rPr lang="en-US" sz="2000" dirty="0" smtClean="0"/>
              </a:br>
              <a:r>
                <a:rPr lang="en-US" sz="2000" dirty="0" smtClean="0"/>
                <a:t>Correct</a:t>
              </a:r>
              <a:endParaRPr lang="en-US" sz="2000" dirty="0"/>
            </a:p>
          </p:txBody>
        </p:sp>
        <p:sp>
          <p:nvSpPr>
            <p:cNvPr id="20" name="TextBox 19"/>
            <p:cNvSpPr txBox="1"/>
            <p:nvPr/>
          </p:nvSpPr>
          <p:spPr>
            <a:xfrm>
              <a:off x="2708524" y="3810000"/>
              <a:ext cx="819455" cy="400110"/>
            </a:xfrm>
            <a:prstGeom prst="rect">
              <a:avLst/>
            </a:prstGeom>
            <a:noFill/>
          </p:spPr>
          <p:txBody>
            <a:bodyPr wrap="none" rtlCol="0">
              <a:spAutoFit/>
            </a:bodyPr>
            <a:lstStyle/>
            <a:p>
              <a:r>
                <a:rPr lang="en-US" sz="2000" dirty="0" err="1" smtClean="0">
                  <a:latin typeface="+mn-lt"/>
                </a:rPr>
                <a:t>FxCop</a:t>
              </a:r>
              <a:endParaRPr lang="en-US" sz="2000" dirty="0">
                <a:latin typeface="+mn-lt"/>
              </a:endParaRPr>
            </a:p>
          </p:txBody>
        </p:sp>
      </p:grpSp>
    </p:spTree>
    <p:extLst>
      <p:ext uri="{BB962C8B-B14F-4D97-AF65-F5344CB8AC3E}">
        <p14:creationId xmlns="" xmlns:p14="http://schemas.microsoft.com/office/powerpoint/2007/7/12/main" val="1498408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Ongoing and Future Work</a:t>
            </a:r>
            <a:endParaRPr lang="en-US" dirty="0"/>
          </a:p>
        </p:txBody>
      </p:sp>
      <p:sp>
        <p:nvSpPr>
          <p:cNvPr id="3" name="Content Placeholder 2"/>
          <p:cNvSpPr>
            <a:spLocks noGrp="1"/>
          </p:cNvSpPr>
          <p:nvPr>
            <p:ph idx="1"/>
          </p:nvPr>
        </p:nvSpPr>
        <p:spPr>
          <a:xfrm>
            <a:off x="457200" y="1775191"/>
            <a:ext cx="8229600" cy="4701809"/>
          </a:xfrm>
        </p:spPr>
        <p:txBody>
          <a:bodyPr>
            <a:normAutofit/>
          </a:bodyPr>
          <a:lstStyle/>
          <a:p>
            <a:r>
              <a:rPr lang="en-US" dirty="0" smtClean="0"/>
              <a:t>Static checking</a:t>
            </a:r>
          </a:p>
          <a:p>
            <a:pPr lvl="1"/>
            <a:r>
              <a:rPr lang="en-US" dirty="0" smtClean="0"/>
              <a:t>Iterators</a:t>
            </a:r>
          </a:p>
          <a:p>
            <a:pPr lvl="1"/>
            <a:r>
              <a:rPr lang="en-US" dirty="0" smtClean="0"/>
              <a:t>Quantifiers</a:t>
            </a:r>
          </a:p>
          <a:p>
            <a:pPr lvl="1"/>
            <a:r>
              <a:rPr lang="en-US" dirty="0" smtClean="0"/>
              <a:t>Z3 integration</a:t>
            </a:r>
          </a:p>
          <a:p>
            <a:pPr lvl="1"/>
            <a:r>
              <a:rPr lang="en-US" dirty="0" smtClean="0"/>
              <a:t>Cross-assembly contract inference</a:t>
            </a:r>
          </a:p>
          <a:p>
            <a:r>
              <a:rPr lang="en-US" dirty="0" smtClean="0"/>
              <a:t>Runtime checking</a:t>
            </a:r>
          </a:p>
          <a:p>
            <a:pPr lvl="1"/>
            <a:r>
              <a:rPr lang="en-US" dirty="0" smtClean="0"/>
              <a:t>Robustness</a:t>
            </a:r>
          </a:p>
          <a:p>
            <a:pPr lvl="1"/>
            <a:r>
              <a:rPr lang="en-US" dirty="0" smtClean="0"/>
              <a:t>Concurrency</a:t>
            </a:r>
          </a:p>
        </p:txBody>
      </p:sp>
    </p:spTree>
    <p:extLst>
      <p:ext uri="{BB962C8B-B14F-4D97-AF65-F5344CB8AC3E}">
        <p14:creationId xmlns="" xmlns:p14="http://schemas.microsoft.com/office/powerpoint/2007/7/12/main" val="4227514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and Conclusions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Embedded Contract Languages are great </a:t>
            </a:r>
          </a:p>
          <a:p>
            <a:pPr lvl="1"/>
            <a:r>
              <a:rPr lang="en-US" dirty="0" smtClean="0"/>
              <a:t>No a-priori restrictions what can be expressed</a:t>
            </a:r>
          </a:p>
          <a:p>
            <a:pPr lvl="1"/>
            <a:r>
              <a:rPr lang="en-US" dirty="0" smtClean="0"/>
              <a:t>Compiled contract format is Metadata + MSIL</a:t>
            </a:r>
          </a:p>
          <a:p>
            <a:pPr lvl="1"/>
            <a:r>
              <a:rPr lang="en-US" dirty="0" smtClean="0"/>
              <a:t>Uniform format for tools</a:t>
            </a:r>
          </a:p>
          <a:p>
            <a:pPr lvl="1"/>
            <a:r>
              <a:rPr lang="en-US" dirty="0" smtClean="0"/>
              <a:t>Same contracts used for</a:t>
            </a:r>
          </a:p>
          <a:p>
            <a:pPr lvl="2"/>
            <a:r>
              <a:rPr lang="en-US" dirty="0" smtClean="0"/>
              <a:t>Runtime checking</a:t>
            </a:r>
          </a:p>
          <a:p>
            <a:pPr lvl="2"/>
            <a:r>
              <a:rPr lang="en-US" dirty="0" smtClean="0"/>
              <a:t>Static checking</a:t>
            </a:r>
          </a:p>
          <a:p>
            <a:pPr lvl="2"/>
            <a:r>
              <a:rPr lang="en-US" dirty="0" smtClean="0"/>
              <a:t>Documentation generation</a:t>
            </a:r>
          </a:p>
          <a:p>
            <a:r>
              <a:rPr lang="en-US" dirty="0" smtClean="0"/>
              <a:t>IL Analysis pros </a:t>
            </a:r>
            <a:r>
              <a:rPr lang="en-US" dirty="0" err="1" smtClean="0"/>
              <a:t>outweight</a:t>
            </a:r>
            <a:r>
              <a:rPr lang="en-US" dirty="0" smtClean="0"/>
              <a:t> the cons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t>
            </a:r>
            <a:endParaRPr lang="en-US" dirty="0"/>
          </a:p>
        </p:txBody>
      </p:sp>
      <p:sp>
        <p:nvSpPr>
          <p:cNvPr id="3" name="Content Placeholder 2"/>
          <p:cNvSpPr>
            <a:spLocks noGrp="1"/>
          </p:cNvSpPr>
          <p:nvPr>
            <p:ph idx="1"/>
          </p:nvPr>
        </p:nvSpPr>
        <p:spPr>
          <a:xfrm>
            <a:off x="304800" y="1722437"/>
            <a:ext cx="8763000" cy="4754563"/>
          </a:xfrm>
        </p:spPr>
        <p:txBody>
          <a:bodyPr/>
          <a:lstStyle/>
          <a:p>
            <a:r>
              <a:rPr lang="en-US" dirty="0" smtClean="0"/>
              <a:t>More information</a:t>
            </a:r>
          </a:p>
          <a:p>
            <a:pPr lvl="1">
              <a:buNone/>
            </a:pPr>
            <a:r>
              <a:rPr lang="en-US" dirty="0" smtClean="0">
                <a:hlinkClick r:id="rId2"/>
              </a:rPr>
              <a:t>http://research.microsoft.com/contracts</a:t>
            </a:r>
            <a:endParaRPr lang="en-US" dirty="0" smtClean="0"/>
          </a:p>
          <a:p>
            <a:pPr lvl="1">
              <a:buNone/>
            </a:pPr>
            <a:r>
              <a:rPr lang="en-US" dirty="0" smtClean="0">
                <a:hlinkClick r:id="rId3"/>
              </a:rPr>
              <a:t>http://msdn.microsoft.com/devlabs/dd491992.aspx</a:t>
            </a:r>
            <a:r>
              <a:rPr lang="en-US" dirty="0" smtClean="0"/>
              <a:t>  </a:t>
            </a:r>
          </a:p>
          <a:p>
            <a:r>
              <a:rPr lang="en-US" dirty="0" smtClean="0"/>
              <a:t>Email</a:t>
            </a:r>
          </a:p>
          <a:p>
            <a:pPr lvl="1">
              <a:buNone/>
            </a:pPr>
            <a:r>
              <a:rPr lang="en-US" dirty="0" smtClean="0">
                <a:hlinkClick r:id="rId4"/>
              </a:rPr>
              <a:t>mailto:maf@microsoft.com</a:t>
            </a:r>
            <a:r>
              <a:rPr lang="en-US" dirty="0" smtClean="0"/>
              <a:t> </a:t>
            </a:r>
          </a:p>
          <a:p>
            <a:pPr lvl="1">
              <a:buNone/>
            </a:pPr>
            <a:r>
              <a:rPr lang="en-US" dirty="0" smtClean="0">
                <a:hlinkClick r:id="rId5"/>
              </a:rPr>
              <a:t>mailto:mbarnett@microsoft.com</a:t>
            </a:r>
            <a:r>
              <a:rPr lang="en-US" dirty="0" smtClean="0"/>
              <a:t> </a:t>
            </a:r>
          </a:p>
          <a:p>
            <a:pPr lvl="1">
              <a:buNone/>
            </a:pPr>
            <a:r>
              <a:rPr lang="en-US" dirty="0" smtClean="0">
                <a:hlinkClick r:id="rId5"/>
              </a:rPr>
              <a:t>mailto:logozzo@microsoft.com</a:t>
            </a:r>
            <a:r>
              <a:rPr lang="en-US" dirty="0" smtClean="0"/>
              <a:t> </a:t>
            </a:r>
          </a:p>
          <a:p>
            <a:pPr lvl="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Specifications where no Code allowed</a:t>
            </a:r>
            <a:endParaRPr lang="en-US" dirty="0"/>
          </a:p>
        </p:txBody>
      </p:sp>
      <p:sp>
        <p:nvSpPr>
          <p:cNvPr id="4" name="Text Box 4"/>
          <p:cNvSpPr txBox="1">
            <a:spLocks noChangeArrowheads="1"/>
          </p:cNvSpPr>
          <p:nvPr/>
        </p:nvSpPr>
        <p:spPr bwMode="auto">
          <a:xfrm>
            <a:off x="228600" y="1904286"/>
            <a:ext cx="9144000" cy="4801314"/>
          </a:xfrm>
          <a:prstGeom prst="rect">
            <a:avLst/>
          </a:prstGeom>
          <a:noFill/>
          <a:ln w="9525">
            <a:noFill/>
            <a:miter lim="800000"/>
            <a:headEnd/>
            <a:tailEnd/>
          </a:ln>
          <a:effectLst/>
        </p:spPr>
        <p:txBody>
          <a:bodyPr wrap="square">
            <a:spAutoFit/>
          </a:bodyPr>
          <a:lstStyle/>
          <a:p>
            <a:pPr algn="l" rtl="0">
              <a:spcBef>
                <a:spcPct val="50000"/>
              </a:spcBef>
            </a:pPr>
            <a:r>
              <a:rPr lang="en-US" sz="2000" kern="1200" dirty="0">
                <a:latin typeface="Consolas" pitchFamily="49" charset="0"/>
                <a:ea typeface="+mn-ea"/>
                <a:cs typeface="+mn-cs"/>
              </a:rPr>
              <a:t>                                 </a:t>
            </a:r>
            <a:br>
              <a:rPr lang="en-US" sz="2000" kern="1200" dirty="0">
                <a:latin typeface="Consolas" pitchFamily="49" charset="0"/>
                <a:ea typeface="+mn-ea"/>
                <a:cs typeface="+mn-cs"/>
              </a:rPr>
            </a:br>
            <a:r>
              <a:rPr lang="en-US" sz="2200" b="1" kern="1200" dirty="0">
                <a:latin typeface="Corbel"/>
                <a:ea typeface="+mn-ea"/>
                <a:cs typeface="+mn-cs"/>
              </a:rPr>
              <a:t>public</a:t>
            </a:r>
            <a:r>
              <a:rPr lang="en-US" sz="2200" kern="1200" dirty="0">
                <a:latin typeface="Corbel"/>
                <a:ea typeface="+mn-ea"/>
                <a:cs typeface="+mn-cs"/>
              </a:rPr>
              <a:t> </a:t>
            </a:r>
            <a:r>
              <a:rPr lang="en-US" sz="2200" b="1" kern="1200" dirty="0">
                <a:latin typeface="Corbel"/>
                <a:ea typeface="+mn-ea"/>
                <a:cs typeface="+mn-cs"/>
              </a:rPr>
              <a:t>interface</a:t>
            </a:r>
            <a:r>
              <a:rPr lang="en-US" sz="2200" kern="1200" dirty="0">
                <a:latin typeface="Corbel"/>
                <a:ea typeface="+mn-ea"/>
                <a:cs typeface="+mn-cs"/>
              </a:rPr>
              <a:t> </a:t>
            </a:r>
            <a:r>
              <a:rPr lang="en-US" sz="2200" kern="1200" dirty="0" err="1">
                <a:latin typeface="Corbel"/>
                <a:ea typeface="+mn-ea"/>
                <a:cs typeface="+mn-cs"/>
              </a:rPr>
              <a:t>ICloneable</a:t>
            </a:r>
            <a:r>
              <a:rPr lang="en-US" sz="2200" kern="1200" dirty="0">
                <a:latin typeface="Corbel"/>
                <a:ea typeface="+mn-ea"/>
                <a:cs typeface="+mn-cs"/>
              </a:rPr>
              <a:t> {</a:t>
            </a:r>
            <a:br>
              <a:rPr lang="en-US" sz="2200" kern="1200" dirty="0">
                <a:latin typeface="Corbel"/>
                <a:ea typeface="+mn-ea"/>
                <a:cs typeface="+mn-cs"/>
              </a:rPr>
            </a:br>
            <a:r>
              <a:rPr lang="en-US" sz="2200" kern="1200" dirty="0">
                <a:latin typeface="Corbel"/>
                <a:ea typeface="+mn-ea"/>
                <a:cs typeface="+mn-cs"/>
              </a:rPr>
              <a:t>  </a:t>
            </a:r>
            <a:r>
              <a:rPr lang="en-US" sz="2200" b="1" kern="1200" dirty="0">
                <a:latin typeface="Corbel"/>
                <a:ea typeface="+mn-ea"/>
                <a:cs typeface="+mn-cs"/>
              </a:rPr>
              <a:t>object</a:t>
            </a:r>
            <a:r>
              <a:rPr lang="en-US" sz="2200" kern="1200" dirty="0">
                <a:latin typeface="Corbel"/>
                <a:ea typeface="+mn-ea"/>
                <a:cs typeface="+mn-cs"/>
              </a:rPr>
              <a:t> Clone();</a:t>
            </a:r>
            <a:br>
              <a:rPr lang="en-US" sz="2200" kern="1200" dirty="0">
                <a:latin typeface="Corbel"/>
                <a:ea typeface="+mn-ea"/>
                <a:cs typeface="+mn-cs"/>
              </a:rPr>
            </a:br>
            <a:r>
              <a:rPr lang="en-US" sz="2200" kern="1200" dirty="0">
                <a:latin typeface="Corbel"/>
                <a:ea typeface="+mn-ea"/>
                <a:cs typeface="+mn-cs"/>
              </a:rPr>
              <a:t>}</a:t>
            </a:r>
          </a:p>
          <a:p>
            <a:pPr algn="l" rtl="0">
              <a:spcBef>
                <a:spcPct val="50000"/>
              </a:spcBef>
            </a:pPr>
            <a:endParaRPr lang="en-US" sz="2200" kern="1200" dirty="0">
              <a:latin typeface="Corbel"/>
              <a:ea typeface="+mn-ea"/>
              <a:cs typeface="+mn-cs"/>
            </a:endParaRPr>
          </a:p>
          <a:p>
            <a:pPr algn="l" rtl="0">
              <a:spcBef>
                <a:spcPct val="50000"/>
              </a:spcBef>
            </a:pPr>
            <a:r>
              <a:rPr lang="en-US" sz="2200" b="1" kern="1200" dirty="0">
                <a:latin typeface="Corbel"/>
                <a:ea typeface="+mn-ea"/>
                <a:cs typeface="+mn-cs"/>
              </a:rPr>
              <a:t>public</a:t>
            </a:r>
            <a:r>
              <a:rPr lang="en-US" sz="2200" kern="1200" dirty="0">
                <a:latin typeface="Corbel"/>
                <a:ea typeface="+mn-ea"/>
                <a:cs typeface="+mn-cs"/>
              </a:rPr>
              <a:t> </a:t>
            </a:r>
            <a:r>
              <a:rPr lang="en-US" sz="2200" b="1" kern="1200" dirty="0">
                <a:latin typeface="Corbel"/>
                <a:ea typeface="+mn-ea"/>
                <a:cs typeface="+mn-cs"/>
              </a:rPr>
              <a:t>class</a:t>
            </a:r>
            <a:r>
              <a:rPr lang="en-US" sz="2200" kern="1200" dirty="0">
                <a:latin typeface="Corbel"/>
                <a:ea typeface="+mn-ea"/>
                <a:cs typeface="+mn-cs"/>
              </a:rPr>
              <a:t> </a:t>
            </a:r>
            <a:r>
              <a:rPr lang="en-US" sz="2200" kern="1200" dirty="0" err="1">
                <a:latin typeface="Corbel"/>
                <a:ea typeface="+mn-ea"/>
                <a:cs typeface="+mn-cs"/>
              </a:rPr>
              <a:t>CloneableContract</a:t>
            </a:r>
            <a:r>
              <a:rPr lang="en-US" sz="2200" kern="1200" dirty="0">
                <a:latin typeface="Corbel"/>
                <a:ea typeface="+mn-ea"/>
                <a:cs typeface="+mn-cs"/>
              </a:rPr>
              <a:t> : </a:t>
            </a:r>
            <a:r>
              <a:rPr lang="en-US" sz="2200" kern="1200" dirty="0" err="1">
                <a:latin typeface="Corbel"/>
                <a:ea typeface="+mn-ea"/>
                <a:cs typeface="+mn-cs"/>
              </a:rPr>
              <a:t>ICloneable</a:t>
            </a:r>
            <a:r>
              <a:rPr lang="en-US" sz="2200" kern="1200" dirty="0">
                <a:latin typeface="Corbel"/>
                <a:ea typeface="+mn-ea"/>
                <a:cs typeface="+mn-cs"/>
              </a:rPr>
              <a:t> {</a:t>
            </a:r>
            <a:br>
              <a:rPr lang="en-US" sz="2200" kern="1200" dirty="0">
                <a:latin typeface="Corbel"/>
                <a:ea typeface="+mn-ea"/>
                <a:cs typeface="+mn-cs"/>
              </a:rPr>
            </a:br>
            <a:r>
              <a:rPr lang="en-US" sz="2200" kern="1200" dirty="0">
                <a:latin typeface="Corbel"/>
                <a:ea typeface="+mn-ea"/>
                <a:cs typeface="+mn-cs"/>
              </a:rPr>
              <a:t>  </a:t>
            </a:r>
            <a:r>
              <a:rPr lang="en-US" sz="2200" b="1" kern="1200" dirty="0">
                <a:latin typeface="Corbel"/>
                <a:ea typeface="+mn-ea"/>
                <a:cs typeface="+mn-cs"/>
              </a:rPr>
              <a:t>object</a:t>
            </a:r>
            <a:r>
              <a:rPr lang="en-US" sz="2200" kern="1200" dirty="0">
                <a:latin typeface="Corbel"/>
                <a:ea typeface="+mn-ea"/>
                <a:cs typeface="+mn-cs"/>
              </a:rPr>
              <a:t> </a:t>
            </a:r>
            <a:r>
              <a:rPr lang="en-US" sz="2200" kern="1200" dirty="0" err="1">
                <a:latin typeface="Corbel"/>
                <a:ea typeface="+mn-ea"/>
                <a:cs typeface="+mn-cs"/>
              </a:rPr>
              <a:t>ICloneable.Clone</a:t>
            </a:r>
            <a:r>
              <a:rPr lang="en-US" sz="2200" kern="1200" dirty="0">
                <a:latin typeface="Corbel"/>
                <a:ea typeface="+mn-ea"/>
                <a:cs typeface="+mn-cs"/>
              </a:rPr>
              <a:t>()</a:t>
            </a:r>
            <a:br>
              <a:rPr lang="en-US" sz="2200" kern="1200" dirty="0">
                <a:latin typeface="Corbel"/>
                <a:ea typeface="+mn-ea"/>
                <a:cs typeface="+mn-cs"/>
              </a:rPr>
            </a:br>
            <a:r>
              <a:rPr lang="en-US" sz="2200" kern="1200" dirty="0">
                <a:latin typeface="Corbel"/>
                <a:ea typeface="+mn-ea"/>
                <a:cs typeface="+mn-cs"/>
              </a:rPr>
              <a:t>  {</a:t>
            </a:r>
            <a:br>
              <a:rPr lang="en-US" sz="2200" kern="1200" dirty="0">
                <a:latin typeface="Corbel"/>
                <a:ea typeface="+mn-ea"/>
                <a:cs typeface="+mn-cs"/>
              </a:rPr>
            </a:br>
            <a:r>
              <a:rPr lang="en-US" sz="2200" kern="1200" dirty="0">
                <a:latin typeface="Corbel"/>
                <a:ea typeface="+mn-ea"/>
                <a:cs typeface="+mn-cs"/>
              </a:rPr>
              <a:t>    Contract.</a:t>
            </a:r>
            <a:r>
              <a:rPr lang="en-US" sz="2200" b="1" kern="1200" dirty="0">
                <a:latin typeface="Corbel"/>
                <a:ea typeface="+mn-ea"/>
                <a:cs typeface="+mn-cs"/>
              </a:rPr>
              <a:t>Ensures</a:t>
            </a:r>
            <a:r>
              <a:rPr lang="en-US" sz="2200" kern="1200" dirty="0">
                <a:latin typeface="Corbel"/>
                <a:ea typeface="+mn-ea"/>
                <a:cs typeface="+mn-cs"/>
              </a:rPr>
              <a:t>(</a:t>
            </a:r>
            <a:r>
              <a:rPr lang="en-US" sz="2200" kern="1200" dirty="0" err="1">
                <a:latin typeface="Corbel"/>
                <a:ea typeface="+mn-ea"/>
                <a:cs typeface="+mn-cs"/>
              </a:rPr>
              <a:t>Contract.Result</a:t>
            </a:r>
            <a:r>
              <a:rPr lang="en-US" sz="2200" kern="1200" dirty="0">
                <a:latin typeface="Corbel"/>
                <a:ea typeface="+mn-ea"/>
                <a:cs typeface="+mn-cs"/>
              </a:rPr>
              <a:t>&lt;object&gt;() != null);</a:t>
            </a:r>
            <a:br>
              <a:rPr lang="en-US" sz="2200" kern="1200" dirty="0">
                <a:latin typeface="Corbel"/>
                <a:ea typeface="+mn-ea"/>
                <a:cs typeface="+mn-cs"/>
              </a:rPr>
            </a:br>
            <a:r>
              <a:rPr lang="en-US" sz="2200" kern="1200" dirty="0">
                <a:latin typeface="Corbel"/>
                <a:ea typeface="+mn-ea"/>
                <a:cs typeface="+mn-cs"/>
              </a:rPr>
              <a:t>    Contract.</a:t>
            </a:r>
            <a:r>
              <a:rPr lang="en-US" sz="2200" b="1" kern="1200" dirty="0">
                <a:latin typeface="Corbel"/>
                <a:ea typeface="+mn-ea"/>
                <a:cs typeface="+mn-cs"/>
              </a:rPr>
              <a:t>Ensures</a:t>
            </a:r>
            <a:r>
              <a:rPr lang="en-US" sz="2200" kern="1200" dirty="0">
                <a:latin typeface="Corbel"/>
                <a:ea typeface="+mn-ea"/>
                <a:cs typeface="+mn-cs"/>
              </a:rPr>
              <a:t>(</a:t>
            </a:r>
            <a:r>
              <a:rPr lang="en-US" sz="2200" kern="1200" dirty="0" err="1">
                <a:latin typeface="Corbel"/>
                <a:ea typeface="+mn-ea"/>
                <a:cs typeface="+mn-cs"/>
              </a:rPr>
              <a:t>Contract.Result</a:t>
            </a:r>
            <a:r>
              <a:rPr lang="en-US" sz="2200" kern="1200" dirty="0">
                <a:latin typeface="Corbel"/>
                <a:ea typeface="+mn-ea"/>
                <a:cs typeface="+mn-cs"/>
              </a:rPr>
              <a:t>&lt;object&gt;().</a:t>
            </a:r>
            <a:r>
              <a:rPr lang="en-US" sz="2200" kern="1200" dirty="0" err="1">
                <a:latin typeface="Corbel"/>
                <a:ea typeface="+mn-ea"/>
                <a:cs typeface="+mn-cs"/>
              </a:rPr>
              <a:t>GetType</a:t>
            </a:r>
            <a:r>
              <a:rPr lang="en-US" sz="2200" kern="1200" dirty="0">
                <a:latin typeface="Corbel"/>
                <a:ea typeface="+mn-ea"/>
                <a:cs typeface="+mn-cs"/>
              </a:rPr>
              <a:t>() == </a:t>
            </a:r>
            <a:r>
              <a:rPr lang="en-US" sz="2200" b="1" kern="1200" dirty="0" err="1">
                <a:latin typeface="Corbel"/>
                <a:ea typeface="+mn-ea"/>
                <a:cs typeface="+mn-cs"/>
              </a:rPr>
              <a:t>this</a:t>
            </a:r>
            <a:r>
              <a:rPr lang="en-US" sz="2200" kern="1200" dirty="0" err="1">
                <a:latin typeface="Corbel"/>
                <a:ea typeface="+mn-ea"/>
                <a:cs typeface="+mn-cs"/>
              </a:rPr>
              <a:t>.GetType</a:t>
            </a:r>
            <a:r>
              <a:rPr lang="en-US" sz="2200" kern="1200" dirty="0">
                <a:latin typeface="Corbel"/>
                <a:ea typeface="+mn-ea"/>
                <a:cs typeface="+mn-cs"/>
              </a:rPr>
              <a:t>());</a:t>
            </a:r>
            <a:br>
              <a:rPr lang="en-US" sz="2200" kern="1200" dirty="0">
                <a:latin typeface="Corbel"/>
                <a:ea typeface="+mn-ea"/>
                <a:cs typeface="+mn-cs"/>
              </a:rPr>
            </a:br>
            <a:r>
              <a:rPr lang="en-US" sz="2200" kern="1200" dirty="0">
                <a:latin typeface="Corbel"/>
                <a:ea typeface="+mn-ea"/>
                <a:cs typeface="+mn-cs"/>
              </a:rPr>
              <a:t>    </a:t>
            </a:r>
            <a:r>
              <a:rPr lang="en-US" sz="2200" b="1" kern="1200" dirty="0">
                <a:latin typeface="Corbel"/>
                <a:ea typeface="+mn-ea"/>
                <a:cs typeface="+mn-cs"/>
              </a:rPr>
              <a:t>return</a:t>
            </a:r>
            <a:r>
              <a:rPr lang="en-US" sz="2200" kern="1200" dirty="0">
                <a:latin typeface="Corbel"/>
                <a:ea typeface="+mn-ea"/>
                <a:cs typeface="+mn-cs"/>
              </a:rPr>
              <a:t> </a:t>
            </a:r>
            <a:r>
              <a:rPr lang="en-US" sz="2200" b="1" kern="1200" dirty="0">
                <a:latin typeface="Corbel"/>
                <a:ea typeface="+mn-ea"/>
                <a:cs typeface="+mn-cs"/>
              </a:rPr>
              <a:t>default</a:t>
            </a:r>
            <a:r>
              <a:rPr lang="en-US" sz="2200" kern="1200" dirty="0">
                <a:latin typeface="Corbel"/>
                <a:ea typeface="+mn-ea"/>
                <a:cs typeface="+mn-cs"/>
              </a:rPr>
              <a:t>(</a:t>
            </a:r>
            <a:r>
              <a:rPr lang="en-US" sz="2200" b="1" kern="1200" dirty="0">
                <a:latin typeface="Corbel"/>
                <a:ea typeface="+mn-ea"/>
                <a:cs typeface="+mn-cs"/>
              </a:rPr>
              <a:t>object</a:t>
            </a:r>
            <a:r>
              <a:rPr lang="en-US" sz="2200" kern="1200" dirty="0">
                <a:latin typeface="Corbel"/>
                <a:ea typeface="+mn-ea"/>
                <a:cs typeface="+mn-cs"/>
              </a:rPr>
              <a:t>); </a:t>
            </a:r>
            <a:br>
              <a:rPr lang="en-US" sz="2200" kern="1200" dirty="0">
                <a:latin typeface="Corbel"/>
                <a:ea typeface="+mn-ea"/>
                <a:cs typeface="+mn-cs"/>
              </a:rPr>
            </a:br>
            <a:r>
              <a:rPr lang="en-US" sz="2200" kern="1200" dirty="0">
                <a:latin typeface="Corbel"/>
                <a:ea typeface="+mn-ea"/>
                <a:cs typeface="+mn-cs"/>
              </a:rPr>
              <a:t>  }</a:t>
            </a:r>
            <a:br>
              <a:rPr lang="en-US" sz="2200" kern="1200" dirty="0">
                <a:latin typeface="Corbel"/>
                <a:ea typeface="+mn-ea"/>
                <a:cs typeface="+mn-cs"/>
              </a:rPr>
            </a:br>
            <a:r>
              <a:rPr lang="en-US" sz="2200" kern="1200" dirty="0">
                <a:latin typeface="Corbel"/>
                <a:ea typeface="+mn-ea"/>
                <a:cs typeface="+mn-cs"/>
              </a:rPr>
              <a:t>}</a:t>
            </a:r>
          </a:p>
        </p:txBody>
      </p:sp>
      <p:sp>
        <p:nvSpPr>
          <p:cNvPr id="6" name="Text Box 6"/>
          <p:cNvSpPr txBox="1">
            <a:spLocks noChangeArrowheads="1"/>
          </p:cNvSpPr>
          <p:nvPr/>
        </p:nvSpPr>
        <p:spPr bwMode="auto">
          <a:xfrm>
            <a:off x="228600" y="1828086"/>
            <a:ext cx="6761163" cy="430887"/>
          </a:xfrm>
          <a:prstGeom prst="rect">
            <a:avLst/>
          </a:prstGeom>
          <a:noFill/>
          <a:ln w="9525">
            <a:noFill/>
            <a:miter lim="800000"/>
            <a:headEnd/>
            <a:tailEnd/>
          </a:ln>
          <a:effectLst/>
        </p:spPr>
        <p:txBody>
          <a:bodyPr>
            <a:spAutoFit/>
          </a:bodyPr>
          <a:lstStyle/>
          <a:p>
            <a:pPr algn="l" rtl="0">
              <a:spcBef>
                <a:spcPct val="50000"/>
              </a:spcBef>
            </a:pPr>
            <a:r>
              <a:rPr lang="en-US" sz="2200" kern="1200" dirty="0">
                <a:latin typeface="Corbel"/>
                <a:ea typeface="+mn-ea"/>
                <a:cs typeface="+mn-cs"/>
              </a:rPr>
              <a:t>[ </a:t>
            </a:r>
            <a:r>
              <a:rPr lang="en-US" sz="2200" kern="1200" dirty="0" err="1">
                <a:solidFill>
                  <a:srgbClr val="0070C0"/>
                </a:solidFill>
                <a:latin typeface="Corbel"/>
                <a:ea typeface="+mn-ea"/>
                <a:cs typeface="+mn-cs"/>
              </a:rPr>
              <a:t>ContractClass</a:t>
            </a:r>
            <a:r>
              <a:rPr lang="en-US" sz="2200" kern="1200" dirty="0">
                <a:latin typeface="Corbel"/>
                <a:ea typeface="+mn-ea"/>
                <a:cs typeface="+mn-cs"/>
              </a:rPr>
              <a:t>( </a:t>
            </a:r>
            <a:r>
              <a:rPr lang="en-US" sz="2200" b="1" kern="1200" dirty="0" err="1">
                <a:latin typeface="Corbel"/>
                <a:ea typeface="+mn-ea"/>
                <a:cs typeface="+mn-cs"/>
              </a:rPr>
              <a:t>typeof</a:t>
            </a:r>
            <a:r>
              <a:rPr lang="en-US" sz="2200" kern="1200" dirty="0">
                <a:latin typeface="Corbel"/>
                <a:ea typeface="+mn-ea"/>
                <a:cs typeface="+mn-cs"/>
              </a:rPr>
              <a:t>( </a:t>
            </a:r>
            <a:r>
              <a:rPr lang="en-US" sz="2200" kern="1200" dirty="0" err="1">
                <a:latin typeface="Corbel"/>
                <a:ea typeface="+mn-ea"/>
                <a:cs typeface="+mn-cs"/>
              </a:rPr>
              <a:t>CloneableContract</a:t>
            </a:r>
            <a:r>
              <a:rPr lang="en-US" sz="2200" kern="1200" dirty="0">
                <a:latin typeface="Corbel"/>
                <a:ea typeface="+mn-ea"/>
                <a:cs typeface="+mn-cs"/>
              </a:rPr>
              <a:t> )) ]</a:t>
            </a:r>
          </a:p>
        </p:txBody>
      </p:sp>
      <p:sp>
        <p:nvSpPr>
          <p:cNvPr id="8" name="Arc 7"/>
          <p:cNvSpPr/>
          <p:nvPr/>
        </p:nvSpPr>
        <p:spPr>
          <a:xfrm rot="1109716">
            <a:off x="4470102" y="2056686"/>
            <a:ext cx="1828800" cy="2057400"/>
          </a:xfrm>
          <a:prstGeom prst="arc">
            <a:avLst>
              <a:gd name="adj1" fmla="val 16200000"/>
              <a:gd name="adj2" fmla="val 3672477"/>
            </a:avLst>
          </a:prstGeom>
          <a:ln>
            <a:tailEnd type="arrow" w="lg" len="lg"/>
          </a:ln>
        </p:spPr>
        <p:style>
          <a:lnRef idx="3">
            <a:schemeClr val="accent1"/>
          </a:lnRef>
          <a:fillRef idx="0">
            <a:schemeClr val="accent1"/>
          </a:fillRef>
          <a:effectRef idx="2">
            <a:schemeClr val="accent1"/>
          </a:effectRef>
          <a:fontRef idx="minor">
            <a:schemeClr val="tx1"/>
          </a:fontRef>
        </p:style>
        <p:txBody>
          <a:bodyPr rtlCol="0" anchor="ctr"/>
          <a:lstStyle/>
          <a:p>
            <a:pPr algn="ctr" rtl="0"/>
            <a:endParaRPr lang="en-US" kern="1200">
              <a:solidFill>
                <a:prstClr val="white"/>
              </a:solidFill>
              <a:latin typeface="Corbel"/>
              <a:ea typeface="+mn-ea"/>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Contracts ?</a:t>
            </a:r>
            <a:endParaRPr lang="en-US" dirty="0"/>
          </a:p>
        </p:txBody>
      </p:sp>
      <p:pic>
        <p:nvPicPr>
          <p:cNvPr id="17410" name="Picture 2"/>
          <p:cNvPicPr>
            <a:picLocks noChangeAspect="1" noChangeArrowheads="1"/>
          </p:cNvPicPr>
          <p:nvPr/>
        </p:nvPicPr>
        <p:blipFill>
          <a:blip r:embed="rId3"/>
          <a:srcRect/>
          <a:stretch>
            <a:fillRect/>
          </a:stretch>
        </p:blipFill>
        <p:spPr bwMode="auto">
          <a:xfrm>
            <a:off x="457200" y="1781175"/>
            <a:ext cx="6391275" cy="4543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the Contracts ?</a:t>
            </a:r>
            <a:endParaRPr lang="en-US" dirty="0"/>
          </a:p>
        </p:txBody>
      </p:sp>
      <p:pic>
        <p:nvPicPr>
          <p:cNvPr id="16387" name="Picture 3"/>
          <p:cNvPicPr>
            <a:picLocks noChangeAspect="1" noChangeArrowheads="1"/>
          </p:cNvPicPr>
          <p:nvPr/>
        </p:nvPicPr>
        <p:blipFill>
          <a:blip r:embed="rId2"/>
          <a:srcRect/>
          <a:stretch>
            <a:fillRect/>
          </a:stretch>
        </p:blipFill>
        <p:spPr bwMode="auto">
          <a:xfrm>
            <a:off x="457200" y="1781175"/>
            <a:ext cx="6391275" cy="4543425"/>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57200" y="1657551"/>
            <a:ext cx="8357853" cy="4882813"/>
          </a:xfrm>
          <a:prstGeom prst="rect">
            <a:avLst/>
          </a:prstGeom>
          <a:noFill/>
          <a:ln w="9525">
            <a:noFill/>
            <a:miter lim="800000"/>
            <a:headEnd/>
            <a:tailEnd/>
          </a:ln>
          <a:effectLst/>
        </p:spPr>
      </p:pic>
      <p:sp>
        <p:nvSpPr>
          <p:cNvPr id="3" name="Title 2"/>
          <p:cNvSpPr>
            <a:spLocks noGrp="1"/>
          </p:cNvSpPr>
          <p:nvPr>
            <p:ph type="title"/>
          </p:nvPr>
        </p:nvSpPr>
        <p:spPr/>
        <p:txBody>
          <a:bodyPr>
            <a:normAutofit fontScale="90000"/>
          </a:bodyPr>
          <a:lstStyle/>
          <a:p>
            <a:r>
              <a:rPr lang="en-US" dirty="0" smtClean="0"/>
              <a:t>API Documentation with Contracts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Write Specifications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Contracts document design decisions</a:t>
            </a:r>
          </a:p>
          <a:p>
            <a:pPr lvl="1"/>
            <a:r>
              <a:rPr lang="en-US" dirty="0" smtClean="0"/>
              <a:t>Preconditions, </a:t>
            </a:r>
            <a:r>
              <a:rPr lang="en-US" dirty="0" err="1" smtClean="0"/>
              <a:t>postconditions</a:t>
            </a:r>
            <a:r>
              <a:rPr lang="en-US" dirty="0" smtClean="0"/>
              <a:t>, and object invariants</a:t>
            </a:r>
          </a:p>
          <a:p>
            <a:pPr lvl="1"/>
            <a:r>
              <a:rPr lang="en-US" dirty="0" smtClean="0"/>
              <a:t>Facilitate code reuse and evolution</a:t>
            </a:r>
          </a:p>
          <a:p>
            <a:r>
              <a:rPr lang="en-US" dirty="0" smtClean="0"/>
              <a:t>Contracts are executable</a:t>
            </a:r>
          </a:p>
          <a:p>
            <a:pPr lvl="1"/>
            <a:r>
              <a:rPr lang="en-US" dirty="0" smtClean="0"/>
              <a:t>Checked documentation</a:t>
            </a:r>
          </a:p>
          <a:p>
            <a:pPr lvl="1"/>
            <a:r>
              <a:rPr lang="en-US" dirty="0" smtClean="0"/>
              <a:t>Amplify testing through oracles, including test exploration (</a:t>
            </a:r>
            <a:r>
              <a:rPr lang="en-US" dirty="0" err="1" smtClean="0"/>
              <a:t>Pex</a:t>
            </a:r>
            <a:r>
              <a:rPr lang="en-US" dirty="0" smtClean="0"/>
              <a:t>)</a:t>
            </a:r>
          </a:p>
          <a:p>
            <a:r>
              <a:rPr lang="en-US" dirty="0" smtClean="0"/>
              <a:t>Contracts help static verification</a:t>
            </a:r>
          </a:p>
          <a:p>
            <a:pPr lvl="1"/>
            <a:r>
              <a:rPr lang="en-US" dirty="0" smtClean="0"/>
              <a:t>Early error detection</a:t>
            </a:r>
          </a:p>
          <a:p>
            <a:pPr lvl="1"/>
            <a:r>
              <a:rPr lang="en-US" dirty="0" smtClean="0"/>
              <a:t>Clarify responsibility at interfaces</a:t>
            </a:r>
          </a:p>
          <a:p>
            <a:r>
              <a:rPr lang="en-US" dirty="0" smtClean="0"/>
              <a:t>Assertions help, but</a:t>
            </a:r>
          </a:p>
          <a:p>
            <a:pPr lvl="1"/>
            <a:r>
              <a:rPr lang="en-US" dirty="0" smtClean="0"/>
              <a:t>Not seen as a contract between 2 parties</a:t>
            </a:r>
          </a:p>
          <a:p>
            <a:pPr lvl="1"/>
            <a:r>
              <a:rPr lang="en-US" dirty="0" smtClean="0"/>
              <a:t>Every team has their own</a:t>
            </a:r>
          </a:p>
          <a:p>
            <a:pPr lvl="1"/>
            <a:r>
              <a:rPr lang="en-US" dirty="0" smtClean="0"/>
              <a:t>Difficult to tool against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a:t>
            </a:r>
            <a:r>
              <a:rPr lang="en-US" dirty="0" err="1" smtClean="0"/>
              <a:t>CodeContracts</a:t>
            </a:r>
            <a:r>
              <a:rPr lang="en-US" dirty="0" smtClean="0"/>
              <a:t> Project</a:t>
            </a:r>
            <a:endParaRPr lang="en-US" dirty="0"/>
          </a:p>
        </p:txBody>
      </p:sp>
      <p:sp>
        <p:nvSpPr>
          <p:cNvPr id="6" name="Rounded Rectangle 5"/>
          <p:cNvSpPr/>
          <p:nvPr/>
        </p:nvSpPr>
        <p:spPr>
          <a:xfrm>
            <a:off x="1066800" y="2057400"/>
            <a:ext cx="6934200" cy="1905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smtClean="0">
                <a:solidFill>
                  <a:schemeClr val="tx1"/>
                </a:solidFill>
              </a:rPr>
              <a:t>Language-Agnostic Contracts for .NET</a:t>
            </a:r>
            <a:br>
              <a:rPr lang="en-US" sz="3200" dirty="0" smtClean="0">
                <a:solidFill>
                  <a:schemeClr val="tx1"/>
                </a:solidFill>
              </a:rPr>
            </a:br>
            <a:endParaRPr lang="en-US" sz="1400" dirty="0" smtClean="0">
              <a:solidFill>
                <a:schemeClr val="tx1"/>
              </a:solidFill>
            </a:endParaRPr>
          </a:p>
          <a:p>
            <a:pPr algn="ctr"/>
            <a:r>
              <a:rPr lang="en-US" sz="3200" dirty="0" smtClean="0">
                <a:solidFill>
                  <a:schemeClr val="tx1"/>
                </a:solidFill>
              </a:rPr>
              <a:t>Specifying Contracts in Code</a:t>
            </a:r>
          </a:p>
          <a:p>
            <a:pPr algn="ctr"/>
            <a:r>
              <a:rPr lang="en-US" sz="2400" dirty="0" smtClean="0">
                <a:solidFill>
                  <a:schemeClr val="tx1"/>
                </a:solidFill>
              </a:rPr>
              <a:t/>
            </a:r>
            <a:br>
              <a:rPr lang="en-US" sz="2400" dirty="0" smtClean="0">
                <a:solidFill>
                  <a:schemeClr val="tx1"/>
                </a:solidFill>
              </a:rPr>
            </a:br>
            <a:r>
              <a:rPr lang="en-US" sz="2400" dirty="0" smtClean="0">
                <a:solidFill>
                  <a:schemeClr val="tx1"/>
                </a:solidFill>
              </a:rPr>
              <a:t>preconditions, </a:t>
            </a:r>
            <a:r>
              <a:rPr lang="en-US" sz="2400" dirty="0" err="1" smtClean="0">
                <a:solidFill>
                  <a:schemeClr val="tx1"/>
                </a:solidFill>
              </a:rPr>
              <a:t>postconditions</a:t>
            </a:r>
            <a:r>
              <a:rPr lang="en-US" sz="2400" dirty="0" smtClean="0">
                <a:solidFill>
                  <a:schemeClr val="tx1"/>
                </a:solidFill>
              </a:rPr>
              <a:t>, object invariants</a:t>
            </a:r>
            <a:endParaRPr lang="en-US" sz="2400" dirty="0">
              <a:solidFill>
                <a:schemeClr val="tx1"/>
              </a:solidFill>
            </a:endParaRPr>
          </a:p>
        </p:txBody>
      </p:sp>
      <p:sp>
        <p:nvSpPr>
          <p:cNvPr id="7" name="Rounded Rectangle 6"/>
          <p:cNvSpPr/>
          <p:nvPr/>
        </p:nvSpPr>
        <p:spPr>
          <a:xfrm>
            <a:off x="1066800" y="4267200"/>
            <a:ext cx="2057400" cy="1600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dirty="0" smtClean="0">
                <a:solidFill>
                  <a:schemeClr val="tx1"/>
                </a:solidFill>
              </a:rPr>
              <a:t>Runtime Checking</a:t>
            </a:r>
          </a:p>
        </p:txBody>
      </p:sp>
      <p:sp>
        <p:nvSpPr>
          <p:cNvPr id="8" name="Rounded Rectangle 7"/>
          <p:cNvSpPr/>
          <p:nvPr/>
        </p:nvSpPr>
        <p:spPr>
          <a:xfrm>
            <a:off x="3467100" y="4267200"/>
            <a:ext cx="2057400" cy="1600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dirty="0" smtClean="0">
                <a:solidFill>
                  <a:schemeClr val="tx1"/>
                </a:solidFill>
              </a:rPr>
              <a:t>Static Checking</a:t>
            </a:r>
          </a:p>
        </p:txBody>
      </p:sp>
      <p:sp>
        <p:nvSpPr>
          <p:cNvPr id="9" name="Rounded Rectangle 8"/>
          <p:cNvSpPr/>
          <p:nvPr/>
        </p:nvSpPr>
        <p:spPr>
          <a:xfrm>
            <a:off x="5867400" y="4267200"/>
            <a:ext cx="2133600" cy="1600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dirty="0" smtClean="0">
                <a:solidFill>
                  <a:schemeClr val="tx1"/>
                </a:solidFill>
              </a:rPr>
              <a:t>API Doc</a:t>
            </a:r>
          </a:p>
          <a:p>
            <a:pPr algn="ctr"/>
            <a:r>
              <a:rPr lang="en-US" sz="3000" dirty="0" smtClean="0">
                <a:solidFill>
                  <a:schemeClr val="tx1"/>
                </a:solidFill>
              </a:rPr>
              <a:t>Generation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 Contract Language Idea</a:t>
            </a:r>
            <a:endParaRPr lang="en-US" dirty="0"/>
          </a:p>
        </p:txBody>
      </p:sp>
      <p:sp>
        <p:nvSpPr>
          <p:cNvPr id="3" name="Content Placeholder 2"/>
          <p:cNvSpPr>
            <a:spLocks noGrp="1"/>
          </p:cNvSpPr>
          <p:nvPr>
            <p:ph idx="1"/>
          </p:nvPr>
        </p:nvSpPr>
        <p:spPr/>
        <p:txBody>
          <a:bodyPr/>
          <a:lstStyle/>
          <a:p>
            <a:pPr>
              <a:buNone/>
            </a:pPr>
            <a:r>
              <a:rPr lang="en-US" b="1" dirty="0" smtClean="0"/>
              <a:t>Specification approaches</a:t>
            </a:r>
          </a:p>
          <a:p>
            <a:r>
              <a:rPr lang="en-US" dirty="0" smtClean="0"/>
              <a:t>Eiffel, Spec#: non-mainstream languages</a:t>
            </a:r>
          </a:p>
          <a:p>
            <a:r>
              <a:rPr lang="en-US" dirty="0" smtClean="0"/>
              <a:t>JML: specifications in comments</a:t>
            </a:r>
          </a:p>
          <a:p>
            <a:r>
              <a:rPr lang="en-US" dirty="0" smtClean="0"/>
              <a:t>Many research languages or extensions with</a:t>
            </a:r>
          </a:p>
          <a:p>
            <a:pPr lvl="1"/>
            <a:r>
              <a:rPr lang="en-US" dirty="0" smtClean="0"/>
              <a:t>Specifications or type systems</a:t>
            </a:r>
          </a:p>
          <a:p>
            <a:pPr>
              <a:buNone/>
            </a:pPr>
            <a:r>
              <a:rPr lang="en-US" b="1" dirty="0" smtClean="0"/>
              <a:t>Alternative</a:t>
            </a:r>
          </a:p>
          <a:p>
            <a:r>
              <a:rPr lang="en-US" dirty="0" smtClean="0"/>
              <a:t>Embedding in an existing language</a:t>
            </a:r>
            <a:br>
              <a:rPr lang="en-US" dirty="0" smtClean="0"/>
            </a:br>
            <a:r>
              <a:rPr lang="en-US" dirty="0" err="1" smtClean="0"/>
              <a:t>CodeContracts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16.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121902612BC449BDE2377D7B4C2377" ma:contentTypeVersion="1" ma:contentTypeDescription="Create a new document." ma:contentTypeScope="" ma:versionID="570e8919a9c01286a770627928286662">
  <xsd:schema xmlns:xsd="http://www.w3.org/2001/XMLSchema" xmlns:p="http://schemas.microsoft.com/office/2006/metadata/properties" xmlns:ns2="514f1569-2f64-4830-a063-3faf6e2c62dc" targetNamespace="http://schemas.microsoft.com/office/2006/metadata/properties" ma:root="true" ma:fieldsID="f258a06abdb2ebf6421eb4b029dfa139" ns2:_="">
    <xsd:import namespace="514f1569-2f64-4830-a063-3faf6e2c62dc"/>
    <xsd:element name="properties">
      <xsd:complexType>
        <xsd:sequence>
          <xsd:element name="documentManagement">
            <xsd:complexType>
              <xsd:all>
                <xsd:element ref="ns2:Show_x0020_on_x0020_Home" minOccurs="0"/>
              </xsd:all>
            </xsd:complexType>
          </xsd:element>
        </xsd:sequence>
      </xsd:complexType>
    </xsd:element>
  </xsd:schema>
  <xsd:schema xmlns:xsd="http://www.w3.org/2001/XMLSchema" xmlns:dms="http://schemas.microsoft.com/office/2006/documentManagement/types" targetNamespace="514f1569-2f64-4830-a063-3faf6e2c62dc" elementFormDefault="qualified">
    <xsd:import namespace="http://schemas.microsoft.com/office/2006/documentManagement/types"/>
    <xsd:element name="Show_x0020_on_x0020_Home" ma:index="8" nillable="true" ma:displayName="Show on Home" ma:default="0" ma:internalName="Show_x0020_on_x0020_Hom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how_x0020_on_x0020_Home xmlns="514f1569-2f64-4830-a063-3faf6e2c62dc">false</Show_x0020_on_x0020_Home>
  </documentManagement>
</p:properties>
</file>

<file path=customXml/item4.xml><?xml version="1.0" encoding="utf-8"?>
<outs:outSpaceData xmlns:outs="http://schemas.microsoft.com/office/2009/outspace/metadata">
  <outs:relatedDates>
    <outs:relatedDate>
      <outs:type>3</outs:type>
      <outs:displayName>Last Modified</outs:displayName>
      <outs:dateTime>2009-09-30T15:56:51Z</outs:dateTime>
      <outs:isPinned>true</outs:isPinned>
    </outs:relatedDate>
    <outs:relatedDate>
      <outs:type>2</outs:type>
      <outs:displayName>Created</outs:displayName>
      <outs:dateTime>2008-12-12T19:07:21Z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PAULETTE SUBERT</outs:displayName>
          <outs:accountName/>
        </outs:relatedPerson>
      </outs:people>
      <outs:source>0</outs:source>
      <outs:isPinned>true</outs:isPinned>
    </outs:relatedPeopleItem>
    <outs:relatedPeopleItem>
      <outs:category>Last modified by</outs:category>
      <outs:people>
        <outs:relatedPerson>
          <outs:displayName>maf</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Show on Home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167F2F19-AC44-4672-B659-E5DC9C965907}">
  <ds:schemaRefs>
    <ds:schemaRef ds:uri="http://schemas.microsoft.com/sharepoint/v3/contenttype/forms"/>
  </ds:schemaRefs>
</ds:datastoreItem>
</file>

<file path=customXml/itemProps2.xml><?xml version="1.0" encoding="utf-8"?>
<ds:datastoreItem xmlns:ds="http://schemas.openxmlformats.org/officeDocument/2006/customXml" ds:itemID="{4310CDCF-FE90-4EB0-A3BF-07787A3C6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4f1569-2f64-4830-a063-3faf6e2c62d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0998CC2-4834-480E-986E-7E488AE08C11}">
  <ds:schemaRefs>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514f1569-2f64-4830-a063-3faf6e2c62dc"/>
    <ds:schemaRef ds:uri="http://purl.org/dc/dcmitype/"/>
  </ds:schemaRefs>
</ds:datastoreItem>
</file>

<file path=customXml/itemProps4.xml><?xml version="1.0" encoding="utf-8"?>
<ds:datastoreItem xmlns:ds="http://schemas.openxmlformats.org/officeDocument/2006/customXml" ds:itemID="{365A1F41-B7E5-4DBE-81AF-AED9B88D467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5545</TotalTime>
  <Words>2568</Words>
  <Application>Microsoft Office PowerPoint</Application>
  <PresentationFormat>On-screen Show (4:3)</PresentationFormat>
  <Paragraphs>690</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Slide 1</vt:lpstr>
      <vt:lpstr>Quick Group Overview</vt:lpstr>
      <vt:lpstr>A very brief history of CodeContracts</vt:lpstr>
      <vt:lpstr>What are Contracts ?</vt:lpstr>
      <vt:lpstr>Where are the Contracts ?</vt:lpstr>
      <vt:lpstr>API Documentation with Contracts</vt:lpstr>
      <vt:lpstr>Why Write Specifications ?</vt:lpstr>
      <vt:lpstr>The CodeContracts Project</vt:lpstr>
      <vt:lpstr>Embedded Contract Language Idea</vt:lpstr>
      <vt:lpstr>Specifying Contracts (C#)</vt:lpstr>
      <vt:lpstr>Specifying Contracts (in VisualBasic)</vt:lpstr>
      <vt:lpstr>Static Methods as Contract Markers</vt:lpstr>
      <vt:lpstr>Contracts == Metadata + IL</vt:lpstr>
      <vt:lpstr>Demo</vt:lpstr>
      <vt:lpstr>Compilation and Runtime Checking</vt:lpstr>
      <vt:lpstr>Slide 16</vt:lpstr>
      <vt:lpstr>Slide 17</vt:lpstr>
      <vt:lpstr>Research Challenges</vt:lpstr>
      <vt:lpstr>Static Checker Design Decisions</vt:lpstr>
      <vt:lpstr>Slide 20</vt:lpstr>
      <vt:lpstr>Pros and Cons of IL Verification</vt:lpstr>
      <vt:lpstr>Abstract Interpretation (on 1 slide)</vt:lpstr>
      <vt:lpstr>Scalar Programs</vt:lpstr>
      <vt:lpstr>MSIL+</vt:lpstr>
      <vt:lpstr>Slide 25</vt:lpstr>
      <vt:lpstr>Subroutines and Inheritance</vt:lpstr>
      <vt:lpstr>Contract Subroutines at Call Sites</vt:lpstr>
      <vt:lpstr>Dealing with Disjunctions</vt:lpstr>
      <vt:lpstr>Dealing with Disjunctions (2)</vt:lpstr>
      <vt:lpstr>Dealing with Disjunctions (2)</vt:lpstr>
      <vt:lpstr>Contract Format: Future Proof</vt:lpstr>
      <vt:lpstr>Ongoing and Future Work</vt:lpstr>
      <vt:lpstr>Summary and Conclusions</vt:lpstr>
      <vt:lpstr>Questions ?</vt:lpstr>
      <vt:lpstr>Backups</vt:lpstr>
      <vt:lpstr>Specifications where no Code allowed</vt:lpstr>
    </vt:vector>
  </TitlesOfParts>
  <Company>SUBERT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PAULETTE SUBERT</dc:creator>
  <cp:lastModifiedBy>maf</cp:lastModifiedBy>
  <cp:revision>136</cp:revision>
  <dcterms:created xsi:type="dcterms:W3CDTF">2008-12-12T19:07:21Z</dcterms:created>
  <dcterms:modified xsi:type="dcterms:W3CDTF">2009-10-27T22:36:18Z</dcterms:modified>
</cp:coreProperties>
</file>