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7" r:id="rId2"/>
    <p:sldId id="273" r:id="rId3"/>
    <p:sldId id="258" r:id="rId4"/>
    <p:sldId id="274" r:id="rId5"/>
    <p:sldId id="262" r:id="rId6"/>
    <p:sldId id="263" r:id="rId7"/>
    <p:sldId id="264" r:id="rId8"/>
    <p:sldId id="267" r:id="rId9"/>
    <p:sldId id="268" r:id="rId10"/>
    <p:sldId id="275" r:id="rId11"/>
    <p:sldId id="278" r:id="rId12"/>
    <p:sldId id="295" r:id="rId13"/>
    <p:sldId id="280" r:id="rId14"/>
    <p:sldId id="296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269" r:id="rId26"/>
    <p:sldId id="27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FECEC6"/>
    <a:srgbClr val="FEDFDA"/>
    <a:srgbClr val="00FFFF"/>
    <a:srgbClr val="FF6969"/>
    <a:srgbClr val="FFFF5D"/>
    <a:srgbClr val="BDFEB4"/>
    <a:srgbClr val="B4F2FE"/>
    <a:srgbClr val="FDF945"/>
    <a:srgbClr val="B7DEE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12" autoAdjust="0"/>
  </p:normalViewPr>
  <p:slideViewPr>
    <p:cSldViewPr>
      <p:cViewPr>
        <p:scale>
          <a:sx n="80" d="100"/>
          <a:sy n="80" d="100"/>
        </p:scale>
        <p:origin x="-984" y="-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12130-A7D9-4B85-BDA0-36AB1647588A}" type="datetimeFigureOut">
              <a:rPr lang="en-US" smtClean="0"/>
              <a:pPr/>
              <a:t>10/6/2009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E1210-9547-4C6D-BB63-69C87ED59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Interacting with people</a:t>
            </a:r>
            <a:r>
              <a:rPr lang="en-US" baseline="0" dirty="0" smtClean="0"/>
              <a:t> are very important aspects of software </a:t>
            </a:r>
            <a:r>
              <a:rPr lang="en-US" baseline="0" dirty="0" err="1" smtClean="0"/>
              <a:t>enginnering</a:t>
            </a:r>
            <a:r>
              <a:rPr lang="en-US" baseline="0" dirty="0" smtClean="0"/>
              <a:t> that is currently not well supported by tools.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3CC1D-8754-413A-9F56-FF080F2ED14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BD32-F70C-4188-9A28-50C17FD13065}" type="datetimeFigureOut">
              <a:rPr lang="en-US" smtClean="0"/>
              <a:pPr/>
              <a:t>10/6/2009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AF3A-19C2-466E-8B05-F9512D788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BD32-F70C-4188-9A28-50C17FD13065}" type="datetimeFigureOut">
              <a:rPr lang="en-US" smtClean="0"/>
              <a:pPr/>
              <a:t>10/6/2009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AF3A-19C2-466E-8B05-F9512D788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BD32-F70C-4188-9A28-50C17FD13065}" type="datetimeFigureOut">
              <a:rPr lang="en-US" smtClean="0"/>
              <a:pPr/>
              <a:t>10/6/2009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AF3A-19C2-466E-8B05-F9512D788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t="4624"/>
          <a:stretch>
            <a:fillRect/>
          </a:stretch>
        </p:blipFill>
        <p:spPr bwMode="auto">
          <a:xfrm>
            <a:off x="762000" y="304800"/>
            <a:ext cx="6692900" cy="628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BD32-F70C-4188-9A28-50C17FD13065}" type="datetimeFigureOut">
              <a:rPr lang="en-US" smtClean="0"/>
              <a:pPr/>
              <a:t>10/6/2009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AF3A-19C2-466E-8B05-F9512D788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BD32-F70C-4188-9A28-50C17FD13065}" type="datetimeFigureOut">
              <a:rPr lang="en-US" smtClean="0"/>
              <a:pPr/>
              <a:t>10/6/2009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AF3A-19C2-466E-8B05-F9512D788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BD32-F70C-4188-9A28-50C17FD13065}" type="datetimeFigureOut">
              <a:rPr lang="en-US" smtClean="0"/>
              <a:pPr/>
              <a:t>10/6/2009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AF3A-19C2-466E-8B05-F9512D788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BD32-F70C-4188-9A28-50C17FD13065}" type="datetimeFigureOut">
              <a:rPr lang="en-US" smtClean="0"/>
              <a:pPr/>
              <a:t>10/6/2009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AF3A-19C2-466E-8B05-F9512D788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BD32-F70C-4188-9A28-50C17FD13065}" type="datetimeFigureOut">
              <a:rPr lang="en-US" smtClean="0"/>
              <a:pPr/>
              <a:t>10/6/2009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AF3A-19C2-466E-8B05-F9512D788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BD32-F70C-4188-9A28-50C17FD13065}" type="datetimeFigureOut">
              <a:rPr lang="en-US" smtClean="0"/>
              <a:pPr/>
              <a:t>10/6/2009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AF3A-19C2-466E-8B05-F9512D788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BD32-F70C-4188-9A28-50C17FD13065}" type="datetimeFigureOut">
              <a:rPr lang="en-US" smtClean="0"/>
              <a:pPr/>
              <a:t>10/6/2009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AF3A-19C2-466E-8B05-F9512D788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3BD32-F70C-4188-9A28-50C17FD13065}" type="datetimeFigureOut">
              <a:rPr lang="en-US" smtClean="0"/>
              <a:pPr/>
              <a:t>10/6/2009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3AF3A-19C2-466E-8B05-F9512D788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42683/Search.aspx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thinkgeek.com/tshirts-apparel/unisex/generic/a69c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3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6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5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6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31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6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32.png"/><Relationship Id="rId19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31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6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32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The Social Programmer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200"/>
              </a:spcBef>
            </a:pPr>
            <a:r>
              <a:rPr lang="en-US" sz="2800" dirty="0" smtClean="0"/>
              <a:t>Robert DeLine</a:t>
            </a:r>
          </a:p>
          <a:p>
            <a:pPr>
              <a:spcBef>
                <a:spcPts val="200"/>
              </a:spcBef>
            </a:pPr>
            <a:r>
              <a:rPr lang="en-US" sz="2800" dirty="0" smtClean="0"/>
              <a:t>Microsoft Research</a:t>
            </a:r>
          </a:p>
          <a:p>
            <a:pPr>
              <a:spcBef>
                <a:spcPts val="200"/>
              </a:spcBef>
            </a:pPr>
            <a:endParaRPr lang="en-US" dirty="0" smtClean="0"/>
          </a:p>
          <a:p>
            <a:pPr>
              <a:spcBef>
                <a:spcPts val="200"/>
              </a:spcBef>
            </a:pPr>
            <a:r>
              <a:rPr lang="en-US" dirty="0" smtClean="0"/>
              <a:t>University of Washington, 6 Oct 2009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Developers are thread schedulers!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524000"/>
            <a:ext cx="8915400" cy="5410200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0000FF"/>
                </a:solidFill>
                <a:latin typeface="Consolas"/>
                <a:ea typeface="Calibri"/>
                <a:cs typeface="Times New Roman"/>
              </a:rPr>
              <a:t>        void</a:t>
            </a:r>
            <a:r>
              <a:rPr lang="en-US" sz="1400" dirty="0" smtClean="0">
                <a:latin typeface="Consolas"/>
                <a:ea typeface="Calibri"/>
                <a:cs typeface="Times New Roman"/>
              </a:rPr>
              <a:t> </a:t>
            </a:r>
            <a:r>
              <a:rPr lang="en-US" sz="1400" dirty="0" err="1" smtClean="0">
                <a:latin typeface="Consolas"/>
                <a:ea typeface="Calibri"/>
                <a:cs typeface="Times New Roman"/>
              </a:rPr>
              <a:t>BeDeveloper</a:t>
            </a:r>
            <a:r>
              <a:rPr lang="en-US" sz="1400" dirty="0" smtClean="0">
                <a:latin typeface="Consolas"/>
                <a:ea typeface="Calibri"/>
                <a:cs typeface="Times New Roman"/>
              </a:rPr>
              <a:t>()</a:t>
            </a:r>
            <a:endParaRPr lang="en-US" sz="1400" dirty="0" smtClean="0"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Consolas"/>
                <a:ea typeface="Calibri"/>
                <a:cs typeface="Times New Roman"/>
              </a:rPr>
              <a:t>        {</a:t>
            </a:r>
            <a:endParaRPr lang="en-US" sz="1400" dirty="0" smtClean="0"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Consolas"/>
                <a:ea typeface="Calibri"/>
                <a:cs typeface="Times New Roman"/>
              </a:rPr>
              <a:t>            </a:t>
            </a:r>
            <a:r>
              <a:rPr lang="en-US" sz="1400" dirty="0" smtClean="0">
                <a:solidFill>
                  <a:srgbClr val="0000FF"/>
                </a:solidFill>
                <a:latin typeface="Consolas"/>
                <a:ea typeface="Calibri"/>
                <a:cs typeface="Times New Roman"/>
              </a:rPr>
              <a:t>while</a:t>
            </a:r>
            <a:r>
              <a:rPr lang="en-US" sz="1400" dirty="0" smtClean="0">
                <a:latin typeface="Consolas"/>
                <a:ea typeface="Calibri"/>
                <a:cs typeface="Times New Roman"/>
              </a:rPr>
              <a:t> ( ! </a:t>
            </a:r>
            <a:r>
              <a:rPr lang="en-US" sz="1400" dirty="0" err="1" smtClean="0">
                <a:latin typeface="Consolas"/>
                <a:ea typeface="Calibri"/>
                <a:cs typeface="Times New Roman"/>
              </a:rPr>
              <a:t>quittingTime</a:t>
            </a:r>
            <a:r>
              <a:rPr lang="en-US" sz="1400" dirty="0" smtClean="0">
                <a:latin typeface="Consolas"/>
                <a:ea typeface="Calibri"/>
                <a:cs typeface="Times New Roman"/>
              </a:rPr>
              <a:t>) {</a:t>
            </a:r>
            <a:endParaRPr lang="en-US" sz="1400" dirty="0" smtClean="0"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Consolas"/>
                <a:ea typeface="Calibri"/>
                <a:cs typeface="Times New Roman"/>
              </a:rPr>
              <a:t>                </a:t>
            </a:r>
            <a:r>
              <a:rPr lang="en-US" sz="1400" dirty="0" smtClean="0">
                <a:solidFill>
                  <a:srgbClr val="0000FF"/>
                </a:solidFill>
                <a:latin typeface="Consolas"/>
                <a:ea typeface="Calibri"/>
                <a:cs typeface="Times New Roman"/>
              </a:rPr>
              <a:t>try</a:t>
            </a:r>
            <a:r>
              <a:rPr lang="en-US" sz="1400" dirty="0" smtClean="0">
                <a:latin typeface="Consolas"/>
                <a:ea typeface="Calibri"/>
                <a:cs typeface="Times New Roman"/>
              </a:rPr>
              <a:t> {</a:t>
            </a:r>
            <a:endParaRPr lang="en-US" sz="1400" dirty="0" smtClean="0"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Consolas"/>
                <a:ea typeface="Calibri"/>
                <a:cs typeface="Times New Roman"/>
              </a:rPr>
              <a:t>                    </a:t>
            </a:r>
            <a:r>
              <a:rPr lang="en-US" sz="1400" dirty="0" err="1" smtClean="0">
                <a:solidFill>
                  <a:srgbClr val="0000FF"/>
                </a:solidFill>
                <a:latin typeface="Consolas"/>
                <a:ea typeface="Calibri"/>
                <a:cs typeface="Times New Roman"/>
              </a:rPr>
              <a:t>var</a:t>
            </a:r>
            <a:r>
              <a:rPr lang="en-US" sz="1400" dirty="0" smtClean="0">
                <a:latin typeface="Consolas"/>
                <a:ea typeface="Calibri"/>
                <a:cs typeface="Times New Roman"/>
              </a:rPr>
              <a:t> task = </a:t>
            </a:r>
            <a:r>
              <a:rPr lang="en-US" sz="1400" dirty="0" err="1" smtClean="0">
                <a:latin typeface="Consolas"/>
                <a:ea typeface="Calibri"/>
                <a:cs typeface="Times New Roman"/>
              </a:rPr>
              <a:t>readyTasks.PickOne</a:t>
            </a:r>
            <a:r>
              <a:rPr lang="en-US" sz="1400" dirty="0" smtClean="0">
                <a:latin typeface="Consolas"/>
                <a:ea typeface="Calibri"/>
                <a:cs typeface="Times New Roman"/>
              </a:rPr>
              <a:t>();</a:t>
            </a:r>
            <a:endParaRPr lang="en-US" sz="1400" dirty="0" smtClean="0"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Consolas"/>
                <a:ea typeface="Calibri"/>
                <a:cs typeface="Times New Roman"/>
              </a:rPr>
              <a:t>                    </a:t>
            </a:r>
            <a:r>
              <a:rPr lang="en-US" sz="1400" dirty="0" smtClean="0">
                <a:solidFill>
                  <a:srgbClr val="0000FF"/>
                </a:solidFill>
                <a:latin typeface="Consolas"/>
                <a:ea typeface="Calibri"/>
                <a:cs typeface="Times New Roman"/>
              </a:rPr>
              <a:t>while</a:t>
            </a:r>
            <a:r>
              <a:rPr lang="en-US" sz="1400" dirty="0" smtClean="0">
                <a:latin typeface="Consolas"/>
                <a:ea typeface="Calibri"/>
                <a:cs typeface="Times New Roman"/>
              </a:rPr>
              <a:t> ( ! (</a:t>
            </a:r>
            <a:r>
              <a:rPr lang="en-US" sz="1400" dirty="0" err="1" smtClean="0">
                <a:latin typeface="Consolas"/>
                <a:ea typeface="Calibri"/>
                <a:cs typeface="Times New Roman"/>
              </a:rPr>
              <a:t>task.IsDone</a:t>
            </a:r>
            <a:r>
              <a:rPr lang="en-US" sz="1400" dirty="0" smtClean="0">
                <a:latin typeface="Consolas"/>
                <a:ea typeface="Calibri"/>
                <a:cs typeface="Times New Roman"/>
              </a:rPr>
              <a:t> || </a:t>
            </a:r>
            <a:r>
              <a:rPr lang="en-US" sz="1400" dirty="0" err="1" smtClean="0">
                <a:latin typeface="Consolas"/>
                <a:ea typeface="Calibri"/>
                <a:cs typeface="Times New Roman"/>
              </a:rPr>
              <a:t>task.IsBlocked</a:t>
            </a:r>
            <a:r>
              <a:rPr lang="en-US" sz="1400" dirty="0" smtClean="0">
                <a:latin typeface="Consolas"/>
                <a:ea typeface="Calibri"/>
                <a:cs typeface="Times New Roman"/>
              </a:rPr>
              <a:t>)) { </a:t>
            </a:r>
            <a:r>
              <a:rPr lang="en-US" sz="1400" dirty="0" err="1" smtClean="0">
                <a:latin typeface="Consolas"/>
                <a:ea typeface="Calibri"/>
                <a:cs typeface="Times New Roman"/>
              </a:rPr>
              <a:t>task.MakeProgress</a:t>
            </a:r>
            <a:r>
              <a:rPr lang="en-US" sz="1400" dirty="0" smtClean="0">
                <a:latin typeface="Consolas"/>
                <a:ea typeface="Calibri"/>
                <a:cs typeface="Times New Roman"/>
              </a:rPr>
              <a:t>(); }</a:t>
            </a:r>
            <a:endParaRPr lang="en-US" sz="1400" dirty="0" smtClean="0"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Consolas"/>
                <a:ea typeface="Calibri"/>
                <a:cs typeface="Times New Roman"/>
              </a:rPr>
              <a:t>                    </a:t>
            </a:r>
            <a:r>
              <a:rPr lang="en-US" sz="1400" dirty="0" smtClean="0">
                <a:solidFill>
                  <a:srgbClr val="0000FF"/>
                </a:solidFill>
                <a:latin typeface="Consolas"/>
                <a:ea typeface="Calibri"/>
                <a:cs typeface="Times New Roman"/>
              </a:rPr>
              <a:t>if</a:t>
            </a:r>
            <a:r>
              <a:rPr lang="en-US" sz="1400" dirty="0" smtClean="0">
                <a:latin typeface="Consolas"/>
                <a:ea typeface="Calibri"/>
                <a:cs typeface="Times New Roman"/>
              </a:rPr>
              <a:t> (</a:t>
            </a:r>
            <a:r>
              <a:rPr lang="en-US" sz="1400" dirty="0" err="1" smtClean="0">
                <a:latin typeface="Consolas"/>
                <a:ea typeface="Calibri"/>
                <a:cs typeface="Times New Roman"/>
              </a:rPr>
              <a:t>task.IsBlocked</a:t>
            </a:r>
            <a:r>
              <a:rPr lang="en-US" sz="1400" dirty="0" smtClean="0">
                <a:latin typeface="Consolas"/>
                <a:ea typeface="Calibri"/>
                <a:cs typeface="Times New Roman"/>
              </a:rPr>
              <a:t>) {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Consolas"/>
                <a:ea typeface="Calibri"/>
                <a:cs typeface="Times New Roman"/>
              </a:rPr>
              <a:t>                        </a:t>
            </a:r>
            <a:r>
              <a:rPr lang="en-US" sz="1400" dirty="0" err="1" smtClean="0">
                <a:latin typeface="Consolas"/>
                <a:ea typeface="Calibri"/>
                <a:cs typeface="Times New Roman"/>
              </a:rPr>
              <a:t>readyTasks.Remove</a:t>
            </a:r>
            <a:r>
              <a:rPr lang="en-US" sz="1400" dirty="0" smtClean="0">
                <a:latin typeface="Consolas"/>
                <a:ea typeface="Calibri"/>
                <a:cs typeface="Times New Roman"/>
              </a:rPr>
              <a:t>(task);</a:t>
            </a:r>
            <a:endParaRPr lang="en-US" sz="1400" dirty="0" smtClean="0"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Consolas"/>
                <a:ea typeface="Calibri"/>
                <a:cs typeface="Times New Roman"/>
              </a:rPr>
              <a:t>                        </a:t>
            </a:r>
            <a:r>
              <a:rPr lang="en-US" sz="1400" dirty="0" err="1" smtClean="0">
                <a:latin typeface="Consolas"/>
                <a:ea typeface="Calibri"/>
                <a:cs typeface="Times New Roman"/>
              </a:rPr>
              <a:t>blockedTasks.Add</a:t>
            </a:r>
            <a:r>
              <a:rPr lang="en-US" sz="1400" dirty="0" smtClean="0">
                <a:latin typeface="Consolas"/>
                <a:ea typeface="Calibri"/>
                <a:cs typeface="Times New Roman"/>
              </a:rPr>
              <a:t>(task);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Consolas"/>
                <a:ea typeface="Calibri"/>
                <a:cs typeface="Times New Roman"/>
              </a:rPr>
              <a:t>                    }</a:t>
            </a:r>
            <a:endParaRPr lang="en-US" sz="1400" dirty="0" smtClean="0"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Consolas"/>
                <a:ea typeface="Calibri"/>
                <a:cs typeface="Times New Roman"/>
              </a:rPr>
              <a:t>                }</a:t>
            </a:r>
            <a:endParaRPr lang="en-US" sz="1400" dirty="0" smtClean="0"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Consolas"/>
                <a:ea typeface="Calibri"/>
                <a:cs typeface="Times New Roman"/>
              </a:rPr>
              <a:t>                </a:t>
            </a:r>
            <a:r>
              <a:rPr lang="en-US" sz="1400" dirty="0" smtClean="0">
                <a:solidFill>
                  <a:srgbClr val="0000FF"/>
                </a:solidFill>
                <a:latin typeface="Consolas"/>
                <a:ea typeface="Calibri"/>
                <a:cs typeface="Times New Roman"/>
              </a:rPr>
              <a:t>catch</a:t>
            </a:r>
            <a:r>
              <a:rPr lang="en-US" sz="1400" dirty="0" smtClean="0">
                <a:latin typeface="Consolas"/>
                <a:ea typeface="Calibri"/>
                <a:cs typeface="Times New Roman"/>
              </a:rPr>
              <a:t> (</a:t>
            </a:r>
            <a:r>
              <a:rPr lang="en-US" sz="1400" dirty="0" smtClean="0">
                <a:solidFill>
                  <a:srgbClr val="2B91AF"/>
                </a:solidFill>
                <a:latin typeface="Consolas"/>
                <a:ea typeface="Calibri"/>
                <a:cs typeface="Times New Roman"/>
              </a:rPr>
              <a:t>Interruption</a:t>
            </a:r>
            <a:r>
              <a:rPr lang="en-US" sz="1400" dirty="0" smtClean="0">
                <a:latin typeface="Consolas"/>
                <a:ea typeface="Calibri"/>
                <a:cs typeface="Times New Roman"/>
              </a:rPr>
              <a:t> </a:t>
            </a:r>
            <a:r>
              <a:rPr lang="en-US" sz="1400" dirty="0" err="1" smtClean="0">
                <a:latin typeface="Consolas"/>
                <a:ea typeface="Calibri"/>
                <a:cs typeface="Times New Roman"/>
              </a:rPr>
              <a:t>interruption</a:t>
            </a:r>
            <a:r>
              <a:rPr lang="en-US" sz="1400" dirty="0" smtClean="0">
                <a:latin typeface="Consolas"/>
                <a:ea typeface="Calibri"/>
                <a:cs typeface="Times New Roman"/>
              </a:rPr>
              <a:t>) {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Consolas"/>
                <a:ea typeface="Calibri"/>
                <a:cs typeface="Times New Roman"/>
              </a:rPr>
              <a:t>                    </a:t>
            </a:r>
            <a:r>
              <a:rPr lang="en-US" sz="1400" dirty="0" err="1" smtClean="0">
                <a:latin typeface="Consolas"/>
                <a:ea typeface="Calibri"/>
                <a:cs typeface="Times New Roman"/>
              </a:rPr>
              <a:t>var</a:t>
            </a:r>
            <a:r>
              <a:rPr lang="en-US" sz="1400" dirty="0" smtClean="0">
                <a:latin typeface="Consolas"/>
                <a:ea typeface="Calibri"/>
                <a:cs typeface="Times New Roman"/>
              </a:rPr>
              <a:t> info = </a:t>
            </a:r>
            <a:r>
              <a:rPr lang="en-US" sz="1400" dirty="0" err="1" smtClean="0">
                <a:latin typeface="Consolas"/>
                <a:ea typeface="Calibri"/>
                <a:cs typeface="Times New Roman"/>
              </a:rPr>
              <a:t>interruption.FreshInformation</a:t>
            </a:r>
            <a:r>
              <a:rPr lang="en-US" sz="1400" dirty="0" smtClean="0">
                <a:latin typeface="Consolas"/>
                <a:ea typeface="Calibri"/>
                <a:cs typeface="Times New Roman"/>
              </a:rPr>
              <a:t>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Consolas"/>
                <a:ea typeface="Calibri"/>
                <a:cs typeface="Times New Roman"/>
              </a:rPr>
              <a:t>                    if (info != null) {</a:t>
            </a:r>
            <a:endParaRPr lang="en-US" sz="1400" dirty="0" smtClean="0"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Consolas"/>
                <a:ea typeface="Calibri"/>
                <a:cs typeface="Times New Roman"/>
              </a:rPr>
              <a:t>                        </a:t>
            </a:r>
            <a:r>
              <a:rPr lang="en-US" sz="1400" dirty="0" err="1" smtClean="0">
                <a:solidFill>
                  <a:srgbClr val="0000FF"/>
                </a:solidFill>
                <a:latin typeface="Consolas"/>
                <a:ea typeface="Calibri"/>
                <a:cs typeface="Times New Roman"/>
              </a:rPr>
              <a:t>foreach</a:t>
            </a:r>
            <a:r>
              <a:rPr lang="en-US" sz="1400" dirty="0" smtClean="0">
                <a:latin typeface="Consolas"/>
                <a:ea typeface="Calibri"/>
                <a:cs typeface="Times New Roman"/>
              </a:rPr>
              <a:t> (</a:t>
            </a:r>
            <a:r>
              <a:rPr lang="en-US" sz="1400" dirty="0" err="1" smtClean="0">
                <a:solidFill>
                  <a:srgbClr val="0000FF"/>
                </a:solidFill>
                <a:latin typeface="Consolas"/>
                <a:ea typeface="Calibri"/>
                <a:cs typeface="Times New Roman"/>
              </a:rPr>
              <a:t>var</a:t>
            </a:r>
            <a:r>
              <a:rPr lang="en-US" sz="1400" dirty="0" smtClean="0">
                <a:latin typeface="Consolas"/>
                <a:ea typeface="Calibri"/>
                <a:cs typeface="Times New Roman"/>
              </a:rPr>
              <a:t> task </a:t>
            </a:r>
            <a:r>
              <a:rPr lang="en-US" sz="1400" dirty="0" smtClean="0">
                <a:solidFill>
                  <a:srgbClr val="0000FF"/>
                </a:solidFill>
                <a:latin typeface="Consolas"/>
                <a:ea typeface="Calibri"/>
                <a:cs typeface="Times New Roman"/>
              </a:rPr>
              <a:t>in</a:t>
            </a:r>
            <a:r>
              <a:rPr lang="en-US" sz="1400" dirty="0" smtClean="0">
                <a:latin typeface="Consolas"/>
                <a:ea typeface="Calibri"/>
                <a:cs typeface="Times New Roman"/>
              </a:rPr>
              <a:t> </a:t>
            </a:r>
            <a:r>
              <a:rPr lang="en-US" sz="1400" dirty="0" err="1" smtClean="0">
                <a:latin typeface="Consolas"/>
                <a:ea typeface="Calibri"/>
                <a:cs typeface="Times New Roman"/>
              </a:rPr>
              <a:t>blockedTasks</a:t>
            </a:r>
            <a:r>
              <a:rPr lang="en-US" sz="1400" dirty="0" smtClean="0">
                <a:latin typeface="Consolas"/>
                <a:ea typeface="Calibri"/>
                <a:cs typeface="Times New Roman"/>
              </a:rPr>
              <a:t>) {</a:t>
            </a:r>
            <a:endParaRPr lang="en-US" sz="1400" dirty="0" smtClean="0"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Consolas"/>
                <a:ea typeface="Calibri"/>
                <a:cs typeface="Times New Roman"/>
              </a:rPr>
              <a:t>                            </a:t>
            </a:r>
            <a:r>
              <a:rPr lang="en-US" sz="1400" dirty="0" smtClean="0">
                <a:solidFill>
                  <a:srgbClr val="0000FF"/>
                </a:solidFill>
                <a:latin typeface="Consolas"/>
                <a:ea typeface="Calibri"/>
                <a:cs typeface="Times New Roman"/>
              </a:rPr>
              <a:t>if</a:t>
            </a:r>
            <a:r>
              <a:rPr lang="en-US" sz="1400" dirty="0" smtClean="0">
                <a:latin typeface="Consolas"/>
                <a:ea typeface="Calibri"/>
                <a:cs typeface="Times New Roman"/>
              </a:rPr>
              <a:t> (</a:t>
            </a:r>
            <a:r>
              <a:rPr lang="en-US" sz="1400" dirty="0" err="1" smtClean="0">
                <a:latin typeface="Consolas"/>
                <a:ea typeface="Calibri"/>
                <a:cs typeface="Times New Roman"/>
              </a:rPr>
              <a:t>task.BlockedOnInformationNeed</a:t>
            </a:r>
            <a:r>
              <a:rPr lang="en-US" sz="1400" dirty="0" smtClean="0">
                <a:latin typeface="Consolas"/>
                <a:ea typeface="Calibri"/>
                <a:cs typeface="Times New Roman"/>
              </a:rPr>
              <a:t>(info)) {</a:t>
            </a:r>
            <a:endParaRPr lang="en-US" sz="1400" dirty="0" smtClean="0"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Consolas"/>
                <a:ea typeface="Calibri"/>
                <a:cs typeface="Times New Roman"/>
              </a:rPr>
              <a:t>                                </a:t>
            </a:r>
            <a:r>
              <a:rPr lang="en-US" sz="1400" dirty="0" err="1" smtClean="0">
                <a:latin typeface="Consolas"/>
                <a:ea typeface="Calibri"/>
                <a:cs typeface="Times New Roman"/>
              </a:rPr>
              <a:t>blockedTasks.Remove</a:t>
            </a:r>
            <a:r>
              <a:rPr lang="en-US" sz="1400" dirty="0" smtClean="0">
                <a:latin typeface="Consolas"/>
                <a:ea typeface="Calibri"/>
                <a:cs typeface="Times New Roman"/>
              </a:rPr>
              <a:t>(task);</a:t>
            </a:r>
            <a:endParaRPr lang="en-US" sz="1400" dirty="0" smtClean="0"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Consolas"/>
                <a:ea typeface="Calibri"/>
                <a:cs typeface="Times New Roman"/>
              </a:rPr>
              <a:t>                                </a:t>
            </a:r>
            <a:r>
              <a:rPr lang="en-US" sz="1400" dirty="0" err="1" smtClean="0">
                <a:latin typeface="Consolas"/>
                <a:ea typeface="Calibri"/>
                <a:cs typeface="Times New Roman"/>
              </a:rPr>
              <a:t>readyTasks.Add</a:t>
            </a:r>
            <a:r>
              <a:rPr lang="en-US" sz="1400" dirty="0" smtClean="0">
                <a:latin typeface="Consolas"/>
                <a:ea typeface="Calibri"/>
                <a:cs typeface="Times New Roman"/>
              </a:rPr>
              <a:t>(task);</a:t>
            </a:r>
            <a:endParaRPr lang="en-US" sz="1400" dirty="0" smtClean="0"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Consolas"/>
                <a:ea typeface="Calibri"/>
                <a:cs typeface="Times New Roman"/>
              </a:rPr>
              <a:t>                            }</a:t>
            </a:r>
            <a:endParaRPr lang="en-US" sz="1400" dirty="0" smtClean="0"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Consolas"/>
                <a:ea typeface="Calibri"/>
                <a:cs typeface="Times New Roman"/>
              </a:rPr>
              <a:t>                        }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Consolas"/>
                <a:ea typeface="Calibri"/>
                <a:cs typeface="Times New Roman"/>
              </a:rPr>
              <a:t>                    }</a:t>
            </a:r>
            <a:endParaRPr lang="en-US" sz="1400" dirty="0" smtClean="0"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Consolas"/>
                <a:ea typeface="Calibri"/>
                <a:cs typeface="Times New Roman"/>
              </a:rPr>
              <a:t>                }</a:t>
            </a:r>
            <a:endParaRPr lang="en-US" sz="1400" dirty="0" smtClean="0"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Consolas"/>
                <a:ea typeface="Calibri"/>
                <a:cs typeface="Times New Roman"/>
              </a:rPr>
              <a:t>            }</a:t>
            </a:r>
            <a:endParaRPr lang="en-US" sz="1400" dirty="0" smtClean="0">
              <a:ea typeface="Calibri"/>
              <a:cs typeface="Times New Roman"/>
            </a:endParaRPr>
          </a:p>
          <a:p>
            <a:pPr>
              <a:buNone/>
            </a:pPr>
            <a:r>
              <a:rPr lang="en-US" sz="1400" dirty="0" smtClean="0">
                <a:latin typeface="Consolas"/>
                <a:ea typeface="Calibri"/>
              </a:rPr>
              <a:t>        }</a:t>
            </a:r>
            <a:endParaRPr lang="en-US" sz="1400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93" name="Rectangle 45"/>
          <p:cNvSpPr>
            <a:spLocks noGrp="1" noChangeArrowheads="1"/>
          </p:cNvSpPr>
          <p:nvPr>
            <p:ph type="body" idx="4294967295"/>
          </p:nvPr>
        </p:nvSpPr>
        <p:spPr>
          <a:xfrm>
            <a:off x="5323572" y="1600200"/>
            <a:ext cx="3363228" cy="4462760"/>
          </a:xfrm>
          <a:noFill/>
          <a:ln/>
        </p:spPr>
        <p:txBody>
          <a:bodyPr wrap="none">
            <a:spAutoFit/>
          </a:bodyPr>
          <a:lstStyle/>
          <a:p>
            <a:pPr marL="341313" indent="-341313">
              <a:buNone/>
            </a:pPr>
            <a:r>
              <a:rPr lang="en-US" sz="2000" dirty="0" smtClean="0"/>
              <a:t>Links </a:t>
            </a:r>
            <a:r>
              <a:rPr lang="en-US" sz="2000" dirty="0"/>
              <a:t>from</a:t>
            </a:r>
          </a:p>
          <a:p>
            <a:pPr marL="682625" lvl="1" indent="-225425">
              <a:buClr>
                <a:srgbClr val="CC0000"/>
              </a:buClr>
              <a:buFont typeface="Wingdings" pitchFamily="2" charset="2"/>
              <a:buChar char="n"/>
            </a:pPr>
            <a:r>
              <a:rPr lang="en-US" sz="2000" dirty="0"/>
              <a:t>Source schema</a:t>
            </a:r>
          </a:p>
          <a:p>
            <a:pPr marL="682625" lvl="1" indent="-225425">
              <a:buClr>
                <a:srgbClr val="ECAE00"/>
              </a:buClr>
              <a:buFont typeface="Wingdings" pitchFamily="2" charset="2"/>
              <a:buChar char="n"/>
            </a:pPr>
            <a:r>
              <a:rPr lang="en-US" sz="2000" dirty="0"/>
              <a:t>Structured documents</a:t>
            </a:r>
          </a:p>
          <a:p>
            <a:pPr marL="682625" lvl="1" indent="-225425">
              <a:buClr>
                <a:srgbClr val="669900"/>
              </a:buClr>
              <a:buFont typeface="Wingdings" pitchFamily="2" charset="2"/>
              <a:buChar char="n"/>
            </a:pPr>
            <a:r>
              <a:rPr lang="en-US" sz="2000" dirty="0"/>
              <a:t>Plain-text allusions</a:t>
            </a:r>
          </a:p>
          <a:p>
            <a:pPr marL="682625" lvl="1" indent="-225425">
              <a:buClr>
                <a:srgbClr val="336699"/>
              </a:buClr>
              <a:buFont typeface="Wingdings" pitchFamily="2" charset="2"/>
              <a:buChar char="n"/>
            </a:pPr>
            <a:r>
              <a:rPr lang="en-US" sz="2000" dirty="0"/>
              <a:t>Computed relationships</a:t>
            </a:r>
          </a:p>
          <a:p>
            <a:pPr marL="682625" lvl="1" indent="-225425">
              <a:buClr>
                <a:srgbClr val="6600CC"/>
              </a:buClr>
              <a:buFont typeface="Wingdings" pitchFamily="2" charset="2"/>
              <a:buChar char="n"/>
            </a:pPr>
            <a:r>
              <a:rPr lang="en-US" sz="2000" dirty="0" smtClean="0"/>
              <a:t>Logging user behavior</a:t>
            </a:r>
            <a:endParaRPr lang="en-US" sz="2000" dirty="0"/>
          </a:p>
          <a:p>
            <a:pPr marL="682625" lvl="1" indent="-225425"/>
            <a:r>
              <a:rPr lang="en-US" sz="2000" dirty="0"/>
              <a:t>etc.</a:t>
            </a:r>
          </a:p>
          <a:p>
            <a:pPr marL="341313" indent="-341313">
              <a:buNone/>
            </a:pPr>
            <a:r>
              <a:rPr lang="en-US" sz="2000" dirty="0"/>
              <a:t>Graph gives basis for</a:t>
            </a:r>
          </a:p>
          <a:p>
            <a:pPr marL="682625" lvl="1" indent="-225425"/>
            <a:r>
              <a:rPr lang="en-US" sz="2000" dirty="0"/>
              <a:t>Link-analysis scoring</a:t>
            </a:r>
          </a:p>
          <a:p>
            <a:pPr marL="682625" lvl="1" indent="-225425"/>
            <a:r>
              <a:rPr lang="en-US" sz="2000" dirty="0"/>
              <a:t>Diary of an artifact</a:t>
            </a:r>
          </a:p>
          <a:p>
            <a:pPr marL="682625" lvl="1" indent="-225425"/>
            <a:r>
              <a:rPr lang="en-US" sz="2000" dirty="0"/>
              <a:t>Recommendations</a:t>
            </a:r>
          </a:p>
          <a:p>
            <a:pPr marL="682625" lvl="1" indent="-225425"/>
            <a:r>
              <a:rPr lang="en-US" sz="2000" dirty="0"/>
              <a:t>etc.</a:t>
            </a:r>
          </a:p>
        </p:txBody>
      </p:sp>
      <p:sp>
        <p:nvSpPr>
          <p:cNvPr id="104450" name="AutoShape 2"/>
          <p:cNvSpPr>
            <a:spLocks noChangeArrowheads="1"/>
          </p:cNvSpPr>
          <p:nvPr/>
        </p:nvSpPr>
        <p:spPr bwMode="auto">
          <a:xfrm>
            <a:off x="1441450" y="3438525"/>
            <a:ext cx="2565400" cy="3114675"/>
          </a:xfrm>
          <a:prstGeom prst="can">
            <a:avLst>
              <a:gd name="adj" fmla="val 24850"/>
            </a:avLst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defTabSz="4702175" eaLnBrk="0" hangingPunct="0"/>
            <a:endParaRPr lang="en-US" sz="900" dirty="0">
              <a:latin typeface="Myriad Pro" pitchFamily="34" charset="0"/>
            </a:endParaRPr>
          </a:p>
        </p:txBody>
      </p:sp>
      <p:sp>
        <p:nvSpPr>
          <p:cNvPr id="104451" name="Line 3"/>
          <p:cNvSpPr>
            <a:spLocks noChangeShapeType="1"/>
          </p:cNvSpPr>
          <p:nvPr/>
        </p:nvSpPr>
        <p:spPr bwMode="auto">
          <a:xfrm flipV="1">
            <a:off x="1828800" y="4356100"/>
            <a:ext cx="611188" cy="30162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52" name="Line 4"/>
          <p:cNvSpPr>
            <a:spLocks noChangeShapeType="1"/>
          </p:cNvSpPr>
          <p:nvPr/>
        </p:nvSpPr>
        <p:spPr bwMode="auto">
          <a:xfrm>
            <a:off x="2738438" y="2239963"/>
            <a:ext cx="1587" cy="1528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453" name="Line 5"/>
          <p:cNvSpPr>
            <a:spLocks noChangeShapeType="1"/>
          </p:cNvSpPr>
          <p:nvPr/>
        </p:nvSpPr>
        <p:spPr bwMode="auto">
          <a:xfrm flipH="1">
            <a:off x="3032125" y="2146300"/>
            <a:ext cx="509588" cy="1609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454" name="Line 6"/>
          <p:cNvSpPr>
            <a:spLocks noChangeShapeType="1"/>
          </p:cNvSpPr>
          <p:nvPr/>
        </p:nvSpPr>
        <p:spPr bwMode="auto">
          <a:xfrm flipH="1">
            <a:off x="3319463" y="2193925"/>
            <a:ext cx="992187" cy="157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455" name="Line 7"/>
          <p:cNvSpPr>
            <a:spLocks noChangeShapeType="1"/>
          </p:cNvSpPr>
          <p:nvPr/>
        </p:nvSpPr>
        <p:spPr bwMode="auto">
          <a:xfrm>
            <a:off x="1951038" y="2217738"/>
            <a:ext cx="479425" cy="1538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456" name="Line 8"/>
          <p:cNvSpPr>
            <a:spLocks noChangeShapeType="1"/>
          </p:cNvSpPr>
          <p:nvPr/>
        </p:nvSpPr>
        <p:spPr bwMode="auto">
          <a:xfrm>
            <a:off x="1177925" y="2217738"/>
            <a:ext cx="954088" cy="1538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457" name="AutoShape 9"/>
          <p:cNvSpPr>
            <a:spLocks noChangeArrowheads="1"/>
          </p:cNvSpPr>
          <p:nvPr/>
        </p:nvSpPr>
        <p:spPr bwMode="auto">
          <a:xfrm>
            <a:off x="4081463" y="1676400"/>
            <a:ext cx="795337" cy="776288"/>
          </a:xfrm>
          <a:prstGeom prst="can">
            <a:avLst>
              <a:gd name="adj" fmla="val 20468"/>
            </a:avLst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tIns="73152" bIns="0" anchor="ctr"/>
          <a:lstStyle/>
          <a:p>
            <a:pPr algn="ctr" eaLnBrk="0" hangingPunct="0"/>
            <a:r>
              <a:rPr lang="en-US" sz="1400">
                <a:latin typeface="Myriad Pro" pitchFamily="34" charset="0"/>
              </a:rPr>
              <a:t>etc.</a:t>
            </a:r>
          </a:p>
        </p:txBody>
      </p:sp>
      <p:sp>
        <p:nvSpPr>
          <p:cNvPr id="104458" name="AutoShape 10"/>
          <p:cNvSpPr>
            <a:spLocks noChangeArrowheads="1"/>
          </p:cNvSpPr>
          <p:nvPr/>
        </p:nvSpPr>
        <p:spPr bwMode="auto">
          <a:xfrm>
            <a:off x="3201988" y="1676400"/>
            <a:ext cx="795337" cy="776288"/>
          </a:xfrm>
          <a:prstGeom prst="can">
            <a:avLst>
              <a:gd name="adj" fmla="val 20468"/>
            </a:avLst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tIns="73152" bIns="0" anchor="ctr"/>
          <a:lstStyle/>
          <a:p>
            <a:pPr algn="ctr" eaLnBrk="0" hangingPunct="0"/>
            <a:r>
              <a:rPr lang="en-US" sz="1400">
                <a:latin typeface="Myriad Pro" pitchFamily="34" charset="0"/>
              </a:rPr>
              <a:t>Email</a:t>
            </a:r>
          </a:p>
        </p:txBody>
      </p:sp>
      <p:sp>
        <p:nvSpPr>
          <p:cNvPr id="104459" name="AutoShape 11"/>
          <p:cNvSpPr>
            <a:spLocks noChangeArrowheads="1"/>
          </p:cNvSpPr>
          <p:nvPr/>
        </p:nvSpPr>
        <p:spPr bwMode="auto">
          <a:xfrm>
            <a:off x="1457325" y="1676400"/>
            <a:ext cx="796925" cy="776288"/>
          </a:xfrm>
          <a:prstGeom prst="can">
            <a:avLst>
              <a:gd name="adj" fmla="val 20468"/>
            </a:avLst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tIns="73152" bIns="0" anchor="ctr"/>
          <a:lstStyle/>
          <a:p>
            <a:pPr algn="ctr" eaLnBrk="0" hangingPunct="0"/>
            <a:r>
              <a:rPr lang="en-US" sz="1400">
                <a:latin typeface="Myriad Pro" pitchFamily="34" charset="0"/>
              </a:rPr>
              <a:t>Product Studio</a:t>
            </a:r>
          </a:p>
        </p:txBody>
      </p:sp>
      <p:sp>
        <p:nvSpPr>
          <p:cNvPr id="104460" name="AutoShape 12"/>
          <p:cNvSpPr>
            <a:spLocks noChangeArrowheads="1"/>
          </p:cNvSpPr>
          <p:nvPr/>
        </p:nvSpPr>
        <p:spPr bwMode="auto">
          <a:xfrm>
            <a:off x="596900" y="1676400"/>
            <a:ext cx="776288" cy="777875"/>
          </a:xfrm>
          <a:prstGeom prst="can">
            <a:avLst>
              <a:gd name="adj" fmla="val 20509"/>
            </a:avLst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tIns="73152" bIns="0" anchor="ctr"/>
          <a:lstStyle/>
          <a:p>
            <a:pPr algn="ctr" eaLnBrk="0" hangingPunct="0"/>
            <a:r>
              <a:rPr lang="en-US" sz="1400" dirty="0">
                <a:latin typeface="Myriad Pro" pitchFamily="34" charset="0"/>
              </a:rPr>
              <a:t>Share Point</a:t>
            </a:r>
          </a:p>
        </p:txBody>
      </p:sp>
      <p:sp>
        <p:nvSpPr>
          <p:cNvPr id="104461" name="AutoShape 13"/>
          <p:cNvSpPr>
            <a:spLocks noChangeArrowheads="1"/>
          </p:cNvSpPr>
          <p:nvPr/>
        </p:nvSpPr>
        <p:spPr bwMode="auto">
          <a:xfrm>
            <a:off x="2336800" y="1676400"/>
            <a:ext cx="781050" cy="776288"/>
          </a:xfrm>
          <a:prstGeom prst="can">
            <a:avLst>
              <a:gd name="adj" fmla="val 20468"/>
            </a:avLst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tIns="73152" bIns="0" anchor="ctr"/>
          <a:lstStyle/>
          <a:p>
            <a:pPr algn="ctr" eaLnBrk="0" hangingPunct="0"/>
            <a:r>
              <a:rPr lang="en-US" sz="1400">
                <a:latin typeface="Myriad Pro" pitchFamily="34" charset="0"/>
              </a:rPr>
              <a:t>Source Depot</a:t>
            </a:r>
          </a:p>
        </p:txBody>
      </p:sp>
      <p:sp>
        <p:nvSpPr>
          <p:cNvPr id="104462" name="Line 14"/>
          <p:cNvSpPr>
            <a:spLocks noChangeShapeType="1"/>
          </p:cNvSpPr>
          <p:nvPr/>
        </p:nvSpPr>
        <p:spPr bwMode="auto">
          <a:xfrm>
            <a:off x="1828800" y="4657725"/>
            <a:ext cx="611188" cy="7778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63" name="Line 15"/>
          <p:cNvSpPr>
            <a:spLocks noChangeShapeType="1"/>
          </p:cNvSpPr>
          <p:nvPr/>
        </p:nvSpPr>
        <p:spPr bwMode="auto">
          <a:xfrm>
            <a:off x="1828800" y="4657725"/>
            <a:ext cx="609600" cy="4572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64" name="Line 16"/>
          <p:cNvSpPr>
            <a:spLocks noChangeShapeType="1"/>
          </p:cNvSpPr>
          <p:nvPr/>
        </p:nvSpPr>
        <p:spPr bwMode="auto">
          <a:xfrm>
            <a:off x="1828800" y="4657725"/>
            <a:ext cx="1588" cy="5334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65" name="Line 17"/>
          <p:cNvSpPr>
            <a:spLocks noChangeShapeType="1"/>
          </p:cNvSpPr>
          <p:nvPr/>
        </p:nvSpPr>
        <p:spPr bwMode="auto">
          <a:xfrm>
            <a:off x="2439988" y="4356100"/>
            <a:ext cx="606425" cy="149225"/>
          </a:xfrm>
          <a:prstGeom prst="line">
            <a:avLst/>
          </a:prstGeom>
          <a:noFill/>
          <a:ln w="19050">
            <a:solidFill>
              <a:srgbClr val="ECAE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66" name="Line 18"/>
          <p:cNvSpPr>
            <a:spLocks noChangeShapeType="1"/>
          </p:cNvSpPr>
          <p:nvPr/>
        </p:nvSpPr>
        <p:spPr bwMode="auto">
          <a:xfrm>
            <a:off x="3046413" y="4495800"/>
            <a:ext cx="1587" cy="390525"/>
          </a:xfrm>
          <a:prstGeom prst="line">
            <a:avLst/>
          </a:prstGeom>
          <a:noFill/>
          <a:ln w="19050">
            <a:solidFill>
              <a:srgbClr val="ECAE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67" name="Line 19"/>
          <p:cNvSpPr>
            <a:spLocks noChangeShapeType="1"/>
          </p:cNvSpPr>
          <p:nvPr/>
        </p:nvSpPr>
        <p:spPr bwMode="auto">
          <a:xfrm flipV="1">
            <a:off x="3046413" y="4356100"/>
            <a:ext cx="608012" cy="150813"/>
          </a:xfrm>
          <a:prstGeom prst="line">
            <a:avLst/>
          </a:prstGeom>
          <a:noFill/>
          <a:ln w="19050">
            <a:solidFill>
              <a:srgbClr val="ECAE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68" name="Line 20"/>
          <p:cNvSpPr>
            <a:spLocks noChangeShapeType="1"/>
          </p:cNvSpPr>
          <p:nvPr/>
        </p:nvSpPr>
        <p:spPr bwMode="auto">
          <a:xfrm>
            <a:off x="3046413" y="4506913"/>
            <a:ext cx="608012" cy="228600"/>
          </a:xfrm>
          <a:prstGeom prst="line">
            <a:avLst/>
          </a:prstGeom>
          <a:noFill/>
          <a:ln w="19050">
            <a:solidFill>
              <a:srgbClr val="ECAE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69" name="Line 21"/>
          <p:cNvSpPr>
            <a:spLocks noChangeShapeType="1"/>
          </p:cNvSpPr>
          <p:nvPr/>
        </p:nvSpPr>
        <p:spPr bwMode="auto">
          <a:xfrm>
            <a:off x="3046413" y="4506913"/>
            <a:ext cx="608012" cy="608012"/>
          </a:xfrm>
          <a:prstGeom prst="line">
            <a:avLst/>
          </a:prstGeom>
          <a:noFill/>
          <a:ln w="19050">
            <a:solidFill>
              <a:srgbClr val="ECAE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70" name="Line 22"/>
          <p:cNvSpPr>
            <a:spLocks noChangeShapeType="1"/>
          </p:cNvSpPr>
          <p:nvPr/>
        </p:nvSpPr>
        <p:spPr bwMode="auto">
          <a:xfrm>
            <a:off x="3654425" y="4356100"/>
            <a:ext cx="1588" cy="379413"/>
          </a:xfrm>
          <a:prstGeom prst="line">
            <a:avLst/>
          </a:prstGeom>
          <a:noFill/>
          <a:ln w="19050">
            <a:solidFill>
              <a:srgbClr val="ECAE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71" name="Line 23"/>
          <p:cNvSpPr>
            <a:spLocks noChangeShapeType="1"/>
          </p:cNvSpPr>
          <p:nvPr/>
        </p:nvSpPr>
        <p:spPr bwMode="auto">
          <a:xfrm flipH="1" flipV="1">
            <a:off x="1831975" y="5721350"/>
            <a:ext cx="835025" cy="455613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72" name="Line 24"/>
          <p:cNvSpPr>
            <a:spLocks noChangeShapeType="1"/>
          </p:cNvSpPr>
          <p:nvPr/>
        </p:nvSpPr>
        <p:spPr bwMode="auto">
          <a:xfrm flipH="1">
            <a:off x="2060575" y="6176963"/>
            <a:ext cx="606425" cy="762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73" name="Line 25"/>
          <p:cNvSpPr>
            <a:spLocks noChangeShapeType="1"/>
          </p:cNvSpPr>
          <p:nvPr/>
        </p:nvSpPr>
        <p:spPr bwMode="auto">
          <a:xfrm flipH="1">
            <a:off x="2667000" y="5114925"/>
            <a:ext cx="987425" cy="1062038"/>
          </a:xfrm>
          <a:prstGeom prst="line">
            <a:avLst/>
          </a:prstGeom>
          <a:noFill/>
          <a:ln w="1905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74" name="Line 26"/>
          <p:cNvSpPr>
            <a:spLocks noChangeShapeType="1"/>
          </p:cNvSpPr>
          <p:nvPr/>
        </p:nvSpPr>
        <p:spPr bwMode="auto">
          <a:xfrm flipH="1" flipV="1">
            <a:off x="2516188" y="5645150"/>
            <a:ext cx="150812" cy="531813"/>
          </a:xfrm>
          <a:prstGeom prst="line">
            <a:avLst/>
          </a:prstGeom>
          <a:noFill/>
          <a:ln w="1905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75" name="Line 27"/>
          <p:cNvSpPr>
            <a:spLocks noChangeShapeType="1"/>
          </p:cNvSpPr>
          <p:nvPr/>
        </p:nvSpPr>
        <p:spPr bwMode="auto">
          <a:xfrm flipH="1" flipV="1">
            <a:off x="1831975" y="4659313"/>
            <a:ext cx="684213" cy="985837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76" name="Line 28"/>
          <p:cNvSpPr>
            <a:spLocks noChangeShapeType="1"/>
          </p:cNvSpPr>
          <p:nvPr/>
        </p:nvSpPr>
        <p:spPr bwMode="auto">
          <a:xfrm flipH="1">
            <a:off x="2516188" y="5114925"/>
            <a:ext cx="1138237" cy="530225"/>
          </a:xfrm>
          <a:prstGeom prst="line">
            <a:avLst/>
          </a:prstGeom>
          <a:noFill/>
          <a:ln w="19050">
            <a:solidFill>
              <a:srgbClr val="66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77" name="Line 29"/>
          <p:cNvSpPr>
            <a:spLocks noChangeShapeType="1"/>
          </p:cNvSpPr>
          <p:nvPr/>
        </p:nvSpPr>
        <p:spPr bwMode="auto">
          <a:xfrm flipH="1" flipV="1">
            <a:off x="2439988" y="5114925"/>
            <a:ext cx="1214437" cy="1588"/>
          </a:xfrm>
          <a:prstGeom prst="line">
            <a:avLst/>
          </a:prstGeom>
          <a:noFill/>
          <a:ln w="19050">
            <a:solidFill>
              <a:srgbClr val="66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78" name="Line 30"/>
          <p:cNvSpPr>
            <a:spLocks noChangeShapeType="1"/>
          </p:cNvSpPr>
          <p:nvPr/>
        </p:nvSpPr>
        <p:spPr bwMode="auto">
          <a:xfrm flipH="1">
            <a:off x="2439988" y="4886325"/>
            <a:ext cx="606425" cy="228600"/>
          </a:xfrm>
          <a:prstGeom prst="line">
            <a:avLst/>
          </a:prstGeom>
          <a:noFill/>
          <a:ln w="19050">
            <a:solidFill>
              <a:srgbClr val="66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4479" name="Picture 31" descr="icon_m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6024563"/>
            <a:ext cx="304800" cy="304800"/>
          </a:xfrm>
          <a:prstGeom prst="rect">
            <a:avLst/>
          </a:prstGeom>
          <a:noFill/>
          <a:effectLst/>
        </p:spPr>
      </p:pic>
      <p:pic>
        <p:nvPicPr>
          <p:cNvPr id="104480" name="Picture 32" descr="icon_w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7588" y="4962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81" name="Picture 33" descr="icon_grou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6099175"/>
            <a:ext cx="304800" cy="304800"/>
          </a:xfrm>
          <a:prstGeom prst="rect">
            <a:avLst/>
          </a:prstGeom>
          <a:noFill/>
          <a:effectLst/>
        </p:spPr>
      </p:pic>
      <p:pic>
        <p:nvPicPr>
          <p:cNvPr id="104484" name="Picture 36" descr="ChangeListIcon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1163" y="45069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86" name="Picture 38" descr="ClassIcon3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4354513"/>
            <a:ext cx="304800" cy="304800"/>
          </a:xfrm>
          <a:prstGeom prst="rect">
            <a:avLst/>
          </a:prstGeom>
          <a:noFill/>
          <a:effectLst/>
        </p:spPr>
      </p:pic>
      <p:pic>
        <p:nvPicPr>
          <p:cNvPr id="104487" name="Picture 39" descr="CSharpContentsIcon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7588" y="4583113"/>
            <a:ext cx="304800" cy="304800"/>
          </a:xfrm>
          <a:prstGeom prst="rect">
            <a:avLst/>
          </a:prstGeom>
          <a:noFill/>
          <a:effectLst/>
        </p:spPr>
      </p:pic>
      <p:pic>
        <p:nvPicPr>
          <p:cNvPr id="104488" name="Picture 40" descr="MethodIcon3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2025" y="4203700"/>
            <a:ext cx="304800" cy="304800"/>
          </a:xfrm>
          <a:prstGeom prst="rect">
            <a:avLst/>
          </a:prstGeom>
          <a:noFill/>
          <a:effectLst/>
        </p:spPr>
      </p:pic>
      <p:pic>
        <p:nvPicPr>
          <p:cNvPr id="104489" name="Picture 41" descr="CSharpContentsIcon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7588" y="4203700"/>
            <a:ext cx="304800" cy="304800"/>
          </a:xfrm>
          <a:prstGeom prst="rect">
            <a:avLst/>
          </a:prstGeom>
          <a:noFill/>
          <a:effectLst/>
        </p:spPr>
      </p:pic>
      <p:pic>
        <p:nvPicPr>
          <p:cNvPr id="104490" name="Picture 42" descr="ClassIcon3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4733925"/>
            <a:ext cx="304800" cy="304800"/>
          </a:xfrm>
          <a:prstGeom prst="rect">
            <a:avLst/>
          </a:prstGeom>
          <a:noFill/>
          <a:effectLst/>
        </p:spPr>
      </p:pic>
      <p:pic>
        <p:nvPicPr>
          <p:cNvPr id="104491" name="Picture 43" descr="MethodIcon3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2025" y="4583113"/>
            <a:ext cx="304800" cy="304800"/>
          </a:xfrm>
          <a:prstGeom prst="rect">
            <a:avLst/>
          </a:prstGeom>
          <a:noFill/>
          <a:effectLst/>
        </p:spPr>
      </p:pic>
      <p:pic>
        <p:nvPicPr>
          <p:cNvPr id="104492" name="Picture 44" descr="MethodIcon3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2025" y="4962525"/>
            <a:ext cx="304800" cy="304800"/>
          </a:xfrm>
          <a:prstGeom prst="rect">
            <a:avLst/>
          </a:prstGeom>
          <a:noFill/>
          <a:effectLst/>
        </p:spPr>
      </p:pic>
      <p:sp>
        <p:nvSpPr>
          <p:cNvPr id="104504" name="Rectangle 5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the most of existing data</a:t>
            </a:r>
            <a:endParaRPr lang="en-US" dirty="0"/>
          </a:p>
        </p:txBody>
      </p:sp>
      <p:sp>
        <p:nvSpPr>
          <p:cNvPr id="104495" name="Line 47"/>
          <p:cNvSpPr>
            <a:spLocks noChangeShapeType="1"/>
          </p:cNvSpPr>
          <p:nvPr/>
        </p:nvSpPr>
        <p:spPr bwMode="auto">
          <a:xfrm>
            <a:off x="1816100" y="5181600"/>
            <a:ext cx="685800" cy="4572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96" name="Line 48"/>
          <p:cNvSpPr>
            <a:spLocks noChangeShapeType="1"/>
          </p:cNvSpPr>
          <p:nvPr/>
        </p:nvSpPr>
        <p:spPr bwMode="auto">
          <a:xfrm flipV="1">
            <a:off x="1816100" y="5638800"/>
            <a:ext cx="685800" cy="762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4482" name="Picture 34" descr="icon_perso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81163" y="5568950"/>
            <a:ext cx="304800" cy="304800"/>
          </a:xfrm>
          <a:prstGeom prst="rect">
            <a:avLst/>
          </a:prstGeom>
          <a:noFill/>
          <a:effectLst/>
        </p:spPr>
      </p:pic>
      <p:pic>
        <p:nvPicPr>
          <p:cNvPr id="104483" name="Picture 35" descr="icon_perso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81163" y="503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85" name="Picture 37" descr="BugIcon3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3788" y="5492750"/>
            <a:ext cx="304800" cy="304800"/>
          </a:xfrm>
          <a:prstGeom prst="rect">
            <a:avLst/>
          </a:prstGeom>
          <a:noFill/>
          <a:effectLst/>
        </p:spPr>
      </p:pic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5562600" y="3429001"/>
            <a:ext cx="3140075" cy="2246313"/>
            <a:chOff x="134" y="2231"/>
            <a:chExt cx="1978" cy="1415"/>
          </a:xfrm>
          <a:solidFill>
            <a:schemeClr val="bg1"/>
          </a:solidFill>
        </p:grpSpPr>
        <p:sp>
          <p:nvSpPr>
            <p:cNvPr id="104497" name="Text Box 49"/>
            <p:cNvSpPr txBox="1">
              <a:spLocks noChangeArrowheads="1"/>
            </p:cNvSpPr>
            <p:nvPr/>
          </p:nvSpPr>
          <p:spPr bwMode="auto">
            <a:xfrm>
              <a:off x="134" y="2231"/>
              <a:ext cx="1978" cy="141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r>
                <a:rPr lang="en-US" sz="1400" dirty="0">
                  <a:latin typeface="MS Reference Sans Serif" pitchFamily="34" charset="0"/>
                </a:rPr>
                <a:t>From: Joe Coder</a:t>
              </a:r>
            </a:p>
            <a:p>
              <a:r>
                <a:rPr lang="en-US" sz="1400" dirty="0">
                  <a:latin typeface="MS Reference Sans Serif" pitchFamily="34" charset="0"/>
                </a:rPr>
                <a:t>To: Project XYZ Dev Team</a:t>
              </a:r>
            </a:p>
            <a:p>
              <a:r>
                <a:rPr lang="en-US" sz="1400" dirty="0">
                  <a:latin typeface="MS Reference Sans Serif" pitchFamily="34" charset="0"/>
                </a:rPr>
                <a:t>Subject: Re: account bug</a:t>
              </a:r>
            </a:p>
            <a:p>
              <a:endParaRPr lang="en-US" sz="1400" dirty="0">
                <a:latin typeface="MS Reference Sans Serif" pitchFamily="34" charset="0"/>
              </a:endParaRPr>
            </a:p>
            <a:p>
              <a:r>
                <a:rPr lang="en-US" sz="1400" dirty="0">
                  <a:latin typeface="MS Reference Sans Serif" pitchFamily="34" charset="0"/>
                </a:rPr>
                <a:t>I managed to repro bug #3242 on my machine last night. I think it might have to do with the </a:t>
              </a:r>
              <a:r>
                <a:rPr lang="en-US" sz="1400" dirty="0" err="1">
                  <a:latin typeface="MS Reference Sans Serif" pitchFamily="34" charset="0"/>
                </a:rPr>
                <a:t>Account.Add</a:t>
              </a:r>
              <a:r>
                <a:rPr lang="en-US" sz="1400" dirty="0">
                  <a:latin typeface="MS Reference Sans Serif" pitchFamily="34" charset="0"/>
                </a:rPr>
                <a:t> method that got changed in the last push. I’ll take a look.</a:t>
              </a:r>
            </a:p>
          </p:txBody>
        </p:sp>
        <p:sp>
          <p:nvSpPr>
            <p:cNvPr id="104498" name="Line 50"/>
            <p:cNvSpPr>
              <a:spLocks noChangeShapeType="1"/>
            </p:cNvSpPr>
            <p:nvPr/>
          </p:nvSpPr>
          <p:spPr bwMode="auto">
            <a:xfrm>
              <a:off x="192" y="2688"/>
              <a:ext cx="1872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5991225" y="4543425"/>
            <a:ext cx="2466975" cy="638175"/>
            <a:chOff x="3774" y="2658"/>
            <a:chExt cx="1554" cy="402"/>
          </a:xfrm>
        </p:grpSpPr>
        <p:sp>
          <p:nvSpPr>
            <p:cNvPr id="104501" name="Line 53"/>
            <p:cNvSpPr>
              <a:spLocks noChangeShapeType="1"/>
            </p:cNvSpPr>
            <p:nvPr/>
          </p:nvSpPr>
          <p:spPr bwMode="auto">
            <a:xfrm>
              <a:off x="4704" y="2658"/>
              <a:ext cx="624" cy="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502" name="Line 54"/>
            <p:cNvSpPr>
              <a:spLocks noChangeShapeType="1"/>
            </p:cNvSpPr>
            <p:nvPr/>
          </p:nvSpPr>
          <p:spPr bwMode="auto">
            <a:xfrm>
              <a:off x="3774" y="3060"/>
              <a:ext cx="720" cy="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781800" y="6248400"/>
            <a:ext cx="1705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Venolia, MSR 06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33600" y="3733800"/>
            <a:ext cx="1189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Bridge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4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44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4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4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44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4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4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4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4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4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4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04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4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44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4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0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04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04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0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93" grpId="0" build="p"/>
      <p:bldP spid="104451" grpId="0" animBg="1"/>
      <p:bldP spid="104462" grpId="0" animBg="1"/>
      <p:bldP spid="104463" grpId="0" animBg="1"/>
      <p:bldP spid="104464" grpId="0" animBg="1"/>
      <p:bldP spid="104465" grpId="0" animBg="1"/>
      <p:bldP spid="104466" grpId="0" animBg="1"/>
      <p:bldP spid="104467" grpId="0" animBg="1"/>
      <p:bldP spid="104468" grpId="0" animBg="1"/>
      <p:bldP spid="104469" grpId="0" animBg="1"/>
      <p:bldP spid="104470" grpId="0" animBg="1"/>
      <p:bldP spid="104471" grpId="0" animBg="1"/>
      <p:bldP spid="104472" grpId="0" animBg="1"/>
      <p:bldP spid="104473" grpId="0" animBg="1"/>
      <p:bldP spid="104474" grpId="0" animBg="1"/>
      <p:bldP spid="104475" grpId="0" animBg="1"/>
      <p:bldP spid="104476" grpId="0" animBg="1"/>
      <p:bldP spid="104477" grpId="0" animBg="1"/>
      <p:bldP spid="104478" grpId="0" animBg="1"/>
      <p:bldP spid="104495" grpId="0" animBg="1"/>
      <p:bldP spid="10449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Social networking for development teams</a:t>
            </a:r>
            <a:endParaRPr lang="en-US" sz="3600" dirty="0"/>
          </a:p>
        </p:txBody>
      </p:sp>
      <p:pic>
        <p:nvPicPr>
          <p:cNvPr id="17" name="Picture 35" descr="icon_per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4336" y="3605570"/>
            <a:ext cx="391770" cy="39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8" descr="ClassIcon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3022" y="3493635"/>
            <a:ext cx="371011" cy="371011"/>
          </a:xfrm>
          <a:prstGeom prst="rect">
            <a:avLst/>
          </a:prstGeom>
          <a:noFill/>
          <a:effectLst/>
        </p:spPr>
      </p:pic>
      <p:pic>
        <p:nvPicPr>
          <p:cNvPr id="19" name="Picture 36" descr="ChangeListIcon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3679" y="3605570"/>
            <a:ext cx="391770" cy="39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1" descr="CSharpContentsIcon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9626" y="4109274"/>
            <a:ext cx="391770" cy="391770"/>
          </a:xfrm>
          <a:prstGeom prst="rect">
            <a:avLst/>
          </a:prstGeom>
          <a:noFill/>
          <a:effectLst/>
        </p:spPr>
      </p:pic>
      <p:pic>
        <p:nvPicPr>
          <p:cNvPr id="21" name="Picture 40" descr="MethodIcon3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8497" y="3661537"/>
            <a:ext cx="391770" cy="391770"/>
          </a:xfrm>
          <a:prstGeom prst="rect">
            <a:avLst/>
          </a:prstGeom>
          <a:noFill/>
          <a:effectLst/>
        </p:spPr>
      </p:pic>
      <p:pic>
        <p:nvPicPr>
          <p:cNvPr id="22" name="Picture 37" descr="BugIcon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7712" y="4389110"/>
            <a:ext cx="391770" cy="391770"/>
          </a:xfrm>
          <a:prstGeom prst="rect">
            <a:avLst/>
          </a:prstGeom>
          <a:noFill/>
          <a:effectLst/>
        </p:spPr>
      </p:pic>
      <p:cxnSp>
        <p:nvCxnSpPr>
          <p:cNvPr id="23" name="Straight Arrow Connector 22"/>
          <p:cNvCxnSpPr>
            <a:stCxn id="19" idx="3"/>
            <a:endCxn id="20" idx="1"/>
          </p:cNvCxnSpPr>
          <p:nvPr/>
        </p:nvCxnSpPr>
        <p:spPr>
          <a:xfrm>
            <a:off x="6465449" y="3801455"/>
            <a:ext cx="594177" cy="50370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9" idx="3"/>
            <a:endCxn id="18" idx="1"/>
          </p:cNvCxnSpPr>
          <p:nvPr/>
        </p:nvCxnSpPr>
        <p:spPr>
          <a:xfrm flipV="1">
            <a:off x="6465449" y="3679141"/>
            <a:ext cx="727573" cy="12231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34" idx="3"/>
            <a:endCxn id="21" idx="0"/>
          </p:cNvCxnSpPr>
          <p:nvPr/>
        </p:nvCxnSpPr>
        <p:spPr>
          <a:xfrm>
            <a:off x="7620000" y="2895600"/>
            <a:ext cx="664382" cy="76593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3"/>
            <a:endCxn id="19" idx="1"/>
          </p:cNvCxnSpPr>
          <p:nvPr/>
        </p:nvCxnSpPr>
        <p:spPr>
          <a:xfrm>
            <a:off x="5346106" y="3801455"/>
            <a:ext cx="727573" cy="116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7" name="Picture 37" descr="BugIcon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37055" y="4724913"/>
            <a:ext cx="391770" cy="391770"/>
          </a:xfrm>
          <a:prstGeom prst="rect">
            <a:avLst/>
          </a:prstGeom>
          <a:noFill/>
          <a:effectLst/>
        </p:spPr>
      </p:pic>
      <p:pic>
        <p:nvPicPr>
          <p:cNvPr id="28" name="Picture 35" descr="icon_per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4336" y="4559250"/>
            <a:ext cx="389531" cy="38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" name="Straight Arrow Connector 28"/>
          <p:cNvCxnSpPr>
            <a:stCxn id="28" idx="3"/>
            <a:endCxn id="22" idx="1"/>
          </p:cNvCxnSpPr>
          <p:nvPr/>
        </p:nvCxnSpPr>
        <p:spPr>
          <a:xfrm flipV="1">
            <a:off x="5343867" y="4584995"/>
            <a:ext cx="673845" cy="169021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" name="Picture 35" descr="icon_per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4336" y="2933964"/>
            <a:ext cx="391770" cy="39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36" descr="ChangeListIcon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3679" y="2933964"/>
            <a:ext cx="391770" cy="39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2" name="Straight Arrow Connector 31"/>
          <p:cNvCxnSpPr>
            <a:stCxn id="30" idx="3"/>
            <a:endCxn id="31" idx="1"/>
          </p:cNvCxnSpPr>
          <p:nvPr/>
        </p:nvCxnSpPr>
        <p:spPr>
          <a:xfrm>
            <a:off x="5346106" y="3129849"/>
            <a:ext cx="727573" cy="116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1" idx="3"/>
            <a:endCxn id="18" idx="1"/>
          </p:cNvCxnSpPr>
          <p:nvPr/>
        </p:nvCxnSpPr>
        <p:spPr>
          <a:xfrm>
            <a:off x="6465449" y="3129849"/>
            <a:ext cx="727573" cy="54929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4" name="Picture 38" descr="ClassIcon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8990" y="2710095"/>
            <a:ext cx="371011" cy="371011"/>
          </a:xfrm>
          <a:prstGeom prst="rect">
            <a:avLst/>
          </a:prstGeom>
          <a:noFill/>
          <a:effectLst/>
        </p:spPr>
      </p:pic>
      <p:cxnSp>
        <p:nvCxnSpPr>
          <p:cNvPr id="35" name="Straight Arrow Connector 34"/>
          <p:cNvCxnSpPr>
            <a:stCxn id="31" idx="3"/>
            <a:endCxn id="34" idx="1"/>
          </p:cNvCxnSpPr>
          <p:nvPr/>
        </p:nvCxnSpPr>
        <p:spPr>
          <a:xfrm flipV="1">
            <a:off x="6465449" y="2895600"/>
            <a:ext cx="783540" cy="23424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35" descr="icon_per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8936" y="5529495"/>
            <a:ext cx="389531" cy="38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7" name="Straight Arrow Connector 36"/>
          <p:cNvCxnSpPr>
            <a:endCxn id="27" idx="2"/>
          </p:cNvCxnSpPr>
          <p:nvPr/>
        </p:nvCxnSpPr>
        <p:spPr>
          <a:xfrm rot="16200000" flipV="1">
            <a:off x="7270732" y="5178891"/>
            <a:ext cx="412812" cy="28839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8" idx="0"/>
            <a:endCxn id="17" idx="2"/>
          </p:cNvCxnSpPr>
          <p:nvPr/>
        </p:nvCxnSpPr>
        <p:spPr>
          <a:xfrm rot="5400000" flipH="1" flipV="1">
            <a:off x="4868706" y="4277735"/>
            <a:ext cx="561910" cy="111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1" idx="3"/>
            <a:endCxn id="21" idx="0"/>
          </p:cNvCxnSpPr>
          <p:nvPr/>
        </p:nvCxnSpPr>
        <p:spPr>
          <a:xfrm>
            <a:off x="6465449" y="3129849"/>
            <a:ext cx="1818933" cy="53168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409482" y="4584995"/>
            <a:ext cx="727573" cy="33580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7528825" y="4053307"/>
            <a:ext cx="755557" cy="867491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6045696" y="4165241"/>
            <a:ext cx="391770" cy="55967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5" name="Picture 35" descr="icon_per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7868" y="3996234"/>
            <a:ext cx="389531" cy="38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35" descr="icon_per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4668" y="3081834"/>
            <a:ext cx="391770" cy="39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35" descr="icon_per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4668" y="4035514"/>
            <a:ext cx="389531" cy="38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8" name="Straight Arrow Connector 47"/>
          <p:cNvCxnSpPr>
            <a:stCxn id="47" idx="0"/>
            <a:endCxn id="46" idx="2"/>
          </p:cNvCxnSpPr>
          <p:nvPr/>
        </p:nvCxnSpPr>
        <p:spPr>
          <a:xfrm rot="5400000" flipH="1" flipV="1">
            <a:off x="2649038" y="3753999"/>
            <a:ext cx="561910" cy="111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9" name="Picture 35" descr="icon_per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8268" y="3386634"/>
            <a:ext cx="391770" cy="39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0" name="Straight Arrow Connector 49"/>
          <p:cNvCxnSpPr>
            <a:stCxn id="49" idx="2"/>
          </p:cNvCxnSpPr>
          <p:nvPr/>
        </p:nvCxnSpPr>
        <p:spPr>
          <a:xfrm rot="16200000" flipH="1">
            <a:off x="1271070" y="3761486"/>
            <a:ext cx="445311" cy="47914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7" idx="1"/>
            <a:endCxn id="45" idx="3"/>
          </p:cNvCxnSpPr>
          <p:nvPr/>
        </p:nvCxnSpPr>
        <p:spPr>
          <a:xfrm rot="10800000">
            <a:off x="2057400" y="4191000"/>
            <a:ext cx="677269" cy="3928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5" name="Picture 54" descr="icon_per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5068" y="4682034"/>
            <a:ext cx="389531" cy="38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6" name="Straight Arrow Connector 55"/>
          <p:cNvCxnSpPr>
            <a:stCxn id="55" idx="3"/>
            <a:endCxn id="47" idx="2"/>
          </p:cNvCxnSpPr>
          <p:nvPr/>
        </p:nvCxnSpPr>
        <p:spPr>
          <a:xfrm flipV="1">
            <a:off x="2514599" y="4425045"/>
            <a:ext cx="414835" cy="45175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0" name="Picture 35" descr="icon_per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068" y="4605834"/>
            <a:ext cx="391770" cy="39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1" name="Straight Arrow Connector 60"/>
          <p:cNvCxnSpPr>
            <a:stCxn id="60" idx="3"/>
            <a:endCxn id="45" idx="2"/>
          </p:cNvCxnSpPr>
          <p:nvPr/>
        </p:nvCxnSpPr>
        <p:spPr>
          <a:xfrm flipV="1">
            <a:off x="1373838" y="4385765"/>
            <a:ext cx="488796" cy="41595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4" name="Picture 63" descr="icon_per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4268" y="4834434"/>
            <a:ext cx="389531" cy="38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5" name="Straight Arrow Connector 64"/>
          <p:cNvCxnSpPr/>
          <p:nvPr/>
        </p:nvCxnSpPr>
        <p:spPr>
          <a:xfrm rot="10800000">
            <a:off x="2963268" y="4453436"/>
            <a:ext cx="609600" cy="30479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9" name="Picture 35" descr="icon_per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0268" y="3005634"/>
            <a:ext cx="391770" cy="39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0" name="Straight Arrow Connector 69"/>
          <p:cNvCxnSpPr>
            <a:stCxn id="49" idx="3"/>
            <a:endCxn id="69" idx="1"/>
          </p:cNvCxnSpPr>
          <p:nvPr/>
        </p:nvCxnSpPr>
        <p:spPr>
          <a:xfrm flipV="1">
            <a:off x="1450038" y="3201519"/>
            <a:ext cx="370230" cy="3810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295400" y="1905000"/>
            <a:ext cx="1572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Facebook</a:t>
            </a:r>
            <a:endParaRPr lang="en-US" sz="2800" dirty="0"/>
          </a:p>
        </p:txBody>
      </p:sp>
      <p:sp>
        <p:nvSpPr>
          <p:cNvPr id="76" name="TextBox 75"/>
          <p:cNvSpPr txBox="1"/>
          <p:nvPr/>
        </p:nvSpPr>
        <p:spPr>
          <a:xfrm>
            <a:off x="5715000" y="1905000"/>
            <a:ext cx="1662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Codebook</a:t>
            </a:r>
            <a:endParaRPr lang="en-US" sz="2800" dirty="0"/>
          </a:p>
        </p:txBody>
      </p:sp>
      <p:sp>
        <p:nvSpPr>
          <p:cNvPr id="77" name="TextBox 76"/>
          <p:cNvSpPr txBox="1"/>
          <p:nvPr/>
        </p:nvSpPr>
        <p:spPr>
          <a:xfrm>
            <a:off x="6248400" y="6248400"/>
            <a:ext cx="2632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Begel and DeLine, MSR 06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Engineers need help finding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Survey to rate difficulty of coordination tasks</a:t>
            </a:r>
          </a:p>
          <a:p>
            <a:pPr lvl="1"/>
            <a:r>
              <a:rPr lang="en-US" sz="2400" dirty="0" smtClean="0"/>
              <a:t>110 respondents out of 1000 engineers (PMs, SDEs, SDETs)</a:t>
            </a:r>
          </a:p>
          <a:p>
            <a:pPr lvl="1"/>
            <a:r>
              <a:rPr lang="en-US" sz="2400" dirty="0" smtClean="0"/>
              <a:t>31 tasks in 8 categories, from prior interviews</a:t>
            </a:r>
          </a:p>
          <a:p>
            <a:pPr marL="514350" indent="-514350">
              <a:buNone/>
            </a:pPr>
            <a:r>
              <a:rPr lang="en-US" sz="2800" dirty="0" smtClean="0"/>
              <a:t>In our survey to Microsoft engineers:</a:t>
            </a:r>
          </a:p>
          <a:p>
            <a:pPr marL="825246" lvl="1" indent="-514350"/>
            <a:r>
              <a:rPr lang="en-US" sz="2400" dirty="0" smtClean="0"/>
              <a:t>83% want a better tool to find </a:t>
            </a:r>
            <a:r>
              <a:rPr lang="en-US" sz="2400" b="1" dirty="0" smtClean="0"/>
              <a:t>engineers</a:t>
            </a:r>
            <a:r>
              <a:rPr lang="en-US" sz="2400" dirty="0" smtClean="0"/>
              <a:t> </a:t>
            </a:r>
            <a:r>
              <a:rPr lang="en-US" sz="2400" b="1" dirty="0" smtClean="0"/>
              <a:t>responsible for a feature</a:t>
            </a:r>
            <a:r>
              <a:rPr lang="en-US" sz="2400" dirty="0" smtClean="0"/>
              <a:t>.</a:t>
            </a:r>
          </a:p>
          <a:p>
            <a:pPr marL="825246" lvl="1" indent="-514350"/>
            <a:r>
              <a:rPr lang="en-US" sz="2400" dirty="0" smtClean="0"/>
              <a:t>67% want a better tool to find knowledgeable </a:t>
            </a:r>
            <a:r>
              <a:rPr lang="en-US" sz="2400" b="1" dirty="0" smtClean="0"/>
              <a:t>experts about features</a:t>
            </a:r>
            <a:r>
              <a:rPr lang="en-US" sz="2400" dirty="0" smtClean="0"/>
              <a:t>.</a:t>
            </a:r>
          </a:p>
          <a:p>
            <a:pPr marL="825246" lvl="1" indent="-514350"/>
            <a:r>
              <a:rPr lang="en-US" sz="2400" dirty="0" smtClean="0"/>
              <a:t>64% want a better tool to find relevant code, specs, bugs, etc., </a:t>
            </a:r>
            <a:r>
              <a:rPr lang="en-US" sz="2400" b="1" dirty="0" smtClean="0"/>
              <a:t>belonging to another team</a:t>
            </a:r>
            <a:r>
              <a:rPr lang="en-US" sz="2800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0" y="6324600"/>
            <a:ext cx="5569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(Begel, Phang, and Zimmerman, in submission to ICSE 10)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Scenario: Bug in an external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Xin found a bug in his code, probably caused by an external library that was just updated.</a:t>
            </a:r>
          </a:p>
          <a:p>
            <a:r>
              <a:rPr lang="en-US" dirty="0" smtClean="0"/>
              <a:t>He looked on Bing but didn’t find anything.</a:t>
            </a:r>
          </a:p>
          <a:p>
            <a:pPr lvl="1"/>
            <a:r>
              <a:rPr lang="en-US" dirty="0" smtClean="0"/>
              <a:t>Of course not, it’s not released yet!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Is he using this library correctly?</a:t>
            </a:r>
          </a:p>
          <a:p>
            <a:pPr lvl="1"/>
            <a:r>
              <a:rPr lang="en-US" dirty="0" smtClean="0"/>
              <a:t>Can he find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someone</a:t>
            </a:r>
            <a:r>
              <a:rPr lang="en-US" dirty="0" smtClean="0"/>
              <a:t> to look at his code and tell him what’s wrong?</a:t>
            </a:r>
          </a:p>
          <a:p>
            <a:r>
              <a:rPr lang="en-US" dirty="0" smtClean="0"/>
              <a:t>Has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someone</a:t>
            </a:r>
            <a:r>
              <a:rPr lang="en-US" dirty="0" smtClean="0"/>
              <a:t> already filed a bug against this?</a:t>
            </a:r>
          </a:p>
          <a:p>
            <a:r>
              <a:rPr lang="en-US" dirty="0" smtClean="0"/>
              <a:t>He thinks this a bug in their design,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who</a:t>
            </a:r>
            <a:r>
              <a:rPr lang="en-US" dirty="0" smtClean="0"/>
              <a:t> owns the specs?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Codebook</a:t>
            </a:r>
            <a:endParaRPr lang="en-US" dirty="0"/>
          </a:p>
        </p:txBody>
      </p:sp>
      <p:pic>
        <p:nvPicPr>
          <p:cNvPr id="3077" name="Picture 5" descr="C:\Users\t-yikhoo\Desktop\PortalSt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800600" y="5943600"/>
            <a:ext cx="392139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  <a:hlinkClick r:id="rId3"/>
              </a:rPr>
              <a:t>Go to Codebook Portal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smtClean="0">
                <a:solidFill>
                  <a:sysClr val="windowText" lastClr="000000"/>
                </a:solidFill>
                <a:hlinkClick r:id="rId4" action="ppaction://hlinksldjump"/>
              </a:rPr>
              <a:t>…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t-yikhoo\Desktop\PortalSt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</p:spPr>
      </p:pic>
      <p:pic>
        <p:nvPicPr>
          <p:cNvPr id="4099" name="Picture 3" descr="C:\Users\t-yikhoo\Desktop\PortalEntr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4600" y="1205805"/>
            <a:ext cx="6248400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The problem is in the </a:t>
            </a:r>
            <a:r>
              <a:rPr lang="en-US" sz="2800" dirty="0" err="1" smtClean="0"/>
              <a:t>StoreSync</a:t>
            </a:r>
            <a:r>
              <a:rPr lang="en-US" sz="2800" dirty="0" smtClean="0"/>
              <a:t>() method in the Pegasus project, so </a:t>
            </a:r>
            <a:r>
              <a:rPr lang="en-US" sz="2800" dirty="0" err="1" smtClean="0"/>
              <a:t>Xin</a:t>
            </a:r>
            <a:r>
              <a:rPr lang="en-US" sz="2800" dirty="0" smtClean="0"/>
              <a:t> enters “</a:t>
            </a:r>
            <a:r>
              <a:rPr lang="en-US" sz="2800" dirty="0" err="1" smtClean="0"/>
              <a:t>pegasus</a:t>
            </a:r>
            <a:r>
              <a:rPr lang="en-US" sz="2800" dirty="0" smtClean="0"/>
              <a:t> </a:t>
            </a:r>
            <a:r>
              <a:rPr lang="en-US" sz="2800" dirty="0" err="1" smtClean="0"/>
              <a:t>StoreSync</a:t>
            </a:r>
            <a:r>
              <a:rPr lang="en-US" sz="2800" dirty="0" smtClean="0"/>
              <a:t>”</a:t>
            </a:r>
            <a:endParaRPr lang="en-US" sz="2800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-yikhoo\Desktop\PortalResul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57600" y="4572000"/>
            <a:ext cx="5105400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Xin</a:t>
            </a:r>
            <a:r>
              <a:rPr lang="en-US" sz="2800" dirty="0" smtClean="0"/>
              <a:t> gets all people, work items, code, and files which are related to “</a:t>
            </a:r>
            <a:r>
              <a:rPr lang="en-US" sz="2800" dirty="0" err="1" smtClean="0"/>
              <a:t>pegasus</a:t>
            </a:r>
            <a:r>
              <a:rPr lang="en-US" sz="2800" dirty="0" smtClean="0"/>
              <a:t> </a:t>
            </a:r>
            <a:r>
              <a:rPr lang="en-US" sz="2800" dirty="0" err="1" smtClean="0"/>
              <a:t>StoreSync</a:t>
            </a:r>
            <a:r>
              <a:rPr lang="en-US" sz="2800" dirty="0" smtClean="0"/>
              <a:t>”.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6248400"/>
            <a:ext cx="4302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(Names and photos have been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anonymized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62941" y="2438400"/>
            <a:ext cx="403860" cy="3475289"/>
            <a:chOff x="662941" y="2438400"/>
            <a:chExt cx="403860" cy="34752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0560" y="2438400"/>
              <a:ext cx="35970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2941" y="3375660"/>
              <a:ext cx="395853" cy="51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2941" y="3977640"/>
              <a:ext cx="403860" cy="526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6749" y="4598667"/>
              <a:ext cx="353415" cy="31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>
            <a:xfrm>
              <a:off x="666576" y="5445815"/>
              <a:ext cx="343964" cy="467874"/>
            </a:xfrm>
            <a:prstGeom prst="rect">
              <a:avLst/>
            </a:prstGeom>
            <a:solidFill>
              <a:srgbClr val="BFBFB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-yikhoo\Desktop\PortalResul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5334000" y="2590800"/>
            <a:ext cx="914400" cy="30480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rot="16200000" flipV="1">
            <a:off x="5791200" y="2971800"/>
            <a:ext cx="762000" cy="6096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315200" y="2590800"/>
            <a:ext cx="381000" cy="30480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6781800" y="2971800"/>
            <a:ext cx="762000" cy="6096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419600" y="3657600"/>
            <a:ext cx="434340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Aha! This is the method, and that’s the SDE who wrote it.</a:t>
            </a:r>
            <a:endParaRPr lang="en-US" sz="28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662941" y="2438400"/>
            <a:ext cx="403860" cy="3475289"/>
            <a:chOff x="662941" y="2438400"/>
            <a:chExt cx="403860" cy="34752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0560" y="2438400"/>
              <a:ext cx="35970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2941" y="3375660"/>
              <a:ext cx="395853" cy="51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2941" y="3977640"/>
              <a:ext cx="403860" cy="526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6749" y="4598667"/>
              <a:ext cx="353415" cy="31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25"/>
            <p:cNvSpPr/>
            <p:nvPr/>
          </p:nvSpPr>
          <p:spPr>
            <a:xfrm>
              <a:off x="666576" y="5445815"/>
              <a:ext cx="343964" cy="467874"/>
            </a:xfrm>
            <a:prstGeom prst="rect">
              <a:avLst/>
            </a:prstGeom>
            <a:solidFill>
              <a:srgbClr val="BFBFB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-yikhoo\Desktop\PortalResul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</p:spPr>
      </p:pic>
      <p:sp>
        <p:nvSpPr>
          <p:cNvPr id="15" name="Rounded Rectangle 14"/>
          <p:cNvSpPr/>
          <p:nvPr/>
        </p:nvSpPr>
        <p:spPr>
          <a:xfrm>
            <a:off x="7315200" y="2590800"/>
            <a:ext cx="381000" cy="30480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6781800" y="2971800"/>
            <a:ext cx="762000" cy="6096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334000" y="3657600"/>
            <a:ext cx="342900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Perhaps this SDE can look at his code.</a:t>
            </a:r>
            <a:endParaRPr lang="en-US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62941" y="2438400"/>
            <a:ext cx="403860" cy="3475289"/>
            <a:chOff x="662941" y="2438400"/>
            <a:chExt cx="403860" cy="3475289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0560" y="2438400"/>
              <a:ext cx="35970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2941" y="3375660"/>
              <a:ext cx="395853" cy="51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2941" y="3977640"/>
              <a:ext cx="403860" cy="526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6749" y="4598667"/>
              <a:ext cx="353415" cy="31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666576" y="5445815"/>
              <a:ext cx="343964" cy="467874"/>
            </a:xfrm>
            <a:prstGeom prst="rect">
              <a:avLst/>
            </a:prstGeom>
            <a:solidFill>
              <a:srgbClr val="BFBFB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hinkgeek.com/images/products/zoom/you_read_my_tshir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1000"/>
            <a:ext cx="5105400" cy="62413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91200" y="6248400"/>
            <a:ext cx="1258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thinkgeek.com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-yikhoo\Desktop\PortalResul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</p:spPr>
      </p:pic>
      <p:pic>
        <p:nvPicPr>
          <p:cNvPr id="6146" name="Picture 2" descr="C:\Users\t-yikhoo\Desktop\PortalHo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01" cy="6858000"/>
          </a:xfrm>
          <a:prstGeom prst="rect">
            <a:avLst/>
          </a:prstGeom>
          <a:noFill/>
        </p:spPr>
      </p:pic>
      <p:sp>
        <p:nvSpPr>
          <p:cNvPr id="4" name="Up Arrow 3"/>
          <p:cNvSpPr/>
          <p:nvPr/>
        </p:nvSpPr>
        <p:spPr>
          <a:xfrm rot="19758947">
            <a:off x="5208262" y="5035001"/>
            <a:ext cx="96844" cy="131063"/>
          </a:xfrm>
          <a:prstGeom prst="upArrow">
            <a:avLst>
              <a:gd name="adj1" fmla="val 30000"/>
              <a:gd name="adj2" fmla="val 721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391400" y="3124200"/>
            <a:ext cx="1066800" cy="30480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29200" y="3922693"/>
            <a:ext cx="373380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Savant is the SDE, and his contact info is listed.</a:t>
            </a:r>
            <a:endParaRPr lang="en-US" sz="2800" dirty="0"/>
          </a:p>
        </p:txBody>
      </p:sp>
      <p:cxnSp>
        <p:nvCxnSpPr>
          <p:cNvPr id="6" name="Straight Arrow Connector 5"/>
          <p:cNvCxnSpPr>
            <a:stCxn id="7" idx="0"/>
            <a:endCxn id="5" idx="2"/>
          </p:cNvCxnSpPr>
          <p:nvPr/>
        </p:nvCxnSpPr>
        <p:spPr>
          <a:xfrm rot="5400000" flipH="1" flipV="1">
            <a:off x="7163604" y="3161497"/>
            <a:ext cx="493693" cy="10287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662941" y="2438400"/>
            <a:ext cx="403860" cy="3475289"/>
            <a:chOff x="662941" y="2438400"/>
            <a:chExt cx="403860" cy="3475289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0560" y="2438400"/>
              <a:ext cx="35970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2941" y="3375660"/>
              <a:ext cx="395853" cy="51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2941" y="3977640"/>
              <a:ext cx="403860" cy="526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6749" y="4598667"/>
              <a:ext cx="353415" cy="31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666576" y="5445815"/>
              <a:ext cx="343964" cy="467874"/>
            </a:xfrm>
            <a:prstGeom prst="rect">
              <a:avLst/>
            </a:prstGeom>
            <a:solidFill>
              <a:srgbClr val="BFBFB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69 L 0.25017 -0.3340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-yikhoo\Desktop\PortalHo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1" cy="68580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4800601" y="2286000"/>
            <a:ext cx="304800" cy="160020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38600" y="4876800"/>
            <a:ext cx="396240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Savant is also highlighted in other results</a:t>
            </a:r>
            <a:endParaRPr lang="en-US" sz="2800" dirty="0"/>
          </a:p>
        </p:txBody>
      </p:sp>
      <p:cxnSp>
        <p:nvCxnSpPr>
          <p:cNvPr id="6" name="Straight Arrow Connector 5"/>
          <p:cNvCxnSpPr>
            <a:endCxn id="5" idx="2"/>
          </p:cNvCxnSpPr>
          <p:nvPr/>
        </p:nvCxnSpPr>
        <p:spPr>
          <a:xfrm rot="16200000" flipV="1">
            <a:off x="4686301" y="4152900"/>
            <a:ext cx="990600" cy="457199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057400" y="5638800"/>
            <a:ext cx="304800" cy="45720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7" idx="1"/>
            <a:endCxn id="16" idx="3"/>
          </p:cNvCxnSpPr>
          <p:nvPr/>
        </p:nvCxnSpPr>
        <p:spPr>
          <a:xfrm rot="10800000" flipV="1">
            <a:off x="2362200" y="5353854"/>
            <a:ext cx="1676400" cy="513546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057400" y="2743200"/>
            <a:ext cx="304800" cy="38100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33400" y="3276600"/>
            <a:ext cx="2362200" cy="68580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endCxn id="20" idx="2"/>
          </p:cNvCxnSpPr>
          <p:nvPr/>
        </p:nvCxnSpPr>
        <p:spPr>
          <a:xfrm rot="10800000">
            <a:off x="1714500" y="3962400"/>
            <a:ext cx="2324100" cy="10668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9" idx="3"/>
          </p:cNvCxnSpPr>
          <p:nvPr/>
        </p:nvCxnSpPr>
        <p:spPr>
          <a:xfrm rot="10800000">
            <a:off x="2362200" y="2933700"/>
            <a:ext cx="2209800" cy="19431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662941" y="2438400"/>
            <a:ext cx="403860" cy="3475289"/>
            <a:chOff x="662941" y="2438400"/>
            <a:chExt cx="403860" cy="3475289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0560" y="2438400"/>
              <a:ext cx="35970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2941" y="3375660"/>
              <a:ext cx="395853" cy="51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2941" y="3977640"/>
              <a:ext cx="403860" cy="526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6749" y="4598667"/>
              <a:ext cx="353415" cy="31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1"/>
            <p:cNvSpPr/>
            <p:nvPr/>
          </p:nvSpPr>
          <p:spPr>
            <a:xfrm>
              <a:off x="666576" y="5445815"/>
              <a:ext cx="343964" cy="467874"/>
            </a:xfrm>
            <a:prstGeom prst="rect">
              <a:avLst/>
            </a:prstGeom>
            <a:solidFill>
              <a:srgbClr val="BFBFB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-yikhoo\Desktop\PortalHo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1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4572000" y="2667000"/>
            <a:ext cx="685800" cy="38100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24200" y="4532293"/>
            <a:ext cx="586740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There doesn’t seem to be specs or bugs, but Savant works with this crew.</a:t>
            </a:r>
            <a:endParaRPr lang="en-US" sz="2800" dirty="0"/>
          </a:p>
        </p:txBody>
      </p:sp>
      <p:cxnSp>
        <p:nvCxnSpPr>
          <p:cNvPr id="5" name="Straight Arrow Connector 4"/>
          <p:cNvCxnSpPr>
            <a:stCxn id="4" idx="0"/>
            <a:endCxn id="3" idx="2"/>
          </p:cNvCxnSpPr>
          <p:nvPr/>
        </p:nvCxnSpPr>
        <p:spPr>
          <a:xfrm rot="16200000" flipV="1">
            <a:off x="4744254" y="3218647"/>
            <a:ext cx="1484293" cy="11430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62941" y="2438400"/>
            <a:ext cx="403860" cy="3475289"/>
            <a:chOff x="662941" y="2438400"/>
            <a:chExt cx="403860" cy="3475289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0560" y="2438400"/>
              <a:ext cx="35970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2941" y="3375660"/>
              <a:ext cx="395853" cy="51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2941" y="3977640"/>
              <a:ext cx="403860" cy="526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6749" y="4598667"/>
              <a:ext cx="353415" cy="31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666576" y="5445815"/>
              <a:ext cx="343964" cy="467874"/>
            </a:xfrm>
            <a:prstGeom prst="rect">
              <a:avLst/>
            </a:prstGeom>
            <a:solidFill>
              <a:srgbClr val="BFBFB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-yikhoo\Desktop\PortalHo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1" cy="6858000"/>
          </a:xfrm>
          <a:prstGeom prst="rect">
            <a:avLst/>
          </a:prstGeom>
          <a:noFill/>
        </p:spPr>
      </p:pic>
      <p:pic>
        <p:nvPicPr>
          <p:cNvPr id="7171" name="Picture 3" descr="C:\Users\t-yikhoo\Desktop\PortalHover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</p:spPr>
      </p:pic>
      <p:sp>
        <p:nvSpPr>
          <p:cNvPr id="6" name="Up Arrow 5"/>
          <p:cNvSpPr/>
          <p:nvPr/>
        </p:nvSpPr>
        <p:spPr>
          <a:xfrm rot="19758947">
            <a:off x="7494262" y="2749001"/>
            <a:ext cx="96844" cy="131063"/>
          </a:xfrm>
          <a:prstGeom prst="upArrow">
            <a:avLst>
              <a:gd name="adj1" fmla="val 30000"/>
              <a:gd name="adj2" fmla="val 721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91000" y="4495800"/>
            <a:ext cx="396240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Xin</a:t>
            </a:r>
            <a:r>
              <a:rPr lang="en-US" sz="2800" dirty="0" smtClean="0"/>
              <a:t> can contact the PM to get the spec or file a bug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4648200" y="3200400"/>
            <a:ext cx="1219200" cy="38100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8" idx="0"/>
            <a:endCxn id="9" idx="2"/>
          </p:cNvCxnSpPr>
          <p:nvPr/>
        </p:nvCxnSpPr>
        <p:spPr>
          <a:xfrm rot="16200000" flipV="1">
            <a:off x="5257800" y="3581400"/>
            <a:ext cx="914400" cy="9144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662941" y="2438400"/>
            <a:ext cx="403860" cy="3475289"/>
            <a:chOff x="662941" y="2438400"/>
            <a:chExt cx="403860" cy="3475289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0560" y="2438400"/>
              <a:ext cx="35970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2941" y="3375660"/>
              <a:ext cx="395853" cy="51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2941" y="3977640"/>
              <a:ext cx="403860" cy="526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6749" y="4598667"/>
              <a:ext cx="353415" cy="31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666576" y="5445815"/>
              <a:ext cx="343964" cy="467874"/>
            </a:xfrm>
            <a:prstGeom prst="rect">
              <a:avLst/>
            </a:prstGeom>
            <a:solidFill>
              <a:srgbClr val="BFBFB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17 0.00069 L -0.29983 0.011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t-yikhoo\Desktop\PortalHover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191000" y="4495800"/>
            <a:ext cx="4114800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Now that he has found the SDE and the PM, he can fix his code!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662941" y="2438400"/>
            <a:ext cx="403860" cy="3475289"/>
            <a:chOff x="662941" y="2438400"/>
            <a:chExt cx="403860" cy="3475289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0560" y="2438400"/>
              <a:ext cx="35970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2941" y="3375660"/>
              <a:ext cx="395853" cy="51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2941" y="3977640"/>
              <a:ext cx="403860" cy="526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6749" y="4598667"/>
              <a:ext cx="353415" cy="31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666576" y="5445815"/>
              <a:ext cx="343964" cy="467874"/>
            </a:xfrm>
            <a:prstGeom prst="rect">
              <a:avLst/>
            </a:prstGeom>
            <a:solidFill>
              <a:srgbClr val="BFBFB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Challenge: Most frustrating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457200" lvl="0" indent="-457200">
              <a:buNone/>
            </a:pPr>
            <a:r>
              <a:rPr lang="en-US" sz="2000" dirty="0" smtClean="0"/>
              <a:t>What code caused this program state? 		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61% unsatisfied, max 21 min</a:t>
            </a:r>
          </a:p>
          <a:p>
            <a:pPr marL="457200" lvl="0" indent="-457200">
              <a:buNone/>
            </a:pPr>
            <a:r>
              <a:rPr lang="en-US" sz="2000" dirty="0" smtClean="0"/>
              <a:t>Why was the code implemented this way? 		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44%, 21 min</a:t>
            </a:r>
          </a:p>
          <a:p>
            <a:pPr marL="457200" lvl="0" indent="-457200">
              <a:buNone/>
            </a:pPr>
            <a:r>
              <a:rPr lang="en-US" sz="2000" dirty="0" smtClean="0"/>
              <a:t>In what situations does this failure occur? 		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41%, 49 min</a:t>
            </a:r>
          </a:p>
          <a:p>
            <a:pPr marL="457200" lvl="0" indent="-457200">
              <a:buNone/>
            </a:pPr>
            <a:r>
              <a:rPr lang="en-US" sz="2000" dirty="0" smtClean="0"/>
              <a:t>What code </a:t>
            </a:r>
            <a:r>
              <a:rPr lang="en-US" sz="2000" i="1" dirty="0" smtClean="0"/>
              <a:t>could</a:t>
            </a:r>
            <a:r>
              <a:rPr lang="en-US" sz="2000" dirty="0" smtClean="0"/>
              <a:t> have caused this behavior? 	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36%, 17 min</a:t>
            </a:r>
          </a:p>
          <a:p>
            <a:pPr marL="457200" lvl="0" indent="-457200">
              <a:buNone/>
            </a:pPr>
            <a:r>
              <a:rPr lang="en-US" sz="2000" dirty="0" smtClean="0"/>
              <a:t>How have the resources I depend on changed? 	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24%, 9 min</a:t>
            </a:r>
          </a:p>
          <a:p>
            <a:pPr marL="457200" lvl="0" indent="-457200">
              <a:buNone/>
            </a:pPr>
            <a:r>
              <a:rPr lang="en-US" sz="2000" dirty="0" smtClean="0"/>
              <a:t>What is the program supposed to do? 		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15%, 21 min</a:t>
            </a:r>
          </a:p>
          <a:p>
            <a:pPr marL="457200" lvl="0" indent="-457200">
              <a:buNone/>
            </a:pPr>
            <a:r>
              <a:rPr lang="en-US" sz="2000" dirty="0" smtClean="0"/>
              <a:t>What have my coworkers been doing? 		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14%, 11 min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future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7200" lvl="0" indent="-45720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What code caused this program state? </a:t>
            </a:r>
            <a:r>
              <a:rPr lang="en-US" sz="2000" dirty="0" smtClean="0"/>
              <a:t>		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61% unsatisfied, max 21 min</a:t>
            </a:r>
          </a:p>
          <a:p>
            <a:pPr marL="457200" lvl="0" indent="-457200">
              <a:buNone/>
            </a:pPr>
            <a:r>
              <a:rPr lang="en-US" sz="2000" dirty="0" smtClean="0"/>
              <a:t>Why was the code implemented this way? 		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44%, 21 min</a:t>
            </a:r>
          </a:p>
          <a:p>
            <a:pPr marL="457200" lvl="0" indent="-45720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In what situations does this failure occur? </a:t>
            </a:r>
            <a:r>
              <a:rPr lang="en-US" sz="2000" dirty="0" smtClean="0"/>
              <a:t>		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41%, 49 min</a:t>
            </a:r>
          </a:p>
          <a:p>
            <a:pPr marL="457200" lvl="0" indent="-45720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What code </a:t>
            </a:r>
            <a:r>
              <a:rPr lang="en-US" sz="2000" i="1" dirty="0" smtClean="0">
                <a:solidFill>
                  <a:srgbClr val="FF0000"/>
                </a:solidFill>
              </a:rPr>
              <a:t>could</a:t>
            </a:r>
            <a:r>
              <a:rPr lang="en-US" sz="2000" dirty="0" smtClean="0">
                <a:solidFill>
                  <a:srgbClr val="FF0000"/>
                </a:solidFill>
              </a:rPr>
              <a:t> have caused this behavior? </a:t>
            </a:r>
            <a:r>
              <a:rPr lang="en-US" sz="2000" dirty="0" smtClean="0"/>
              <a:t>	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36%, 17 min</a:t>
            </a:r>
          </a:p>
          <a:p>
            <a:pPr marL="457200" lvl="0" indent="-457200">
              <a:buNone/>
            </a:pPr>
            <a:r>
              <a:rPr lang="en-US" sz="2000" dirty="0" smtClean="0">
                <a:solidFill>
                  <a:srgbClr val="00B050"/>
                </a:solidFill>
              </a:rPr>
              <a:t>How have the resources I depend on changed? </a:t>
            </a:r>
            <a:r>
              <a:rPr lang="en-US" sz="2000" dirty="0" smtClean="0"/>
              <a:t>	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24%, 9 min</a:t>
            </a:r>
          </a:p>
          <a:p>
            <a:pPr marL="457200" lvl="0" indent="-457200">
              <a:buNone/>
            </a:pPr>
            <a:r>
              <a:rPr lang="en-US" sz="2000" dirty="0" smtClean="0">
                <a:solidFill>
                  <a:srgbClr val="00B0F0"/>
                </a:solidFill>
              </a:rPr>
              <a:t>What is the program supposed to do? </a:t>
            </a:r>
            <a:r>
              <a:rPr lang="en-US" sz="2000" dirty="0" smtClean="0"/>
              <a:t>		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15%, 21 min</a:t>
            </a:r>
          </a:p>
          <a:p>
            <a:pPr marL="457200" lvl="0" indent="-457200">
              <a:buNone/>
            </a:pPr>
            <a:r>
              <a:rPr lang="en-US" sz="2000" dirty="0" smtClean="0">
                <a:solidFill>
                  <a:srgbClr val="00B050"/>
                </a:solidFill>
              </a:rPr>
              <a:t>What have my coworkers been doing? </a:t>
            </a:r>
            <a:r>
              <a:rPr lang="en-US" sz="2000" dirty="0" smtClean="0"/>
              <a:t>		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14%, 11 min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09600" y="4495800"/>
            <a:ext cx="2514600" cy="609600"/>
          </a:xfrm>
          <a:prstGeom prst="roundRect">
            <a:avLst/>
          </a:prstGeom>
          <a:solidFill>
            <a:srgbClr val="FF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 analysis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276600" y="4495800"/>
            <a:ext cx="2514600" cy="6096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awareness tools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943600" y="4495800"/>
            <a:ext cx="2514600" cy="609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model-base eng.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5715000"/>
            <a:ext cx="5383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research.microsoft.com/hip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/>
          <p:cNvGrpSpPr/>
          <p:nvPr/>
        </p:nvGrpSpPr>
        <p:grpSpPr>
          <a:xfrm>
            <a:off x="5981700" y="1754505"/>
            <a:ext cx="1181100" cy="1057275"/>
            <a:chOff x="6019800" y="1990725"/>
            <a:chExt cx="1181100" cy="1057275"/>
          </a:xfrm>
        </p:grpSpPr>
        <p:pic>
          <p:nvPicPr>
            <p:cNvPr id="1058" name="Picture 3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19800" y="1990725"/>
              <a:ext cx="32385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9" name="Picture 3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00800" y="2295525"/>
              <a:ext cx="381000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0" name="Picture 3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0" y="2066925"/>
              <a:ext cx="342900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People and their Roles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2590800" y="5410200"/>
            <a:ext cx="832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customers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88180" y="3497580"/>
            <a:ext cx="3429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5" name="Group 64"/>
          <p:cNvGrpSpPr/>
          <p:nvPr/>
        </p:nvGrpSpPr>
        <p:grpSpPr>
          <a:xfrm>
            <a:off x="5953125" y="4876800"/>
            <a:ext cx="1133475" cy="1066800"/>
            <a:chOff x="5907686" y="4719935"/>
            <a:chExt cx="1133475" cy="1066800"/>
          </a:xfrm>
        </p:grpSpPr>
        <p:pic>
          <p:nvPicPr>
            <p:cNvPr id="1061" name="Picture 3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88686" y="4719935"/>
              <a:ext cx="342900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2" name="Picture 3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907686" y="4948535"/>
              <a:ext cx="32385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3" name="Picture 3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669686" y="5100935"/>
              <a:ext cx="37147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9" name="TextBox 58"/>
          <p:cNvSpPr txBox="1"/>
          <p:nvPr/>
        </p:nvSpPr>
        <p:spPr>
          <a:xfrm>
            <a:off x="4465320" y="4183380"/>
            <a:ext cx="388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</a:rPr>
              <a:t>pm</a:t>
            </a:r>
            <a:endParaRPr lang="en-US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85560" y="1706880"/>
            <a:ext cx="421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test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257299" y="5593080"/>
            <a:ext cx="4099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</a:rPr>
              <a:t>dev</a:t>
            </a:r>
            <a:endParaRPr lang="en-US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381000" y="1676400"/>
            <a:ext cx="2505075" cy="4962525"/>
            <a:chOff x="685800" y="1676400"/>
            <a:chExt cx="2505075" cy="4962525"/>
          </a:xfrm>
        </p:grpSpPr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90800" y="3352800"/>
              <a:ext cx="342900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24150" y="5791200"/>
              <a:ext cx="32385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76400" y="5029200"/>
              <a:ext cx="381000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905000" y="5943600"/>
              <a:ext cx="219075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914400" y="2286000"/>
              <a:ext cx="37147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209800" y="3352800"/>
              <a:ext cx="2381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905000" y="2667000"/>
              <a:ext cx="342900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6" name="Picture 2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819400" y="4038600"/>
              <a:ext cx="37147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7" name="Picture 23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85800" y="5334000"/>
              <a:ext cx="2381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8" name="Picture 24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838200" y="3200400"/>
              <a:ext cx="32385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066800" y="5334000"/>
              <a:ext cx="381000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0" name="Picture 26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838200" y="4191000"/>
              <a:ext cx="219075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1" name="Picture 27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362200" y="5410200"/>
              <a:ext cx="32385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2" name="Picture 28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2514600" y="2514600"/>
              <a:ext cx="381000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3" name="Picture 29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990600" y="4800600"/>
              <a:ext cx="219075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1371600" y="5943600"/>
              <a:ext cx="342900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5" name="Picture 31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1524000" y="2286000"/>
              <a:ext cx="37147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6" name="Picture 32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1676400" y="3352800"/>
              <a:ext cx="2381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1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133600" y="1905000"/>
              <a:ext cx="381000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1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286000" y="3810000"/>
              <a:ext cx="37147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27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905000" y="4114800"/>
              <a:ext cx="32385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18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524000" y="3962400"/>
              <a:ext cx="219075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25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219200" y="2895600"/>
              <a:ext cx="381000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24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514600" y="4572000"/>
              <a:ext cx="32385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20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133600" y="4953000"/>
              <a:ext cx="2381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31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1371600" y="4495800"/>
              <a:ext cx="37147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20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219200" y="3733800"/>
              <a:ext cx="2381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27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295400" y="1676400"/>
              <a:ext cx="32385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8" name="Group 87"/>
          <p:cNvGrpSpPr/>
          <p:nvPr/>
        </p:nvGrpSpPr>
        <p:grpSpPr>
          <a:xfrm>
            <a:off x="3040380" y="2362200"/>
            <a:ext cx="1455420" cy="2667000"/>
            <a:chOff x="3040380" y="2362200"/>
            <a:chExt cx="1303020" cy="2667000"/>
          </a:xfrm>
        </p:grpSpPr>
        <p:cxnSp>
          <p:nvCxnSpPr>
            <p:cNvPr id="80" name="Straight Arrow Connector 79"/>
            <p:cNvCxnSpPr/>
            <p:nvPr/>
          </p:nvCxnSpPr>
          <p:spPr>
            <a:xfrm>
              <a:off x="3040380" y="3811168"/>
              <a:ext cx="1230630" cy="638"/>
            </a:xfrm>
            <a:prstGeom prst="straightConnector1">
              <a:avLst/>
            </a:prstGeom>
            <a:ln w="76200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3381375" y="3343275"/>
              <a:ext cx="4572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 flipV="1">
              <a:off x="3048000" y="3962400"/>
              <a:ext cx="1295400" cy="990600"/>
            </a:xfrm>
            <a:custGeom>
              <a:avLst/>
              <a:gdLst>
                <a:gd name="connsiteX0" fmla="*/ 0 w 1676400"/>
                <a:gd name="connsiteY0" fmla="*/ 0 h 1198563"/>
                <a:gd name="connsiteX1" fmla="*/ 866775 w 1676400"/>
                <a:gd name="connsiteY1" fmla="*/ 342900 h 1198563"/>
                <a:gd name="connsiteX2" fmla="*/ 1552575 w 1676400"/>
                <a:gd name="connsiteY2" fmla="*/ 1066800 h 1198563"/>
                <a:gd name="connsiteX3" fmla="*/ 1609725 w 1676400"/>
                <a:gd name="connsiteY3" fmla="*/ 1133475 h 1198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198563">
                  <a:moveTo>
                    <a:pt x="0" y="0"/>
                  </a:moveTo>
                  <a:cubicBezTo>
                    <a:pt x="304006" y="82550"/>
                    <a:pt x="608013" y="165100"/>
                    <a:pt x="866775" y="342900"/>
                  </a:cubicBezTo>
                  <a:cubicBezTo>
                    <a:pt x="1125538" y="520700"/>
                    <a:pt x="1428750" y="935038"/>
                    <a:pt x="1552575" y="1066800"/>
                  </a:cubicBezTo>
                  <a:cubicBezTo>
                    <a:pt x="1676400" y="1198563"/>
                    <a:pt x="1643062" y="1166019"/>
                    <a:pt x="1609725" y="1133475"/>
                  </a:cubicBezTo>
                </a:path>
              </a:pathLst>
            </a:custGeom>
            <a:ln w="76200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429000" y="4267200"/>
              <a:ext cx="3810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3048000" y="2590800"/>
              <a:ext cx="1295400" cy="990600"/>
            </a:xfrm>
            <a:custGeom>
              <a:avLst/>
              <a:gdLst>
                <a:gd name="connsiteX0" fmla="*/ 0 w 1676400"/>
                <a:gd name="connsiteY0" fmla="*/ 0 h 1198563"/>
                <a:gd name="connsiteX1" fmla="*/ 866775 w 1676400"/>
                <a:gd name="connsiteY1" fmla="*/ 342900 h 1198563"/>
                <a:gd name="connsiteX2" fmla="*/ 1552575 w 1676400"/>
                <a:gd name="connsiteY2" fmla="*/ 1066800 h 1198563"/>
                <a:gd name="connsiteX3" fmla="*/ 1609725 w 1676400"/>
                <a:gd name="connsiteY3" fmla="*/ 1133475 h 1198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198563">
                  <a:moveTo>
                    <a:pt x="0" y="0"/>
                  </a:moveTo>
                  <a:cubicBezTo>
                    <a:pt x="304006" y="82550"/>
                    <a:pt x="608013" y="165100"/>
                    <a:pt x="866775" y="342900"/>
                  </a:cubicBezTo>
                  <a:cubicBezTo>
                    <a:pt x="1125538" y="520700"/>
                    <a:pt x="1428750" y="935038"/>
                    <a:pt x="1552575" y="1066800"/>
                  </a:cubicBezTo>
                  <a:cubicBezTo>
                    <a:pt x="1676400" y="1198563"/>
                    <a:pt x="1643062" y="1166019"/>
                    <a:pt x="1609725" y="1133475"/>
                  </a:cubicBezTo>
                </a:path>
              </a:pathLst>
            </a:custGeom>
            <a:ln w="76200">
              <a:solidFill>
                <a:srgbClr val="DCE6F2">
                  <a:alpha val="76078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352800" y="2362200"/>
              <a:ext cx="4572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64" name="Picture 40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3429000" y="3429000"/>
              <a:ext cx="37147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6" name="Picture 42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3505200" y="4400550"/>
              <a:ext cx="21907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5" name="Picture 41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3429000" y="2438400"/>
              <a:ext cx="3333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1" name="Group 90"/>
          <p:cNvGrpSpPr/>
          <p:nvPr/>
        </p:nvGrpSpPr>
        <p:grpSpPr>
          <a:xfrm>
            <a:off x="5554980" y="3497580"/>
            <a:ext cx="514885" cy="533400"/>
            <a:chOff x="4495800" y="1676400"/>
            <a:chExt cx="514885" cy="533400"/>
          </a:xfrm>
        </p:grpSpPr>
        <p:sp>
          <p:nvSpPr>
            <p:cNvPr id="89" name="Folded Corner 88"/>
            <p:cNvSpPr/>
            <p:nvPr/>
          </p:nvSpPr>
          <p:spPr>
            <a:xfrm flipV="1">
              <a:off x="4524642" y="1676400"/>
              <a:ext cx="457200" cy="533400"/>
            </a:xfrm>
            <a:prstGeom prst="foldedCorner">
              <a:avLst>
                <a:gd name="adj" fmla="val 41370"/>
              </a:avLst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495800" y="1828800"/>
              <a:ext cx="5148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</a:rPr>
                <a:t>spec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cxnSp>
        <p:nvCxnSpPr>
          <p:cNvPr id="92" name="Straight Arrow Connector 91"/>
          <p:cNvCxnSpPr/>
          <p:nvPr/>
        </p:nvCxnSpPr>
        <p:spPr>
          <a:xfrm>
            <a:off x="4945380" y="3802380"/>
            <a:ext cx="533400" cy="1588"/>
          </a:xfrm>
          <a:prstGeom prst="straightConnector1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rot="16200000" flipH="1">
            <a:off x="5669280" y="4373880"/>
            <a:ext cx="762000" cy="381000"/>
          </a:xfrm>
          <a:prstGeom prst="straightConnector1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5400000" flipH="1" flipV="1">
            <a:off x="5745480" y="2849880"/>
            <a:ext cx="762000" cy="381000"/>
          </a:xfrm>
          <a:prstGeom prst="straightConnector1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9" grpId="0"/>
      <p:bldP spid="60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/>
          <p:nvPr/>
        </p:nvGrpSpPr>
        <p:grpSpPr>
          <a:xfrm>
            <a:off x="4465320" y="1704201"/>
            <a:ext cx="2697480" cy="4239399"/>
            <a:chOff x="2727960" y="1704201"/>
            <a:chExt cx="2697480" cy="4239399"/>
          </a:xfrm>
        </p:grpSpPr>
        <p:grpSp>
          <p:nvGrpSpPr>
            <p:cNvPr id="3" name="Group 92"/>
            <p:cNvGrpSpPr/>
            <p:nvPr/>
          </p:nvGrpSpPr>
          <p:grpSpPr>
            <a:xfrm>
              <a:off x="2727960" y="3495675"/>
              <a:ext cx="388248" cy="962799"/>
              <a:chOff x="2727960" y="3495675"/>
              <a:chExt cx="388248" cy="962799"/>
            </a:xfrm>
          </p:grpSpPr>
          <p:pic>
            <p:nvPicPr>
              <p:cNvPr id="60" name="Picture 3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752725" y="3495675"/>
                <a:ext cx="342900" cy="695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" name="TextBox 7"/>
              <p:cNvSpPr txBox="1"/>
              <p:nvPr/>
            </p:nvSpPr>
            <p:spPr>
              <a:xfrm>
                <a:off x="2727960" y="4181475"/>
                <a:ext cx="38824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pm</a:t>
                </a:r>
                <a:endParaRPr lang="en-US" sz="12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4" name="Group 89"/>
            <p:cNvGrpSpPr/>
            <p:nvPr/>
          </p:nvGrpSpPr>
          <p:grpSpPr>
            <a:xfrm>
              <a:off x="4244340" y="1704201"/>
              <a:ext cx="1181100" cy="1105674"/>
              <a:chOff x="4244340" y="1704201"/>
              <a:chExt cx="1181100" cy="1105674"/>
            </a:xfrm>
          </p:grpSpPr>
          <p:grpSp>
            <p:nvGrpSpPr>
              <p:cNvPr id="5" name="Group 5"/>
              <p:cNvGrpSpPr/>
              <p:nvPr/>
            </p:nvGrpSpPr>
            <p:grpSpPr>
              <a:xfrm>
                <a:off x="4244340" y="1752600"/>
                <a:ext cx="1181100" cy="1057275"/>
                <a:chOff x="6019800" y="1990725"/>
                <a:chExt cx="1181100" cy="1057275"/>
              </a:xfrm>
            </p:grpSpPr>
            <p:pic>
              <p:nvPicPr>
                <p:cNvPr id="57" name="Picture 3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019800" y="1990725"/>
                  <a:ext cx="323850" cy="7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8" name="Picture 35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400800" y="2295525"/>
                  <a:ext cx="381000" cy="7524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9" name="Picture 36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858000" y="2066925"/>
                  <a:ext cx="342900" cy="695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56" name="TextBox 55"/>
              <p:cNvSpPr txBox="1"/>
              <p:nvPr/>
            </p:nvSpPr>
            <p:spPr>
              <a:xfrm>
                <a:off x="4648200" y="1704201"/>
                <a:ext cx="4217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test</a:t>
                </a:r>
                <a:endParaRPr lang="en-US" sz="1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6" name="Group 90"/>
            <p:cNvGrpSpPr/>
            <p:nvPr/>
          </p:nvGrpSpPr>
          <p:grpSpPr>
            <a:xfrm>
              <a:off x="4210050" y="4876800"/>
              <a:ext cx="1133475" cy="1066800"/>
              <a:chOff x="4210050" y="4876800"/>
              <a:chExt cx="1133475" cy="1066800"/>
            </a:xfrm>
          </p:grpSpPr>
          <p:grpSp>
            <p:nvGrpSpPr>
              <p:cNvPr id="7" name="Group 8"/>
              <p:cNvGrpSpPr/>
              <p:nvPr/>
            </p:nvGrpSpPr>
            <p:grpSpPr>
              <a:xfrm>
                <a:off x="4210050" y="4876800"/>
                <a:ext cx="1133475" cy="1066800"/>
                <a:chOff x="5907686" y="4719935"/>
                <a:chExt cx="1133475" cy="1066800"/>
              </a:xfrm>
            </p:grpSpPr>
            <p:pic>
              <p:nvPicPr>
                <p:cNvPr id="52" name="Picture 37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288686" y="4719935"/>
                  <a:ext cx="342900" cy="695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" name="Picture 38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5907686" y="4948535"/>
                  <a:ext cx="323850" cy="7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" name="Picture 39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6669686" y="5100935"/>
                  <a:ext cx="371475" cy="685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51" name="TextBox 50"/>
              <p:cNvSpPr txBox="1"/>
              <p:nvPr/>
            </p:nvSpPr>
            <p:spPr>
              <a:xfrm>
                <a:off x="4521844" y="5590401"/>
                <a:ext cx="4099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dev</a:t>
                </a:r>
                <a:endParaRPr lang="en-US" sz="12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" name="Group 91"/>
            <p:cNvGrpSpPr/>
            <p:nvPr/>
          </p:nvGrpSpPr>
          <p:grpSpPr>
            <a:xfrm>
              <a:off x="3209925" y="2667001"/>
              <a:ext cx="1362075" cy="2286001"/>
              <a:chOff x="3209925" y="2667001"/>
              <a:chExt cx="1362075" cy="2286001"/>
            </a:xfrm>
          </p:grpSpPr>
          <p:grpSp>
            <p:nvGrpSpPr>
              <p:cNvPr id="9" name="Group 15"/>
              <p:cNvGrpSpPr/>
              <p:nvPr/>
            </p:nvGrpSpPr>
            <p:grpSpPr>
              <a:xfrm>
                <a:off x="3819525" y="3495675"/>
                <a:ext cx="514885" cy="533400"/>
                <a:chOff x="4495800" y="1676400"/>
                <a:chExt cx="514885" cy="533400"/>
              </a:xfrm>
            </p:grpSpPr>
            <p:sp>
              <p:nvSpPr>
                <p:cNvPr id="48" name="Folded Corner 47"/>
                <p:cNvSpPr/>
                <p:nvPr/>
              </p:nvSpPr>
              <p:spPr>
                <a:xfrm flipV="1">
                  <a:off x="4524642" y="1676400"/>
                  <a:ext cx="457200" cy="533400"/>
                </a:xfrm>
                <a:prstGeom prst="foldedCorner">
                  <a:avLst>
                    <a:gd name="adj" fmla="val 41370"/>
                  </a:avLst>
                </a:prstGeom>
                <a:noFill/>
                <a:ln w="63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endParaRPr lang="en-US" sz="12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4495800" y="1828800"/>
                  <a:ext cx="51488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bg1">
                          <a:lumMod val="65000"/>
                        </a:schemeClr>
                      </a:solidFill>
                    </a:rPr>
                    <a:t>spec</a:t>
                  </a:r>
                  <a:endParaRPr lang="en-US" sz="14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p:grpSp>
          <p:cxnSp>
            <p:nvCxnSpPr>
              <p:cNvPr id="45" name="Straight Arrow Connector 44"/>
              <p:cNvCxnSpPr/>
              <p:nvPr/>
            </p:nvCxnSpPr>
            <p:spPr>
              <a:xfrm>
                <a:off x="3209925" y="3800475"/>
                <a:ext cx="533400" cy="1588"/>
              </a:xfrm>
              <a:prstGeom prst="straightConnector1">
                <a:avLst/>
              </a:prstGeom>
              <a:ln w="76200">
                <a:solidFill>
                  <a:schemeClr val="accent1">
                    <a:lumMod val="20000"/>
                    <a:lumOff val="8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rot="16200000" flipH="1">
                <a:off x="3924299" y="4381499"/>
                <a:ext cx="771528" cy="371478"/>
              </a:xfrm>
              <a:prstGeom prst="straightConnector1">
                <a:avLst/>
              </a:prstGeom>
              <a:ln w="76200">
                <a:solidFill>
                  <a:schemeClr val="accent1">
                    <a:lumMod val="20000"/>
                    <a:lumOff val="8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rot="5400000" flipH="1" flipV="1">
                <a:off x="4010021" y="2857505"/>
                <a:ext cx="752483" cy="371475"/>
              </a:xfrm>
              <a:prstGeom prst="straightConnector1">
                <a:avLst/>
              </a:prstGeom>
              <a:ln w="76200">
                <a:solidFill>
                  <a:schemeClr val="accent1">
                    <a:lumMod val="20000"/>
                    <a:lumOff val="8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Group 83"/>
          <p:cNvGrpSpPr/>
          <p:nvPr/>
        </p:nvGrpSpPr>
        <p:grpSpPr>
          <a:xfrm>
            <a:off x="381000" y="1676400"/>
            <a:ext cx="3042657" cy="4962525"/>
            <a:chOff x="381000" y="1676400"/>
            <a:chExt cx="3042657" cy="4962525"/>
          </a:xfrm>
        </p:grpSpPr>
        <p:sp>
          <p:nvSpPr>
            <p:cNvPr id="27" name="TextBox 26"/>
            <p:cNvSpPr txBox="1"/>
            <p:nvPr/>
          </p:nvSpPr>
          <p:spPr>
            <a:xfrm>
              <a:off x="2590800" y="5410200"/>
              <a:ext cx="832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customers</a:t>
              </a:r>
              <a:endPara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381000" y="1676400"/>
              <a:ext cx="2505075" cy="4962525"/>
              <a:chOff x="685800" y="1676400"/>
              <a:chExt cx="2505075" cy="4962525"/>
            </a:xfrm>
          </p:grpSpPr>
          <p:pic>
            <p:nvPicPr>
              <p:cNvPr id="29" name="Picture 15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590800" y="3352800"/>
                <a:ext cx="342900" cy="695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16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724150" y="5791200"/>
                <a:ext cx="32385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17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676400" y="5029200"/>
                <a:ext cx="381000" cy="752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18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905000" y="5943600"/>
                <a:ext cx="219075" cy="466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19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914400" y="2286000"/>
                <a:ext cx="371475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20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209800" y="3352800"/>
                <a:ext cx="238125" cy="476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21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1905000" y="2667000"/>
                <a:ext cx="342900" cy="695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" name="Picture 22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2819400" y="4038600"/>
                <a:ext cx="371475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23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685800" y="5334000"/>
                <a:ext cx="238125" cy="476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" name="Picture 24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838200" y="3200400"/>
                <a:ext cx="32385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" name="Picture 25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1066800" y="5334000"/>
                <a:ext cx="381000" cy="752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26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838200" y="4191000"/>
                <a:ext cx="219075" cy="466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27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2362200" y="5410200"/>
                <a:ext cx="32385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28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2514600" y="2514600"/>
                <a:ext cx="381000" cy="752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Picture 29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990600" y="4800600"/>
                <a:ext cx="219075" cy="466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Picture 30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1371600" y="5943600"/>
                <a:ext cx="342900" cy="695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" name="Picture 31"/>
              <p:cNvPicPr>
                <a:picLocks noChangeAspect="1" noChangeArrowheads="1"/>
              </p:cNvPicPr>
              <p:nvPr/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1524000" y="2286000"/>
                <a:ext cx="371475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32"/>
              <p:cNvPicPr>
                <a:picLocks noChangeAspect="1"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>
                <a:off x="1676400" y="3352800"/>
                <a:ext cx="238125" cy="476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" name="Picture 17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133600" y="1905000"/>
                <a:ext cx="381000" cy="752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5" name="Picture 19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286000" y="3810000"/>
                <a:ext cx="371475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" name="Picture 27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1905000" y="4114800"/>
                <a:ext cx="32385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" name="Picture 18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524000" y="3962400"/>
                <a:ext cx="219075" cy="466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8" name="Picture 25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1219200" y="2895600"/>
                <a:ext cx="381000" cy="752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" name="Picture 24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2514600" y="4572000"/>
                <a:ext cx="32385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" name="Picture 20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133600" y="4953000"/>
                <a:ext cx="238125" cy="476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" name="Picture 31"/>
              <p:cNvPicPr>
                <a:picLocks noChangeAspect="1" noChangeArrowheads="1"/>
              </p:cNvPicPr>
              <p:nvPr/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1371600" y="4495800"/>
                <a:ext cx="371475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" name="Picture 20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219200" y="3733800"/>
                <a:ext cx="238125" cy="476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3" name="Picture 27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1295400" y="1676400"/>
                <a:ext cx="32385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74" name="Group 73"/>
          <p:cNvGrpSpPr/>
          <p:nvPr/>
        </p:nvGrpSpPr>
        <p:grpSpPr>
          <a:xfrm>
            <a:off x="3040380" y="2362200"/>
            <a:ext cx="1455420" cy="2667000"/>
            <a:chOff x="3040380" y="2362200"/>
            <a:chExt cx="1303020" cy="2667000"/>
          </a:xfrm>
        </p:grpSpPr>
        <p:cxnSp>
          <p:nvCxnSpPr>
            <p:cNvPr id="75" name="Straight Arrow Connector 74"/>
            <p:cNvCxnSpPr/>
            <p:nvPr/>
          </p:nvCxnSpPr>
          <p:spPr>
            <a:xfrm>
              <a:off x="3040380" y="3811168"/>
              <a:ext cx="1230630" cy="638"/>
            </a:xfrm>
            <a:prstGeom prst="straightConnector1">
              <a:avLst/>
            </a:prstGeom>
            <a:ln w="76200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3381375" y="3343275"/>
              <a:ext cx="4572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 flipV="1">
              <a:off x="3048000" y="3962400"/>
              <a:ext cx="1295400" cy="990600"/>
            </a:xfrm>
            <a:custGeom>
              <a:avLst/>
              <a:gdLst>
                <a:gd name="connsiteX0" fmla="*/ 0 w 1676400"/>
                <a:gd name="connsiteY0" fmla="*/ 0 h 1198563"/>
                <a:gd name="connsiteX1" fmla="*/ 866775 w 1676400"/>
                <a:gd name="connsiteY1" fmla="*/ 342900 h 1198563"/>
                <a:gd name="connsiteX2" fmla="*/ 1552575 w 1676400"/>
                <a:gd name="connsiteY2" fmla="*/ 1066800 h 1198563"/>
                <a:gd name="connsiteX3" fmla="*/ 1609725 w 1676400"/>
                <a:gd name="connsiteY3" fmla="*/ 1133475 h 1198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198563">
                  <a:moveTo>
                    <a:pt x="0" y="0"/>
                  </a:moveTo>
                  <a:cubicBezTo>
                    <a:pt x="304006" y="82550"/>
                    <a:pt x="608013" y="165100"/>
                    <a:pt x="866775" y="342900"/>
                  </a:cubicBezTo>
                  <a:cubicBezTo>
                    <a:pt x="1125538" y="520700"/>
                    <a:pt x="1428750" y="935038"/>
                    <a:pt x="1552575" y="1066800"/>
                  </a:cubicBezTo>
                  <a:cubicBezTo>
                    <a:pt x="1676400" y="1198563"/>
                    <a:pt x="1643062" y="1166019"/>
                    <a:pt x="1609725" y="1133475"/>
                  </a:cubicBezTo>
                </a:path>
              </a:pathLst>
            </a:custGeom>
            <a:ln w="76200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429000" y="4267200"/>
              <a:ext cx="3810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3048000" y="2590800"/>
              <a:ext cx="1295400" cy="990600"/>
            </a:xfrm>
            <a:custGeom>
              <a:avLst/>
              <a:gdLst>
                <a:gd name="connsiteX0" fmla="*/ 0 w 1676400"/>
                <a:gd name="connsiteY0" fmla="*/ 0 h 1198563"/>
                <a:gd name="connsiteX1" fmla="*/ 866775 w 1676400"/>
                <a:gd name="connsiteY1" fmla="*/ 342900 h 1198563"/>
                <a:gd name="connsiteX2" fmla="*/ 1552575 w 1676400"/>
                <a:gd name="connsiteY2" fmla="*/ 1066800 h 1198563"/>
                <a:gd name="connsiteX3" fmla="*/ 1609725 w 1676400"/>
                <a:gd name="connsiteY3" fmla="*/ 1133475 h 1198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198563">
                  <a:moveTo>
                    <a:pt x="0" y="0"/>
                  </a:moveTo>
                  <a:cubicBezTo>
                    <a:pt x="304006" y="82550"/>
                    <a:pt x="608013" y="165100"/>
                    <a:pt x="866775" y="342900"/>
                  </a:cubicBezTo>
                  <a:cubicBezTo>
                    <a:pt x="1125538" y="520700"/>
                    <a:pt x="1428750" y="935038"/>
                    <a:pt x="1552575" y="1066800"/>
                  </a:cubicBezTo>
                  <a:cubicBezTo>
                    <a:pt x="1676400" y="1198563"/>
                    <a:pt x="1643062" y="1166019"/>
                    <a:pt x="1609725" y="1133475"/>
                  </a:cubicBezTo>
                </a:path>
              </a:pathLst>
            </a:custGeom>
            <a:ln w="76200">
              <a:solidFill>
                <a:srgbClr val="DCE6F2">
                  <a:alpha val="76078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352800" y="2362200"/>
              <a:ext cx="4572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Picture 40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3429000" y="3429000"/>
              <a:ext cx="37147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42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3505200" y="4400550"/>
              <a:ext cx="21907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41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3429000" y="2438400"/>
              <a:ext cx="3333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People and their Roles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18576 -0.0020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-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 L -0.20799 0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Oval 104"/>
          <p:cNvSpPr/>
          <p:nvPr/>
        </p:nvSpPr>
        <p:spPr>
          <a:xfrm rot="16435077">
            <a:off x="4446015" y="4617841"/>
            <a:ext cx="842726" cy="16068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 rot="16435077">
            <a:off x="4537886" y="1227395"/>
            <a:ext cx="842726" cy="18795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2621280" y="3261360"/>
            <a:ext cx="685800" cy="1447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/>
          <p:cNvGrpSpPr/>
          <p:nvPr/>
        </p:nvGrpSpPr>
        <p:grpSpPr>
          <a:xfrm>
            <a:off x="2758440" y="1688961"/>
            <a:ext cx="2697480" cy="4239399"/>
            <a:chOff x="2727960" y="1704201"/>
            <a:chExt cx="2697480" cy="4239399"/>
          </a:xfrm>
        </p:grpSpPr>
        <p:grpSp>
          <p:nvGrpSpPr>
            <p:cNvPr id="93" name="Group 92"/>
            <p:cNvGrpSpPr/>
            <p:nvPr/>
          </p:nvGrpSpPr>
          <p:grpSpPr>
            <a:xfrm>
              <a:off x="2727960" y="3495675"/>
              <a:ext cx="388248" cy="962799"/>
              <a:chOff x="2727960" y="3495675"/>
              <a:chExt cx="388248" cy="962799"/>
            </a:xfrm>
          </p:grpSpPr>
          <p:pic>
            <p:nvPicPr>
              <p:cNvPr id="5" name="Picture 3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752725" y="3495675"/>
                <a:ext cx="342900" cy="695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2727960" y="4181475"/>
                <a:ext cx="38824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pm</a:t>
                </a:r>
                <a:endParaRPr lang="en-US" sz="12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4244340" y="1704201"/>
              <a:ext cx="1181100" cy="1105674"/>
              <a:chOff x="4244340" y="1704201"/>
              <a:chExt cx="1181100" cy="1105674"/>
            </a:xfrm>
          </p:grpSpPr>
          <p:grpSp>
            <p:nvGrpSpPr>
              <p:cNvPr id="3" name="Group 5"/>
              <p:cNvGrpSpPr/>
              <p:nvPr/>
            </p:nvGrpSpPr>
            <p:grpSpPr>
              <a:xfrm>
                <a:off x="4244340" y="1752600"/>
                <a:ext cx="1181100" cy="1057275"/>
                <a:chOff x="6019800" y="1990725"/>
                <a:chExt cx="1181100" cy="1057275"/>
              </a:xfrm>
            </p:grpSpPr>
            <p:pic>
              <p:nvPicPr>
                <p:cNvPr id="20" name="Picture 3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019800" y="1990725"/>
                  <a:ext cx="323850" cy="7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" name="Picture 35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400800" y="2295525"/>
                  <a:ext cx="381000" cy="7524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" name="Picture 36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858000" y="2066925"/>
                  <a:ext cx="342900" cy="695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9" name="TextBox 8"/>
              <p:cNvSpPr txBox="1"/>
              <p:nvPr/>
            </p:nvSpPr>
            <p:spPr>
              <a:xfrm>
                <a:off x="4648200" y="1704201"/>
                <a:ext cx="4217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test</a:t>
                </a:r>
                <a:endParaRPr lang="en-US" sz="1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4210050" y="4876800"/>
              <a:ext cx="1133475" cy="1066800"/>
              <a:chOff x="4210050" y="4876800"/>
              <a:chExt cx="1133475" cy="1066800"/>
            </a:xfrm>
          </p:grpSpPr>
          <p:grpSp>
            <p:nvGrpSpPr>
              <p:cNvPr id="4" name="Group 8"/>
              <p:cNvGrpSpPr/>
              <p:nvPr/>
            </p:nvGrpSpPr>
            <p:grpSpPr>
              <a:xfrm>
                <a:off x="4210050" y="4876800"/>
                <a:ext cx="1133475" cy="1066800"/>
                <a:chOff x="5907686" y="4719935"/>
                <a:chExt cx="1133475" cy="1066800"/>
              </a:xfrm>
            </p:grpSpPr>
            <p:pic>
              <p:nvPicPr>
                <p:cNvPr id="17" name="Picture 37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288686" y="4719935"/>
                  <a:ext cx="342900" cy="695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38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5907686" y="4948535"/>
                  <a:ext cx="323850" cy="7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" name="Picture 39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6669686" y="5100935"/>
                  <a:ext cx="371475" cy="685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0" name="TextBox 9"/>
              <p:cNvSpPr txBox="1"/>
              <p:nvPr/>
            </p:nvSpPr>
            <p:spPr>
              <a:xfrm>
                <a:off x="4521844" y="5590401"/>
                <a:ext cx="4099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dev</a:t>
                </a:r>
                <a:endParaRPr lang="en-US" sz="12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3209925" y="2667001"/>
              <a:ext cx="1362075" cy="2286001"/>
              <a:chOff x="3209925" y="2667001"/>
              <a:chExt cx="1362075" cy="2286001"/>
            </a:xfrm>
          </p:grpSpPr>
          <p:grpSp>
            <p:nvGrpSpPr>
              <p:cNvPr id="6" name="Group 15"/>
              <p:cNvGrpSpPr/>
              <p:nvPr/>
            </p:nvGrpSpPr>
            <p:grpSpPr>
              <a:xfrm>
                <a:off x="3819525" y="3495675"/>
                <a:ext cx="514885" cy="533400"/>
                <a:chOff x="4495800" y="1676400"/>
                <a:chExt cx="514885" cy="533400"/>
              </a:xfrm>
            </p:grpSpPr>
            <p:sp>
              <p:nvSpPr>
                <p:cNvPr id="15" name="Folded Corner 14"/>
                <p:cNvSpPr/>
                <p:nvPr/>
              </p:nvSpPr>
              <p:spPr>
                <a:xfrm flipV="1">
                  <a:off x="4524642" y="1676400"/>
                  <a:ext cx="457200" cy="533400"/>
                </a:xfrm>
                <a:prstGeom prst="foldedCorner">
                  <a:avLst>
                    <a:gd name="adj" fmla="val 41370"/>
                  </a:avLst>
                </a:prstGeom>
                <a:noFill/>
                <a:ln w="63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endParaRPr lang="en-US" sz="12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4495800" y="1828800"/>
                  <a:ext cx="51488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bg1">
                          <a:lumMod val="65000"/>
                        </a:schemeClr>
                      </a:solidFill>
                    </a:rPr>
                    <a:t>spec</a:t>
                  </a:r>
                  <a:endParaRPr lang="en-US" sz="14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p:grpSp>
          <p:cxnSp>
            <p:nvCxnSpPr>
              <p:cNvPr id="12" name="Straight Arrow Connector 11"/>
              <p:cNvCxnSpPr/>
              <p:nvPr/>
            </p:nvCxnSpPr>
            <p:spPr>
              <a:xfrm>
                <a:off x="3209925" y="3800475"/>
                <a:ext cx="533400" cy="1588"/>
              </a:xfrm>
              <a:prstGeom prst="straightConnector1">
                <a:avLst/>
              </a:prstGeom>
              <a:ln w="76200">
                <a:solidFill>
                  <a:schemeClr val="accent1">
                    <a:lumMod val="20000"/>
                    <a:lumOff val="8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16200000" flipH="1">
                <a:off x="3924299" y="4381499"/>
                <a:ext cx="771528" cy="371478"/>
              </a:xfrm>
              <a:prstGeom prst="straightConnector1">
                <a:avLst/>
              </a:prstGeom>
              <a:ln w="76200">
                <a:solidFill>
                  <a:schemeClr val="accent1">
                    <a:lumMod val="20000"/>
                    <a:lumOff val="8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rot="5400000" flipH="1" flipV="1">
                <a:off x="4010021" y="2857505"/>
                <a:ext cx="752483" cy="371475"/>
              </a:xfrm>
              <a:prstGeom prst="straightConnector1">
                <a:avLst/>
              </a:prstGeom>
              <a:ln w="76200">
                <a:solidFill>
                  <a:schemeClr val="accent1">
                    <a:lumMod val="20000"/>
                    <a:lumOff val="8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7" name="Group 96"/>
          <p:cNvGrpSpPr/>
          <p:nvPr/>
        </p:nvGrpSpPr>
        <p:grpSpPr>
          <a:xfrm>
            <a:off x="5135880" y="2727960"/>
            <a:ext cx="685800" cy="2209800"/>
            <a:chOff x="5135880" y="2727960"/>
            <a:chExt cx="685800" cy="2209800"/>
          </a:xfrm>
        </p:grpSpPr>
        <p:grpSp>
          <p:nvGrpSpPr>
            <p:cNvPr id="7" name="Group 59"/>
            <p:cNvGrpSpPr/>
            <p:nvPr/>
          </p:nvGrpSpPr>
          <p:grpSpPr>
            <a:xfrm>
              <a:off x="5364480" y="3489960"/>
              <a:ext cx="457200" cy="533400"/>
              <a:chOff x="5334000" y="3505200"/>
              <a:chExt cx="457200" cy="533400"/>
            </a:xfrm>
          </p:grpSpPr>
          <p:sp>
            <p:nvSpPr>
              <p:cNvPr id="23" name="Flowchart: Magnetic Disk 22"/>
              <p:cNvSpPr/>
              <p:nvPr/>
            </p:nvSpPr>
            <p:spPr>
              <a:xfrm>
                <a:off x="5334000" y="3505200"/>
                <a:ext cx="457200" cy="533400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433071" y="3612136"/>
                <a:ext cx="259059" cy="357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25" name="Straight Arrow Connector 24"/>
            <p:cNvCxnSpPr/>
            <p:nvPr/>
          </p:nvCxnSpPr>
          <p:spPr>
            <a:xfrm rot="5400000" flipH="1" flipV="1">
              <a:off x="4907280" y="4404360"/>
              <a:ext cx="762000" cy="304800"/>
            </a:xfrm>
            <a:prstGeom prst="straightConnector1">
              <a:avLst/>
            </a:prstGeom>
            <a:ln w="76200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6200000" flipH="1">
              <a:off x="5021580" y="2918459"/>
              <a:ext cx="609600" cy="228601"/>
            </a:xfrm>
            <a:prstGeom prst="straightConnector1">
              <a:avLst/>
            </a:prstGeom>
            <a:ln w="76200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4602480" y="2956560"/>
            <a:ext cx="457200" cy="1790700"/>
            <a:chOff x="4602480" y="2956560"/>
            <a:chExt cx="457200" cy="1790700"/>
          </a:xfrm>
        </p:grpSpPr>
        <p:grpSp>
          <p:nvGrpSpPr>
            <p:cNvPr id="11" name="Group 60"/>
            <p:cNvGrpSpPr/>
            <p:nvPr/>
          </p:nvGrpSpPr>
          <p:grpSpPr>
            <a:xfrm>
              <a:off x="4602480" y="3489960"/>
              <a:ext cx="457200" cy="533400"/>
              <a:chOff x="4572000" y="3505200"/>
              <a:chExt cx="457200" cy="5334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4572000" y="3505200"/>
                <a:ext cx="457200" cy="53340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grpSp>
            <p:nvGrpSpPr>
              <p:cNvPr id="24" name="Group 57"/>
              <p:cNvGrpSpPr/>
              <p:nvPr/>
            </p:nvGrpSpPr>
            <p:grpSpPr>
              <a:xfrm>
                <a:off x="4623435" y="3547110"/>
                <a:ext cx="369570" cy="457200"/>
                <a:chOff x="6913245" y="3508376"/>
                <a:chExt cx="369570" cy="508635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>
                  <a:off x="6913245" y="3508376"/>
                  <a:ext cx="13716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6941820" y="3533141"/>
                  <a:ext cx="18288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6943725" y="3556318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6989445" y="3582988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6945630" y="3605848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6989445" y="3659188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6990207" y="3634423"/>
                  <a:ext cx="13716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7045452" y="3687446"/>
                  <a:ext cx="13716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7046595" y="3714433"/>
                  <a:ext cx="13716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6993255" y="3738881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6934200" y="3759836"/>
                  <a:ext cx="13716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6978015" y="3788728"/>
                  <a:ext cx="13716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7006590" y="3813493"/>
                  <a:ext cx="18288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7008495" y="3836670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7054215" y="3863340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7010400" y="3886200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7054215" y="3939540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7054977" y="3914775"/>
                  <a:ext cx="13716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7110222" y="3967798"/>
                  <a:ext cx="13716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7111365" y="3994785"/>
                  <a:ext cx="13716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6998970" y="4015423"/>
                  <a:ext cx="13716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2" name="Straight Arrow Connector 61"/>
            <p:cNvCxnSpPr/>
            <p:nvPr/>
          </p:nvCxnSpPr>
          <p:spPr>
            <a:xfrm rot="5400000" flipH="1" flipV="1">
              <a:off x="4601685" y="3185161"/>
              <a:ext cx="457996" cy="794"/>
            </a:xfrm>
            <a:prstGeom prst="straightConnector1">
              <a:avLst/>
            </a:prstGeom>
            <a:ln w="76200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rot="5400000" flipH="1" flipV="1">
              <a:off x="4525883" y="4442063"/>
              <a:ext cx="609600" cy="794"/>
            </a:xfrm>
            <a:prstGeom prst="straightConnector1">
              <a:avLst/>
            </a:prstGeom>
            <a:ln w="76200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3383280" y="2499360"/>
            <a:ext cx="3429000" cy="2438400"/>
            <a:chOff x="3383280" y="2499360"/>
            <a:chExt cx="3429000" cy="2438400"/>
          </a:xfrm>
        </p:grpSpPr>
        <p:grpSp>
          <p:nvGrpSpPr>
            <p:cNvPr id="98" name="Group 97"/>
            <p:cNvGrpSpPr/>
            <p:nvPr/>
          </p:nvGrpSpPr>
          <p:grpSpPr>
            <a:xfrm>
              <a:off x="3383280" y="2499360"/>
              <a:ext cx="609600" cy="533400"/>
              <a:chOff x="3383280" y="2499360"/>
              <a:chExt cx="609600" cy="533400"/>
            </a:xfrm>
          </p:grpSpPr>
          <p:sp>
            <p:nvSpPr>
              <p:cNvPr id="121" name="Oval Callout 120"/>
              <p:cNvSpPr/>
              <p:nvPr/>
            </p:nvSpPr>
            <p:spPr>
              <a:xfrm>
                <a:off x="3383280" y="2727960"/>
                <a:ext cx="381000" cy="304800"/>
              </a:xfrm>
              <a:prstGeom prst="wedgeEllipseCallout">
                <a:avLst>
                  <a:gd name="adj1" fmla="val -117429"/>
                  <a:gd name="adj2" fmla="val 153929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64" name="Oval Callout 63"/>
              <p:cNvSpPr/>
              <p:nvPr/>
            </p:nvSpPr>
            <p:spPr>
              <a:xfrm>
                <a:off x="3611880" y="2499360"/>
                <a:ext cx="381000" cy="304800"/>
              </a:xfrm>
              <a:prstGeom prst="wedgeEllipseCallout">
                <a:avLst>
                  <a:gd name="adj1" fmla="val 96571"/>
                  <a:gd name="adj2" fmla="val -101071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3459480" y="4404360"/>
              <a:ext cx="533400" cy="533400"/>
              <a:chOff x="3459480" y="4404360"/>
              <a:chExt cx="533400" cy="533400"/>
            </a:xfrm>
          </p:grpSpPr>
          <p:sp>
            <p:nvSpPr>
              <p:cNvPr id="65" name="Oval Callout 64"/>
              <p:cNvSpPr/>
              <p:nvPr/>
            </p:nvSpPr>
            <p:spPr>
              <a:xfrm>
                <a:off x="3611880" y="4632960"/>
                <a:ext cx="381000" cy="304800"/>
              </a:xfrm>
              <a:prstGeom prst="wedgeEllipseCallout">
                <a:avLst>
                  <a:gd name="adj1" fmla="val 94571"/>
                  <a:gd name="adj2" fmla="val 103929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67" name="Oval Callout 66"/>
              <p:cNvSpPr/>
              <p:nvPr/>
            </p:nvSpPr>
            <p:spPr>
              <a:xfrm>
                <a:off x="3459480" y="4404360"/>
                <a:ext cx="381000" cy="304800"/>
              </a:xfrm>
              <a:prstGeom prst="wedgeEllipseCallout">
                <a:avLst>
                  <a:gd name="adj1" fmla="val -117429"/>
                  <a:gd name="adj2" fmla="val -148571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6431280" y="3489960"/>
              <a:ext cx="381000" cy="533400"/>
              <a:chOff x="6431280" y="3489960"/>
              <a:chExt cx="381000" cy="533400"/>
            </a:xfrm>
          </p:grpSpPr>
          <p:sp>
            <p:nvSpPr>
              <p:cNvPr id="70" name="Oval Callout 69"/>
              <p:cNvSpPr/>
              <p:nvPr/>
            </p:nvSpPr>
            <p:spPr>
              <a:xfrm>
                <a:off x="6431280" y="3489960"/>
                <a:ext cx="381000" cy="304800"/>
              </a:xfrm>
              <a:prstGeom prst="wedgeEllipseCallout">
                <a:avLst>
                  <a:gd name="adj1" fmla="val -271429"/>
                  <a:gd name="adj2" fmla="val -406071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71" name="Oval Callout 70"/>
              <p:cNvSpPr/>
              <p:nvPr/>
            </p:nvSpPr>
            <p:spPr>
              <a:xfrm>
                <a:off x="6431280" y="3718560"/>
                <a:ext cx="381000" cy="304800"/>
              </a:xfrm>
              <a:prstGeom prst="wedgeEllipseCallout">
                <a:avLst>
                  <a:gd name="adj1" fmla="val -319429"/>
                  <a:gd name="adj2" fmla="val 426429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grpSp>
        <p:nvGrpSpPr>
          <p:cNvPr id="148" name="Group 27"/>
          <p:cNvGrpSpPr/>
          <p:nvPr/>
        </p:nvGrpSpPr>
        <p:grpSpPr>
          <a:xfrm>
            <a:off x="-1524000" y="1676400"/>
            <a:ext cx="2505075" cy="4962525"/>
            <a:chOff x="685800" y="1676400"/>
            <a:chExt cx="2505075" cy="4962525"/>
          </a:xfrm>
        </p:grpSpPr>
        <p:pic>
          <p:nvPicPr>
            <p:cNvPr id="149" name="Picture 1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90800" y="3352800"/>
              <a:ext cx="342900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0" name="Picture 1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724150" y="5791200"/>
              <a:ext cx="32385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1" name="Picture 17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676400" y="5029200"/>
              <a:ext cx="381000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2" name="Picture 18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905000" y="5943600"/>
              <a:ext cx="219075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" name="Picture 1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14400" y="2286000"/>
              <a:ext cx="37147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" name="Picture 20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209800" y="3352800"/>
              <a:ext cx="2381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5" name="Picture 21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905000" y="2667000"/>
              <a:ext cx="342900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6" name="Picture 2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819400" y="4038600"/>
              <a:ext cx="37147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7" name="Picture 23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85800" y="5334000"/>
              <a:ext cx="2381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8" name="Picture 24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38200" y="3200400"/>
              <a:ext cx="32385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9" name="Picture 25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066800" y="5334000"/>
              <a:ext cx="381000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0" name="Picture 26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838200" y="4191000"/>
              <a:ext cx="219075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1" name="Picture 27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2362200" y="5410200"/>
              <a:ext cx="32385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2" name="Picture 28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2514600" y="2514600"/>
              <a:ext cx="381000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" name="Picture 29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990600" y="4800600"/>
              <a:ext cx="219075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" name="Picture 30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1371600" y="5943600"/>
              <a:ext cx="342900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" name="Picture 31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1524000" y="2286000"/>
              <a:ext cx="37147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" name="Picture 32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1676400" y="3352800"/>
              <a:ext cx="2381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7" name="Picture 17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133600" y="1905000"/>
              <a:ext cx="381000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8" name="Picture 1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286000" y="3810000"/>
              <a:ext cx="37147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9" name="Picture 27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1905000" y="4114800"/>
              <a:ext cx="32385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0" name="Picture 18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524000" y="3962400"/>
              <a:ext cx="219075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1" name="Picture 25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219200" y="2895600"/>
              <a:ext cx="381000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2" name="Picture 24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514600" y="4572000"/>
              <a:ext cx="32385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3" name="Picture 20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133600" y="4953000"/>
              <a:ext cx="2381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" name="Picture 31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1371600" y="4495800"/>
              <a:ext cx="37147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" name="Picture 20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219200" y="3733800"/>
              <a:ext cx="2381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6" name="Picture 27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1295400" y="1676400"/>
              <a:ext cx="32385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People and their Roles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/>
        </p:nvGrpSpPr>
        <p:grpSpPr>
          <a:xfrm>
            <a:off x="2621280" y="1688961"/>
            <a:ext cx="4191000" cy="4239399"/>
            <a:chOff x="2621280" y="1688961"/>
            <a:chExt cx="4191000" cy="4239399"/>
          </a:xfrm>
        </p:grpSpPr>
        <p:sp>
          <p:nvSpPr>
            <p:cNvPr id="105" name="Oval 104"/>
            <p:cNvSpPr/>
            <p:nvPr/>
          </p:nvSpPr>
          <p:spPr>
            <a:xfrm rot="16435077">
              <a:off x="4446015" y="4617841"/>
              <a:ext cx="842726" cy="16068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 rot="16435077">
              <a:off x="4537886" y="1227395"/>
              <a:ext cx="842726" cy="187954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2621280" y="3261360"/>
              <a:ext cx="685800" cy="1447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93"/>
            <p:cNvGrpSpPr/>
            <p:nvPr/>
          </p:nvGrpSpPr>
          <p:grpSpPr>
            <a:xfrm>
              <a:off x="2758440" y="1688961"/>
              <a:ext cx="2697480" cy="4239399"/>
              <a:chOff x="2727960" y="1704201"/>
              <a:chExt cx="2697480" cy="4239399"/>
            </a:xfrm>
          </p:grpSpPr>
          <p:grpSp>
            <p:nvGrpSpPr>
              <p:cNvPr id="3" name="Group 92"/>
              <p:cNvGrpSpPr/>
              <p:nvPr/>
            </p:nvGrpSpPr>
            <p:grpSpPr>
              <a:xfrm>
                <a:off x="2727960" y="3495675"/>
                <a:ext cx="388248" cy="962799"/>
                <a:chOff x="2727960" y="3495675"/>
                <a:chExt cx="388248" cy="962799"/>
              </a:xfrm>
            </p:grpSpPr>
            <p:pic>
              <p:nvPicPr>
                <p:cNvPr id="5" name="Picture 3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752725" y="3495675"/>
                  <a:ext cx="342900" cy="695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" name="TextBox 7"/>
                <p:cNvSpPr txBox="1"/>
                <p:nvPr/>
              </p:nvSpPr>
              <p:spPr>
                <a:xfrm>
                  <a:off x="2727960" y="4181475"/>
                  <a:ext cx="38824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pm</a:t>
                  </a:r>
                  <a:endParaRPr lang="en-US" sz="1200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4" name="Group 89"/>
              <p:cNvGrpSpPr/>
              <p:nvPr/>
            </p:nvGrpSpPr>
            <p:grpSpPr>
              <a:xfrm>
                <a:off x="4244340" y="1704201"/>
                <a:ext cx="1181100" cy="1105674"/>
                <a:chOff x="4244340" y="1704201"/>
                <a:chExt cx="1181100" cy="1105674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4244340" y="1752600"/>
                  <a:ext cx="1181100" cy="1057275"/>
                  <a:chOff x="6019800" y="1990725"/>
                  <a:chExt cx="1181100" cy="1057275"/>
                </a:xfrm>
              </p:grpSpPr>
              <p:pic>
                <p:nvPicPr>
                  <p:cNvPr id="20" name="Picture 3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6019800" y="1990725"/>
                    <a:ext cx="323850" cy="7620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" name="Picture 35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00800" y="2295525"/>
                    <a:ext cx="381000" cy="7524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2" name="Picture 36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6858000" y="2066925"/>
                    <a:ext cx="342900" cy="6953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9" name="TextBox 8"/>
                <p:cNvSpPr txBox="1"/>
                <p:nvPr/>
              </p:nvSpPr>
              <p:spPr>
                <a:xfrm>
                  <a:off x="4648200" y="1704201"/>
                  <a:ext cx="42171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test</a:t>
                  </a:r>
                  <a:endParaRPr lang="en-US" sz="12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7" name="Group 90"/>
              <p:cNvGrpSpPr/>
              <p:nvPr/>
            </p:nvGrpSpPr>
            <p:grpSpPr>
              <a:xfrm>
                <a:off x="4210050" y="4876800"/>
                <a:ext cx="1133475" cy="1066800"/>
                <a:chOff x="4210050" y="4876800"/>
                <a:chExt cx="1133475" cy="1066800"/>
              </a:xfrm>
            </p:grpSpPr>
            <p:grpSp>
              <p:nvGrpSpPr>
                <p:cNvPr id="11" name="Group 8"/>
                <p:cNvGrpSpPr/>
                <p:nvPr/>
              </p:nvGrpSpPr>
              <p:grpSpPr>
                <a:xfrm>
                  <a:off x="4210050" y="4876800"/>
                  <a:ext cx="1133475" cy="1066800"/>
                  <a:chOff x="5907686" y="4719935"/>
                  <a:chExt cx="1133475" cy="1066800"/>
                </a:xfrm>
              </p:grpSpPr>
              <p:pic>
                <p:nvPicPr>
                  <p:cNvPr id="17" name="Picture 37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6288686" y="4719935"/>
                    <a:ext cx="342900" cy="6953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" name="Picture 38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5907686" y="4948535"/>
                    <a:ext cx="323850" cy="7620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9" name="Picture 39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6669686" y="5100935"/>
                    <a:ext cx="371475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0" name="TextBox 9"/>
                <p:cNvSpPr txBox="1"/>
                <p:nvPr/>
              </p:nvSpPr>
              <p:spPr>
                <a:xfrm>
                  <a:off x="4521844" y="5590401"/>
                  <a:ext cx="40992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chemeClr val="accent4">
                          <a:lumMod val="75000"/>
                        </a:schemeClr>
                      </a:solidFill>
                    </a:rPr>
                    <a:t>dev</a:t>
                  </a:r>
                  <a:endParaRPr lang="en-US" sz="1200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4" name="Group 91"/>
              <p:cNvGrpSpPr/>
              <p:nvPr/>
            </p:nvGrpSpPr>
            <p:grpSpPr>
              <a:xfrm>
                <a:off x="3209925" y="2667001"/>
                <a:ext cx="1362075" cy="2286001"/>
                <a:chOff x="3209925" y="2667001"/>
                <a:chExt cx="1362075" cy="2286001"/>
              </a:xfrm>
            </p:grpSpPr>
            <p:grpSp>
              <p:nvGrpSpPr>
                <p:cNvPr id="26" name="Group 15"/>
                <p:cNvGrpSpPr/>
                <p:nvPr/>
              </p:nvGrpSpPr>
              <p:grpSpPr>
                <a:xfrm>
                  <a:off x="3819525" y="3495675"/>
                  <a:ext cx="514885" cy="533400"/>
                  <a:chOff x="4495800" y="1676400"/>
                  <a:chExt cx="514885" cy="533400"/>
                </a:xfrm>
              </p:grpSpPr>
              <p:sp>
                <p:nvSpPr>
                  <p:cNvPr id="15" name="Folded Corner 14"/>
                  <p:cNvSpPr/>
                  <p:nvPr/>
                </p:nvSpPr>
                <p:spPr>
                  <a:xfrm flipV="1">
                    <a:off x="4524642" y="1676400"/>
                    <a:ext cx="457200" cy="533400"/>
                  </a:xfrm>
                  <a:prstGeom prst="foldedCorner">
                    <a:avLst>
                      <a:gd name="adj" fmla="val 41370"/>
                    </a:avLst>
                  </a:prstGeom>
                  <a:noFill/>
                  <a:ln w="63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endParaRPr lang="en-US" sz="1200" dirty="0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4495800" y="1828800"/>
                    <a:ext cx="51488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smtClean="0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spec</a:t>
                    </a:r>
                    <a:endParaRPr lang="en-US" sz="1400" dirty="0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p:txBody>
              </p:sp>
            </p:grpSp>
            <p:cxnSp>
              <p:nvCxnSpPr>
                <p:cNvPr id="12" name="Straight Arrow Connector 11"/>
                <p:cNvCxnSpPr/>
                <p:nvPr/>
              </p:nvCxnSpPr>
              <p:spPr>
                <a:xfrm>
                  <a:off x="3209925" y="3800475"/>
                  <a:ext cx="533400" cy="1588"/>
                </a:xfrm>
                <a:prstGeom prst="straightConnector1">
                  <a:avLst/>
                </a:prstGeom>
                <a:ln w="76200">
                  <a:solidFill>
                    <a:schemeClr val="accent1">
                      <a:lumMod val="20000"/>
                      <a:lumOff val="80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/>
                <p:cNvCxnSpPr/>
                <p:nvPr/>
              </p:nvCxnSpPr>
              <p:spPr>
                <a:xfrm rot="16200000" flipH="1">
                  <a:off x="3924299" y="4381499"/>
                  <a:ext cx="771528" cy="371478"/>
                </a:xfrm>
                <a:prstGeom prst="straightConnector1">
                  <a:avLst/>
                </a:prstGeom>
                <a:ln w="76200">
                  <a:solidFill>
                    <a:schemeClr val="accent1">
                      <a:lumMod val="20000"/>
                      <a:lumOff val="80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/>
                <p:cNvCxnSpPr/>
                <p:nvPr/>
              </p:nvCxnSpPr>
              <p:spPr>
                <a:xfrm rot="5400000" flipH="1" flipV="1">
                  <a:off x="4010021" y="2857505"/>
                  <a:ext cx="752483" cy="371475"/>
                </a:xfrm>
                <a:prstGeom prst="straightConnector1">
                  <a:avLst/>
                </a:prstGeom>
                <a:ln w="76200">
                  <a:solidFill>
                    <a:schemeClr val="accent1">
                      <a:lumMod val="20000"/>
                      <a:lumOff val="80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8" name="Group 96"/>
            <p:cNvGrpSpPr/>
            <p:nvPr/>
          </p:nvGrpSpPr>
          <p:grpSpPr>
            <a:xfrm>
              <a:off x="5135880" y="2727960"/>
              <a:ext cx="685800" cy="2209800"/>
              <a:chOff x="5135880" y="2727960"/>
              <a:chExt cx="685800" cy="2209800"/>
            </a:xfrm>
          </p:grpSpPr>
          <p:grpSp>
            <p:nvGrpSpPr>
              <p:cNvPr id="30" name="Group 59"/>
              <p:cNvGrpSpPr/>
              <p:nvPr/>
            </p:nvGrpSpPr>
            <p:grpSpPr>
              <a:xfrm>
                <a:off x="5364480" y="3489960"/>
                <a:ext cx="457200" cy="533400"/>
                <a:chOff x="5334000" y="3505200"/>
                <a:chExt cx="457200" cy="533400"/>
              </a:xfrm>
            </p:grpSpPr>
            <p:sp>
              <p:nvSpPr>
                <p:cNvPr id="23" name="Flowchart: Magnetic Disk 22"/>
                <p:cNvSpPr/>
                <p:nvPr/>
              </p:nvSpPr>
              <p:spPr>
                <a:xfrm>
                  <a:off x="5334000" y="3505200"/>
                  <a:ext cx="457200" cy="533400"/>
                </a:xfrm>
                <a:prstGeom prst="flowChartMagneticDisk">
                  <a:avLst/>
                </a:prstGeom>
                <a:solidFill>
                  <a:schemeClr val="bg1"/>
                </a:solidFill>
                <a:ln w="63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050" name="Picture 2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5433071" y="3612136"/>
                  <a:ext cx="259059" cy="357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cxnSp>
            <p:nvCxnSpPr>
              <p:cNvPr id="25" name="Straight Arrow Connector 24"/>
              <p:cNvCxnSpPr/>
              <p:nvPr/>
            </p:nvCxnSpPr>
            <p:spPr>
              <a:xfrm rot="5400000" flipH="1" flipV="1">
                <a:off x="4907280" y="4404360"/>
                <a:ext cx="762000" cy="304800"/>
              </a:xfrm>
              <a:prstGeom prst="straightConnector1">
                <a:avLst/>
              </a:prstGeom>
              <a:ln w="76200" cap="rnd">
                <a:solidFill>
                  <a:schemeClr val="accent1">
                    <a:lumMod val="20000"/>
                    <a:lumOff val="8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rot="16200000" flipH="1">
                <a:off x="5021580" y="2918459"/>
                <a:ext cx="609600" cy="228601"/>
              </a:xfrm>
              <a:prstGeom prst="straightConnector1">
                <a:avLst/>
              </a:prstGeom>
              <a:ln w="76200" cap="rnd">
                <a:solidFill>
                  <a:schemeClr val="accent1">
                    <a:lumMod val="20000"/>
                    <a:lumOff val="8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95"/>
            <p:cNvGrpSpPr/>
            <p:nvPr/>
          </p:nvGrpSpPr>
          <p:grpSpPr>
            <a:xfrm>
              <a:off x="4602480" y="2956560"/>
              <a:ext cx="457200" cy="1790700"/>
              <a:chOff x="4602480" y="2956560"/>
              <a:chExt cx="457200" cy="1790700"/>
            </a:xfrm>
          </p:grpSpPr>
          <p:grpSp>
            <p:nvGrpSpPr>
              <p:cNvPr id="34" name="Group 60"/>
              <p:cNvGrpSpPr/>
              <p:nvPr/>
            </p:nvGrpSpPr>
            <p:grpSpPr>
              <a:xfrm>
                <a:off x="4602480" y="3489960"/>
                <a:ext cx="457200" cy="533400"/>
                <a:chOff x="4572000" y="3505200"/>
                <a:chExt cx="457200" cy="533400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4572000" y="3505200"/>
                  <a:ext cx="457200" cy="533400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grpSp>
              <p:nvGrpSpPr>
                <p:cNvPr id="35" name="Group 57"/>
                <p:cNvGrpSpPr/>
                <p:nvPr/>
              </p:nvGrpSpPr>
              <p:grpSpPr>
                <a:xfrm>
                  <a:off x="4623435" y="3547110"/>
                  <a:ext cx="369570" cy="457200"/>
                  <a:chOff x="6913245" y="3508376"/>
                  <a:chExt cx="369570" cy="508635"/>
                </a:xfrm>
              </p:grpSpPr>
              <p:cxnSp>
                <p:nvCxnSpPr>
                  <p:cNvPr id="31" name="Straight Connector 30"/>
                  <p:cNvCxnSpPr/>
                  <p:nvPr/>
                </p:nvCxnSpPr>
                <p:spPr>
                  <a:xfrm>
                    <a:off x="6913245" y="3508376"/>
                    <a:ext cx="13716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6941820" y="3533141"/>
                    <a:ext cx="18288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>
                    <a:off x="6943725" y="3556318"/>
                    <a:ext cx="22860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>
                    <a:off x="6989445" y="3582988"/>
                    <a:ext cx="22860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>
                  <a:xfrm>
                    <a:off x="6945630" y="3605848"/>
                    <a:ext cx="22860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6989445" y="3659188"/>
                    <a:ext cx="22860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>
                    <a:off x="6990207" y="3634423"/>
                    <a:ext cx="13716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>
                    <a:off x="7045452" y="3687446"/>
                    <a:ext cx="13716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>
                    <a:off x="7046595" y="3714433"/>
                    <a:ext cx="13716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>
                    <a:off x="6993255" y="3738881"/>
                    <a:ext cx="22860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>
                    <a:off x="6934200" y="3759836"/>
                    <a:ext cx="13716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>
                    <a:off x="6978015" y="3788728"/>
                    <a:ext cx="13716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7006590" y="3813493"/>
                    <a:ext cx="18288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7008495" y="3836670"/>
                    <a:ext cx="22860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>
                    <a:off x="7054215" y="3863340"/>
                    <a:ext cx="22860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>
                    <a:off x="7010400" y="3886200"/>
                    <a:ext cx="22860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7054215" y="3939540"/>
                    <a:ext cx="22860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>
                    <a:off x="7054977" y="3914775"/>
                    <a:ext cx="13716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7110222" y="3967798"/>
                    <a:ext cx="13716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>
                    <a:off x="7111365" y="3994785"/>
                    <a:ext cx="13716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>
                    <a:off x="6998970" y="4015423"/>
                    <a:ext cx="13716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62" name="Straight Arrow Connector 61"/>
              <p:cNvCxnSpPr/>
              <p:nvPr/>
            </p:nvCxnSpPr>
            <p:spPr>
              <a:xfrm rot="5400000" flipH="1" flipV="1">
                <a:off x="4601685" y="3185161"/>
                <a:ext cx="457996" cy="794"/>
              </a:xfrm>
              <a:prstGeom prst="straightConnector1">
                <a:avLst/>
              </a:prstGeom>
              <a:ln w="76200" cap="rnd">
                <a:solidFill>
                  <a:schemeClr val="accent1">
                    <a:lumMod val="20000"/>
                    <a:lumOff val="8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 rot="5400000" flipH="1" flipV="1">
                <a:off x="4525883" y="4442063"/>
                <a:ext cx="609600" cy="794"/>
              </a:xfrm>
              <a:prstGeom prst="straightConnector1">
                <a:avLst/>
              </a:prstGeom>
              <a:ln w="76200" cap="rnd">
                <a:solidFill>
                  <a:schemeClr val="accent1">
                    <a:lumMod val="20000"/>
                    <a:lumOff val="8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100"/>
            <p:cNvGrpSpPr/>
            <p:nvPr/>
          </p:nvGrpSpPr>
          <p:grpSpPr>
            <a:xfrm>
              <a:off x="3383280" y="2499360"/>
              <a:ext cx="3429000" cy="2438400"/>
              <a:chOff x="3383280" y="2499360"/>
              <a:chExt cx="3429000" cy="2438400"/>
            </a:xfrm>
          </p:grpSpPr>
          <p:grpSp>
            <p:nvGrpSpPr>
              <p:cNvPr id="38" name="Group 97"/>
              <p:cNvGrpSpPr/>
              <p:nvPr/>
            </p:nvGrpSpPr>
            <p:grpSpPr>
              <a:xfrm>
                <a:off x="3383280" y="2499360"/>
                <a:ext cx="609600" cy="533400"/>
                <a:chOff x="3383280" y="2499360"/>
                <a:chExt cx="609600" cy="533400"/>
              </a:xfrm>
            </p:grpSpPr>
            <p:sp>
              <p:nvSpPr>
                <p:cNvPr id="121" name="Oval Callout 120"/>
                <p:cNvSpPr/>
                <p:nvPr/>
              </p:nvSpPr>
              <p:spPr>
                <a:xfrm>
                  <a:off x="3383280" y="2727960"/>
                  <a:ext cx="381000" cy="304800"/>
                </a:xfrm>
                <a:prstGeom prst="wedgeEllipseCallout">
                  <a:avLst>
                    <a:gd name="adj1" fmla="val -117429"/>
                    <a:gd name="adj2" fmla="val 153929"/>
                  </a:avLst>
                </a:prstGeom>
                <a:solidFill>
                  <a:schemeClr val="bg1"/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64" name="Oval Callout 63"/>
                <p:cNvSpPr/>
                <p:nvPr/>
              </p:nvSpPr>
              <p:spPr>
                <a:xfrm>
                  <a:off x="3611880" y="2499360"/>
                  <a:ext cx="381000" cy="304800"/>
                </a:xfrm>
                <a:prstGeom prst="wedgeEllipseCallout">
                  <a:avLst>
                    <a:gd name="adj1" fmla="val 96571"/>
                    <a:gd name="adj2" fmla="val -101071"/>
                  </a:avLst>
                </a:prstGeom>
                <a:solidFill>
                  <a:schemeClr val="bg1"/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p:grpSp>
          <p:grpSp>
            <p:nvGrpSpPr>
              <p:cNvPr id="56" name="Group 98"/>
              <p:cNvGrpSpPr/>
              <p:nvPr/>
            </p:nvGrpSpPr>
            <p:grpSpPr>
              <a:xfrm>
                <a:off x="3459480" y="4404360"/>
                <a:ext cx="533400" cy="533400"/>
                <a:chOff x="3459480" y="4404360"/>
                <a:chExt cx="533400" cy="533400"/>
              </a:xfrm>
            </p:grpSpPr>
            <p:sp>
              <p:nvSpPr>
                <p:cNvPr id="65" name="Oval Callout 64"/>
                <p:cNvSpPr/>
                <p:nvPr/>
              </p:nvSpPr>
              <p:spPr>
                <a:xfrm>
                  <a:off x="3611880" y="4632960"/>
                  <a:ext cx="381000" cy="304800"/>
                </a:xfrm>
                <a:prstGeom prst="wedgeEllipseCallout">
                  <a:avLst>
                    <a:gd name="adj1" fmla="val 94571"/>
                    <a:gd name="adj2" fmla="val 103929"/>
                  </a:avLst>
                </a:prstGeom>
                <a:solidFill>
                  <a:schemeClr val="bg1"/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67" name="Oval Callout 66"/>
                <p:cNvSpPr/>
                <p:nvPr/>
              </p:nvSpPr>
              <p:spPr>
                <a:xfrm>
                  <a:off x="3459480" y="4404360"/>
                  <a:ext cx="381000" cy="304800"/>
                </a:xfrm>
                <a:prstGeom prst="wedgeEllipseCallout">
                  <a:avLst>
                    <a:gd name="adj1" fmla="val -117429"/>
                    <a:gd name="adj2" fmla="val -148571"/>
                  </a:avLst>
                </a:prstGeom>
                <a:solidFill>
                  <a:schemeClr val="bg1"/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p:grpSp>
          <p:grpSp>
            <p:nvGrpSpPr>
              <p:cNvPr id="58" name="Group 99"/>
              <p:cNvGrpSpPr/>
              <p:nvPr/>
            </p:nvGrpSpPr>
            <p:grpSpPr>
              <a:xfrm>
                <a:off x="6431280" y="3489960"/>
                <a:ext cx="381000" cy="533400"/>
                <a:chOff x="6431280" y="3489960"/>
                <a:chExt cx="381000" cy="533400"/>
              </a:xfrm>
            </p:grpSpPr>
            <p:sp>
              <p:nvSpPr>
                <p:cNvPr id="70" name="Oval Callout 69"/>
                <p:cNvSpPr/>
                <p:nvPr/>
              </p:nvSpPr>
              <p:spPr>
                <a:xfrm>
                  <a:off x="6431280" y="3489960"/>
                  <a:ext cx="381000" cy="304800"/>
                </a:xfrm>
                <a:prstGeom prst="wedgeEllipseCallout">
                  <a:avLst>
                    <a:gd name="adj1" fmla="val -271429"/>
                    <a:gd name="adj2" fmla="val -406071"/>
                  </a:avLst>
                </a:prstGeom>
                <a:solidFill>
                  <a:schemeClr val="bg1"/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71" name="Oval Callout 70"/>
                <p:cNvSpPr/>
                <p:nvPr/>
              </p:nvSpPr>
              <p:spPr>
                <a:xfrm>
                  <a:off x="6431280" y="3718560"/>
                  <a:ext cx="381000" cy="304800"/>
                </a:xfrm>
                <a:prstGeom prst="wedgeEllipseCallout">
                  <a:avLst>
                    <a:gd name="adj1" fmla="val -319429"/>
                    <a:gd name="adj2" fmla="val 426429"/>
                  </a:avLst>
                </a:prstGeom>
                <a:solidFill>
                  <a:schemeClr val="bg1"/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287" name="Group 286"/>
          <p:cNvGrpSpPr/>
          <p:nvPr/>
        </p:nvGrpSpPr>
        <p:grpSpPr>
          <a:xfrm>
            <a:off x="5411524" y="4010506"/>
            <a:ext cx="2094176" cy="2094176"/>
            <a:chOff x="5791200" y="3962881"/>
            <a:chExt cx="2094176" cy="2094176"/>
          </a:xfrm>
        </p:grpSpPr>
        <p:grpSp>
          <p:nvGrpSpPr>
            <p:cNvPr id="288" name="Group 150"/>
            <p:cNvGrpSpPr/>
            <p:nvPr/>
          </p:nvGrpSpPr>
          <p:grpSpPr>
            <a:xfrm>
              <a:off x="5791200" y="4724400"/>
              <a:ext cx="342683" cy="723443"/>
              <a:chOff x="1730973" y="4644612"/>
              <a:chExt cx="342683" cy="723443"/>
            </a:xfrm>
          </p:grpSpPr>
          <p:sp>
            <p:nvSpPr>
              <p:cNvPr id="346" name="Oval 345"/>
              <p:cNvSpPr/>
              <p:nvPr/>
            </p:nvSpPr>
            <p:spPr>
              <a:xfrm>
                <a:off x="1730973" y="4644612"/>
                <a:ext cx="342683" cy="723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47" name="Picture 3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811885" y="4754080"/>
                <a:ext cx="171341" cy="347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89" name="Group 149"/>
            <p:cNvGrpSpPr/>
            <p:nvPr/>
          </p:nvGrpSpPr>
          <p:grpSpPr>
            <a:xfrm>
              <a:off x="6489857" y="3962883"/>
              <a:ext cx="939180" cy="528305"/>
              <a:chOff x="2429630" y="3883095"/>
              <a:chExt cx="939180" cy="528305"/>
            </a:xfrm>
          </p:grpSpPr>
          <p:sp>
            <p:nvSpPr>
              <p:cNvPr id="341" name="Oval 340"/>
              <p:cNvSpPr/>
              <p:nvPr/>
            </p:nvSpPr>
            <p:spPr>
              <a:xfrm rot="16435077">
                <a:off x="2688671" y="3628272"/>
                <a:ext cx="421097" cy="9391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2" name="Group 5"/>
              <p:cNvGrpSpPr/>
              <p:nvPr/>
            </p:nvGrpSpPr>
            <p:grpSpPr>
              <a:xfrm>
                <a:off x="2557226" y="3883095"/>
                <a:ext cx="590178" cy="528305"/>
                <a:chOff x="6019800" y="1990725"/>
                <a:chExt cx="1181100" cy="1057275"/>
              </a:xfrm>
            </p:grpSpPr>
            <p:pic>
              <p:nvPicPr>
                <p:cNvPr id="343" name="Picture 3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019800" y="1990725"/>
                  <a:ext cx="323850" cy="7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4" name="Picture 35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400800" y="2295525"/>
                  <a:ext cx="381000" cy="7524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5" name="Picture 36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858000" y="2066925"/>
                  <a:ext cx="342900" cy="695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90" name="Group 151"/>
            <p:cNvGrpSpPr/>
            <p:nvPr/>
          </p:nvGrpSpPr>
          <p:grpSpPr>
            <a:xfrm>
              <a:off x="6512075" y="5523994"/>
              <a:ext cx="802929" cy="533063"/>
              <a:chOff x="2451848" y="5444206"/>
              <a:chExt cx="802929" cy="533063"/>
            </a:xfrm>
          </p:grpSpPr>
          <p:sp>
            <p:nvSpPr>
              <p:cNvPr id="336" name="Oval 335"/>
              <p:cNvSpPr/>
              <p:nvPr/>
            </p:nvSpPr>
            <p:spPr>
              <a:xfrm rot="16435077">
                <a:off x="2642764" y="5322424"/>
                <a:ext cx="421097" cy="8029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7" name="Group 8"/>
              <p:cNvGrpSpPr/>
              <p:nvPr/>
            </p:nvGrpSpPr>
            <p:grpSpPr>
              <a:xfrm>
                <a:off x="2540098" y="5444206"/>
                <a:ext cx="566381" cy="533063"/>
                <a:chOff x="5907686" y="4719935"/>
                <a:chExt cx="1133475" cy="1066800"/>
              </a:xfrm>
            </p:grpSpPr>
            <p:pic>
              <p:nvPicPr>
                <p:cNvPr id="338" name="Picture 37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288686" y="4719935"/>
                  <a:ext cx="342900" cy="695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9" name="Picture 38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5907686" y="4948535"/>
                  <a:ext cx="323850" cy="7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0" name="Picture 39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6669686" y="5100935"/>
                  <a:ext cx="371475" cy="685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91" name="Group 15"/>
            <p:cNvGrpSpPr/>
            <p:nvPr/>
          </p:nvGrpSpPr>
          <p:grpSpPr>
            <a:xfrm>
              <a:off x="6405174" y="4833870"/>
              <a:ext cx="257280" cy="383931"/>
              <a:chOff x="4495800" y="1676400"/>
              <a:chExt cx="514885" cy="768345"/>
            </a:xfrm>
          </p:grpSpPr>
          <p:sp>
            <p:nvSpPr>
              <p:cNvPr id="334" name="Folded Corner 333"/>
              <p:cNvSpPr/>
              <p:nvPr/>
            </p:nvSpPr>
            <p:spPr>
              <a:xfrm flipV="1">
                <a:off x="4524642" y="1676400"/>
                <a:ext cx="457200" cy="533400"/>
              </a:xfrm>
              <a:prstGeom prst="foldedCorner">
                <a:avLst>
                  <a:gd name="adj" fmla="val 41370"/>
                </a:avLst>
              </a:prstGeom>
              <a:noFill/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335" name="TextBox 334"/>
              <p:cNvSpPr txBox="1"/>
              <p:nvPr/>
            </p:nvSpPr>
            <p:spPr>
              <a:xfrm>
                <a:off x="4495800" y="1828801"/>
                <a:ext cx="514885" cy="615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cxnSp>
          <p:nvCxnSpPr>
            <p:cNvPr id="292" name="Straight Arrow Connector 11"/>
            <p:cNvCxnSpPr/>
            <p:nvPr/>
          </p:nvCxnSpPr>
          <p:spPr>
            <a:xfrm>
              <a:off x="6100567" y="4986172"/>
              <a:ext cx="266531" cy="793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Arrow Connector 292"/>
            <p:cNvCxnSpPr/>
            <p:nvPr/>
          </p:nvCxnSpPr>
          <p:spPr>
            <a:xfrm rot="16200000" flipH="1">
              <a:off x="6457528" y="5276500"/>
              <a:ext cx="385520" cy="185622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Arrow Connector 293"/>
            <p:cNvCxnSpPr/>
            <p:nvPr/>
          </p:nvCxnSpPr>
          <p:spPr>
            <a:xfrm rot="5400000" flipH="1" flipV="1">
              <a:off x="6500362" y="4514985"/>
              <a:ext cx="376004" cy="185620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5" name="Group 59"/>
            <p:cNvGrpSpPr/>
            <p:nvPr/>
          </p:nvGrpSpPr>
          <p:grpSpPr>
            <a:xfrm>
              <a:off x="7161934" y="4838627"/>
              <a:ext cx="228455" cy="266532"/>
              <a:chOff x="5334000" y="3505200"/>
              <a:chExt cx="457200" cy="533400"/>
            </a:xfrm>
          </p:grpSpPr>
          <p:sp>
            <p:nvSpPr>
              <p:cNvPr id="332" name="Flowchart: Magnetic Disk 22"/>
              <p:cNvSpPr/>
              <p:nvPr/>
            </p:nvSpPr>
            <p:spPr>
              <a:xfrm>
                <a:off x="5334000" y="3505200"/>
                <a:ext cx="457200" cy="533400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33" name="Picture 2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433071" y="3612136"/>
                <a:ext cx="259059" cy="357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296" name="Straight Arrow Connector 295"/>
            <p:cNvCxnSpPr/>
            <p:nvPr/>
          </p:nvCxnSpPr>
          <p:spPr>
            <a:xfrm rot="5400000" flipH="1" flipV="1">
              <a:off x="6933478" y="5295539"/>
              <a:ext cx="380759" cy="152304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Arrow Connector 296"/>
            <p:cNvCxnSpPr/>
            <p:nvPr/>
          </p:nvCxnSpPr>
          <p:spPr>
            <a:xfrm rot="16200000" flipH="1">
              <a:off x="6990592" y="4553057"/>
              <a:ext cx="304607" cy="114228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8" name="Rectangle 297"/>
            <p:cNvSpPr/>
            <p:nvPr/>
          </p:nvSpPr>
          <p:spPr>
            <a:xfrm>
              <a:off x="6781174" y="4838627"/>
              <a:ext cx="228456" cy="26653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grpSp>
          <p:nvGrpSpPr>
            <p:cNvPr id="299" name="Group 57"/>
            <p:cNvGrpSpPr/>
            <p:nvPr/>
          </p:nvGrpSpPr>
          <p:grpSpPr>
            <a:xfrm>
              <a:off x="6806894" y="4858964"/>
              <a:ext cx="184670" cy="228368"/>
              <a:chOff x="6913245" y="3508376"/>
              <a:chExt cx="369570" cy="508635"/>
            </a:xfrm>
          </p:grpSpPr>
          <p:cxnSp>
            <p:nvCxnSpPr>
              <p:cNvPr id="311" name="Straight Connector 310"/>
              <p:cNvCxnSpPr/>
              <p:nvPr/>
            </p:nvCxnSpPr>
            <p:spPr>
              <a:xfrm>
                <a:off x="6913245" y="3508376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>
                <a:off x="6941820" y="3533141"/>
                <a:ext cx="18288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>
                <a:off x="6943725" y="355631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/>
              <p:cNvCxnSpPr/>
              <p:nvPr/>
            </p:nvCxnSpPr>
            <p:spPr>
              <a:xfrm>
                <a:off x="6989445" y="358298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/>
              <p:cNvCxnSpPr/>
              <p:nvPr/>
            </p:nvCxnSpPr>
            <p:spPr>
              <a:xfrm>
                <a:off x="6945630" y="360584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/>
              <p:cNvCxnSpPr/>
              <p:nvPr/>
            </p:nvCxnSpPr>
            <p:spPr>
              <a:xfrm>
                <a:off x="6989445" y="365918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/>
              <p:cNvCxnSpPr/>
              <p:nvPr/>
            </p:nvCxnSpPr>
            <p:spPr>
              <a:xfrm>
                <a:off x="6990207" y="3634423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/>
              <p:cNvCxnSpPr/>
              <p:nvPr/>
            </p:nvCxnSpPr>
            <p:spPr>
              <a:xfrm>
                <a:off x="7045452" y="3687446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/>
              <p:cNvCxnSpPr/>
              <p:nvPr/>
            </p:nvCxnSpPr>
            <p:spPr>
              <a:xfrm>
                <a:off x="7046595" y="3714433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/>
              <p:cNvCxnSpPr/>
              <p:nvPr/>
            </p:nvCxnSpPr>
            <p:spPr>
              <a:xfrm>
                <a:off x="6993255" y="3738881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/>
              <p:cNvCxnSpPr/>
              <p:nvPr/>
            </p:nvCxnSpPr>
            <p:spPr>
              <a:xfrm>
                <a:off x="6934200" y="3759836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/>
              <p:cNvCxnSpPr/>
              <p:nvPr/>
            </p:nvCxnSpPr>
            <p:spPr>
              <a:xfrm>
                <a:off x="6978015" y="3788728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/>
              <p:cNvCxnSpPr/>
              <p:nvPr/>
            </p:nvCxnSpPr>
            <p:spPr>
              <a:xfrm>
                <a:off x="7006590" y="3813493"/>
                <a:ext cx="18288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>
                <a:off x="7008495" y="383667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>
                <a:off x="7054215" y="386334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>
              <a:xfrm>
                <a:off x="7010400" y="388620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>
                <a:off x="7054215" y="393954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>
                <a:off x="7054977" y="3914775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>
                <a:off x="7110222" y="3967798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>
                <a:off x="7111365" y="3994785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>
                <a:off x="6998970" y="4015423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0" name="Straight Arrow Connector 299"/>
            <p:cNvCxnSpPr/>
            <p:nvPr/>
          </p:nvCxnSpPr>
          <p:spPr>
            <a:xfrm rot="5400000" flipH="1" flipV="1">
              <a:off x="6780777" y="4686324"/>
              <a:ext cx="228853" cy="397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Arrow Connector 300"/>
            <p:cNvCxnSpPr/>
            <p:nvPr/>
          </p:nvCxnSpPr>
          <p:spPr>
            <a:xfrm rot="5400000" flipH="1" flipV="1">
              <a:off x="6742900" y="5314378"/>
              <a:ext cx="304607" cy="397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2" name="Group 97"/>
            <p:cNvGrpSpPr/>
            <p:nvPr/>
          </p:nvGrpSpPr>
          <p:grpSpPr>
            <a:xfrm>
              <a:off x="6171954" y="4343640"/>
              <a:ext cx="304606" cy="266532"/>
              <a:chOff x="3383280" y="2499360"/>
              <a:chExt cx="609600" cy="533400"/>
            </a:xfrm>
          </p:grpSpPr>
          <p:sp>
            <p:nvSpPr>
              <p:cNvPr id="309" name="Oval Callout 308"/>
              <p:cNvSpPr/>
              <p:nvPr/>
            </p:nvSpPr>
            <p:spPr>
              <a:xfrm>
                <a:off x="3383280" y="2727960"/>
                <a:ext cx="381000" cy="304800"/>
              </a:xfrm>
              <a:prstGeom prst="wedgeEllipseCallout">
                <a:avLst>
                  <a:gd name="adj1" fmla="val -117429"/>
                  <a:gd name="adj2" fmla="val 153929"/>
                </a:avLst>
              </a:prstGeom>
              <a:solidFill>
                <a:schemeClr val="bg1"/>
              </a:solidFill>
              <a:ln w="127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310" name="Oval Callout 309"/>
              <p:cNvSpPr/>
              <p:nvPr/>
            </p:nvSpPr>
            <p:spPr>
              <a:xfrm>
                <a:off x="3611880" y="2499360"/>
                <a:ext cx="381000" cy="304800"/>
              </a:xfrm>
              <a:prstGeom prst="wedgeEllipseCallout">
                <a:avLst>
                  <a:gd name="adj1" fmla="val 96571"/>
                  <a:gd name="adj2" fmla="val -101071"/>
                </a:avLst>
              </a:prstGeom>
              <a:solidFill>
                <a:schemeClr val="bg1"/>
              </a:solidFill>
              <a:ln w="127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303" name="Group 98"/>
            <p:cNvGrpSpPr/>
            <p:nvPr/>
          </p:nvGrpSpPr>
          <p:grpSpPr>
            <a:xfrm>
              <a:off x="6210035" y="5295538"/>
              <a:ext cx="266532" cy="266532"/>
              <a:chOff x="3459480" y="4404360"/>
              <a:chExt cx="533400" cy="533400"/>
            </a:xfrm>
          </p:grpSpPr>
          <p:sp>
            <p:nvSpPr>
              <p:cNvPr id="307" name="Oval Callout 306"/>
              <p:cNvSpPr/>
              <p:nvPr/>
            </p:nvSpPr>
            <p:spPr>
              <a:xfrm>
                <a:off x="3611880" y="4632960"/>
                <a:ext cx="381000" cy="304800"/>
              </a:xfrm>
              <a:prstGeom prst="wedgeEllipseCallout">
                <a:avLst>
                  <a:gd name="adj1" fmla="val 94571"/>
                  <a:gd name="adj2" fmla="val 103929"/>
                </a:avLst>
              </a:prstGeom>
              <a:solidFill>
                <a:schemeClr val="bg1"/>
              </a:solidFill>
              <a:ln w="127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308" name="Oval Callout 307"/>
              <p:cNvSpPr/>
              <p:nvPr/>
            </p:nvSpPr>
            <p:spPr>
              <a:xfrm>
                <a:off x="3459480" y="4404360"/>
                <a:ext cx="381000" cy="304800"/>
              </a:xfrm>
              <a:prstGeom prst="wedgeEllipseCallout">
                <a:avLst>
                  <a:gd name="adj1" fmla="val -117429"/>
                  <a:gd name="adj2" fmla="val -148571"/>
                </a:avLst>
              </a:prstGeom>
              <a:solidFill>
                <a:schemeClr val="bg1"/>
              </a:solidFill>
              <a:ln w="127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304" name="Group 99"/>
            <p:cNvGrpSpPr/>
            <p:nvPr/>
          </p:nvGrpSpPr>
          <p:grpSpPr>
            <a:xfrm>
              <a:off x="7694996" y="4838627"/>
              <a:ext cx="190380" cy="266532"/>
              <a:chOff x="6431280" y="3489960"/>
              <a:chExt cx="381000" cy="533400"/>
            </a:xfrm>
          </p:grpSpPr>
          <p:sp>
            <p:nvSpPr>
              <p:cNvPr id="305" name="Oval Callout 304"/>
              <p:cNvSpPr/>
              <p:nvPr/>
            </p:nvSpPr>
            <p:spPr>
              <a:xfrm>
                <a:off x="6431280" y="3489960"/>
                <a:ext cx="381000" cy="304800"/>
              </a:xfrm>
              <a:prstGeom prst="wedgeEllipseCallout">
                <a:avLst>
                  <a:gd name="adj1" fmla="val -271429"/>
                  <a:gd name="adj2" fmla="val -406071"/>
                </a:avLst>
              </a:prstGeom>
              <a:solidFill>
                <a:schemeClr val="bg1"/>
              </a:solidFill>
              <a:ln w="127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306" name="Oval Callout 305"/>
              <p:cNvSpPr/>
              <p:nvPr/>
            </p:nvSpPr>
            <p:spPr>
              <a:xfrm>
                <a:off x="6431280" y="3718560"/>
                <a:ext cx="381000" cy="304800"/>
              </a:xfrm>
              <a:prstGeom prst="wedgeEllipseCallout">
                <a:avLst>
                  <a:gd name="adj1" fmla="val -319429"/>
                  <a:gd name="adj2" fmla="val 426429"/>
                </a:avLst>
              </a:prstGeom>
              <a:solidFill>
                <a:schemeClr val="bg1"/>
              </a:solidFill>
              <a:ln w="127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grpSp>
        <p:nvGrpSpPr>
          <p:cNvPr id="143" name="Group 27"/>
          <p:cNvGrpSpPr/>
          <p:nvPr/>
        </p:nvGrpSpPr>
        <p:grpSpPr>
          <a:xfrm>
            <a:off x="-1524000" y="1676400"/>
            <a:ext cx="2505075" cy="4962525"/>
            <a:chOff x="685800" y="1676400"/>
            <a:chExt cx="2505075" cy="4962525"/>
          </a:xfrm>
        </p:grpSpPr>
        <p:pic>
          <p:nvPicPr>
            <p:cNvPr id="144" name="Picture 1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590800" y="3352800"/>
              <a:ext cx="342900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" name="Picture 16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724150" y="5791200"/>
              <a:ext cx="32385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6" name="Picture 17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676400" y="5029200"/>
              <a:ext cx="381000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" name="Picture 1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905000" y="5943600"/>
              <a:ext cx="219075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8" name="Picture 19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914400" y="2286000"/>
              <a:ext cx="37147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9" name="Picture 20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209800" y="3352800"/>
              <a:ext cx="2381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0" name="Picture 21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905000" y="2667000"/>
              <a:ext cx="342900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1" name="Picture 22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819400" y="4038600"/>
              <a:ext cx="37147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2" name="Picture 23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685800" y="5334000"/>
              <a:ext cx="2381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" name="Picture 24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838200" y="3200400"/>
              <a:ext cx="32385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" name="Picture 25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066800" y="5334000"/>
              <a:ext cx="381000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5" name="Picture 26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838200" y="4191000"/>
              <a:ext cx="219075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6" name="Picture 27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2362200" y="5410200"/>
              <a:ext cx="32385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7" name="Picture 28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2514600" y="2514600"/>
              <a:ext cx="381000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8" name="Picture 29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990600" y="4800600"/>
              <a:ext cx="219075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9" name="Picture 30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1371600" y="5943600"/>
              <a:ext cx="342900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0" name="Picture 31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1524000" y="2286000"/>
              <a:ext cx="37147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1" name="Picture 32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1676400" y="3352800"/>
              <a:ext cx="2381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2" name="Picture 17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133600" y="1905000"/>
              <a:ext cx="381000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" name="Picture 19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286000" y="3810000"/>
              <a:ext cx="37147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" name="Picture 27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1905000" y="4114800"/>
              <a:ext cx="32385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" name="Picture 1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524000" y="3962400"/>
              <a:ext cx="219075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" name="Picture 25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219200" y="2895600"/>
              <a:ext cx="381000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7" name="Picture 24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514600" y="4572000"/>
              <a:ext cx="32385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8" name="Picture 20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33600" y="4953000"/>
              <a:ext cx="2381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9" name="Picture 31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1371600" y="4495800"/>
              <a:ext cx="37147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0" name="Picture 20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219200" y="3733800"/>
              <a:ext cx="2381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1" name="Picture 27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1295400" y="1676400"/>
              <a:ext cx="32385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People and their Roles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7 L 0.18333 0.18889 " pathEditMode="relative" ptsTypes="AA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7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Oval Callout 285"/>
          <p:cNvSpPr/>
          <p:nvPr/>
        </p:nvSpPr>
        <p:spPr>
          <a:xfrm>
            <a:off x="4381620" y="4953000"/>
            <a:ext cx="190380" cy="152304"/>
          </a:xfrm>
          <a:prstGeom prst="wedgeEllipseCallout">
            <a:avLst>
              <a:gd name="adj1" fmla="val 466066"/>
              <a:gd name="adj2" fmla="val 7415"/>
            </a:avLst>
          </a:prstGeom>
          <a:solidFill>
            <a:schemeClr val="bg1"/>
          </a:solidFill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7" name="Oval Callout 296"/>
          <p:cNvSpPr/>
          <p:nvPr/>
        </p:nvSpPr>
        <p:spPr>
          <a:xfrm>
            <a:off x="4381620" y="4953000"/>
            <a:ext cx="190380" cy="152304"/>
          </a:xfrm>
          <a:prstGeom prst="wedgeEllipseCallout">
            <a:avLst>
              <a:gd name="adj1" fmla="val 3447945"/>
              <a:gd name="adj2" fmla="val 27427"/>
            </a:avLst>
          </a:prstGeom>
          <a:solidFill>
            <a:schemeClr val="bg1"/>
          </a:solidFill>
          <a:ln w="12700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90" name="Group 289"/>
          <p:cNvGrpSpPr/>
          <p:nvPr/>
        </p:nvGrpSpPr>
        <p:grpSpPr>
          <a:xfrm>
            <a:off x="5411524" y="4010506"/>
            <a:ext cx="2094176" cy="2094176"/>
            <a:chOff x="5791200" y="3962881"/>
            <a:chExt cx="2094176" cy="2094176"/>
          </a:xfrm>
        </p:grpSpPr>
        <p:grpSp>
          <p:nvGrpSpPr>
            <p:cNvPr id="151" name="Group 150"/>
            <p:cNvGrpSpPr/>
            <p:nvPr/>
          </p:nvGrpSpPr>
          <p:grpSpPr>
            <a:xfrm>
              <a:off x="5791200" y="4724400"/>
              <a:ext cx="342683" cy="723443"/>
              <a:chOff x="1730973" y="4644612"/>
              <a:chExt cx="342683" cy="723443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1730973" y="4644612"/>
                <a:ext cx="342683" cy="723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8" name="Picture 3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811885" y="4754080"/>
                <a:ext cx="171341" cy="347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0" name="Group 149"/>
            <p:cNvGrpSpPr/>
            <p:nvPr/>
          </p:nvGrpSpPr>
          <p:grpSpPr>
            <a:xfrm>
              <a:off x="6489857" y="3962881"/>
              <a:ext cx="939180" cy="528304"/>
              <a:chOff x="2429630" y="3883093"/>
              <a:chExt cx="939180" cy="528304"/>
            </a:xfrm>
          </p:grpSpPr>
          <p:sp>
            <p:nvSpPr>
              <p:cNvPr id="78" name="Oval 77"/>
              <p:cNvSpPr/>
              <p:nvPr/>
            </p:nvSpPr>
            <p:spPr>
              <a:xfrm rot="16435077">
                <a:off x="2688671" y="3628272"/>
                <a:ext cx="421097" cy="9391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3" name="Group 5"/>
              <p:cNvGrpSpPr/>
              <p:nvPr/>
            </p:nvGrpSpPr>
            <p:grpSpPr>
              <a:xfrm>
                <a:off x="2557221" y="3883093"/>
                <a:ext cx="590177" cy="528304"/>
                <a:chOff x="6019800" y="1990725"/>
                <a:chExt cx="1181100" cy="1057275"/>
              </a:xfrm>
            </p:grpSpPr>
            <p:pic>
              <p:nvPicPr>
                <p:cNvPr id="145" name="Picture 3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019800" y="1990725"/>
                  <a:ext cx="323850" cy="7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6" name="Picture 35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400800" y="2295525"/>
                  <a:ext cx="381000" cy="7524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7" name="Picture 36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858000" y="2066925"/>
                  <a:ext cx="342900" cy="695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52" name="Group 151"/>
            <p:cNvGrpSpPr/>
            <p:nvPr/>
          </p:nvGrpSpPr>
          <p:grpSpPr>
            <a:xfrm>
              <a:off x="6512075" y="5523994"/>
              <a:ext cx="802929" cy="533063"/>
              <a:chOff x="2451848" y="5444206"/>
              <a:chExt cx="802929" cy="533063"/>
            </a:xfrm>
          </p:grpSpPr>
          <p:sp>
            <p:nvSpPr>
              <p:cNvPr id="77" name="Oval 76"/>
              <p:cNvSpPr/>
              <p:nvPr/>
            </p:nvSpPr>
            <p:spPr>
              <a:xfrm rot="16435077">
                <a:off x="2642764" y="5322424"/>
                <a:ext cx="421097" cy="8029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8" name="Group 8"/>
              <p:cNvGrpSpPr/>
              <p:nvPr/>
            </p:nvGrpSpPr>
            <p:grpSpPr>
              <a:xfrm>
                <a:off x="2540087" y="5444206"/>
                <a:ext cx="566379" cy="533063"/>
                <a:chOff x="5907686" y="4719935"/>
                <a:chExt cx="1133475" cy="1066800"/>
              </a:xfrm>
            </p:grpSpPr>
            <p:pic>
              <p:nvPicPr>
                <p:cNvPr id="140" name="Picture 37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288686" y="4719935"/>
                  <a:ext cx="342900" cy="695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1" name="Picture 38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5907686" y="4948535"/>
                  <a:ext cx="323850" cy="7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2" name="Picture 39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6669686" y="5100935"/>
                  <a:ext cx="371475" cy="685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32" name="Group 15"/>
            <p:cNvGrpSpPr/>
            <p:nvPr/>
          </p:nvGrpSpPr>
          <p:grpSpPr>
            <a:xfrm>
              <a:off x="6405174" y="4833868"/>
              <a:ext cx="257280" cy="383930"/>
              <a:chOff x="4495800" y="1676400"/>
              <a:chExt cx="514885" cy="768345"/>
            </a:xfrm>
          </p:grpSpPr>
          <p:sp>
            <p:nvSpPr>
              <p:cNvPr id="136" name="Folded Corner 135"/>
              <p:cNvSpPr/>
              <p:nvPr/>
            </p:nvSpPr>
            <p:spPr>
              <a:xfrm flipV="1">
                <a:off x="4524642" y="1676400"/>
                <a:ext cx="457200" cy="533400"/>
              </a:xfrm>
              <a:prstGeom prst="foldedCorner">
                <a:avLst>
                  <a:gd name="adj" fmla="val 41370"/>
                </a:avLst>
              </a:prstGeom>
              <a:noFill/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4495800" y="1828801"/>
                <a:ext cx="514885" cy="615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cxnSp>
          <p:nvCxnSpPr>
            <p:cNvPr id="133" name="Straight Arrow Connector 11"/>
            <p:cNvCxnSpPr/>
            <p:nvPr/>
          </p:nvCxnSpPr>
          <p:spPr>
            <a:xfrm>
              <a:off x="6100567" y="4986172"/>
              <a:ext cx="266531" cy="793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>
            <a:xfrm rot="16200000" flipH="1">
              <a:off x="6457528" y="5276500"/>
              <a:ext cx="385520" cy="185622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 rot="5400000" flipH="1" flipV="1">
              <a:off x="6500362" y="4514985"/>
              <a:ext cx="376004" cy="185620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" name="Group 59"/>
            <p:cNvGrpSpPr/>
            <p:nvPr/>
          </p:nvGrpSpPr>
          <p:grpSpPr>
            <a:xfrm>
              <a:off x="7161934" y="4838627"/>
              <a:ext cx="228455" cy="266532"/>
              <a:chOff x="5334000" y="3505200"/>
              <a:chExt cx="457200" cy="533400"/>
            </a:xfrm>
          </p:grpSpPr>
          <p:sp>
            <p:nvSpPr>
              <p:cNvPr id="126" name="Flowchart: Magnetic Disk 22"/>
              <p:cNvSpPr/>
              <p:nvPr/>
            </p:nvSpPr>
            <p:spPr>
              <a:xfrm>
                <a:off x="5334000" y="3505200"/>
                <a:ext cx="457200" cy="533400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7" name="Picture 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433071" y="3612136"/>
                <a:ext cx="259059" cy="357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124" name="Straight Arrow Connector 123"/>
            <p:cNvCxnSpPr/>
            <p:nvPr/>
          </p:nvCxnSpPr>
          <p:spPr>
            <a:xfrm rot="5400000" flipH="1" flipV="1">
              <a:off x="6933478" y="5295539"/>
              <a:ext cx="380759" cy="152304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 rot="16200000" flipH="1">
              <a:off x="6990592" y="4553057"/>
              <a:ext cx="304607" cy="114228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/>
            <p:cNvSpPr/>
            <p:nvPr/>
          </p:nvSpPr>
          <p:spPr>
            <a:xfrm>
              <a:off x="6781174" y="4838627"/>
              <a:ext cx="228456" cy="26653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grpSp>
          <p:nvGrpSpPr>
            <p:cNvPr id="97" name="Group 57"/>
            <p:cNvGrpSpPr/>
            <p:nvPr/>
          </p:nvGrpSpPr>
          <p:grpSpPr>
            <a:xfrm>
              <a:off x="6806875" y="4859104"/>
              <a:ext cx="184669" cy="228388"/>
              <a:chOff x="6913245" y="3508376"/>
              <a:chExt cx="369570" cy="508635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>
                <a:off x="6913245" y="3508376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6941820" y="3533141"/>
                <a:ext cx="18288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6943725" y="355631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6989445" y="358298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6945630" y="360584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6989445" y="365918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6990207" y="3634423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7045452" y="3687446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7046595" y="3714433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6993255" y="3738881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6934200" y="3759836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6978015" y="3788728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7006590" y="3813493"/>
                <a:ext cx="18288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7008495" y="383667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7054215" y="386334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7010400" y="388620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7054215" y="393954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7054977" y="3914775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7110222" y="3967798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>
                <a:off x="7111365" y="3994785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6998970" y="4015423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4" name="Straight Arrow Connector 93"/>
            <p:cNvCxnSpPr/>
            <p:nvPr/>
          </p:nvCxnSpPr>
          <p:spPr>
            <a:xfrm rot="5400000" flipH="1" flipV="1">
              <a:off x="6780777" y="4686324"/>
              <a:ext cx="228853" cy="397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rot="5400000" flipH="1" flipV="1">
              <a:off x="6742900" y="5314378"/>
              <a:ext cx="304607" cy="397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97"/>
            <p:cNvGrpSpPr/>
            <p:nvPr/>
          </p:nvGrpSpPr>
          <p:grpSpPr>
            <a:xfrm>
              <a:off x="6171959" y="4343640"/>
              <a:ext cx="304607" cy="266532"/>
              <a:chOff x="3383280" y="2499360"/>
              <a:chExt cx="609600" cy="533400"/>
            </a:xfrm>
          </p:grpSpPr>
          <p:sp>
            <p:nvSpPr>
              <p:cNvPr id="91" name="Oval Callout 90"/>
              <p:cNvSpPr/>
              <p:nvPr/>
            </p:nvSpPr>
            <p:spPr>
              <a:xfrm>
                <a:off x="3383280" y="2727960"/>
                <a:ext cx="381000" cy="304800"/>
              </a:xfrm>
              <a:prstGeom prst="wedgeEllipseCallout">
                <a:avLst>
                  <a:gd name="adj1" fmla="val -117429"/>
                  <a:gd name="adj2" fmla="val 153929"/>
                </a:avLst>
              </a:prstGeom>
              <a:solidFill>
                <a:schemeClr val="bg1"/>
              </a:solidFill>
              <a:ln w="127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92" name="Oval Callout 91"/>
              <p:cNvSpPr/>
              <p:nvPr/>
            </p:nvSpPr>
            <p:spPr>
              <a:xfrm>
                <a:off x="3611880" y="2499360"/>
                <a:ext cx="381000" cy="304800"/>
              </a:xfrm>
              <a:prstGeom prst="wedgeEllipseCallout">
                <a:avLst>
                  <a:gd name="adj1" fmla="val 96571"/>
                  <a:gd name="adj2" fmla="val -101071"/>
                </a:avLst>
              </a:prstGeom>
              <a:solidFill>
                <a:schemeClr val="bg1"/>
              </a:solidFill>
              <a:ln w="127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85" name="Group 98"/>
            <p:cNvGrpSpPr/>
            <p:nvPr/>
          </p:nvGrpSpPr>
          <p:grpSpPr>
            <a:xfrm>
              <a:off x="6210035" y="5295538"/>
              <a:ext cx="266532" cy="266532"/>
              <a:chOff x="3459480" y="4404360"/>
              <a:chExt cx="533400" cy="533400"/>
            </a:xfrm>
          </p:grpSpPr>
          <p:sp>
            <p:nvSpPr>
              <p:cNvPr id="89" name="Oval Callout 88"/>
              <p:cNvSpPr/>
              <p:nvPr/>
            </p:nvSpPr>
            <p:spPr>
              <a:xfrm>
                <a:off x="3611880" y="4632960"/>
                <a:ext cx="381000" cy="304800"/>
              </a:xfrm>
              <a:prstGeom prst="wedgeEllipseCallout">
                <a:avLst>
                  <a:gd name="adj1" fmla="val 94571"/>
                  <a:gd name="adj2" fmla="val 103929"/>
                </a:avLst>
              </a:prstGeom>
              <a:solidFill>
                <a:schemeClr val="bg1"/>
              </a:solidFill>
              <a:ln w="127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90" name="Oval Callout 89"/>
              <p:cNvSpPr/>
              <p:nvPr/>
            </p:nvSpPr>
            <p:spPr>
              <a:xfrm>
                <a:off x="3459480" y="4404360"/>
                <a:ext cx="381000" cy="304800"/>
              </a:xfrm>
              <a:prstGeom prst="wedgeEllipseCallout">
                <a:avLst>
                  <a:gd name="adj1" fmla="val -117429"/>
                  <a:gd name="adj2" fmla="val -148571"/>
                </a:avLst>
              </a:prstGeom>
              <a:solidFill>
                <a:schemeClr val="bg1"/>
              </a:solidFill>
              <a:ln w="127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86" name="Group 99"/>
            <p:cNvGrpSpPr/>
            <p:nvPr/>
          </p:nvGrpSpPr>
          <p:grpSpPr>
            <a:xfrm>
              <a:off x="7694996" y="4838627"/>
              <a:ext cx="190380" cy="266532"/>
              <a:chOff x="6431280" y="3489960"/>
              <a:chExt cx="381000" cy="533400"/>
            </a:xfrm>
          </p:grpSpPr>
          <p:sp>
            <p:nvSpPr>
              <p:cNvPr id="87" name="Oval Callout 86"/>
              <p:cNvSpPr/>
              <p:nvPr/>
            </p:nvSpPr>
            <p:spPr>
              <a:xfrm>
                <a:off x="6431280" y="3489960"/>
                <a:ext cx="381000" cy="304800"/>
              </a:xfrm>
              <a:prstGeom prst="wedgeEllipseCallout">
                <a:avLst>
                  <a:gd name="adj1" fmla="val -271429"/>
                  <a:gd name="adj2" fmla="val -406071"/>
                </a:avLst>
              </a:prstGeom>
              <a:solidFill>
                <a:schemeClr val="bg1"/>
              </a:solidFill>
              <a:ln w="127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88" name="Oval Callout 87"/>
              <p:cNvSpPr/>
              <p:nvPr/>
            </p:nvSpPr>
            <p:spPr>
              <a:xfrm>
                <a:off x="6431280" y="3718560"/>
                <a:ext cx="381000" cy="304800"/>
              </a:xfrm>
              <a:prstGeom prst="wedgeEllipseCallout">
                <a:avLst>
                  <a:gd name="adj1" fmla="val -319429"/>
                  <a:gd name="adj2" fmla="val 426429"/>
                </a:avLst>
              </a:prstGeom>
              <a:solidFill>
                <a:schemeClr val="bg1"/>
              </a:solidFill>
              <a:ln w="127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grpSp>
        <p:nvGrpSpPr>
          <p:cNvPr id="289" name="Group 288"/>
          <p:cNvGrpSpPr/>
          <p:nvPr/>
        </p:nvGrpSpPr>
        <p:grpSpPr>
          <a:xfrm>
            <a:off x="1258624" y="4010506"/>
            <a:ext cx="2094176" cy="2094176"/>
            <a:chOff x="1828800" y="3962881"/>
            <a:chExt cx="2094176" cy="2094176"/>
          </a:xfrm>
        </p:grpSpPr>
        <p:grpSp>
          <p:nvGrpSpPr>
            <p:cNvPr id="153" name="Group 152"/>
            <p:cNvGrpSpPr/>
            <p:nvPr/>
          </p:nvGrpSpPr>
          <p:grpSpPr>
            <a:xfrm flipH="1">
              <a:off x="3580293" y="4724400"/>
              <a:ext cx="342683" cy="723443"/>
              <a:chOff x="1730973" y="4644612"/>
              <a:chExt cx="342683" cy="723443"/>
            </a:xfrm>
          </p:grpSpPr>
          <p:sp>
            <p:nvSpPr>
              <p:cNvPr id="154" name="Oval 153"/>
              <p:cNvSpPr/>
              <p:nvPr/>
            </p:nvSpPr>
            <p:spPr>
              <a:xfrm>
                <a:off x="1730973" y="4644612"/>
                <a:ext cx="342683" cy="723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5" name="Picture 3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811885" y="4754080"/>
                <a:ext cx="171341" cy="347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6" name="Group 155"/>
            <p:cNvGrpSpPr/>
            <p:nvPr/>
          </p:nvGrpSpPr>
          <p:grpSpPr>
            <a:xfrm flipH="1">
              <a:off x="2285139" y="3962881"/>
              <a:ext cx="939180" cy="528304"/>
              <a:chOff x="2429630" y="3883093"/>
              <a:chExt cx="939180" cy="528304"/>
            </a:xfrm>
          </p:grpSpPr>
          <p:sp>
            <p:nvSpPr>
              <p:cNvPr id="157" name="Oval 156"/>
              <p:cNvSpPr/>
              <p:nvPr/>
            </p:nvSpPr>
            <p:spPr>
              <a:xfrm rot="16435077">
                <a:off x="2688671" y="3628272"/>
                <a:ext cx="421097" cy="9391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8" name="Group 5"/>
              <p:cNvGrpSpPr/>
              <p:nvPr/>
            </p:nvGrpSpPr>
            <p:grpSpPr>
              <a:xfrm>
                <a:off x="2557226" y="3883095"/>
                <a:ext cx="590178" cy="528305"/>
                <a:chOff x="6019800" y="1990725"/>
                <a:chExt cx="1181100" cy="1057275"/>
              </a:xfrm>
            </p:grpSpPr>
            <p:pic>
              <p:nvPicPr>
                <p:cNvPr id="159" name="Picture 3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019800" y="1990725"/>
                  <a:ext cx="323850" cy="7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0" name="Picture 35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400800" y="2295525"/>
                  <a:ext cx="381000" cy="7524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1" name="Picture 36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858000" y="2066925"/>
                  <a:ext cx="342900" cy="695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 flipH="1">
              <a:off x="2399172" y="5523994"/>
              <a:ext cx="802929" cy="533063"/>
              <a:chOff x="2451848" y="5444206"/>
              <a:chExt cx="802929" cy="533063"/>
            </a:xfrm>
          </p:grpSpPr>
          <p:sp>
            <p:nvSpPr>
              <p:cNvPr id="163" name="Oval 162"/>
              <p:cNvSpPr/>
              <p:nvPr/>
            </p:nvSpPr>
            <p:spPr>
              <a:xfrm rot="16435077">
                <a:off x="2642764" y="5322424"/>
                <a:ext cx="421097" cy="8029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4" name="Group 8"/>
              <p:cNvGrpSpPr/>
              <p:nvPr/>
            </p:nvGrpSpPr>
            <p:grpSpPr>
              <a:xfrm>
                <a:off x="2540098" y="5444206"/>
                <a:ext cx="566381" cy="533063"/>
                <a:chOff x="5907686" y="4719935"/>
                <a:chExt cx="1133475" cy="1066800"/>
              </a:xfrm>
            </p:grpSpPr>
            <p:pic>
              <p:nvPicPr>
                <p:cNvPr id="165" name="Picture 37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288686" y="4719935"/>
                  <a:ext cx="342900" cy="695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6" name="Picture 38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5907686" y="4948535"/>
                  <a:ext cx="323850" cy="7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7" name="Picture 39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6669686" y="5100935"/>
                  <a:ext cx="371475" cy="685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68" name="Group 15"/>
            <p:cNvGrpSpPr/>
            <p:nvPr/>
          </p:nvGrpSpPr>
          <p:grpSpPr>
            <a:xfrm>
              <a:off x="3051722" y="4833868"/>
              <a:ext cx="257280" cy="383930"/>
              <a:chOff x="4495800" y="1676400"/>
              <a:chExt cx="514885" cy="768345"/>
            </a:xfrm>
          </p:grpSpPr>
          <p:sp>
            <p:nvSpPr>
              <p:cNvPr id="169" name="Folded Corner 168"/>
              <p:cNvSpPr/>
              <p:nvPr/>
            </p:nvSpPr>
            <p:spPr>
              <a:xfrm flipV="1">
                <a:off x="4524642" y="1676400"/>
                <a:ext cx="457200" cy="533400"/>
              </a:xfrm>
              <a:prstGeom prst="foldedCorner">
                <a:avLst>
                  <a:gd name="adj" fmla="val 41370"/>
                </a:avLst>
              </a:prstGeom>
              <a:noFill/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4495800" y="1828801"/>
                <a:ext cx="514885" cy="615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cxnSp>
          <p:nvCxnSpPr>
            <p:cNvPr id="171" name="Straight Arrow Connector 11"/>
            <p:cNvCxnSpPr/>
            <p:nvPr/>
          </p:nvCxnSpPr>
          <p:spPr>
            <a:xfrm flipH="1">
              <a:off x="3347078" y="4986172"/>
              <a:ext cx="266531" cy="793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 rot="5400000">
              <a:off x="2871128" y="5276500"/>
              <a:ext cx="385520" cy="185622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/>
            <p:cNvCxnSpPr/>
            <p:nvPr/>
          </p:nvCxnSpPr>
          <p:spPr>
            <a:xfrm rot="16200000" flipV="1">
              <a:off x="2837810" y="4514985"/>
              <a:ext cx="376004" cy="185620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4" name="Group 59"/>
            <p:cNvGrpSpPr/>
            <p:nvPr/>
          </p:nvGrpSpPr>
          <p:grpSpPr>
            <a:xfrm flipH="1">
              <a:off x="2323787" y="4838627"/>
              <a:ext cx="228455" cy="266532"/>
              <a:chOff x="5334000" y="3505200"/>
              <a:chExt cx="457200" cy="533400"/>
            </a:xfrm>
          </p:grpSpPr>
          <p:sp>
            <p:nvSpPr>
              <p:cNvPr id="175" name="Flowchart: Magnetic Disk 22"/>
              <p:cNvSpPr/>
              <p:nvPr/>
            </p:nvSpPr>
            <p:spPr>
              <a:xfrm>
                <a:off x="5334000" y="3505200"/>
                <a:ext cx="457200" cy="533400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6" name="Picture 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433071" y="3612136"/>
                <a:ext cx="259059" cy="357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177" name="Straight Arrow Connector 176"/>
            <p:cNvCxnSpPr/>
            <p:nvPr/>
          </p:nvCxnSpPr>
          <p:spPr>
            <a:xfrm rot="16200000" flipV="1">
              <a:off x="2399939" y="5295539"/>
              <a:ext cx="380759" cy="152304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 rot="5400000">
              <a:off x="2418977" y="4553057"/>
              <a:ext cx="304607" cy="114228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Rectangle 178"/>
            <p:cNvSpPr/>
            <p:nvPr/>
          </p:nvSpPr>
          <p:spPr>
            <a:xfrm flipH="1">
              <a:off x="2704546" y="4838627"/>
              <a:ext cx="228456" cy="26653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grpSp>
          <p:nvGrpSpPr>
            <p:cNvPr id="180" name="Group 57"/>
            <p:cNvGrpSpPr/>
            <p:nvPr/>
          </p:nvGrpSpPr>
          <p:grpSpPr>
            <a:xfrm>
              <a:off x="2722632" y="4859104"/>
              <a:ext cx="184669" cy="228388"/>
              <a:chOff x="6913245" y="3508376"/>
              <a:chExt cx="369570" cy="508635"/>
            </a:xfrm>
          </p:grpSpPr>
          <p:cxnSp>
            <p:nvCxnSpPr>
              <p:cNvPr id="181" name="Straight Connector 180"/>
              <p:cNvCxnSpPr/>
              <p:nvPr/>
            </p:nvCxnSpPr>
            <p:spPr>
              <a:xfrm>
                <a:off x="6913245" y="3508376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6941820" y="3533141"/>
                <a:ext cx="18288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6943725" y="355631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6989445" y="358298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6945630" y="360584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6989445" y="365918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6990207" y="3634423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7045452" y="3687446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7046595" y="3714433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>
                <a:off x="6993255" y="3738881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>
                <a:off x="6934200" y="3759836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>
                <a:off x="6978015" y="3788728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>
                <a:off x="7006590" y="3813493"/>
                <a:ext cx="18288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>
                <a:off x="7008495" y="383667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>
                <a:off x="7054215" y="386334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>
                <a:off x="7010400" y="388620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>
                <a:off x="7054215" y="393954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>
                <a:off x="7054977" y="3914775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>
                <a:off x="7110222" y="3967798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>
                <a:off x="7111365" y="3994785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>
                <a:off x="6998970" y="4015423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2" name="Straight Arrow Connector 201"/>
            <p:cNvCxnSpPr/>
            <p:nvPr/>
          </p:nvCxnSpPr>
          <p:spPr>
            <a:xfrm rot="16200000" flipV="1">
              <a:off x="2704546" y="4686324"/>
              <a:ext cx="228853" cy="397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/>
            <p:nvPr/>
          </p:nvCxnSpPr>
          <p:spPr>
            <a:xfrm rot="16200000" flipV="1">
              <a:off x="2666669" y="5314378"/>
              <a:ext cx="304607" cy="397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4" name="Group 100"/>
            <p:cNvGrpSpPr/>
            <p:nvPr/>
          </p:nvGrpSpPr>
          <p:grpSpPr>
            <a:xfrm flipH="1">
              <a:off x="1828800" y="4343640"/>
              <a:ext cx="1713417" cy="1218430"/>
              <a:chOff x="3383280" y="2499360"/>
              <a:chExt cx="3429000" cy="2438400"/>
            </a:xfrm>
          </p:grpSpPr>
          <p:grpSp>
            <p:nvGrpSpPr>
              <p:cNvPr id="205" name="Group 97"/>
              <p:cNvGrpSpPr/>
              <p:nvPr/>
            </p:nvGrpSpPr>
            <p:grpSpPr>
              <a:xfrm>
                <a:off x="3383280" y="2499360"/>
                <a:ext cx="609600" cy="533400"/>
                <a:chOff x="3383280" y="2499360"/>
                <a:chExt cx="609600" cy="533400"/>
              </a:xfrm>
            </p:grpSpPr>
            <p:sp>
              <p:nvSpPr>
                <p:cNvPr id="212" name="Oval Callout 211"/>
                <p:cNvSpPr/>
                <p:nvPr/>
              </p:nvSpPr>
              <p:spPr>
                <a:xfrm>
                  <a:off x="3383280" y="2727960"/>
                  <a:ext cx="381000" cy="304800"/>
                </a:xfrm>
                <a:prstGeom prst="wedgeEllipseCallout">
                  <a:avLst>
                    <a:gd name="adj1" fmla="val -117429"/>
                    <a:gd name="adj2" fmla="val 153929"/>
                  </a:avLst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213" name="Oval Callout 212"/>
                <p:cNvSpPr/>
                <p:nvPr/>
              </p:nvSpPr>
              <p:spPr>
                <a:xfrm>
                  <a:off x="3611880" y="2499360"/>
                  <a:ext cx="381000" cy="304800"/>
                </a:xfrm>
                <a:prstGeom prst="wedgeEllipseCallout">
                  <a:avLst>
                    <a:gd name="adj1" fmla="val 96571"/>
                    <a:gd name="adj2" fmla="val -101071"/>
                  </a:avLst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p:grpSp>
          <p:grpSp>
            <p:nvGrpSpPr>
              <p:cNvPr id="206" name="Group 98"/>
              <p:cNvGrpSpPr/>
              <p:nvPr/>
            </p:nvGrpSpPr>
            <p:grpSpPr>
              <a:xfrm>
                <a:off x="3459480" y="4404360"/>
                <a:ext cx="533400" cy="533400"/>
                <a:chOff x="3459480" y="4404360"/>
                <a:chExt cx="533400" cy="533400"/>
              </a:xfrm>
            </p:grpSpPr>
            <p:sp>
              <p:nvSpPr>
                <p:cNvPr id="210" name="Oval Callout 209"/>
                <p:cNvSpPr/>
                <p:nvPr/>
              </p:nvSpPr>
              <p:spPr>
                <a:xfrm>
                  <a:off x="3611880" y="4632960"/>
                  <a:ext cx="381000" cy="304800"/>
                </a:xfrm>
                <a:prstGeom prst="wedgeEllipseCallout">
                  <a:avLst>
                    <a:gd name="adj1" fmla="val 94571"/>
                    <a:gd name="adj2" fmla="val 103929"/>
                  </a:avLst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211" name="Oval Callout 210"/>
                <p:cNvSpPr/>
                <p:nvPr/>
              </p:nvSpPr>
              <p:spPr>
                <a:xfrm>
                  <a:off x="3459480" y="4404360"/>
                  <a:ext cx="381000" cy="304800"/>
                </a:xfrm>
                <a:prstGeom prst="wedgeEllipseCallout">
                  <a:avLst>
                    <a:gd name="adj1" fmla="val -117429"/>
                    <a:gd name="adj2" fmla="val -148571"/>
                  </a:avLst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p:grpSp>
          <p:grpSp>
            <p:nvGrpSpPr>
              <p:cNvPr id="207" name="Group 99"/>
              <p:cNvGrpSpPr/>
              <p:nvPr/>
            </p:nvGrpSpPr>
            <p:grpSpPr>
              <a:xfrm>
                <a:off x="6431280" y="3489960"/>
                <a:ext cx="381000" cy="533400"/>
                <a:chOff x="6431280" y="3489960"/>
                <a:chExt cx="381000" cy="533400"/>
              </a:xfrm>
            </p:grpSpPr>
            <p:sp>
              <p:nvSpPr>
                <p:cNvPr id="208" name="Oval Callout 207"/>
                <p:cNvSpPr/>
                <p:nvPr/>
              </p:nvSpPr>
              <p:spPr>
                <a:xfrm>
                  <a:off x="6431280" y="3489960"/>
                  <a:ext cx="381000" cy="304800"/>
                </a:xfrm>
                <a:prstGeom prst="wedgeEllipseCallout">
                  <a:avLst>
                    <a:gd name="adj1" fmla="val -271429"/>
                    <a:gd name="adj2" fmla="val -406071"/>
                  </a:avLst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209" name="Oval Callout 208"/>
                <p:cNvSpPr/>
                <p:nvPr/>
              </p:nvSpPr>
              <p:spPr>
                <a:xfrm>
                  <a:off x="6431280" y="3718560"/>
                  <a:ext cx="381000" cy="304800"/>
                </a:xfrm>
                <a:prstGeom prst="wedgeEllipseCallout">
                  <a:avLst>
                    <a:gd name="adj1" fmla="val -319429"/>
                    <a:gd name="adj2" fmla="val 426429"/>
                  </a:avLst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288" name="Group 287"/>
          <p:cNvGrpSpPr/>
          <p:nvPr/>
        </p:nvGrpSpPr>
        <p:grpSpPr>
          <a:xfrm>
            <a:off x="3087424" y="1828896"/>
            <a:ext cx="2707929" cy="2475947"/>
            <a:chOff x="3505200" y="1828896"/>
            <a:chExt cx="2707929" cy="2475947"/>
          </a:xfrm>
        </p:grpSpPr>
        <p:grpSp>
          <p:nvGrpSpPr>
            <p:cNvPr id="277" name="Group 98"/>
            <p:cNvGrpSpPr/>
            <p:nvPr/>
          </p:nvGrpSpPr>
          <p:grpSpPr>
            <a:xfrm>
              <a:off x="4191000" y="3276600"/>
              <a:ext cx="266532" cy="266532"/>
              <a:chOff x="3459480" y="4404360"/>
              <a:chExt cx="533400" cy="533400"/>
            </a:xfrm>
          </p:grpSpPr>
          <p:sp>
            <p:nvSpPr>
              <p:cNvPr id="278" name="Oval Callout 277"/>
              <p:cNvSpPr/>
              <p:nvPr/>
            </p:nvSpPr>
            <p:spPr>
              <a:xfrm>
                <a:off x="3611880" y="4632960"/>
                <a:ext cx="381000" cy="304800"/>
              </a:xfrm>
              <a:prstGeom prst="wedgeEllipseCallout">
                <a:avLst>
                  <a:gd name="adj1" fmla="val 94571"/>
                  <a:gd name="adj2" fmla="val 103929"/>
                </a:avLst>
              </a:prstGeom>
              <a:solidFill>
                <a:schemeClr val="bg1"/>
              </a:solidFill>
              <a:ln w="127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79" name="Oval Callout 278"/>
              <p:cNvSpPr/>
              <p:nvPr/>
            </p:nvSpPr>
            <p:spPr>
              <a:xfrm>
                <a:off x="3459480" y="4404360"/>
                <a:ext cx="381000" cy="304800"/>
              </a:xfrm>
              <a:prstGeom prst="wedgeEllipseCallout">
                <a:avLst>
                  <a:gd name="adj1" fmla="val -117429"/>
                  <a:gd name="adj2" fmla="val -148571"/>
                </a:avLst>
              </a:prstGeom>
              <a:solidFill>
                <a:schemeClr val="bg1"/>
              </a:solidFill>
              <a:ln w="127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215" name="Group 214"/>
            <p:cNvGrpSpPr/>
            <p:nvPr/>
          </p:nvGrpSpPr>
          <p:grpSpPr>
            <a:xfrm>
              <a:off x="4648200" y="3581400"/>
              <a:ext cx="342683" cy="723443"/>
              <a:chOff x="1730973" y="4644612"/>
              <a:chExt cx="342683" cy="723443"/>
            </a:xfrm>
          </p:grpSpPr>
          <p:sp>
            <p:nvSpPr>
              <p:cNvPr id="216" name="Oval 215"/>
              <p:cNvSpPr/>
              <p:nvPr/>
            </p:nvSpPr>
            <p:spPr>
              <a:xfrm>
                <a:off x="1730973" y="4644612"/>
                <a:ext cx="342683" cy="723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7" name="Picture 3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811885" y="4754080"/>
                <a:ext cx="171341" cy="347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18" name="Group 217"/>
            <p:cNvGrpSpPr/>
            <p:nvPr/>
          </p:nvGrpSpPr>
          <p:grpSpPr>
            <a:xfrm>
              <a:off x="3505200" y="2590800"/>
              <a:ext cx="939180" cy="528304"/>
              <a:chOff x="2429630" y="3883093"/>
              <a:chExt cx="939180" cy="528304"/>
            </a:xfrm>
          </p:grpSpPr>
          <p:sp>
            <p:nvSpPr>
              <p:cNvPr id="219" name="Oval 218"/>
              <p:cNvSpPr/>
              <p:nvPr/>
            </p:nvSpPr>
            <p:spPr>
              <a:xfrm rot="16435077">
                <a:off x="2688671" y="3628272"/>
                <a:ext cx="421097" cy="9391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0" name="Group 5"/>
              <p:cNvGrpSpPr/>
              <p:nvPr/>
            </p:nvGrpSpPr>
            <p:grpSpPr>
              <a:xfrm>
                <a:off x="2557226" y="3883095"/>
                <a:ext cx="590178" cy="528305"/>
                <a:chOff x="6019800" y="1990725"/>
                <a:chExt cx="1181100" cy="1057275"/>
              </a:xfrm>
            </p:grpSpPr>
            <p:pic>
              <p:nvPicPr>
                <p:cNvPr id="221" name="Picture 3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019800" y="1990725"/>
                  <a:ext cx="323850" cy="7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2" name="Picture 35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400800" y="2295525"/>
                  <a:ext cx="381000" cy="7524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3" name="Picture 36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858000" y="2066925"/>
                  <a:ext cx="342900" cy="695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24" name="Group 223"/>
            <p:cNvGrpSpPr/>
            <p:nvPr/>
          </p:nvGrpSpPr>
          <p:grpSpPr>
            <a:xfrm>
              <a:off x="5410200" y="2514600"/>
              <a:ext cx="802929" cy="533063"/>
              <a:chOff x="2451848" y="5444206"/>
              <a:chExt cx="802929" cy="533063"/>
            </a:xfrm>
          </p:grpSpPr>
          <p:sp>
            <p:nvSpPr>
              <p:cNvPr id="225" name="Oval 224"/>
              <p:cNvSpPr/>
              <p:nvPr/>
            </p:nvSpPr>
            <p:spPr>
              <a:xfrm rot="16435077">
                <a:off x="2642764" y="5322424"/>
                <a:ext cx="421097" cy="8029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6" name="Group 8"/>
              <p:cNvGrpSpPr/>
              <p:nvPr/>
            </p:nvGrpSpPr>
            <p:grpSpPr>
              <a:xfrm>
                <a:off x="2540098" y="5444206"/>
                <a:ext cx="566381" cy="533063"/>
                <a:chOff x="5907686" y="4719935"/>
                <a:chExt cx="1133475" cy="1066800"/>
              </a:xfrm>
            </p:grpSpPr>
            <p:pic>
              <p:nvPicPr>
                <p:cNvPr id="227" name="Picture 37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288686" y="4719935"/>
                  <a:ext cx="342900" cy="695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8" name="Picture 38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5907686" y="4948535"/>
                  <a:ext cx="323850" cy="7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9" name="Picture 39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6669686" y="5100935"/>
                  <a:ext cx="371475" cy="685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30" name="Group 15"/>
            <p:cNvGrpSpPr/>
            <p:nvPr/>
          </p:nvGrpSpPr>
          <p:grpSpPr>
            <a:xfrm>
              <a:off x="4687162" y="3046028"/>
              <a:ext cx="257280" cy="383930"/>
              <a:chOff x="4495800" y="1676400"/>
              <a:chExt cx="514885" cy="768345"/>
            </a:xfrm>
          </p:grpSpPr>
          <p:sp>
            <p:nvSpPr>
              <p:cNvPr id="231" name="Folded Corner 230"/>
              <p:cNvSpPr/>
              <p:nvPr/>
            </p:nvSpPr>
            <p:spPr>
              <a:xfrm flipV="1">
                <a:off x="4524642" y="1676400"/>
                <a:ext cx="457200" cy="533400"/>
              </a:xfrm>
              <a:prstGeom prst="foldedCorner">
                <a:avLst>
                  <a:gd name="adj" fmla="val 41370"/>
                </a:avLst>
              </a:prstGeom>
              <a:noFill/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32" name="TextBox 231"/>
              <p:cNvSpPr txBox="1"/>
              <p:nvPr/>
            </p:nvSpPr>
            <p:spPr>
              <a:xfrm>
                <a:off x="4495800" y="1828801"/>
                <a:ext cx="514885" cy="615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cxnSp>
          <p:nvCxnSpPr>
            <p:cNvPr id="233" name="Straight Arrow Connector 11"/>
            <p:cNvCxnSpPr/>
            <p:nvPr/>
          </p:nvCxnSpPr>
          <p:spPr>
            <a:xfrm rot="16200000">
              <a:off x="4700422" y="3480428"/>
              <a:ext cx="266531" cy="793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Arrow Connector 233"/>
            <p:cNvCxnSpPr/>
            <p:nvPr/>
          </p:nvCxnSpPr>
          <p:spPr>
            <a:xfrm rot="10800000" flipH="1">
              <a:off x="5023670" y="2971558"/>
              <a:ext cx="385520" cy="185622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Arrow Connector 234"/>
            <p:cNvCxnSpPr/>
            <p:nvPr/>
          </p:nvCxnSpPr>
          <p:spPr>
            <a:xfrm flipH="1" flipV="1">
              <a:off x="4266912" y="2933483"/>
              <a:ext cx="376004" cy="185620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6" name="Group 59"/>
            <p:cNvGrpSpPr/>
            <p:nvPr/>
          </p:nvGrpSpPr>
          <p:grpSpPr>
            <a:xfrm>
              <a:off x="4704785" y="2305230"/>
              <a:ext cx="228455" cy="266532"/>
              <a:chOff x="5334000" y="3505200"/>
              <a:chExt cx="457200" cy="533400"/>
            </a:xfrm>
          </p:grpSpPr>
          <p:sp>
            <p:nvSpPr>
              <p:cNvPr id="237" name="Flowchart: Magnetic Disk 22"/>
              <p:cNvSpPr/>
              <p:nvPr/>
            </p:nvSpPr>
            <p:spPr>
              <a:xfrm>
                <a:off x="5334000" y="3505200"/>
                <a:ext cx="457200" cy="533400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8" name="Picture 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433071" y="3612136"/>
                <a:ext cx="259059" cy="357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239" name="Straight Arrow Connector 238"/>
            <p:cNvCxnSpPr/>
            <p:nvPr/>
          </p:nvCxnSpPr>
          <p:spPr>
            <a:xfrm flipH="1" flipV="1">
              <a:off x="5028431" y="2514648"/>
              <a:ext cx="380759" cy="152304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Arrow Connector 239"/>
            <p:cNvCxnSpPr/>
            <p:nvPr/>
          </p:nvCxnSpPr>
          <p:spPr>
            <a:xfrm rot="10800000" flipH="1">
              <a:off x="4304987" y="2514648"/>
              <a:ext cx="304607" cy="114228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Rectangle 240"/>
            <p:cNvSpPr/>
            <p:nvPr/>
          </p:nvSpPr>
          <p:spPr>
            <a:xfrm>
              <a:off x="4704784" y="2685990"/>
              <a:ext cx="228456" cy="26653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grpSp>
          <p:nvGrpSpPr>
            <p:cNvPr id="242" name="Group 57"/>
            <p:cNvGrpSpPr/>
            <p:nvPr/>
          </p:nvGrpSpPr>
          <p:grpSpPr>
            <a:xfrm>
              <a:off x="4728083" y="2701254"/>
              <a:ext cx="184669" cy="228388"/>
              <a:chOff x="6913245" y="3508376"/>
              <a:chExt cx="369570" cy="508635"/>
            </a:xfrm>
          </p:grpSpPr>
          <p:cxnSp>
            <p:nvCxnSpPr>
              <p:cNvPr id="243" name="Straight Connector 242"/>
              <p:cNvCxnSpPr/>
              <p:nvPr/>
            </p:nvCxnSpPr>
            <p:spPr>
              <a:xfrm>
                <a:off x="6913245" y="3508376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>
                <a:off x="6941820" y="3533141"/>
                <a:ext cx="18288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>
                <a:off x="6943725" y="355631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>
                <a:off x="6989445" y="358298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>
                <a:off x="6945630" y="360584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>
                <a:off x="6989445" y="365918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>
                <a:off x="6990207" y="3634423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>
                <a:off x="7045452" y="3687446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>
              <a:xfrm>
                <a:off x="7046595" y="3714433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>
              <a:xfrm>
                <a:off x="6993255" y="3738881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>
                <a:off x="6934200" y="3759836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>
                <a:off x="6978015" y="3788728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>
                <a:off x="7006590" y="3813493"/>
                <a:ext cx="18288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>
                <a:off x="7008495" y="383667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>
                <a:off x="7054215" y="386334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>
                <a:off x="7010400" y="388620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>
                <a:off x="7054215" y="393954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>
                <a:off x="7054977" y="3914775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>
                <a:off x="7110222" y="3967798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>
                <a:off x="7111365" y="3994785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>
                <a:off x="6998970" y="4015423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4" name="Straight Arrow Connector 263"/>
            <p:cNvCxnSpPr/>
            <p:nvPr/>
          </p:nvCxnSpPr>
          <p:spPr>
            <a:xfrm flipH="1" flipV="1">
              <a:off x="4419215" y="2819255"/>
              <a:ext cx="228853" cy="397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Arrow Connector 264"/>
            <p:cNvCxnSpPr/>
            <p:nvPr/>
          </p:nvCxnSpPr>
          <p:spPr>
            <a:xfrm flipH="1" flipV="1">
              <a:off x="5009392" y="2819255"/>
              <a:ext cx="304607" cy="397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1" name="Oval Callout 280"/>
            <p:cNvSpPr/>
            <p:nvPr/>
          </p:nvSpPr>
          <p:spPr>
            <a:xfrm>
              <a:off x="5181793" y="3390828"/>
              <a:ext cx="190379" cy="152304"/>
            </a:xfrm>
            <a:prstGeom prst="wedgeEllipseCallout">
              <a:avLst>
                <a:gd name="adj1" fmla="val -117429"/>
                <a:gd name="adj2" fmla="val 153929"/>
              </a:avLst>
            </a:prstGeom>
            <a:solidFill>
              <a:schemeClr val="bg1"/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82" name="Oval Callout 281"/>
            <p:cNvSpPr/>
            <p:nvPr/>
          </p:nvSpPr>
          <p:spPr>
            <a:xfrm>
              <a:off x="5296021" y="3276600"/>
              <a:ext cx="190379" cy="152304"/>
            </a:xfrm>
            <a:prstGeom prst="wedgeEllipseCallout">
              <a:avLst>
                <a:gd name="adj1" fmla="val 146603"/>
                <a:gd name="adj2" fmla="val -169864"/>
              </a:avLst>
            </a:prstGeom>
            <a:solidFill>
              <a:schemeClr val="bg1"/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84" name="Oval Callout 283"/>
            <p:cNvSpPr/>
            <p:nvPr/>
          </p:nvSpPr>
          <p:spPr>
            <a:xfrm>
              <a:off x="4648200" y="1828896"/>
              <a:ext cx="190380" cy="152304"/>
            </a:xfrm>
            <a:prstGeom prst="wedgeEllipseCallout">
              <a:avLst>
                <a:gd name="adj1" fmla="val -381499"/>
                <a:gd name="adj2" fmla="val 388180"/>
              </a:avLst>
            </a:prstGeom>
            <a:solidFill>
              <a:schemeClr val="bg1"/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85" name="Oval Callout 284"/>
            <p:cNvSpPr/>
            <p:nvPr/>
          </p:nvSpPr>
          <p:spPr>
            <a:xfrm>
              <a:off x="4800600" y="1828896"/>
              <a:ext cx="190380" cy="152304"/>
            </a:xfrm>
            <a:prstGeom prst="wedgeEllipseCallout">
              <a:avLst>
                <a:gd name="adj1" fmla="val 335984"/>
                <a:gd name="adj2" fmla="val 351382"/>
              </a:avLst>
            </a:prstGeom>
            <a:solidFill>
              <a:schemeClr val="bg1"/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294" name="Oval Callout 293"/>
          <p:cNvSpPr/>
          <p:nvPr/>
        </p:nvSpPr>
        <p:spPr>
          <a:xfrm flipH="1">
            <a:off x="4229220" y="4953000"/>
            <a:ext cx="190380" cy="152304"/>
          </a:xfrm>
          <a:prstGeom prst="wedgeEllipseCallout">
            <a:avLst>
              <a:gd name="adj1" fmla="val 464160"/>
              <a:gd name="adj2" fmla="val 2649"/>
            </a:avLst>
          </a:prstGeom>
          <a:solidFill>
            <a:schemeClr val="bg1"/>
          </a:solidFill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5" name="Oval Callout 294"/>
          <p:cNvSpPr/>
          <p:nvPr/>
        </p:nvSpPr>
        <p:spPr>
          <a:xfrm flipH="1">
            <a:off x="4307119" y="4858664"/>
            <a:ext cx="190380" cy="152304"/>
          </a:xfrm>
          <a:prstGeom prst="wedgeEllipseCallout">
            <a:avLst>
              <a:gd name="adj1" fmla="val 1011"/>
              <a:gd name="adj2" fmla="val -540550"/>
            </a:avLst>
          </a:prstGeom>
          <a:solidFill>
            <a:schemeClr val="bg1"/>
          </a:solidFill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66" name="Group 27"/>
          <p:cNvGrpSpPr/>
          <p:nvPr/>
        </p:nvGrpSpPr>
        <p:grpSpPr>
          <a:xfrm>
            <a:off x="-1524000" y="1676400"/>
            <a:ext cx="2505075" cy="4962525"/>
            <a:chOff x="685800" y="1676400"/>
            <a:chExt cx="2505075" cy="4962525"/>
          </a:xfrm>
        </p:grpSpPr>
        <p:pic>
          <p:nvPicPr>
            <p:cNvPr id="267" name="Picture 1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90800" y="3352800"/>
              <a:ext cx="342900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8" name="Picture 1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724150" y="5791200"/>
              <a:ext cx="32385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9" name="Picture 17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676400" y="5029200"/>
              <a:ext cx="381000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0" name="Picture 18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905000" y="5943600"/>
              <a:ext cx="219075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1" name="Picture 1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14400" y="2286000"/>
              <a:ext cx="37147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2" name="Picture 20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209800" y="3352800"/>
              <a:ext cx="2381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3" name="Picture 21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905000" y="2667000"/>
              <a:ext cx="342900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4" name="Picture 2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819400" y="4038600"/>
              <a:ext cx="37147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5" name="Picture 23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85800" y="5334000"/>
              <a:ext cx="2381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" name="Picture 24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38200" y="3200400"/>
              <a:ext cx="32385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" name="Picture 25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066800" y="5334000"/>
              <a:ext cx="381000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3" name="Picture 26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838200" y="4191000"/>
              <a:ext cx="219075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" name="Picture 27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2362200" y="5410200"/>
              <a:ext cx="32385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1" name="Picture 28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2514600" y="2514600"/>
              <a:ext cx="381000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2" name="Picture 29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990600" y="4800600"/>
              <a:ext cx="219075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" name="Picture 30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1371600" y="5943600"/>
              <a:ext cx="342900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6" name="Picture 31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1524000" y="2286000"/>
              <a:ext cx="37147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4" name="Picture 32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1676400" y="3352800"/>
              <a:ext cx="2381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" name="Picture 17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133600" y="1905000"/>
              <a:ext cx="381000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2" name="Picture 1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286000" y="3810000"/>
              <a:ext cx="37147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5" name="Picture 27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1905000" y="4114800"/>
              <a:ext cx="32385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6" name="Picture 18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524000" y="3962400"/>
              <a:ext cx="219075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" name="Picture 25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219200" y="2895600"/>
              <a:ext cx="381000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" name="Picture 24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514600" y="4572000"/>
              <a:ext cx="32385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1" name="Picture 20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133600" y="4953000"/>
              <a:ext cx="2381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2" name="Picture 31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1371600" y="4495800"/>
              <a:ext cx="37147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3" name="Picture 20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219200" y="3733800"/>
              <a:ext cx="2381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4" name="Picture 27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1295400" y="1676400"/>
              <a:ext cx="32385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People and their Roles</a:t>
            </a:r>
            <a:endParaRPr lang="en-US" dirty="0"/>
          </a:p>
        </p:txBody>
      </p:sp>
      <p:sp>
        <p:nvSpPr>
          <p:cNvPr id="336" name="Oval 335"/>
          <p:cNvSpPr/>
          <p:nvPr/>
        </p:nvSpPr>
        <p:spPr>
          <a:xfrm>
            <a:off x="1828800" y="5410200"/>
            <a:ext cx="914400" cy="9144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64375 1.48148E-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" grpId="0" animBg="1"/>
      <p:bldP spid="286" grpId="1" animBg="1"/>
      <p:bldP spid="297" grpId="1" animBg="1"/>
      <p:bldP spid="294" grpId="0" animBg="1"/>
      <p:bldP spid="295" grpId="0" animBg="1"/>
      <p:bldP spid="3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t="4624"/>
          <a:stretch>
            <a:fillRect/>
          </a:stretch>
        </p:blipFill>
        <p:spPr bwMode="auto">
          <a:xfrm>
            <a:off x="762000" y="304800"/>
            <a:ext cx="6692900" cy="628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467600" y="6019800"/>
            <a:ext cx="1528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Ko, DeLine, and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Venolia, ICSE 2007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04800" y="381000"/>
            <a:ext cx="423644" cy="6019800"/>
            <a:chOff x="304800" y="381000"/>
            <a:chExt cx="423644" cy="6019800"/>
          </a:xfrm>
        </p:grpSpPr>
        <p:pic>
          <p:nvPicPr>
            <p:cNvPr id="6" name="Picture 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381000" y="381000"/>
              <a:ext cx="171342" cy="347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533400" y="685800"/>
              <a:ext cx="161823" cy="380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347779" y="1066800"/>
              <a:ext cx="185621" cy="342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2058" y="1786157"/>
              <a:ext cx="171342" cy="347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6621" y="2133841"/>
              <a:ext cx="161823" cy="380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3400" y="1447800"/>
              <a:ext cx="185621" cy="342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362058" y="2514600"/>
              <a:ext cx="171342" cy="347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533400" y="2895841"/>
              <a:ext cx="161823" cy="380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304800" y="3238717"/>
              <a:ext cx="185621" cy="342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2058" y="3962400"/>
              <a:ext cx="171342" cy="347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3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" y="4267441"/>
              <a:ext cx="161823" cy="380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3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3400" y="3619717"/>
              <a:ext cx="185621" cy="342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347779" y="4648200"/>
              <a:ext cx="171342" cy="347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3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500179" y="4953000"/>
              <a:ext cx="161823" cy="380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3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314558" y="5334000"/>
              <a:ext cx="185621" cy="342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837" y="6053357"/>
              <a:ext cx="171342" cy="347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3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0179" y="5715000"/>
              <a:ext cx="185621" cy="342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9" name="Group 208"/>
          <p:cNvGrpSpPr/>
          <p:nvPr/>
        </p:nvGrpSpPr>
        <p:grpSpPr>
          <a:xfrm>
            <a:off x="7620000" y="914400"/>
            <a:ext cx="1295400" cy="1828800"/>
            <a:chOff x="7620000" y="914400"/>
            <a:chExt cx="1295400" cy="1828800"/>
          </a:xfrm>
        </p:grpSpPr>
        <p:sp>
          <p:nvSpPr>
            <p:cNvPr id="26" name="Rectangle 25"/>
            <p:cNvSpPr/>
            <p:nvPr/>
          </p:nvSpPr>
          <p:spPr>
            <a:xfrm>
              <a:off x="7620000" y="914400"/>
              <a:ext cx="1295400" cy="228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u="sng" dirty="0" smtClean="0">
                  <a:solidFill>
                    <a:schemeClr val="tx1"/>
                  </a:solidFill>
                </a:rPr>
                <a:t>c</a:t>
              </a:r>
              <a:r>
                <a:rPr lang="en-US" sz="1400" dirty="0" smtClean="0">
                  <a:solidFill>
                    <a:schemeClr val="tx1"/>
                  </a:solidFill>
                </a:rPr>
                <a:t>ode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620000" y="1143000"/>
              <a:ext cx="1295400" cy="228600"/>
            </a:xfrm>
            <a:prstGeom prst="rect">
              <a:avLst/>
            </a:prstGeom>
            <a:solidFill>
              <a:srgbClr val="BDFE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u="sng" dirty="0" smtClean="0">
                  <a:solidFill>
                    <a:schemeClr val="tx1"/>
                  </a:solidFill>
                </a:rPr>
                <a:t>s</a:t>
              </a:r>
              <a:r>
                <a:rPr lang="en-US" sz="1400" dirty="0" smtClean="0">
                  <a:solidFill>
                    <a:schemeClr val="tx1"/>
                  </a:solidFill>
                </a:rPr>
                <a:t>ubmit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620000" y="1371600"/>
              <a:ext cx="1295400" cy="228600"/>
            </a:xfrm>
            <a:prstGeom prst="rect">
              <a:avLst/>
            </a:prstGeom>
            <a:solidFill>
              <a:srgbClr val="B4F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u="sng" dirty="0" smtClean="0">
                  <a:solidFill>
                    <a:schemeClr val="tx1"/>
                  </a:solidFill>
                </a:rPr>
                <a:t>b</a:t>
              </a:r>
              <a:r>
                <a:rPr lang="en-US" sz="1400" dirty="0" smtClean="0">
                  <a:solidFill>
                    <a:schemeClr val="tx1"/>
                  </a:solidFill>
                </a:rPr>
                <a:t>ug  triage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620000" y="1600200"/>
              <a:ext cx="1295400" cy="228600"/>
            </a:xfrm>
            <a:prstGeom prst="rect">
              <a:avLst/>
            </a:prstGeom>
            <a:solidFill>
              <a:srgbClr val="FE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bug  </a:t>
              </a:r>
              <a:r>
                <a:rPr lang="en-US" sz="1400" u="sng" dirty="0" smtClean="0">
                  <a:solidFill>
                    <a:schemeClr val="tx1"/>
                  </a:solidFill>
                </a:rPr>
                <a:t>r</a:t>
              </a:r>
              <a:r>
                <a:rPr lang="en-US" sz="1400" dirty="0" smtClean="0">
                  <a:solidFill>
                    <a:schemeClr val="tx1"/>
                  </a:solidFill>
                </a:rPr>
                <a:t>epro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620000" y="1828800"/>
              <a:ext cx="1295400" cy="228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u="sng" dirty="0" smtClean="0">
                  <a:solidFill>
                    <a:schemeClr val="tx1"/>
                  </a:solidFill>
                </a:rPr>
                <a:t>u</a:t>
              </a:r>
              <a:r>
                <a:rPr lang="en-US" sz="1400" dirty="0" smtClean="0">
                  <a:solidFill>
                    <a:schemeClr val="tx1"/>
                  </a:solidFill>
                </a:rPr>
                <a:t>nderstanding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620000" y="2057400"/>
              <a:ext cx="1295400" cy="2286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u="sng" dirty="0" smtClean="0">
                  <a:solidFill>
                    <a:schemeClr val="tx1"/>
                  </a:solidFill>
                </a:rPr>
                <a:t>d</a:t>
              </a:r>
              <a:r>
                <a:rPr lang="en-US" sz="1400" dirty="0" smtClean="0">
                  <a:solidFill>
                    <a:schemeClr val="tx1"/>
                  </a:solidFill>
                </a:rPr>
                <a:t>esign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620000" y="2286000"/>
              <a:ext cx="1295400" cy="228600"/>
            </a:xfrm>
            <a:prstGeom prst="rect">
              <a:avLst/>
            </a:prstGeom>
            <a:solidFill>
              <a:srgbClr val="FDF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u="sng" dirty="0" smtClean="0">
                  <a:solidFill>
                    <a:schemeClr val="tx1"/>
                  </a:solidFill>
                </a:rPr>
                <a:t>a</a:t>
              </a:r>
              <a:r>
                <a:rPr lang="en-US" sz="1400" dirty="0" smtClean="0">
                  <a:solidFill>
                    <a:schemeClr val="tx1"/>
                  </a:solidFill>
                </a:rPr>
                <a:t>wareness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620000" y="2514600"/>
              <a:ext cx="1295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non-work (—)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620000" y="914400"/>
              <a:ext cx="1295400" cy="1828800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79234" y="457200"/>
            <a:ext cx="5849814" cy="5908434"/>
            <a:chOff x="879234" y="457200"/>
            <a:chExt cx="5849814" cy="5908434"/>
          </a:xfrm>
        </p:grpSpPr>
        <p:sp>
          <p:nvSpPr>
            <p:cNvPr id="55" name="Octagon 54"/>
            <p:cNvSpPr/>
            <p:nvPr/>
          </p:nvSpPr>
          <p:spPr>
            <a:xfrm>
              <a:off x="5029200" y="457200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ctagon 55"/>
            <p:cNvSpPr/>
            <p:nvPr/>
          </p:nvSpPr>
          <p:spPr>
            <a:xfrm>
              <a:off x="5410200" y="457200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ctagon 56"/>
            <p:cNvSpPr/>
            <p:nvPr/>
          </p:nvSpPr>
          <p:spPr>
            <a:xfrm>
              <a:off x="914400" y="794238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ctagon 57"/>
            <p:cNvSpPr/>
            <p:nvPr/>
          </p:nvSpPr>
          <p:spPr>
            <a:xfrm>
              <a:off x="1266090" y="794238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ctagon 58"/>
            <p:cNvSpPr/>
            <p:nvPr/>
          </p:nvSpPr>
          <p:spPr>
            <a:xfrm>
              <a:off x="2080848" y="794238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ctagon 59"/>
            <p:cNvSpPr/>
            <p:nvPr/>
          </p:nvSpPr>
          <p:spPr>
            <a:xfrm>
              <a:off x="2420814" y="794238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ctagon 60"/>
            <p:cNvSpPr/>
            <p:nvPr/>
          </p:nvSpPr>
          <p:spPr>
            <a:xfrm>
              <a:off x="2719752" y="794238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ctagon 61"/>
            <p:cNvSpPr/>
            <p:nvPr/>
          </p:nvSpPr>
          <p:spPr>
            <a:xfrm>
              <a:off x="3012834" y="794238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ctagon 62"/>
            <p:cNvSpPr/>
            <p:nvPr/>
          </p:nvSpPr>
          <p:spPr>
            <a:xfrm>
              <a:off x="3329358" y="794238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ctagon 63"/>
            <p:cNvSpPr/>
            <p:nvPr/>
          </p:nvSpPr>
          <p:spPr>
            <a:xfrm>
              <a:off x="4683372" y="794238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ctagon 64"/>
            <p:cNvSpPr/>
            <p:nvPr/>
          </p:nvSpPr>
          <p:spPr>
            <a:xfrm>
              <a:off x="955434" y="1169376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ctagon 65"/>
            <p:cNvSpPr/>
            <p:nvPr/>
          </p:nvSpPr>
          <p:spPr>
            <a:xfrm>
              <a:off x="1395048" y="1169376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ctagon 66"/>
            <p:cNvSpPr/>
            <p:nvPr/>
          </p:nvSpPr>
          <p:spPr>
            <a:xfrm>
              <a:off x="1488828" y="1169376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ctagon 67"/>
            <p:cNvSpPr/>
            <p:nvPr/>
          </p:nvSpPr>
          <p:spPr>
            <a:xfrm>
              <a:off x="2262558" y="1195758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ctagon 68"/>
            <p:cNvSpPr/>
            <p:nvPr/>
          </p:nvSpPr>
          <p:spPr>
            <a:xfrm>
              <a:off x="2913186" y="1195758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ctagon 69"/>
            <p:cNvSpPr/>
            <p:nvPr/>
          </p:nvSpPr>
          <p:spPr>
            <a:xfrm>
              <a:off x="4108938" y="1236792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ctagon 70"/>
            <p:cNvSpPr/>
            <p:nvPr/>
          </p:nvSpPr>
          <p:spPr>
            <a:xfrm>
              <a:off x="2848710" y="1524000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ctagon 71"/>
            <p:cNvSpPr/>
            <p:nvPr/>
          </p:nvSpPr>
          <p:spPr>
            <a:xfrm>
              <a:off x="4161690" y="1524000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ctagon 72"/>
            <p:cNvSpPr/>
            <p:nvPr/>
          </p:nvSpPr>
          <p:spPr>
            <a:xfrm>
              <a:off x="5908428" y="1500552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ctagon 73"/>
            <p:cNvSpPr/>
            <p:nvPr/>
          </p:nvSpPr>
          <p:spPr>
            <a:xfrm>
              <a:off x="1113690" y="1881558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ctagon 74"/>
            <p:cNvSpPr/>
            <p:nvPr/>
          </p:nvSpPr>
          <p:spPr>
            <a:xfrm>
              <a:off x="1881552" y="1887420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ctagon 75"/>
            <p:cNvSpPr/>
            <p:nvPr/>
          </p:nvSpPr>
          <p:spPr>
            <a:xfrm>
              <a:off x="2948352" y="1887414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ctagon 76"/>
            <p:cNvSpPr/>
            <p:nvPr/>
          </p:nvSpPr>
          <p:spPr>
            <a:xfrm>
              <a:off x="3200400" y="1899138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ctagon 77"/>
            <p:cNvSpPr/>
            <p:nvPr/>
          </p:nvSpPr>
          <p:spPr>
            <a:xfrm>
              <a:off x="3921372" y="1893276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ctagon 78"/>
            <p:cNvSpPr/>
            <p:nvPr/>
          </p:nvSpPr>
          <p:spPr>
            <a:xfrm>
              <a:off x="4103076" y="1887414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ctagon 79"/>
            <p:cNvSpPr/>
            <p:nvPr/>
          </p:nvSpPr>
          <p:spPr>
            <a:xfrm>
              <a:off x="4407876" y="1881552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ctagon 80"/>
            <p:cNvSpPr/>
            <p:nvPr/>
          </p:nvSpPr>
          <p:spPr>
            <a:xfrm>
              <a:off x="4876800" y="1899138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ctagon 81"/>
            <p:cNvSpPr/>
            <p:nvPr/>
          </p:nvSpPr>
          <p:spPr>
            <a:xfrm>
              <a:off x="4952994" y="1899138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ctagon 82"/>
            <p:cNvSpPr/>
            <p:nvPr/>
          </p:nvSpPr>
          <p:spPr>
            <a:xfrm>
              <a:off x="5240214" y="1893276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ctagon 83"/>
            <p:cNvSpPr/>
            <p:nvPr/>
          </p:nvSpPr>
          <p:spPr>
            <a:xfrm>
              <a:off x="5457090" y="1881552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ctagon 84"/>
            <p:cNvSpPr/>
            <p:nvPr/>
          </p:nvSpPr>
          <p:spPr>
            <a:xfrm>
              <a:off x="6043248" y="1881552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ctagon 85"/>
            <p:cNvSpPr/>
            <p:nvPr/>
          </p:nvSpPr>
          <p:spPr>
            <a:xfrm>
              <a:off x="2385648" y="2198076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ctagon 86"/>
            <p:cNvSpPr/>
            <p:nvPr/>
          </p:nvSpPr>
          <p:spPr>
            <a:xfrm>
              <a:off x="2743200" y="2209800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ctagon 87"/>
            <p:cNvSpPr/>
            <p:nvPr/>
          </p:nvSpPr>
          <p:spPr>
            <a:xfrm>
              <a:off x="2960076" y="2239104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ctagon 88"/>
            <p:cNvSpPr/>
            <p:nvPr/>
          </p:nvSpPr>
          <p:spPr>
            <a:xfrm>
              <a:off x="3352800" y="2209800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ctagon 89"/>
            <p:cNvSpPr/>
            <p:nvPr/>
          </p:nvSpPr>
          <p:spPr>
            <a:xfrm>
              <a:off x="3534510" y="2209800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ctagon 90"/>
            <p:cNvSpPr/>
            <p:nvPr/>
          </p:nvSpPr>
          <p:spPr>
            <a:xfrm>
              <a:off x="2455980" y="2596662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ctagon 91"/>
            <p:cNvSpPr/>
            <p:nvPr/>
          </p:nvSpPr>
          <p:spPr>
            <a:xfrm>
              <a:off x="5017476" y="2625972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ctagon 92"/>
            <p:cNvSpPr/>
            <p:nvPr/>
          </p:nvSpPr>
          <p:spPr>
            <a:xfrm>
              <a:off x="5562600" y="2971800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ctagon 93"/>
            <p:cNvSpPr/>
            <p:nvPr/>
          </p:nvSpPr>
          <p:spPr>
            <a:xfrm>
              <a:off x="6096000" y="2971800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ctagon 94"/>
            <p:cNvSpPr/>
            <p:nvPr/>
          </p:nvSpPr>
          <p:spPr>
            <a:xfrm>
              <a:off x="5222634" y="3305910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ctagon 95"/>
            <p:cNvSpPr/>
            <p:nvPr/>
          </p:nvSpPr>
          <p:spPr>
            <a:xfrm>
              <a:off x="4419600" y="3311772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ctagon 96"/>
            <p:cNvSpPr/>
            <p:nvPr/>
          </p:nvSpPr>
          <p:spPr>
            <a:xfrm>
              <a:off x="4038606" y="2971800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ctagon 97"/>
            <p:cNvSpPr/>
            <p:nvPr/>
          </p:nvSpPr>
          <p:spPr>
            <a:xfrm>
              <a:off x="3698628" y="2971800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ctagon 98"/>
            <p:cNvSpPr/>
            <p:nvPr/>
          </p:nvSpPr>
          <p:spPr>
            <a:xfrm>
              <a:off x="2678724" y="2971800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ctagon 99"/>
            <p:cNvSpPr/>
            <p:nvPr/>
          </p:nvSpPr>
          <p:spPr>
            <a:xfrm>
              <a:off x="1295400" y="2971800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ctagon 100"/>
            <p:cNvSpPr/>
            <p:nvPr/>
          </p:nvSpPr>
          <p:spPr>
            <a:xfrm>
              <a:off x="879234" y="2971800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ctagon 101"/>
            <p:cNvSpPr/>
            <p:nvPr/>
          </p:nvSpPr>
          <p:spPr>
            <a:xfrm>
              <a:off x="1676400" y="3657600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ctagon 102"/>
            <p:cNvSpPr/>
            <p:nvPr/>
          </p:nvSpPr>
          <p:spPr>
            <a:xfrm>
              <a:off x="2133600" y="3657600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ctagon 103"/>
            <p:cNvSpPr/>
            <p:nvPr/>
          </p:nvSpPr>
          <p:spPr>
            <a:xfrm>
              <a:off x="2286000" y="3657600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ctagon 104"/>
            <p:cNvSpPr/>
            <p:nvPr/>
          </p:nvSpPr>
          <p:spPr>
            <a:xfrm>
              <a:off x="3399690" y="3657600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ctagon 105"/>
            <p:cNvSpPr/>
            <p:nvPr/>
          </p:nvSpPr>
          <p:spPr>
            <a:xfrm>
              <a:off x="4572000" y="3657600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ctagon 106"/>
            <p:cNvSpPr/>
            <p:nvPr/>
          </p:nvSpPr>
          <p:spPr>
            <a:xfrm>
              <a:off x="5146434" y="3657600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ctagon 107"/>
            <p:cNvSpPr/>
            <p:nvPr/>
          </p:nvSpPr>
          <p:spPr>
            <a:xfrm>
              <a:off x="5363310" y="3657600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ctagon 108"/>
            <p:cNvSpPr/>
            <p:nvPr/>
          </p:nvSpPr>
          <p:spPr>
            <a:xfrm>
              <a:off x="5750172" y="3657600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ctagon 109"/>
            <p:cNvSpPr/>
            <p:nvPr/>
          </p:nvSpPr>
          <p:spPr>
            <a:xfrm>
              <a:off x="1330572" y="4032738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ctagon 110"/>
            <p:cNvSpPr/>
            <p:nvPr/>
          </p:nvSpPr>
          <p:spPr>
            <a:xfrm>
              <a:off x="4091352" y="4038600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ctagon 111"/>
            <p:cNvSpPr/>
            <p:nvPr/>
          </p:nvSpPr>
          <p:spPr>
            <a:xfrm>
              <a:off x="1143000" y="4759572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ctagon 112"/>
            <p:cNvSpPr/>
            <p:nvPr/>
          </p:nvSpPr>
          <p:spPr>
            <a:xfrm>
              <a:off x="2825262" y="4765434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ctagon 113"/>
            <p:cNvSpPr/>
            <p:nvPr/>
          </p:nvSpPr>
          <p:spPr>
            <a:xfrm>
              <a:off x="6500448" y="4759572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Octagon 114"/>
            <p:cNvSpPr/>
            <p:nvPr/>
          </p:nvSpPr>
          <p:spPr>
            <a:xfrm>
              <a:off x="3012834" y="4788876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ctagon 115"/>
            <p:cNvSpPr/>
            <p:nvPr/>
          </p:nvSpPr>
          <p:spPr>
            <a:xfrm>
              <a:off x="2667000" y="5105400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ctagon 116"/>
            <p:cNvSpPr/>
            <p:nvPr/>
          </p:nvSpPr>
          <p:spPr>
            <a:xfrm>
              <a:off x="3048000" y="5105400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ctagon 117"/>
            <p:cNvSpPr/>
            <p:nvPr/>
          </p:nvSpPr>
          <p:spPr>
            <a:xfrm>
              <a:off x="3276600" y="5146434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ctagon 118"/>
            <p:cNvSpPr/>
            <p:nvPr/>
          </p:nvSpPr>
          <p:spPr>
            <a:xfrm>
              <a:off x="4267200" y="5105400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ctagon 119"/>
            <p:cNvSpPr/>
            <p:nvPr/>
          </p:nvSpPr>
          <p:spPr>
            <a:xfrm>
              <a:off x="4419600" y="5105400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ctagon 120"/>
            <p:cNvSpPr/>
            <p:nvPr/>
          </p:nvSpPr>
          <p:spPr>
            <a:xfrm>
              <a:off x="4572000" y="5105400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ctagon 121"/>
            <p:cNvSpPr/>
            <p:nvPr/>
          </p:nvSpPr>
          <p:spPr>
            <a:xfrm>
              <a:off x="4853352" y="5105400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ctagon 122"/>
            <p:cNvSpPr/>
            <p:nvPr/>
          </p:nvSpPr>
          <p:spPr>
            <a:xfrm>
              <a:off x="1617786" y="5445372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ctagon 123"/>
            <p:cNvSpPr/>
            <p:nvPr/>
          </p:nvSpPr>
          <p:spPr>
            <a:xfrm>
              <a:off x="4319952" y="5451234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ctagon 124"/>
            <p:cNvSpPr/>
            <p:nvPr/>
          </p:nvSpPr>
          <p:spPr>
            <a:xfrm>
              <a:off x="5246076" y="5439510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ctagon 125"/>
            <p:cNvSpPr/>
            <p:nvPr/>
          </p:nvSpPr>
          <p:spPr>
            <a:xfrm>
              <a:off x="5662248" y="5474676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ctagon 126"/>
            <p:cNvSpPr/>
            <p:nvPr/>
          </p:nvSpPr>
          <p:spPr>
            <a:xfrm>
              <a:off x="5943600" y="5445372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ctagon 127"/>
            <p:cNvSpPr/>
            <p:nvPr/>
          </p:nvSpPr>
          <p:spPr>
            <a:xfrm>
              <a:off x="6236676" y="5439504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ctagon 128"/>
            <p:cNvSpPr/>
            <p:nvPr/>
          </p:nvSpPr>
          <p:spPr>
            <a:xfrm>
              <a:off x="2092572" y="5779476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ctagon 129"/>
            <p:cNvSpPr/>
            <p:nvPr/>
          </p:nvSpPr>
          <p:spPr>
            <a:xfrm>
              <a:off x="1295400" y="5773614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ctagon 130"/>
            <p:cNvSpPr/>
            <p:nvPr/>
          </p:nvSpPr>
          <p:spPr>
            <a:xfrm>
              <a:off x="1107834" y="5773614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ctagon 131"/>
            <p:cNvSpPr/>
            <p:nvPr/>
          </p:nvSpPr>
          <p:spPr>
            <a:xfrm>
              <a:off x="1260234" y="6137034"/>
              <a:ext cx="228600" cy="228600"/>
            </a:xfrm>
            <a:prstGeom prst="oct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810570" y="439164"/>
            <a:ext cx="6133877" cy="5944384"/>
            <a:chOff x="810570" y="439164"/>
            <a:chExt cx="6133877" cy="5944384"/>
          </a:xfrm>
        </p:grpSpPr>
        <p:sp>
          <p:nvSpPr>
            <p:cNvPr id="134" name="Lightning Bolt 133"/>
            <p:cNvSpPr/>
            <p:nvPr/>
          </p:nvSpPr>
          <p:spPr>
            <a:xfrm rot="20097371" flipH="1">
              <a:off x="1801170" y="441348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Lightning Bolt 134"/>
            <p:cNvSpPr/>
            <p:nvPr/>
          </p:nvSpPr>
          <p:spPr>
            <a:xfrm rot="20097371" flipH="1">
              <a:off x="3172770" y="439164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Lightning Bolt 135"/>
            <p:cNvSpPr/>
            <p:nvPr/>
          </p:nvSpPr>
          <p:spPr>
            <a:xfrm rot="20097371" flipH="1">
              <a:off x="4772970" y="439165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Lightning Bolt 136"/>
            <p:cNvSpPr/>
            <p:nvPr/>
          </p:nvSpPr>
          <p:spPr>
            <a:xfrm rot="20097371" flipH="1">
              <a:off x="4010971" y="743965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Lightning Bolt 137"/>
            <p:cNvSpPr/>
            <p:nvPr/>
          </p:nvSpPr>
          <p:spPr>
            <a:xfrm rot="20097371" flipH="1">
              <a:off x="3477570" y="743964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Lightning Bolt 138"/>
            <p:cNvSpPr/>
            <p:nvPr/>
          </p:nvSpPr>
          <p:spPr>
            <a:xfrm rot="20097371" flipH="1">
              <a:off x="1877370" y="743964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Lightning Bolt 139"/>
            <p:cNvSpPr/>
            <p:nvPr/>
          </p:nvSpPr>
          <p:spPr>
            <a:xfrm rot="20097371" flipH="1">
              <a:off x="2334570" y="1201165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Lightning Bolt 140"/>
            <p:cNvSpPr/>
            <p:nvPr/>
          </p:nvSpPr>
          <p:spPr>
            <a:xfrm rot="20097371" flipH="1">
              <a:off x="3858570" y="1201164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Lightning Bolt 141"/>
            <p:cNvSpPr/>
            <p:nvPr/>
          </p:nvSpPr>
          <p:spPr>
            <a:xfrm rot="20097371" flipH="1">
              <a:off x="4772970" y="1201165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Lightning Bolt 142"/>
            <p:cNvSpPr/>
            <p:nvPr/>
          </p:nvSpPr>
          <p:spPr>
            <a:xfrm rot="20097371" flipH="1">
              <a:off x="5992170" y="1429765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Lightning Bolt 143"/>
            <p:cNvSpPr/>
            <p:nvPr/>
          </p:nvSpPr>
          <p:spPr>
            <a:xfrm rot="20097371" flipH="1">
              <a:off x="6144570" y="1429765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Lightning Bolt 144"/>
            <p:cNvSpPr/>
            <p:nvPr/>
          </p:nvSpPr>
          <p:spPr>
            <a:xfrm rot="20097371" flipH="1">
              <a:off x="6296970" y="1429764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Lightning Bolt 145"/>
            <p:cNvSpPr/>
            <p:nvPr/>
          </p:nvSpPr>
          <p:spPr>
            <a:xfrm rot="20097371" flipH="1">
              <a:off x="6449370" y="1429765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Lightning Bolt 146"/>
            <p:cNvSpPr/>
            <p:nvPr/>
          </p:nvSpPr>
          <p:spPr>
            <a:xfrm rot="20097371" flipH="1">
              <a:off x="5306370" y="1505965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Lightning Bolt 147"/>
            <p:cNvSpPr/>
            <p:nvPr/>
          </p:nvSpPr>
          <p:spPr>
            <a:xfrm rot="20097371" flipH="1">
              <a:off x="5153970" y="1505964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Lightning Bolt 148"/>
            <p:cNvSpPr/>
            <p:nvPr/>
          </p:nvSpPr>
          <p:spPr>
            <a:xfrm rot="20097371" flipH="1">
              <a:off x="4010970" y="1505965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Lightning Bolt 149"/>
            <p:cNvSpPr/>
            <p:nvPr/>
          </p:nvSpPr>
          <p:spPr>
            <a:xfrm rot="20097371" flipH="1">
              <a:off x="3401371" y="1505965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Lightning Bolt 150"/>
            <p:cNvSpPr/>
            <p:nvPr/>
          </p:nvSpPr>
          <p:spPr>
            <a:xfrm rot="20097371" flipH="1">
              <a:off x="3096570" y="1505964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Lightning Bolt 151"/>
            <p:cNvSpPr/>
            <p:nvPr/>
          </p:nvSpPr>
          <p:spPr>
            <a:xfrm rot="20097371" flipH="1">
              <a:off x="2105971" y="1505964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Lightning Bolt 152"/>
            <p:cNvSpPr/>
            <p:nvPr/>
          </p:nvSpPr>
          <p:spPr>
            <a:xfrm rot="20097371" flipH="1">
              <a:off x="1877370" y="1505965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Lightning Bolt 153"/>
            <p:cNvSpPr/>
            <p:nvPr/>
          </p:nvSpPr>
          <p:spPr>
            <a:xfrm rot="20097371" flipH="1">
              <a:off x="1572571" y="1505964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Lightning Bolt 154"/>
            <p:cNvSpPr/>
            <p:nvPr/>
          </p:nvSpPr>
          <p:spPr>
            <a:xfrm rot="20097371" flipH="1">
              <a:off x="3553770" y="1810765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Lightning Bolt 155"/>
            <p:cNvSpPr/>
            <p:nvPr/>
          </p:nvSpPr>
          <p:spPr>
            <a:xfrm rot="20097371" flipH="1">
              <a:off x="4620570" y="1810764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Lightning Bolt 156"/>
            <p:cNvSpPr/>
            <p:nvPr/>
          </p:nvSpPr>
          <p:spPr>
            <a:xfrm rot="20097371" flipH="1">
              <a:off x="5687370" y="1886964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Lightning Bolt 157"/>
            <p:cNvSpPr/>
            <p:nvPr/>
          </p:nvSpPr>
          <p:spPr>
            <a:xfrm rot="20097371" flipH="1">
              <a:off x="6144570" y="1886965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Lightning Bolt 158"/>
            <p:cNvSpPr/>
            <p:nvPr/>
          </p:nvSpPr>
          <p:spPr>
            <a:xfrm rot="20097371" flipH="1">
              <a:off x="6296971" y="1886964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Lightning Bolt 159"/>
            <p:cNvSpPr/>
            <p:nvPr/>
          </p:nvSpPr>
          <p:spPr>
            <a:xfrm rot="20097371" flipH="1">
              <a:off x="5611170" y="2191764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Lightning Bolt 160"/>
            <p:cNvSpPr/>
            <p:nvPr/>
          </p:nvSpPr>
          <p:spPr>
            <a:xfrm rot="20097371" flipH="1">
              <a:off x="5077770" y="2191765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Lightning Bolt 161"/>
            <p:cNvSpPr/>
            <p:nvPr/>
          </p:nvSpPr>
          <p:spPr>
            <a:xfrm rot="20097371" flipH="1">
              <a:off x="5382570" y="2191764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Lightning Bolt 162"/>
            <p:cNvSpPr/>
            <p:nvPr/>
          </p:nvSpPr>
          <p:spPr>
            <a:xfrm rot="20097371" flipH="1">
              <a:off x="4696770" y="2191765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Lightning Bolt 163"/>
            <p:cNvSpPr/>
            <p:nvPr/>
          </p:nvSpPr>
          <p:spPr>
            <a:xfrm rot="20097371" flipH="1">
              <a:off x="4087170" y="2191764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Lightning Bolt 164"/>
            <p:cNvSpPr/>
            <p:nvPr/>
          </p:nvSpPr>
          <p:spPr>
            <a:xfrm rot="20097371" flipH="1">
              <a:off x="1724970" y="2191765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Lightning Bolt 165"/>
            <p:cNvSpPr/>
            <p:nvPr/>
          </p:nvSpPr>
          <p:spPr>
            <a:xfrm rot="20097371" flipH="1">
              <a:off x="886771" y="2191764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Lightning Bolt 166"/>
            <p:cNvSpPr/>
            <p:nvPr/>
          </p:nvSpPr>
          <p:spPr>
            <a:xfrm rot="20097371" flipH="1">
              <a:off x="3477570" y="2496565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Lightning Bolt 167"/>
            <p:cNvSpPr/>
            <p:nvPr/>
          </p:nvSpPr>
          <p:spPr>
            <a:xfrm rot="20097371" flipH="1">
              <a:off x="4544369" y="2572764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Lightning Bolt 168"/>
            <p:cNvSpPr/>
            <p:nvPr/>
          </p:nvSpPr>
          <p:spPr>
            <a:xfrm rot="20097371" flipH="1">
              <a:off x="5153970" y="2572765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Lightning Bolt 169"/>
            <p:cNvSpPr/>
            <p:nvPr/>
          </p:nvSpPr>
          <p:spPr>
            <a:xfrm rot="20097371" flipH="1">
              <a:off x="5534971" y="2572764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Lightning Bolt 170"/>
            <p:cNvSpPr/>
            <p:nvPr/>
          </p:nvSpPr>
          <p:spPr>
            <a:xfrm rot="20097371" flipH="1">
              <a:off x="2029770" y="2877565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Lightning Bolt 171"/>
            <p:cNvSpPr/>
            <p:nvPr/>
          </p:nvSpPr>
          <p:spPr>
            <a:xfrm rot="20097371" flipH="1">
              <a:off x="1724970" y="2877564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Lightning Bolt 172"/>
            <p:cNvSpPr/>
            <p:nvPr/>
          </p:nvSpPr>
          <p:spPr>
            <a:xfrm rot="20097371" flipH="1">
              <a:off x="1191571" y="3258564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Lightning Bolt 173"/>
            <p:cNvSpPr/>
            <p:nvPr/>
          </p:nvSpPr>
          <p:spPr>
            <a:xfrm rot="20097371" flipH="1">
              <a:off x="4087171" y="3258565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Lightning Bolt 174"/>
            <p:cNvSpPr/>
            <p:nvPr/>
          </p:nvSpPr>
          <p:spPr>
            <a:xfrm rot="20097371" flipH="1">
              <a:off x="5382570" y="3258565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Lightning Bolt 175"/>
            <p:cNvSpPr/>
            <p:nvPr/>
          </p:nvSpPr>
          <p:spPr>
            <a:xfrm rot="20097371" flipH="1">
              <a:off x="5915970" y="3258564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Lightning Bolt 176"/>
            <p:cNvSpPr/>
            <p:nvPr/>
          </p:nvSpPr>
          <p:spPr>
            <a:xfrm rot="20097371" flipH="1">
              <a:off x="6525571" y="3639566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Lightning Bolt 177"/>
            <p:cNvSpPr/>
            <p:nvPr/>
          </p:nvSpPr>
          <p:spPr>
            <a:xfrm rot="20097371" flipH="1">
              <a:off x="6144570" y="3639565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Lightning Bolt 178"/>
            <p:cNvSpPr/>
            <p:nvPr/>
          </p:nvSpPr>
          <p:spPr>
            <a:xfrm rot="20097371" flipH="1">
              <a:off x="5992170" y="3639564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Lightning Bolt 179"/>
            <p:cNvSpPr/>
            <p:nvPr/>
          </p:nvSpPr>
          <p:spPr>
            <a:xfrm rot="20097371" flipH="1">
              <a:off x="4772970" y="3639565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Lightning Bolt 180"/>
            <p:cNvSpPr/>
            <p:nvPr/>
          </p:nvSpPr>
          <p:spPr>
            <a:xfrm rot="20097371" flipH="1">
              <a:off x="3706170" y="3639565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Lightning Bolt 181"/>
            <p:cNvSpPr/>
            <p:nvPr/>
          </p:nvSpPr>
          <p:spPr>
            <a:xfrm rot="20097371" flipH="1">
              <a:off x="1496372" y="3639565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Lightning Bolt 182"/>
            <p:cNvSpPr/>
            <p:nvPr/>
          </p:nvSpPr>
          <p:spPr>
            <a:xfrm rot="20097371" flipH="1">
              <a:off x="1343969" y="3639565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Lightning Bolt 183"/>
            <p:cNvSpPr/>
            <p:nvPr/>
          </p:nvSpPr>
          <p:spPr>
            <a:xfrm rot="20097371" flipH="1">
              <a:off x="1420170" y="4020565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Lightning Bolt 184"/>
            <p:cNvSpPr/>
            <p:nvPr/>
          </p:nvSpPr>
          <p:spPr>
            <a:xfrm rot="20097371" flipH="1">
              <a:off x="1572570" y="4020564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Lightning Bolt 185"/>
            <p:cNvSpPr/>
            <p:nvPr/>
          </p:nvSpPr>
          <p:spPr>
            <a:xfrm rot="20097371" flipH="1">
              <a:off x="2334570" y="4020565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Lightning Bolt 186"/>
            <p:cNvSpPr/>
            <p:nvPr/>
          </p:nvSpPr>
          <p:spPr>
            <a:xfrm rot="20097371" flipH="1">
              <a:off x="3266354" y="4020565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Lightning Bolt 187"/>
            <p:cNvSpPr/>
            <p:nvPr/>
          </p:nvSpPr>
          <p:spPr>
            <a:xfrm rot="20097371" flipH="1">
              <a:off x="3418753" y="4020564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Lightning Bolt 188"/>
            <p:cNvSpPr/>
            <p:nvPr/>
          </p:nvSpPr>
          <p:spPr>
            <a:xfrm rot="20097371" flipH="1">
              <a:off x="3571154" y="4020565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Lightning Bolt 189"/>
            <p:cNvSpPr/>
            <p:nvPr/>
          </p:nvSpPr>
          <p:spPr>
            <a:xfrm rot="20097371" flipH="1">
              <a:off x="2715570" y="4325365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Lightning Bolt 190"/>
            <p:cNvSpPr/>
            <p:nvPr/>
          </p:nvSpPr>
          <p:spPr>
            <a:xfrm rot="20097371" flipH="1">
              <a:off x="4010969" y="4401565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Lightning Bolt 191"/>
            <p:cNvSpPr/>
            <p:nvPr/>
          </p:nvSpPr>
          <p:spPr>
            <a:xfrm rot="20097371" flipH="1">
              <a:off x="6068369" y="4706365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Lightning Bolt 192"/>
            <p:cNvSpPr/>
            <p:nvPr/>
          </p:nvSpPr>
          <p:spPr>
            <a:xfrm rot="20097371" flipH="1">
              <a:off x="6220770" y="4706364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Lightning Bolt 193"/>
            <p:cNvSpPr/>
            <p:nvPr/>
          </p:nvSpPr>
          <p:spPr>
            <a:xfrm rot="20097371" flipH="1">
              <a:off x="1496370" y="5087365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Lightning Bolt 194"/>
            <p:cNvSpPr/>
            <p:nvPr/>
          </p:nvSpPr>
          <p:spPr>
            <a:xfrm rot="20097371" flipH="1">
              <a:off x="5001570" y="5087365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Lightning Bolt 195"/>
            <p:cNvSpPr/>
            <p:nvPr/>
          </p:nvSpPr>
          <p:spPr>
            <a:xfrm rot="20097371" flipH="1">
              <a:off x="5153970" y="5087364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Lightning Bolt 196"/>
            <p:cNvSpPr/>
            <p:nvPr/>
          </p:nvSpPr>
          <p:spPr>
            <a:xfrm rot="20097371" flipH="1">
              <a:off x="5306370" y="5087365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Lightning Bolt 197"/>
            <p:cNvSpPr/>
            <p:nvPr/>
          </p:nvSpPr>
          <p:spPr>
            <a:xfrm rot="20097371" flipH="1">
              <a:off x="5763570" y="5087365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Lightning Bolt 198"/>
            <p:cNvSpPr/>
            <p:nvPr/>
          </p:nvSpPr>
          <p:spPr>
            <a:xfrm rot="20097371" flipH="1">
              <a:off x="6601771" y="5087366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Lightning Bolt 199"/>
            <p:cNvSpPr/>
            <p:nvPr/>
          </p:nvSpPr>
          <p:spPr>
            <a:xfrm rot="20097371" flipH="1">
              <a:off x="2182169" y="5773163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Lightning Bolt 200"/>
            <p:cNvSpPr/>
            <p:nvPr/>
          </p:nvSpPr>
          <p:spPr>
            <a:xfrm rot="20097371" flipH="1">
              <a:off x="3325170" y="5773164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Lightning Bolt 201"/>
            <p:cNvSpPr/>
            <p:nvPr/>
          </p:nvSpPr>
          <p:spPr>
            <a:xfrm rot="20097371" flipH="1">
              <a:off x="3875954" y="5773165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Lightning Bolt 202"/>
            <p:cNvSpPr/>
            <p:nvPr/>
          </p:nvSpPr>
          <p:spPr>
            <a:xfrm rot="20097371" flipH="1">
              <a:off x="4239570" y="5773165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Lightning Bolt 203"/>
            <p:cNvSpPr/>
            <p:nvPr/>
          </p:nvSpPr>
          <p:spPr>
            <a:xfrm rot="20097371" flipH="1">
              <a:off x="5839770" y="5773164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Lightning Bolt 204"/>
            <p:cNvSpPr/>
            <p:nvPr/>
          </p:nvSpPr>
          <p:spPr>
            <a:xfrm rot="20097371" flipH="1">
              <a:off x="3858570" y="6001765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Lightning Bolt 205"/>
            <p:cNvSpPr/>
            <p:nvPr/>
          </p:nvSpPr>
          <p:spPr>
            <a:xfrm rot="20097371" flipH="1">
              <a:off x="3248969" y="6077964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Lightning Bolt 206"/>
            <p:cNvSpPr/>
            <p:nvPr/>
          </p:nvSpPr>
          <p:spPr>
            <a:xfrm rot="20097371" flipH="1">
              <a:off x="962971" y="6077964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Lightning Bolt 207"/>
            <p:cNvSpPr/>
            <p:nvPr/>
          </p:nvSpPr>
          <p:spPr>
            <a:xfrm rot="20097371" flipH="1">
              <a:off x="810570" y="6077965"/>
              <a:ext cx="342676" cy="305583"/>
            </a:xfrm>
            <a:prstGeom prst="lightningBolt">
              <a:avLst/>
            </a:prstGeom>
            <a:solidFill>
              <a:srgbClr val="FFFF0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762000"/>
            <a:ext cx="877642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Developer Information Needs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8223057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11478</TotalTime>
  <Words>639</Words>
  <Application>Microsoft Office PowerPoint</Application>
  <PresentationFormat>On-screen Show (4:3)</PresentationFormat>
  <Paragraphs>144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The Social Programmer</vt:lpstr>
      <vt:lpstr>Slide 2</vt:lpstr>
      <vt:lpstr>People and their Roles</vt:lpstr>
      <vt:lpstr>People and their Roles</vt:lpstr>
      <vt:lpstr>People and their Roles</vt:lpstr>
      <vt:lpstr>People and their Roles</vt:lpstr>
      <vt:lpstr>People and their Roles</vt:lpstr>
      <vt:lpstr>Slide 8</vt:lpstr>
      <vt:lpstr>Developer Information Needs</vt:lpstr>
      <vt:lpstr>Developers are thread schedulers!</vt:lpstr>
      <vt:lpstr>Making the most of existing data</vt:lpstr>
      <vt:lpstr>Social networking for development teams</vt:lpstr>
      <vt:lpstr>Engineers need help finding people</vt:lpstr>
      <vt:lpstr>Scenario: Bug in an external library</vt:lpstr>
      <vt:lpstr>With Codebook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Challenge: Most frustrating needs</vt:lpstr>
      <vt:lpstr>Potential future tools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CHASE Mainstream</dc:title>
  <dc:creator>Rob DeLine</dc:creator>
  <cp:lastModifiedBy>Rob DeLine</cp:lastModifiedBy>
  <cp:revision>226</cp:revision>
  <dcterms:created xsi:type="dcterms:W3CDTF">2009-05-07T23:22:50Z</dcterms:created>
  <dcterms:modified xsi:type="dcterms:W3CDTF">2009-10-07T00:52:30Z</dcterms:modified>
</cp:coreProperties>
</file>