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83" r:id="rId4"/>
    <p:sldId id="258" r:id="rId5"/>
    <p:sldId id="259" r:id="rId6"/>
    <p:sldId id="260" r:id="rId7"/>
    <p:sldId id="261" r:id="rId8"/>
    <p:sldId id="262" r:id="rId9"/>
    <p:sldId id="263" r:id="rId10"/>
    <p:sldId id="264" r:id="rId11"/>
    <p:sldId id="278" r:id="rId12"/>
    <p:sldId id="285" r:id="rId13"/>
    <p:sldId id="286" r:id="rId14"/>
    <p:sldId id="284" r:id="rId15"/>
    <p:sldId id="287" r:id="rId16"/>
    <p:sldId id="279" r:id="rId17"/>
    <p:sldId id="265" r:id="rId18"/>
    <p:sldId id="266" r:id="rId19"/>
    <p:sldId id="267" r:id="rId20"/>
    <p:sldId id="290" r:id="rId21"/>
    <p:sldId id="268" r:id="rId22"/>
    <p:sldId id="269" r:id="rId23"/>
    <p:sldId id="271" r:id="rId24"/>
    <p:sldId id="280" r:id="rId25"/>
    <p:sldId id="292" r:id="rId26"/>
    <p:sldId id="291" r:id="rId27"/>
    <p:sldId id="282" r:id="rId28"/>
    <p:sldId id="277" r:id="rId29"/>
    <p:sldId id="276" r:id="rId30"/>
    <p:sldId id="281" r:id="rId31"/>
    <p:sldId id="275"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73" autoAdjust="0"/>
  </p:normalViewPr>
  <p:slideViewPr>
    <p:cSldViewPr snapToGrid="0" snapToObjects="1">
      <p:cViewPr varScale="1">
        <p:scale>
          <a:sx n="92" d="100"/>
          <a:sy n="92" d="100"/>
        </p:scale>
        <p:origin x="-1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Histogram of Feature</a:t>
            </a:r>
            <a:r>
              <a:rPr lang="en-US" sz="1800" baseline="0" dirty="0" smtClean="0"/>
              <a:t> Values</a:t>
            </a:r>
            <a:endParaRPr lang="en-US" sz="1800" dirty="0"/>
          </a:p>
        </c:rich>
      </c:tx>
      <c:layout>
        <c:manualLayout>
          <c:xMode val="edge"/>
          <c:yMode val="edge"/>
          <c:x val="0.113453063608003"/>
          <c:y val="0.00495351303534507"/>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0000FF"/>
              </a:solidFill>
            </c:spPr>
          </c:dPt>
          <c:dPt>
            <c:idx val="1"/>
            <c:invertIfNegative val="0"/>
            <c:bubble3D val="0"/>
            <c:spPr>
              <a:solidFill>
                <a:srgbClr val="00B0F0"/>
              </a:solidFill>
            </c:spPr>
          </c:dPt>
          <c:dPt>
            <c:idx val="2"/>
            <c:invertIfNegative val="0"/>
            <c:bubble3D val="0"/>
            <c:spPr>
              <a:solidFill>
                <a:srgbClr val="00FF00"/>
              </a:solidFill>
            </c:spPr>
          </c:dPt>
          <c:dPt>
            <c:idx val="3"/>
            <c:invertIfNegative val="0"/>
            <c:bubble3D val="0"/>
            <c:spPr>
              <a:solidFill>
                <a:srgbClr val="FFFF00"/>
              </a:solidFill>
            </c:spPr>
          </c:dPt>
          <c:dPt>
            <c:idx val="4"/>
            <c:invertIfNegative val="0"/>
            <c:bubble3D val="0"/>
            <c:spPr>
              <a:solidFill>
                <a:srgbClr val="FF0000"/>
              </a:solidFill>
            </c:spPr>
          </c:dPt>
          <c:cat>
            <c:strRef>
              <c:f>Sheet1!$A$2:$A$6</c:f>
              <c:strCache>
                <c:ptCount val="5"/>
                <c:pt idx="0">
                  <c:v>Bin 1</c:v>
                </c:pt>
                <c:pt idx="1">
                  <c:v>Bin 2</c:v>
                </c:pt>
                <c:pt idx="2">
                  <c:v>Bin 3 </c:v>
                </c:pt>
                <c:pt idx="3">
                  <c:v>Bin 4</c:v>
                </c:pt>
                <c:pt idx="4">
                  <c:v>Bin 5</c:v>
                </c:pt>
              </c:strCache>
            </c:strRef>
          </c:cat>
          <c:val>
            <c:numRef>
              <c:f>Sheet1!$B$2:$B$6</c:f>
              <c:numCache>
                <c:formatCode>General</c:formatCode>
                <c:ptCount val="5"/>
                <c:pt idx="0">
                  <c:v>0.03</c:v>
                </c:pt>
                <c:pt idx="1">
                  <c:v>0.1</c:v>
                </c:pt>
                <c:pt idx="2">
                  <c:v>0.5</c:v>
                </c:pt>
                <c:pt idx="3">
                  <c:v>0.27</c:v>
                </c:pt>
                <c:pt idx="4">
                  <c:v>0.1</c:v>
                </c:pt>
              </c:numCache>
            </c:numRef>
          </c:val>
        </c:ser>
        <c:dLbls>
          <c:showLegendKey val="0"/>
          <c:showVal val="0"/>
          <c:showCatName val="0"/>
          <c:showSerName val="0"/>
          <c:showPercent val="0"/>
          <c:showBubbleSize val="0"/>
        </c:dLbls>
        <c:gapWidth val="150"/>
        <c:axId val="-2143175608"/>
        <c:axId val="-2127998360"/>
      </c:barChart>
      <c:catAx>
        <c:axId val="-2143175608"/>
        <c:scaling>
          <c:orientation val="minMax"/>
        </c:scaling>
        <c:delete val="0"/>
        <c:axPos val="b"/>
        <c:majorTickMark val="out"/>
        <c:minorTickMark val="none"/>
        <c:tickLblPos val="nextTo"/>
        <c:txPr>
          <a:bodyPr/>
          <a:lstStyle/>
          <a:p>
            <a:pPr>
              <a:defRPr sz="1600"/>
            </a:pPr>
            <a:endParaRPr lang="en-US"/>
          </a:p>
        </c:txPr>
        <c:crossAx val="-2127998360"/>
        <c:crosses val="autoZero"/>
        <c:auto val="1"/>
        <c:lblAlgn val="ctr"/>
        <c:lblOffset val="100"/>
        <c:noMultiLvlLbl val="0"/>
      </c:catAx>
      <c:valAx>
        <c:axId val="-2127998360"/>
        <c:scaling>
          <c:orientation val="minMax"/>
        </c:scaling>
        <c:delete val="0"/>
        <c:axPos val="l"/>
        <c:majorGridlines/>
        <c:numFmt formatCode="General" sourceLinked="1"/>
        <c:majorTickMark val="out"/>
        <c:minorTickMark val="none"/>
        <c:tickLblPos val="nextTo"/>
        <c:crossAx val="-2143175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E84A5-628F-4926-A6BB-6A2EC87F7A5F}" type="doc">
      <dgm:prSet loTypeId="urn:microsoft.com/office/officeart/2005/8/layout/hList7" loCatId="process" qsTypeId="urn:microsoft.com/office/officeart/2005/8/quickstyle/simple1" qsCatId="simple" csTypeId="urn:microsoft.com/office/officeart/2005/8/colors/colorful1" csCatId="colorful" phldr="1"/>
      <dgm:spPr/>
    </dgm:pt>
    <dgm:pt modelId="{8D12CEB4-057B-450D-834D-681E7DD70A07}">
      <dgm:prSet phldrT="[Text]" custT="1"/>
      <dgm:spPr/>
      <dgm:t>
        <a:bodyPr/>
        <a:lstStyle/>
        <a:p>
          <a:r>
            <a:rPr lang="en-US" sz="2000" b="1" dirty="0" smtClean="0"/>
            <a:t>Object surface contours</a:t>
          </a:r>
          <a:endParaRPr lang="en-US" sz="2000" b="1" dirty="0"/>
        </a:p>
      </dgm:t>
    </dgm:pt>
    <dgm:pt modelId="{7174980F-F905-485B-A46B-2DD226E1EED2}" type="parTrans" cxnId="{F45DEE94-BE52-4E32-958D-6853A5BB9792}">
      <dgm:prSet/>
      <dgm:spPr/>
      <dgm:t>
        <a:bodyPr/>
        <a:lstStyle/>
        <a:p>
          <a:endParaRPr lang="en-US"/>
        </a:p>
      </dgm:t>
    </dgm:pt>
    <dgm:pt modelId="{5C5991A9-DDE7-4FA7-96C7-6EEF965F0303}" type="sibTrans" cxnId="{F45DEE94-BE52-4E32-958D-6853A5BB9792}">
      <dgm:prSet/>
      <dgm:spPr/>
      <dgm:t>
        <a:bodyPr/>
        <a:lstStyle/>
        <a:p>
          <a:endParaRPr lang="en-US"/>
        </a:p>
      </dgm:t>
    </dgm:pt>
    <dgm:pt modelId="{467202B6-9DA5-4BE1-9791-94AEBCAEC9DC}">
      <dgm:prSet phldrT="[Text]" custT="1"/>
      <dgm:spPr/>
      <dgm:t>
        <a:bodyPr/>
        <a:lstStyle/>
        <a:p>
          <a:r>
            <a:rPr lang="en-US" sz="1800" b="1" dirty="0" smtClean="0"/>
            <a:t>Framework to  quantify, compare, and visualize image differences</a:t>
          </a:r>
          <a:endParaRPr lang="en-US" sz="1800" b="1" dirty="0"/>
        </a:p>
      </dgm:t>
    </dgm:pt>
    <dgm:pt modelId="{0E967E0F-D1AF-41D3-8E39-D4AFBEB0B1B0}" type="parTrans" cxnId="{59691020-5FE1-41BE-8E86-39B8522EDB49}">
      <dgm:prSet/>
      <dgm:spPr/>
      <dgm:t>
        <a:bodyPr/>
        <a:lstStyle/>
        <a:p>
          <a:endParaRPr lang="en-US"/>
        </a:p>
      </dgm:t>
    </dgm:pt>
    <dgm:pt modelId="{81499F4C-057A-4504-818F-982B1B4EFF77}" type="sibTrans" cxnId="{59691020-5FE1-41BE-8E86-39B8522EDB49}">
      <dgm:prSet/>
      <dgm:spPr/>
      <dgm:t>
        <a:bodyPr/>
        <a:lstStyle/>
        <a:p>
          <a:endParaRPr lang="en-US"/>
        </a:p>
      </dgm:t>
    </dgm:pt>
    <dgm:pt modelId="{37F13A1B-2A8C-4A41-98E8-1F0F34C55D3F}">
      <dgm:prSet phldrT="[Text]" custT="1"/>
      <dgm:spPr/>
      <dgm:t>
        <a:bodyPr/>
        <a:lstStyle/>
        <a:p>
          <a:r>
            <a:rPr lang="en-US" sz="1800" b="1" dirty="0" smtClean="0"/>
            <a:t>Validation</a:t>
          </a:r>
        </a:p>
        <a:p>
          <a:r>
            <a:rPr lang="en-US" sz="1800" b="1" dirty="0" smtClean="0"/>
            <a:t>on multiple datasets</a:t>
          </a:r>
          <a:endParaRPr lang="en-US" sz="1800" b="1" dirty="0"/>
        </a:p>
      </dgm:t>
    </dgm:pt>
    <dgm:pt modelId="{E374B0E7-DE53-4EA2-8C6C-C790F7B13709}" type="parTrans" cxnId="{CA03EE3C-228C-4F0D-9F11-528B7A4B72A4}">
      <dgm:prSet/>
      <dgm:spPr/>
      <dgm:t>
        <a:bodyPr/>
        <a:lstStyle/>
        <a:p>
          <a:endParaRPr lang="en-US"/>
        </a:p>
      </dgm:t>
    </dgm:pt>
    <dgm:pt modelId="{84F19EFF-B56C-4BAC-BEAD-47DD07FE0C4E}" type="sibTrans" cxnId="{CA03EE3C-228C-4F0D-9F11-528B7A4B72A4}">
      <dgm:prSet/>
      <dgm:spPr/>
      <dgm:t>
        <a:bodyPr/>
        <a:lstStyle/>
        <a:p>
          <a:endParaRPr lang="en-US"/>
        </a:p>
      </dgm:t>
    </dgm:pt>
    <dgm:pt modelId="{99753FB8-87F0-4826-814E-C35A102521A7}">
      <dgm:prSet phldrT="[Text]" custT="1"/>
      <dgm:spPr/>
      <dgm:t>
        <a:bodyPr/>
        <a:lstStyle/>
        <a:p>
          <a:pPr algn="ctr"/>
          <a:r>
            <a:rPr lang="en-US" sz="1600" b="1" dirty="0" smtClean="0"/>
            <a:t>Compact </a:t>
          </a:r>
          <a:r>
            <a:rPr lang="en-US" sz="1500" b="1" dirty="0" smtClean="0"/>
            <a:t>representation</a:t>
          </a:r>
        </a:p>
        <a:p>
          <a:pPr algn="ctr"/>
          <a:r>
            <a:rPr lang="en-US" sz="1600" b="1" dirty="0" smtClean="0"/>
            <a:t>of feature differences</a:t>
          </a:r>
          <a:endParaRPr lang="en-US" sz="1600" b="1" dirty="0"/>
        </a:p>
      </dgm:t>
    </dgm:pt>
    <dgm:pt modelId="{1E5532B6-C013-4F18-8BA4-97DBFF47A06E}" type="sibTrans" cxnId="{DA791A8E-2DF2-4761-B7A7-630984A35187}">
      <dgm:prSet/>
      <dgm:spPr/>
      <dgm:t>
        <a:bodyPr/>
        <a:lstStyle/>
        <a:p>
          <a:endParaRPr lang="en-US"/>
        </a:p>
      </dgm:t>
    </dgm:pt>
    <dgm:pt modelId="{11604152-83A2-4C64-A522-16A4FAA78333}" type="parTrans" cxnId="{DA791A8E-2DF2-4761-B7A7-630984A35187}">
      <dgm:prSet/>
      <dgm:spPr/>
      <dgm:t>
        <a:bodyPr/>
        <a:lstStyle/>
        <a:p>
          <a:endParaRPr lang="en-US"/>
        </a:p>
      </dgm:t>
    </dgm:pt>
    <dgm:pt modelId="{114E99CC-76A2-4622-BC90-77989056F7B2}">
      <dgm:prSet phldrT="[Text]" custT="1"/>
      <dgm:spPr/>
      <dgm:t>
        <a:bodyPr/>
        <a:lstStyle/>
        <a:p>
          <a:r>
            <a:rPr lang="en-US" sz="2000" b="1" dirty="0" smtClean="0"/>
            <a:t>Image difference features</a:t>
          </a:r>
          <a:endParaRPr lang="en-US" sz="2000" b="1" dirty="0"/>
        </a:p>
      </dgm:t>
    </dgm:pt>
    <dgm:pt modelId="{02BC51F4-BCA2-469E-BF2A-69551B21F27C}" type="sibTrans" cxnId="{B287AC07-064F-402B-B5CB-EA6C780DC0AB}">
      <dgm:prSet/>
      <dgm:spPr/>
      <dgm:t>
        <a:bodyPr/>
        <a:lstStyle/>
        <a:p>
          <a:endParaRPr lang="en-US"/>
        </a:p>
      </dgm:t>
    </dgm:pt>
    <dgm:pt modelId="{055C3D25-97B3-47F6-A2B2-477B0A3D424B}" type="parTrans" cxnId="{B287AC07-064F-402B-B5CB-EA6C780DC0AB}">
      <dgm:prSet/>
      <dgm:spPr/>
      <dgm:t>
        <a:bodyPr/>
        <a:lstStyle/>
        <a:p>
          <a:endParaRPr lang="en-US"/>
        </a:p>
      </dgm:t>
    </dgm:pt>
    <dgm:pt modelId="{2695AFA2-7330-4569-9919-914EDEE677BF}" type="pres">
      <dgm:prSet presAssocID="{6C9E84A5-628F-4926-A6BB-6A2EC87F7A5F}" presName="Name0" presStyleCnt="0">
        <dgm:presLayoutVars>
          <dgm:dir/>
          <dgm:resizeHandles val="exact"/>
        </dgm:presLayoutVars>
      </dgm:prSet>
      <dgm:spPr/>
    </dgm:pt>
    <dgm:pt modelId="{5022DA50-4536-4A8C-807B-8622FC36EEAB}" type="pres">
      <dgm:prSet presAssocID="{6C9E84A5-628F-4926-A6BB-6A2EC87F7A5F}" presName="fgShape" presStyleLbl="fgShp" presStyleIdx="0" presStyleCnt="1" custScaleX="95991" custScaleY="99436" custLinFactY="91132" custLinFactNeighborX="-322" custLinFactNeighborY="100000"/>
      <dgm:spPr>
        <a:solidFill>
          <a:schemeClr val="accent2">
            <a:lumMod val="20000"/>
            <a:lumOff val="80000"/>
          </a:schemeClr>
        </a:solidFill>
        <a:ln>
          <a:solidFill>
            <a:schemeClr val="bg1"/>
          </a:solidFill>
        </a:ln>
      </dgm:spPr>
    </dgm:pt>
    <dgm:pt modelId="{6BB02E7D-D10D-4A2C-9AFE-BE393A2F1726}" type="pres">
      <dgm:prSet presAssocID="{6C9E84A5-628F-4926-A6BB-6A2EC87F7A5F}" presName="linComp" presStyleCnt="0"/>
      <dgm:spPr/>
    </dgm:pt>
    <dgm:pt modelId="{AE9DC382-040D-461C-B538-F33D57C60298}" type="pres">
      <dgm:prSet presAssocID="{8D12CEB4-057B-450D-834D-681E7DD70A07}" presName="compNode" presStyleCnt="0"/>
      <dgm:spPr/>
    </dgm:pt>
    <dgm:pt modelId="{F7E283C9-0B3E-4A77-9D3D-0EB88A6DFF97}" type="pres">
      <dgm:prSet presAssocID="{8D12CEB4-057B-450D-834D-681E7DD70A07}" presName="bkgdShape" presStyleLbl="node1" presStyleIdx="0" presStyleCnt="5"/>
      <dgm:spPr/>
      <dgm:t>
        <a:bodyPr/>
        <a:lstStyle/>
        <a:p>
          <a:endParaRPr lang="en-US"/>
        </a:p>
      </dgm:t>
    </dgm:pt>
    <dgm:pt modelId="{C61C51EE-F88B-413D-82A8-E2C6D2D8921C}" type="pres">
      <dgm:prSet presAssocID="{8D12CEB4-057B-450D-834D-681E7DD70A07}" presName="nodeTx" presStyleLbl="node1" presStyleIdx="0" presStyleCnt="5">
        <dgm:presLayoutVars>
          <dgm:bulletEnabled val="1"/>
        </dgm:presLayoutVars>
      </dgm:prSet>
      <dgm:spPr/>
      <dgm:t>
        <a:bodyPr/>
        <a:lstStyle/>
        <a:p>
          <a:endParaRPr lang="en-US"/>
        </a:p>
      </dgm:t>
    </dgm:pt>
    <dgm:pt modelId="{04E10B53-BCC9-4086-A29C-F1B140E7863C}" type="pres">
      <dgm:prSet presAssocID="{8D12CEB4-057B-450D-834D-681E7DD70A07}" presName="invisiNode" presStyleLbl="node1" presStyleIdx="0" presStyleCnt="5"/>
      <dgm:spPr/>
    </dgm:pt>
    <dgm:pt modelId="{4B6E3636-FDB6-489A-AEA2-D6EB6B1D7BFE}" type="pres">
      <dgm:prSet presAssocID="{8D12CEB4-057B-450D-834D-681E7DD70A07}" presName="imagNode" presStyleLbl="fgImgPlace1" presStyleIdx="0" presStyleCnt="5" custLinFactNeighborY="-4607"/>
      <dgm:spPr/>
    </dgm:pt>
    <dgm:pt modelId="{5DE9CF44-F09D-43AA-B1D4-7C4C88D18A59}" type="pres">
      <dgm:prSet presAssocID="{5C5991A9-DDE7-4FA7-96C7-6EEF965F0303}" presName="sibTrans" presStyleLbl="sibTrans2D1" presStyleIdx="0" presStyleCnt="0"/>
      <dgm:spPr/>
      <dgm:t>
        <a:bodyPr/>
        <a:lstStyle/>
        <a:p>
          <a:endParaRPr lang="en-US"/>
        </a:p>
      </dgm:t>
    </dgm:pt>
    <dgm:pt modelId="{0C226E34-A69B-48AF-A18F-B1E866AD0AFF}" type="pres">
      <dgm:prSet presAssocID="{114E99CC-76A2-4622-BC90-77989056F7B2}" presName="compNode" presStyleCnt="0"/>
      <dgm:spPr/>
    </dgm:pt>
    <dgm:pt modelId="{DB47100F-6728-4F18-9DF0-55A65717CA2C}" type="pres">
      <dgm:prSet presAssocID="{114E99CC-76A2-4622-BC90-77989056F7B2}" presName="bkgdShape" presStyleLbl="node1" presStyleIdx="1" presStyleCnt="5"/>
      <dgm:spPr/>
      <dgm:t>
        <a:bodyPr/>
        <a:lstStyle/>
        <a:p>
          <a:endParaRPr lang="en-US"/>
        </a:p>
      </dgm:t>
    </dgm:pt>
    <dgm:pt modelId="{9B82DFB6-AFB7-476A-8B3F-4F5437CF9074}" type="pres">
      <dgm:prSet presAssocID="{114E99CC-76A2-4622-BC90-77989056F7B2}" presName="nodeTx" presStyleLbl="node1" presStyleIdx="1" presStyleCnt="5">
        <dgm:presLayoutVars>
          <dgm:bulletEnabled val="1"/>
        </dgm:presLayoutVars>
      </dgm:prSet>
      <dgm:spPr/>
      <dgm:t>
        <a:bodyPr/>
        <a:lstStyle/>
        <a:p>
          <a:endParaRPr lang="en-US"/>
        </a:p>
      </dgm:t>
    </dgm:pt>
    <dgm:pt modelId="{B4EEE5BA-98D2-44F0-BD35-A35039106E8C}" type="pres">
      <dgm:prSet presAssocID="{114E99CC-76A2-4622-BC90-77989056F7B2}" presName="invisiNode" presStyleLbl="node1" presStyleIdx="1" presStyleCnt="5"/>
      <dgm:spPr/>
    </dgm:pt>
    <dgm:pt modelId="{4BC26AB1-4E39-4E6D-B07D-A8D521FF7A40}" type="pres">
      <dgm:prSet presAssocID="{114E99CC-76A2-4622-BC90-77989056F7B2}" presName="imagNode" presStyleLbl="fgImgPlace1" presStyleIdx="1" presStyleCnt="5" custLinFactNeighborY="-4607"/>
      <dgm:spPr/>
    </dgm:pt>
    <dgm:pt modelId="{4E7733D0-981E-43A1-8360-CF48499A39E5}" type="pres">
      <dgm:prSet presAssocID="{02BC51F4-BCA2-469E-BF2A-69551B21F27C}" presName="sibTrans" presStyleLbl="sibTrans2D1" presStyleIdx="0" presStyleCnt="0"/>
      <dgm:spPr/>
      <dgm:t>
        <a:bodyPr/>
        <a:lstStyle/>
        <a:p>
          <a:endParaRPr lang="en-US"/>
        </a:p>
      </dgm:t>
    </dgm:pt>
    <dgm:pt modelId="{BAA52B1C-18FD-4D55-8A7C-84FAAF346983}" type="pres">
      <dgm:prSet presAssocID="{99753FB8-87F0-4826-814E-C35A102521A7}" presName="compNode" presStyleCnt="0"/>
      <dgm:spPr/>
    </dgm:pt>
    <dgm:pt modelId="{533DDDB8-7FEA-4151-A72E-BD2BEA2B9897}" type="pres">
      <dgm:prSet presAssocID="{99753FB8-87F0-4826-814E-C35A102521A7}" presName="bkgdShape" presStyleLbl="node1" presStyleIdx="2" presStyleCnt="5"/>
      <dgm:spPr/>
      <dgm:t>
        <a:bodyPr/>
        <a:lstStyle/>
        <a:p>
          <a:endParaRPr lang="en-US"/>
        </a:p>
      </dgm:t>
    </dgm:pt>
    <dgm:pt modelId="{0E2AB3DD-84EA-4F94-B863-3602408ACEBB}" type="pres">
      <dgm:prSet presAssocID="{99753FB8-87F0-4826-814E-C35A102521A7}" presName="nodeTx" presStyleLbl="node1" presStyleIdx="2" presStyleCnt="5">
        <dgm:presLayoutVars>
          <dgm:bulletEnabled val="1"/>
        </dgm:presLayoutVars>
      </dgm:prSet>
      <dgm:spPr/>
      <dgm:t>
        <a:bodyPr/>
        <a:lstStyle/>
        <a:p>
          <a:endParaRPr lang="en-US"/>
        </a:p>
      </dgm:t>
    </dgm:pt>
    <dgm:pt modelId="{7A920DF9-FEAB-445E-9488-5DDB302E09D0}" type="pres">
      <dgm:prSet presAssocID="{99753FB8-87F0-4826-814E-C35A102521A7}" presName="invisiNode" presStyleLbl="node1" presStyleIdx="2" presStyleCnt="5"/>
      <dgm:spPr/>
    </dgm:pt>
    <dgm:pt modelId="{A19FCA34-109D-48B3-A1B2-EBC98203D1D4}" type="pres">
      <dgm:prSet presAssocID="{99753FB8-87F0-4826-814E-C35A102521A7}" presName="imagNode" presStyleLbl="fgImgPlace1" presStyleIdx="2" presStyleCnt="5" custLinFactNeighborY="-4607"/>
      <dgm:spPr/>
    </dgm:pt>
    <dgm:pt modelId="{F8287379-D758-452D-949D-B62FD52FFDE4}" type="pres">
      <dgm:prSet presAssocID="{1E5532B6-C013-4F18-8BA4-97DBFF47A06E}" presName="sibTrans" presStyleLbl="sibTrans2D1" presStyleIdx="0" presStyleCnt="0"/>
      <dgm:spPr/>
      <dgm:t>
        <a:bodyPr/>
        <a:lstStyle/>
        <a:p>
          <a:endParaRPr lang="en-US"/>
        </a:p>
      </dgm:t>
    </dgm:pt>
    <dgm:pt modelId="{D680FEDD-A5C4-4EB8-BD9F-B9A4EB3BE6E3}" type="pres">
      <dgm:prSet presAssocID="{467202B6-9DA5-4BE1-9791-94AEBCAEC9DC}" presName="compNode" presStyleCnt="0"/>
      <dgm:spPr/>
    </dgm:pt>
    <dgm:pt modelId="{DDF56B71-B062-4454-8065-173BD33B7F2C}" type="pres">
      <dgm:prSet presAssocID="{467202B6-9DA5-4BE1-9791-94AEBCAEC9DC}" presName="bkgdShape" presStyleLbl="node1" presStyleIdx="3" presStyleCnt="5"/>
      <dgm:spPr/>
      <dgm:t>
        <a:bodyPr/>
        <a:lstStyle/>
        <a:p>
          <a:endParaRPr lang="en-US"/>
        </a:p>
      </dgm:t>
    </dgm:pt>
    <dgm:pt modelId="{ADAAFDCF-AF85-40D8-8F2D-79465F38A8EB}" type="pres">
      <dgm:prSet presAssocID="{467202B6-9DA5-4BE1-9791-94AEBCAEC9DC}" presName="nodeTx" presStyleLbl="node1" presStyleIdx="3" presStyleCnt="5">
        <dgm:presLayoutVars>
          <dgm:bulletEnabled val="1"/>
        </dgm:presLayoutVars>
      </dgm:prSet>
      <dgm:spPr/>
      <dgm:t>
        <a:bodyPr/>
        <a:lstStyle/>
        <a:p>
          <a:endParaRPr lang="en-US"/>
        </a:p>
      </dgm:t>
    </dgm:pt>
    <dgm:pt modelId="{E6234549-4627-4A35-A318-C6B1A4983430}" type="pres">
      <dgm:prSet presAssocID="{467202B6-9DA5-4BE1-9791-94AEBCAEC9DC}" presName="invisiNode" presStyleLbl="node1" presStyleIdx="3" presStyleCnt="5"/>
      <dgm:spPr/>
    </dgm:pt>
    <dgm:pt modelId="{4EF19F15-B6D5-4E1C-B3A9-CEFE95BE043C}" type="pres">
      <dgm:prSet presAssocID="{467202B6-9DA5-4BE1-9791-94AEBCAEC9DC}" presName="imagNode" presStyleLbl="fgImgPlace1" presStyleIdx="3" presStyleCnt="5" custLinFactNeighborY="-4607"/>
      <dgm:spPr/>
    </dgm:pt>
    <dgm:pt modelId="{A78CD60D-44FC-46F4-83C0-5D0B5C8E7A5B}" type="pres">
      <dgm:prSet presAssocID="{81499F4C-057A-4504-818F-982B1B4EFF77}" presName="sibTrans" presStyleLbl="sibTrans2D1" presStyleIdx="0" presStyleCnt="0"/>
      <dgm:spPr/>
      <dgm:t>
        <a:bodyPr/>
        <a:lstStyle/>
        <a:p>
          <a:endParaRPr lang="en-US"/>
        </a:p>
      </dgm:t>
    </dgm:pt>
    <dgm:pt modelId="{433B7AF4-4C12-4AB7-9540-BF2EFB67E844}" type="pres">
      <dgm:prSet presAssocID="{37F13A1B-2A8C-4A41-98E8-1F0F34C55D3F}" presName="compNode" presStyleCnt="0"/>
      <dgm:spPr/>
    </dgm:pt>
    <dgm:pt modelId="{B4E5E455-FC00-4280-A2E8-649B136E83B6}" type="pres">
      <dgm:prSet presAssocID="{37F13A1B-2A8C-4A41-98E8-1F0F34C55D3F}" presName="bkgdShape" presStyleLbl="node1" presStyleIdx="4" presStyleCnt="5"/>
      <dgm:spPr/>
      <dgm:t>
        <a:bodyPr/>
        <a:lstStyle/>
        <a:p>
          <a:endParaRPr lang="en-US"/>
        </a:p>
      </dgm:t>
    </dgm:pt>
    <dgm:pt modelId="{00FF1B73-8890-4FD0-A707-5096ABE83C8F}" type="pres">
      <dgm:prSet presAssocID="{37F13A1B-2A8C-4A41-98E8-1F0F34C55D3F}" presName="nodeTx" presStyleLbl="node1" presStyleIdx="4" presStyleCnt="5">
        <dgm:presLayoutVars>
          <dgm:bulletEnabled val="1"/>
        </dgm:presLayoutVars>
      </dgm:prSet>
      <dgm:spPr/>
      <dgm:t>
        <a:bodyPr/>
        <a:lstStyle/>
        <a:p>
          <a:endParaRPr lang="en-US"/>
        </a:p>
      </dgm:t>
    </dgm:pt>
    <dgm:pt modelId="{6B25ADD8-60BB-46AB-8751-01C7D833969D}" type="pres">
      <dgm:prSet presAssocID="{37F13A1B-2A8C-4A41-98E8-1F0F34C55D3F}" presName="invisiNode" presStyleLbl="node1" presStyleIdx="4" presStyleCnt="5"/>
      <dgm:spPr/>
    </dgm:pt>
    <dgm:pt modelId="{599FC107-7E78-4E16-A9BA-BA83D77CB791}" type="pres">
      <dgm:prSet presAssocID="{37F13A1B-2A8C-4A41-98E8-1F0F34C55D3F}" presName="imagNode" presStyleLbl="fgImgPlace1" presStyleIdx="4" presStyleCnt="5" custLinFactNeighborY="-4607"/>
      <dgm:spPr/>
    </dgm:pt>
  </dgm:ptLst>
  <dgm:cxnLst>
    <dgm:cxn modelId="{DC9A2063-6D13-B14C-A7A4-22D4A7BAEF7B}" type="presOf" srcId="{114E99CC-76A2-4622-BC90-77989056F7B2}" destId="{DB47100F-6728-4F18-9DF0-55A65717CA2C}" srcOrd="0" destOrd="0" presId="urn:microsoft.com/office/officeart/2005/8/layout/hList7"/>
    <dgm:cxn modelId="{99645944-3F18-D04B-B9E0-F935C9190B7C}" type="presOf" srcId="{8D12CEB4-057B-450D-834D-681E7DD70A07}" destId="{C61C51EE-F88B-413D-82A8-E2C6D2D8921C}" srcOrd="1" destOrd="0" presId="urn:microsoft.com/office/officeart/2005/8/layout/hList7"/>
    <dgm:cxn modelId="{CA03EE3C-228C-4F0D-9F11-528B7A4B72A4}" srcId="{6C9E84A5-628F-4926-A6BB-6A2EC87F7A5F}" destId="{37F13A1B-2A8C-4A41-98E8-1F0F34C55D3F}" srcOrd="4" destOrd="0" parTransId="{E374B0E7-DE53-4EA2-8C6C-C790F7B13709}" sibTransId="{84F19EFF-B56C-4BAC-BEAD-47DD07FE0C4E}"/>
    <dgm:cxn modelId="{A35CADA5-D3CF-8C45-9EF7-8311051BB489}" type="presOf" srcId="{81499F4C-057A-4504-818F-982B1B4EFF77}" destId="{A78CD60D-44FC-46F4-83C0-5D0B5C8E7A5B}" srcOrd="0" destOrd="0" presId="urn:microsoft.com/office/officeart/2005/8/layout/hList7"/>
    <dgm:cxn modelId="{08600FF9-F6A3-C549-B6A4-749CB6E376BF}" type="presOf" srcId="{5C5991A9-DDE7-4FA7-96C7-6EEF965F0303}" destId="{5DE9CF44-F09D-43AA-B1D4-7C4C88D18A59}" srcOrd="0" destOrd="0" presId="urn:microsoft.com/office/officeart/2005/8/layout/hList7"/>
    <dgm:cxn modelId="{E50C72FE-2380-8748-9C66-01124C771685}" type="presOf" srcId="{99753FB8-87F0-4826-814E-C35A102521A7}" destId="{0E2AB3DD-84EA-4F94-B863-3602408ACEBB}" srcOrd="1" destOrd="0" presId="urn:microsoft.com/office/officeart/2005/8/layout/hList7"/>
    <dgm:cxn modelId="{59691020-5FE1-41BE-8E86-39B8522EDB49}" srcId="{6C9E84A5-628F-4926-A6BB-6A2EC87F7A5F}" destId="{467202B6-9DA5-4BE1-9791-94AEBCAEC9DC}" srcOrd="3" destOrd="0" parTransId="{0E967E0F-D1AF-41D3-8E39-D4AFBEB0B1B0}" sibTransId="{81499F4C-057A-4504-818F-982B1B4EFF77}"/>
    <dgm:cxn modelId="{41248C42-1010-0142-ABCB-7DBA17E7EF53}" type="presOf" srcId="{37F13A1B-2A8C-4A41-98E8-1F0F34C55D3F}" destId="{00FF1B73-8890-4FD0-A707-5096ABE83C8F}" srcOrd="1" destOrd="0" presId="urn:microsoft.com/office/officeart/2005/8/layout/hList7"/>
    <dgm:cxn modelId="{B287AC07-064F-402B-B5CB-EA6C780DC0AB}" srcId="{6C9E84A5-628F-4926-A6BB-6A2EC87F7A5F}" destId="{114E99CC-76A2-4622-BC90-77989056F7B2}" srcOrd="1" destOrd="0" parTransId="{055C3D25-97B3-47F6-A2B2-477B0A3D424B}" sibTransId="{02BC51F4-BCA2-469E-BF2A-69551B21F27C}"/>
    <dgm:cxn modelId="{FD3DA705-D5EC-1C4E-9E69-E8C6EF3B9004}" type="presOf" srcId="{37F13A1B-2A8C-4A41-98E8-1F0F34C55D3F}" destId="{B4E5E455-FC00-4280-A2E8-649B136E83B6}" srcOrd="0" destOrd="0" presId="urn:microsoft.com/office/officeart/2005/8/layout/hList7"/>
    <dgm:cxn modelId="{F45DEE94-BE52-4E32-958D-6853A5BB9792}" srcId="{6C9E84A5-628F-4926-A6BB-6A2EC87F7A5F}" destId="{8D12CEB4-057B-450D-834D-681E7DD70A07}" srcOrd="0" destOrd="0" parTransId="{7174980F-F905-485B-A46B-2DD226E1EED2}" sibTransId="{5C5991A9-DDE7-4FA7-96C7-6EEF965F0303}"/>
    <dgm:cxn modelId="{E6079CCA-32EF-0E47-94B7-B32241FFC46F}" type="presOf" srcId="{8D12CEB4-057B-450D-834D-681E7DD70A07}" destId="{F7E283C9-0B3E-4A77-9D3D-0EB88A6DFF97}" srcOrd="0" destOrd="0" presId="urn:microsoft.com/office/officeart/2005/8/layout/hList7"/>
    <dgm:cxn modelId="{927249E4-8BCF-D241-A2C6-1AFB8A1097AF}" type="presOf" srcId="{1E5532B6-C013-4F18-8BA4-97DBFF47A06E}" destId="{F8287379-D758-452D-949D-B62FD52FFDE4}" srcOrd="0" destOrd="0" presId="urn:microsoft.com/office/officeart/2005/8/layout/hList7"/>
    <dgm:cxn modelId="{1525CF6C-9C24-0E4E-A2B1-698ABFAF5E87}" type="presOf" srcId="{467202B6-9DA5-4BE1-9791-94AEBCAEC9DC}" destId="{DDF56B71-B062-4454-8065-173BD33B7F2C}" srcOrd="0" destOrd="0" presId="urn:microsoft.com/office/officeart/2005/8/layout/hList7"/>
    <dgm:cxn modelId="{181E72C0-F623-BA45-B28C-E1D04CCE993C}" type="presOf" srcId="{99753FB8-87F0-4826-814E-C35A102521A7}" destId="{533DDDB8-7FEA-4151-A72E-BD2BEA2B9897}" srcOrd="0" destOrd="0" presId="urn:microsoft.com/office/officeart/2005/8/layout/hList7"/>
    <dgm:cxn modelId="{0EED5FC4-2BBF-CB4D-86B9-F3B9A322D8F0}" type="presOf" srcId="{6C9E84A5-628F-4926-A6BB-6A2EC87F7A5F}" destId="{2695AFA2-7330-4569-9919-914EDEE677BF}" srcOrd="0" destOrd="0" presId="urn:microsoft.com/office/officeart/2005/8/layout/hList7"/>
    <dgm:cxn modelId="{4EABAEAD-A1EA-BF4F-8EC2-6423412FAC85}" type="presOf" srcId="{114E99CC-76A2-4622-BC90-77989056F7B2}" destId="{9B82DFB6-AFB7-476A-8B3F-4F5437CF9074}" srcOrd="1" destOrd="0" presId="urn:microsoft.com/office/officeart/2005/8/layout/hList7"/>
    <dgm:cxn modelId="{4FDA3971-479F-454C-8BEA-FCF9E150298A}" type="presOf" srcId="{02BC51F4-BCA2-469E-BF2A-69551B21F27C}" destId="{4E7733D0-981E-43A1-8360-CF48499A39E5}" srcOrd="0" destOrd="0" presId="urn:microsoft.com/office/officeart/2005/8/layout/hList7"/>
    <dgm:cxn modelId="{DA791A8E-2DF2-4761-B7A7-630984A35187}" srcId="{6C9E84A5-628F-4926-A6BB-6A2EC87F7A5F}" destId="{99753FB8-87F0-4826-814E-C35A102521A7}" srcOrd="2" destOrd="0" parTransId="{11604152-83A2-4C64-A522-16A4FAA78333}" sibTransId="{1E5532B6-C013-4F18-8BA4-97DBFF47A06E}"/>
    <dgm:cxn modelId="{BEDDBF7C-1713-2C42-8BB4-ABBDA10D640D}" type="presOf" srcId="{467202B6-9DA5-4BE1-9791-94AEBCAEC9DC}" destId="{ADAAFDCF-AF85-40D8-8F2D-79465F38A8EB}" srcOrd="1" destOrd="0" presId="urn:microsoft.com/office/officeart/2005/8/layout/hList7"/>
    <dgm:cxn modelId="{94024C36-6D20-EA40-8417-10F3BEFF8246}" type="presParOf" srcId="{2695AFA2-7330-4569-9919-914EDEE677BF}" destId="{5022DA50-4536-4A8C-807B-8622FC36EEAB}" srcOrd="0" destOrd="0" presId="urn:microsoft.com/office/officeart/2005/8/layout/hList7"/>
    <dgm:cxn modelId="{FF4EE62C-6596-1544-AFAF-4B4B24341C07}" type="presParOf" srcId="{2695AFA2-7330-4569-9919-914EDEE677BF}" destId="{6BB02E7D-D10D-4A2C-9AFE-BE393A2F1726}" srcOrd="1" destOrd="0" presId="urn:microsoft.com/office/officeart/2005/8/layout/hList7"/>
    <dgm:cxn modelId="{42291A5D-5E3F-7941-B204-ECEB8058F541}" type="presParOf" srcId="{6BB02E7D-D10D-4A2C-9AFE-BE393A2F1726}" destId="{AE9DC382-040D-461C-B538-F33D57C60298}" srcOrd="0" destOrd="0" presId="urn:microsoft.com/office/officeart/2005/8/layout/hList7"/>
    <dgm:cxn modelId="{FB499096-2964-314C-9E13-319A062C5FB0}" type="presParOf" srcId="{AE9DC382-040D-461C-B538-F33D57C60298}" destId="{F7E283C9-0B3E-4A77-9D3D-0EB88A6DFF97}" srcOrd="0" destOrd="0" presId="urn:microsoft.com/office/officeart/2005/8/layout/hList7"/>
    <dgm:cxn modelId="{447BD513-9B37-1E43-8AC6-B5B9540BCD77}" type="presParOf" srcId="{AE9DC382-040D-461C-B538-F33D57C60298}" destId="{C61C51EE-F88B-413D-82A8-E2C6D2D8921C}" srcOrd="1" destOrd="0" presId="urn:microsoft.com/office/officeart/2005/8/layout/hList7"/>
    <dgm:cxn modelId="{BC2E16CC-3EC4-D547-9583-623AEEBFB320}" type="presParOf" srcId="{AE9DC382-040D-461C-B538-F33D57C60298}" destId="{04E10B53-BCC9-4086-A29C-F1B140E7863C}" srcOrd="2" destOrd="0" presId="urn:microsoft.com/office/officeart/2005/8/layout/hList7"/>
    <dgm:cxn modelId="{1A27006E-5DFF-404C-8FCC-CCB92EF95D36}" type="presParOf" srcId="{AE9DC382-040D-461C-B538-F33D57C60298}" destId="{4B6E3636-FDB6-489A-AEA2-D6EB6B1D7BFE}" srcOrd="3" destOrd="0" presId="urn:microsoft.com/office/officeart/2005/8/layout/hList7"/>
    <dgm:cxn modelId="{A61C26F6-63E9-404A-B7D2-CFD3A29B61E1}" type="presParOf" srcId="{6BB02E7D-D10D-4A2C-9AFE-BE393A2F1726}" destId="{5DE9CF44-F09D-43AA-B1D4-7C4C88D18A59}" srcOrd="1" destOrd="0" presId="urn:microsoft.com/office/officeart/2005/8/layout/hList7"/>
    <dgm:cxn modelId="{652F8BBB-ADF0-3944-A04E-DAC0B01C5FF9}" type="presParOf" srcId="{6BB02E7D-D10D-4A2C-9AFE-BE393A2F1726}" destId="{0C226E34-A69B-48AF-A18F-B1E866AD0AFF}" srcOrd="2" destOrd="0" presId="urn:microsoft.com/office/officeart/2005/8/layout/hList7"/>
    <dgm:cxn modelId="{959E9E6E-BB3C-AB43-81BE-4E941B057341}" type="presParOf" srcId="{0C226E34-A69B-48AF-A18F-B1E866AD0AFF}" destId="{DB47100F-6728-4F18-9DF0-55A65717CA2C}" srcOrd="0" destOrd="0" presId="urn:microsoft.com/office/officeart/2005/8/layout/hList7"/>
    <dgm:cxn modelId="{90962AC1-7A4E-F846-9539-06E0893AEEC4}" type="presParOf" srcId="{0C226E34-A69B-48AF-A18F-B1E866AD0AFF}" destId="{9B82DFB6-AFB7-476A-8B3F-4F5437CF9074}" srcOrd="1" destOrd="0" presId="urn:microsoft.com/office/officeart/2005/8/layout/hList7"/>
    <dgm:cxn modelId="{A2DC1BC2-EBF0-CC42-B241-804D9725A9B8}" type="presParOf" srcId="{0C226E34-A69B-48AF-A18F-B1E866AD0AFF}" destId="{B4EEE5BA-98D2-44F0-BD35-A35039106E8C}" srcOrd="2" destOrd="0" presId="urn:microsoft.com/office/officeart/2005/8/layout/hList7"/>
    <dgm:cxn modelId="{FC8BD8E1-9480-C042-816F-5B9E01C6C292}" type="presParOf" srcId="{0C226E34-A69B-48AF-A18F-B1E866AD0AFF}" destId="{4BC26AB1-4E39-4E6D-B07D-A8D521FF7A40}" srcOrd="3" destOrd="0" presId="urn:microsoft.com/office/officeart/2005/8/layout/hList7"/>
    <dgm:cxn modelId="{0D547310-DF1E-CD4E-8D10-C58B50F5BCFD}" type="presParOf" srcId="{6BB02E7D-D10D-4A2C-9AFE-BE393A2F1726}" destId="{4E7733D0-981E-43A1-8360-CF48499A39E5}" srcOrd="3" destOrd="0" presId="urn:microsoft.com/office/officeart/2005/8/layout/hList7"/>
    <dgm:cxn modelId="{7F1BFF4B-D957-934B-858A-49D4232F9A72}" type="presParOf" srcId="{6BB02E7D-D10D-4A2C-9AFE-BE393A2F1726}" destId="{BAA52B1C-18FD-4D55-8A7C-84FAAF346983}" srcOrd="4" destOrd="0" presId="urn:microsoft.com/office/officeart/2005/8/layout/hList7"/>
    <dgm:cxn modelId="{CCA392FA-376B-A64D-B5B9-8EF407F6D9D0}" type="presParOf" srcId="{BAA52B1C-18FD-4D55-8A7C-84FAAF346983}" destId="{533DDDB8-7FEA-4151-A72E-BD2BEA2B9897}" srcOrd="0" destOrd="0" presId="urn:microsoft.com/office/officeart/2005/8/layout/hList7"/>
    <dgm:cxn modelId="{0E72E9D0-176F-DB41-A0C8-D374A7FD30DE}" type="presParOf" srcId="{BAA52B1C-18FD-4D55-8A7C-84FAAF346983}" destId="{0E2AB3DD-84EA-4F94-B863-3602408ACEBB}" srcOrd="1" destOrd="0" presId="urn:microsoft.com/office/officeart/2005/8/layout/hList7"/>
    <dgm:cxn modelId="{C8A8F9DC-73FD-074E-8468-BC1E366386E4}" type="presParOf" srcId="{BAA52B1C-18FD-4D55-8A7C-84FAAF346983}" destId="{7A920DF9-FEAB-445E-9488-5DDB302E09D0}" srcOrd="2" destOrd="0" presId="urn:microsoft.com/office/officeart/2005/8/layout/hList7"/>
    <dgm:cxn modelId="{175AB5A5-5C75-3C46-80B8-E23E27BE71C5}" type="presParOf" srcId="{BAA52B1C-18FD-4D55-8A7C-84FAAF346983}" destId="{A19FCA34-109D-48B3-A1B2-EBC98203D1D4}" srcOrd="3" destOrd="0" presId="urn:microsoft.com/office/officeart/2005/8/layout/hList7"/>
    <dgm:cxn modelId="{C58F3411-B331-A04A-A021-FE5E8C55BC28}" type="presParOf" srcId="{6BB02E7D-D10D-4A2C-9AFE-BE393A2F1726}" destId="{F8287379-D758-452D-949D-B62FD52FFDE4}" srcOrd="5" destOrd="0" presId="urn:microsoft.com/office/officeart/2005/8/layout/hList7"/>
    <dgm:cxn modelId="{4E3DF19C-15B5-714F-8340-881337EBE2CD}" type="presParOf" srcId="{6BB02E7D-D10D-4A2C-9AFE-BE393A2F1726}" destId="{D680FEDD-A5C4-4EB8-BD9F-B9A4EB3BE6E3}" srcOrd="6" destOrd="0" presId="urn:microsoft.com/office/officeart/2005/8/layout/hList7"/>
    <dgm:cxn modelId="{3E676313-0491-634B-91D8-8F0A4B1EB35D}" type="presParOf" srcId="{D680FEDD-A5C4-4EB8-BD9F-B9A4EB3BE6E3}" destId="{DDF56B71-B062-4454-8065-173BD33B7F2C}" srcOrd="0" destOrd="0" presId="urn:microsoft.com/office/officeart/2005/8/layout/hList7"/>
    <dgm:cxn modelId="{EAE6AE94-C49F-D14E-B886-7269D22BBD01}" type="presParOf" srcId="{D680FEDD-A5C4-4EB8-BD9F-B9A4EB3BE6E3}" destId="{ADAAFDCF-AF85-40D8-8F2D-79465F38A8EB}" srcOrd="1" destOrd="0" presId="urn:microsoft.com/office/officeart/2005/8/layout/hList7"/>
    <dgm:cxn modelId="{114FE06A-F170-4743-A094-C2FEDFFE864B}" type="presParOf" srcId="{D680FEDD-A5C4-4EB8-BD9F-B9A4EB3BE6E3}" destId="{E6234549-4627-4A35-A318-C6B1A4983430}" srcOrd="2" destOrd="0" presId="urn:microsoft.com/office/officeart/2005/8/layout/hList7"/>
    <dgm:cxn modelId="{5CC35448-1E51-2243-B266-725768C9D410}" type="presParOf" srcId="{D680FEDD-A5C4-4EB8-BD9F-B9A4EB3BE6E3}" destId="{4EF19F15-B6D5-4E1C-B3A9-CEFE95BE043C}" srcOrd="3" destOrd="0" presId="urn:microsoft.com/office/officeart/2005/8/layout/hList7"/>
    <dgm:cxn modelId="{CF3D7896-5A50-854C-AC5F-9B680B2EDFE1}" type="presParOf" srcId="{6BB02E7D-D10D-4A2C-9AFE-BE393A2F1726}" destId="{A78CD60D-44FC-46F4-83C0-5D0B5C8E7A5B}" srcOrd="7" destOrd="0" presId="urn:microsoft.com/office/officeart/2005/8/layout/hList7"/>
    <dgm:cxn modelId="{20E47A4F-4075-2341-99B8-5B8CB0C3ADBB}" type="presParOf" srcId="{6BB02E7D-D10D-4A2C-9AFE-BE393A2F1726}" destId="{433B7AF4-4C12-4AB7-9540-BF2EFB67E844}" srcOrd="8" destOrd="0" presId="urn:microsoft.com/office/officeart/2005/8/layout/hList7"/>
    <dgm:cxn modelId="{0A158533-CBA8-A14A-9E79-6B43A3E9AC4B}" type="presParOf" srcId="{433B7AF4-4C12-4AB7-9540-BF2EFB67E844}" destId="{B4E5E455-FC00-4280-A2E8-649B136E83B6}" srcOrd="0" destOrd="0" presId="urn:microsoft.com/office/officeart/2005/8/layout/hList7"/>
    <dgm:cxn modelId="{3707FB9A-7BF9-8C4D-8A45-74D8E5A38736}" type="presParOf" srcId="{433B7AF4-4C12-4AB7-9540-BF2EFB67E844}" destId="{00FF1B73-8890-4FD0-A707-5096ABE83C8F}" srcOrd="1" destOrd="0" presId="urn:microsoft.com/office/officeart/2005/8/layout/hList7"/>
    <dgm:cxn modelId="{4445F751-CD4A-744E-8DD7-1E32A6178210}" type="presParOf" srcId="{433B7AF4-4C12-4AB7-9540-BF2EFB67E844}" destId="{6B25ADD8-60BB-46AB-8751-01C7D833969D}" srcOrd="2" destOrd="0" presId="urn:microsoft.com/office/officeart/2005/8/layout/hList7"/>
    <dgm:cxn modelId="{8D9E6AA4-54AF-6648-8AE2-98B72232ADAA}" type="presParOf" srcId="{433B7AF4-4C12-4AB7-9540-BF2EFB67E844}" destId="{599FC107-7E78-4E16-A9BA-BA83D77CB7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E84A5-628F-4926-A6BB-6A2EC87F7A5F}" type="doc">
      <dgm:prSet loTypeId="urn:microsoft.com/office/officeart/2005/8/layout/hList7" loCatId="process" qsTypeId="urn:microsoft.com/office/officeart/2005/8/quickstyle/simple1" qsCatId="simple" csTypeId="urn:microsoft.com/office/officeart/2005/8/colors/colorful1" csCatId="colorful" phldr="1"/>
      <dgm:spPr/>
    </dgm:pt>
    <dgm:pt modelId="{8D12CEB4-057B-450D-834D-681E7DD70A07}">
      <dgm:prSet phldrT="[Text]" custT="1"/>
      <dgm:spPr/>
      <dgm:t>
        <a:bodyPr/>
        <a:lstStyle/>
        <a:p>
          <a:r>
            <a:rPr lang="en-US" sz="2000" b="1" dirty="0" smtClean="0"/>
            <a:t>Object surface contours</a:t>
          </a:r>
          <a:endParaRPr lang="en-US" sz="2000" b="1" dirty="0"/>
        </a:p>
      </dgm:t>
    </dgm:pt>
    <dgm:pt modelId="{7174980F-F905-485B-A46B-2DD226E1EED2}" type="parTrans" cxnId="{F45DEE94-BE52-4E32-958D-6853A5BB9792}">
      <dgm:prSet/>
      <dgm:spPr/>
      <dgm:t>
        <a:bodyPr/>
        <a:lstStyle/>
        <a:p>
          <a:endParaRPr lang="en-US"/>
        </a:p>
      </dgm:t>
    </dgm:pt>
    <dgm:pt modelId="{5C5991A9-DDE7-4FA7-96C7-6EEF965F0303}" type="sibTrans" cxnId="{F45DEE94-BE52-4E32-958D-6853A5BB9792}">
      <dgm:prSet/>
      <dgm:spPr/>
      <dgm:t>
        <a:bodyPr/>
        <a:lstStyle/>
        <a:p>
          <a:endParaRPr lang="en-US"/>
        </a:p>
      </dgm:t>
    </dgm:pt>
    <dgm:pt modelId="{467202B6-9DA5-4BE1-9791-94AEBCAEC9DC}">
      <dgm:prSet phldrT="[Text]" custT="1"/>
      <dgm:spPr/>
      <dgm:t>
        <a:bodyPr/>
        <a:lstStyle/>
        <a:p>
          <a:r>
            <a:rPr lang="en-US" sz="1800" b="1" dirty="0" smtClean="0"/>
            <a:t>Framework to  quantify, compare, and visualize image differences</a:t>
          </a:r>
          <a:endParaRPr lang="en-US" sz="1800" b="1" dirty="0"/>
        </a:p>
      </dgm:t>
    </dgm:pt>
    <dgm:pt modelId="{0E967E0F-D1AF-41D3-8E39-D4AFBEB0B1B0}" type="parTrans" cxnId="{59691020-5FE1-41BE-8E86-39B8522EDB49}">
      <dgm:prSet/>
      <dgm:spPr/>
      <dgm:t>
        <a:bodyPr/>
        <a:lstStyle/>
        <a:p>
          <a:endParaRPr lang="en-US"/>
        </a:p>
      </dgm:t>
    </dgm:pt>
    <dgm:pt modelId="{81499F4C-057A-4504-818F-982B1B4EFF77}" type="sibTrans" cxnId="{59691020-5FE1-41BE-8E86-39B8522EDB49}">
      <dgm:prSet/>
      <dgm:spPr/>
      <dgm:t>
        <a:bodyPr/>
        <a:lstStyle/>
        <a:p>
          <a:endParaRPr lang="en-US"/>
        </a:p>
      </dgm:t>
    </dgm:pt>
    <dgm:pt modelId="{37F13A1B-2A8C-4A41-98E8-1F0F34C55D3F}">
      <dgm:prSet phldrT="[Text]" custT="1"/>
      <dgm:spPr/>
      <dgm:t>
        <a:bodyPr/>
        <a:lstStyle/>
        <a:p>
          <a:r>
            <a:rPr lang="en-US" sz="1800" b="1" dirty="0" smtClean="0"/>
            <a:t>Validation</a:t>
          </a:r>
        </a:p>
        <a:p>
          <a:r>
            <a:rPr lang="en-US" sz="1800" b="1" dirty="0" smtClean="0"/>
            <a:t>on multiple datasets</a:t>
          </a:r>
          <a:endParaRPr lang="en-US" sz="1800" b="1" dirty="0"/>
        </a:p>
      </dgm:t>
    </dgm:pt>
    <dgm:pt modelId="{E374B0E7-DE53-4EA2-8C6C-C790F7B13709}" type="parTrans" cxnId="{CA03EE3C-228C-4F0D-9F11-528B7A4B72A4}">
      <dgm:prSet/>
      <dgm:spPr/>
      <dgm:t>
        <a:bodyPr/>
        <a:lstStyle/>
        <a:p>
          <a:endParaRPr lang="en-US"/>
        </a:p>
      </dgm:t>
    </dgm:pt>
    <dgm:pt modelId="{84F19EFF-B56C-4BAC-BEAD-47DD07FE0C4E}" type="sibTrans" cxnId="{CA03EE3C-228C-4F0D-9F11-528B7A4B72A4}">
      <dgm:prSet/>
      <dgm:spPr/>
      <dgm:t>
        <a:bodyPr/>
        <a:lstStyle/>
        <a:p>
          <a:endParaRPr lang="en-US"/>
        </a:p>
      </dgm:t>
    </dgm:pt>
    <dgm:pt modelId="{99753FB8-87F0-4826-814E-C35A102521A7}">
      <dgm:prSet phldrT="[Text]" custT="1"/>
      <dgm:spPr/>
      <dgm:t>
        <a:bodyPr/>
        <a:lstStyle/>
        <a:p>
          <a:pPr algn="ctr"/>
          <a:r>
            <a:rPr lang="en-US" sz="1600" b="1" dirty="0" smtClean="0"/>
            <a:t>Compact </a:t>
          </a:r>
          <a:r>
            <a:rPr lang="en-US" sz="1500" b="1" dirty="0" smtClean="0"/>
            <a:t>representation</a:t>
          </a:r>
        </a:p>
        <a:p>
          <a:pPr algn="ctr"/>
          <a:r>
            <a:rPr lang="en-US" sz="1600" b="1" dirty="0" smtClean="0"/>
            <a:t>of feature differences</a:t>
          </a:r>
          <a:endParaRPr lang="en-US" sz="1600" b="1" dirty="0"/>
        </a:p>
      </dgm:t>
    </dgm:pt>
    <dgm:pt modelId="{1E5532B6-C013-4F18-8BA4-97DBFF47A06E}" type="sibTrans" cxnId="{DA791A8E-2DF2-4761-B7A7-630984A35187}">
      <dgm:prSet/>
      <dgm:spPr/>
      <dgm:t>
        <a:bodyPr/>
        <a:lstStyle/>
        <a:p>
          <a:endParaRPr lang="en-US"/>
        </a:p>
      </dgm:t>
    </dgm:pt>
    <dgm:pt modelId="{11604152-83A2-4C64-A522-16A4FAA78333}" type="parTrans" cxnId="{DA791A8E-2DF2-4761-B7A7-630984A35187}">
      <dgm:prSet/>
      <dgm:spPr/>
      <dgm:t>
        <a:bodyPr/>
        <a:lstStyle/>
        <a:p>
          <a:endParaRPr lang="en-US"/>
        </a:p>
      </dgm:t>
    </dgm:pt>
    <dgm:pt modelId="{114E99CC-76A2-4622-BC90-77989056F7B2}">
      <dgm:prSet phldrT="[Text]" custT="1"/>
      <dgm:spPr/>
      <dgm:t>
        <a:bodyPr/>
        <a:lstStyle/>
        <a:p>
          <a:r>
            <a:rPr lang="en-US" sz="2000" b="1" dirty="0" smtClean="0"/>
            <a:t>Image difference features</a:t>
          </a:r>
          <a:endParaRPr lang="en-US" sz="2000" b="1" dirty="0"/>
        </a:p>
      </dgm:t>
    </dgm:pt>
    <dgm:pt modelId="{02BC51F4-BCA2-469E-BF2A-69551B21F27C}" type="sibTrans" cxnId="{B287AC07-064F-402B-B5CB-EA6C780DC0AB}">
      <dgm:prSet/>
      <dgm:spPr/>
      <dgm:t>
        <a:bodyPr/>
        <a:lstStyle/>
        <a:p>
          <a:endParaRPr lang="en-US"/>
        </a:p>
      </dgm:t>
    </dgm:pt>
    <dgm:pt modelId="{055C3D25-97B3-47F6-A2B2-477B0A3D424B}" type="parTrans" cxnId="{B287AC07-064F-402B-B5CB-EA6C780DC0AB}">
      <dgm:prSet/>
      <dgm:spPr/>
      <dgm:t>
        <a:bodyPr/>
        <a:lstStyle/>
        <a:p>
          <a:endParaRPr lang="en-US"/>
        </a:p>
      </dgm:t>
    </dgm:pt>
    <dgm:pt modelId="{2695AFA2-7330-4569-9919-914EDEE677BF}" type="pres">
      <dgm:prSet presAssocID="{6C9E84A5-628F-4926-A6BB-6A2EC87F7A5F}" presName="Name0" presStyleCnt="0">
        <dgm:presLayoutVars>
          <dgm:dir/>
          <dgm:resizeHandles val="exact"/>
        </dgm:presLayoutVars>
      </dgm:prSet>
      <dgm:spPr/>
    </dgm:pt>
    <dgm:pt modelId="{5022DA50-4536-4A8C-807B-8622FC36EEAB}" type="pres">
      <dgm:prSet presAssocID="{6C9E84A5-628F-4926-A6BB-6A2EC87F7A5F}" presName="fgShape" presStyleLbl="fgShp" presStyleIdx="0" presStyleCnt="1" custScaleX="95991" custScaleY="99436" custLinFactY="91132" custLinFactNeighborX="-322" custLinFactNeighborY="100000"/>
      <dgm:spPr>
        <a:solidFill>
          <a:schemeClr val="accent2">
            <a:lumMod val="20000"/>
            <a:lumOff val="80000"/>
          </a:schemeClr>
        </a:solidFill>
        <a:ln>
          <a:solidFill>
            <a:schemeClr val="bg1"/>
          </a:solidFill>
        </a:ln>
      </dgm:spPr>
    </dgm:pt>
    <dgm:pt modelId="{6BB02E7D-D10D-4A2C-9AFE-BE393A2F1726}" type="pres">
      <dgm:prSet presAssocID="{6C9E84A5-628F-4926-A6BB-6A2EC87F7A5F}" presName="linComp" presStyleCnt="0"/>
      <dgm:spPr/>
    </dgm:pt>
    <dgm:pt modelId="{AE9DC382-040D-461C-B538-F33D57C60298}" type="pres">
      <dgm:prSet presAssocID="{8D12CEB4-057B-450D-834D-681E7DD70A07}" presName="compNode" presStyleCnt="0"/>
      <dgm:spPr/>
    </dgm:pt>
    <dgm:pt modelId="{F7E283C9-0B3E-4A77-9D3D-0EB88A6DFF97}" type="pres">
      <dgm:prSet presAssocID="{8D12CEB4-057B-450D-834D-681E7DD70A07}" presName="bkgdShape" presStyleLbl="node1" presStyleIdx="0" presStyleCnt="5" custLinFactNeighborY="267"/>
      <dgm:spPr/>
      <dgm:t>
        <a:bodyPr/>
        <a:lstStyle/>
        <a:p>
          <a:endParaRPr lang="en-US"/>
        </a:p>
      </dgm:t>
    </dgm:pt>
    <dgm:pt modelId="{C61C51EE-F88B-413D-82A8-E2C6D2D8921C}" type="pres">
      <dgm:prSet presAssocID="{8D12CEB4-057B-450D-834D-681E7DD70A07}" presName="nodeTx" presStyleLbl="node1" presStyleIdx="0" presStyleCnt="5">
        <dgm:presLayoutVars>
          <dgm:bulletEnabled val="1"/>
        </dgm:presLayoutVars>
      </dgm:prSet>
      <dgm:spPr/>
      <dgm:t>
        <a:bodyPr/>
        <a:lstStyle/>
        <a:p>
          <a:endParaRPr lang="en-US"/>
        </a:p>
      </dgm:t>
    </dgm:pt>
    <dgm:pt modelId="{04E10B53-BCC9-4086-A29C-F1B140E7863C}" type="pres">
      <dgm:prSet presAssocID="{8D12CEB4-057B-450D-834D-681E7DD70A07}" presName="invisiNode" presStyleLbl="node1" presStyleIdx="0" presStyleCnt="5"/>
      <dgm:spPr/>
    </dgm:pt>
    <dgm:pt modelId="{4B6E3636-FDB6-489A-AEA2-D6EB6B1D7BFE}" type="pres">
      <dgm:prSet presAssocID="{8D12CEB4-057B-450D-834D-681E7DD70A07}" presName="imagNode" presStyleLbl="fgImgPlace1" presStyleIdx="0" presStyleCnt="5" custLinFactNeighborY="-4607"/>
      <dgm:spPr/>
    </dgm:pt>
    <dgm:pt modelId="{5DE9CF44-F09D-43AA-B1D4-7C4C88D18A59}" type="pres">
      <dgm:prSet presAssocID="{5C5991A9-DDE7-4FA7-96C7-6EEF965F0303}" presName="sibTrans" presStyleLbl="sibTrans2D1" presStyleIdx="0" presStyleCnt="0"/>
      <dgm:spPr/>
      <dgm:t>
        <a:bodyPr/>
        <a:lstStyle/>
        <a:p>
          <a:endParaRPr lang="en-US"/>
        </a:p>
      </dgm:t>
    </dgm:pt>
    <dgm:pt modelId="{0C226E34-A69B-48AF-A18F-B1E866AD0AFF}" type="pres">
      <dgm:prSet presAssocID="{114E99CC-76A2-4622-BC90-77989056F7B2}" presName="compNode" presStyleCnt="0"/>
      <dgm:spPr/>
    </dgm:pt>
    <dgm:pt modelId="{DB47100F-6728-4F18-9DF0-55A65717CA2C}" type="pres">
      <dgm:prSet presAssocID="{114E99CC-76A2-4622-BC90-77989056F7B2}" presName="bkgdShape" presStyleLbl="node1" presStyleIdx="1" presStyleCnt="5"/>
      <dgm:spPr/>
      <dgm:t>
        <a:bodyPr/>
        <a:lstStyle/>
        <a:p>
          <a:endParaRPr lang="en-US"/>
        </a:p>
      </dgm:t>
    </dgm:pt>
    <dgm:pt modelId="{9B82DFB6-AFB7-476A-8B3F-4F5437CF9074}" type="pres">
      <dgm:prSet presAssocID="{114E99CC-76A2-4622-BC90-77989056F7B2}" presName="nodeTx" presStyleLbl="node1" presStyleIdx="1" presStyleCnt="5">
        <dgm:presLayoutVars>
          <dgm:bulletEnabled val="1"/>
        </dgm:presLayoutVars>
      </dgm:prSet>
      <dgm:spPr/>
      <dgm:t>
        <a:bodyPr/>
        <a:lstStyle/>
        <a:p>
          <a:endParaRPr lang="en-US"/>
        </a:p>
      </dgm:t>
    </dgm:pt>
    <dgm:pt modelId="{B4EEE5BA-98D2-44F0-BD35-A35039106E8C}" type="pres">
      <dgm:prSet presAssocID="{114E99CC-76A2-4622-BC90-77989056F7B2}" presName="invisiNode" presStyleLbl="node1" presStyleIdx="1" presStyleCnt="5"/>
      <dgm:spPr/>
    </dgm:pt>
    <dgm:pt modelId="{4BC26AB1-4E39-4E6D-B07D-A8D521FF7A40}" type="pres">
      <dgm:prSet presAssocID="{114E99CC-76A2-4622-BC90-77989056F7B2}" presName="imagNode" presStyleLbl="fgImgPlace1" presStyleIdx="1" presStyleCnt="5" custLinFactNeighborY="-4607"/>
      <dgm:spPr/>
    </dgm:pt>
    <dgm:pt modelId="{4E7733D0-981E-43A1-8360-CF48499A39E5}" type="pres">
      <dgm:prSet presAssocID="{02BC51F4-BCA2-469E-BF2A-69551B21F27C}" presName="sibTrans" presStyleLbl="sibTrans2D1" presStyleIdx="0" presStyleCnt="0"/>
      <dgm:spPr/>
      <dgm:t>
        <a:bodyPr/>
        <a:lstStyle/>
        <a:p>
          <a:endParaRPr lang="en-US"/>
        </a:p>
      </dgm:t>
    </dgm:pt>
    <dgm:pt modelId="{BAA52B1C-18FD-4D55-8A7C-84FAAF346983}" type="pres">
      <dgm:prSet presAssocID="{99753FB8-87F0-4826-814E-C35A102521A7}" presName="compNode" presStyleCnt="0"/>
      <dgm:spPr/>
    </dgm:pt>
    <dgm:pt modelId="{533DDDB8-7FEA-4151-A72E-BD2BEA2B9897}" type="pres">
      <dgm:prSet presAssocID="{99753FB8-87F0-4826-814E-C35A102521A7}" presName="bkgdShape" presStyleLbl="node1" presStyleIdx="2" presStyleCnt="5"/>
      <dgm:spPr/>
      <dgm:t>
        <a:bodyPr/>
        <a:lstStyle/>
        <a:p>
          <a:endParaRPr lang="en-US"/>
        </a:p>
      </dgm:t>
    </dgm:pt>
    <dgm:pt modelId="{0E2AB3DD-84EA-4F94-B863-3602408ACEBB}" type="pres">
      <dgm:prSet presAssocID="{99753FB8-87F0-4826-814E-C35A102521A7}" presName="nodeTx" presStyleLbl="node1" presStyleIdx="2" presStyleCnt="5">
        <dgm:presLayoutVars>
          <dgm:bulletEnabled val="1"/>
        </dgm:presLayoutVars>
      </dgm:prSet>
      <dgm:spPr/>
      <dgm:t>
        <a:bodyPr/>
        <a:lstStyle/>
        <a:p>
          <a:endParaRPr lang="en-US"/>
        </a:p>
      </dgm:t>
    </dgm:pt>
    <dgm:pt modelId="{7A920DF9-FEAB-445E-9488-5DDB302E09D0}" type="pres">
      <dgm:prSet presAssocID="{99753FB8-87F0-4826-814E-C35A102521A7}" presName="invisiNode" presStyleLbl="node1" presStyleIdx="2" presStyleCnt="5"/>
      <dgm:spPr/>
    </dgm:pt>
    <dgm:pt modelId="{A19FCA34-109D-48B3-A1B2-EBC98203D1D4}" type="pres">
      <dgm:prSet presAssocID="{99753FB8-87F0-4826-814E-C35A102521A7}" presName="imagNode" presStyleLbl="fgImgPlace1" presStyleIdx="2" presStyleCnt="5" custLinFactNeighborY="-4607"/>
      <dgm:spPr/>
    </dgm:pt>
    <dgm:pt modelId="{F8287379-D758-452D-949D-B62FD52FFDE4}" type="pres">
      <dgm:prSet presAssocID="{1E5532B6-C013-4F18-8BA4-97DBFF47A06E}" presName="sibTrans" presStyleLbl="sibTrans2D1" presStyleIdx="0" presStyleCnt="0"/>
      <dgm:spPr/>
      <dgm:t>
        <a:bodyPr/>
        <a:lstStyle/>
        <a:p>
          <a:endParaRPr lang="en-US"/>
        </a:p>
      </dgm:t>
    </dgm:pt>
    <dgm:pt modelId="{D680FEDD-A5C4-4EB8-BD9F-B9A4EB3BE6E3}" type="pres">
      <dgm:prSet presAssocID="{467202B6-9DA5-4BE1-9791-94AEBCAEC9DC}" presName="compNode" presStyleCnt="0"/>
      <dgm:spPr/>
    </dgm:pt>
    <dgm:pt modelId="{DDF56B71-B062-4454-8065-173BD33B7F2C}" type="pres">
      <dgm:prSet presAssocID="{467202B6-9DA5-4BE1-9791-94AEBCAEC9DC}" presName="bkgdShape" presStyleLbl="node1" presStyleIdx="3" presStyleCnt="5"/>
      <dgm:spPr/>
      <dgm:t>
        <a:bodyPr/>
        <a:lstStyle/>
        <a:p>
          <a:endParaRPr lang="en-US"/>
        </a:p>
      </dgm:t>
    </dgm:pt>
    <dgm:pt modelId="{ADAAFDCF-AF85-40D8-8F2D-79465F38A8EB}" type="pres">
      <dgm:prSet presAssocID="{467202B6-9DA5-4BE1-9791-94AEBCAEC9DC}" presName="nodeTx" presStyleLbl="node1" presStyleIdx="3" presStyleCnt="5">
        <dgm:presLayoutVars>
          <dgm:bulletEnabled val="1"/>
        </dgm:presLayoutVars>
      </dgm:prSet>
      <dgm:spPr/>
      <dgm:t>
        <a:bodyPr/>
        <a:lstStyle/>
        <a:p>
          <a:endParaRPr lang="en-US"/>
        </a:p>
      </dgm:t>
    </dgm:pt>
    <dgm:pt modelId="{E6234549-4627-4A35-A318-C6B1A4983430}" type="pres">
      <dgm:prSet presAssocID="{467202B6-9DA5-4BE1-9791-94AEBCAEC9DC}" presName="invisiNode" presStyleLbl="node1" presStyleIdx="3" presStyleCnt="5"/>
      <dgm:spPr/>
    </dgm:pt>
    <dgm:pt modelId="{4EF19F15-B6D5-4E1C-B3A9-CEFE95BE043C}" type="pres">
      <dgm:prSet presAssocID="{467202B6-9DA5-4BE1-9791-94AEBCAEC9DC}" presName="imagNode" presStyleLbl="fgImgPlace1" presStyleIdx="3" presStyleCnt="5" custLinFactNeighborY="-4607"/>
      <dgm:spPr/>
    </dgm:pt>
    <dgm:pt modelId="{A78CD60D-44FC-46F4-83C0-5D0B5C8E7A5B}" type="pres">
      <dgm:prSet presAssocID="{81499F4C-057A-4504-818F-982B1B4EFF77}" presName="sibTrans" presStyleLbl="sibTrans2D1" presStyleIdx="0" presStyleCnt="0"/>
      <dgm:spPr/>
      <dgm:t>
        <a:bodyPr/>
        <a:lstStyle/>
        <a:p>
          <a:endParaRPr lang="en-US"/>
        </a:p>
      </dgm:t>
    </dgm:pt>
    <dgm:pt modelId="{433B7AF4-4C12-4AB7-9540-BF2EFB67E844}" type="pres">
      <dgm:prSet presAssocID="{37F13A1B-2A8C-4A41-98E8-1F0F34C55D3F}" presName="compNode" presStyleCnt="0"/>
      <dgm:spPr/>
    </dgm:pt>
    <dgm:pt modelId="{B4E5E455-FC00-4280-A2E8-649B136E83B6}" type="pres">
      <dgm:prSet presAssocID="{37F13A1B-2A8C-4A41-98E8-1F0F34C55D3F}" presName="bkgdShape" presStyleLbl="node1" presStyleIdx="4" presStyleCnt="5"/>
      <dgm:spPr/>
      <dgm:t>
        <a:bodyPr/>
        <a:lstStyle/>
        <a:p>
          <a:endParaRPr lang="en-US"/>
        </a:p>
      </dgm:t>
    </dgm:pt>
    <dgm:pt modelId="{00FF1B73-8890-4FD0-A707-5096ABE83C8F}" type="pres">
      <dgm:prSet presAssocID="{37F13A1B-2A8C-4A41-98E8-1F0F34C55D3F}" presName="nodeTx" presStyleLbl="node1" presStyleIdx="4" presStyleCnt="5">
        <dgm:presLayoutVars>
          <dgm:bulletEnabled val="1"/>
        </dgm:presLayoutVars>
      </dgm:prSet>
      <dgm:spPr/>
      <dgm:t>
        <a:bodyPr/>
        <a:lstStyle/>
        <a:p>
          <a:endParaRPr lang="en-US"/>
        </a:p>
      </dgm:t>
    </dgm:pt>
    <dgm:pt modelId="{6B25ADD8-60BB-46AB-8751-01C7D833969D}" type="pres">
      <dgm:prSet presAssocID="{37F13A1B-2A8C-4A41-98E8-1F0F34C55D3F}" presName="invisiNode" presStyleLbl="node1" presStyleIdx="4" presStyleCnt="5"/>
      <dgm:spPr/>
    </dgm:pt>
    <dgm:pt modelId="{599FC107-7E78-4E16-A9BA-BA83D77CB791}" type="pres">
      <dgm:prSet presAssocID="{37F13A1B-2A8C-4A41-98E8-1F0F34C55D3F}" presName="imagNode" presStyleLbl="fgImgPlace1" presStyleIdx="4" presStyleCnt="5" custLinFactNeighborY="-4607"/>
      <dgm:spPr/>
    </dgm:pt>
  </dgm:ptLst>
  <dgm:cxnLst>
    <dgm:cxn modelId="{AEB29978-9198-B448-914F-127AEA28C0C6}" type="presOf" srcId="{8D12CEB4-057B-450D-834D-681E7DD70A07}" destId="{C61C51EE-F88B-413D-82A8-E2C6D2D8921C}" srcOrd="1" destOrd="0" presId="urn:microsoft.com/office/officeart/2005/8/layout/hList7"/>
    <dgm:cxn modelId="{CA03EE3C-228C-4F0D-9F11-528B7A4B72A4}" srcId="{6C9E84A5-628F-4926-A6BB-6A2EC87F7A5F}" destId="{37F13A1B-2A8C-4A41-98E8-1F0F34C55D3F}" srcOrd="4" destOrd="0" parTransId="{E374B0E7-DE53-4EA2-8C6C-C790F7B13709}" sibTransId="{84F19EFF-B56C-4BAC-BEAD-47DD07FE0C4E}"/>
    <dgm:cxn modelId="{05799A76-5087-8C4A-B580-6241C1121285}" type="presOf" srcId="{5C5991A9-DDE7-4FA7-96C7-6EEF965F0303}" destId="{5DE9CF44-F09D-43AA-B1D4-7C4C88D18A59}" srcOrd="0" destOrd="0" presId="urn:microsoft.com/office/officeart/2005/8/layout/hList7"/>
    <dgm:cxn modelId="{2FB6C891-EE25-E14B-B81F-0640C26A5C32}" type="presOf" srcId="{467202B6-9DA5-4BE1-9791-94AEBCAEC9DC}" destId="{ADAAFDCF-AF85-40D8-8F2D-79465F38A8EB}" srcOrd="1" destOrd="0" presId="urn:microsoft.com/office/officeart/2005/8/layout/hList7"/>
    <dgm:cxn modelId="{0C5F5D97-89FF-1949-9EB3-04502D1B3D17}" type="presOf" srcId="{1E5532B6-C013-4F18-8BA4-97DBFF47A06E}" destId="{F8287379-D758-452D-949D-B62FD52FFDE4}" srcOrd="0" destOrd="0" presId="urn:microsoft.com/office/officeart/2005/8/layout/hList7"/>
    <dgm:cxn modelId="{59691020-5FE1-41BE-8E86-39B8522EDB49}" srcId="{6C9E84A5-628F-4926-A6BB-6A2EC87F7A5F}" destId="{467202B6-9DA5-4BE1-9791-94AEBCAEC9DC}" srcOrd="3" destOrd="0" parTransId="{0E967E0F-D1AF-41D3-8E39-D4AFBEB0B1B0}" sibTransId="{81499F4C-057A-4504-818F-982B1B4EFF77}"/>
    <dgm:cxn modelId="{4FF7DE3E-00EB-6446-865A-1CB3FE52AC9D}" type="presOf" srcId="{37F13A1B-2A8C-4A41-98E8-1F0F34C55D3F}" destId="{00FF1B73-8890-4FD0-A707-5096ABE83C8F}" srcOrd="1" destOrd="0" presId="urn:microsoft.com/office/officeart/2005/8/layout/hList7"/>
    <dgm:cxn modelId="{41B1ADD5-1611-324F-8D74-A93627C9068F}" type="presOf" srcId="{467202B6-9DA5-4BE1-9791-94AEBCAEC9DC}" destId="{DDF56B71-B062-4454-8065-173BD33B7F2C}" srcOrd="0" destOrd="0" presId="urn:microsoft.com/office/officeart/2005/8/layout/hList7"/>
    <dgm:cxn modelId="{B287AC07-064F-402B-B5CB-EA6C780DC0AB}" srcId="{6C9E84A5-628F-4926-A6BB-6A2EC87F7A5F}" destId="{114E99CC-76A2-4622-BC90-77989056F7B2}" srcOrd="1" destOrd="0" parTransId="{055C3D25-97B3-47F6-A2B2-477B0A3D424B}" sibTransId="{02BC51F4-BCA2-469E-BF2A-69551B21F27C}"/>
    <dgm:cxn modelId="{F45DEE94-BE52-4E32-958D-6853A5BB9792}" srcId="{6C9E84A5-628F-4926-A6BB-6A2EC87F7A5F}" destId="{8D12CEB4-057B-450D-834D-681E7DD70A07}" srcOrd="0" destOrd="0" parTransId="{7174980F-F905-485B-A46B-2DD226E1EED2}" sibTransId="{5C5991A9-DDE7-4FA7-96C7-6EEF965F0303}"/>
    <dgm:cxn modelId="{27BBD53D-A5B7-194A-94FC-DE082BF52955}" type="presOf" srcId="{114E99CC-76A2-4622-BC90-77989056F7B2}" destId="{DB47100F-6728-4F18-9DF0-55A65717CA2C}" srcOrd="0" destOrd="0" presId="urn:microsoft.com/office/officeart/2005/8/layout/hList7"/>
    <dgm:cxn modelId="{5F384EF3-05E4-9546-998E-75F5376B3A28}" type="presOf" srcId="{99753FB8-87F0-4826-814E-C35A102521A7}" destId="{533DDDB8-7FEA-4151-A72E-BD2BEA2B9897}" srcOrd="0" destOrd="0" presId="urn:microsoft.com/office/officeart/2005/8/layout/hList7"/>
    <dgm:cxn modelId="{CCDC2A59-2DA3-9F4D-A67A-55205E2A15A9}" type="presOf" srcId="{114E99CC-76A2-4622-BC90-77989056F7B2}" destId="{9B82DFB6-AFB7-476A-8B3F-4F5437CF9074}" srcOrd="1" destOrd="0" presId="urn:microsoft.com/office/officeart/2005/8/layout/hList7"/>
    <dgm:cxn modelId="{30610E88-5FD7-064C-ADD9-D2F323F96DA7}" type="presOf" srcId="{02BC51F4-BCA2-469E-BF2A-69551B21F27C}" destId="{4E7733D0-981E-43A1-8360-CF48499A39E5}" srcOrd="0" destOrd="0" presId="urn:microsoft.com/office/officeart/2005/8/layout/hList7"/>
    <dgm:cxn modelId="{E81B5E0A-8AA6-F94B-9852-AC170C8F9752}" type="presOf" srcId="{99753FB8-87F0-4826-814E-C35A102521A7}" destId="{0E2AB3DD-84EA-4F94-B863-3602408ACEBB}" srcOrd="1" destOrd="0" presId="urn:microsoft.com/office/officeart/2005/8/layout/hList7"/>
    <dgm:cxn modelId="{C530232D-10E4-2445-B831-EE6258CD6C08}" type="presOf" srcId="{6C9E84A5-628F-4926-A6BB-6A2EC87F7A5F}" destId="{2695AFA2-7330-4569-9919-914EDEE677BF}" srcOrd="0" destOrd="0" presId="urn:microsoft.com/office/officeart/2005/8/layout/hList7"/>
    <dgm:cxn modelId="{AAE8946F-59C3-4742-BA94-9AF65D3A2291}" type="presOf" srcId="{8D12CEB4-057B-450D-834D-681E7DD70A07}" destId="{F7E283C9-0B3E-4A77-9D3D-0EB88A6DFF97}" srcOrd="0" destOrd="0" presId="urn:microsoft.com/office/officeart/2005/8/layout/hList7"/>
    <dgm:cxn modelId="{BE6A1378-90FB-2241-B136-969610AA7902}" type="presOf" srcId="{81499F4C-057A-4504-818F-982B1B4EFF77}" destId="{A78CD60D-44FC-46F4-83C0-5D0B5C8E7A5B}" srcOrd="0" destOrd="0" presId="urn:microsoft.com/office/officeart/2005/8/layout/hList7"/>
    <dgm:cxn modelId="{0C02C45E-B57C-8C4C-9806-CD36CC18C50B}" type="presOf" srcId="{37F13A1B-2A8C-4A41-98E8-1F0F34C55D3F}" destId="{B4E5E455-FC00-4280-A2E8-649B136E83B6}" srcOrd="0" destOrd="0" presId="urn:microsoft.com/office/officeart/2005/8/layout/hList7"/>
    <dgm:cxn modelId="{DA791A8E-2DF2-4761-B7A7-630984A35187}" srcId="{6C9E84A5-628F-4926-A6BB-6A2EC87F7A5F}" destId="{99753FB8-87F0-4826-814E-C35A102521A7}" srcOrd="2" destOrd="0" parTransId="{11604152-83A2-4C64-A522-16A4FAA78333}" sibTransId="{1E5532B6-C013-4F18-8BA4-97DBFF47A06E}"/>
    <dgm:cxn modelId="{BB370CF3-B3DE-FC49-B57C-C9539AF58114}" type="presParOf" srcId="{2695AFA2-7330-4569-9919-914EDEE677BF}" destId="{5022DA50-4536-4A8C-807B-8622FC36EEAB}" srcOrd="0" destOrd="0" presId="urn:microsoft.com/office/officeart/2005/8/layout/hList7"/>
    <dgm:cxn modelId="{8B292DF7-7797-554B-B791-DD16607DBAFD}" type="presParOf" srcId="{2695AFA2-7330-4569-9919-914EDEE677BF}" destId="{6BB02E7D-D10D-4A2C-9AFE-BE393A2F1726}" srcOrd="1" destOrd="0" presId="urn:microsoft.com/office/officeart/2005/8/layout/hList7"/>
    <dgm:cxn modelId="{8D32E5AB-4F6B-B74A-A32E-F20D4EA3E2A3}" type="presParOf" srcId="{6BB02E7D-D10D-4A2C-9AFE-BE393A2F1726}" destId="{AE9DC382-040D-461C-B538-F33D57C60298}" srcOrd="0" destOrd="0" presId="urn:microsoft.com/office/officeart/2005/8/layout/hList7"/>
    <dgm:cxn modelId="{28588FA2-583F-D245-8B97-02E666795155}" type="presParOf" srcId="{AE9DC382-040D-461C-B538-F33D57C60298}" destId="{F7E283C9-0B3E-4A77-9D3D-0EB88A6DFF97}" srcOrd="0" destOrd="0" presId="urn:microsoft.com/office/officeart/2005/8/layout/hList7"/>
    <dgm:cxn modelId="{9876CED8-C4D7-E641-AF28-89E903673C42}" type="presParOf" srcId="{AE9DC382-040D-461C-B538-F33D57C60298}" destId="{C61C51EE-F88B-413D-82A8-E2C6D2D8921C}" srcOrd="1" destOrd="0" presId="urn:microsoft.com/office/officeart/2005/8/layout/hList7"/>
    <dgm:cxn modelId="{127F881B-05BC-BB48-960A-35A647C2A778}" type="presParOf" srcId="{AE9DC382-040D-461C-B538-F33D57C60298}" destId="{04E10B53-BCC9-4086-A29C-F1B140E7863C}" srcOrd="2" destOrd="0" presId="urn:microsoft.com/office/officeart/2005/8/layout/hList7"/>
    <dgm:cxn modelId="{823867C0-A275-5C42-B7CF-9F86E4D3ED8A}" type="presParOf" srcId="{AE9DC382-040D-461C-B538-F33D57C60298}" destId="{4B6E3636-FDB6-489A-AEA2-D6EB6B1D7BFE}" srcOrd="3" destOrd="0" presId="urn:microsoft.com/office/officeart/2005/8/layout/hList7"/>
    <dgm:cxn modelId="{AA954B41-73FD-4C4D-B67D-9F4D988404D7}" type="presParOf" srcId="{6BB02E7D-D10D-4A2C-9AFE-BE393A2F1726}" destId="{5DE9CF44-F09D-43AA-B1D4-7C4C88D18A59}" srcOrd="1" destOrd="0" presId="urn:microsoft.com/office/officeart/2005/8/layout/hList7"/>
    <dgm:cxn modelId="{775B2EB9-B272-FA4F-B015-BA62053156E6}" type="presParOf" srcId="{6BB02E7D-D10D-4A2C-9AFE-BE393A2F1726}" destId="{0C226E34-A69B-48AF-A18F-B1E866AD0AFF}" srcOrd="2" destOrd="0" presId="urn:microsoft.com/office/officeart/2005/8/layout/hList7"/>
    <dgm:cxn modelId="{0453E2EA-C8C7-3C42-9094-B69D69B3B5F0}" type="presParOf" srcId="{0C226E34-A69B-48AF-A18F-B1E866AD0AFF}" destId="{DB47100F-6728-4F18-9DF0-55A65717CA2C}" srcOrd="0" destOrd="0" presId="urn:microsoft.com/office/officeart/2005/8/layout/hList7"/>
    <dgm:cxn modelId="{883EA8F1-F10E-FC41-A0CC-3A290164BEB3}" type="presParOf" srcId="{0C226E34-A69B-48AF-A18F-B1E866AD0AFF}" destId="{9B82DFB6-AFB7-476A-8B3F-4F5437CF9074}" srcOrd="1" destOrd="0" presId="urn:microsoft.com/office/officeart/2005/8/layout/hList7"/>
    <dgm:cxn modelId="{7C10C3C2-4342-4A40-9FF6-21991641F055}" type="presParOf" srcId="{0C226E34-A69B-48AF-A18F-B1E866AD0AFF}" destId="{B4EEE5BA-98D2-44F0-BD35-A35039106E8C}" srcOrd="2" destOrd="0" presId="urn:microsoft.com/office/officeart/2005/8/layout/hList7"/>
    <dgm:cxn modelId="{FD4FFB09-8F2B-7746-9918-4C27CAB29581}" type="presParOf" srcId="{0C226E34-A69B-48AF-A18F-B1E866AD0AFF}" destId="{4BC26AB1-4E39-4E6D-B07D-A8D521FF7A40}" srcOrd="3" destOrd="0" presId="urn:microsoft.com/office/officeart/2005/8/layout/hList7"/>
    <dgm:cxn modelId="{36C35D35-95FA-E448-94A1-A146A2BBB188}" type="presParOf" srcId="{6BB02E7D-D10D-4A2C-9AFE-BE393A2F1726}" destId="{4E7733D0-981E-43A1-8360-CF48499A39E5}" srcOrd="3" destOrd="0" presId="urn:microsoft.com/office/officeart/2005/8/layout/hList7"/>
    <dgm:cxn modelId="{BE3A2684-2AD1-6544-9C9A-A4C4D77D77E2}" type="presParOf" srcId="{6BB02E7D-D10D-4A2C-9AFE-BE393A2F1726}" destId="{BAA52B1C-18FD-4D55-8A7C-84FAAF346983}" srcOrd="4" destOrd="0" presId="urn:microsoft.com/office/officeart/2005/8/layout/hList7"/>
    <dgm:cxn modelId="{A299CA8B-4EF0-B84E-AE56-A171D73E3EDE}" type="presParOf" srcId="{BAA52B1C-18FD-4D55-8A7C-84FAAF346983}" destId="{533DDDB8-7FEA-4151-A72E-BD2BEA2B9897}" srcOrd="0" destOrd="0" presId="urn:microsoft.com/office/officeart/2005/8/layout/hList7"/>
    <dgm:cxn modelId="{2E529A78-516D-EA44-B070-23EB6D1A0BC4}" type="presParOf" srcId="{BAA52B1C-18FD-4D55-8A7C-84FAAF346983}" destId="{0E2AB3DD-84EA-4F94-B863-3602408ACEBB}" srcOrd="1" destOrd="0" presId="urn:microsoft.com/office/officeart/2005/8/layout/hList7"/>
    <dgm:cxn modelId="{C35EB94C-FE73-F54D-A325-25187A34EA35}" type="presParOf" srcId="{BAA52B1C-18FD-4D55-8A7C-84FAAF346983}" destId="{7A920DF9-FEAB-445E-9488-5DDB302E09D0}" srcOrd="2" destOrd="0" presId="urn:microsoft.com/office/officeart/2005/8/layout/hList7"/>
    <dgm:cxn modelId="{7FCF9406-2868-CB4D-8371-11BBE108D385}" type="presParOf" srcId="{BAA52B1C-18FD-4D55-8A7C-84FAAF346983}" destId="{A19FCA34-109D-48B3-A1B2-EBC98203D1D4}" srcOrd="3" destOrd="0" presId="urn:microsoft.com/office/officeart/2005/8/layout/hList7"/>
    <dgm:cxn modelId="{F1CE7D4A-3DA6-5648-963F-EB89206AC0A9}" type="presParOf" srcId="{6BB02E7D-D10D-4A2C-9AFE-BE393A2F1726}" destId="{F8287379-D758-452D-949D-B62FD52FFDE4}" srcOrd="5" destOrd="0" presId="urn:microsoft.com/office/officeart/2005/8/layout/hList7"/>
    <dgm:cxn modelId="{A8A0E5EF-E690-4C44-B5A3-6B2690C8CD2A}" type="presParOf" srcId="{6BB02E7D-D10D-4A2C-9AFE-BE393A2F1726}" destId="{D680FEDD-A5C4-4EB8-BD9F-B9A4EB3BE6E3}" srcOrd="6" destOrd="0" presId="urn:microsoft.com/office/officeart/2005/8/layout/hList7"/>
    <dgm:cxn modelId="{A0CD2E02-989E-7D45-90EE-1091E8BA0B73}" type="presParOf" srcId="{D680FEDD-A5C4-4EB8-BD9F-B9A4EB3BE6E3}" destId="{DDF56B71-B062-4454-8065-173BD33B7F2C}" srcOrd="0" destOrd="0" presId="urn:microsoft.com/office/officeart/2005/8/layout/hList7"/>
    <dgm:cxn modelId="{D4A5EA44-5EEB-424D-8436-9F65077763EC}" type="presParOf" srcId="{D680FEDD-A5C4-4EB8-BD9F-B9A4EB3BE6E3}" destId="{ADAAFDCF-AF85-40D8-8F2D-79465F38A8EB}" srcOrd="1" destOrd="0" presId="urn:microsoft.com/office/officeart/2005/8/layout/hList7"/>
    <dgm:cxn modelId="{CB609B78-97D7-714E-A5A3-10DF08E23225}" type="presParOf" srcId="{D680FEDD-A5C4-4EB8-BD9F-B9A4EB3BE6E3}" destId="{E6234549-4627-4A35-A318-C6B1A4983430}" srcOrd="2" destOrd="0" presId="urn:microsoft.com/office/officeart/2005/8/layout/hList7"/>
    <dgm:cxn modelId="{1A805288-3269-6248-8085-0973AA958D66}" type="presParOf" srcId="{D680FEDD-A5C4-4EB8-BD9F-B9A4EB3BE6E3}" destId="{4EF19F15-B6D5-4E1C-B3A9-CEFE95BE043C}" srcOrd="3" destOrd="0" presId="urn:microsoft.com/office/officeart/2005/8/layout/hList7"/>
    <dgm:cxn modelId="{2C797F35-C23B-A049-BD1E-5B5DD5F0A78A}" type="presParOf" srcId="{6BB02E7D-D10D-4A2C-9AFE-BE393A2F1726}" destId="{A78CD60D-44FC-46F4-83C0-5D0B5C8E7A5B}" srcOrd="7" destOrd="0" presId="urn:microsoft.com/office/officeart/2005/8/layout/hList7"/>
    <dgm:cxn modelId="{B8551D1B-1575-EC4F-868B-14D34780EEDC}" type="presParOf" srcId="{6BB02E7D-D10D-4A2C-9AFE-BE393A2F1726}" destId="{433B7AF4-4C12-4AB7-9540-BF2EFB67E844}" srcOrd="8" destOrd="0" presId="urn:microsoft.com/office/officeart/2005/8/layout/hList7"/>
    <dgm:cxn modelId="{6A1D27EE-EB97-5D4F-99FE-360938D39738}" type="presParOf" srcId="{433B7AF4-4C12-4AB7-9540-BF2EFB67E844}" destId="{B4E5E455-FC00-4280-A2E8-649B136E83B6}" srcOrd="0" destOrd="0" presId="urn:microsoft.com/office/officeart/2005/8/layout/hList7"/>
    <dgm:cxn modelId="{3253C3FC-0F0E-7045-A891-17E6186CE719}" type="presParOf" srcId="{433B7AF4-4C12-4AB7-9540-BF2EFB67E844}" destId="{00FF1B73-8890-4FD0-A707-5096ABE83C8F}" srcOrd="1" destOrd="0" presId="urn:microsoft.com/office/officeart/2005/8/layout/hList7"/>
    <dgm:cxn modelId="{5E0E8F25-D961-AE47-BFD8-4F40485F27DC}" type="presParOf" srcId="{433B7AF4-4C12-4AB7-9540-BF2EFB67E844}" destId="{6B25ADD8-60BB-46AB-8751-01C7D833969D}" srcOrd="2" destOrd="0" presId="urn:microsoft.com/office/officeart/2005/8/layout/hList7"/>
    <dgm:cxn modelId="{40B508BB-3A9E-F94F-A751-261D79859F92}" type="presParOf" srcId="{433B7AF4-4C12-4AB7-9540-BF2EFB67E844}" destId="{599FC107-7E78-4E16-A9BA-BA83D77CB79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283C9-0B3E-4A77-9D3D-0EB88A6DFF97}">
      <dsp:nvSpPr>
        <dsp:cNvPr id="0" name=""/>
        <dsp:cNvSpPr/>
      </dsp:nvSpPr>
      <dsp:spPr>
        <a:xfrm>
          <a:off x="0" y="0"/>
          <a:ext cx="1696640" cy="4800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Object surface contours</a:t>
          </a:r>
          <a:endParaRPr lang="en-US" sz="2000" b="1" kern="1200" dirty="0"/>
        </a:p>
      </dsp:txBody>
      <dsp:txXfrm>
        <a:off x="0" y="1920240"/>
        <a:ext cx="1696640" cy="1920240"/>
      </dsp:txXfrm>
    </dsp:sp>
    <dsp:sp modelId="{4B6E3636-FDB6-489A-AEA2-D6EB6B1D7BFE}">
      <dsp:nvSpPr>
        <dsp:cNvPr id="0" name=""/>
        <dsp:cNvSpPr/>
      </dsp:nvSpPr>
      <dsp:spPr>
        <a:xfrm>
          <a:off x="50899" y="214388"/>
          <a:ext cx="1594842" cy="1598599"/>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7100F-6728-4F18-9DF0-55A65717CA2C}">
      <dsp:nvSpPr>
        <dsp:cNvPr id="0" name=""/>
        <dsp:cNvSpPr/>
      </dsp:nvSpPr>
      <dsp:spPr>
        <a:xfrm>
          <a:off x="1747539" y="0"/>
          <a:ext cx="1696640" cy="4800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Image difference features</a:t>
          </a:r>
          <a:endParaRPr lang="en-US" sz="2000" b="1" kern="1200" dirty="0"/>
        </a:p>
      </dsp:txBody>
      <dsp:txXfrm>
        <a:off x="1747539" y="1920240"/>
        <a:ext cx="1696640" cy="1920240"/>
      </dsp:txXfrm>
    </dsp:sp>
    <dsp:sp modelId="{4BC26AB1-4E39-4E6D-B07D-A8D521FF7A40}">
      <dsp:nvSpPr>
        <dsp:cNvPr id="0" name=""/>
        <dsp:cNvSpPr/>
      </dsp:nvSpPr>
      <dsp:spPr>
        <a:xfrm>
          <a:off x="1798439" y="214388"/>
          <a:ext cx="1594842" cy="1598599"/>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DDDB8-7FEA-4151-A72E-BD2BEA2B9897}">
      <dsp:nvSpPr>
        <dsp:cNvPr id="0" name=""/>
        <dsp:cNvSpPr/>
      </dsp:nvSpPr>
      <dsp:spPr>
        <a:xfrm>
          <a:off x="3495079" y="0"/>
          <a:ext cx="1696640" cy="48006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Compact </a:t>
          </a:r>
          <a:r>
            <a:rPr lang="en-US" sz="1500" b="1" kern="1200" dirty="0" smtClean="0"/>
            <a:t>representation</a:t>
          </a:r>
        </a:p>
        <a:p>
          <a:pPr lvl="0" algn="ctr" defTabSz="711200">
            <a:lnSpc>
              <a:spcPct val="90000"/>
            </a:lnSpc>
            <a:spcBef>
              <a:spcPct val="0"/>
            </a:spcBef>
            <a:spcAft>
              <a:spcPct val="35000"/>
            </a:spcAft>
          </a:pPr>
          <a:r>
            <a:rPr lang="en-US" sz="1600" b="1" kern="1200" dirty="0" smtClean="0"/>
            <a:t>of feature differences</a:t>
          </a:r>
          <a:endParaRPr lang="en-US" sz="1600" b="1" kern="1200" dirty="0"/>
        </a:p>
      </dsp:txBody>
      <dsp:txXfrm>
        <a:off x="3495079" y="1920240"/>
        <a:ext cx="1696640" cy="1920240"/>
      </dsp:txXfrm>
    </dsp:sp>
    <dsp:sp modelId="{A19FCA34-109D-48B3-A1B2-EBC98203D1D4}">
      <dsp:nvSpPr>
        <dsp:cNvPr id="0" name=""/>
        <dsp:cNvSpPr/>
      </dsp:nvSpPr>
      <dsp:spPr>
        <a:xfrm>
          <a:off x="3545978" y="214388"/>
          <a:ext cx="1594842" cy="1598599"/>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F56B71-B062-4454-8065-173BD33B7F2C}">
      <dsp:nvSpPr>
        <dsp:cNvPr id="0" name=""/>
        <dsp:cNvSpPr/>
      </dsp:nvSpPr>
      <dsp:spPr>
        <a:xfrm>
          <a:off x="5242619" y="0"/>
          <a:ext cx="1696640" cy="48006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Framework to  quantify, compare, and visualize image differences</a:t>
          </a:r>
          <a:endParaRPr lang="en-US" sz="1800" b="1" kern="1200" dirty="0"/>
        </a:p>
      </dsp:txBody>
      <dsp:txXfrm>
        <a:off x="5242619" y="1920240"/>
        <a:ext cx="1696640" cy="1920240"/>
      </dsp:txXfrm>
    </dsp:sp>
    <dsp:sp modelId="{4EF19F15-B6D5-4E1C-B3A9-CEFE95BE043C}">
      <dsp:nvSpPr>
        <dsp:cNvPr id="0" name=""/>
        <dsp:cNvSpPr/>
      </dsp:nvSpPr>
      <dsp:spPr>
        <a:xfrm>
          <a:off x="5293518" y="214388"/>
          <a:ext cx="1594842" cy="1598599"/>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5E455-FC00-4280-A2E8-649B136E83B6}">
      <dsp:nvSpPr>
        <dsp:cNvPr id="0" name=""/>
        <dsp:cNvSpPr/>
      </dsp:nvSpPr>
      <dsp:spPr>
        <a:xfrm>
          <a:off x="6990159" y="0"/>
          <a:ext cx="1696640" cy="48006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Validation</a:t>
          </a:r>
        </a:p>
        <a:p>
          <a:pPr lvl="0" algn="ctr" defTabSz="800100">
            <a:lnSpc>
              <a:spcPct val="90000"/>
            </a:lnSpc>
            <a:spcBef>
              <a:spcPct val="0"/>
            </a:spcBef>
            <a:spcAft>
              <a:spcPct val="35000"/>
            </a:spcAft>
          </a:pPr>
          <a:r>
            <a:rPr lang="en-US" sz="1800" b="1" kern="1200" dirty="0" smtClean="0"/>
            <a:t>on multiple datasets</a:t>
          </a:r>
          <a:endParaRPr lang="en-US" sz="1800" b="1" kern="1200" dirty="0"/>
        </a:p>
      </dsp:txBody>
      <dsp:txXfrm>
        <a:off x="6990159" y="1920240"/>
        <a:ext cx="1696640" cy="1920240"/>
      </dsp:txXfrm>
    </dsp:sp>
    <dsp:sp modelId="{599FC107-7E78-4E16-A9BA-BA83D77CB791}">
      <dsp:nvSpPr>
        <dsp:cNvPr id="0" name=""/>
        <dsp:cNvSpPr/>
      </dsp:nvSpPr>
      <dsp:spPr>
        <a:xfrm>
          <a:off x="7041058" y="214388"/>
          <a:ext cx="1594842" cy="1598599"/>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2DA50-4536-4A8C-807B-8622FC36EEAB}">
      <dsp:nvSpPr>
        <dsp:cNvPr id="0" name=""/>
        <dsp:cNvSpPr/>
      </dsp:nvSpPr>
      <dsp:spPr>
        <a:xfrm>
          <a:off x="481934" y="4084571"/>
          <a:ext cx="7671462" cy="716028"/>
        </a:xfrm>
        <a:prstGeom prst="leftRightArrow">
          <a:avLst/>
        </a:prstGeom>
        <a:solidFill>
          <a:schemeClr val="accent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283C9-0B3E-4A77-9D3D-0EB88A6DFF97}">
      <dsp:nvSpPr>
        <dsp:cNvPr id="0" name=""/>
        <dsp:cNvSpPr/>
      </dsp:nvSpPr>
      <dsp:spPr>
        <a:xfrm>
          <a:off x="0" y="0"/>
          <a:ext cx="1696640" cy="4800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Object surface contours</a:t>
          </a:r>
          <a:endParaRPr lang="en-US" sz="2000" b="1" kern="1200" dirty="0"/>
        </a:p>
      </dsp:txBody>
      <dsp:txXfrm>
        <a:off x="0" y="1920240"/>
        <a:ext cx="1696640" cy="1920240"/>
      </dsp:txXfrm>
    </dsp:sp>
    <dsp:sp modelId="{4B6E3636-FDB6-489A-AEA2-D6EB6B1D7BFE}">
      <dsp:nvSpPr>
        <dsp:cNvPr id="0" name=""/>
        <dsp:cNvSpPr/>
      </dsp:nvSpPr>
      <dsp:spPr>
        <a:xfrm>
          <a:off x="50899" y="214388"/>
          <a:ext cx="1594842" cy="1598599"/>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7100F-6728-4F18-9DF0-55A65717CA2C}">
      <dsp:nvSpPr>
        <dsp:cNvPr id="0" name=""/>
        <dsp:cNvSpPr/>
      </dsp:nvSpPr>
      <dsp:spPr>
        <a:xfrm>
          <a:off x="1747539" y="0"/>
          <a:ext cx="1696640" cy="4800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Image difference features</a:t>
          </a:r>
          <a:endParaRPr lang="en-US" sz="2000" b="1" kern="1200" dirty="0"/>
        </a:p>
      </dsp:txBody>
      <dsp:txXfrm>
        <a:off x="1747539" y="1920240"/>
        <a:ext cx="1696640" cy="1920240"/>
      </dsp:txXfrm>
    </dsp:sp>
    <dsp:sp modelId="{4BC26AB1-4E39-4E6D-B07D-A8D521FF7A40}">
      <dsp:nvSpPr>
        <dsp:cNvPr id="0" name=""/>
        <dsp:cNvSpPr/>
      </dsp:nvSpPr>
      <dsp:spPr>
        <a:xfrm>
          <a:off x="1798439" y="214388"/>
          <a:ext cx="1594842" cy="1598599"/>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DDDB8-7FEA-4151-A72E-BD2BEA2B9897}">
      <dsp:nvSpPr>
        <dsp:cNvPr id="0" name=""/>
        <dsp:cNvSpPr/>
      </dsp:nvSpPr>
      <dsp:spPr>
        <a:xfrm>
          <a:off x="3495079" y="0"/>
          <a:ext cx="1696640" cy="48006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Compact </a:t>
          </a:r>
          <a:r>
            <a:rPr lang="en-US" sz="1500" b="1" kern="1200" dirty="0" smtClean="0"/>
            <a:t>representation</a:t>
          </a:r>
        </a:p>
        <a:p>
          <a:pPr lvl="0" algn="ctr" defTabSz="711200">
            <a:lnSpc>
              <a:spcPct val="90000"/>
            </a:lnSpc>
            <a:spcBef>
              <a:spcPct val="0"/>
            </a:spcBef>
            <a:spcAft>
              <a:spcPct val="35000"/>
            </a:spcAft>
          </a:pPr>
          <a:r>
            <a:rPr lang="en-US" sz="1600" b="1" kern="1200" dirty="0" smtClean="0"/>
            <a:t>of feature differences</a:t>
          </a:r>
          <a:endParaRPr lang="en-US" sz="1600" b="1" kern="1200" dirty="0"/>
        </a:p>
      </dsp:txBody>
      <dsp:txXfrm>
        <a:off x="3495079" y="1920240"/>
        <a:ext cx="1696640" cy="1920240"/>
      </dsp:txXfrm>
    </dsp:sp>
    <dsp:sp modelId="{A19FCA34-109D-48B3-A1B2-EBC98203D1D4}">
      <dsp:nvSpPr>
        <dsp:cNvPr id="0" name=""/>
        <dsp:cNvSpPr/>
      </dsp:nvSpPr>
      <dsp:spPr>
        <a:xfrm>
          <a:off x="3545978" y="214388"/>
          <a:ext cx="1594842" cy="1598599"/>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F56B71-B062-4454-8065-173BD33B7F2C}">
      <dsp:nvSpPr>
        <dsp:cNvPr id="0" name=""/>
        <dsp:cNvSpPr/>
      </dsp:nvSpPr>
      <dsp:spPr>
        <a:xfrm>
          <a:off x="5242619" y="0"/>
          <a:ext cx="1696640" cy="48006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Framework to  quantify, compare, and visualize image differences</a:t>
          </a:r>
          <a:endParaRPr lang="en-US" sz="1800" b="1" kern="1200" dirty="0"/>
        </a:p>
      </dsp:txBody>
      <dsp:txXfrm>
        <a:off x="5242619" y="1920240"/>
        <a:ext cx="1696640" cy="1920240"/>
      </dsp:txXfrm>
    </dsp:sp>
    <dsp:sp modelId="{4EF19F15-B6D5-4E1C-B3A9-CEFE95BE043C}">
      <dsp:nvSpPr>
        <dsp:cNvPr id="0" name=""/>
        <dsp:cNvSpPr/>
      </dsp:nvSpPr>
      <dsp:spPr>
        <a:xfrm>
          <a:off x="5293518" y="214388"/>
          <a:ext cx="1594842" cy="1598599"/>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5E455-FC00-4280-A2E8-649B136E83B6}">
      <dsp:nvSpPr>
        <dsp:cNvPr id="0" name=""/>
        <dsp:cNvSpPr/>
      </dsp:nvSpPr>
      <dsp:spPr>
        <a:xfrm>
          <a:off x="6990159" y="0"/>
          <a:ext cx="1696640" cy="48006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Validation</a:t>
          </a:r>
        </a:p>
        <a:p>
          <a:pPr lvl="0" algn="ctr" defTabSz="800100">
            <a:lnSpc>
              <a:spcPct val="90000"/>
            </a:lnSpc>
            <a:spcBef>
              <a:spcPct val="0"/>
            </a:spcBef>
            <a:spcAft>
              <a:spcPct val="35000"/>
            </a:spcAft>
          </a:pPr>
          <a:r>
            <a:rPr lang="en-US" sz="1800" b="1" kern="1200" dirty="0" smtClean="0"/>
            <a:t>on multiple datasets</a:t>
          </a:r>
          <a:endParaRPr lang="en-US" sz="1800" b="1" kern="1200" dirty="0"/>
        </a:p>
      </dsp:txBody>
      <dsp:txXfrm>
        <a:off x="6990159" y="1920240"/>
        <a:ext cx="1696640" cy="1920240"/>
      </dsp:txXfrm>
    </dsp:sp>
    <dsp:sp modelId="{599FC107-7E78-4E16-A9BA-BA83D77CB791}">
      <dsp:nvSpPr>
        <dsp:cNvPr id="0" name=""/>
        <dsp:cNvSpPr/>
      </dsp:nvSpPr>
      <dsp:spPr>
        <a:xfrm>
          <a:off x="7041058" y="214388"/>
          <a:ext cx="1594842" cy="1598599"/>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2DA50-4536-4A8C-807B-8622FC36EEAB}">
      <dsp:nvSpPr>
        <dsp:cNvPr id="0" name=""/>
        <dsp:cNvSpPr/>
      </dsp:nvSpPr>
      <dsp:spPr>
        <a:xfrm>
          <a:off x="481934" y="4084571"/>
          <a:ext cx="7671462" cy="716028"/>
        </a:xfrm>
        <a:prstGeom prst="leftRightArrow">
          <a:avLst/>
        </a:prstGeom>
        <a:solidFill>
          <a:schemeClr val="accent2">
            <a:lumMod val="20000"/>
            <a:lumOff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C37AF-237B-C74E-BB74-22A17B451C98}" type="datetimeFigureOut">
              <a:rPr lang="en-US" smtClean="0"/>
              <a:t>10/8/17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D3E58-E415-BC40-B835-82C14084DF07}" type="slidenum">
              <a:rPr lang="en-US" smtClean="0"/>
              <a:t>‹#›</a:t>
            </a:fld>
            <a:endParaRPr lang="en-US"/>
          </a:p>
        </p:txBody>
      </p:sp>
    </p:spTree>
    <p:extLst>
      <p:ext uri="{BB962C8B-B14F-4D97-AF65-F5344CB8AC3E}">
        <p14:creationId xmlns:p14="http://schemas.microsoft.com/office/powerpoint/2010/main" val="1542395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baseline="0" dirty="0" smtClean="0"/>
              <a:t>craniofacial </a:t>
            </a:r>
            <a:r>
              <a:rPr lang="en-US" baseline="0" dirty="0" smtClean="0"/>
              <a:t>developmental abnormalities to understand </a:t>
            </a:r>
            <a:r>
              <a:rPr lang="en-US" dirty="0"/>
              <a:t>gene-environment interactions that contribute to disease susceptibility and severity.</a:t>
            </a:r>
            <a:r>
              <a:rPr lang="en-US" baseline="0" dirty="0" smtClean="0"/>
              <a:t> </a:t>
            </a:r>
          </a:p>
          <a:p>
            <a:pPr marL="171441" indent="-171441">
              <a:buFont typeface="Arial" panose="020B0604020202020204" pitchFamily="34" charset="0"/>
              <a:buChar char="•"/>
            </a:pPr>
            <a:r>
              <a:rPr lang="en-US" dirty="0"/>
              <a:t>I developed new computational tools for biomedical image analysis to assist in identifying these causative factors. </a:t>
            </a:r>
          </a:p>
        </p:txBody>
      </p:sp>
      <p:sp>
        <p:nvSpPr>
          <p:cNvPr id="4" name="Slide Number Placeholder 3"/>
          <p:cNvSpPr>
            <a:spLocks noGrp="1"/>
          </p:cNvSpPr>
          <p:nvPr>
            <p:ph type="sldNum" sz="quarter" idx="10"/>
          </p:nvPr>
        </p:nvSpPr>
        <p:spPr/>
        <p:txBody>
          <a:bodyPr/>
          <a:lstStyle/>
          <a:p>
            <a:fld id="{CE60F415-A792-4D4E-8C4B-93BB00049922}" type="slidenum">
              <a:rPr lang="en-US" smtClean="0"/>
              <a:pPr/>
              <a:t>3</a:t>
            </a:fld>
            <a:endParaRPr lang="en-US"/>
          </a:p>
        </p:txBody>
      </p:sp>
    </p:spTree>
    <p:extLst>
      <p:ext uri="{BB962C8B-B14F-4D97-AF65-F5344CB8AC3E}">
        <p14:creationId xmlns:p14="http://schemas.microsoft.com/office/powerpoint/2010/main" val="30603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Difference between two images can be expressed as a vector field transforming one image to the other</a:t>
            </a:r>
          </a:p>
          <a:p>
            <a:endParaRPr lang="en-US" dirty="0"/>
          </a:p>
        </p:txBody>
      </p:sp>
      <p:sp>
        <p:nvSpPr>
          <p:cNvPr id="4" name="Slide Number Placeholder 3"/>
          <p:cNvSpPr>
            <a:spLocks noGrp="1"/>
          </p:cNvSpPr>
          <p:nvPr>
            <p:ph type="sldNum" sz="quarter" idx="10"/>
          </p:nvPr>
        </p:nvSpPr>
        <p:spPr/>
        <p:txBody>
          <a:bodyPr/>
          <a:lstStyle/>
          <a:p>
            <a:fld id="{0B8A78F2-8C44-074E-9B91-169B9A9417E1}" type="slidenum">
              <a:rPr lang="en-US" smtClean="0"/>
              <a:pPr/>
              <a:t>17</a:t>
            </a:fld>
            <a:endParaRPr lang="en-US"/>
          </a:p>
        </p:txBody>
      </p:sp>
    </p:spTree>
    <p:extLst>
      <p:ext uri="{BB962C8B-B14F-4D97-AF65-F5344CB8AC3E}">
        <p14:creationId xmlns:p14="http://schemas.microsoft.com/office/powerpoint/2010/main" val="337627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the pipeline we have developed, will walk briefly through each step.</a:t>
            </a:r>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19</a:t>
            </a:fld>
            <a:endParaRPr lang="en-US"/>
          </a:p>
        </p:txBody>
      </p:sp>
    </p:spTree>
    <p:extLst>
      <p:ext uri="{BB962C8B-B14F-4D97-AF65-F5344CB8AC3E}">
        <p14:creationId xmlns:p14="http://schemas.microsoft.com/office/powerpoint/2010/main" val="199076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slide I’ve zoomed in on the low-level feature extraction.</a:t>
            </a:r>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20</a:t>
            </a:fld>
            <a:endParaRPr lang="en-US"/>
          </a:p>
        </p:txBody>
      </p:sp>
    </p:spTree>
    <p:extLst>
      <p:ext uri="{BB962C8B-B14F-4D97-AF65-F5344CB8AC3E}">
        <p14:creationId xmlns:p14="http://schemas.microsoft.com/office/powerpoint/2010/main" val="199076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Tx/>
              <a:buChar char="-"/>
            </a:pPr>
            <a:r>
              <a:rPr lang="en-US" dirty="0" smtClean="0"/>
              <a:t>To generate a spatiogram from</a:t>
            </a:r>
            <a:r>
              <a:rPr lang="en-US" baseline="0" dirty="0" smtClean="0"/>
              <a:t> a feature difference image like the one seen here, the values are first partitioned into histogram bins, as is typically done in a histogram.</a:t>
            </a:r>
          </a:p>
          <a:p>
            <a:pPr marL="171431" indent="-171431">
              <a:buFontTx/>
              <a:buChar char="-"/>
            </a:pPr>
            <a:r>
              <a:rPr lang="en-US" baseline="0" dirty="0" smtClean="0"/>
              <a:t>However, the spatial position of the points in each bin is recorded.</a:t>
            </a:r>
          </a:p>
          <a:p>
            <a:pPr marL="171431" indent="-171431">
              <a:buFontTx/>
              <a:buChar char="-"/>
            </a:pPr>
            <a:r>
              <a:rPr lang="en-US" baseline="0" dirty="0" smtClean="0"/>
              <a:t>The spatial distribution of the points in each bin is later modeled using a mixture of Gaussian distributions.</a:t>
            </a:r>
          </a:p>
          <a:p>
            <a:pPr marL="171431" indent="-171431">
              <a:buFontTx/>
              <a:buChar char="-"/>
            </a:pPr>
            <a:r>
              <a:rPr lang="en-US" baseline="0" dirty="0" smtClean="0"/>
              <a:t>Each bin is then characterized by the number of values in the bin, a number of Gaussian distributions, and the mean and variance of each Gaussian in the bin.</a:t>
            </a:r>
          </a:p>
          <a:p>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21</a:t>
            </a:fld>
            <a:endParaRPr lang="en-US"/>
          </a:p>
        </p:txBody>
      </p:sp>
    </p:spTree>
    <p:extLst>
      <p:ext uri="{BB962C8B-B14F-4D97-AF65-F5344CB8AC3E}">
        <p14:creationId xmlns:p14="http://schemas.microsoft.com/office/powerpoint/2010/main" val="190305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Bhattacharya coefficient</a:t>
            </a:r>
            <a:r>
              <a:rPr lang="en-US" baseline="0" dirty="0" smtClean="0"/>
              <a:t> is modified to include a spatial weighting term to address the similarity of the Gaussian distributions in corresponding bins.</a:t>
            </a:r>
            <a:endParaRPr lang="en-US" dirty="0"/>
          </a:p>
        </p:txBody>
      </p:sp>
      <p:sp>
        <p:nvSpPr>
          <p:cNvPr id="4" name="Slide Number Placeholder 3"/>
          <p:cNvSpPr>
            <a:spLocks noGrp="1"/>
          </p:cNvSpPr>
          <p:nvPr>
            <p:ph type="sldNum" sz="quarter" idx="10"/>
          </p:nvPr>
        </p:nvSpPr>
        <p:spPr/>
        <p:txBody>
          <a:bodyPr/>
          <a:lstStyle/>
          <a:p>
            <a:fld id="{F5CD5FB2-0D4D-4563-8532-01E41BC3071B}" type="slidenum">
              <a:rPr lang="en-US" smtClean="0"/>
              <a:pPr/>
              <a:t>22</a:t>
            </a:fld>
            <a:endParaRPr lang="en-US"/>
          </a:p>
        </p:txBody>
      </p:sp>
    </p:spTree>
    <p:extLst>
      <p:ext uri="{BB962C8B-B14F-4D97-AF65-F5344CB8AC3E}">
        <p14:creationId xmlns:p14="http://schemas.microsoft.com/office/powerpoint/2010/main" val="406085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Tx/>
              <a:buChar char="-"/>
            </a:pPr>
            <a:r>
              <a:rPr lang="en-US" dirty="0" smtClean="0"/>
              <a:t>The first data set we used to validate</a:t>
            </a:r>
            <a:r>
              <a:rPr lang="en-US" baseline="0" dirty="0" smtClean="0"/>
              <a:t> our methods is a set of 16 normal chick embryos from 5 developmental stage groups.</a:t>
            </a:r>
          </a:p>
          <a:p>
            <a:pPr marL="171431" indent="-171431">
              <a:buFontTx/>
              <a:buChar char="-"/>
            </a:pPr>
            <a:r>
              <a:rPr lang="en-US" baseline="0" dirty="0" smtClean="0"/>
              <a:t>This slide shows an example from each age group.</a:t>
            </a:r>
          </a:p>
          <a:p>
            <a:pPr marL="171431" indent="-171431">
              <a:buFontTx/>
              <a:buChar char="-"/>
            </a:pPr>
            <a:r>
              <a:rPr lang="en-US" baseline="0" dirty="0" smtClean="0"/>
              <a:t>Some changes are obvious, others are subtle.</a:t>
            </a:r>
          </a:p>
          <a:p>
            <a:pPr marL="171431" indent="-171431">
              <a:buFontTx/>
              <a:buChar char="-"/>
            </a:pPr>
            <a:r>
              <a:rPr lang="en-US" baseline="0" dirty="0" smtClean="0"/>
              <a:t>There is also variation within groups that complicates the dataset.</a:t>
            </a:r>
          </a:p>
          <a:p>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23</a:t>
            </a:fld>
            <a:endParaRPr lang="en-US"/>
          </a:p>
        </p:txBody>
      </p:sp>
    </p:spTree>
    <p:extLst>
      <p:ext uri="{BB962C8B-B14F-4D97-AF65-F5344CB8AC3E}">
        <p14:creationId xmlns:p14="http://schemas.microsoft.com/office/powerpoint/2010/main" val="348027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r>
              <a:rPr lang="en-US" baseline="0" dirty="0" smtClean="0"/>
              <a:t>These retrieval experiments help validate the methods that we’re using</a:t>
            </a:r>
          </a:p>
          <a:p>
            <a:pPr marL="171441" indent="-171441">
              <a:buFontTx/>
              <a:buChar char="-"/>
            </a:pPr>
            <a:r>
              <a:rPr lang="en-US" baseline="0" dirty="0" smtClean="0"/>
              <a:t>They could be used to help determine the developmental stage group of an individual specimen.</a:t>
            </a:r>
          </a:p>
          <a:p>
            <a:pPr marL="171441" indent="-171441">
              <a:buFontTx/>
              <a:buChar char="-"/>
            </a:pPr>
            <a:r>
              <a:rPr lang="en-US" baseline="0" dirty="0" smtClean="0"/>
              <a:t>But the goal is to use them to examine differences that are not previously known, such as differences due to genetic manipulation or variance within groups.</a:t>
            </a:r>
          </a:p>
          <a:p>
            <a:pPr marL="171441" indent="-171441">
              <a:buFontTx/>
              <a:buChar char="-"/>
            </a:pPr>
            <a:r>
              <a:rPr lang="en-US" baseline="0" dirty="0" smtClean="0"/>
              <a:t>This slide shows the feature heat maps from a template image that is warped to a developmental sequence of images.  </a:t>
            </a:r>
          </a:p>
          <a:p>
            <a:pPr marL="171441" indent="-171441">
              <a:buFontTx/>
              <a:buChar char="-"/>
            </a:pPr>
            <a:r>
              <a:rPr lang="en-US" baseline="0" dirty="0" smtClean="0"/>
              <a:t>Progressive changes can be seen in the sequence, indicating that this can be used to explore variation both within and across developmental stage groups.</a:t>
            </a:r>
          </a:p>
        </p:txBody>
      </p:sp>
      <p:sp>
        <p:nvSpPr>
          <p:cNvPr id="4" name="Slide Number Placeholder 3"/>
          <p:cNvSpPr>
            <a:spLocks noGrp="1"/>
          </p:cNvSpPr>
          <p:nvPr>
            <p:ph type="sldNum" sz="quarter" idx="10"/>
          </p:nvPr>
        </p:nvSpPr>
        <p:spPr/>
        <p:txBody>
          <a:bodyPr/>
          <a:lstStyle/>
          <a:p>
            <a:fld id="{CE60F415-A792-4D4E-8C4B-93BB00049922}" type="slidenum">
              <a:rPr lang="en-US" smtClean="0"/>
              <a:pPr/>
              <a:t>24</a:t>
            </a:fld>
            <a:endParaRPr lang="en-US"/>
          </a:p>
        </p:txBody>
      </p:sp>
    </p:spTree>
    <p:extLst>
      <p:ext uri="{BB962C8B-B14F-4D97-AF65-F5344CB8AC3E}">
        <p14:creationId xmlns:p14="http://schemas.microsoft.com/office/powerpoint/2010/main" val="142212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Tx/>
              <a:buChar char="-"/>
            </a:pPr>
            <a:r>
              <a:rPr lang="en-US" baseline="0" dirty="0" smtClean="0"/>
              <a:t>To verify our methods, we used the fact that the comparison between two given stages should be most similar to other comparison between those same two stages.</a:t>
            </a:r>
          </a:p>
          <a:p>
            <a:pPr marL="171431" indent="-171431">
              <a:buFontTx/>
              <a:buChar char="-"/>
            </a:pPr>
            <a:r>
              <a:rPr lang="en-US" baseline="0" dirty="0" smtClean="0"/>
              <a:t>We did similarity retrieval by using the features from one image comparison as a query, and ranking the similarity of other image comparisons in the database</a:t>
            </a:r>
          </a:p>
          <a:p>
            <a:pPr marL="171431" indent="-171431">
              <a:buFontTx/>
              <a:buChar char="-"/>
            </a:pPr>
            <a:r>
              <a:rPr lang="en-US" baseline="0" dirty="0" smtClean="0"/>
              <a:t>Most similar image comparisons should be returned.</a:t>
            </a:r>
          </a:p>
          <a:p>
            <a:pPr marL="171431" indent="-171431">
              <a:buFontTx/>
              <a:buChar char="-"/>
            </a:pPr>
            <a:r>
              <a:rPr lang="en-US" baseline="0" dirty="0" smtClean="0"/>
              <a:t>In the example in this slide, the three image comparisons returned are visually similar to the query, and do each represent comparisons between the same two stages as the query. </a:t>
            </a:r>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25</a:t>
            </a:fld>
            <a:endParaRPr lang="en-US"/>
          </a:p>
        </p:txBody>
      </p:sp>
    </p:spTree>
    <p:extLst>
      <p:ext uri="{BB962C8B-B14F-4D97-AF65-F5344CB8AC3E}">
        <p14:creationId xmlns:p14="http://schemas.microsoft.com/office/powerpoint/2010/main" val="158277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Tx/>
              <a:buChar char="-"/>
            </a:pPr>
            <a:r>
              <a:rPr lang="en-US" dirty="0" smtClean="0"/>
              <a:t>The average retrieval</a:t>
            </a:r>
            <a:r>
              <a:rPr lang="en-US" baseline="0" dirty="0" smtClean="0"/>
              <a:t> scores for the transitions between each developmental stage group were very low, indicating successful retrievals</a:t>
            </a:r>
          </a:p>
          <a:p>
            <a:pPr marL="171431" indent="-171431">
              <a:buFontTx/>
              <a:buChar char="-"/>
            </a:pPr>
            <a:r>
              <a:rPr lang="en-US" baseline="0" dirty="0" smtClean="0"/>
              <a:t>As a rule of thumb scores of 0.1 and under are considered very good.</a:t>
            </a:r>
          </a:p>
          <a:p>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26</a:t>
            </a:fld>
            <a:endParaRPr lang="en-US"/>
          </a:p>
        </p:txBody>
      </p:sp>
    </p:spTree>
    <p:extLst>
      <p:ext uri="{BB962C8B-B14F-4D97-AF65-F5344CB8AC3E}">
        <p14:creationId xmlns:p14="http://schemas.microsoft.com/office/powerpoint/2010/main" val="1760873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the pipeline we have developed, will walk briefly through each step.</a:t>
            </a:r>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28</a:t>
            </a:fld>
            <a:endParaRPr lang="en-US"/>
          </a:p>
        </p:txBody>
      </p:sp>
    </p:spTree>
    <p:extLst>
      <p:ext uri="{BB962C8B-B14F-4D97-AF65-F5344CB8AC3E}">
        <p14:creationId xmlns:p14="http://schemas.microsoft.com/office/powerpoint/2010/main" val="199076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baseline="0" dirty="0" smtClean="0"/>
              <a:t>To correlate growth abnormalities observed back to genetic and environmental factors, it is crucial to have detailed information about the shape changes, both normal and abnormal, during development.  </a:t>
            </a:r>
          </a:p>
          <a:p>
            <a:pPr defTabSz="457175">
              <a:defRPr/>
            </a:pPr>
            <a:endParaRPr lang="en-US" baseline="0" dirty="0" smtClean="0"/>
          </a:p>
          <a:p>
            <a:pPr defTabSz="457175">
              <a:defRPr/>
            </a:pPr>
            <a:r>
              <a:rPr lang="en-US" baseline="0" dirty="0" smtClean="0"/>
              <a:t>Typical morphometric analysis relies on the precise identification of landmarks on images of the specimens which are easily repeatable. </a:t>
            </a:r>
            <a:r>
              <a:rPr lang="en-US" dirty="0" smtClean="0"/>
              <a:t>Landmarks typically placed at the junctures between identifiable structures.</a:t>
            </a:r>
            <a:r>
              <a:rPr lang="en-US" baseline="0" dirty="0" smtClean="0"/>
              <a:t> The embryos have few of these landmarks. </a:t>
            </a:r>
          </a:p>
          <a:p>
            <a:endParaRPr lang="en-US" baseline="0" dirty="0" smtClean="0"/>
          </a:p>
          <a:p>
            <a:r>
              <a:rPr lang="en-US" baseline="0" dirty="0" smtClean="0"/>
              <a:t>Due to these constraints and the progress that is being made in the quality and availability of high resolution 3D scan data, alternative techniques are needed that are capable of more descriptive analysis of shape change.</a:t>
            </a:r>
          </a:p>
        </p:txBody>
      </p:sp>
      <p:sp>
        <p:nvSpPr>
          <p:cNvPr id="4" name="Slide Number Placeholder 3"/>
          <p:cNvSpPr>
            <a:spLocks noGrp="1"/>
          </p:cNvSpPr>
          <p:nvPr>
            <p:ph type="sldNum" sz="quarter" idx="10"/>
          </p:nvPr>
        </p:nvSpPr>
        <p:spPr/>
        <p:txBody>
          <a:bodyPr/>
          <a:lstStyle/>
          <a:p>
            <a:fld id="{39BAD8D5-4FC0-CA44-8B26-CE41DB53B26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35" indent="-168235">
              <a:buFontTx/>
              <a:buChar char="-"/>
            </a:pPr>
            <a:r>
              <a:rPr lang="en-US" dirty="0" smtClean="0"/>
              <a:t>In the examples</a:t>
            </a:r>
            <a:r>
              <a:rPr lang="en-US" baseline="0" dirty="0" smtClean="0"/>
              <a:t> that we ran here we were able to differentiate between comparisons of two wild types and mutants to wild types.</a:t>
            </a:r>
          </a:p>
          <a:p>
            <a:pPr marL="168235" indent="-168235">
              <a:buFontTx/>
              <a:buChar char="-"/>
            </a:pPr>
            <a:r>
              <a:rPr lang="en-US" baseline="0" dirty="0" smtClean="0"/>
              <a:t>Indicating that this framework could provide shape information for these applications.</a:t>
            </a:r>
          </a:p>
          <a:p>
            <a:endParaRPr lang="en-US" dirty="0"/>
          </a:p>
        </p:txBody>
      </p:sp>
      <p:sp>
        <p:nvSpPr>
          <p:cNvPr id="4" name="Slide Number Placeholder 3"/>
          <p:cNvSpPr>
            <a:spLocks noGrp="1"/>
          </p:cNvSpPr>
          <p:nvPr>
            <p:ph type="sldNum" sz="quarter" idx="10"/>
          </p:nvPr>
        </p:nvSpPr>
        <p:spPr/>
        <p:txBody>
          <a:bodyPr/>
          <a:lstStyle/>
          <a:p>
            <a:fld id="{CE60F415-A792-4D4E-8C4B-93BB00049922}" type="slidenum">
              <a:rPr lang="en-US" smtClean="0"/>
              <a:pPr/>
              <a:t>31</a:t>
            </a:fld>
            <a:endParaRPr lang="en-US"/>
          </a:p>
        </p:txBody>
      </p:sp>
    </p:spTree>
    <p:extLst>
      <p:ext uri="{BB962C8B-B14F-4D97-AF65-F5344CB8AC3E}">
        <p14:creationId xmlns:p14="http://schemas.microsoft.com/office/powerpoint/2010/main" val="30050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a:t>
            </a:r>
            <a:r>
              <a:rPr lang="en-US" baseline="0" dirty="0" smtClean="0"/>
              <a:t> show one axial slice from two different </a:t>
            </a:r>
            <a:r>
              <a:rPr lang="en-US" baseline="0" dirty="0" smtClean="0"/>
              <a:t>scans</a:t>
            </a:r>
            <a:r>
              <a:rPr lang="en-US" baseline="0" dirty="0" smtClean="0"/>
              <a:t>, one high and one low quality.  Your eye can probably follow a smooth contour around the edge of the chick embryo, distinguishing background from the foreground.  However, this is not a simple task to automate.</a:t>
            </a:r>
            <a:endParaRPr lang="en-US" dirty="0"/>
          </a:p>
        </p:txBody>
      </p:sp>
      <p:sp>
        <p:nvSpPr>
          <p:cNvPr id="4" name="Slide Number Placeholder 3"/>
          <p:cNvSpPr>
            <a:spLocks noGrp="1"/>
          </p:cNvSpPr>
          <p:nvPr>
            <p:ph type="sldNum" sz="quarter" idx="10"/>
          </p:nvPr>
        </p:nvSpPr>
        <p:spPr/>
        <p:txBody>
          <a:bodyPr/>
          <a:lstStyle/>
          <a:p>
            <a:fld id="{39BAD8D5-4FC0-CA44-8B26-CE41DB53B265}"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a:t>
            </a:r>
            <a:r>
              <a:rPr lang="en-US" baseline="0" dirty="0" smtClean="0"/>
              <a:t> show one axial slice from two different </a:t>
            </a:r>
            <a:r>
              <a:rPr lang="en-US" baseline="0" dirty="0" smtClean="0"/>
              <a:t>scans</a:t>
            </a:r>
            <a:r>
              <a:rPr lang="en-US" baseline="0" dirty="0" smtClean="0"/>
              <a:t>, one high and one low quality.  Your eye can probably follow a smooth contour around the edge of the chick embryo, distinguishing background from the foreground.  However, this is not a simple task to automate.</a:t>
            </a:r>
            <a:endParaRPr lang="en-US" dirty="0"/>
          </a:p>
        </p:txBody>
      </p:sp>
      <p:sp>
        <p:nvSpPr>
          <p:cNvPr id="4" name="Slide Number Placeholder 3"/>
          <p:cNvSpPr>
            <a:spLocks noGrp="1"/>
          </p:cNvSpPr>
          <p:nvPr>
            <p:ph type="sldNum" sz="quarter" idx="10"/>
          </p:nvPr>
        </p:nvSpPr>
        <p:spPr/>
        <p:txBody>
          <a:bodyPr/>
          <a:lstStyle/>
          <a:p>
            <a:fld id="{39BAD8D5-4FC0-CA44-8B26-CE41DB53B265}"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a:t>
            </a:r>
            <a:r>
              <a:rPr lang="en-US" baseline="0" dirty="0" smtClean="0"/>
              <a:t> show one axial slice from two different CT scans, one high and one low quality.  Your eye can probably follow a smooth contour around the edge of the chick embryo, distinguishing background from the foreground.  However, this is not a simple task to automate.</a:t>
            </a:r>
            <a:endParaRPr lang="en-US" dirty="0"/>
          </a:p>
        </p:txBody>
      </p:sp>
      <p:sp>
        <p:nvSpPr>
          <p:cNvPr id="4" name="Slide Number Placeholder 3"/>
          <p:cNvSpPr>
            <a:spLocks noGrp="1"/>
          </p:cNvSpPr>
          <p:nvPr>
            <p:ph type="sldNum" sz="quarter" idx="10"/>
          </p:nvPr>
        </p:nvSpPr>
        <p:spPr/>
        <p:txBody>
          <a:bodyPr/>
          <a:lstStyle/>
          <a:p>
            <a:fld id="{39BAD8D5-4FC0-CA44-8B26-CE41DB53B26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images</a:t>
            </a:r>
            <a:r>
              <a:rPr lang="en-US" baseline="0" dirty="0" smtClean="0"/>
              <a:t> show one axial slice from two different CT scans, one high and one low quality.  Your eye can probably follow a smooth contour around the edge of the chick embryo, distinguishing background from the foreground.  However, this is not a simple task to automate.</a:t>
            </a:r>
            <a:endParaRPr lang="en-US" dirty="0"/>
          </a:p>
        </p:txBody>
      </p:sp>
      <p:sp>
        <p:nvSpPr>
          <p:cNvPr id="4" name="Slide Number Placeholder 3"/>
          <p:cNvSpPr>
            <a:spLocks noGrp="1"/>
          </p:cNvSpPr>
          <p:nvPr>
            <p:ph type="sldNum" sz="quarter" idx="10"/>
          </p:nvPr>
        </p:nvSpPr>
        <p:spPr/>
        <p:txBody>
          <a:bodyPr/>
          <a:lstStyle/>
          <a:p>
            <a:fld id="{39BAD8D5-4FC0-CA44-8B26-CE41DB53B26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three</a:t>
            </a:r>
            <a:r>
              <a:rPr lang="en-US" baseline="0" dirty="0" smtClean="0"/>
              <a:t> dimensional surface that is generated from the contours.  In the following slides, the chick embryo images will be shown as 3D contours, such as the image on the right</a:t>
            </a:r>
          </a:p>
          <a:p>
            <a:endParaRPr lang="en-US" baseline="0" dirty="0" smtClean="0"/>
          </a:p>
          <a:p>
            <a:r>
              <a:rPr lang="en-US" baseline="0" dirty="0" smtClean="0"/>
              <a:t>Point out anatomical structure</a:t>
            </a:r>
            <a:endParaRPr lang="en-US" dirty="0"/>
          </a:p>
        </p:txBody>
      </p:sp>
      <p:sp>
        <p:nvSpPr>
          <p:cNvPr id="4" name="Slide Number Placeholder 3"/>
          <p:cNvSpPr>
            <a:spLocks noGrp="1"/>
          </p:cNvSpPr>
          <p:nvPr>
            <p:ph type="sldNum" sz="quarter" idx="10"/>
          </p:nvPr>
        </p:nvSpPr>
        <p:spPr/>
        <p:txBody>
          <a:bodyPr/>
          <a:lstStyle/>
          <a:p>
            <a:fld id="{0B8A78F2-8C44-074E-9B91-169B9A9417E1}" type="slidenum">
              <a:rPr lang="en-US" smtClean="0"/>
              <a:pPr/>
              <a:t>10</a:t>
            </a:fld>
            <a:endParaRPr lang="en-US"/>
          </a:p>
        </p:txBody>
      </p:sp>
    </p:spTree>
    <p:extLst>
      <p:ext uri="{BB962C8B-B14F-4D97-AF65-F5344CB8AC3E}">
        <p14:creationId xmlns:p14="http://schemas.microsoft.com/office/powerpoint/2010/main" val="3269679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Otsu threshold noise</a:t>
            </a:r>
            <a:r>
              <a:rPr lang="en-US" baseline="0" dirty="0" smtClean="0"/>
              <a:t> filter classifies foreground and background in the image and sets background to predefined level to reduce low level noise. </a:t>
            </a:r>
          </a:p>
          <a:p>
            <a:r>
              <a:rPr lang="en-US" baseline="0" dirty="0" smtClean="0"/>
              <a:t>Confidence connected image filter then segments image into foreground and background using the mean and </a:t>
            </a:r>
            <a:r>
              <a:rPr lang="en-US" baseline="0" dirty="0" err="1" smtClean="0"/>
              <a:t>st</a:t>
            </a:r>
            <a:r>
              <a:rPr lang="en-US" baseline="0" dirty="0" smtClean="0"/>
              <a:t> </a:t>
            </a:r>
            <a:r>
              <a:rPr lang="en-US" baseline="0" dirty="0" err="1" smtClean="0"/>
              <a:t>dev</a:t>
            </a:r>
            <a:endParaRPr lang="en-US" baseline="0" dirty="0" smtClean="0"/>
          </a:p>
          <a:p>
            <a:r>
              <a:rPr lang="en-US" baseline="0" dirty="0" smtClean="0"/>
              <a:t>Fast marching filter creates a level set based on distance from the edges in the segmented image</a:t>
            </a:r>
          </a:p>
          <a:p>
            <a:r>
              <a:rPr lang="en-US" baseline="0" dirty="0" smtClean="0"/>
              <a:t>Sigmoid filter remaps the values from the gradient magnitude filter to intensify differences between high and low gradient values.</a:t>
            </a:r>
          </a:p>
          <a:p>
            <a:endParaRPr lang="en-US" dirty="0"/>
          </a:p>
        </p:txBody>
      </p:sp>
      <p:sp>
        <p:nvSpPr>
          <p:cNvPr id="4" name="Slide Number Placeholder 3"/>
          <p:cNvSpPr>
            <a:spLocks noGrp="1"/>
          </p:cNvSpPr>
          <p:nvPr>
            <p:ph type="sldNum" sz="quarter" idx="10"/>
          </p:nvPr>
        </p:nvSpPr>
        <p:spPr/>
        <p:txBody>
          <a:bodyPr/>
          <a:lstStyle/>
          <a:p>
            <a:fld id="{BF4D3E58-E415-BC40-B835-82C14084DF07}" type="slidenum">
              <a:rPr lang="en-US" smtClean="0"/>
              <a:t>14</a:t>
            </a:fld>
            <a:endParaRPr lang="en-US"/>
          </a:p>
        </p:txBody>
      </p:sp>
    </p:spTree>
    <p:extLst>
      <p:ext uri="{BB962C8B-B14F-4D97-AF65-F5344CB8AC3E}">
        <p14:creationId xmlns:p14="http://schemas.microsoft.com/office/powerpoint/2010/main" val="227183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three</a:t>
            </a:r>
            <a:r>
              <a:rPr lang="en-US" baseline="0" dirty="0" smtClean="0"/>
              <a:t> dimensional surface that is generated from the contours.  In the following slides, the chick embryo images will be shown as 3D contours, such as the image on the right</a:t>
            </a:r>
          </a:p>
          <a:p>
            <a:endParaRPr lang="en-US" baseline="0" dirty="0" smtClean="0"/>
          </a:p>
          <a:p>
            <a:r>
              <a:rPr lang="en-US" baseline="0" dirty="0" smtClean="0"/>
              <a:t>Point out anatomical structure</a:t>
            </a:r>
            <a:endParaRPr lang="en-US" dirty="0"/>
          </a:p>
        </p:txBody>
      </p:sp>
      <p:sp>
        <p:nvSpPr>
          <p:cNvPr id="4" name="Slide Number Placeholder 3"/>
          <p:cNvSpPr>
            <a:spLocks noGrp="1"/>
          </p:cNvSpPr>
          <p:nvPr>
            <p:ph type="sldNum" sz="quarter" idx="10"/>
          </p:nvPr>
        </p:nvSpPr>
        <p:spPr/>
        <p:txBody>
          <a:bodyPr/>
          <a:lstStyle/>
          <a:p>
            <a:fld id="{0B8A78F2-8C44-074E-9B91-169B9A9417E1}" type="slidenum">
              <a:rPr lang="en-US" smtClean="0"/>
              <a:t>16</a:t>
            </a:fld>
            <a:endParaRPr lang="en-US"/>
          </a:p>
        </p:txBody>
      </p:sp>
    </p:spTree>
    <p:extLst>
      <p:ext uri="{BB962C8B-B14F-4D97-AF65-F5344CB8AC3E}">
        <p14:creationId xmlns:p14="http://schemas.microsoft.com/office/powerpoint/2010/main" val="326967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F100C-B17E-F241-A44B-786EFEB28D96}"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65623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F100C-B17E-F241-A44B-786EFEB28D96}"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303055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F100C-B17E-F241-A44B-786EFEB28D96}"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372772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F100C-B17E-F241-A44B-786EFEB28D96}"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14236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F100C-B17E-F241-A44B-786EFEB28D96}"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47675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F100C-B17E-F241-A44B-786EFEB28D96}" type="datetimeFigureOut">
              <a:rPr lang="en-US" smtClean="0"/>
              <a:t>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1907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F100C-B17E-F241-A44B-786EFEB28D96}" type="datetimeFigureOut">
              <a:rPr lang="en-US" smtClean="0"/>
              <a:t>10/8/17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55341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F100C-B17E-F241-A44B-786EFEB28D96}" type="datetimeFigureOut">
              <a:rPr lang="en-US" smtClean="0"/>
              <a:t>10/8/17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80645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F100C-B17E-F241-A44B-786EFEB28D96}" type="datetimeFigureOut">
              <a:rPr lang="en-US" smtClean="0"/>
              <a:t>10/8/17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268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F100C-B17E-F241-A44B-786EFEB28D96}" type="datetimeFigureOut">
              <a:rPr lang="en-US" smtClean="0"/>
              <a:t>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275668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F100C-B17E-F241-A44B-786EFEB28D96}" type="datetimeFigureOut">
              <a:rPr lang="en-US" smtClean="0"/>
              <a:t>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67E4C-2127-5C4A-8C38-6091A687C53D}" type="slidenum">
              <a:rPr lang="en-US" smtClean="0"/>
              <a:t>‹#›</a:t>
            </a:fld>
            <a:endParaRPr lang="en-US"/>
          </a:p>
        </p:txBody>
      </p:sp>
    </p:spTree>
    <p:extLst>
      <p:ext uri="{BB962C8B-B14F-4D97-AF65-F5344CB8AC3E}">
        <p14:creationId xmlns:p14="http://schemas.microsoft.com/office/powerpoint/2010/main" val="3078864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F100C-B17E-F241-A44B-786EFEB28D96}" type="datetimeFigureOut">
              <a:rPr lang="en-US" smtClean="0"/>
              <a:t>10/8/17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67E4C-2127-5C4A-8C38-6091A687C53D}" type="slidenum">
              <a:rPr lang="en-US" smtClean="0"/>
              <a:t>‹#›</a:t>
            </a:fld>
            <a:endParaRPr lang="en-US"/>
          </a:p>
        </p:txBody>
      </p:sp>
    </p:spTree>
    <p:extLst>
      <p:ext uri="{BB962C8B-B14F-4D97-AF65-F5344CB8AC3E}">
        <p14:creationId xmlns:p14="http://schemas.microsoft.com/office/powerpoint/2010/main" val="222151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14.png"/><Relationship Id="rId6" Type="http://schemas.microsoft.com/office/2007/relationships/hdphoto" Target="../media/hdphoto15.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6.wdp"/><Relationship Id="rId5" Type="http://schemas.openxmlformats.org/officeDocument/2006/relationships/image" Target="../media/image19.png"/><Relationship Id="rId6" Type="http://schemas.microsoft.com/office/2007/relationships/hdphoto" Target="../media/hdphoto17.wdp"/><Relationship Id="rId7" Type="http://schemas.openxmlformats.org/officeDocument/2006/relationships/image" Target="../media/image20.png"/><Relationship Id="rId8" Type="http://schemas.microsoft.com/office/2007/relationships/hdphoto" Target="../media/hdphoto18.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1" Type="http://schemas.openxmlformats.org/officeDocument/2006/relationships/image" Target="../media/image26.png"/><Relationship Id="rId12" Type="http://schemas.microsoft.com/office/2007/relationships/hdphoto" Target="../media/hdphoto21.wdp"/><Relationship Id="rId13" Type="http://schemas.openxmlformats.org/officeDocument/2006/relationships/image" Target="../media/image27.png"/><Relationship Id="rId14" Type="http://schemas.microsoft.com/office/2007/relationships/hdphoto" Target="../media/hdphoto22.wdp"/><Relationship Id="rId15" Type="http://schemas.openxmlformats.org/officeDocument/2006/relationships/image" Target="../media/image28.png"/><Relationship Id="rId16" Type="http://schemas.microsoft.com/office/2007/relationships/hdphoto" Target="../media/hdphoto23.wdp"/><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 Id="rId4" Type="http://schemas.microsoft.com/office/2007/relationships/hdphoto" Target="../media/hdphoto19.wdp"/><Relationship Id="rId5" Type="http://schemas.openxmlformats.org/officeDocument/2006/relationships/image" Target="../media/image23.png"/><Relationship Id="rId6" Type="http://schemas.microsoft.com/office/2007/relationships/hdphoto" Target="../media/hdphoto17.wdp"/><Relationship Id="rId7" Type="http://schemas.openxmlformats.org/officeDocument/2006/relationships/image" Target="../media/image24.png"/><Relationship Id="rId8" Type="http://schemas.microsoft.com/office/2007/relationships/hdphoto" Target="../media/hdphoto16.wdp"/><Relationship Id="rId9" Type="http://schemas.openxmlformats.org/officeDocument/2006/relationships/image" Target="../media/image25.png"/><Relationship Id="rId10" Type="http://schemas.microsoft.com/office/2007/relationships/hdphoto" Target="../media/hdphoto20.wdp"/></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2" Type="http://schemas.microsoft.com/office/2007/relationships/hdphoto" Target="../media/hdphoto3.wdp"/><Relationship Id="rId13" Type="http://schemas.openxmlformats.org/officeDocument/2006/relationships/image" Target="../media/image4.png"/><Relationship Id="rId1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png"/><Relationship Id="rId8" Type="http://schemas.microsoft.com/office/2007/relationships/hdphoto" Target="../media/hdphoto1.wdp"/><Relationship Id="rId9" Type="http://schemas.openxmlformats.org/officeDocument/2006/relationships/image" Target="../media/image2.png"/><Relationship Id="rId10"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9.png"/><Relationship Id="rId5" Type="http://schemas.openxmlformats.org/officeDocument/2006/relationships/image" Target="../media/image4.pn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microsoft.com/office/2007/relationships/hdphoto" Target="../media/hdphoto24.wdp"/><Relationship Id="rId5" Type="http://schemas.openxmlformats.org/officeDocument/2006/relationships/image" Target="../media/image39.png"/><Relationship Id="rId6" Type="http://schemas.microsoft.com/office/2007/relationships/hdphoto" Target="../media/hdphoto25.wdp"/><Relationship Id="rId7" Type="http://schemas.openxmlformats.org/officeDocument/2006/relationships/image" Target="../media/image40.png"/><Relationship Id="rId8" Type="http://schemas.microsoft.com/office/2007/relationships/hdphoto" Target="../media/hdphoto26.wdp"/><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5.wdp"/><Relationship Id="rId5" Type="http://schemas.openxmlformats.org/officeDocument/2006/relationships/image" Target="../media/image6.png"/><Relationship Id="rId6" Type="http://schemas.microsoft.com/office/2007/relationships/hdphoto" Target="../media/hdphoto6.wdp"/><Relationship Id="rId7" Type="http://schemas.openxmlformats.org/officeDocument/2006/relationships/image" Target="../media/image7.png"/><Relationship Id="rId8" Type="http://schemas.microsoft.com/office/2007/relationships/hdphoto" Target="../media/hdphoto7.wdp"/><Relationship Id="rId9"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1" Type="http://schemas.openxmlformats.org/officeDocument/2006/relationships/image" Target="../media/image3.png"/><Relationship Id="rId12" Type="http://schemas.microsoft.com/office/2007/relationships/hdphoto" Target="../media/hdphoto3.wdp"/><Relationship Id="rId13" Type="http://schemas.openxmlformats.org/officeDocument/2006/relationships/image" Target="../media/image4.png"/><Relationship Id="rId1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png"/><Relationship Id="rId8" Type="http://schemas.microsoft.com/office/2007/relationships/hdphoto" Target="../media/hdphoto1.wdp"/><Relationship Id="rId9" Type="http://schemas.openxmlformats.org/officeDocument/2006/relationships/image" Target="../media/image2.png"/><Relationship Id="rId10"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8.wdp"/><Relationship Id="rId5" Type="http://schemas.openxmlformats.org/officeDocument/2006/relationships/image" Target="../media/image11.jpeg"/><Relationship Id="rId6"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0.wdp"/><Relationship Id="rId5" Type="http://schemas.openxmlformats.org/officeDocument/2006/relationships/image" Target="../media/image13.jpeg"/><Relationship Id="rId6"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0.wdp"/><Relationship Id="rId5" Type="http://schemas.openxmlformats.org/officeDocument/2006/relationships/image" Target="../media/image13.jpeg"/><Relationship Id="rId6"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0.wdp"/><Relationship Id="rId5" Type="http://schemas.openxmlformats.org/officeDocument/2006/relationships/image" Target="../media/image13.jpeg"/><Relationship Id="rId6"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0.wdp"/><Relationship Id="rId5" Type="http://schemas.openxmlformats.org/officeDocument/2006/relationships/image" Target="../media/image13.jpeg"/><Relationship Id="rId6"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Morphometric Analysis of Biomedical Images</a:t>
            </a:r>
            <a:endParaRPr lang="en-US" dirty="0"/>
          </a:p>
        </p:txBody>
      </p:sp>
      <p:sp>
        <p:nvSpPr>
          <p:cNvPr id="3" name="Subtitle 2"/>
          <p:cNvSpPr>
            <a:spLocks noGrp="1"/>
          </p:cNvSpPr>
          <p:nvPr>
            <p:ph type="subTitle" idx="1"/>
          </p:nvPr>
        </p:nvSpPr>
        <p:spPr/>
        <p:txBody>
          <a:bodyPr/>
          <a:lstStyle/>
          <a:p>
            <a:r>
              <a:rPr lang="en-US" dirty="0" smtClean="0"/>
              <a:t>Sara Rolfe</a:t>
            </a:r>
          </a:p>
          <a:p>
            <a:r>
              <a:rPr lang="en-US" dirty="0" smtClean="0"/>
              <a:t>10/9/17</a:t>
            </a:r>
            <a:endParaRPr lang="en-US" dirty="0"/>
          </a:p>
        </p:txBody>
      </p:sp>
    </p:spTree>
    <p:extLst>
      <p:ext uri="{BB962C8B-B14F-4D97-AF65-F5344CB8AC3E}">
        <p14:creationId xmlns:p14="http://schemas.microsoft.com/office/powerpoint/2010/main" val="1449339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Preprocessing: 3D Surface Generation</a:t>
            </a:r>
            <a:endParaRPr lang="en-US" dirty="0"/>
          </a:p>
        </p:txBody>
      </p:sp>
      <p:sp>
        <p:nvSpPr>
          <p:cNvPr id="12" name="TextBox 11"/>
          <p:cNvSpPr txBox="1"/>
          <p:nvPr/>
        </p:nvSpPr>
        <p:spPr>
          <a:xfrm>
            <a:off x="6316664" y="4702314"/>
            <a:ext cx="2711874" cy="646331"/>
          </a:xfrm>
          <a:prstGeom prst="rect">
            <a:avLst/>
          </a:prstGeom>
          <a:noFill/>
        </p:spPr>
        <p:txBody>
          <a:bodyPr wrap="square" rtlCol="0">
            <a:spAutoFit/>
          </a:bodyPr>
          <a:lstStyle/>
          <a:p>
            <a:r>
              <a:rPr lang="en-US" b="1" dirty="0" smtClean="0"/>
              <a:t>Surface contour of embryo head</a:t>
            </a:r>
            <a:endParaRPr lang="en-US" b="1" dirty="0"/>
          </a:p>
        </p:txBody>
      </p:sp>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69" b="95477" l="4082" r="96793"/>
                    </a14:imgEffect>
                  </a14:imgLayer>
                </a14:imgProps>
              </a:ext>
            </a:extLst>
          </a:blip>
          <a:srcRect/>
          <a:stretch>
            <a:fillRect/>
          </a:stretch>
        </p:blipFill>
        <p:spPr bwMode="auto">
          <a:xfrm>
            <a:off x="6164264" y="2133600"/>
            <a:ext cx="2362200" cy="274097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151" b="97312" l="1899" r="96519"/>
                    </a14:imgEffect>
                  </a14:imgLayer>
                </a14:imgProps>
              </a:ext>
            </a:extLst>
          </a:blip>
          <a:srcRect/>
          <a:stretch>
            <a:fillRect/>
          </a:stretch>
        </p:blipFill>
        <p:spPr bwMode="auto">
          <a:xfrm>
            <a:off x="940010" y="2209800"/>
            <a:ext cx="2176254" cy="2561919"/>
          </a:xfrm>
          <a:prstGeom prst="rect">
            <a:avLst/>
          </a:prstGeom>
          <a:noFill/>
          <a:ln w="9525">
            <a:noFill/>
            <a:miter lim="800000"/>
            <a:headEnd/>
            <a:tailEnd/>
          </a:ln>
        </p:spPr>
      </p:pic>
      <p:sp>
        <p:nvSpPr>
          <p:cNvPr id="14" name="TextBox 13"/>
          <p:cNvSpPr txBox="1"/>
          <p:nvPr/>
        </p:nvSpPr>
        <p:spPr>
          <a:xfrm>
            <a:off x="1135064" y="4702314"/>
            <a:ext cx="2362200" cy="646331"/>
          </a:xfrm>
          <a:prstGeom prst="rect">
            <a:avLst/>
          </a:prstGeom>
          <a:noFill/>
        </p:spPr>
        <p:txBody>
          <a:bodyPr wrap="square" rtlCol="0">
            <a:spAutoFit/>
          </a:bodyPr>
          <a:lstStyle/>
          <a:p>
            <a:r>
              <a:rPr lang="en-US" b="1" dirty="0" smtClean="0"/>
              <a:t>3D scan of embryo head</a:t>
            </a:r>
            <a:endParaRPr lang="en-US" b="1" dirty="0"/>
          </a:p>
        </p:txBody>
      </p:sp>
      <p:sp>
        <p:nvSpPr>
          <p:cNvPr id="15" name="Rectangle 14"/>
          <p:cNvSpPr/>
          <p:nvPr/>
        </p:nvSpPr>
        <p:spPr>
          <a:xfrm>
            <a:off x="3497264" y="2895600"/>
            <a:ext cx="22860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Surface </a:t>
            </a:r>
            <a:r>
              <a:rPr lang="en-US" b="1" dirty="0" smtClean="0"/>
              <a:t>Extraction</a:t>
            </a:r>
            <a:endParaRPr lang="en-US" b="1" dirty="0"/>
          </a:p>
        </p:txBody>
      </p:sp>
      <p:cxnSp>
        <p:nvCxnSpPr>
          <p:cNvPr id="17" name="Straight Arrow Connector 16"/>
          <p:cNvCxnSpPr>
            <a:stCxn id="15" idx="3"/>
          </p:cNvCxnSpPr>
          <p:nvPr/>
        </p:nvCxnSpPr>
        <p:spPr>
          <a:xfrm>
            <a:off x="5783264" y="3505200"/>
            <a:ext cx="533400"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0064" y="3505200"/>
            <a:ext cx="457200"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4505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Geodesic Active </a:t>
            </a:r>
            <a:r>
              <a:rPr lang="en-US" dirty="0" smtClean="0"/>
              <a:t>Contours</a:t>
            </a:r>
            <a:endParaRPr lang="en-US" dirty="0"/>
          </a:p>
        </p:txBody>
      </p:sp>
      <p:grpSp>
        <p:nvGrpSpPr>
          <p:cNvPr id="6" name="Group 5"/>
          <p:cNvGrpSpPr/>
          <p:nvPr/>
        </p:nvGrpSpPr>
        <p:grpSpPr>
          <a:xfrm>
            <a:off x="5124435" y="1836530"/>
            <a:ext cx="3168665" cy="2406265"/>
            <a:chOff x="4792603" y="2401935"/>
            <a:chExt cx="3479691" cy="2623103"/>
          </a:xfrm>
        </p:grpSpPr>
        <p:sp>
          <p:nvSpPr>
            <p:cNvPr id="8" name="Regular Pentagon 7"/>
            <p:cNvSpPr/>
            <p:nvPr/>
          </p:nvSpPr>
          <p:spPr>
            <a:xfrm>
              <a:off x="5893831" y="2825247"/>
              <a:ext cx="1755305" cy="1541044"/>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4792603" y="2401935"/>
              <a:ext cx="3479691" cy="2623103"/>
            </a:xfrm>
            <a:custGeom>
              <a:avLst/>
              <a:gdLst>
                <a:gd name="connsiteX0" fmla="*/ 658834 w 3479691"/>
                <a:gd name="connsiteY0" fmla="*/ 494656 h 2623103"/>
                <a:gd name="connsiteX1" fmla="*/ 1829037 w 3479691"/>
                <a:gd name="connsiteY1" fmla="*/ 52319 h 2623103"/>
                <a:gd name="connsiteX2" fmla="*/ 3341740 w 3479691"/>
                <a:gd name="connsiteY2" fmla="*/ 808572 h 2623103"/>
                <a:gd name="connsiteX3" fmla="*/ 2656742 w 3479691"/>
                <a:gd name="connsiteY3" fmla="*/ 2449498 h 2623103"/>
                <a:gd name="connsiteX4" fmla="*/ 801541 w 3479691"/>
                <a:gd name="connsiteY4" fmla="*/ 1850203 h 2623103"/>
                <a:gd name="connsiteX5" fmla="*/ 16649 w 3479691"/>
                <a:gd name="connsiteY5" fmla="*/ 837110 h 2623103"/>
                <a:gd name="connsiteX6" fmla="*/ 658834 w 3479691"/>
                <a:gd name="connsiteY6" fmla="*/ 494656 h 262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691" h="2623103">
                  <a:moveTo>
                    <a:pt x="658834" y="494656"/>
                  </a:moveTo>
                  <a:cubicBezTo>
                    <a:pt x="960899" y="363858"/>
                    <a:pt x="1381886" y="0"/>
                    <a:pt x="1829037" y="52319"/>
                  </a:cubicBezTo>
                  <a:cubicBezTo>
                    <a:pt x="2276188" y="104638"/>
                    <a:pt x="3203789" y="409042"/>
                    <a:pt x="3341740" y="808572"/>
                  </a:cubicBezTo>
                  <a:cubicBezTo>
                    <a:pt x="3479691" y="1208102"/>
                    <a:pt x="3080108" y="2275893"/>
                    <a:pt x="2656742" y="2449498"/>
                  </a:cubicBezTo>
                  <a:cubicBezTo>
                    <a:pt x="2233376" y="2623103"/>
                    <a:pt x="1241556" y="2118934"/>
                    <a:pt x="801541" y="1850203"/>
                  </a:cubicBezTo>
                  <a:cubicBezTo>
                    <a:pt x="361526" y="1581472"/>
                    <a:pt x="33298" y="1065413"/>
                    <a:pt x="16649" y="837110"/>
                  </a:cubicBezTo>
                  <a:cubicBezTo>
                    <a:pt x="0" y="608807"/>
                    <a:pt x="356769" y="625454"/>
                    <a:pt x="658834" y="494656"/>
                  </a:cubicBezTo>
                  <a:close/>
                </a:path>
              </a:pathLst>
            </a:cu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1" idx="5"/>
            </p:cNvCxnSpPr>
            <p:nvPr/>
          </p:nvCxnSpPr>
          <p:spPr>
            <a:xfrm>
              <a:off x="4809252" y="3239045"/>
              <a:ext cx="998956" cy="217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76026" y="3097131"/>
              <a:ext cx="1017805" cy="141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876026" y="3456678"/>
              <a:ext cx="1017805" cy="281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6803209" y="4693865"/>
              <a:ext cx="22708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6949965" y="4728051"/>
              <a:ext cx="293869" cy="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endCxn id="8" idx="4"/>
            </p:cNvCxnSpPr>
            <p:nvPr/>
          </p:nvCxnSpPr>
          <p:spPr>
            <a:xfrm rot="5400000" flipH="1" flipV="1">
              <a:off x="7050946" y="4612033"/>
              <a:ext cx="508700" cy="17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7330699" y="4666418"/>
              <a:ext cx="293871"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596900" y="5867400"/>
            <a:ext cx="7288611" cy="646331"/>
          </a:xfrm>
          <a:prstGeom prst="rect">
            <a:avLst/>
          </a:prstGeom>
          <a:noFill/>
        </p:spPr>
        <p:txBody>
          <a:bodyPr wrap="none" rtlCol="0">
            <a:spAutoFit/>
          </a:bodyPr>
          <a:lstStyle/>
          <a:p>
            <a:r>
              <a:rPr lang="fr-FR" i="1" dirty="0" err="1"/>
              <a:t>Snakes</a:t>
            </a:r>
            <a:r>
              <a:rPr lang="fr-FR" i="1" dirty="0"/>
              <a:t>: Active contour </a:t>
            </a:r>
            <a:r>
              <a:rPr lang="fr-FR" i="1" dirty="0" err="1" smtClean="0"/>
              <a:t>models</a:t>
            </a:r>
            <a:r>
              <a:rPr lang="fr-FR" i="1" dirty="0" smtClean="0"/>
              <a:t>, </a:t>
            </a:r>
            <a:r>
              <a:rPr lang="en-US" dirty="0" err="1"/>
              <a:t>Kass</a:t>
            </a:r>
            <a:r>
              <a:rPr lang="en-US" dirty="0"/>
              <a:t>, M. and </a:t>
            </a:r>
            <a:r>
              <a:rPr lang="en-US" dirty="0" err="1"/>
              <a:t>Witkin</a:t>
            </a:r>
            <a:r>
              <a:rPr lang="en-US" dirty="0"/>
              <a:t>, A. and </a:t>
            </a:r>
            <a:r>
              <a:rPr lang="en-US" dirty="0" err="1"/>
              <a:t>Terzopoulos</a:t>
            </a:r>
            <a:r>
              <a:rPr lang="en-US" dirty="0"/>
              <a:t>, D.</a:t>
            </a:r>
          </a:p>
          <a:p>
            <a:endParaRPr lang="en-US" dirty="0"/>
          </a:p>
        </p:txBody>
      </p:sp>
      <p:sp>
        <p:nvSpPr>
          <p:cNvPr id="4" name="TextBox 3"/>
          <p:cNvSpPr txBox="1"/>
          <p:nvPr/>
        </p:nvSpPr>
        <p:spPr>
          <a:xfrm>
            <a:off x="825500" y="1701800"/>
            <a:ext cx="4546600" cy="3693318"/>
          </a:xfrm>
          <a:prstGeom prst="rect">
            <a:avLst/>
          </a:prstGeom>
          <a:noFill/>
        </p:spPr>
        <p:txBody>
          <a:bodyPr wrap="square" rtlCol="0">
            <a:spAutoFit/>
          </a:bodyPr>
          <a:lstStyle/>
          <a:p>
            <a:pPr marL="457200" indent="-457200">
              <a:buFont typeface="Arial"/>
              <a:buChar char="•"/>
            </a:pPr>
            <a:r>
              <a:rPr lang="en-US" sz="2700" dirty="0"/>
              <a:t>M</a:t>
            </a:r>
            <a:r>
              <a:rPr lang="en-US" sz="2700" dirty="0" smtClean="0"/>
              <a:t>ethod </a:t>
            </a:r>
            <a:r>
              <a:rPr lang="en-US" sz="2700" dirty="0"/>
              <a:t>for detecting </a:t>
            </a:r>
            <a:r>
              <a:rPr lang="en-US" sz="2700" dirty="0" smtClean="0"/>
              <a:t>image boundaries</a:t>
            </a:r>
          </a:p>
          <a:p>
            <a:pPr marL="457200" indent="-457200">
              <a:buFont typeface="Arial"/>
              <a:buChar char="•"/>
            </a:pPr>
            <a:r>
              <a:rPr lang="en-US" sz="2700" dirty="0" smtClean="0"/>
              <a:t>Start </a:t>
            </a:r>
            <a:r>
              <a:rPr lang="en-US" sz="2700" dirty="0"/>
              <a:t>with contour </a:t>
            </a:r>
            <a:r>
              <a:rPr lang="en-US" sz="2700" dirty="0" smtClean="0"/>
              <a:t>approximating </a:t>
            </a:r>
            <a:r>
              <a:rPr lang="en-US" sz="2700" dirty="0"/>
              <a:t>image boundary</a:t>
            </a:r>
          </a:p>
          <a:p>
            <a:pPr marL="457200" indent="-457200">
              <a:buFont typeface="Arial"/>
              <a:buChar char="•"/>
            </a:pPr>
            <a:r>
              <a:rPr lang="en-US" sz="2700" dirty="0"/>
              <a:t>Initial contour evolved over time according to “forces” calculated from image</a:t>
            </a:r>
          </a:p>
          <a:p>
            <a:endParaRPr lang="en-US" dirty="0"/>
          </a:p>
        </p:txBody>
      </p:sp>
    </p:spTree>
    <p:extLst>
      <p:ext uri="{BB962C8B-B14F-4D97-AF65-F5344CB8AC3E}">
        <p14:creationId xmlns:p14="http://schemas.microsoft.com/office/powerpoint/2010/main" val="3569566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for Geodesic Active Contour Algorithm</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Model the shape with an estimated surface</a:t>
            </a:r>
          </a:p>
          <a:p>
            <a:pPr marL="514350" indent="-514350">
              <a:buFont typeface="+mj-lt"/>
              <a:buAutoNum type="arabicPeriod"/>
            </a:pPr>
            <a:r>
              <a:rPr lang="en-US" dirty="0" smtClean="0"/>
              <a:t>Define energy function for surface as: </a:t>
            </a:r>
            <a:r>
              <a:rPr lang="en-US" dirty="0" smtClean="0"/>
              <a:t>	</a:t>
            </a:r>
          </a:p>
          <a:p>
            <a:pPr marL="400050" lvl="1" indent="0">
              <a:buNone/>
            </a:pPr>
            <a:r>
              <a:rPr lang="en-US" b="1" dirty="0" smtClean="0"/>
              <a:t>E = Internal energy (curvature) + external 				energy (image edges)</a:t>
            </a:r>
            <a:endParaRPr lang="en-US" b="1" dirty="0" smtClean="0"/>
          </a:p>
          <a:p>
            <a:pPr marL="514350" indent="-514350">
              <a:buFont typeface="+mj-lt"/>
              <a:buAutoNum type="arabicPeriod"/>
            </a:pPr>
            <a:r>
              <a:rPr lang="en-US" dirty="0" smtClean="0"/>
              <a:t>Derive curve to minimize energy</a:t>
            </a:r>
          </a:p>
          <a:p>
            <a:pPr marL="514350" indent="-514350">
              <a:buFont typeface="+mj-lt"/>
              <a:buAutoNum type="arabicPeriod"/>
            </a:pPr>
            <a:r>
              <a:rPr lang="en-US" dirty="0" smtClean="0"/>
              <a:t>Propagate curve using level set to attain minimum energy  </a:t>
            </a:r>
          </a:p>
        </p:txBody>
      </p:sp>
    </p:spTree>
    <p:extLst>
      <p:ext uri="{BB962C8B-B14F-4D97-AF65-F5344CB8AC3E}">
        <p14:creationId xmlns:p14="http://schemas.microsoft.com/office/powerpoint/2010/main" val="36841032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Geodesic Active Contour Implementation</a:t>
            </a:r>
            <a:endParaRPr lang="en-US" dirty="0"/>
          </a:p>
        </p:txBody>
      </p:sp>
      <p:sp>
        <p:nvSpPr>
          <p:cNvPr id="4" name="Right Arrow 3"/>
          <p:cNvSpPr>
            <a:spLocks noChangeArrowheads="1"/>
          </p:cNvSpPr>
          <p:nvPr/>
        </p:nvSpPr>
        <p:spPr bwMode="auto">
          <a:xfrm>
            <a:off x="1374521" y="2615999"/>
            <a:ext cx="548998" cy="22552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5" name="Oval 4"/>
          <p:cNvSpPr/>
          <p:nvPr/>
        </p:nvSpPr>
        <p:spPr bwMode="auto">
          <a:xfrm>
            <a:off x="142338" y="2236707"/>
            <a:ext cx="1257139" cy="880452"/>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Input Image</a:t>
            </a:r>
            <a:endParaRPr lang="en-US" dirty="0"/>
          </a:p>
        </p:txBody>
      </p:sp>
      <p:sp>
        <p:nvSpPr>
          <p:cNvPr id="6" name="Oval 5"/>
          <p:cNvSpPr/>
          <p:nvPr/>
        </p:nvSpPr>
        <p:spPr bwMode="auto">
          <a:xfrm>
            <a:off x="1923519" y="2090912"/>
            <a:ext cx="1476214" cy="1037095"/>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Image Level Set</a:t>
            </a:r>
            <a:endParaRPr lang="en-US" dirty="0"/>
          </a:p>
        </p:txBody>
      </p:sp>
      <p:sp>
        <p:nvSpPr>
          <p:cNvPr id="7" name="Bent-Up Arrow 106"/>
          <p:cNvSpPr>
            <a:spLocks/>
          </p:cNvSpPr>
          <p:nvPr/>
        </p:nvSpPr>
        <p:spPr bwMode="auto">
          <a:xfrm rot="5400000">
            <a:off x="363359" y="3382823"/>
            <a:ext cx="1148716" cy="639086"/>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8" name="Oval 7"/>
          <p:cNvSpPr/>
          <p:nvPr/>
        </p:nvSpPr>
        <p:spPr bwMode="auto">
          <a:xfrm>
            <a:off x="1257260" y="3532650"/>
            <a:ext cx="1436867" cy="1149453"/>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Image Surface Estimate</a:t>
            </a:r>
            <a:endParaRPr lang="en-US" dirty="0"/>
          </a:p>
        </p:txBody>
      </p:sp>
      <p:sp>
        <p:nvSpPr>
          <p:cNvPr id="10" name="Bent-Up Arrow 106"/>
          <p:cNvSpPr>
            <a:spLocks/>
          </p:cNvSpPr>
          <p:nvPr/>
        </p:nvSpPr>
        <p:spPr bwMode="auto">
          <a:xfrm rot="10800000" flipH="1">
            <a:off x="3399733" y="2512682"/>
            <a:ext cx="885213" cy="1171341"/>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1" name="Right Arrow 10"/>
          <p:cNvSpPr>
            <a:spLocks noChangeArrowheads="1"/>
          </p:cNvSpPr>
          <p:nvPr/>
        </p:nvSpPr>
        <p:spPr bwMode="auto">
          <a:xfrm>
            <a:off x="2717935" y="4051199"/>
            <a:ext cx="548998" cy="22552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 name="Rectangle 11"/>
          <p:cNvSpPr/>
          <p:nvPr/>
        </p:nvSpPr>
        <p:spPr bwMode="auto">
          <a:xfrm>
            <a:off x="3266933" y="3716563"/>
            <a:ext cx="1545170" cy="84791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Active Contour Filter</a:t>
            </a:r>
            <a:endParaRPr lang="en-US" dirty="0"/>
          </a:p>
        </p:txBody>
      </p:sp>
      <p:sp>
        <p:nvSpPr>
          <p:cNvPr id="13" name="Right Arrow 12"/>
          <p:cNvSpPr>
            <a:spLocks noChangeArrowheads="1"/>
          </p:cNvSpPr>
          <p:nvPr/>
        </p:nvSpPr>
        <p:spPr bwMode="auto">
          <a:xfrm>
            <a:off x="4836600" y="3981647"/>
            <a:ext cx="548998" cy="22552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5" name="Oval 14"/>
          <p:cNvSpPr/>
          <p:nvPr/>
        </p:nvSpPr>
        <p:spPr bwMode="auto">
          <a:xfrm>
            <a:off x="5385598" y="3532651"/>
            <a:ext cx="1861092" cy="1037095"/>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Output Surface</a:t>
            </a:r>
            <a:endParaRPr lang="en-US" dirty="0"/>
          </a:p>
        </p:txBody>
      </p:sp>
    </p:spTree>
    <p:extLst>
      <p:ext uri="{BB962C8B-B14F-4D97-AF65-F5344CB8AC3E}">
        <p14:creationId xmlns:p14="http://schemas.microsoft.com/office/powerpoint/2010/main" val="41320037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ent-Up Arrow 34"/>
          <p:cNvSpPr/>
          <p:nvPr/>
        </p:nvSpPr>
        <p:spPr>
          <a:xfrm rot="16200000" flipH="1">
            <a:off x="6625398" y="3984343"/>
            <a:ext cx="3682393" cy="945706"/>
          </a:xfrm>
          <a:prstGeom prst="bentUpArrow">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bwMode="auto">
          <a:xfrm>
            <a:off x="3833710" y="2209801"/>
            <a:ext cx="1513242" cy="918205"/>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Confidence Connected Filter</a:t>
            </a:r>
            <a:endParaRPr lang="en-US" dirty="0"/>
          </a:p>
        </p:txBody>
      </p:sp>
      <p:sp>
        <p:nvSpPr>
          <p:cNvPr id="6" name="Rectangle 5"/>
          <p:cNvSpPr/>
          <p:nvPr/>
        </p:nvSpPr>
        <p:spPr bwMode="auto">
          <a:xfrm>
            <a:off x="5949622" y="2236707"/>
            <a:ext cx="1130012" cy="88045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Fast Marching Filter</a:t>
            </a:r>
            <a:endParaRPr lang="en-US" dirty="0"/>
          </a:p>
        </p:txBody>
      </p:sp>
      <p:sp>
        <p:nvSpPr>
          <p:cNvPr id="7" name="Right Arrow 6"/>
          <p:cNvSpPr>
            <a:spLocks noChangeArrowheads="1"/>
          </p:cNvSpPr>
          <p:nvPr/>
        </p:nvSpPr>
        <p:spPr bwMode="auto">
          <a:xfrm>
            <a:off x="3231037" y="2517879"/>
            <a:ext cx="602672" cy="304605"/>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8" name="Right Arrow 7"/>
          <p:cNvSpPr>
            <a:spLocks noChangeArrowheads="1"/>
          </p:cNvSpPr>
          <p:nvPr/>
        </p:nvSpPr>
        <p:spPr bwMode="auto">
          <a:xfrm>
            <a:off x="5346952" y="2517881"/>
            <a:ext cx="602672" cy="304604"/>
          </a:xfrm>
          <a:prstGeom prst="rightArrow">
            <a:avLst>
              <a:gd name="adj1" fmla="val 50000"/>
              <a:gd name="adj2" fmla="val 50000"/>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9" name="Right Arrow 8"/>
          <p:cNvSpPr>
            <a:spLocks noChangeArrowheads="1"/>
          </p:cNvSpPr>
          <p:nvPr/>
        </p:nvSpPr>
        <p:spPr bwMode="auto">
          <a:xfrm>
            <a:off x="1374521" y="2615999"/>
            <a:ext cx="548998" cy="22552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 name="Oval 9"/>
          <p:cNvSpPr/>
          <p:nvPr/>
        </p:nvSpPr>
        <p:spPr bwMode="auto">
          <a:xfrm>
            <a:off x="142338" y="2236707"/>
            <a:ext cx="1257139" cy="880452"/>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Input Image</a:t>
            </a:r>
            <a:endParaRPr lang="en-US" dirty="0"/>
          </a:p>
        </p:txBody>
      </p:sp>
      <p:sp>
        <p:nvSpPr>
          <p:cNvPr id="11" name="Rectangle 10"/>
          <p:cNvSpPr/>
          <p:nvPr/>
        </p:nvSpPr>
        <p:spPr bwMode="auto">
          <a:xfrm>
            <a:off x="1911121" y="2236707"/>
            <a:ext cx="1319916" cy="84791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Otsu Threshold Noise Filter</a:t>
            </a:r>
            <a:endParaRPr lang="en-US" dirty="0"/>
          </a:p>
        </p:txBody>
      </p:sp>
      <p:sp>
        <p:nvSpPr>
          <p:cNvPr id="12" name="Right Arrow 11"/>
          <p:cNvSpPr>
            <a:spLocks noChangeArrowheads="1"/>
          </p:cNvSpPr>
          <p:nvPr/>
        </p:nvSpPr>
        <p:spPr bwMode="auto">
          <a:xfrm>
            <a:off x="7079633" y="2576377"/>
            <a:ext cx="602675" cy="265145"/>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3" name="Oval 12"/>
          <p:cNvSpPr/>
          <p:nvPr/>
        </p:nvSpPr>
        <p:spPr bwMode="auto">
          <a:xfrm>
            <a:off x="7682309" y="2209801"/>
            <a:ext cx="1257139" cy="880452"/>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Image Level Set</a:t>
            </a:r>
            <a:endParaRPr lang="en-US" dirty="0"/>
          </a:p>
        </p:txBody>
      </p:sp>
      <p:sp>
        <p:nvSpPr>
          <p:cNvPr id="14" name="Bent-Up Arrow 106"/>
          <p:cNvSpPr>
            <a:spLocks/>
          </p:cNvSpPr>
          <p:nvPr/>
        </p:nvSpPr>
        <p:spPr bwMode="auto">
          <a:xfrm rot="5400000">
            <a:off x="411364" y="3334817"/>
            <a:ext cx="1194923" cy="781303"/>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6" name="Rectangle 15"/>
          <p:cNvSpPr/>
          <p:nvPr/>
        </p:nvSpPr>
        <p:spPr bwMode="auto">
          <a:xfrm>
            <a:off x="3332948" y="3670624"/>
            <a:ext cx="1513242" cy="918205"/>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Gradient Magnitude Filter</a:t>
            </a:r>
            <a:endParaRPr lang="en-US" dirty="0"/>
          </a:p>
        </p:txBody>
      </p:sp>
      <p:sp>
        <p:nvSpPr>
          <p:cNvPr id="17" name="Rectangle 16"/>
          <p:cNvSpPr/>
          <p:nvPr/>
        </p:nvSpPr>
        <p:spPr bwMode="auto">
          <a:xfrm>
            <a:off x="5448860" y="3697530"/>
            <a:ext cx="1130012" cy="88045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Sigmoid Filter</a:t>
            </a:r>
            <a:endParaRPr lang="en-US" dirty="0"/>
          </a:p>
        </p:txBody>
      </p:sp>
      <p:sp>
        <p:nvSpPr>
          <p:cNvPr id="18" name="Right Arrow 17"/>
          <p:cNvSpPr>
            <a:spLocks noChangeArrowheads="1"/>
          </p:cNvSpPr>
          <p:nvPr/>
        </p:nvSpPr>
        <p:spPr bwMode="auto">
          <a:xfrm>
            <a:off x="2730275" y="3978702"/>
            <a:ext cx="602672" cy="304605"/>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9" name="Right Arrow 18"/>
          <p:cNvSpPr>
            <a:spLocks noChangeArrowheads="1"/>
          </p:cNvSpPr>
          <p:nvPr/>
        </p:nvSpPr>
        <p:spPr bwMode="auto">
          <a:xfrm>
            <a:off x="4846190" y="3978704"/>
            <a:ext cx="602672" cy="304604"/>
          </a:xfrm>
          <a:prstGeom prst="rightArrow">
            <a:avLst>
              <a:gd name="adj1" fmla="val 50000"/>
              <a:gd name="adj2" fmla="val 50000"/>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20" name="Rectangle 19"/>
          <p:cNvSpPr/>
          <p:nvPr/>
        </p:nvSpPr>
        <p:spPr bwMode="auto">
          <a:xfrm>
            <a:off x="1410359" y="3697530"/>
            <a:ext cx="1319916" cy="84791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Smoothing Filter</a:t>
            </a:r>
            <a:endParaRPr lang="en-US" dirty="0"/>
          </a:p>
        </p:txBody>
      </p:sp>
      <p:sp>
        <p:nvSpPr>
          <p:cNvPr id="21" name="Right Arrow 20"/>
          <p:cNvSpPr>
            <a:spLocks noChangeArrowheads="1"/>
          </p:cNvSpPr>
          <p:nvPr/>
        </p:nvSpPr>
        <p:spPr bwMode="auto">
          <a:xfrm>
            <a:off x="6589771" y="3905053"/>
            <a:ext cx="489863" cy="37825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22" name="Oval 21"/>
          <p:cNvSpPr/>
          <p:nvPr/>
        </p:nvSpPr>
        <p:spPr bwMode="auto">
          <a:xfrm>
            <a:off x="7079634" y="3684023"/>
            <a:ext cx="1154271" cy="880452"/>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Edge Image</a:t>
            </a:r>
            <a:endParaRPr lang="en-US" dirty="0"/>
          </a:p>
        </p:txBody>
      </p:sp>
      <p:sp>
        <p:nvSpPr>
          <p:cNvPr id="27" name="Rectangle 26"/>
          <p:cNvSpPr/>
          <p:nvPr/>
        </p:nvSpPr>
        <p:spPr bwMode="auto">
          <a:xfrm>
            <a:off x="6448572" y="5610453"/>
            <a:ext cx="1545170" cy="84791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t>Active Contour Filter</a:t>
            </a:r>
            <a:endParaRPr lang="en-US" dirty="0"/>
          </a:p>
        </p:txBody>
      </p:sp>
      <p:sp>
        <p:nvSpPr>
          <p:cNvPr id="28" name="Right Arrow 27"/>
          <p:cNvSpPr>
            <a:spLocks noChangeArrowheads="1"/>
          </p:cNvSpPr>
          <p:nvPr/>
        </p:nvSpPr>
        <p:spPr bwMode="auto">
          <a:xfrm rot="10800000">
            <a:off x="5899574" y="5913711"/>
            <a:ext cx="548998" cy="225524"/>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29" name="Oval 28"/>
          <p:cNvSpPr/>
          <p:nvPr/>
        </p:nvSpPr>
        <p:spPr bwMode="auto">
          <a:xfrm>
            <a:off x="4017906" y="5520657"/>
            <a:ext cx="1861092" cy="1037095"/>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Output Surface</a:t>
            </a:r>
            <a:endParaRPr lang="en-US" dirty="0"/>
          </a:p>
        </p:txBody>
      </p:sp>
      <p:sp>
        <p:nvSpPr>
          <p:cNvPr id="36" name="Right Arrow 35"/>
          <p:cNvSpPr>
            <a:spLocks noChangeArrowheads="1"/>
          </p:cNvSpPr>
          <p:nvPr/>
        </p:nvSpPr>
        <p:spPr bwMode="auto">
          <a:xfrm rot="5400000">
            <a:off x="7149801" y="4846080"/>
            <a:ext cx="1065012" cy="463737"/>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9" name="Title 1"/>
          <p:cNvSpPr>
            <a:spLocks noGrp="1"/>
          </p:cNvSpPr>
          <p:nvPr>
            <p:ph type="title"/>
          </p:nvPr>
        </p:nvSpPr>
        <p:spPr/>
        <p:txBody>
          <a:bodyPr>
            <a:normAutofit fontScale="90000"/>
          </a:bodyPr>
          <a:lstStyle/>
          <a:p>
            <a:r>
              <a:rPr lang="en-US" dirty="0" smtClean="0"/>
              <a:t>Geodesic Active Contour Implementation</a:t>
            </a:r>
            <a:endParaRPr lang="en-US" dirty="0"/>
          </a:p>
        </p:txBody>
      </p:sp>
    </p:spTree>
    <p:extLst>
      <p:ext uri="{BB962C8B-B14F-4D97-AF65-F5344CB8AC3E}">
        <p14:creationId xmlns:p14="http://schemas.microsoft.com/office/powerpoint/2010/main" val="3540621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Example</a:t>
            </a:r>
            <a:endParaRPr lang="en-US" dirty="0"/>
          </a:p>
        </p:txBody>
      </p:sp>
      <p:pic>
        <p:nvPicPr>
          <p:cNvPr id="4" name="Picture 3" descr="Picture 10.png"/>
          <p:cNvPicPr>
            <a:picLocks noChangeAspect="1"/>
          </p:cNvPicPr>
          <p:nvPr/>
        </p:nvPicPr>
        <p:blipFill>
          <a:blip r:embed="rId2"/>
          <a:stretch>
            <a:fillRect/>
          </a:stretch>
        </p:blipFill>
        <p:spPr>
          <a:xfrm rot="16200000">
            <a:off x="1932997" y="1312716"/>
            <a:ext cx="5141247" cy="5130516"/>
          </a:xfrm>
          <a:prstGeom prst="rect">
            <a:avLst/>
          </a:prstGeom>
        </p:spPr>
      </p:pic>
    </p:spTree>
    <p:extLst>
      <p:ext uri="{BB962C8B-B14F-4D97-AF65-F5344CB8AC3E}">
        <p14:creationId xmlns:p14="http://schemas.microsoft.com/office/powerpoint/2010/main" val="40401969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4.png"/>
          <p:cNvPicPr>
            <a:picLocks noChangeAspect="1"/>
          </p:cNvPicPr>
          <p:nvPr/>
        </p:nvPicPr>
        <p:blipFill>
          <a:blip r:embed="rId3"/>
          <a:stretch>
            <a:fillRect/>
          </a:stretch>
        </p:blipFill>
        <p:spPr>
          <a:xfrm rot="16200000">
            <a:off x="2154010" y="4423542"/>
            <a:ext cx="2018658" cy="2015005"/>
          </a:xfrm>
          <a:prstGeom prst="rect">
            <a:avLst/>
          </a:prstGeom>
        </p:spPr>
      </p:pic>
      <p:pic>
        <p:nvPicPr>
          <p:cNvPr id="10" name="Picture 9" descr="Picture 1.png"/>
          <p:cNvPicPr>
            <a:picLocks noChangeAspect="1"/>
          </p:cNvPicPr>
          <p:nvPr/>
        </p:nvPicPr>
        <p:blipFill>
          <a:blip r:embed="rId4"/>
          <a:stretch>
            <a:fillRect/>
          </a:stretch>
        </p:blipFill>
        <p:spPr>
          <a:xfrm rot="16200000">
            <a:off x="1065503" y="3014800"/>
            <a:ext cx="2015007" cy="2015006"/>
          </a:xfrm>
          <a:prstGeom prst="rect">
            <a:avLst/>
          </a:prstGeom>
        </p:spPr>
      </p:pic>
      <p:sp>
        <p:nvSpPr>
          <p:cNvPr id="2" name="Title 1"/>
          <p:cNvSpPr>
            <a:spLocks noGrp="1"/>
          </p:cNvSpPr>
          <p:nvPr>
            <p:ph type="title"/>
          </p:nvPr>
        </p:nvSpPr>
        <p:spPr/>
        <p:txBody>
          <a:bodyPr>
            <a:normAutofit/>
          </a:bodyPr>
          <a:lstStyle/>
          <a:p>
            <a:r>
              <a:rPr lang="en-US" dirty="0" smtClean="0"/>
              <a:t>3D Surface Generation</a:t>
            </a:r>
            <a:endParaRPr lang="en-US" dirty="0"/>
          </a:p>
        </p:txBody>
      </p:sp>
      <p:pic>
        <p:nvPicPr>
          <p:cNvPr id="4" name="Picture 3" descr="Picture 10.png"/>
          <p:cNvPicPr>
            <a:picLocks noChangeAspect="1"/>
          </p:cNvPicPr>
          <p:nvPr/>
        </p:nvPicPr>
        <p:blipFill>
          <a:blip r:embed="rId5"/>
          <a:stretch>
            <a:fillRect/>
          </a:stretch>
        </p:blipFill>
        <p:spPr>
          <a:xfrm rot="16200000">
            <a:off x="455070" y="1335139"/>
            <a:ext cx="2042357" cy="2038094"/>
          </a:xfrm>
          <a:prstGeom prst="rect">
            <a:avLst/>
          </a:prstGeom>
        </p:spPr>
      </p:pic>
      <p:sp>
        <p:nvSpPr>
          <p:cNvPr id="11" name="Right Arrow 10"/>
          <p:cNvSpPr/>
          <p:nvPr/>
        </p:nvSpPr>
        <p:spPr>
          <a:xfrm>
            <a:off x="3637253" y="3375365"/>
            <a:ext cx="1187219" cy="3605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769" b="95477" l="4082" r="96793"/>
                    </a14:imgEffect>
                  </a14:imgLayer>
                </a14:imgProps>
              </a:ext>
            </a:extLst>
          </a:blip>
          <a:srcRect/>
          <a:stretch>
            <a:fillRect/>
          </a:stretch>
        </p:blipFill>
        <p:spPr bwMode="auto">
          <a:xfrm>
            <a:off x="4875089" y="1947148"/>
            <a:ext cx="3515197" cy="4078858"/>
          </a:xfrm>
          <a:prstGeom prst="rect">
            <a:avLst/>
          </a:prstGeom>
          <a:noFill/>
          <a:ln w="9525">
            <a:noFill/>
            <a:miter lim="800000"/>
            <a:headEnd/>
            <a:tailEnd/>
          </a:ln>
        </p:spPr>
      </p:pic>
    </p:spTree>
    <p:extLst>
      <p:ext uri="{BB962C8B-B14F-4D97-AF65-F5344CB8AC3E}">
        <p14:creationId xmlns:p14="http://schemas.microsoft.com/office/powerpoint/2010/main" val="3863287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Deformable Registration</a:t>
            </a:r>
            <a:endParaRPr lang="en-US" dirty="0"/>
          </a:p>
        </p:txBody>
      </p:sp>
      <p:sp>
        <p:nvSpPr>
          <p:cNvPr id="5" name="Content Placeholder 4"/>
          <p:cNvSpPr>
            <a:spLocks noGrp="1"/>
          </p:cNvSpPr>
          <p:nvPr>
            <p:ph idx="1"/>
          </p:nvPr>
        </p:nvSpPr>
        <p:spPr>
          <a:xfrm>
            <a:off x="457200" y="1600200"/>
            <a:ext cx="4251110" cy="4525963"/>
          </a:xfrm>
        </p:spPr>
        <p:txBody>
          <a:bodyPr>
            <a:normAutofit/>
          </a:bodyPr>
          <a:lstStyle/>
          <a:p>
            <a:r>
              <a:rPr lang="en-US" dirty="0" smtClean="0"/>
              <a:t>Dense </a:t>
            </a:r>
            <a:r>
              <a:rPr lang="en-US" dirty="0"/>
              <a:t>field of vectors </a:t>
            </a:r>
            <a:r>
              <a:rPr lang="en-US" dirty="0" smtClean="0"/>
              <a:t>describes transformation </a:t>
            </a:r>
            <a:r>
              <a:rPr lang="en-US" dirty="0"/>
              <a:t>at each point</a:t>
            </a:r>
          </a:p>
          <a:p>
            <a:r>
              <a:rPr lang="en-US" dirty="0"/>
              <a:t>Essentially provides continuous landmark </a:t>
            </a:r>
            <a:r>
              <a:rPr lang="en-US" dirty="0" smtClean="0"/>
              <a:t>data</a:t>
            </a:r>
            <a:endParaRPr lang="en-US" dirty="0"/>
          </a:p>
        </p:txBody>
      </p:sp>
      <p:pic>
        <p:nvPicPr>
          <p:cNvPr id="8" name="Picture 7"/>
          <p:cNvPicPr>
            <a:picLocks noChangeAspect="1"/>
          </p:cNvPicPr>
          <p:nvPr/>
        </p:nvPicPr>
        <p:blipFill rotWithShape="1">
          <a:blip r:embed="rId3" cstate="print">
            <a:duotone>
              <a:schemeClr val="accent1">
                <a:shade val="45000"/>
                <a:satMod val="135000"/>
              </a:schemeClr>
              <a:prstClr val="white"/>
            </a:duotone>
            <a:alphaModFix amt="85000"/>
            <a:extLst>
              <a:ext uri="{BEBA8EAE-BF5A-486C-A8C5-ECC9F3942E4B}">
                <a14:imgProps xmlns:a14="http://schemas.microsoft.com/office/drawing/2010/main">
                  <a14:imgLayer r:embed="rId4">
                    <a14:imgEffect>
                      <a14:backgroundRemoval t="16667" b="95437" l="9179" r="98551"/>
                    </a14:imgEffect>
                    <a14:imgEffect>
                      <a14:colorTemperature colorTemp="4700"/>
                    </a14:imgEffect>
                    <a14:imgEffect>
                      <a14:saturation sat="0"/>
                    </a14:imgEffect>
                  </a14:imgLayer>
                </a14:imgProps>
              </a:ext>
            </a:extLst>
          </a:blip>
          <a:srcRect l="7747" t="7872" r="180" b="585"/>
          <a:stretch/>
        </p:blipFill>
        <p:spPr>
          <a:xfrm>
            <a:off x="5942642" y="990600"/>
            <a:ext cx="2320699" cy="2808920"/>
          </a:xfrm>
          <a:prstGeom prst="rect">
            <a:avLst/>
          </a:prstGeom>
        </p:spPr>
      </p:pic>
      <p:pic>
        <p:nvPicPr>
          <p:cNvPr id="7" name="Picture 6"/>
          <p:cNvPicPr>
            <a:picLocks noChangeAspect="1"/>
          </p:cNvPicPr>
          <p:nvPr/>
        </p:nvPicPr>
        <p:blipFill>
          <a:blip r:embed="rId5" cstate="print">
            <a:duotone>
              <a:schemeClr val="accent2">
                <a:shade val="45000"/>
                <a:satMod val="135000"/>
              </a:schemeClr>
              <a:prstClr val="white"/>
            </a:duotone>
            <a:alphaModFix amt="62000"/>
            <a:extLst>
              <a:ext uri="{BEBA8EAE-BF5A-486C-A8C5-ECC9F3942E4B}">
                <a14:imgProps xmlns:a14="http://schemas.microsoft.com/office/drawing/2010/main">
                  <a14:imgLayer r:embed="rId6">
                    <a14:imgEffect>
                      <a14:backgroundRemoval t="17063" b="95635" l="9179" r="98068"/>
                    </a14:imgEffect>
                    <a14:imgEffect>
                      <a14:colorTemperature colorTemp="4700"/>
                    </a14:imgEffect>
                    <a14:imgEffect>
                      <a14:saturation sat="0"/>
                    </a14:imgEffect>
                  </a14:imgLayer>
                </a14:imgProps>
              </a:ext>
            </a:extLst>
          </a:blip>
          <a:stretch>
            <a:fillRect/>
          </a:stretch>
        </p:blipFill>
        <p:spPr>
          <a:xfrm>
            <a:off x="5839432" y="995460"/>
            <a:ext cx="2466368" cy="2667529"/>
          </a:xfrm>
          <a:prstGeom prst="rect">
            <a:avLst/>
          </a:prstGeom>
        </p:spPr>
      </p:pic>
      <p:pic>
        <p:nvPicPr>
          <p:cNvPr id="10" name="Picture 9"/>
          <p:cNvPicPr>
            <a:picLocks noChangeAspect="1"/>
          </p:cNvPicPr>
          <p:nvPr/>
        </p:nvPicPr>
        <p:blipFill>
          <a:blip r:embed="rId7" cstate="print">
            <a:alphaModFix amt="90000"/>
            <a:extLst>
              <a:ext uri="{BEBA8EAE-BF5A-486C-A8C5-ECC9F3942E4B}">
                <a14:imgProps xmlns:a14="http://schemas.microsoft.com/office/drawing/2010/main">
                  <a14:imgLayer r:embed="rId8">
                    <a14:imgEffect>
                      <a14:backgroundRemoval t="9921" b="96032" l="9903" r="98309"/>
                    </a14:imgEffect>
                  </a14:imgLayer>
                </a14:imgProps>
              </a:ext>
            </a:extLst>
          </a:blip>
          <a:stretch>
            <a:fillRect/>
          </a:stretch>
        </p:blipFill>
        <p:spPr>
          <a:xfrm>
            <a:off x="5769617" y="3581400"/>
            <a:ext cx="2459983" cy="2819400"/>
          </a:xfrm>
          <a:prstGeom prst="rect">
            <a:avLst/>
          </a:prstGeom>
        </p:spPr>
      </p:pic>
      <p:sp>
        <p:nvSpPr>
          <p:cNvPr id="11" name="TextBox 10"/>
          <p:cNvSpPr txBox="1"/>
          <p:nvPr/>
        </p:nvSpPr>
        <p:spPr>
          <a:xfrm>
            <a:off x="5710248" y="3581400"/>
            <a:ext cx="2351926" cy="369332"/>
          </a:xfrm>
          <a:prstGeom prst="rect">
            <a:avLst/>
          </a:prstGeom>
          <a:noFill/>
        </p:spPr>
        <p:txBody>
          <a:bodyPr wrap="none" rtlCol="0">
            <a:spAutoFit/>
          </a:bodyPr>
          <a:lstStyle/>
          <a:p>
            <a:r>
              <a:rPr lang="en-US" b="1" dirty="0" smtClean="0"/>
              <a:t>Overlay of two objects</a:t>
            </a:r>
            <a:endParaRPr lang="en-US" b="1" dirty="0"/>
          </a:p>
        </p:txBody>
      </p:sp>
      <p:sp>
        <p:nvSpPr>
          <p:cNvPr id="12" name="TextBox 11"/>
          <p:cNvSpPr txBox="1"/>
          <p:nvPr/>
        </p:nvSpPr>
        <p:spPr>
          <a:xfrm>
            <a:off x="5867400" y="6172200"/>
            <a:ext cx="2190135" cy="369332"/>
          </a:xfrm>
          <a:prstGeom prst="rect">
            <a:avLst/>
          </a:prstGeom>
          <a:noFill/>
        </p:spPr>
        <p:txBody>
          <a:bodyPr wrap="none" rtlCol="0">
            <a:spAutoFit/>
          </a:bodyPr>
          <a:lstStyle/>
          <a:p>
            <a:r>
              <a:rPr lang="en-US" b="1" dirty="0" smtClean="0"/>
              <a:t>Deformation Vectors</a:t>
            </a:r>
            <a:endParaRPr lang="en-US" b="1" dirty="0"/>
          </a:p>
        </p:txBody>
      </p:sp>
    </p:spTree>
    <p:extLst>
      <p:ext uri="{BB962C8B-B14F-4D97-AF65-F5344CB8AC3E}">
        <p14:creationId xmlns:p14="http://schemas.microsoft.com/office/powerpoint/2010/main" val="4055457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Data Dimensionality</a:t>
            </a:r>
            <a:endParaRPr lang="en-US" dirty="0"/>
          </a:p>
        </p:txBody>
      </p:sp>
      <p:sp>
        <p:nvSpPr>
          <p:cNvPr id="3" name="Content Placeholder 2"/>
          <p:cNvSpPr>
            <a:spLocks noGrp="1"/>
          </p:cNvSpPr>
          <p:nvPr>
            <p:ph idx="1"/>
          </p:nvPr>
        </p:nvSpPr>
        <p:spPr>
          <a:xfrm>
            <a:off x="239059" y="1600200"/>
            <a:ext cx="3735295" cy="4525963"/>
          </a:xfrm>
        </p:spPr>
        <p:txBody>
          <a:bodyPr/>
          <a:lstStyle/>
          <a:p>
            <a:r>
              <a:rPr lang="en-US" dirty="0" smtClean="0"/>
              <a:t>High resolution images can have over a million surface points</a:t>
            </a:r>
          </a:p>
          <a:p>
            <a:r>
              <a:rPr lang="en-US" dirty="0" smtClean="0"/>
              <a:t>Need to reduce this number to track meaningful differences</a:t>
            </a:r>
          </a:p>
          <a:p>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3924007" y="1600200"/>
            <a:ext cx="4952882" cy="3748741"/>
          </a:xfrm>
          <a:prstGeom prst="rect">
            <a:avLst/>
          </a:prstGeom>
        </p:spPr>
      </p:pic>
      <p:sp>
        <p:nvSpPr>
          <p:cNvPr id="5" name="TextBox 4"/>
          <p:cNvSpPr txBox="1"/>
          <p:nvPr/>
        </p:nvSpPr>
        <p:spPr>
          <a:xfrm>
            <a:off x="3890474" y="5373004"/>
            <a:ext cx="2738926" cy="369332"/>
          </a:xfrm>
          <a:prstGeom prst="rect">
            <a:avLst/>
          </a:prstGeom>
          <a:noFill/>
        </p:spPr>
        <p:txBody>
          <a:bodyPr wrap="none" rtlCol="0">
            <a:spAutoFit/>
          </a:bodyPr>
          <a:lstStyle/>
          <a:p>
            <a:r>
              <a:rPr lang="en-US" b="1" dirty="0" smtClean="0"/>
              <a:t>Displaying 500,000 vectors</a:t>
            </a:r>
            <a:endParaRPr lang="en-US" b="1" dirty="0"/>
          </a:p>
        </p:txBody>
      </p:sp>
    </p:spTree>
    <p:extLst>
      <p:ext uri="{BB962C8B-B14F-4D97-AF65-F5344CB8AC3E}">
        <p14:creationId xmlns:p14="http://schemas.microsoft.com/office/powerpoint/2010/main" val="2127341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6200"/>
            <a:ext cx="8229600" cy="1143000"/>
          </a:xfrm>
        </p:spPr>
        <p:txBody>
          <a:bodyPr>
            <a:normAutofit/>
          </a:bodyPr>
          <a:lstStyle/>
          <a:p>
            <a:r>
              <a:rPr lang="en-US" sz="4000" dirty="0">
                <a:ea typeface="ＭＳ Ｐゴシック" charset="0"/>
              </a:rPr>
              <a:t>Overview of </a:t>
            </a:r>
            <a:r>
              <a:rPr lang="en-US" sz="4000" dirty="0" smtClean="0">
                <a:ea typeface="ＭＳ Ｐゴシック" charset="0"/>
              </a:rPr>
              <a:t>Base Methodology</a:t>
            </a:r>
            <a:endParaRPr lang="en-US" sz="4000" dirty="0">
              <a:ea typeface="ＭＳ Ｐゴシック" charset="0"/>
            </a:endParaRPr>
          </a:p>
        </p:txBody>
      </p:sp>
      <p:grpSp>
        <p:nvGrpSpPr>
          <p:cNvPr id="4" name="Group 3"/>
          <p:cNvGrpSpPr/>
          <p:nvPr/>
        </p:nvGrpSpPr>
        <p:grpSpPr>
          <a:xfrm>
            <a:off x="1295400" y="2590801"/>
            <a:ext cx="7078385" cy="3413579"/>
            <a:chOff x="1066801" y="2328269"/>
            <a:chExt cx="7078385" cy="3533912"/>
          </a:xfrm>
        </p:grpSpPr>
        <p:grpSp>
          <p:nvGrpSpPr>
            <p:cNvPr id="2" name="Group 93"/>
            <p:cNvGrpSpPr>
              <a:grpSpLocks/>
            </p:cNvGrpSpPr>
            <p:nvPr/>
          </p:nvGrpSpPr>
          <p:grpSpPr bwMode="auto">
            <a:xfrm>
              <a:off x="1066801" y="2328269"/>
              <a:ext cx="7078385" cy="3533912"/>
              <a:chOff x="1905000" y="1335117"/>
              <a:chExt cx="5791738" cy="3124805"/>
            </a:xfrm>
          </p:grpSpPr>
          <p:grpSp>
            <p:nvGrpSpPr>
              <p:cNvPr id="3" name="Group 94"/>
              <p:cNvGrpSpPr>
                <a:grpSpLocks/>
              </p:cNvGrpSpPr>
              <p:nvPr/>
            </p:nvGrpSpPr>
            <p:grpSpPr bwMode="auto">
              <a:xfrm>
                <a:off x="1905000" y="1335117"/>
                <a:ext cx="5791738" cy="3124805"/>
                <a:chOff x="779670" y="1872860"/>
                <a:chExt cx="6916588" cy="4504613"/>
              </a:xfrm>
            </p:grpSpPr>
            <p:sp>
              <p:nvSpPr>
                <p:cNvPr id="97" name="Rectangle 96"/>
                <p:cNvSpPr/>
                <p:nvPr/>
              </p:nvSpPr>
              <p:spPr>
                <a:xfrm>
                  <a:off x="4386665" y="1872860"/>
                  <a:ext cx="1177794" cy="121167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Low-level feature extraction</a:t>
                  </a:r>
                </a:p>
              </p:txBody>
            </p:sp>
            <p:sp>
              <p:nvSpPr>
                <p:cNvPr id="98" name="Rectangle 97"/>
                <p:cNvSpPr/>
                <p:nvPr/>
              </p:nvSpPr>
              <p:spPr>
                <a:xfrm>
                  <a:off x="6153354" y="1908366"/>
                  <a:ext cx="1104182" cy="116185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Mid-level feature extraction</a:t>
                  </a:r>
                </a:p>
              </p:txBody>
            </p:sp>
            <p:sp>
              <p:nvSpPr>
                <p:cNvPr id="99" name="Oval 98"/>
                <p:cNvSpPr/>
                <p:nvPr/>
              </p:nvSpPr>
              <p:spPr>
                <a:xfrm>
                  <a:off x="791030" y="3435464"/>
                  <a:ext cx="1228403" cy="838704"/>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Image 2</a:t>
                  </a:r>
                </a:p>
              </p:txBody>
            </p:sp>
            <p:sp>
              <p:nvSpPr>
                <p:cNvPr id="100" name="Right Arrow 99"/>
                <p:cNvSpPr>
                  <a:spLocks noChangeArrowheads="1"/>
                </p:cNvSpPr>
                <p:nvPr/>
              </p:nvSpPr>
              <p:spPr bwMode="auto">
                <a:xfrm>
                  <a:off x="3797768" y="2279405"/>
                  <a:ext cx="588896" cy="401961"/>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Right Arrow 100"/>
                <p:cNvSpPr>
                  <a:spLocks noChangeArrowheads="1"/>
                </p:cNvSpPr>
                <p:nvPr/>
              </p:nvSpPr>
              <p:spPr bwMode="auto">
                <a:xfrm rot="5400000">
                  <a:off x="4656962" y="3225816"/>
                  <a:ext cx="620331" cy="397198"/>
                </a:xfrm>
                <a:prstGeom prst="rightArrow">
                  <a:avLst>
                    <a:gd name="adj1" fmla="val 50000"/>
                    <a:gd name="adj2" fmla="val 49999"/>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2" name="Right Arrow 101"/>
                <p:cNvSpPr>
                  <a:spLocks noChangeArrowheads="1"/>
                </p:cNvSpPr>
                <p:nvPr/>
              </p:nvSpPr>
              <p:spPr bwMode="auto">
                <a:xfrm>
                  <a:off x="5564459" y="2279407"/>
                  <a:ext cx="588896" cy="401960"/>
                </a:xfrm>
                <a:prstGeom prst="rightArrow">
                  <a:avLst>
                    <a:gd name="adj1" fmla="val 50000"/>
                    <a:gd name="adj2" fmla="val 50000"/>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3" name="Right Arrow 102"/>
                <p:cNvSpPr>
                  <a:spLocks noChangeArrowheads="1"/>
                </p:cNvSpPr>
                <p:nvPr/>
              </p:nvSpPr>
              <p:spPr bwMode="auto">
                <a:xfrm>
                  <a:off x="1983688" y="2408885"/>
                  <a:ext cx="536449" cy="297605"/>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4" name="Oval 103"/>
                <p:cNvSpPr/>
                <p:nvPr/>
              </p:nvSpPr>
              <p:spPr>
                <a:xfrm>
                  <a:off x="779670" y="2103550"/>
                  <a:ext cx="1228403" cy="840637"/>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Image 1</a:t>
                  </a:r>
                </a:p>
              </p:txBody>
            </p:sp>
            <p:sp>
              <p:nvSpPr>
                <p:cNvPr id="106" name="Rectangle 105"/>
                <p:cNvSpPr/>
                <p:nvPr/>
              </p:nvSpPr>
              <p:spPr>
                <a:xfrm>
                  <a:off x="4400467" y="3763566"/>
                  <a:ext cx="1177794" cy="120587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Group similar features</a:t>
                  </a:r>
                </a:p>
              </p:txBody>
            </p:sp>
            <p:sp>
              <p:nvSpPr>
                <p:cNvPr id="107" name="Bent-Up Arrow 106"/>
                <p:cNvSpPr>
                  <a:spLocks/>
                </p:cNvSpPr>
                <p:nvPr/>
              </p:nvSpPr>
              <p:spPr bwMode="auto">
                <a:xfrm rot="16200000" flipH="1">
                  <a:off x="5457939" y="3206454"/>
                  <a:ext cx="1476430" cy="1263389"/>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08" name="Bent-Up Arrow 107"/>
                <p:cNvSpPr>
                  <a:spLocks/>
                </p:cNvSpPr>
                <p:nvPr/>
              </p:nvSpPr>
              <p:spPr bwMode="auto">
                <a:xfrm rot="5400000">
                  <a:off x="4986386" y="4898812"/>
                  <a:ext cx="742076" cy="883347"/>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09" name="Oval 108"/>
                <p:cNvSpPr/>
                <p:nvPr/>
              </p:nvSpPr>
              <p:spPr>
                <a:xfrm>
                  <a:off x="5799097" y="4837790"/>
                  <a:ext cx="1897161" cy="1539683"/>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Compact</a:t>
                  </a:r>
                </a:p>
                <a:p>
                  <a:pPr algn="ctr">
                    <a:defRPr/>
                  </a:pPr>
                  <a:r>
                    <a:rPr lang="en-US" dirty="0" smtClean="0"/>
                    <a:t>Feature Description</a:t>
                  </a:r>
                  <a:endParaRPr lang="en-US" dirty="0"/>
                </a:p>
              </p:txBody>
            </p:sp>
          </p:grpSp>
          <p:sp>
            <p:nvSpPr>
              <p:cNvPr id="96" name="Rectangle 95"/>
              <p:cNvSpPr/>
              <p:nvPr/>
            </p:nvSpPr>
            <p:spPr>
              <a:xfrm>
                <a:off x="3352269" y="1359747"/>
                <a:ext cx="1079993" cy="77618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Deformable Registration</a:t>
                </a:r>
              </a:p>
            </p:txBody>
          </p:sp>
        </p:grpSp>
        <p:sp>
          <p:nvSpPr>
            <p:cNvPr id="21" name="Bent-Up Arrow 107"/>
            <p:cNvSpPr>
              <a:spLocks/>
            </p:cNvSpPr>
            <p:nvPr/>
          </p:nvSpPr>
          <p:spPr bwMode="auto">
            <a:xfrm>
              <a:off x="2350441" y="3248359"/>
              <a:ext cx="966788" cy="727710"/>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grpSp>
      <p:pic>
        <p:nvPicPr>
          <p:cNvPr id="29" name="Picture 28"/>
          <p:cNvPicPr>
            <a:picLocks noChangeAspect="1"/>
          </p:cNvPicPr>
          <p:nvPr/>
        </p:nvPicPr>
        <p:blipFill>
          <a:blip r:embed="rId3" cstate="print">
            <a:alphaModFix/>
            <a:extLst>
              <a:ext uri="{BEBA8EAE-BF5A-486C-A8C5-ECC9F3942E4B}">
                <a14:imgProps xmlns:a14="http://schemas.microsoft.com/office/drawing/2010/main">
                  <a14:imgLayer r:embed="rId4">
                    <a14:imgEffect>
                      <a14:backgroundRemoval t="9921" b="96032" l="9903" r="98309"/>
                    </a14:imgEffect>
                    <a14:imgEffect>
                      <a14:colorTemperature colorTemp="5900"/>
                    </a14:imgEffect>
                  </a14:imgLayer>
                </a14:imgProps>
              </a:ext>
            </a:extLst>
          </a:blip>
          <a:stretch>
            <a:fillRect/>
          </a:stretch>
        </p:blipFill>
        <p:spPr>
          <a:xfrm>
            <a:off x="3048001" y="1066800"/>
            <a:ext cx="1371600" cy="1571998"/>
          </a:xfrm>
          <a:prstGeom prst="rect">
            <a:avLst/>
          </a:prstGeom>
        </p:spPr>
      </p:pic>
      <p:grpSp>
        <p:nvGrpSpPr>
          <p:cNvPr id="30" name="Group 29"/>
          <p:cNvGrpSpPr/>
          <p:nvPr/>
        </p:nvGrpSpPr>
        <p:grpSpPr>
          <a:xfrm>
            <a:off x="381000" y="1447800"/>
            <a:ext cx="1371600" cy="1524000"/>
            <a:chOff x="2209800" y="3962400"/>
            <a:chExt cx="1944522" cy="2103120"/>
          </a:xfrm>
        </p:grpSpPr>
        <p:pic>
          <p:nvPicPr>
            <p:cNvPr id="31" name="Picture 30"/>
            <p:cNvPicPr>
              <a:picLocks noChangeAspect="1"/>
            </p:cNvPicPr>
            <p:nvPr/>
          </p:nvPicPr>
          <p:blipFill>
            <a:blip r:embed="rId5" cstate="print">
              <a:duotone>
                <a:schemeClr val="accent2">
                  <a:shade val="45000"/>
                  <a:satMod val="135000"/>
                </a:schemeClr>
                <a:prstClr val="white"/>
              </a:duotone>
              <a:alphaModFix amt="51000"/>
              <a:extLst>
                <a:ext uri="{BEBA8EAE-BF5A-486C-A8C5-ECC9F3942E4B}">
                  <a14:imgProps xmlns:a14="http://schemas.microsoft.com/office/drawing/2010/main">
                    <a14:imgLayer r:embed="rId6">
                      <a14:imgEffect>
                        <a14:backgroundRemoval t="16667" b="95635" l="9179" r="97585"/>
                      </a14:imgEffect>
                      <a14:imgEffect>
                        <a14:colorTemperature colorTemp="4700"/>
                      </a14:imgEffect>
                      <a14:imgEffect>
                        <a14:saturation sat="0"/>
                      </a14:imgEffect>
                    </a14:imgLayer>
                  </a14:imgProps>
                </a:ext>
              </a:extLst>
            </a:blip>
            <a:stretch>
              <a:fillRect/>
            </a:stretch>
          </p:blipFill>
          <p:spPr>
            <a:xfrm>
              <a:off x="2209800" y="3962400"/>
              <a:ext cx="1944522" cy="2103120"/>
            </a:xfrm>
            <a:prstGeom prst="rect">
              <a:avLst/>
            </a:prstGeom>
          </p:spPr>
        </p:pic>
        <p:sp>
          <p:nvSpPr>
            <p:cNvPr id="32" name="Freeform 31"/>
            <p:cNvSpPr/>
            <p:nvPr/>
          </p:nvSpPr>
          <p:spPr>
            <a:xfrm>
              <a:off x="3011301" y="5715930"/>
              <a:ext cx="352549" cy="207200"/>
            </a:xfrm>
            <a:custGeom>
              <a:avLst/>
              <a:gdLst>
                <a:gd name="connsiteX0" fmla="*/ 341499 w 352549"/>
                <a:gd name="connsiteY0" fmla="*/ 53045 h 207200"/>
                <a:gd name="connsiteX1" fmla="*/ 265299 w 352549"/>
                <a:gd name="connsiteY1" fmla="*/ 2245 h 207200"/>
                <a:gd name="connsiteX2" fmla="*/ 176399 w 352549"/>
                <a:gd name="connsiteY2" fmla="*/ 11770 h 207200"/>
                <a:gd name="connsiteX3" fmla="*/ 116074 w 352549"/>
                <a:gd name="connsiteY3" fmla="*/ 37170 h 207200"/>
                <a:gd name="connsiteX4" fmla="*/ 84324 w 352549"/>
                <a:gd name="connsiteY4" fmla="*/ 100670 h 207200"/>
                <a:gd name="connsiteX5" fmla="*/ 74799 w 352549"/>
                <a:gd name="connsiteY5" fmla="*/ 160995 h 207200"/>
                <a:gd name="connsiteX6" fmla="*/ 11299 w 352549"/>
                <a:gd name="connsiteY6" fmla="*/ 202270 h 207200"/>
                <a:gd name="connsiteX7" fmla="*/ 341499 w 352549"/>
                <a:gd name="connsiteY7" fmla="*/ 53045 h 2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49" h="207200">
                  <a:moveTo>
                    <a:pt x="341499" y="53045"/>
                  </a:moveTo>
                  <a:cubicBezTo>
                    <a:pt x="383832" y="19708"/>
                    <a:pt x="292816" y="9124"/>
                    <a:pt x="265299" y="2245"/>
                  </a:cubicBezTo>
                  <a:cubicBezTo>
                    <a:pt x="237782" y="-4634"/>
                    <a:pt x="201270" y="5949"/>
                    <a:pt x="176399" y="11770"/>
                  </a:cubicBezTo>
                  <a:cubicBezTo>
                    <a:pt x="151528" y="17591"/>
                    <a:pt x="131420" y="22353"/>
                    <a:pt x="116074" y="37170"/>
                  </a:cubicBezTo>
                  <a:cubicBezTo>
                    <a:pt x="100728" y="51987"/>
                    <a:pt x="91203" y="80033"/>
                    <a:pt x="84324" y="100670"/>
                  </a:cubicBezTo>
                  <a:cubicBezTo>
                    <a:pt x="77445" y="121307"/>
                    <a:pt x="86970" y="144062"/>
                    <a:pt x="74799" y="160995"/>
                  </a:cubicBezTo>
                  <a:cubicBezTo>
                    <a:pt x="62628" y="177928"/>
                    <a:pt x="-32093" y="221849"/>
                    <a:pt x="11299" y="202270"/>
                  </a:cubicBezTo>
                  <a:cubicBezTo>
                    <a:pt x="54691" y="182691"/>
                    <a:pt x="299166" y="86382"/>
                    <a:pt x="341499" y="53045"/>
                  </a:cubicBez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28600" y="2895600"/>
            <a:ext cx="1219200" cy="1371600"/>
            <a:chOff x="381000" y="3962399"/>
            <a:chExt cx="1828800" cy="2213537"/>
          </a:xfrm>
        </p:grpSpPr>
        <p:pic>
          <p:nvPicPr>
            <p:cNvPr id="34" name="Picture 33"/>
            <p:cNvPicPr>
              <a:picLocks noChangeAspect="1"/>
            </p:cNvPicPr>
            <p:nvPr/>
          </p:nvPicPr>
          <p:blipFill rotWithShape="1">
            <a:blip r:embed="rId7" cstate="print">
              <a:duotone>
                <a:schemeClr val="accent1">
                  <a:shade val="45000"/>
                  <a:satMod val="135000"/>
                </a:schemeClr>
                <a:prstClr val="white"/>
              </a:duotone>
              <a:alphaModFix amt="85000"/>
              <a:extLst>
                <a:ext uri="{BEBA8EAE-BF5A-486C-A8C5-ECC9F3942E4B}">
                  <a14:imgProps xmlns:a14="http://schemas.microsoft.com/office/drawing/2010/main">
                    <a14:imgLayer r:embed="rId8">
                      <a14:imgEffect>
                        <a14:backgroundRemoval t="16667" b="95437" l="9179" r="98551"/>
                      </a14:imgEffect>
                      <a14:imgEffect>
                        <a14:colorTemperature colorTemp="4700"/>
                      </a14:imgEffect>
                      <a14:imgEffect>
                        <a14:saturation sat="0"/>
                      </a14:imgEffect>
                    </a14:imgLayer>
                  </a14:imgProps>
                </a:ext>
              </a:extLst>
            </a:blip>
            <a:srcRect l="7747" t="7872" r="180" b="585"/>
            <a:stretch/>
          </p:blipFill>
          <p:spPr>
            <a:xfrm>
              <a:off x="381000" y="3962399"/>
              <a:ext cx="1828800" cy="2213537"/>
            </a:xfrm>
            <a:prstGeom prst="rect">
              <a:avLst/>
            </a:prstGeom>
          </p:spPr>
        </p:pic>
        <p:sp>
          <p:nvSpPr>
            <p:cNvPr id="35" name="Freeform 34"/>
            <p:cNvSpPr/>
            <p:nvPr/>
          </p:nvSpPr>
          <p:spPr>
            <a:xfrm>
              <a:off x="1050925" y="5781675"/>
              <a:ext cx="352549" cy="283400"/>
            </a:xfrm>
            <a:custGeom>
              <a:avLst/>
              <a:gdLst>
                <a:gd name="connsiteX0" fmla="*/ 341499 w 352549"/>
                <a:gd name="connsiteY0" fmla="*/ 53045 h 207200"/>
                <a:gd name="connsiteX1" fmla="*/ 265299 w 352549"/>
                <a:gd name="connsiteY1" fmla="*/ 2245 h 207200"/>
                <a:gd name="connsiteX2" fmla="*/ 176399 w 352549"/>
                <a:gd name="connsiteY2" fmla="*/ 11770 h 207200"/>
                <a:gd name="connsiteX3" fmla="*/ 116074 w 352549"/>
                <a:gd name="connsiteY3" fmla="*/ 37170 h 207200"/>
                <a:gd name="connsiteX4" fmla="*/ 84324 w 352549"/>
                <a:gd name="connsiteY4" fmla="*/ 100670 h 207200"/>
                <a:gd name="connsiteX5" fmla="*/ 74799 w 352549"/>
                <a:gd name="connsiteY5" fmla="*/ 160995 h 207200"/>
                <a:gd name="connsiteX6" fmla="*/ 11299 w 352549"/>
                <a:gd name="connsiteY6" fmla="*/ 202270 h 207200"/>
                <a:gd name="connsiteX7" fmla="*/ 341499 w 352549"/>
                <a:gd name="connsiteY7" fmla="*/ 53045 h 2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549" h="207200">
                  <a:moveTo>
                    <a:pt x="341499" y="53045"/>
                  </a:moveTo>
                  <a:cubicBezTo>
                    <a:pt x="383832" y="19708"/>
                    <a:pt x="292816" y="9124"/>
                    <a:pt x="265299" y="2245"/>
                  </a:cubicBezTo>
                  <a:cubicBezTo>
                    <a:pt x="237782" y="-4634"/>
                    <a:pt x="201270" y="5949"/>
                    <a:pt x="176399" y="11770"/>
                  </a:cubicBezTo>
                  <a:cubicBezTo>
                    <a:pt x="151528" y="17591"/>
                    <a:pt x="131420" y="22353"/>
                    <a:pt x="116074" y="37170"/>
                  </a:cubicBezTo>
                  <a:cubicBezTo>
                    <a:pt x="100728" y="51987"/>
                    <a:pt x="91203" y="80033"/>
                    <a:pt x="84324" y="100670"/>
                  </a:cubicBezTo>
                  <a:cubicBezTo>
                    <a:pt x="77445" y="121307"/>
                    <a:pt x="86970" y="144062"/>
                    <a:pt x="74799" y="160995"/>
                  </a:cubicBezTo>
                  <a:cubicBezTo>
                    <a:pt x="62628" y="177928"/>
                    <a:pt x="-32093" y="221849"/>
                    <a:pt x="11299" y="202270"/>
                  </a:cubicBezTo>
                  <a:cubicBezTo>
                    <a:pt x="54691" y="182691"/>
                    <a:pt x="299166" y="86382"/>
                    <a:pt x="341499" y="53045"/>
                  </a:cubicBezTo>
                  <a:close/>
                </a:path>
              </a:pathLst>
            </a:cu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876800" y="1143000"/>
            <a:ext cx="1371600" cy="1465677"/>
            <a:chOff x="2133600" y="2971800"/>
            <a:chExt cx="2667000" cy="3246783"/>
          </a:xfrm>
        </p:grpSpPr>
        <p:pic>
          <p:nvPicPr>
            <p:cNvPr id="28" name="Picture 27"/>
            <p:cNvPicPr>
              <a:picLocks noChangeAspect="1"/>
            </p:cNvPicPr>
            <p:nvPr/>
          </p:nvPicPr>
          <p:blipFill>
            <a:blip r:embed="rId9" cstate="print">
              <a:extLst>
                <a:ext uri="{BEBA8EAE-BF5A-486C-A8C5-ECC9F3942E4B}">
                  <a14:imgProps xmlns:a14="http://schemas.microsoft.com/office/drawing/2010/main">
                    <a14:imgLayer r:embed="rId10">
                      <a14:imgEffect>
                        <a14:backgroundRemoval t="16865" b="96032" l="9662" r="98792"/>
                      </a14:imgEffect>
                    </a14:imgLayer>
                  </a14:imgProps>
                </a:ext>
              </a:extLst>
            </a:blip>
            <a:stretch>
              <a:fillRect/>
            </a:stretch>
          </p:blipFill>
          <p:spPr>
            <a:xfrm>
              <a:off x="2133600" y="2971800"/>
              <a:ext cx="2667000" cy="3246783"/>
            </a:xfrm>
            <a:prstGeom prst="rect">
              <a:avLst/>
            </a:prstGeom>
          </p:spPr>
        </p:pic>
        <p:sp>
          <p:nvSpPr>
            <p:cNvPr id="7" name="Freeform 6"/>
            <p:cNvSpPr/>
            <p:nvPr/>
          </p:nvSpPr>
          <p:spPr>
            <a:xfrm>
              <a:off x="3314818" y="5661299"/>
              <a:ext cx="387705" cy="342358"/>
            </a:xfrm>
            <a:custGeom>
              <a:avLst/>
              <a:gdLst>
                <a:gd name="connsiteX0" fmla="*/ 387446 w 387705"/>
                <a:gd name="connsiteY0" fmla="*/ 59196 h 279836"/>
                <a:gd name="connsiteX1" fmla="*/ 355159 w 387705"/>
                <a:gd name="connsiteY1" fmla="*/ 53814 h 279836"/>
                <a:gd name="connsiteX2" fmla="*/ 312109 w 387705"/>
                <a:gd name="connsiteY2" fmla="*/ 26907 h 279836"/>
                <a:gd name="connsiteX3" fmla="*/ 295966 w 387705"/>
                <a:gd name="connsiteY3" fmla="*/ 16144 h 279836"/>
                <a:gd name="connsiteX4" fmla="*/ 279822 w 387705"/>
                <a:gd name="connsiteY4" fmla="*/ 10763 h 279836"/>
                <a:gd name="connsiteX5" fmla="*/ 263678 w 387705"/>
                <a:gd name="connsiteY5" fmla="*/ 0 h 279836"/>
                <a:gd name="connsiteX6" fmla="*/ 220629 w 387705"/>
                <a:gd name="connsiteY6" fmla="*/ 10763 h 279836"/>
                <a:gd name="connsiteX7" fmla="*/ 156054 w 387705"/>
                <a:gd name="connsiteY7" fmla="*/ 26907 h 279836"/>
                <a:gd name="connsiteX8" fmla="*/ 123767 w 387705"/>
                <a:gd name="connsiteY8" fmla="*/ 37670 h 279836"/>
                <a:gd name="connsiteX9" fmla="*/ 102242 w 387705"/>
                <a:gd name="connsiteY9" fmla="*/ 43052 h 279836"/>
                <a:gd name="connsiteX10" fmla="*/ 69955 w 387705"/>
                <a:gd name="connsiteY10" fmla="*/ 53814 h 279836"/>
                <a:gd name="connsiteX11" fmla="*/ 53812 w 387705"/>
                <a:gd name="connsiteY11" fmla="*/ 59196 h 279836"/>
                <a:gd name="connsiteX12" fmla="*/ 32287 w 387705"/>
                <a:gd name="connsiteY12" fmla="*/ 64577 h 279836"/>
                <a:gd name="connsiteX13" fmla="*/ 16143 w 387705"/>
                <a:gd name="connsiteY13" fmla="*/ 96866 h 279836"/>
                <a:gd name="connsiteX14" fmla="*/ 0 w 387705"/>
                <a:gd name="connsiteY14" fmla="*/ 129155 h 279836"/>
                <a:gd name="connsiteX15" fmla="*/ 5381 w 387705"/>
                <a:gd name="connsiteY15" fmla="*/ 220640 h 279836"/>
                <a:gd name="connsiteX16" fmla="*/ 10762 w 387705"/>
                <a:gd name="connsiteY16" fmla="*/ 236784 h 279836"/>
                <a:gd name="connsiteX17" fmla="*/ 53812 w 387705"/>
                <a:gd name="connsiteY17" fmla="*/ 269073 h 279836"/>
                <a:gd name="connsiteX18" fmla="*/ 69955 w 387705"/>
                <a:gd name="connsiteY18" fmla="*/ 279836 h 279836"/>
                <a:gd name="connsiteX19" fmla="*/ 134530 w 387705"/>
                <a:gd name="connsiteY19" fmla="*/ 274454 h 279836"/>
                <a:gd name="connsiteX20" fmla="*/ 166817 w 387705"/>
                <a:gd name="connsiteY20" fmla="*/ 258310 h 279836"/>
                <a:gd name="connsiteX21" fmla="*/ 188342 w 387705"/>
                <a:gd name="connsiteY21" fmla="*/ 252929 h 279836"/>
                <a:gd name="connsiteX22" fmla="*/ 199104 w 387705"/>
                <a:gd name="connsiteY22" fmla="*/ 236784 h 279836"/>
                <a:gd name="connsiteX23" fmla="*/ 220629 w 387705"/>
                <a:gd name="connsiteY23" fmla="*/ 231403 h 279836"/>
                <a:gd name="connsiteX24" fmla="*/ 236772 w 387705"/>
                <a:gd name="connsiteY24" fmla="*/ 220640 h 279836"/>
                <a:gd name="connsiteX25" fmla="*/ 269060 w 387705"/>
                <a:gd name="connsiteY25" fmla="*/ 204495 h 279836"/>
                <a:gd name="connsiteX26" fmla="*/ 274441 w 387705"/>
                <a:gd name="connsiteY26" fmla="*/ 188351 h 279836"/>
                <a:gd name="connsiteX27" fmla="*/ 306728 w 387705"/>
                <a:gd name="connsiteY27" fmla="*/ 166825 h 279836"/>
                <a:gd name="connsiteX28" fmla="*/ 328253 w 387705"/>
                <a:gd name="connsiteY28" fmla="*/ 139918 h 279836"/>
                <a:gd name="connsiteX29" fmla="*/ 355159 w 387705"/>
                <a:gd name="connsiteY29" fmla="*/ 118392 h 279836"/>
                <a:gd name="connsiteX30" fmla="*/ 355159 w 387705"/>
                <a:gd name="connsiteY30" fmla="*/ 59196 h 279836"/>
                <a:gd name="connsiteX31" fmla="*/ 344396 w 387705"/>
                <a:gd name="connsiteY31" fmla="*/ 48433 h 279836"/>
                <a:gd name="connsiteX32" fmla="*/ 365921 w 387705"/>
                <a:gd name="connsiteY32" fmla="*/ 53814 h 279836"/>
                <a:gd name="connsiteX33" fmla="*/ 376684 w 387705"/>
                <a:gd name="connsiteY33" fmla="*/ 64577 h 279836"/>
                <a:gd name="connsiteX34" fmla="*/ 371302 w 387705"/>
                <a:gd name="connsiteY34" fmla="*/ 91485 h 279836"/>
                <a:gd name="connsiteX35" fmla="*/ 387446 w 387705"/>
                <a:gd name="connsiteY35" fmla="*/ 59196 h 2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7705" h="279836">
                  <a:moveTo>
                    <a:pt x="387446" y="59196"/>
                  </a:moveTo>
                  <a:cubicBezTo>
                    <a:pt x="384755" y="52917"/>
                    <a:pt x="365188" y="58112"/>
                    <a:pt x="355159" y="53814"/>
                  </a:cubicBezTo>
                  <a:cubicBezTo>
                    <a:pt x="339605" y="47148"/>
                    <a:pt x="326189" y="36294"/>
                    <a:pt x="312109" y="26907"/>
                  </a:cubicBezTo>
                  <a:cubicBezTo>
                    <a:pt x="306728" y="23319"/>
                    <a:pt x="301751" y="19036"/>
                    <a:pt x="295966" y="16144"/>
                  </a:cubicBezTo>
                  <a:cubicBezTo>
                    <a:pt x="290892" y="13607"/>
                    <a:pt x="285203" y="12557"/>
                    <a:pt x="279822" y="10763"/>
                  </a:cubicBezTo>
                  <a:cubicBezTo>
                    <a:pt x="274441" y="7175"/>
                    <a:pt x="270146" y="0"/>
                    <a:pt x="263678" y="0"/>
                  </a:cubicBezTo>
                  <a:cubicBezTo>
                    <a:pt x="248887" y="0"/>
                    <a:pt x="234851" y="6699"/>
                    <a:pt x="220629" y="10763"/>
                  </a:cubicBezTo>
                  <a:cubicBezTo>
                    <a:pt x="160939" y="27818"/>
                    <a:pt x="215932" y="16928"/>
                    <a:pt x="156054" y="26907"/>
                  </a:cubicBezTo>
                  <a:cubicBezTo>
                    <a:pt x="145292" y="30495"/>
                    <a:pt x="134773" y="34918"/>
                    <a:pt x="123767" y="37670"/>
                  </a:cubicBezTo>
                  <a:cubicBezTo>
                    <a:pt x="116592" y="39464"/>
                    <a:pt x="109326" y="40927"/>
                    <a:pt x="102242" y="43052"/>
                  </a:cubicBezTo>
                  <a:cubicBezTo>
                    <a:pt x="91376" y="46312"/>
                    <a:pt x="80717" y="50226"/>
                    <a:pt x="69955" y="53814"/>
                  </a:cubicBezTo>
                  <a:cubicBezTo>
                    <a:pt x="64574" y="55608"/>
                    <a:pt x="59315" y="57820"/>
                    <a:pt x="53812" y="59196"/>
                  </a:cubicBezTo>
                  <a:lnTo>
                    <a:pt x="32287" y="64577"/>
                  </a:lnTo>
                  <a:cubicBezTo>
                    <a:pt x="1444" y="110847"/>
                    <a:pt x="38423" y="52305"/>
                    <a:pt x="16143" y="96866"/>
                  </a:cubicBezTo>
                  <a:cubicBezTo>
                    <a:pt x="-4717" y="138587"/>
                    <a:pt x="13523" y="88584"/>
                    <a:pt x="0" y="129155"/>
                  </a:cubicBezTo>
                  <a:cubicBezTo>
                    <a:pt x="1794" y="159650"/>
                    <a:pt x="2342" y="190244"/>
                    <a:pt x="5381" y="220640"/>
                  </a:cubicBezTo>
                  <a:cubicBezTo>
                    <a:pt x="5945" y="226284"/>
                    <a:pt x="7844" y="231920"/>
                    <a:pt x="10762" y="236784"/>
                  </a:cubicBezTo>
                  <a:cubicBezTo>
                    <a:pt x="17398" y="247844"/>
                    <a:pt x="51143" y="267294"/>
                    <a:pt x="53812" y="269073"/>
                  </a:cubicBezTo>
                  <a:lnTo>
                    <a:pt x="69955" y="279836"/>
                  </a:lnTo>
                  <a:cubicBezTo>
                    <a:pt x="91480" y="278042"/>
                    <a:pt x="113120" y="277309"/>
                    <a:pt x="134530" y="274454"/>
                  </a:cubicBezTo>
                  <a:cubicBezTo>
                    <a:pt x="156474" y="271528"/>
                    <a:pt x="146335" y="267088"/>
                    <a:pt x="166817" y="258310"/>
                  </a:cubicBezTo>
                  <a:cubicBezTo>
                    <a:pt x="173615" y="255397"/>
                    <a:pt x="181167" y="254723"/>
                    <a:pt x="188342" y="252929"/>
                  </a:cubicBezTo>
                  <a:cubicBezTo>
                    <a:pt x="191929" y="247547"/>
                    <a:pt x="193723" y="240372"/>
                    <a:pt x="199104" y="236784"/>
                  </a:cubicBezTo>
                  <a:cubicBezTo>
                    <a:pt x="205258" y="232681"/>
                    <a:pt x="213831" y="234316"/>
                    <a:pt x="220629" y="231403"/>
                  </a:cubicBezTo>
                  <a:cubicBezTo>
                    <a:pt x="226573" y="228855"/>
                    <a:pt x="230988" y="223532"/>
                    <a:pt x="236772" y="220640"/>
                  </a:cubicBezTo>
                  <a:cubicBezTo>
                    <a:pt x="281335" y="198356"/>
                    <a:pt x="222789" y="235343"/>
                    <a:pt x="269060" y="204495"/>
                  </a:cubicBezTo>
                  <a:cubicBezTo>
                    <a:pt x="270854" y="199114"/>
                    <a:pt x="270430" y="192362"/>
                    <a:pt x="274441" y="188351"/>
                  </a:cubicBezTo>
                  <a:cubicBezTo>
                    <a:pt x="283587" y="179204"/>
                    <a:pt x="306728" y="166825"/>
                    <a:pt x="306728" y="166825"/>
                  </a:cubicBezTo>
                  <a:cubicBezTo>
                    <a:pt x="314721" y="154835"/>
                    <a:pt x="317297" y="148683"/>
                    <a:pt x="328253" y="139918"/>
                  </a:cubicBezTo>
                  <a:cubicBezTo>
                    <a:pt x="362195" y="112763"/>
                    <a:pt x="329171" y="144380"/>
                    <a:pt x="355159" y="118392"/>
                  </a:cubicBezTo>
                  <a:cubicBezTo>
                    <a:pt x="363355" y="93804"/>
                    <a:pt x="365727" y="94425"/>
                    <a:pt x="355159" y="59196"/>
                  </a:cubicBezTo>
                  <a:cubicBezTo>
                    <a:pt x="353701" y="54336"/>
                    <a:pt x="339858" y="50702"/>
                    <a:pt x="344396" y="48433"/>
                  </a:cubicBezTo>
                  <a:cubicBezTo>
                    <a:pt x="351011" y="45125"/>
                    <a:pt x="358746" y="52020"/>
                    <a:pt x="365921" y="53814"/>
                  </a:cubicBezTo>
                  <a:cubicBezTo>
                    <a:pt x="369509" y="57402"/>
                    <a:pt x="375967" y="59554"/>
                    <a:pt x="376684" y="64577"/>
                  </a:cubicBezTo>
                  <a:cubicBezTo>
                    <a:pt x="377977" y="73632"/>
                    <a:pt x="372806" y="82462"/>
                    <a:pt x="371302" y="91485"/>
                  </a:cubicBezTo>
                  <a:cubicBezTo>
                    <a:pt x="371007" y="93254"/>
                    <a:pt x="390137" y="65475"/>
                    <a:pt x="387446" y="59196"/>
                  </a:cubicBezTo>
                  <a:close/>
                </a:path>
              </a:pathLst>
            </a:cu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781800" y="1066800"/>
            <a:ext cx="1371600" cy="1600200"/>
            <a:chOff x="1143000" y="3581400"/>
            <a:chExt cx="1738993" cy="2117035"/>
          </a:xfrm>
        </p:grpSpPr>
        <p:pic>
          <p:nvPicPr>
            <p:cNvPr id="38" name="Picture 37"/>
            <p:cNvPicPr>
              <a:picLocks noChangeAspect="1"/>
            </p:cNvPicPr>
            <p:nvPr/>
          </p:nvPicPr>
          <p:blipFill>
            <a:blip r:embed="rId11" cstate="print">
              <a:duotone>
                <a:prstClr val="black"/>
                <a:srgbClr val="D9C3A5">
                  <a:tint val="50000"/>
                  <a:satMod val="180000"/>
                </a:srgbClr>
              </a:duotone>
              <a:alphaModFix amt="62000"/>
              <a:extLst>
                <a:ext uri="{BEBA8EAE-BF5A-486C-A8C5-ECC9F3942E4B}">
                  <a14:imgProps xmlns:a14="http://schemas.microsoft.com/office/drawing/2010/main">
                    <a14:imgLayer r:embed="rId12">
                      <a14:imgEffect>
                        <a14:backgroundRemoval t="16865" b="96032" l="9662" r="98792"/>
                      </a14:imgEffect>
                      <a14:imgEffect>
                        <a14:colorTemperature colorTemp="4700"/>
                      </a14:imgEffect>
                      <a14:imgEffect>
                        <a14:brightnessContrast bright="40000" contrast="-20000"/>
                      </a14:imgEffect>
                    </a14:imgLayer>
                  </a14:imgProps>
                </a:ext>
              </a:extLst>
            </a:blip>
            <a:stretch>
              <a:fillRect/>
            </a:stretch>
          </p:blipFill>
          <p:spPr>
            <a:xfrm>
              <a:off x="1143000" y="3581400"/>
              <a:ext cx="1738993" cy="2117035"/>
            </a:xfrm>
            <a:prstGeom prst="rect">
              <a:avLst/>
            </a:prstGeom>
          </p:spPr>
        </p:pic>
        <p:pic>
          <p:nvPicPr>
            <p:cNvPr id="39" name="Picture 38"/>
            <p:cNvPicPr>
              <a:picLocks noChangeAspect="1"/>
            </p:cNvPicPr>
            <p:nvPr/>
          </p:nvPicPr>
          <p:blipFill>
            <a:blip r:embed="rId13" cstate="print">
              <a:clrChange>
                <a:clrFrom>
                  <a:srgbClr val="A9827E"/>
                </a:clrFrom>
                <a:clrTo>
                  <a:srgbClr val="A9827E">
                    <a:alpha val="0"/>
                  </a:srgbClr>
                </a:clrTo>
              </a:clrChange>
              <a:duotone>
                <a:schemeClr val="accent2">
                  <a:shade val="45000"/>
                  <a:satMod val="135000"/>
                </a:schemeClr>
                <a:prstClr val="white"/>
              </a:duotone>
              <a:alphaModFix amt="60000"/>
              <a:extLst>
                <a:ext uri="{BEBA8EAE-BF5A-486C-A8C5-ECC9F3942E4B}">
                  <a14:imgProps xmlns:a14="http://schemas.microsoft.com/office/drawing/2010/main">
                    <a14:imgLayer r:embed="rId14">
                      <a14:imgEffect>
                        <a14:backgroundRemoval t="16865" b="96032" l="9662" r="98792"/>
                      </a14:imgEffect>
                      <a14:imgEffect>
                        <a14:artisticMarker/>
                      </a14:imgEffect>
                      <a14:imgEffect>
                        <a14:sharpenSoften amount="50000"/>
                      </a14:imgEffect>
                      <a14:imgEffect>
                        <a14:colorTemperature colorTemp="4700"/>
                      </a14:imgEffect>
                      <a14:imgEffect>
                        <a14:brightnessContrast bright="40000" contrast="40000"/>
                      </a14:imgEffect>
                    </a14:imgLayer>
                  </a14:imgProps>
                </a:ext>
              </a:extLst>
            </a:blip>
            <a:stretch>
              <a:fillRect/>
            </a:stretch>
          </p:blipFill>
          <p:spPr>
            <a:xfrm>
              <a:off x="1143000" y="3581400"/>
              <a:ext cx="1738993" cy="2117035"/>
            </a:xfrm>
            <a:prstGeom prst="rect">
              <a:avLst/>
            </a:prstGeom>
          </p:spPr>
        </p:pic>
      </p:grpSp>
      <p:grpSp>
        <p:nvGrpSpPr>
          <p:cNvPr id="6" name="Group 5"/>
          <p:cNvGrpSpPr/>
          <p:nvPr/>
        </p:nvGrpSpPr>
        <p:grpSpPr>
          <a:xfrm>
            <a:off x="5406687" y="5235997"/>
            <a:ext cx="1371600" cy="1600200"/>
            <a:chOff x="5105400" y="4876800"/>
            <a:chExt cx="1502229" cy="1828800"/>
          </a:xfrm>
        </p:grpSpPr>
        <p:pic>
          <p:nvPicPr>
            <p:cNvPr id="36" name="Picture 35"/>
            <p:cNvPicPr>
              <a:picLocks noChangeAspect="1"/>
            </p:cNvPicPr>
            <p:nvPr/>
          </p:nvPicPr>
          <p:blipFill>
            <a:blip r:embed="rId15" cstate="print">
              <a:extLst>
                <a:ext uri="{BEBA8EAE-BF5A-486C-A8C5-ECC9F3942E4B}">
                  <a14:imgProps xmlns:a14="http://schemas.microsoft.com/office/drawing/2010/main">
                    <a14:imgLayer r:embed="rId16">
                      <a14:imgEffect>
                        <a14:backgroundRemoval t="16865" b="96627" l="9420" r="98551"/>
                      </a14:imgEffect>
                    </a14:imgLayer>
                  </a14:imgProps>
                </a:ext>
              </a:extLst>
            </a:blip>
            <a:stretch>
              <a:fillRect/>
            </a:stretch>
          </p:blipFill>
          <p:spPr>
            <a:xfrm>
              <a:off x="5105400" y="4876800"/>
              <a:ext cx="1502229" cy="1828800"/>
            </a:xfrm>
            <a:prstGeom prst="rect">
              <a:avLst/>
            </a:prstGeom>
          </p:spPr>
        </p:pic>
        <p:sp>
          <p:nvSpPr>
            <p:cNvPr id="5" name="Freeform 4"/>
            <p:cNvSpPr/>
            <p:nvPr/>
          </p:nvSpPr>
          <p:spPr>
            <a:xfrm>
              <a:off x="5764059" y="6396973"/>
              <a:ext cx="247653" cy="217266"/>
            </a:xfrm>
            <a:custGeom>
              <a:avLst/>
              <a:gdLst>
                <a:gd name="connsiteX0" fmla="*/ 243684 w 247653"/>
                <a:gd name="connsiteY0" fmla="*/ 32805 h 217266"/>
                <a:gd name="connsiteX1" fmla="*/ 178077 w 247653"/>
                <a:gd name="connsiteY1" fmla="*/ 18745 h 217266"/>
                <a:gd name="connsiteX2" fmla="*/ 164018 w 247653"/>
                <a:gd name="connsiteY2" fmla="*/ 9373 h 217266"/>
                <a:gd name="connsiteX3" fmla="*/ 135901 w 247653"/>
                <a:gd name="connsiteY3" fmla="*/ 0 h 217266"/>
                <a:gd name="connsiteX4" fmla="*/ 89038 w 247653"/>
                <a:gd name="connsiteY4" fmla="*/ 14059 h 217266"/>
                <a:gd name="connsiteX5" fmla="*/ 74980 w 247653"/>
                <a:gd name="connsiteY5" fmla="*/ 18745 h 217266"/>
                <a:gd name="connsiteX6" fmla="*/ 65607 w 247653"/>
                <a:gd name="connsiteY6" fmla="*/ 28118 h 217266"/>
                <a:gd name="connsiteX7" fmla="*/ 51548 w 247653"/>
                <a:gd name="connsiteY7" fmla="*/ 32805 h 217266"/>
                <a:gd name="connsiteX8" fmla="*/ 42176 w 247653"/>
                <a:gd name="connsiteY8" fmla="*/ 51550 h 217266"/>
                <a:gd name="connsiteX9" fmla="*/ 32804 w 247653"/>
                <a:gd name="connsiteY9" fmla="*/ 65610 h 217266"/>
                <a:gd name="connsiteX10" fmla="*/ 18745 w 247653"/>
                <a:gd name="connsiteY10" fmla="*/ 93728 h 217266"/>
                <a:gd name="connsiteX11" fmla="*/ 14059 w 247653"/>
                <a:gd name="connsiteY11" fmla="*/ 112474 h 217266"/>
                <a:gd name="connsiteX12" fmla="*/ 4686 w 247653"/>
                <a:gd name="connsiteY12" fmla="*/ 140593 h 217266"/>
                <a:gd name="connsiteX13" fmla="*/ 0 w 247653"/>
                <a:gd name="connsiteY13" fmla="*/ 164025 h 217266"/>
                <a:gd name="connsiteX14" fmla="*/ 9372 w 247653"/>
                <a:gd name="connsiteY14" fmla="*/ 215575 h 217266"/>
                <a:gd name="connsiteX15" fmla="*/ 32804 w 247653"/>
                <a:gd name="connsiteY15" fmla="*/ 201516 h 217266"/>
                <a:gd name="connsiteX16" fmla="*/ 70293 w 247653"/>
                <a:gd name="connsiteY16" fmla="*/ 182770 h 217266"/>
                <a:gd name="connsiteX17" fmla="*/ 107783 w 247653"/>
                <a:gd name="connsiteY17" fmla="*/ 159338 h 217266"/>
                <a:gd name="connsiteX18" fmla="*/ 149959 w 247653"/>
                <a:gd name="connsiteY18" fmla="*/ 135906 h 217266"/>
                <a:gd name="connsiteX19" fmla="*/ 173390 w 247653"/>
                <a:gd name="connsiteY19" fmla="*/ 117160 h 217266"/>
                <a:gd name="connsiteX20" fmla="*/ 201508 w 247653"/>
                <a:gd name="connsiteY20" fmla="*/ 107788 h 217266"/>
                <a:gd name="connsiteX21" fmla="*/ 215566 w 247653"/>
                <a:gd name="connsiteY21" fmla="*/ 103101 h 217266"/>
                <a:gd name="connsiteX22" fmla="*/ 224939 w 247653"/>
                <a:gd name="connsiteY22" fmla="*/ 89042 h 217266"/>
                <a:gd name="connsiteX23" fmla="*/ 238998 w 247653"/>
                <a:gd name="connsiteY23" fmla="*/ 79669 h 217266"/>
                <a:gd name="connsiteX24" fmla="*/ 243684 w 247653"/>
                <a:gd name="connsiteY24" fmla="*/ 32805 h 21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3" h="217266">
                  <a:moveTo>
                    <a:pt x="243684" y="32805"/>
                  </a:moveTo>
                  <a:cubicBezTo>
                    <a:pt x="233531" y="22651"/>
                    <a:pt x="193489" y="29019"/>
                    <a:pt x="178077" y="18745"/>
                  </a:cubicBezTo>
                  <a:cubicBezTo>
                    <a:pt x="173391" y="15621"/>
                    <a:pt x="169165" y="11660"/>
                    <a:pt x="164018" y="9373"/>
                  </a:cubicBezTo>
                  <a:cubicBezTo>
                    <a:pt x="154990" y="5361"/>
                    <a:pt x="135901" y="0"/>
                    <a:pt x="135901" y="0"/>
                  </a:cubicBezTo>
                  <a:cubicBezTo>
                    <a:pt x="107570" y="7082"/>
                    <a:pt x="123268" y="2649"/>
                    <a:pt x="89038" y="14059"/>
                  </a:cubicBezTo>
                  <a:lnTo>
                    <a:pt x="74980" y="18745"/>
                  </a:lnTo>
                  <a:cubicBezTo>
                    <a:pt x="71856" y="21869"/>
                    <a:pt x="69396" y="25845"/>
                    <a:pt x="65607" y="28118"/>
                  </a:cubicBezTo>
                  <a:cubicBezTo>
                    <a:pt x="61371" y="30660"/>
                    <a:pt x="55041" y="29312"/>
                    <a:pt x="51548" y="32805"/>
                  </a:cubicBezTo>
                  <a:cubicBezTo>
                    <a:pt x="46608" y="37745"/>
                    <a:pt x="45642" y="45485"/>
                    <a:pt x="42176" y="51550"/>
                  </a:cubicBezTo>
                  <a:cubicBezTo>
                    <a:pt x="39382" y="56440"/>
                    <a:pt x="35323" y="60572"/>
                    <a:pt x="32804" y="65610"/>
                  </a:cubicBezTo>
                  <a:cubicBezTo>
                    <a:pt x="13405" y="104410"/>
                    <a:pt x="45600" y="53442"/>
                    <a:pt x="18745" y="93728"/>
                  </a:cubicBezTo>
                  <a:cubicBezTo>
                    <a:pt x="17183" y="99977"/>
                    <a:pt x="15910" y="106305"/>
                    <a:pt x="14059" y="112474"/>
                  </a:cubicBezTo>
                  <a:cubicBezTo>
                    <a:pt x="11220" y="121937"/>
                    <a:pt x="6623" y="130905"/>
                    <a:pt x="4686" y="140593"/>
                  </a:cubicBezTo>
                  <a:lnTo>
                    <a:pt x="0" y="164025"/>
                  </a:lnTo>
                  <a:cubicBezTo>
                    <a:pt x="3124" y="181208"/>
                    <a:pt x="-2129" y="202431"/>
                    <a:pt x="9372" y="215575"/>
                  </a:cubicBezTo>
                  <a:cubicBezTo>
                    <a:pt x="15370" y="222430"/>
                    <a:pt x="25225" y="206569"/>
                    <a:pt x="32804" y="201516"/>
                  </a:cubicBezTo>
                  <a:cubicBezTo>
                    <a:pt x="61482" y="182397"/>
                    <a:pt x="40028" y="190338"/>
                    <a:pt x="70293" y="182770"/>
                  </a:cubicBezTo>
                  <a:cubicBezTo>
                    <a:pt x="97758" y="155305"/>
                    <a:pt x="68733" y="180638"/>
                    <a:pt x="107783" y="159338"/>
                  </a:cubicBezTo>
                  <a:cubicBezTo>
                    <a:pt x="158430" y="131712"/>
                    <a:pt x="117138" y="146849"/>
                    <a:pt x="149959" y="135906"/>
                  </a:cubicBezTo>
                  <a:cubicBezTo>
                    <a:pt x="157748" y="128117"/>
                    <a:pt x="162752" y="121888"/>
                    <a:pt x="173390" y="117160"/>
                  </a:cubicBezTo>
                  <a:cubicBezTo>
                    <a:pt x="182418" y="113147"/>
                    <a:pt x="192135" y="110912"/>
                    <a:pt x="201508" y="107788"/>
                  </a:cubicBezTo>
                  <a:lnTo>
                    <a:pt x="215566" y="103101"/>
                  </a:lnTo>
                  <a:cubicBezTo>
                    <a:pt x="218690" y="98415"/>
                    <a:pt x="220956" y="93025"/>
                    <a:pt x="224939" y="89042"/>
                  </a:cubicBezTo>
                  <a:cubicBezTo>
                    <a:pt x="228922" y="85059"/>
                    <a:pt x="238142" y="85236"/>
                    <a:pt x="238998" y="79669"/>
                  </a:cubicBezTo>
                  <a:cubicBezTo>
                    <a:pt x="241621" y="62615"/>
                    <a:pt x="253837" y="42959"/>
                    <a:pt x="243684" y="32805"/>
                  </a:cubicBezTo>
                  <a:close/>
                </a:path>
              </a:pathLst>
            </a:cu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0940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Morphometric Analysis of Biomedical Images</a:t>
            </a:r>
            <a:endParaRPr lang="en-US"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646572650"/>
              </p:ext>
            </p:extLst>
          </p:nvPr>
        </p:nvGraphicFramePr>
        <p:xfrm>
          <a:off x="228600" y="1488432"/>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769" b="95477" l="4082" r="96793"/>
                    </a14:imgEffect>
                  </a14:imgLayer>
                </a14:imgProps>
              </a:ext>
            </a:extLst>
          </a:blip>
          <a:srcRect/>
          <a:stretch>
            <a:fillRect/>
          </a:stretch>
        </p:blipFill>
        <p:spPr bwMode="auto">
          <a:xfrm>
            <a:off x="435842" y="1779024"/>
            <a:ext cx="1279819" cy="1485037"/>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13" b="94636" l="9886" r="90114"/>
                    </a14:imgEffect>
                  </a14:imgLayer>
                </a14:imgProps>
              </a:ext>
              <a:ext uri="{28A0092B-C50C-407E-A947-70E740481C1C}">
                <a14:useLocalDpi xmlns:a14="http://schemas.microsoft.com/office/drawing/2010/main" val="0"/>
              </a:ext>
            </a:extLst>
          </a:blip>
          <a:srcRect/>
          <a:stretch>
            <a:fillRect/>
          </a:stretch>
        </p:blipFill>
        <p:spPr bwMode="auto">
          <a:xfrm>
            <a:off x="2222954" y="1892754"/>
            <a:ext cx="1137946" cy="110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201599" y="1995848"/>
            <a:ext cx="884766" cy="808238"/>
            <a:chOff x="4146085" y="2133600"/>
            <a:chExt cx="914400" cy="838200"/>
          </a:xfrm>
        </p:grpSpPr>
        <p:sp>
          <p:nvSpPr>
            <p:cNvPr id="18" name="Oval 17"/>
            <p:cNvSpPr/>
            <p:nvPr/>
          </p:nvSpPr>
          <p:spPr>
            <a:xfrm>
              <a:off x="4267200" y="2362200"/>
              <a:ext cx="685800" cy="609600"/>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19600" y="2133600"/>
              <a:ext cx="320442" cy="303042"/>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0000"/>
                </a:solidFill>
              </a:endParaRPr>
            </a:p>
          </p:txBody>
        </p:sp>
        <p:sp>
          <p:nvSpPr>
            <p:cNvPr id="13" name="Oval 12"/>
            <p:cNvSpPr/>
            <p:nvPr/>
          </p:nvSpPr>
          <p:spPr>
            <a:xfrm>
              <a:off x="4146085" y="2668758"/>
              <a:ext cx="320442" cy="303042"/>
            </a:xfrm>
            <a:prstGeom prst="ellipse">
              <a:avLst/>
            </a:prstGeom>
            <a:solidFill>
              <a:srgbClr val="00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p>
          </p:txBody>
        </p:sp>
        <p:sp>
          <p:nvSpPr>
            <p:cNvPr id="14" name="Oval 13"/>
            <p:cNvSpPr/>
            <p:nvPr/>
          </p:nvSpPr>
          <p:spPr>
            <a:xfrm>
              <a:off x="4740043" y="2668758"/>
              <a:ext cx="320442" cy="303042"/>
            </a:xfrm>
            <a:prstGeom prst="ellipse">
              <a:avLst/>
            </a:prstGeom>
            <a:solidFill>
              <a:srgbClr val="0000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FF00"/>
                </a:solidFill>
              </a:endParaRPr>
            </a:p>
          </p:txBody>
        </p:sp>
        <p:cxnSp>
          <p:nvCxnSpPr>
            <p:cNvPr id="15" name="Straight Connector 14"/>
            <p:cNvCxnSpPr>
              <a:stCxn id="12" idx="5"/>
              <a:endCxn id="14" idx="0"/>
            </p:cNvCxnSpPr>
            <p:nvPr/>
          </p:nvCxnSpPr>
          <p:spPr>
            <a:xfrm>
              <a:off x="4693115" y="2392262"/>
              <a:ext cx="207149" cy="27649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13" idx="6"/>
              <a:endCxn id="14" idx="2"/>
            </p:cNvCxnSpPr>
            <p:nvPr/>
          </p:nvCxnSpPr>
          <p:spPr>
            <a:xfrm>
              <a:off x="4466527" y="2820279"/>
              <a:ext cx="273515"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12" idx="3"/>
              <a:endCxn id="13" idx="0"/>
            </p:cNvCxnSpPr>
            <p:nvPr/>
          </p:nvCxnSpPr>
          <p:spPr>
            <a:xfrm flipH="1">
              <a:off x="4306306" y="2392262"/>
              <a:ext cx="160221" cy="276496"/>
            </a:xfrm>
            <a:prstGeom prst="line">
              <a:avLst/>
            </a:prstGeom>
          </p:spPr>
          <p:style>
            <a:lnRef idx="3">
              <a:schemeClr val="dk1"/>
            </a:lnRef>
            <a:fillRef idx="0">
              <a:schemeClr val="dk1"/>
            </a:fillRef>
            <a:effectRef idx="2">
              <a:schemeClr val="dk1"/>
            </a:effectRef>
            <a:fontRef idx="minor">
              <a:schemeClr val="tx1"/>
            </a:fontRef>
          </p:style>
        </p:cxnSp>
      </p:grpSp>
      <p:pic>
        <p:nvPicPr>
          <p:cNvPr id="19" name="Picture 18"/>
          <p:cNvPicPr>
            <a:picLocks noChangeAspect="1"/>
          </p:cNvPicPr>
          <p:nvPr/>
        </p:nvPicPr>
        <p:blipFill>
          <a:blip r:embed="rId11" cstate="print">
            <a:grayscl/>
            <a:extLst>
              <a:ext uri="{BEBA8EAE-BF5A-486C-A8C5-ECC9F3942E4B}">
                <a14:imgProps xmlns:a14="http://schemas.microsoft.com/office/drawing/2010/main">
                  <a14:imgLayer r:embed="rId12">
                    <a14:imgEffect>
                      <a14:backgroundRemoval t="4268" b="96341" l="5161" r="98710"/>
                    </a14:imgEffect>
                    <a14:imgEffect>
                      <a14:colorTemperature colorTemp="8800"/>
                    </a14:imgEffect>
                    <a14:imgEffect>
                      <a14:saturation sat="200000"/>
                    </a14:imgEffect>
                    <a14:imgEffect>
                      <a14:brightnessContrast bright="-20000" contrast="40000"/>
                    </a14:imgEffect>
                  </a14:imgLayer>
                </a14:imgProps>
              </a:ext>
            </a:extLst>
          </a:blip>
          <a:stretch>
            <a:fillRect/>
          </a:stretch>
        </p:blipFill>
        <p:spPr>
          <a:xfrm>
            <a:off x="7400660" y="1820133"/>
            <a:ext cx="1286140" cy="1360820"/>
          </a:xfrm>
          <a:prstGeom prst="rect">
            <a:avLst/>
          </a:prstGeom>
        </p:spPr>
      </p:pic>
      <p:cxnSp>
        <p:nvCxnSpPr>
          <p:cNvPr id="20" name="Straight Arrow Connector 19"/>
          <p:cNvCxnSpPr/>
          <p:nvPr/>
        </p:nvCxnSpPr>
        <p:spPr>
          <a:xfrm>
            <a:off x="7631218" y="2136493"/>
            <a:ext cx="234950" cy="2386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415" b="99057" l="2201" r="97937"/>
                    </a14:imgEffect>
                  </a14:imgLayer>
                </a14:imgProps>
              </a:ext>
            </a:extLst>
          </a:blip>
          <a:stretch>
            <a:fillRect/>
          </a:stretch>
        </p:blipFill>
        <p:spPr>
          <a:xfrm>
            <a:off x="5745641" y="1894249"/>
            <a:ext cx="1313335" cy="1061978"/>
          </a:xfrm>
          <a:prstGeom prst="rect">
            <a:avLst/>
          </a:prstGeom>
        </p:spPr>
      </p:pic>
      <p:sp>
        <p:nvSpPr>
          <p:cNvPr id="5" name="TextBox 4"/>
          <p:cNvSpPr txBox="1"/>
          <p:nvPr/>
        </p:nvSpPr>
        <p:spPr>
          <a:xfrm>
            <a:off x="1167864" y="5691763"/>
            <a:ext cx="6613002" cy="461665"/>
          </a:xfrm>
          <a:prstGeom prst="rect">
            <a:avLst/>
          </a:prstGeom>
          <a:noFill/>
        </p:spPr>
        <p:txBody>
          <a:bodyPr wrap="square" rtlCol="0">
            <a:spAutoFit/>
          </a:bodyPr>
          <a:lstStyle/>
          <a:p>
            <a:pPr algn="ctr"/>
            <a:r>
              <a:rPr lang="en-US" sz="2400" b="1" dirty="0" smtClean="0"/>
              <a:t>Framework </a:t>
            </a:r>
            <a:r>
              <a:rPr lang="en-US" sz="2400" b="1" dirty="0" smtClean="0"/>
              <a:t>for Morphometric Shape Analysis</a:t>
            </a:r>
            <a:endParaRPr lang="en-US" sz="2400" b="1" dirty="0"/>
          </a:p>
        </p:txBody>
      </p:sp>
    </p:spTree>
    <p:extLst>
      <p:ext uri="{BB962C8B-B14F-4D97-AF65-F5344CB8AC3E}">
        <p14:creationId xmlns:p14="http://schemas.microsoft.com/office/powerpoint/2010/main" val="15382011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6200"/>
            <a:ext cx="8229600" cy="1143000"/>
          </a:xfrm>
        </p:spPr>
        <p:txBody>
          <a:bodyPr>
            <a:normAutofit/>
          </a:bodyPr>
          <a:lstStyle/>
          <a:p>
            <a:r>
              <a:rPr lang="en-US" sz="4000" dirty="0">
                <a:ea typeface="ＭＳ Ｐゴシック" charset="0"/>
              </a:rPr>
              <a:t>Overview of </a:t>
            </a:r>
            <a:r>
              <a:rPr lang="en-US" sz="4000" dirty="0" smtClean="0">
                <a:ea typeface="ＭＳ Ｐゴシック" charset="0"/>
              </a:rPr>
              <a:t>Base Methodology</a:t>
            </a:r>
            <a:endParaRPr lang="en-US" sz="4000" dirty="0">
              <a:ea typeface="ＭＳ Ｐゴシック" charset="0"/>
            </a:endParaRPr>
          </a:p>
        </p:txBody>
      </p:sp>
      <p:grpSp>
        <p:nvGrpSpPr>
          <p:cNvPr id="36" name="Group 12"/>
          <p:cNvGrpSpPr/>
          <p:nvPr/>
        </p:nvGrpSpPr>
        <p:grpSpPr>
          <a:xfrm>
            <a:off x="5791200" y="4149880"/>
            <a:ext cx="1905000" cy="1799934"/>
            <a:chOff x="2209808" y="1417638"/>
            <a:chExt cx="3513678" cy="4013645"/>
          </a:xfrm>
        </p:grpSpPr>
        <p:grpSp>
          <p:nvGrpSpPr>
            <p:cNvPr id="37" name="Group 13"/>
            <p:cNvGrpSpPr/>
            <p:nvPr/>
          </p:nvGrpSpPr>
          <p:grpSpPr>
            <a:xfrm>
              <a:off x="2209808" y="1744134"/>
              <a:ext cx="3513678" cy="3687149"/>
              <a:chOff x="0" y="1744134"/>
              <a:chExt cx="3852335" cy="4089401"/>
            </a:xfrm>
          </p:grpSpPr>
          <p:sp>
            <p:nvSpPr>
              <p:cNvPr id="48" name="Block Arc 47"/>
              <p:cNvSpPr/>
              <p:nvPr/>
            </p:nvSpPr>
            <p:spPr>
              <a:xfrm rot="5400000">
                <a:off x="-42333" y="2692401"/>
                <a:ext cx="3183467" cy="3098801"/>
              </a:xfrm>
              <a:prstGeom prst="blockArc">
                <a:avLst>
                  <a:gd name="adj1" fmla="val 10800000"/>
                  <a:gd name="adj2" fmla="val 40801"/>
                  <a:gd name="adj3" fmla="val 53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9" name="Straight Arrow Connector 48"/>
              <p:cNvCxnSpPr/>
              <p:nvPr/>
            </p:nvCxnSpPr>
            <p:spPr>
              <a:xfrm flipV="1">
                <a:off x="1600199" y="1744134"/>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565390" y="2094419"/>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3064935" y="3118888"/>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2616189" y="4056529"/>
                <a:ext cx="1147234" cy="1374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621355" y="4724400"/>
                <a:ext cx="944035" cy="1109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38" name="Straight Arrow Connector 37"/>
            <p:cNvCxnSpPr>
              <a:stCxn id="48" idx="0"/>
            </p:cNvCxnSpPr>
            <p:nvPr/>
          </p:nvCxnSpPr>
          <p:spPr>
            <a:xfrm flipV="1">
              <a:off x="3623001" y="1417638"/>
              <a:ext cx="46333" cy="1218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flipV="1">
              <a:off x="4549676" y="1686802"/>
              <a:ext cx="46333" cy="1218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flipV="1">
              <a:off x="5036195" y="2560955"/>
              <a:ext cx="46333" cy="1218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596009" y="3829071"/>
              <a:ext cx="46333" cy="1218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flipV="1">
              <a:off x="3711402" y="4212712"/>
              <a:ext cx="46333" cy="12185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Curved Connector 42"/>
            <p:cNvCxnSpPr/>
            <p:nvPr/>
          </p:nvCxnSpPr>
          <p:spPr>
            <a:xfrm>
              <a:off x="3669335" y="1980811"/>
              <a:ext cx="286696" cy="237456"/>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cxnSp>
          <p:nvCxnSpPr>
            <p:cNvPr id="44" name="Curved Connector 43"/>
            <p:cNvCxnSpPr/>
            <p:nvPr/>
          </p:nvCxnSpPr>
          <p:spPr>
            <a:xfrm>
              <a:off x="4583720" y="2302541"/>
              <a:ext cx="286696" cy="237456"/>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cxnSp>
          <p:nvCxnSpPr>
            <p:cNvPr id="45" name="Curved Connector 44"/>
            <p:cNvCxnSpPr/>
            <p:nvPr/>
          </p:nvCxnSpPr>
          <p:spPr>
            <a:xfrm>
              <a:off x="5076159" y="3166144"/>
              <a:ext cx="286696" cy="237456"/>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cxnSp>
          <p:nvCxnSpPr>
            <p:cNvPr id="46" name="Curved Connector 45"/>
            <p:cNvCxnSpPr/>
            <p:nvPr/>
          </p:nvCxnSpPr>
          <p:spPr>
            <a:xfrm>
              <a:off x="4642342" y="4431248"/>
              <a:ext cx="286696" cy="237456"/>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cxnSp>
          <p:nvCxnSpPr>
            <p:cNvPr id="47" name="Curved Connector 46"/>
            <p:cNvCxnSpPr/>
            <p:nvPr/>
          </p:nvCxnSpPr>
          <p:spPr>
            <a:xfrm>
              <a:off x="3711402" y="4842401"/>
              <a:ext cx="286696" cy="237456"/>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grpSp>
      <p:grpSp>
        <p:nvGrpSpPr>
          <p:cNvPr id="54" name="Group 30"/>
          <p:cNvGrpSpPr/>
          <p:nvPr/>
        </p:nvGrpSpPr>
        <p:grpSpPr>
          <a:xfrm>
            <a:off x="5917259" y="1295400"/>
            <a:ext cx="2093189" cy="2209800"/>
            <a:chOff x="4978416" y="1557867"/>
            <a:chExt cx="3860784" cy="4927600"/>
          </a:xfrm>
        </p:grpSpPr>
        <p:grpSp>
          <p:nvGrpSpPr>
            <p:cNvPr id="55" name="Group 31"/>
            <p:cNvGrpSpPr/>
            <p:nvPr/>
          </p:nvGrpSpPr>
          <p:grpSpPr>
            <a:xfrm>
              <a:off x="4978416" y="1772715"/>
              <a:ext cx="3513678" cy="3687149"/>
              <a:chOff x="0" y="1744134"/>
              <a:chExt cx="3852335" cy="4089401"/>
            </a:xfrm>
          </p:grpSpPr>
          <p:sp>
            <p:nvSpPr>
              <p:cNvPr id="66" name="Block Arc 65"/>
              <p:cNvSpPr/>
              <p:nvPr/>
            </p:nvSpPr>
            <p:spPr>
              <a:xfrm rot="5400000">
                <a:off x="-42333" y="2692401"/>
                <a:ext cx="3183467" cy="3098801"/>
              </a:xfrm>
              <a:prstGeom prst="blockArc">
                <a:avLst>
                  <a:gd name="adj1" fmla="val 10800000"/>
                  <a:gd name="adj2" fmla="val 40801"/>
                  <a:gd name="adj3" fmla="val 53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67" name="Straight Arrow Connector 66"/>
              <p:cNvCxnSpPr/>
              <p:nvPr/>
            </p:nvCxnSpPr>
            <p:spPr>
              <a:xfrm flipV="1">
                <a:off x="1600199" y="1744134"/>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2565390" y="2094419"/>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3064935" y="3118888"/>
                <a:ext cx="787400" cy="93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2616189" y="4056529"/>
                <a:ext cx="1147234" cy="1374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1621355" y="4724400"/>
                <a:ext cx="944035" cy="11091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6" name="Straight Arrow Connector 55"/>
            <p:cNvCxnSpPr/>
            <p:nvPr/>
          </p:nvCxnSpPr>
          <p:spPr>
            <a:xfrm flipV="1">
              <a:off x="6474171" y="1557867"/>
              <a:ext cx="46333" cy="10433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p:nvPr/>
          </p:nvCxnSpPr>
          <p:spPr>
            <a:xfrm flipV="1">
              <a:off x="7318284" y="1862048"/>
              <a:ext cx="718180" cy="10433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flipV="1">
              <a:off x="7804803" y="3779526"/>
              <a:ext cx="1034397" cy="495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p:nvPr/>
          </p:nvCxnSpPr>
          <p:spPr>
            <a:xfrm>
              <a:off x="7408740" y="5047642"/>
              <a:ext cx="804145" cy="6758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 name="Straight Arrow Connector 59"/>
            <p:cNvCxnSpPr/>
            <p:nvPr/>
          </p:nvCxnSpPr>
          <p:spPr>
            <a:xfrm>
              <a:off x="6457240" y="5470221"/>
              <a:ext cx="63264" cy="10152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Curved Connector 60"/>
            <p:cNvCxnSpPr/>
            <p:nvPr/>
          </p:nvCxnSpPr>
          <p:spPr>
            <a:xfrm>
              <a:off x="6486638" y="2059963"/>
              <a:ext cx="286696" cy="158304"/>
            </a:xfrm>
            <a:prstGeom prst="curvedConnector3">
              <a:avLst>
                <a:gd name="adj1" fmla="val 103157"/>
              </a:avLst>
            </a:prstGeom>
            <a:ln w="57150" cmpd="sng"/>
          </p:spPr>
          <p:style>
            <a:lnRef idx="2">
              <a:schemeClr val="accent4"/>
            </a:lnRef>
            <a:fillRef idx="0">
              <a:schemeClr val="accent4"/>
            </a:fillRef>
            <a:effectRef idx="1">
              <a:schemeClr val="accent4"/>
            </a:effectRef>
            <a:fontRef idx="minor">
              <a:schemeClr val="tx1"/>
            </a:fontRef>
          </p:style>
        </p:cxnSp>
        <p:sp>
          <p:nvSpPr>
            <p:cNvPr id="62" name="Freeform 61"/>
            <p:cNvSpPr/>
            <p:nvPr/>
          </p:nvSpPr>
          <p:spPr>
            <a:xfrm rot="2856377">
              <a:off x="7520686" y="4632418"/>
              <a:ext cx="562608" cy="599118"/>
            </a:xfrm>
            <a:custGeom>
              <a:avLst/>
              <a:gdLst>
                <a:gd name="connsiteX0" fmla="*/ 0 w 309190"/>
                <a:gd name="connsiteY0" fmla="*/ 0 h 321733"/>
                <a:gd name="connsiteX1" fmla="*/ 287867 w 309190"/>
                <a:gd name="connsiteY1" fmla="*/ 84667 h 321733"/>
                <a:gd name="connsiteX2" fmla="*/ 287867 w 309190"/>
                <a:gd name="connsiteY2" fmla="*/ 321733 h 321733"/>
              </a:gdLst>
              <a:ahLst/>
              <a:cxnLst>
                <a:cxn ang="0">
                  <a:pos x="connsiteX0" y="connsiteY0"/>
                </a:cxn>
                <a:cxn ang="0">
                  <a:pos x="connsiteX1" y="connsiteY1"/>
                </a:cxn>
                <a:cxn ang="0">
                  <a:pos x="connsiteX2" y="connsiteY2"/>
                </a:cxn>
              </a:cxnLst>
              <a:rect l="l" t="t" r="r" b="b"/>
              <a:pathLst>
                <a:path w="309190" h="321733">
                  <a:moveTo>
                    <a:pt x="0" y="0"/>
                  </a:moveTo>
                  <a:cubicBezTo>
                    <a:pt x="119944" y="15522"/>
                    <a:pt x="239889" y="31045"/>
                    <a:pt x="287867" y="84667"/>
                  </a:cubicBezTo>
                  <a:cubicBezTo>
                    <a:pt x="335845" y="138289"/>
                    <a:pt x="287867" y="321733"/>
                    <a:pt x="287867" y="321733"/>
                  </a:cubicBezTo>
                </a:path>
              </a:pathLst>
            </a:custGeom>
            <a:ln w="5715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a:off x="8051009" y="3491659"/>
              <a:ext cx="309190" cy="321733"/>
            </a:xfrm>
            <a:custGeom>
              <a:avLst/>
              <a:gdLst>
                <a:gd name="connsiteX0" fmla="*/ 0 w 309190"/>
                <a:gd name="connsiteY0" fmla="*/ 0 h 321733"/>
                <a:gd name="connsiteX1" fmla="*/ 287867 w 309190"/>
                <a:gd name="connsiteY1" fmla="*/ 84667 h 321733"/>
                <a:gd name="connsiteX2" fmla="*/ 287867 w 309190"/>
                <a:gd name="connsiteY2" fmla="*/ 321733 h 321733"/>
              </a:gdLst>
              <a:ahLst/>
              <a:cxnLst>
                <a:cxn ang="0">
                  <a:pos x="connsiteX0" y="connsiteY0"/>
                </a:cxn>
                <a:cxn ang="0">
                  <a:pos x="connsiteX1" y="connsiteY1"/>
                </a:cxn>
                <a:cxn ang="0">
                  <a:pos x="connsiteX2" y="connsiteY2"/>
                </a:cxn>
              </a:cxnLst>
              <a:rect l="l" t="t" r="r" b="b"/>
              <a:pathLst>
                <a:path w="309190" h="321733">
                  <a:moveTo>
                    <a:pt x="0" y="0"/>
                  </a:moveTo>
                  <a:cubicBezTo>
                    <a:pt x="119944" y="15522"/>
                    <a:pt x="239889" y="31045"/>
                    <a:pt x="287867" y="84667"/>
                  </a:cubicBezTo>
                  <a:cubicBezTo>
                    <a:pt x="335845" y="138289"/>
                    <a:pt x="287867" y="321733"/>
                    <a:pt x="287867" y="321733"/>
                  </a:cubicBezTo>
                </a:path>
              </a:pathLst>
            </a:custGeom>
            <a:ln w="5715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rot="2856377">
              <a:off x="6357834" y="5091212"/>
              <a:ext cx="666773" cy="1071029"/>
            </a:xfrm>
            <a:custGeom>
              <a:avLst/>
              <a:gdLst>
                <a:gd name="connsiteX0" fmla="*/ 0 w 309190"/>
                <a:gd name="connsiteY0" fmla="*/ 0 h 321733"/>
                <a:gd name="connsiteX1" fmla="*/ 287867 w 309190"/>
                <a:gd name="connsiteY1" fmla="*/ 84667 h 321733"/>
                <a:gd name="connsiteX2" fmla="*/ 287867 w 309190"/>
                <a:gd name="connsiteY2" fmla="*/ 321733 h 321733"/>
              </a:gdLst>
              <a:ahLst/>
              <a:cxnLst>
                <a:cxn ang="0">
                  <a:pos x="connsiteX0" y="connsiteY0"/>
                </a:cxn>
                <a:cxn ang="0">
                  <a:pos x="connsiteX1" y="connsiteY1"/>
                </a:cxn>
                <a:cxn ang="0">
                  <a:pos x="connsiteX2" y="connsiteY2"/>
                </a:cxn>
              </a:cxnLst>
              <a:rect l="l" t="t" r="r" b="b"/>
              <a:pathLst>
                <a:path w="309190" h="321733">
                  <a:moveTo>
                    <a:pt x="0" y="0"/>
                  </a:moveTo>
                  <a:cubicBezTo>
                    <a:pt x="119944" y="15522"/>
                    <a:pt x="239889" y="31045"/>
                    <a:pt x="287867" y="84667"/>
                  </a:cubicBezTo>
                  <a:cubicBezTo>
                    <a:pt x="335845" y="138289"/>
                    <a:pt x="287867" y="321733"/>
                    <a:pt x="287867" y="321733"/>
                  </a:cubicBezTo>
                </a:path>
              </a:pathLst>
            </a:custGeom>
            <a:ln w="5715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7619319" y="2440325"/>
              <a:ext cx="45719" cy="99672"/>
            </a:xfrm>
            <a:custGeom>
              <a:avLst/>
              <a:gdLst>
                <a:gd name="connsiteX0" fmla="*/ 0 w 309190"/>
                <a:gd name="connsiteY0" fmla="*/ 0 h 321733"/>
                <a:gd name="connsiteX1" fmla="*/ 287867 w 309190"/>
                <a:gd name="connsiteY1" fmla="*/ 84667 h 321733"/>
                <a:gd name="connsiteX2" fmla="*/ 287867 w 309190"/>
                <a:gd name="connsiteY2" fmla="*/ 321733 h 321733"/>
              </a:gdLst>
              <a:ahLst/>
              <a:cxnLst>
                <a:cxn ang="0">
                  <a:pos x="connsiteX0" y="connsiteY0"/>
                </a:cxn>
                <a:cxn ang="0">
                  <a:pos x="connsiteX1" y="connsiteY1"/>
                </a:cxn>
                <a:cxn ang="0">
                  <a:pos x="connsiteX2" y="connsiteY2"/>
                </a:cxn>
              </a:cxnLst>
              <a:rect l="l" t="t" r="r" b="b"/>
              <a:pathLst>
                <a:path w="309190" h="321733">
                  <a:moveTo>
                    <a:pt x="0" y="0"/>
                  </a:moveTo>
                  <a:cubicBezTo>
                    <a:pt x="119944" y="15522"/>
                    <a:pt x="239889" y="31045"/>
                    <a:pt x="287867" y="84667"/>
                  </a:cubicBezTo>
                  <a:cubicBezTo>
                    <a:pt x="335845" y="138289"/>
                    <a:pt x="287867" y="321733"/>
                    <a:pt x="287867" y="321733"/>
                  </a:cubicBezTo>
                </a:path>
              </a:pathLst>
            </a:custGeom>
            <a:ln w="57150" cmpd="sng">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2" name="TextBox 71"/>
          <p:cNvSpPr txBox="1"/>
          <p:nvPr/>
        </p:nvSpPr>
        <p:spPr>
          <a:xfrm>
            <a:off x="6393031" y="3361465"/>
            <a:ext cx="1698465" cy="646331"/>
          </a:xfrm>
          <a:prstGeom prst="rect">
            <a:avLst/>
          </a:prstGeom>
          <a:noFill/>
        </p:spPr>
        <p:txBody>
          <a:bodyPr wrap="square" rtlCol="0">
            <a:spAutoFit/>
          </a:bodyPr>
          <a:lstStyle/>
          <a:p>
            <a:r>
              <a:rPr lang="en-US" b="1" dirty="0" smtClean="0"/>
              <a:t>Surface normal angle</a:t>
            </a:r>
            <a:endParaRPr lang="en-US" b="1" dirty="0"/>
          </a:p>
        </p:txBody>
      </p:sp>
      <p:sp>
        <p:nvSpPr>
          <p:cNvPr id="73" name="TextBox 72"/>
          <p:cNvSpPr txBox="1"/>
          <p:nvPr/>
        </p:nvSpPr>
        <p:spPr>
          <a:xfrm>
            <a:off x="6365800" y="5906869"/>
            <a:ext cx="1837846" cy="646331"/>
          </a:xfrm>
          <a:prstGeom prst="rect">
            <a:avLst/>
          </a:prstGeom>
          <a:noFill/>
        </p:spPr>
        <p:txBody>
          <a:bodyPr wrap="square" rtlCol="0">
            <a:spAutoFit/>
          </a:bodyPr>
          <a:lstStyle/>
          <a:p>
            <a:r>
              <a:rPr lang="en-US" b="1" dirty="0" smtClean="0"/>
              <a:t>Reference vector angle</a:t>
            </a:r>
            <a:endParaRPr lang="en-US" b="1" dirty="0"/>
          </a:p>
        </p:txBody>
      </p:sp>
      <p:sp>
        <p:nvSpPr>
          <p:cNvPr id="74" name="Content Placeholder 9"/>
          <p:cNvSpPr txBox="1">
            <a:spLocks/>
          </p:cNvSpPr>
          <p:nvPr/>
        </p:nvSpPr>
        <p:spPr>
          <a:xfrm>
            <a:off x="457200" y="4419600"/>
            <a:ext cx="5486400" cy="22098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a:buChar char="•"/>
            </a:pPr>
            <a:r>
              <a:rPr lang="en-US" sz="3400" b="1" i="1" dirty="0" smtClean="0">
                <a:solidFill>
                  <a:srgbClr val="0000FF"/>
                </a:solidFill>
              </a:rPr>
              <a:t>Magnitude</a:t>
            </a:r>
            <a:r>
              <a:rPr lang="en-US" sz="3400" dirty="0" smtClean="0"/>
              <a:t>: Vector length</a:t>
            </a:r>
            <a:endParaRPr lang="en-US" sz="3400" b="1" i="1" dirty="0" smtClean="0"/>
          </a:p>
          <a:p>
            <a:pPr marL="342900" lvl="1" indent="-342900">
              <a:buFont typeface="Arial"/>
              <a:buChar char="•"/>
            </a:pPr>
            <a:endParaRPr lang="en-US" sz="1000" dirty="0" smtClean="0"/>
          </a:p>
          <a:p>
            <a:pPr marL="342900" lvl="1" indent="-342900">
              <a:buFont typeface="Arial"/>
              <a:buChar char="•"/>
            </a:pPr>
            <a:r>
              <a:rPr lang="en-US" sz="3400" b="1" i="1" dirty="0" smtClean="0">
                <a:solidFill>
                  <a:srgbClr val="0000FF"/>
                </a:solidFill>
              </a:rPr>
              <a:t>Normal angle</a:t>
            </a:r>
            <a:r>
              <a:rPr lang="en-US" sz="3400" dirty="0" smtClean="0"/>
              <a:t>: Cosine distance from normal angle</a:t>
            </a:r>
          </a:p>
          <a:p>
            <a:pPr marL="342900" lvl="1" indent="-342900">
              <a:buFont typeface="Arial"/>
              <a:buChar char="•"/>
            </a:pPr>
            <a:endParaRPr lang="en-US" sz="1000" dirty="0" smtClean="0"/>
          </a:p>
          <a:p>
            <a:pPr marL="342900" lvl="1" indent="-342900">
              <a:buFont typeface="Arial"/>
              <a:buChar char="•"/>
            </a:pPr>
            <a:r>
              <a:rPr lang="en-US" sz="3400" b="1" i="1" dirty="0" smtClean="0">
                <a:solidFill>
                  <a:srgbClr val="0000FF"/>
                </a:solidFill>
              </a:rPr>
              <a:t>Reference vector angle</a:t>
            </a:r>
            <a:r>
              <a:rPr lang="en-US" sz="3400" dirty="0" smtClean="0"/>
              <a:t>: Cosine distance from reference vector</a:t>
            </a:r>
          </a:p>
        </p:txBody>
      </p:sp>
      <p:sp>
        <p:nvSpPr>
          <p:cNvPr id="75" name="TextBox 74"/>
          <p:cNvSpPr txBox="1"/>
          <p:nvPr/>
        </p:nvSpPr>
        <p:spPr>
          <a:xfrm>
            <a:off x="533400" y="3733800"/>
            <a:ext cx="3962400" cy="584776"/>
          </a:xfrm>
          <a:prstGeom prst="rect">
            <a:avLst/>
          </a:prstGeom>
          <a:noFill/>
        </p:spPr>
        <p:txBody>
          <a:bodyPr wrap="square" rtlCol="0">
            <a:spAutoFit/>
          </a:bodyPr>
          <a:lstStyle/>
          <a:p>
            <a:r>
              <a:rPr lang="en-US" sz="3200" b="1" dirty="0" smtClean="0"/>
              <a:t>Low-Level Features</a:t>
            </a:r>
            <a:endParaRPr lang="en-US" sz="3200" b="1" dirty="0"/>
          </a:p>
        </p:txBody>
      </p:sp>
      <p:grpSp>
        <p:nvGrpSpPr>
          <p:cNvPr id="76" name="Group 75"/>
          <p:cNvGrpSpPr/>
          <p:nvPr/>
        </p:nvGrpSpPr>
        <p:grpSpPr>
          <a:xfrm>
            <a:off x="381000" y="1295401"/>
            <a:ext cx="5105400" cy="2285999"/>
            <a:chOff x="1066801" y="2328269"/>
            <a:chExt cx="6629400" cy="3234331"/>
          </a:xfrm>
        </p:grpSpPr>
        <p:grpSp>
          <p:nvGrpSpPr>
            <p:cNvPr id="77" name="Group 93"/>
            <p:cNvGrpSpPr>
              <a:grpSpLocks/>
            </p:cNvGrpSpPr>
            <p:nvPr/>
          </p:nvGrpSpPr>
          <p:grpSpPr bwMode="auto">
            <a:xfrm>
              <a:off x="1066801" y="2328269"/>
              <a:ext cx="6629400" cy="3234331"/>
              <a:chOff x="1905000" y="1335117"/>
              <a:chExt cx="5424366" cy="2859905"/>
            </a:xfrm>
          </p:grpSpPr>
          <p:grpSp>
            <p:nvGrpSpPr>
              <p:cNvPr id="79" name="Group 94"/>
              <p:cNvGrpSpPr>
                <a:grpSpLocks/>
              </p:cNvGrpSpPr>
              <p:nvPr/>
            </p:nvGrpSpPr>
            <p:grpSpPr bwMode="auto">
              <a:xfrm>
                <a:off x="1905000" y="1335117"/>
                <a:ext cx="5424366" cy="2859905"/>
                <a:chOff x="779670" y="1872860"/>
                <a:chExt cx="6477866" cy="4122742"/>
              </a:xfrm>
            </p:grpSpPr>
            <p:sp>
              <p:nvSpPr>
                <p:cNvPr id="81" name="Rectangle 80"/>
                <p:cNvSpPr/>
                <p:nvPr/>
              </p:nvSpPr>
              <p:spPr>
                <a:xfrm>
                  <a:off x="4386665" y="1872860"/>
                  <a:ext cx="1177794" cy="121167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defRPr/>
                  </a:pPr>
                  <a:r>
                    <a:rPr lang="en-US" sz="1200" dirty="0"/>
                    <a:t>Low-level feature extraction</a:t>
                  </a:r>
                </a:p>
              </p:txBody>
            </p:sp>
            <p:sp>
              <p:nvSpPr>
                <p:cNvPr id="82" name="Rectangle 81"/>
                <p:cNvSpPr/>
                <p:nvPr/>
              </p:nvSpPr>
              <p:spPr>
                <a:xfrm>
                  <a:off x="6153354" y="1908366"/>
                  <a:ext cx="1104182" cy="1161858"/>
                </a:xfrm>
                <a:prstGeom prst="rect">
                  <a:avLst/>
                </a:prstGeom>
                <a:solidFill>
                  <a:srgbClr val="D7E4BD"/>
                </a:solidFill>
              </p:spPr>
              <p:style>
                <a:lnRef idx="2">
                  <a:schemeClr val="dk1"/>
                </a:lnRef>
                <a:fillRef idx="1">
                  <a:schemeClr val="lt1"/>
                </a:fillRef>
                <a:effectRef idx="0">
                  <a:schemeClr val="dk1"/>
                </a:effectRef>
                <a:fontRef idx="minor">
                  <a:schemeClr val="dk1"/>
                </a:fontRef>
              </p:style>
              <p:txBody>
                <a:bodyPr anchor="ctr"/>
                <a:lstStyle/>
                <a:p>
                  <a:pPr>
                    <a:defRPr/>
                  </a:pPr>
                  <a:r>
                    <a:rPr lang="en-US" sz="1200" dirty="0"/>
                    <a:t>Mid-level feature extraction</a:t>
                  </a:r>
                </a:p>
              </p:txBody>
            </p:sp>
            <p:sp>
              <p:nvSpPr>
                <p:cNvPr id="83" name="Oval 82"/>
                <p:cNvSpPr/>
                <p:nvPr/>
              </p:nvSpPr>
              <p:spPr>
                <a:xfrm>
                  <a:off x="791030" y="3435464"/>
                  <a:ext cx="1228403" cy="838704"/>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t>Image 2</a:t>
                  </a:r>
                </a:p>
              </p:txBody>
            </p:sp>
            <p:sp>
              <p:nvSpPr>
                <p:cNvPr id="84" name="Right Arrow 83"/>
                <p:cNvSpPr>
                  <a:spLocks noChangeArrowheads="1"/>
                </p:cNvSpPr>
                <p:nvPr/>
              </p:nvSpPr>
              <p:spPr bwMode="auto">
                <a:xfrm>
                  <a:off x="3797768" y="2279405"/>
                  <a:ext cx="588896" cy="401961"/>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sz="1200" dirty="0">
                    <a:solidFill>
                      <a:schemeClr val="lt1"/>
                    </a:solidFill>
                    <a:latin typeface="+mn-lt"/>
                    <a:ea typeface="+mn-ea"/>
                    <a:cs typeface="+mn-cs"/>
                  </a:endParaRPr>
                </a:p>
              </p:txBody>
            </p:sp>
            <p:sp>
              <p:nvSpPr>
                <p:cNvPr id="85" name="Right Arrow 84"/>
                <p:cNvSpPr>
                  <a:spLocks noChangeArrowheads="1"/>
                </p:cNvSpPr>
                <p:nvPr/>
              </p:nvSpPr>
              <p:spPr bwMode="auto">
                <a:xfrm rot="5400000">
                  <a:off x="4656962" y="3225816"/>
                  <a:ext cx="620331" cy="397198"/>
                </a:xfrm>
                <a:prstGeom prst="rightArrow">
                  <a:avLst>
                    <a:gd name="adj1" fmla="val 50000"/>
                    <a:gd name="adj2" fmla="val 49999"/>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sz="1200" dirty="0">
                    <a:solidFill>
                      <a:schemeClr val="lt1"/>
                    </a:solidFill>
                    <a:latin typeface="+mn-lt"/>
                    <a:ea typeface="+mn-ea"/>
                    <a:cs typeface="+mn-cs"/>
                  </a:endParaRPr>
                </a:p>
              </p:txBody>
            </p:sp>
            <p:sp>
              <p:nvSpPr>
                <p:cNvPr id="86" name="Right Arrow 85"/>
                <p:cNvSpPr>
                  <a:spLocks noChangeArrowheads="1"/>
                </p:cNvSpPr>
                <p:nvPr/>
              </p:nvSpPr>
              <p:spPr bwMode="auto">
                <a:xfrm>
                  <a:off x="5564459" y="2279407"/>
                  <a:ext cx="588896" cy="401960"/>
                </a:xfrm>
                <a:prstGeom prst="rightArrow">
                  <a:avLst>
                    <a:gd name="adj1" fmla="val 50000"/>
                    <a:gd name="adj2" fmla="val 50000"/>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sz="1200" dirty="0">
                    <a:solidFill>
                      <a:schemeClr val="lt1"/>
                    </a:solidFill>
                    <a:latin typeface="+mn-lt"/>
                    <a:ea typeface="+mn-ea"/>
                    <a:cs typeface="+mn-cs"/>
                  </a:endParaRPr>
                </a:p>
              </p:txBody>
            </p:sp>
            <p:sp>
              <p:nvSpPr>
                <p:cNvPr id="87" name="Right Arrow 86"/>
                <p:cNvSpPr>
                  <a:spLocks noChangeArrowheads="1"/>
                </p:cNvSpPr>
                <p:nvPr/>
              </p:nvSpPr>
              <p:spPr bwMode="auto">
                <a:xfrm>
                  <a:off x="1983688" y="2408885"/>
                  <a:ext cx="536449" cy="297605"/>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sz="1200" dirty="0">
                    <a:solidFill>
                      <a:schemeClr val="lt1"/>
                    </a:solidFill>
                    <a:latin typeface="+mn-lt"/>
                    <a:ea typeface="+mn-ea"/>
                    <a:cs typeface="+mn-cs"/>
                  </a:endParaRPr>
                </a:p>
              </p:txBody>
            </p:sp>
            <p:sp>
              <p:nvSpPr>
                <p:cNvPr id="88" name="Oval 87"/>
                <p:cNvSpPr/>
                <p:nvPr/>
              </p:nvSpPr>
              <p:spPr>
                <a:xfrm>
                  <a:off x="779670" y="2103550"/>
                  <a:ext cx="1228403" cy="840637"/>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t>Image 1</a:t>
                  </a:r>
                </a:p>
              </p:txBody>
            </p:sp>
            <p:sp>
              <p:nvSpPr>
                <p:cNvPr id="89" name="Rectangle 88"/>
                <p:cNvSpPr/>
                <p:nvPr/>
              </p:nvSpPr>
              <p:spPr>
                <a:xfrm>
                  <a:off x="4400467" y="3763566"/>
                  <a:ext cx="1177794" cy="1205879"/>
                </a:xfrm>
                <a:prstGeom prst="rect">
                  <a:avLst/>
                </a:prstGeom>
                <a:solidFill>
                  <a:srgbClr val="D7E4BD"/>
                </a:solidFill>
              </p:spPr>
              <p:style>
                <a:lnRef idx="2">
                  <a:schemeClr val="dk1"/>
                </a:lnRef>
                <a:fillRef idx="1">
                  <a:schemeClr val="lt1"/>
                </a:fillRef>
                <a:effectRef idx="0">
                  <a:schemeClr val="dk1"/>
                </a:effectRef>
                <a:fontRef idx="minor">
                  <a:schemeClr val="dk1"/>
                </a:fontRef>
              </p:style>
              <p:txBody>
                <a:bodyPr anchor="ctr"/>
                <a:lstStyle/>
                <a:p>
                  <a:pPr>
                    <a:defRPr/>
                  </a:pPr>
                  <a:r>
                    <a:rPr lang="en-US" sz="1200" dirty="0"/>
                    <a:t>Group similar features</a:t>
                  </a:r>
                </a:p>
              </p:txBody>
            </p:sp>
            <p:sp>
              <p:nvSpPr>
                <p:cNvPr id="90" name="Bent-Up Arrow 106"/>
                <p:cNvSpPr>
                  <a:spLocks/>
                </p:cNvSpPr>
                <p:nvPr/>
              </p:nvSpPr>
              <p:spPr bwMode="auto">
                <a:xfrm rot="16200000" flipH="1">
                  <a:off x="5457939" y="3206454"/>
                  <a:ext cx="1476430" cy="1263389"/>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sz="1200" dirty="0"/>
                </a:p>
              </p:txBody>
            </p:sp>
            <p:sp>
              <p:nvSpPr>
                <p:cNvPr id="91" name="Bent-Up Arrow 107"/>
                <p:cNvSpPr>
                  <a:spLocks/>
                </p:cNvSpPr>
                <p:nvPr/>
              </p:nvSpPr>
              <p:spPr bwMode="auto">
                <a:xfrm rot="5400000">
                  <a:off x="4986386" y="4898812"/>
                  <a:ext cx="742076" cy="883347"/>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sz="1200" dirty="0"/>
                </a:p>
              </p:txBody>
            </p:sp>
            <p:sp>
              <p:nvSpPr>
                <p:cNvPr id="92" name="Oval 91"/>
                <p:cNvSpPr/>
                <p:nvPr/>
              </p:nvSpPr>
              <p:spPr>
                <a:xfrm>
                  <a:off x="5799098" y="5154964"/>
                  <a:ext cx="1090379" cy="840638"/>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t>ROIs</a:t>
                  </a:r>
                </a:p>
              </p:txBody>
            </p:sp>
          </p:grpSp>
          <p:sp>
            <p:nvSpPr>
              <p:cNvPr id="80" name="Rectangle 79"/>
              <p:cNvSpPr/>
              <p:nvPr/>
            </p:nvSpPr>
            <p:spPr>
              <a:xfrm>
                <a:off x="3352269" y="1359747"/>
                <a:ext cx="1079993" cy="77618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sz="1200" dirty="0"/>
                  <a:t>Deformable Registration</a:t>
                </a:r>
              </a:p>
            </p:txBody>
          </p:sp>
        </p:grpSp>
        <p:sp>
          <p:nvSpPr>
            <p:cNvPr id="78" name="Bent-Up Arrow 107"/>
            <p:cNvSpPr>
              <a:spLocks/>
            </p:cNvSpPr>
            <p:nvPr/>
          </p:nvSpPr>
          <p:spPr bwMode="auto">
            <a:xfrm>
              <a:off x="2350441" y="3255794"/>
              <a:ext cx="966788" cy="727711"/>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sz="1200" dirty="0"/>
            </a:p>
          </p:txBody>
        </p:sp>
      </p:grpSp>
    </p:spTree>
    <p:extLst>
      <p:ext uri="{BB962C8B-B14F-4D97-AF65-F5344CB8AC3E}">
        <p14:creationId xmlns:p14="http://schemas.microsoft.com/office/powerpoint/2010/main" val="371469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Spatiograms for Identifying Regions</a:t>
            </a:r>
            <a:endParaRPr lang="en-US" b="1" dirty="0"/>
          </a:p>
        </p:txBody>
      </p:sp>
      <p:grpSp>
        <p:nvGrpSpPr>
          <p:cNvPr id="83" name="Group 82"/>
          <p:cNvGrpSpPr/>
          <p:nvPr/>
        </p:nvGrpSpPr>
        <p:grpSpPr>
          <a:xfrm>
            <a:off x="304800" y="1905000"/>
            <a:ext cx="5715424" cy="2722146"/>
            <a:chOff x="632013" y="1270806"/>
            <a:chExt cx="5966877" cy="2777686"/>
          </a:xfrm>
        </p:grpSpPr>
        <p:graphicFrame>
          <p:nvGraphicFramePr>
            <p:cNvPr id="4" name="Chart 3"/>
            <p:cNvGraphicFramePr/>
            <p:nvPr>
              <p:extLst>
                <p:ext uri="{D42A27DB-BD31-4B8C-83A1-F6EECF244321}">
                  <p14:modId xmlns:p14="http://schemas.microsoft.com/office/powerpoint/2010/main" val="2386220932"/>
                </p:ext>
              </p:extLst>
            </p:nvPr>
          </p:nvGraphicFramePr>
          <p:xfrm>
            <a:off x="2700377" y="1426315"/>
            <a:ext cx="3898513" cy="2622177"/>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cstate="print"/>
            <a:srcRect/>
            <a:stretch>
              <a:fillRect/>
            </a:stretch>
          </p:blipFill>
          <p:spPr bwMode="auto">
            <a:xfrm>
              <a:off x="711565" y="2047473"/>
              <a:ext cx="1352877" cy="1839541"/>
            </a:xfrm>
            <a:prstGeom prst="rect">
              <a:avLst/>
            </a:prstGeom>
            <a:noFill/>
            <a:ln w="9525">
              <a:noFill/>
              <a:miter lim="800000"/>
              <a:headEnd/>
              <a:tailEnd/>
            </a:ln>
          </p:spPr>
        </p:pic>
        <p:sp>
          <p:nvSpPr>
            <p:cNvPr id="11" name="TextBox 10"/>
            <p:cNvSpPr txBox="1"/>
            <p:nvPr/>
          </p:nvSpPr>
          <p:spPr>
            <a:xfrm>
              <a:off x="632013" y="1270806"/>
              <a:ext cx="1752601" cy="661038"/>
            </a:xfrm>
            <a:prstGeom prst="rect">
              <a:avLst/>
            </a:prstGeom>
            <a:noFill/>
          </p:spPr>
          <p:txBody>
            <a:bodyPr wrap="square" rtlCol="0">
              <a:spAutoFit/>
            </a:bodyPr>
            <a:lstStyle/>
            <a:p>
              <a:r>
                <a:rPr lang="en-US" b="1" dirty="0" smtClean="0"/>
                <a:t>Heat Map of Feature Values</a:t>
              </a:r>
              <a:endParaRPr lang="en-US" b="1" dirty="0"/>
            </a:p>
          </p:txBody>
        </p:sp>
      </p:grpSp>
      <p:sp>
        <p:nvSpPr>
          <p:cNvPr id="124" name="TextBox 123"/>
          <p:cNvSpPr txBox="1"/>
          <p:nvPr/>
        </p:nvSpPr>
        <p:spPr>
          <a:xfrm>
            <a:off x="6705600" y="4267200"/>
            <a:ext cx="2286000" cy="1200329"/>
          </a:xfrm>
          <a:prstGeom prst="rect">
            <a:avLst/>
          </a:prstGeom>
          <a:noFill/>
          <a:ln w="3175">
            <a:noFill/>
          </a:ln>
        </p:spPr>
        <p:txBody>
          <a:bodyPr wrap="square" rtlCol="0">
            <a:spAutoFit/>
          </a:bodyPr>
          <a:lstStyle/>
          <a:p>
            <a:r>
              <a:rPr lang="en-US" b="1" dirty="0" smtClean="0">
                <a:solidFill>
                  <a:srgbClr val="0000FF"/>
                </a:solidFill>
              </a:rPr>
              <a:t>Bins contain Gaussian distributions describing spatial position of values</a:t>
            </a:r>
            <a:endParaRPr lang="en-US" b="1" dirty="0">
              <a:solidFill>
                <a:srgbClr val="0000FF"/>
              </a:solidFill>
            </a:endParaRPr>
          </a:p>
        </p:txBody>
      </p:sp>
      <p:sp>
        <p:nvSpPr>
          <p:cNvPr id="5" name="Right Arrow 4"/>
          <p:cNvSpPr/>
          <p:nvPr/>
        </p:nvSpPr>
        <p:spPr>
          <a:xfrm>
            <a:off x="1754944" y="3275889"/>
            <a:ext cx="457200" cy="476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ight Arrow 11"/>
          <p:cNvSpPr/>
          <p:nvPr/>
        </p:nvSpPr>
        <p:spPr>
          <a:xfrm>
            <a:off x="6172200" y="3276600"/>
            <a:ext cx="457200" cy="476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
          <p:cNvSpPr txBox="1"/>
          <p:nvPr/>
        </p:nvSpPr>
        <p:spPr>
          <a:xfrm>
            <a:off x="5715000" y="4202668"/>
            <a:ext cx="533400" cy="369332"/>
          </a:xfrm>
          <a:prstGeom prst="rect">
            <a:avLst/>
          </a:prstGeom>
          <a:noFill/>
        </p:spPr>
        <p:txBody>
          <a:bodyPr wrap="square" rtlCol="0">
            <a:spAutoFit/>
          </a:bodyPr>
          <a:lstStyle/>
          <a:p>
            <a:r>
              <a:rPr lang="en-US" dirty="0" smtClean="0"/>
              <a:t>…</a:t>
            </a:r>
            <a:endParaRPr lang="en-US" dirty="0"/>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415" b="99057" l="2201" r="97937"/>
                    </a14:imgEffect>
                  </a14:imgLayer>
                </a14:imgProps>
              </a:ext>
            </a:extLst>
          </a:blip>
          <a:stretch>
            <a:fillRect/>
          </a:stretch>
        </p:blipFill>
        <p:spPr>
          <a:xfrm>
            <a:off x="6553200" y="2743200"/>
            <a:ext cx="2438400" cy="1422120"/>
          </a:xfrm>
          <a:prstGeom prst="rect">
            <a:avLst/>
          </a:prstGeom>
        </p:spPr>
      </p:pic>
      <p:sp>
        <p:nvSpPr>
          <p:cNvPr id="19" name="TextBox 18"/>
          <p:cNvSpPr txBox="1"/>
          <p:nvPr/>
        </p:nvSpPr>
        <p:spPr>
          <a:xfrm>
            <a:off x="6553200" y="1905000"/>
            <a:ext cx="2514600" cy="369332"/>
          </a:xfrm>
          <a:prstGeom prst="rect">
            <a:avLst/>
          </a:prstGeom>
          <a:noFill/>
        </p:spPr>
        <p:txBody>
          <a:bodyPr wrap="square" rtlCol="0">
            <a:spAutoFit/>
          </a:bodyPr>
          <a:lstStyle/>
          <a:p>
            <a:r>
              <a:rPr lang="en-US" b="1" dirty="0" smtClean="0"/>
              <a:t>Bin spatial distributions</a:t>
            </a:r>
            <a:endParaRPr lang="en-US" b="1" dirty="0"/>
          </a:p>
        </p:txBody>
      </p:sp>
    </p:spTree>
    <p:extLst>
      <p:ext uri="{BB962C8B-B14F-4D97-AF65-F5344CB8AC3E}">
        <p14:creationId xmlns:p14="http://schemas.microsoft.com/office/powerpoint/2010/main" val="1909276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Calculating the </a:t>
            </a:r>
            <a:r>
              <a:rPr lang="en-US" dirty="0" err="1" smtClean="0"/>
              <a:t>Spatiogram</a:t>
            </a:r>
            <a:r>
              <a:rPr lang="en-US" dirty="0" smtClean="0"/>
              <a:t> Distance Metric</a:t>
            </a:r>
            <a:endParaRPr lang="en-US" dirty="0"/>
          </a:p>
        </p:txBody>
      </p:sp>
      <p:sp>
        <p:nvSpPr>
          <p:cNvPr id="3" name="Content Placeholder 2"/>
          <p:cNvSpPr>
            <a:spLocks noGrp="1"/>
          </p:cNvSpPr>
          <p:nvPr>
            <p:ph idx="1"/>
          </p:nvPr>
        </p:nvSpPr>
        <p:spPr/>
        <p:txBody>
          <a:bodyPr/>
          <a:lstStyle/>
          <a:p>
            <a:r>
              <a:rPr lang="en-US" dirty="0" smtClean="0"/>
              <a:t>Based on the Bhattacharya coefficient: measures overlap between statistical samples</a:t>
            </a:r>
          </a:p>
          <a:p>
            <a:r>
              <a:rPr lang="en-US" dirty="0" smtClean="0"/>
              <a:t>Spatiograms represented as histograms with an added dimension</a:t>
            </a:r>
          </a:p>
          <a:p>
            <a:endParaRPr lang="en-US" dirty="0"/>
          </a:p>
        </p:txBody>
      </p:sp>
      <p:pic>
        <p:nvPicPr>
          <p:cNvPr id="6" name="Picture 5"/>
          <p:cNvPicPr>
            <a:picLocks noChangeAspect="1"/>
          </p:cNvPicPr>
          <p:nvPr/>
        </p:nvPicPr>
        <p:blipFill>
          <a:blip r:embed="rId3" cstate="print"/>
          <a:stretch>
            <a:fillRect/>
          </a:stretch>
        </p:blipFill>
        <p:spPr>
          <a:xfrm>
            <a:off x="2057400" y="3810000"/>
            <a:ext cx="3733800" cy="1336056"/>
          </a:xfrm>
          <a:prstGeom prst="rect">
            <a:avLst/>
          </a:prstGeom>
        </p:spPr>
      </p:pic>
      <p:pic>
        <p:nvPicPr>
          <p:cNvPr id="7" name="Picture 6"/>
          <p:cNvPicPr>
            <a:picLocks noChangeAspect="1"/>
          </p:cNvPicPr>
          <p:nvPr/>
        </p:nvPicPr>
        <p:blipFill rotWithShape="1">
          <a:blip r:embed="rId3" cstate="print"/>
          <a:srcRect l="60171" t="33572" r="27377" b="23989"/>
          <a:stretch/>
        </p:blipFill>
        <p:spPr>
          <a:xfrm>
            <a:off x="2193408" y="5791200"/>
            <a:ext cx="464927" cy="567012"/>
          </a:xfrm>
          <a:prstGeom prst="rect">
            <a:avLst/>
          </a:prstGeom>
        </p:spPr>
      </p:pic>
      <p:pic>
        <p:nvPicPr>
          <p:cNvPr id="8" name="Picture 7"/>
          <p:cNvPicPr>
            <a:picLocks noChangeAspect="1"/>
          </p:cNvPicPr>
          <p:nvPr/>
        </p:nvPicPr>
        <p:blipFill rotWithShape="1">
          <a:blip r:embed="rId3" cstate="print"/>
          <a:srcRect l="80823" t="44472" r="9762" b="28367"/>
          <a:stretch/>
        </p:blipFill>
        <p:spPr>
          <a:xfrm>
            <a:off x="4479408" y="5486400"/>
            <a:ext cx="381000" cy="362888"/>
          </a:xfrm>
          <a:prstGeom prst="rect">
            <a:avLst/>
          </a:prstGeom>
        </p:spPr>
      </p:pic>
      <p:sp>
        <p:nvSpPr>
          <p:cNvPr id="9" name="TextBox 8"/>
          <p:cNvSpPr txBox="1"/>
          <p:nvPr/>
        </p:nvSpPr>
        <p:spPr>
          <a:xfrm>
            <a:off x="2193408" y="5486400"/>
            <a:ext cx="2032816" cy="400110"/>
          </a:xfrm>
          <a:prstGeom prst="rect">
            <a:avLst/>
          </a:prstGeom>
          <a:noFill/>
        </p:spPr>
        <p:txBody>
          <a:bodyPr wrap="none" rtlCol="0">
            <a:spAutoFit/>
          </a:bodyPr>
          <a:lstStyle/>
          <a:p>
            <a:r>
              <a:rPr lang="en-US" sz="2000" dirty="0" smtClean="0"/>
              <a:t>B </a:t>
            </a:r>
            <a:r>
              <a:rPr lang="en-US" dirty="0" smtClean="0"/>
              <a:t>= number of bins,</a:t>
            </a:r>
            <a:endParaRPr lang="en-US" dirty="0"/>
          </a:p>
        </p:txBody>
      </p:sp>
      <p:sp>
        <p:nvSpPr>
          <p:cNvPr id="10" name="TextBox 9"/>
          <p:cNvSpPr txBox="1"/>
          <p:nvPr/>
        </p:nvSpPr>
        <p:spPr>
          <a:xfrm>
            <a:off x="4891248" y="5452380"/>
            <a:ext cx="1621282" cy="369332"/>
          </a:xfrm>
          <a:prstGeom prst="rect">
            <a:avLst/>
          </a:prstGeom>
          <a:noFill/>
        </p:spPr>
        <p:txBody>
          <a:bodyPr wrap="none" rtlCol="0">
            <a:spAutoFit/>
          </a:bodyPr>
          <a:lstStyle/>
          <a:p>
            <a:r>
              <a:rPr lang="en-US" dirty="0" smtClean="0"/>
              <a:t>= value of bin b</a:t>
            </a:r>
            <a:endParaRPr lang="en-US" dirty="0"/>
          </a:p>
        </p:txBody>
      </p:sp>
      <p:sp>
        <p:nvSpPr>
          <p:cNvPr id="11" name="TextBox 10"/>
          <p:cNvSpPr txBox="1"/>
          <p:nvPr/>
        </p:nvSpPr>
        <p:spPr>
          <a:xfrm>
            <a:off x="2574408" y="5867400"/>
            <a:ext cx="5883792" cy="369332"/>
          </a:xfrm>
          <a:prstGeom prst="rect">
            <a:avLst/>
          </a:prstGeom>
          <a:noFill/>
        </p:spPr>
        <p:txBody>
          <a:bodyPr wrap="none" rtlCol="0">
            <a:spAutoFit/>
          </a:bodyPr>
          <a:lstStyle/>
          <a:p>
            <a:r>
              <a:rPr lang="en-US" dirty="0" smtClean="0"/>
              <a:t>= spatial weighting term expressing similarity of distributions</a:t>
            </a:r>
            <a:endParaRPr lang="en-US" dirty="0"/>
          </a:p>
        </p:txBody>
      </p:sp>
    </p:spTree>
    <p:extLst>
      <p:ext uri="{BB962C8B-B14F-4D97-AF65-F5344CB8AC3E}">
        <p14:creationId xmlns:p14="http://schemas.microsoft.com/office/powerpoint/2010/main" val="4919323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Chick Embryo Developmental Sequence</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867" b="32875"/>
          <a:stretch/>
        </p:blipFill>
        <p:spPr bwMode="auto">
          <a:xfrm>
            <a:off x="228600" y="1828800"/>
            <a:ext cx="4908256" cy="209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685800" y="4267200"/>
            <a:ext cx="7620000"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4495800"/>
            <a:ext cx="5562600" cy="1261884"/>
          </a:xfrm>
          <a:prstGeom prst="rect">
            <a:avLst/>
          </a:prstGeom>
          <a:noFill/>
        </p:spPr>
        <p:txBody>
          <a:bodyPr wrap="square" rtlCol="0">
            <a:spAutoFit/>
          </a:bodyPr>
          <a:lstStyle/>
          <a:p>
            <a:r>
              <a:rPr lang="en-US" sz="2800" b="1" dirty="0" smtClean="0">
                <a:solidFill>
                  <a:srgbClr val="0070C0"/>
                </a:solidFill>
              </a:rPr>
              <a:t>Developmental Growth Sequence</a:t>
            </a:r>
          </a:p>
          <a:p>
            <a:pPr lvl="1">
              <a:buFont typeface="Arial" pitchFamily="34" charset="0"/>
              <a:buChar char="•"/>
            </a:pPr>
            <a:r>
              <a:rPr lang="en-US" sz="2400" dirty="0" smtClean="0">
                <a:solidFill>
                  <a:srgbClr val="0070C0"/>
                </a:solidFill>
              </a:rPr>
              <a:t>16 specimens</a:t>
            </a:r>
          </a:p>
          <a:p>
            <a:pPr lvl="1">
              <a:buFont typeface="Arial" pitchFamily="34" charset="0"/>
              <a:buChar char="•"/>
            </a:pPr>
            <a:r>
              <a:rPr lang="en-US" sz="2400" dirty="0" smtClean="0">
                <a:solidFill>
                  <a:srgbClr val="0070C0"/>
                </a:solidFill>
              </a:rPr>
              <a:t>5 developmental stages</a:t>
            </a:r>
            <a:endParaRPr lang="en-US" sz="2400" dirty="0">
              <a:solidFill>
                <a:srgbClr val="0070C0"/>
              </a:solidFill>
            </a:endParaRPr>
          </a:p>
        </p:txBody>
      </p:sp>
      <p:sp>
        <p:nvSpPr>
          <p:cNvPr id="9" name="TextBox 8"/>
          <p:cNvSpPr txBox="1"/>
          <p:nvPr/>
        </p:nvSpPr>
        <p:spPr>
          <a:xfrm>
            <a:off x="609600" y="3821668"/>
            <a:ext cx="1066800" cy="369332"/>
          </a:xfrm>
          <a:prstGeom prst="rect">
            <a:avLst/>
          </a:prstGeom>
          <a:noFill/>
        </p:spPr>
        <p:txBody>
          <a:bodyPr wrap="square" rtlCol="0">
            <a:spAutoFit/>
          </a:bodyPr>
          <a:lstStyle/>
          <a:p>
            <a:r>
              <a:rPr lang="en-US" dirty="0" smtClean="0"/>
              <a:t>HH 19.5</a:t>
            </a:r>
            <a:endParaRPr lang="en-US" dirty="0"/>
          </a:p>
        </p:txBody>
      </p:sp>
      <p:sp>
        <p:nvSpPr>
          <p:cNvPr id="10" name="TextBox 9"/>
          <p:cNvSpPr txBox="1"/>
          <p:nvPr/>
        </p:nvSpPr>
        <p:spPr>
          <a:xfrm>
            <a:off x="2209800" y="3821668"/>
            <a:ext cx="861316" cy="369332"/>
          </a:xfrm>
          <a:prstGeom prst="rect">
            <a:avLst/>
          </a:prstGeom>
          <a:noFill/>
        </p:spPr>
        <p:txBody>
          <a:bodyPr wrap="square" rtlCol="0">
            <a:spAutoFit/>
          </a:bodyPr>
          <a:lstStyle/>
          <a:p>
            <a:r>
              <a:rPr lang="en-US" dirty="0" smtClean="0"/>
              <a:t>HH 24</a:t>
            </a:r>
            <a:endParaRPr lang="en-US" dirty="0"/>
          </a:p>
        </p:txBody>
      </p:sp>
      <p:sp>
        <p:nvSpPr>
          <p:cNvPr id="11" name="TextBox 10"/>
          <p:cNvSpPr txBox="1"/>
          <p:nvPr/>
        </p:nvSpPr>
        <p:spPr>
          <a:xfrm>
            <a:off x="3733800" y="3810000"/>
            <a:ext cx="937516" cy="369332"/>
          </a:xfrm>
          <a:prstGeom prst="rect">
            <a:avLst/>
          </a:prstGeom>
          <a:noFill/>
        </p:spPr>
        <p:txBody>
          <a:bodyPr wrap="square" rtlCol="0">
            <a:spAutoFit/>
          </a:bodyPr>
          <a:lstStyle/>
          <a:p>
            <a:r>
              <a:rPr lang="en-US" dirty="0" smtClean="0"/>
              <a:t>HH 24.5</a:t>
            </a:r>
            <a:endParaRPr lang="en-US" dirty="0"/>
          </a:p>
        </p:txBody>
      </p:sp>
      <p:sp>
        <p:nvSpPr>
          <p:cNvPr id="13" name="TextBox 12"/>
          <p:cNvSpPr txBox="1"/>
          <p:nvPr/>
        </p:nvSpPr>
        <p:spPr>
          <a:xfrm>
            <a:off x="5562600" y="3810000"/>
            <a:ext cx="861316" cy="369332"/>
          </a:xfrm>
          <a:prstGeom prst="rect">
            <a:avLst/>
          </a:prstGeom>
          <a:noFill/>
        </p:spPr>
        <p:txBody>
          <a:bodyPr wrap="square" rtlCol="0">
            <a:spAutoFit/>
          </a:bodyPr>
          <a:lstStyle/>
          <a:p>
            <a:r>
              <a:rPr lang="en-US" dirty="0" smtClean="0"/>
              <a:t>HH 25</a:t>
            </a:r>
            <a:endParaRPr lang="en-US" dirty="0"/>
          </a:p>
        </p:txBody>
      </p:sp>
      <p:sp>
        <p:nvSpPr>
          <p:cNvPr id="14" name="TextBox 13"/>
          <p:cNvSpPr txBox="1"/>
          <p:nvPr/>
        </p:nvSpPr>
        <p:spPr>
          <a:xfrm>
            <a:off x="7391400" y="3810000"/>
            <a:ext cx="861316" cy="369332"/>
          </a:xfrm>
          <a:prstGeom prst="rect">
            <a:avLst/>
          </a:prstGeom>
          <a:noFill/>
        </p:spPr>
        <p:txBody>
          <a:bodyPr wrap="square" rtlCol="0">
            <a:spAutoFit/>
          </a:bodyPr>
          <a:lstStyle/>
          <a:p>
            <a:r>
              <a:rPr lang="en-US" dirty="0" smtClean="0"/>
              <a:t>HH 26</a:t>
            </a:r>
            <a:endParaRPr lang="en-US"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66" r="23132" b="37303"/>
          <a:stretch/>
        </p:blipFill>
        <p:spPr bwMode="auto">
          <a:xfrm>
            <a:off x="6858000" y="1828800"/>
            <a:ext cx="1793678" cy="199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284" t="2367" b="35009"/>
          <a:stretch/>
        </p:blipFill>
        <p:spPr bwMode="auto">
          <a:xfrm>
            <a:off x="5105400" y="1905000"/>
            <a:ext cx="1780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1139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to Developmental Sequence</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432" b="8209"/>
          <a:stretch/>
        </p:blipFill>
        <p:spPr bwMode="auto">
          <a:xfrm>
            <a:off x="533400" y="1524000"/>
            <a:ext cx="8138317" cy="496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3061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Retrieval of Similar Growth Trajectories</a:t>
            </a:r>
            <a:endParaRPr lang="en-US" dirty="0"/>
          </a:p>
        </p:txBody>
      </p:sp>
      <p:grpSp>
        <p:nvGrpSpPr>
          <p:cNvPr id="21" name="Group 20"/>
          <p:cNvGrpSpPr/>
          <p:nvPr/>
        </p:nvGrpSpPr>
        <p:grpSpPr>
          <a:xfrm>
            <a:off x="609600" y="2057400"/>
            <a:ext cx="7848600" cy="4060686"/>
            <a:chOff x="277761" y="1676400"/>
            <a:chExt cx="7872430" cy="4060686"/>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3756" r="73161" b="62996"/>
            <a:stretch>
              <a:fillRect/>
            </a:stretch>
          </p:blipFill>
          <p:spPr bwMode="auto">
            <a:xfrm>
              <a:off x="845058" y="1676400"/>
              <a:ext cx="167720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671" t="52753" b="13999"/>
            <a:stretch>
              <a:fillRect/>
            </a:stretch>
          </p:blipFill>
          <p:spPr bwMode="auto">
            <a:xfrm>
              <a:off x="3505200" y="3352800"/>
              <a:ext cx="464499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6954" t="3756" b="62996"/>
            <a:stretch>
              <a:fillRect/>
            </a:stretch>
          </p:blipFill>
          <p:spPr bwMode="auto">
            <a:xfrm>
              <a:off x="3581400" y="1676400"/>
              <a:ext cx="45647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283" t="52753" r="73046" b="13999"/>
            <a:stretch>
              <a:fillRect/>
            </a:stretch>
          </p:blipFill>
          <p:spPr bwMode="auto">
            <a:xfrm>
              <a:off x="914399" y="3429000"/>
              <a:ext cx="160421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90600" y="1676400"/>
              <a:ext cx="1447800" cy="3276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90600" y="5029200"/>
              <a:ext cx="1828800" cy="707886"/>
            </a:xfrm>
            <a:prstGeom prst="rect">
              <a:avLst/>
            </a:prstGeom>
            <a:noFill/>
          </p:spPr>
          <p:txBody>
            <a:bodyPr wrap="square" rtlCol="0">
              <a:spAutoFit/>
            </a:bodyPr>
            <a:lstStyle/>
            <a:p>
              <a:r>
                <a:rPr lang="en-US" sz="2000" b="1" dirty="0" smtClean="0"/>
                <a:t>Query feature heat maps</a:t>
              </a:r>
              <a:endParaRPr lang="en-US" sz="2000" b="1" dirty="0"/>
            </a:p>
          </p:txBody>
        </p:sp>
        <p:sp>
          <p:nvSpPr>
            <p:cNvPr id="13" name="TextBox 12"/>
            <p:cNvSpPr txBox="1"/>
            <p:nvPr/>
          </p:nvSpPr>
          <p:spPr>
            <a:xfrm>
              <a:off x="3564309" y="5029200"/>
              <a:ext cx="4492359" cy="400110"/>
            </a:xfrm>
            <a:prstGeom prst="rect">
              <a:avLst/>
            </a:prstGeom>
            <a:noFill/>
          </p:spPr>
          <p:txBody>
            <a:bodyPr wrap="square" rtlCol="0">
              <a:spAutoFit/>
            </a:bodyPr>
            <a:lstStyle/>
            <a:p>
              <a:r>
                <a:rPr lang="en-US" sz="2000" b="1" dirty="0" smtClean="0"/>
                <a:t>Heat maps of top 3 ranked results</a:t>
              </a:r>
              <a:endParaRPr lang="en-US" sz="2000" b="1" dirty="0"/>
            </a:p>
          </p:txBody>
        </p:sp>
        <p:sp>
          <p:nvSpPr>
            <p:cNvPr id="15" name="TextBox 14"/>
            <p:cNvSpPr txBox="1"/>
            <p:nvPr/>
          </p:nvSpPr>
          <p:spPr>
            <a:xfrm rot="16200000">
              <a:off x="-82036" y="3983623"/>
              <a:ext cx="1143002" cy="338554"/>
            </a:xfrm>
            <a:prstGeom prst="rect">
              <a:avLst/>
            </a:prstGeom>
            <a:noFill/>
          </p:spPr>
          <p:txBody>
            <a:bodyPr wrap="square" rtlCol="0">
              <a:spAutoFit/>
            </a:bodyPr>
            <a:lstStyle/>
            <a:p>
              <a:r>
                <a:rPr lang="en-US" sz="1600" b="1" dirty="0" smtClean="0"/>
                <a:t>Magnitude</a:t>
              </a:r>
              <a:endParaRPr lang="en-US" sz="2000" b="1" dirty="0"/>
            </a:p>
          </p:txBody>
        </p:sp>
        <p:sp>
          <p:nvSpPr>
            <p:cNvPr id="16" name="TextBox 15"/>
            <p:cNvSpPr txBox="1"/>
            <p:nvPr/>
          </p:nvSpPr>
          <p:spPr>
            <a:xfrm rot="16200000">
              <a:off x="-1352" y="2078417"/>
              <a:ext cx="1143002" cy="584775"/>
            </a:xfrm>
            <a:prstGeom prst="rect">
              <a:avLst/>
            </a:prstGeom>
            <a:noFill/>
          </p:spPr>
          <p:txBody>
            <a:bodyPr wrap="square" rtlCol="0">
              <a:spAutoFit/>
            </a:bodyPr>
            <a:lstStyle/>
            <a:p>
              <a:r>
                <a:rPr lang="en-US" sz="1600" b="1" dirty="0" smtClean="0"/>
                <a:t>Normal Angle</a:t>
              </a:r>
              <a:endParaRPr lang="en-US" sz="2000" b="1" dirty="0"/>
            </a:p>
          </p:txBody>
        </p:sp>
        <p:sp>
          <p:nvSpPr>
            <p:cNvPr id="17" name="Rectangle 16"/>
            <p:cNvSpPr/>
            <p:nvPr/>
          </p:nvSpPr>
          <p:spPr>
            <a:xfrm>
              <a:off x="3581400" y="1693608"/>
              <a:ext cx="1371600" cy="3276600"/>
            </a:xfrm>
            <a:prstGeom prst="rect">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5400" y="1676400"/>
              <a:ext cx="1371600" cy="3276600"/>
            </a:xfrm>
            <a:prstGeom prst="rect">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29400" y="1676400"/>
              <a:ext cx="1371600" cy="3276600"/>
            </a:xfrm>
            <a:prstGeom prst="rect">
              <a:avLst/>
            </a:prstGeom>
            <a:no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94522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Similarity Scores: Growth Trajectory</a:t>
            </a:r>
            <a:endParaRPr lang="en-US" dirty="0"/>
          </a:p>
        </p:txBody>
      </p:sp>
      <p:sp>
        <p:nvSpPr>
          <p:cNvPr id="5" name="TextBox 4"/>
          <p:cNvSpPr txBox="1"/>
          <p:nvPr/>
        </p:nvSpPr>
        <p:spPr>
          <a:xfrm>
            <a:off x="533400" y="1524000"/>
            <a:ext cx="4114800" cy="830997"/>
          </a:xfrm>
          <a:prstGeom prst="rect">
            <a:avLst/>
          </a:prstGeom>
          <a:noFill/>
        </p:spPr>
        <p:txBody>
          <a:bodyPr wrap="square" rtlCol="0">
            <a:spAutoFit/>
          </a:bodyPr>
          <a:lstStyle/>
          <a:p>
            <a:r>
              <a:rPr lang="en-US" sz="2400" b="1" dirty="0" smtClean="0"/>
              <a:t>Average Score: </a:t>
            </a:r>
            <a:r>
              <a:rPr lang="en-US" sz="2400" b="1" dirty="0" smtClean="0">
                <a:solidFill>
                  <a:srgbClr val="FF0000"/>
                </a:solidFill>
              </a:rPr>
              <a:t>0.049</a:t>
            </a:r>
          </a:p>
          <a:p>
            <a:r>
              <a:rPr lang="en-US" sz="2400" b="1" dirty="0" smtClean="0"/>
              <a:t>Close to the ideal score of 0</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2482974163"/>
              </p:ext>
            </p:extLst>
          </p:nvPr>
        </p:nvGraphicFramePr>
        <p:xfrm>
          <a:off x="1295400" y="2971800"/>
          <a:ext cx="5562601" cy="2895599"/>
        </p:xfrm>
        <a:graphic>
          <a:graphicData uri="http://schemas.openxmlformats.org/drawingml/2006/table">
            <a:tbl>
              <a:tblPr firstRow="1" bandRow="1">
                <a:tableStyleId>{2D5ABB26-0587-4C30-8999-92F81FD0307C}</a:tableStyleId>
              </a:tblPr>
              <a:tblGrid>
                <a:gridCol w="996721"/>
                <a:gridCol w="1141470"/>
                <a:gridCol w="1141470"/>
                <a:gridCol w="1141470"/>
                <a:gridCol w="1141470"/>
              </a:tblGrid>
              <a:tr h="388119">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HH 24</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HH 24.5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HH 25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HH 26</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496">
                <a:tc>
                  <a:txBody>
                    <a:bodyPr/>
                    <a:lstStyle/>
                    <a:p>
                      <a:r>
                        <a:rPr lang="en-US" b="1" dirty="0" smtClean="0"/>
                        <a:t>HH</a:t>
                      </a:r>
                      <a:r>
                        <a:rPr lang="en-US" b="1" baseline="0" dirty="0" smtClean="0"/>
                        <a:t> 19.5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0.087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0.018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0.156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496">
                <a:tc>
                  <a:txBody>
                    <a:bodyPr/>
                    <a:lstStyle/>
                    <a:p>
                      <a:r>
                        <a:rPr lang="en-US" b="1" dirty="0" smtClean="0"/>
                        <a:t>HH 24</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0.017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0.021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496">
                <a:tc>
                  <a:txBody>
                    <a:bodyPr/>
                    <a:lstStyle/>
                    <a:p>
                      <a:r>
                        <a:rPr lang="en-US" b="1" dirty="0" smtClean="0"/>
                        <a:t>HH 24.5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0.044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0.008</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0.069</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496">
                <a:tc>
                  <a:txBody>
                    <a:bodyPr/>
                    <a:lstStyle/>
                    <a:p>
                      <a:r>
                        <a:rPr lang="en-US" b="1" dirty="0" smtClean="0"/>
                        <a:t>HH 25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0.100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0.072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1496">
                <a:tc>
                  <a:txBody>
                    <a:bodyPr/>
                    <a:lstStyle/>
                    <a:p>
                      <a:r>
                        <a:rPr lang="en-US" b="1" dirty="0" smtClean="0"/>
                        <a:t>HH 26</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0.067</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0.045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1295400" y="2590800"/>
            <a:ext cx="2743200" cy="369332"/>
          </a:xfrm>
          <a:prstGeom prst="rect">
            <a:avLst/>
          </a:prstGeom>
          <a:noFill/>
        </p:spPr>
        <p:txBody>
          <a:bodyPr wrap="square" rtlCol="0">
            <a:spAutoFit/>
          </a:bodyPr>
          <a:lstStyle/>
          <a:p>
            <a:r>
              <a:rPr lang="en-US" b="1" dirty="0" smtClean="0"/>
              <a:t>Developmental Stage</a:t>
            </a:r>
            <a:endParaRPr lang="en-US" b="1" dirty="0"/>
          </a:p>
        </p:txBody>
      </p:sp>
      <p:sp>
        <p:nvSpPr>
          <p:cNvPr id="9" name="TextBox 8"/>
          <p:cNvSpPr txBox="1"/>
          <p:nvPr/>
        </p:nvSpPr>
        <p:spPr>
          <a:xfrm rot="16200000">
            <a:off x="413266" y="3396734"/>
            <a:ext cx="1219200" cy="369332"/>
          </a:xfrm>
          <a:prstGeom prst="rect">
            <a:avLst/>
          </a:prstGeom>
          <a:noFill/>
        </p:spPr>
        <p:txBody>
          <a:bodyPr wrap="square" rtlCol="0">
            <a:spAutoFit/>
          </a:bodyPr>
          <a:lstStyle/>
          <a:p>
            <a:r>
              <a:rPr lang="en-US" b="1" dirty="0" smtClean="0"/>
              <a:t>Template</a:t>
            </a:r>
            <a:endParaRPr lang="en-US" b="1" dirty="0"/>
          </a:p>
        </p:txBody>
      </p:sp>
    </p:spTree>
    <p:extLst>
      <p:ext uri="{BB962C8B-B14F-4D97-AF65-F5344CB8AC3E}">
        <p14:creationId xmlns:p14="http://schemas.microsoft.com/office/powerpoint/2010/main" val="37715847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1"/>
          <p:cNvGrpSpPr>
            <a:grpSpLocks/>
          </p:cNvGrpSpPr>
          <p:nvPr/>
        </p:nvGrpSpPr>
        <p:grpSpPr bwMode="auto">
          <a:xfrm>
            <a:off x="76200" y="2209800"/>
            <a:ext cx="8382000" cy="3657600"/>
            <a:chOff x="17297400" y="23545800"/>
            <a:chExt cx="11582400" cy="510540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7000" y="25984200"/>
              <a:ext cx="3242990" cy="2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0800" y="23545800"/>
              <a:ext cx="3242992" cy="223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25941" t="37164" r="28664" b="27486"/>
            <a:stretch>
              <a:fillRect/>
            </a:stretch>
          </p:blipFill>
          <p:spPr bwMode="auto">
            <a:xfrm>
              <a:off x="22402800" y="260604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28740" t="34183" r="24149" b="27469"/>
            <a:stretch>
              <a:fillRect/>
            </a:stretch>
          </p:blipFill>
          <p:spPr bwMode="auto">
            <a:xfrm>
              <a:off x="22402800" y="23545800"/>
              <a:ext cx="2930333"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p:cNvSpPr>
            <p:nvPr/>
          </p:nvSpPr>
          <p:spPr bwMode="auto">
            <a:xfrm>
              <a:off x="22540994" y="25705777"/>
              <a:ext cx="601980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               </a:t>
              </a:r>
              <a:r>
                <a:rPr lang="en-US" sz="1600" b="1" dirty="0" smtClean="0">
                  <a:solidFill>
                    <a:schemeClr val="tx1"/>
                  </a:solidFill>
                  <a:latin typeface="Arial" charset="0"/>
                  <a:cs typeface="Arial" charset="0"/>
                  <a:sym typeface="Arial" charset="0"/>
                </a:rPr>
                <a:t> (</a:t>
              </a:r>
              <a:r>
                <a:rPr lang="en-US" sz="1600" b="1" dirty="0">
                  <a:solidFill>
                    <a:schemeClr val="tx1"/>
                  </a:solidFill>
                  <a:latin typeface="Arial" charset="0"/>
                  <a:cs typeface="Arial" charset="0"/>
                  <a:sym typeface="Arial" charset="0"/>
                </a:rPr>
                <a:t>ii) 	</a:t>
              </a:r>
              <a:r>
                <a:rPr lang="en-US" sz="1600" b="1" dirty="0" smtClean="0">
                  <a:solidFill>
                    <a:schemeClr val="tx1"/>
                  </a:solidFill>
                  <a:latin typeface="Arial" charset="0"/>
                  <a:cs typeface="Arial" charset="0"/>
                  <a:sym typeface="Arial" charset="0"/>
                </a:rPr>
                <a:t>                 </a:t>
              </a:r>
              <a:r>
                <a:rPr lang="en-US" sz="1600" b="1" dirty="0" smtClean="0">
                  <a:latin typeface="Arial" charset="0"/>
                  <a:cs typeface="Arial" charset="0"/>
                  <a:sym typeface="Arial" charset="0"/>
                </a:rPr>
                <a:t>       </a:t>
              </a:r>
              <a:r>
                <a:rPr lang="en-US" sz="1600" b="1" dirty="0" smtClean="0">
                  <a:solidFill>
                    <a:schemeClr val="tx1"/>
                  </a:solidFill>
                  <a:latin typeface="Arial" charset="0"/>
                  <a:cs typeface="Arial" charset="0"/>
                  <a:sym typeface="Arial" charset="0"/>
                </a:rPr>
                <a:t>   </a:t>
              </a:r>
              <a:r>
                <a:rPr lang="en-US" sz="1600" b="1" dirty="0">
                  <a:solidFill>
                    <a:schemeClr val="tx1"/>
                  </a:solidFill>
                  <a:latin typeface="Arial" charset="0"/>
                  <a:cs typeface="Arial" charset="0"/>
                  <a:sym typeface="Arial" charset="0"/>
                </a:rPr>
                <a:t>(iv)</a:t>
              </a:r>
            </a:p>
          </p:txBody>
        </p:sp>
        <p:sp>
          <p:nvSpPr>
            <p:cNvPr id="10" name="Rectangle 27"/>
            <p:cNvSpPr>
              <a:spLocks/>
            </p:cNvSpPr>
            <p:nvPr/>
          </p:nvSpPr>
          <p:spPr bwMode="auto">
            <a:xfrm>
              <a:off x="22860000" y="28270200"/>
              <a:ext cx="601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           </a:t>
              </a:r>
              <a:r>
                <a:rPr lang="en-US" sz="1600" b="1" dirty="0" smtClean="0">
                  <a:solidFill>
                    <a:schemeClr val="tx1"/>
                  </a:solidFill>
                  <a:latin typeface="Arial" charset="0"/>
                  <a:cs typeface="Arial" charset="0"/>
                  <a:sym typeface="Arial" charset="0"/>
                </a:rPr>
                <a:t>  </a:t>
              </a:r>
              <a:r>
                <a:rPr lang="en-US" sz="1600" b="1" dirty="0">
                  <a:solidFill>
                    <a:schemeClr val="tx1"/>
                  </a:solidFill>
                  <a:latin typeface="Arial" charset="0"/>
                  <a:cs typeface="Arial" charset="0"/>
                  <a:sym typeface="Arial" charset="0"/>
                </a:rPr>
                <a:t>(iii) 	</a:t>
              </a:r>
              <a:r>
                <a:rPr lang="en-US" sz="1600" b="1" dirty="0" smtClean="0">
                  <a:latin typeface="Arial" charset="0"/>
                  <a:cs typeface="Arial" charset="0"/>
                  <a:sym typeface="Arial" charset="0"/>
                </a:rPr>
                <a:t>	       </a:t>
              </a:r>
              <a:r>
                <a:rPr lang="en-US" sz="1600" b="1" dirty="0" smtClean="0">
                  <a:solidFill>
                    <a:schemeClr val="tx1"/>
                  </a:solidFill>
                  <a:latin typeface="Arial" charset="0"/>
                  <a:cs typeface="Arial" charset="0"/>
                  <a:sym typeface="Arial" charset="0"/>
                </a:rPr>
                <a:t>(</a:t>
              </a:r>
              <a:r>
                <a:rPr lang="en-US" sz="1600" b="1" dirty="0">
                  <a:solidFill>
                    <a:schemeClr val="tx1"/>
                  </a:solidFill>
                  <a:latin typeface="Arial" charset="0"/>
                  <a:cs typeface="Arial" charset="0"/>
                  <a:sym typeface="Arial" charset="0"/>
                </a:rPr>
                <a:t>v)</a:t>
              </a: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7407" t="10329" r="3703"/>
            <a:stretch>
              <a:fillRect/>
            </a:stretch>
          </p:blipFill>
          <p:spPr bwMode="auto">
            <a:xfrm>
              <a:off x="17297400" y="24079200"/>
              <a:ext cx="4158145" cy="38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3"/>
            <p:cNvSpPr>
              <a:spLocks noChangeArrowheads="1"/>
            </p:cNvSpPr>
            <p:nvPr/>
          </p:nvSpPr>
          <p:spPr bwMode="auto">
            <a:xfrm>
              <a:off x="18473217" y="25069800"/>
              <a:ext cx="1905000" cy="1524000"/>
            </a:xfrm>
            <a:prstGeom prst="rect">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 name="Straight Arrow Connector 215"/>
            <p:cNvCxnSpPr>
              <a:cxnSpLocks noChangeShapeType="1"/>
              <a:stCxn id="12" idx="3"/>
            </p:cNvCxnSpPr>
            <p:nvPr/>
          </p:nvCxnSpPr>
          <p:spPr bwMode="auto">
            <a:xfrm flipV="1">
              <a:off x="20378218" y="24765000"/>
              <a:ext cx="1981200" cy="10668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216"/>
            <p:cNvCxnSpPr>
              <a:cxnSpLocks noChangeShapeType="1"/>
            </p:cNvCxnSpPr>
            <p:nvPr/>
          </p:nvCxnSpPr>
          <p:spPr bwMode="auto">
            <a:xfrm>
              <a:off x="20390498" y="25938956"/>
              <a:ext cx="2012302" cy="1188244"/>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Rectangle 27"/>
            <p:cNvSpPr>
              <a:spLocks/>
            </p:cNvSpPr>
            <p:nvPr/>
          </p:nvSpPr>
          <p:spPr bwMode="auto">
            <a:xfrm>
              <a:off x="18821400" y="28041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a:solidFill>
                    <a:schemeClr val="tx1"/>
                  </a:solidFill>
                  <a:latin typeface="Arial" charset="0"/>
                  <a:cs typeface="Arial" charset="0"/>
                  <a:sym typeface="Arial" charset="0"/>
                </a:rPr>
                <a:t>         (i)</a:t>
              </a:r>
            </a:p>
          </p:txBody>
        </p:sp>
      </p:grpSp>
      <p:sp>
        <p:nvSpPr>
          <p:cNvPr id="16" name="Rectangle 27"/>
          <p:cNvSpPr>
            <a:spLocks/>
          </p:cNvSpPr>
          <p:nvPr/>
        </p:nvSpPr>
        <p:spPr bwMode="auto">
          <a:xfrm>
            <a:off x="21258" y="1828800"/>
            <a:ext cx="3037343" cy="56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dirty="0">
                <a:solidFill>
                  <a:schemeClr val="tx1"/>
                </a:solidFill>
                <a:latin typeface="Arial" charset="0"/>
                <a:cs typeface="Arial" charset="0"/>
                <a:sym typeface="Arial" charset="0"/>
              </a:rPr>
              <a:t>Normal Reference </a:t>
            </a:r>
            <a:r>
              <a:rPr lang="en-US" sz="1800" b="1" dirty="0" smtClean="0">
                <a:solidFill>
                  <a:schemeClr val="tx1"/>
                </a:solidFill>
                <a:latin typeface="Arial" charset="0"/>
                <a:cs typeface="Arial" charset="0"/>
                <a:sym typeface="Arial" charset="0"/>
              </a:rPr>
              <a:t>Image</a:t>
            </a:r>
            <a:endParaRPr lang="en-US" sz="1800" dirty="0">
              <a:solidFill>
                <a:schemeClr val="tx1"/>
              </a:solidFill>
              <a:latin typeface="Arial" charset="0"/>
              <a:cs typeface="Arial" charset="0"/>
              <a:sym typeface="Arial" charset="0"/>
            </a:endParaRPr>
          </a:p>
        </p:txBody>
      </p:sp>
      <p:sp>
        <p:nvSpPr>
          <p:cNvPr id="17" name="Rectangle 27"/>
          <p:cNvSpPr>
            <a:spLocks/>
          </p:cNvSpPr>
          <p:nvPr/>
        </p:nvSpPr>
        <p:spPr bwMode="auto">
          <a:xfrm>
            <a:off x="6324600" y="1752600"/>
            <a:ext cx="245444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dirty="0">
                <a:solidFill>
                  <a:schemeClr val="tx1"/>
                </a:solidFill>
                <a:latin typeface="Arial" charset="0"/>
                <a:cs typeface="Arial" charset="0"/>
                <a:sym typeface="Arial" charset="0"/>
              </a:rPr>
              <a:t>Angle Heat Map</a:t>
            </a:r>
            <a:endParaRPr lang="en-US" sz="1800" dirty="0">
              <a:solidFill>
                <a:schemeClr val="tx1"/>
              </a:solidFill>
              <a:latin typeface="Arial" charset="0"/>
              <a:cs typeface="Arial" charset="0"/>
              <a:sym typeface="Arial" charset="0"/>
            </a:endParaRPr>
          </a:p>
        </p:txBody>
      </p:sp>
      <p:sp>
        <p:nvSpPr>
          <p:cNvPr id="18" name="Rectangle 27"/>
          <p:cNvSpPr>
            <a:spLocks/>
          </p:cNvSpPr>
          <p:nvPr/>
        </p:nvSpPr>
        <p:spPr bwMode="auto">
          <a:xfrm>
            <a:off x="4038600" y="1676400"/>
            <a:ext cx="19284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dirty="0">
                <a:solidFill>
                  <a:schemeClr val="tx1"/>
                </a:solidFill>
                <a:latin typeface="Arial" charset="0"/>
                <a:cs typeface="Arial" charset="0"/>
                <a:sym typeface="Arial" charset="0"/>
              </a:rPr>
              <a:t>Zoom of Facial Region</a:t>
            </a:r>
            <a:endParaRPr lang="en-US" sz="1800" dirty="0">
              <a:solidFill>
                <a:schemeClr val="tx1"/>
              </a:solidFill>
              <a:latin typeface="Arial" charset="0"/>
              <a:cs typeface="Arial" charset="0"/>
              <a:sym typeface="Arial" charset="0"/>
            </a:endParaRPr>
          </a:p>
        </p:txBody>
      </p:sp>
      <p:sp>
        <p:nvSpPr>
          <p:cNvPr id="19" name="Rectangle 27"/>
          <p:cNvSpPr>
            <a:spLocks/>
          </p:cNvSpPr>
          <p:nvPr/>
        </p:nvSpPr>
        <p:spPr bwMode="auto">
          <a:xfrm>
            <a:off x="8382000" y="2247900"/>
            <a:ext cx="8765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dirty="0">
                <a:solidFill>
                  <a:schemeClr val="tx1"/>
                </a:solidFill>
                <a:latin typeface="Arial" charset="0"/>
                <a:cs typeface="Arial" charset="0"/>
                <a:sym typeface="Arial" charset="0"/>
              </a:rPr>
              <a:t>Normal Image</a:t>
            </a:r>
            <a:endParaRPr lang="en-US" sz="1800" dirty="0">
              <a:solidFill>
                <a:schemeClr val="tx1"/>
              </a:solidFill>
              <a:latin typeface="Arial" charset="0"/>
              <a:cs typeface="Arial" charset="0"/>
              <a:sym typeface="Arial" charset="0"/>
            </a:endParaRPr>
          </a:p>
        </p:txBody>
      </p:sp>
      <p:sp>
        <p:nvSpPr>
          <p:cNvPr id="20" name="Rectangle 27"/>
          <p:cNvSpPr>
            <a:spLocks/>
          </p:cNvSpPr>
          <p:nvPr/>
        </p:nvSpPr>
        <p:spPr bwMode="auto">
          <a:xfrm>
            <a:off x="8382000" y="3962400"/>
            <a:ext cx="8765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dirty="0">
                <a:solidFill>
                  <a:schemeClr val="tx1"/>
                </a:solidFill>
                <a:latin typeface="Arial" charset="0"/>
                <a:cs typeface="Arial" charset="0"/>
                <a:sym typeface="Arial" charset="0"/>
              </a:rPr>
              <a:t>Cleft Image</a:t>
            </a:r>
            <a:endParaRPr lang="en-US" sz="1800" dirty="0">
              <a:solidFill>
                <a:schemeClr val="tx1"/>
              </a:solidFill>
              <a:latin typeface="Arial" charset="0"/>
              <a:cs typeface="Arial" charset="0"/>
              <a:sym typeface="Arial" charset="0"/>
            </a:endParaRPr>
          </a:p>
        </p:txBody>
      </p:sp>
      <p:sp>
        <p:nvSpPr>
          <p:cNvPr id="21" name="Title 1"/>
          <p:cNvSpPr>
            <a:spLocks noGrp="1"/>
          </p:cNvSpPr>
          <p:nvPr>
            <p:ph type="title"/>
          </p:nvPr>
        </p:nvSpPr>
        <p:spPr>
          <a:xfrm>
            <a:off x="381000" y="228600"/>
            <a:ext cx="8229600" cy="1143000"/>
          </a:xfrm>
        </p:spPr>
        <p:txBody>
          <a:bodyPr>
            <a:normAutofit fontScale="90000"/>
          </a:bodyPr>
          <a:lstStyle/>
          <a:p>
            <a:r>
              <a:rPr lang="en-US" dirty="0" smtClean="0">
                <a:cs typeface="Calibri" pitchFamily="34" charset="0"/>
                <a:sym typeface="Calibri Bold" charset="0"/>
              </a:rPr>
              <a:t>Morphological Shape Change: </a:t>
            </a:r>
            <a:r>
              <a:rPr lang="en-US" dirty="0" smtClean="0"/>
              <a:t>Characterizing Asymmetry</a:t>
            </a:r>
            <a:endParaRPr lang="en-US" dirty="0"/>
          </a:p>
        </p:txBody>
      </p:sp>
    </p:spTree>
    <p:extLst>
      <p:ext uri="{BB962C8B-B14F-4D97-AF65-F5344CB8AC3E}">
        <p14:creationId xmlns:p14="http://schemas.microsoft.com/office/powerpoint/2010/main" val="11520376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6200"/>
            <a:ext cx="8229600" cy="1143000"/>
          </a:xfrm>
        </p:spPr>
        <p:txBody>
          <a:bodyPr>
            <a:normAutofit/>
          </a:bodyPr>
          <a:lstStyle/>
          <a:p>
            <a:r>
              <a:rPr lang="en-US" sz="4000" dirty="0" smtClean="0"/>
              <a:t>Assessing Mouse Mandible Symmetry</a:t>
            </a:r>
            <a:endParaRPr lang="en-US" sz="4000" dirty="0">
              <a:ea typeface="ＭＳ Ｐゴシック" charset="0"/>
            </a:endParaRPr>
          </a:p>
        </p:txBody>
      </p:sp>
      <p:grpSp>
        <p:nvGrpSpPr>
          <p:cNvPr id="2" name="Group 3"/>
          <p:cNvGrpSpPr/>
          <p:nvPr/>
        </p:nvGrpSpPr>
        <p:grpSpPr>
          <a:xfrm>
            <a:off x="1143000" y="2209801"/>
            <a:ext cx="6629400" cy="3124199"/>
            <a:chOff x="1066801" y="2328269"/>
            <a:chExt cx="6629400" cy="3234331"/>
          </a:xfrm>
        </p:grpSpPr>
        <p:grpSp>
          <p:nvGrpSpPr>
            <p:cNvPr id="3" name="Group 93"/>
            <p:cNvGrpSpPr>
              <a:grpSpLocks/>
            </p:cNvGrpSpPr>
            <p:nvPr/>
          </p:nvGrpSpPr>
          <p:grpSpPr bwMode="auto">
            <a:xfrm>
              <a:off x="1066801" y="2328269"/>
              <a:ext cx="6629400" cy="3234331"/>
              <a:chOff x="1905000" y="1335117"/>
              <a:chExt cx="5424366" cy="2859905"/>
            </a:xfrm>
          </p:grpSpPr>
          <p:grpSp>
            <p:nvGrpSpPr>
              <p:cNvPr id="4" name="Group 94"/>
              <p:cNvGrpSpPr>
                <a:grpSpLocks/>
              </p:cNvGrpSpPr>
              <p:nvPr/>
            </p:nvGrpSpPr>
            <p:grpSpPr bwMode="auto">
              <a:xfrm>
                <a:off x="1905000" y="1335117"/>
                <a:ext cx="5424366" cy="2859905"/>
                <a:chOff x="779670" y="1872860"/>
                <a:chExt cx="6477866" cy="4122742"/>
              </a:xfrm>
            </p:grpSpPr>
            <p:sp>
              <p:nvSpPr>
                <p:cNvPr id="97" name="Rectangle 96"/>
                <p:cNvSpPr/>
                <p:nvPr/>
              </p:nvSpPr>
              <p:spPr>
                <a:xfrm>
                  <a:off x="4386665" y="1872860"/>
                  <a:ext cx="1177794" cy="121167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Low-level feature extraction</a:t>
                  </a:r>
                </a:p>
              </p:txBody>
            </p:sp>
            <p:sp>
              <p:nvSpPr>
                <p:cNvPr id="98" name="Rectangle 97"/>
                <p:cNvSpPr/>
                <p:nvPr/>
              </p:nvSpPr>
              <p:spPr>
                <a:xfrm>
                  <a:off x="6153354" y="1908366"/>
                  <a:ext cx="1104182" cy="116185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Mid-level feature extraction</a:t>
                  </a:r>
                </a:p>
              </p:txBody>
            </p:sp>
            <p:sp>
              <p:nvSpPr>
                <p:cNvPr id="99" name="Oval 98"/>
                <p:cNvSpPr/>
                <p:nvPr/>
              </p:nvSpPr>
              <p:spPr>
                <a:xfrm>
                  <a:off x="791030" y="3435464"/>
                  <a:ext cx="1228403" cy="838704"/>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Image 2</a:t>
                  </a:r>
                </a:p>
              </p:txBody>
            </p:sp>
            <p:sp>
              <p:nvSpPr>
                <p:cNvPr id="100" name="Right Arrow 99"/>
                <p:cNvSpPr>
                  <a:spLocks noChangeArrowheads="1"/>
                </p:cNvSpPr>
                <p:nvPr/>
              </p:nvSpPr>
              <p:spPr bwMode="auto">
                <a:xfrm>
                  <a:off x="3797768" y="2279405"/>
                  <a:ext cx="588896" cy="401961"/>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Right Arrow 100"/>
                <p:cNvSpPr>
                  <a:spLocks noChangeArrowheads="1"/>
                </p:cNvSpPr>
                <p:nvPr/>
              </p:nvSpPr>
              <p:spPr bwMode="auto">
                <a:xfrm rot="5400000">
                  <a:off x="4656962" y="3225816"/>
                  <a:ext cx="620331" cy="397198"/>
                </a:xfrm>
                <a:prstGeom prst="rightArrow">
                  <a:avLst>
                    <a:gd name="adj1" fmla="val 50000"/>
                    <a:gd name="adj2" fmla="val 49999"/>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2" name="Right Arrow 101"/>
                <p:cNvSpPr>
                  <a:spLocks noChangeArrowheads="1"/>
                </p:cNvSpPr>
                <p:nvPr/>
              </p:nvSpPr>
              <p:spPr bwMode="auto">
                <a:xfrm>
                  <a:off x="5564459" y="2279407"/>
                  <a:ext cx="588896" cy="401960"/>
                </a:xfrm>
                <a:prstGeom prst="rightArrow">
                  <a:avLst>
                    <a:gd name="adj1" fmla="val 50000"/>
                    <a:gd name="adj2" fmla="val 50000"/>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3" name="Right Arrow 102"/>
                <p:cNvSpPr>
                  <a:spLocks noChangeArrowheads="1"/>
                </p:cNvSpPr>
                <p:nvPr/>
              </p:nvSpPr>
              <p:spPr bwMode="auto">
                <a:xfrm>
                  <a:off x="1983688" y="2408885"/>
                  <a:ext cx="536449" cy="297605"/>
                </a:xfrm>
                <a:prstGeom prst="rightArrow">
                  <a:avLst>
                    <a:gd name="adj1" fmla="val 50000"/>
                    <a:gd name="adj2" fmla="val 50003"/>
                  </a:avLst>
                </a:prstGeom>
                <a:solidFill>
                  <a:schemeClr val="bg1">
                    <a:lumMod val="75000"/>
                  </a:schemeClr>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4" name="Oval 103"/>
                <p:cNvSpPr/>
                <p:nvPr/>
              </p:nvSpPr>
              <p:spPr>
                <a:xfrm>
                  <a:off x="779670" y="2103550"/>
                  <a:ext cx="1228403" cy="840637"/>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Image 1</a:t>
                  </a:r>
                </a:p>
              </p:txBody>
            </p:sp>
            <p:sp>
              <p:nvSpPr>
                <p:cNvPr id="106" name="Rectangle 105"/>
                <p:cNvSpPr/>
                <p:nvPr/>
              </p:nvSpPr>
              <p:spPr>
                <a:xfrm>
                  <a:off x="4400467" y="3763566"/>
                  <a:ext cx="1177794" cy="120587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Group similar features</a:t>
                  </a:r>
                </a:p>
              </p:txBody>
            </p:sp>
            <p:sp>
              <p:nvSpPr>
                <p:cNvPr id="107" name="Bent-Up Arrow 106"/>
                <p:cNvSpPr>
                  <a:spLocks/>
                </p:cNvSpPr>
                <p:nvPr/>
              </p:nvSpPr>
              <p:spPr bwMode="auto">
                <a:xfrm rot="16200000" flipH="1">
                  <a:off x="5457939" y="3206454"/>
                  <a:ext cx="1476430" cy="1263389"/>
                </a:xfrm>
                <a:custGeom>
                  <a:avLst/>
                  <a:gdLst>
                    <a:gd name="T0" fmla="*/ 0 w 1475645"/>
                    <a:gd name="T1" fmla="*/ 1087320 h 1314176"/>
                    <a:gd name="T2" fmla="*/ 1116779 w 1475645"/>
                    <a:gd name="T3" fmla="*/ 1087320 h 1314176"/>
                    <a:gd name="T4" fmla="*/ 1116779 w 1475645"/>
                    <a:gd name="T5" fmla="*/ 328571 h 1314176"/>
                    <a:gd name="T6" fmla="*/ 984193 w 1475645"/>
                    <a:gd name="T7" fmla="*/ 328571 h 1314176"/>
                    <a:gd name="T8" fmla="*/ 1230312 w 1475645"/>
                    <a:gd name="T9" fmla="*/ 0 h 1314176"/>
                    <a:gd name="T10" fmla="*/ 1476430 w 1475645"/>
                    <a:gd name="T11" fmla="*/ 328571 h 1314176"/>
                    <a:gd name="T12" fmla="*/ 1343845 w 1475645"/>
                    <a:gd name="T13" fmla="*/ 328571 h 1314176"/>
                    <a:gd name="T14" fmla="*/ 1343845 w 1475645"/>
                    <a:gd name="T15" fmla="*/ 1314283 h 1314176"/>
                    <a:gd name="T16" fmla="*/ 0 w 1475645"/>
                    <a:gd name="T17" fmla="*/ 1314283 h 1314176"/>
                    <a:gd name="T18" fmla="*/ 0 w 1475645"/>
                    <a:gd name="T19" fmla="*/ 1087320 h 1314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5645"/>
                    <a:gd name="T31" fmla="*/ 0 h 1314176"/>
                    <a:gd name="T32" fmla="*/ 1475645 w 1475645"/>
                    <a:gd name="T33" fmla="*/ 1314176 h 1314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5645" h="1314176">
                      <a:moveTo>
                        <a:pt x="0" y="1087231"/>
                      </a:moveTo>
                      <a:lnTo>
                        <a:pt x="1116185" y="1087231"/>
                      </a:lnTo>
                      <a:lnTo>
                        <a:pt x="1116185" y="328544"/>
                      </a:lnTo>
                      <a:lnTo>
                        <a:pt x="983670" y="328544"/>
                      </a:lnTo>
                      <a:lnTo>
                        <a:pt x="1229658" y="0"/>
                      </a:lnTo>
                      <a:lnTo>
                        <a:pt x="1475645" y="328544"/>
                      </a:lnTo>
                      <a:lnTo>
                        <a:pt x="1343130" y="328544"/>
                      </a:lnTo>
                      <a:lnTo>
                        <a:pt x="1343130" y="1314176"/>
                      </a:lnTo>
                      <a:lnTo>
                        <a:pt x="0" y="1314176"/>
                      </a:lnTo>
                      <a:lnTo>
                        <a:pt x="0" y="1087231"/>
                      </a:lnTo>
                      <a:close/>
                    </a:path>
                  </a:pathLst>
                </a:custGeom>
                <a:solidFill>
                  <a:srgbClr val="BFBFBF"/>
                </a:solidFill>
                <a:ln w="9525" cap="flat" cmpd="sng">
                  <a:solidFill>
                    <a:schemeClr val="tx1"/>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08" name="Bent-Up Arrow 107"/>
                <p:cNvSpPr>
                  <a:spLocks/>
                </p:cNvSpPr>
                <p:nvPr/>
              </p:nvSpPr>
              <p:spPr bwMode="auto">
                <a:xfrm rot="5400000">
                  <a:off x="4822106" y="5063094"/>
                  <a:ext cx="742077" cy="554788"/>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sp>
              <p:nvSpPr>
                <p:cNvPr id="109" name="Oval 108"/>
                <p:cNvSpPr/>
                <p:nvPr/>
              </p:nvSpPr>
              <p:spPr>
                <a:xfrm>
                  <a:off x="5470538" y="5154965"/>
                  <a:ext cx="1090379" cy="840637"/>
                </a:xfrm>
                <a:prstGeom prst="ellipse">
                  <a:avLst/>
                </a:prstGeom>
                <a:solidFill>
                  <a:schemeClr val="accent3">
                    <a:lumMod val="40000"/>
                    <a:lumOff val="6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ROIs</a:t>
                  </a:r>
                </a:p>
              </p:txBody>
            </p:sp>
          </p:grpSp>
          <p:sp>
            <p:nvSpPr>
              <p:cNvPr id="96" name="Rectangle 95"/>
              <p:cNvSpPr/>
              <p:nvPr/>
            </p:nvSpPr>
            <p:spPr>
              <a:xfrm>
                <a:off x="3352269" y="1359747"/>
                <a:ext cx="1079993" cy="776182"/>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Deformable Registration</a:t>
                </a:r>
              </a:p>
            </p:txBody>
          </p:sp>
        </p:grpSp>
        <p:sp>
          <p:nvSpPr>
            <p:cNvPr id="21" name="Bent-Up Arrow 107"/>
            <p:cNvSpPr>
              <a:spLocks/>
            </p:cNvSpPr>
            <p:nvPr/>
          </p:nvSpPr>
          <p:spPr bwMode="auto">
            <a:xfrm>
              <a:off x="2350441" y="3248359"/>
              <a:ext cx="966788" cy="727710"/>
            </a:xfrm>
            <a:custGeom>
              <a:avLst/>
              <a:gdLst>
                <a:gd name="T0" fmla="*/ 0 w 1005504"/>
                <a:gd name="T1" fmla="*/ 764281 h 930317"/>
                <a:gd name="T2" fmla="*/ 747329 w 1005504"/>
                <a:gd name="T3" fmla="*/ 764281 h 930317"/>
                <a:gd name="T4" fmla="*/ 747329 w 1005504"/>
                <a:gd name="T5" fmla="*/ 169709 h 930317"/>
                <a:gd name="T6" fmla="*/ 654901 w 1005504"/>
                <a:gd name="T7" fmla="*/ 169709 h 930317"/>
                <a:gd name="T8" fmla="*/ 829901 w 1005504"/>
                <a:gd name="T9" fmla="*/ 0 h 930317"/>
                <a:gd name="T10" fmla="*/ 1004900 w 1005504"/>
                <a:gd name="T11" fmla="*/ 169709 h 930317"/>
                <a:gd name="T12" fmla="*/ 912473 w 1005504"/>
                <a:gd name="T13" fmla="*/ 169709 h 930317"/>
                <a:gd name="T14" fmla="*/ 912473 w 1005504"/>
                <a:gd name="T15" fmla="*/ 929353 h 930317"/>
                <a:gd name="T16" fmla="*/ 0 w 1005504"/>
                <a:gd name="T17" fmla="*/ 929353 h 930317"/>
                <a:gd name="T18" fmla="*/ 0 w 1005504"/>
                <a:gd name="T19" fmla="*/ 764281 h 930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5504"/>
                <a:gd name="T31" fmla="*/ 0 h 930317"/>
                <a:gd name="T32" fmla="*/ 1005504 w 1005504"/>
                <a:gd name="T33" fmla="*/ 930317 h 930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5504" h="930317">
                  <a:moveTo>
                    <a:pt x="0" y="765074"/>
                  </a:moveTo>
                  <a:lnTo>
                    <a:pt x="747778" y="765074"/>
                  </a:lnTo>
                  <a:lnTo>
                    <a:pt x="747778" y="169885"/>
                  </a:lnTo>
                  <a:lnTo>
                    <a:pt x="655295" y="169885"/>
                  </a:lnTo>
                  <a:lnTo>
                    <a:pt x="830400" y="0"/>
                  </a:lnTo>
                  <a:lnTo>
                    <a:pt x="1005504" y="169885"/>
                  </a:lnTo>
                  <a:lnTo>
                    <a:pt x="913021" y="169885"/>
                  </a:lnTo>
                  <a:lnTo>
                    <a:pt x="913021" y="930317"/>
                  </a:lnTo>
                  <a:lnTo>
                    <a:pt x="0" y="930317"/>
                  </a:lnTo>
                  <a:lnTo>
                    <a:pt x="0" y="765074"/>
                  </a:lnTo>
                  <a:close/>
                </a:path>
              </a:pathLst>
            </a:custGeom>
            <a:solidFill>
              <a:schemeClr val="bg1">
                <a:lumMod val="75000"/>
              </a:schemeClr>
            </a:solidFill>
            <a:ln w="9525" cap="flat" cmpd="sng">
              <a:solidFill>
                <a:srgbClr val="000000"/>
              </a:solidFill>
              <a:prstDash val="solid"/>
              <a:round/>
              <a:headEnd/>
              <a:tailEnd/>
            </a:ln>
            <a:effectLst>
              <a:outerShdw blurRad="63500" dist="23000" dir="5400000" rotWithShape="0">
                <a:srgbClr val="000000">
                  <a:alpha val="34998"/>
                </a:srgbClr>
              </a:outerShdw>
            </a:effectLst>
          </p:spPr>
          <p:txBody>
            <a:bodyPr anchor="ctr"/>
            <a:lstStyle/>
            <a:p>
              <a:pPr>
                <a:defRPr/>
              </a:pPr>
              <a:endParaRPr lang="en-US" dirty="0"/>
            </a:p>
          </p:txBody>
        </p:sp>
      </p:grpSp>
      <p:pic>
        <p:nvPicPr>
          <p:cNvPr id="37" name="Picture 36"/>
          <p:cNvPicPr>
            <a:picLocks noChangeAspect="1"/>
          </p:cNvPicPr>
          <p:nvPr/>
        </p:nvPicPr>
        <p:blipFill>
          <a:blip r:embed="rId3" cstate="print">
            <a:extLst>
              <a:ext uri="{BEBA8EAE-BF5A-486C-A8C5-ECC9F3942E4B}">
                <a14:imgProps xmlns:a14="http://schemas.microsoft.com/office/drawing/2010/main">
                  <a14:imgLayer r:embed="rId4">
                    <a14:imgEffect>
                      <a14:backgroundRemoval t="4681" b="88511" l="2353" r="98353"/>
                    </a14:imgEffect>
                  </a14:imgLayer>
                </a14:imgProps>
              </a:ext>
            </a:extLst>
          </a:blip>
          <a:stretch>
            <a:fillRect/>
          </a:stretch>
        </p:blipFill>
        <p:spPr>
          <a:xfrm>
            <a:off x="533400" y="1295400"/>
            <a:ext cx="2102149" cy="1162364"/>
          </a:xfrm>
          <a:prstGeom prst="rect">
            <a:avLst/>
          </a:prstGeom>
        </p:spPr>
      </p:pic>
      <p:pic>
        <p:nvPicPr>
          <p:cNvPr id="40" name="Picture 3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268" b="91339" l="5778" r="97556"/>
                    </a14:imgEffect>
                  </a14:imgLayer>
                </a14:imgProps>
              </a:ext>
            </a:extLst>
          </a:blip>
          <a:srcRect t="803"/>
          <a:stretch/>
        </p:blipFill>
        <p:spPr>
          <a:xfrm>
            <a:off x="685800" y="3886200"/>
            <a:ext cx="2133600" cy="1194636"/>
          </a:xfrm>
          <a:prstGeom prst="rect">
            <a:avLst/>
          </a:prstGeom>
        </p:spPr>
      </p:pic>
      <p:pic>
        <p:nvPicPr>
          <p:cNvPr id="41" name="Picture 4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4181" b="72034" l="10241" r="91265"/>
                    </a14:imgEffect>
                  </a14:imgLayer>
                </a14:imgProps>
              </a:ext>
            </a:extLst>
          </a:blip>
          <a:srcRect l="6788" t="30828" r="6334" b="22916"/>
          <a:stretch/>
        </p:blipFill>
        <p:spPr>
          <a:xfrm rot="471143" flipH="1">
            <a:off x="5648999" y="5247007"/>
            <a:ext cx="2285999" cy="1297781"/>
          </a:xfrm>
          <a:prstGeom prst="rect">
            <a:avLst/>
          </a:prstGeom>
        </p:spPr>
      </p:pic>
      <p:sp>
        <p:nvSpPr>
          <p:cNvPr id="44" name="Right Arrow 43"/>
          <p:cNvSpPr>
            <a:spLocks noChangeArrowheads="1"/>
          </p:cNvSpPr>
          <p:nvPr/>
        </p:nvSpPr>
        <p:spPr bwMode="auto">
          <a:xfrm>
            <a:off x="7033918" y="4851399"/>
            <a:ext cx="474134" cy="304605"/>
          </a:xfrm>
          <a:prstGeom prst="rightArrow">
            <a:avLst>
              <a:gd name="adj1" fmla="val 50000"/>
              <a:gd name="adj2" fmla="val 50001"/>
            </a:avLst>
          </a:prstGeom>
          <a:solidFill>
            <a:srgbClr val="BFBFBF"/>
          </a:solidFill>
          <a:ln w="9525">
            <a:solidFill>
              <a:srgbClr val="000000"/>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27" name="Oval 26"/>
          <p:cNvSpPr/>
          <p:nvPr/>
        </p:nvSpPr>
        <p:spPr bwMode="auto">
          <a:xfrm>
            <a:off x="7508524" y="4542832"/>
            <a:ext cx="1600200" cy="914400"/>
          </a:xfrm>
          <a:prstGeom prst="ellipse">
            <a:avLst/>
          </a:prstGeom>
          <a:solidFill>
            <a:srgbClr val="FFFF00"/>
          </a:solidFill>
          <a:ln>
            <a:solidFill>
              <a:srgbClr val="000000"/>
            </a:solidFill>
          </a:ln>
        </p:spPr>
        <p:style>
          <a:lnRef idx="2">
            <a:schemeClr val="accent1"/>
          </a:lnRef>
          <a:fillRef idx="1">
            <a:schemeClr val="lt1"/>
          </a:fillRef>
          <a:effectRef idx="0">
            <a:schemeClr val="accent1"/>
          </a:effectRef>
          <a:fontRef idx="minor">
            <a:schemeClr val="dk1"/>
          </a:fontRef>
        </p:style>
        <p:txBody>
          <a:bodyPr anchor="ctr"/>
          <a:lstStyle/>
          <a:p>
            <a:pPr algn="ctr"/>
            <a:r>
              <a:rPr lang="en-US" sz="1600" dirty="0"/>
              <a:t>Asymmetry Score</a:t>
            </a:r>
            <a:endParaRPr lang="en-US" sz="1600" dirty="0">
              <a:solidFill>
                <a:srgbClr val="FF0000"/>
              </a:solidFill>
            </a:endParaRPr>
          </a:p>
        </p:txBody>
      </p:sp>
    </p:spTree>
    <p:extLst>
      <p:ext uri="{BB962C8B-B14F-4D97-AF65-F5344CB8AC3E}">
        <p14:creationId xmlns:p14="http://schemas.microsoft.com/office/powerpoint/2010/main" val="9969918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7200" y="244475"/>
            <a:ext cx="8153400" cy="822325"/>
          </a:xfrm>
        </p:spPr>
        <p:txBody>
          <a:bodyPr rIns="132080">
            <a:normAutofit fontScale="90000"/>
          </a:bodyPr>
          <a:lstStyle/>
          <a:p>
            <a:r>
              <a:rPr lang="en-US" dirty="0" smtClean="0"/>
              <a:t>Assessing Mouse </a:t>
            </a:r>
            <a:r>
              <a:rPr lang="en-US" dirty="0"/>
              <a:t>Mandible </a:t>
            </a:r>
            <a:r>
              <a:rPr lang="en-US" dirty="0" smtClean="0"/>
              <a:t>Symmetry</a:t>
            </a:r>
            <a:endParaRPr lang="en-US" dirty="0">
              <a:solidFill>
                <a:srgbClr val="0033CC"/>
              </a:solidFill>
              <a:latin typeface="Arial" charset="0"/>
              <a:ea typeface="Heiti SC Light" charset="0"/>
              <a:cs typeface="Heiti SC Light" charset="0"/>
            </a:endParaRPr>
          </a:p>
        </p:txBody>
      </p:sp>
      <p:sp>
        <p:nvSpPr>
          <p:cNvPr id="6147" name="Rectangle 2"/>
          <p:cNvSpPr>
            <a:spLocks noGrp="1" noChangeArrowheads="1"/>
          </p:cNvSpPr>
          <p:nvPr>
            <p:ph type="body" idx="1"/>
          </p:nvPr>
        </p:nvSpPr>
        <p:spPr>
          <a:xfrm>
            <a:off x="457200" y="1066800"/>
            <a:ext cx="8229600" cy="2667000"/>
          </a:xfrm>
        </p:spPr>
        <p:txBody>
          <a:bodyPr rIns="132080">
            <a:normAutofit/>
          </a:bodyPr>
          <a:lstStyle/>
          <a:p>
            <a:pPr eaLnBrk="1" hangingPunct="1">
              <a:buClr>
                <a:srgbClr val="000000"/>
              </a:buClr>
            </a:pPr>
            <a:r>
              <a:rPr lang="en-US" sz="2000" dirty="0" smtClean="0">
                <a:latin typeface="Arial" charset="0"/>
                <a:ea typeface="Heiti SC Light" charset="0"/>
                <a:cs typeface="Heiti SC Light" charset="0"/>
              </a:rPr>
              <a:t>Tool for </a:t>
            </a:r>
            <a:r>
              <a:rPr lang="en-US" sz="2000" dirty="0">
                <a:latin typeface="Arial" charset="0"/>
                <a:ea typeface="Heiti SC Light" charset="0"/>
                <a:cs typeface="Heiti SC Light" charset="0"/>
              </a:rPr>
              <a:t>characterizing and quantifying the asymmetry in bilaterally paired structures</a:t>
            </a:r>
            <a:r>
              <a:rPr lang="en-US" sz="2000" dirty="0" smtClean="0">
                <a:latin typeface="Arial" charset="0"/>
                <a:ea typeface="Heiti SC Light" charset="0"/>
                <a:cs typeface="Heiti SC Light" charset="0"/>
              </a:rPr>
              <a:t>.</a:t>
            </a:r>
            <a:endParaRPr lang="en-US" sz="1600" dirty="0">
              <a:solidFill>
                <a:srgbClr val="0033CC"/>
              </a:solidFill>
              <a:latin typeface="Arial" charset="0"/>
              <a:ea typeface="Heiti SC Light" charset="0"/>
              <a:cs typeface="Heiti SC Light" charset="0"/>
            </a:endParaRPr>
          </a:p>
          <a:p>
            <a:pPr eaLnBrk="1" hangingPunct="1">
              <a:buClr>
                <a:srgbClr val="000000"/>
              </a:buClr>
            </a:pPr>
            <a:r>
              <a:rPr lang="en-US" sz="2000" dirty="0">
                <a:latin typeface="Arial" charset="0"/>
                <a:ea typeface="Heiti SC Light" charset="0"/>
                <a:cs typeface="Heiti SC Light" charset="0"/>
              </a:rPr>
              <a:t> Applied it to the two sides of the mandible of the mouse.</a:t>
            </a:r>
          </a:p>
          <a:p>
            <a:pPr eaLnBrk="1" hangingPunct="1">
              <a:buClr>
                <a:srgbClr val="000000"/>
              </a:buClr>
            </a:pPr>
            <a:r>
              <a:rPr lang="en-US" sz="2000" dirty="0">
                <a:latin typeface="Arial" charset="0"/>
                <a:ea typeface="Heiti SC Light" charset="0"/>
                <a:cs typeface="Heiti SC Light" charset="0"/>
              </a:rPr>
              <a:t>Asymmetry scores compared to human </a:t>
            </a:r>
            <a:r>
              <a:rPr lang="en-US" sz="2000" dirty="0" smtClean="0">
                <a:latin typeface="Arial" charset="0"/>
                <a:ea typeface="Heiti SC Light" charset="0"/>
                <a:cs typeface="Heiti SC Light" charset="0"/>
              </a:rPr>
              <a:t>expert</a:t>
            </a:r>
            <a:endParaRPr lang="en-US" sz="1600" i="1" u="sng" dirty="0">
              <a:solidFill>
                <a:srgbClr val="3D239D"/>
              </a:solidFill>
              <a:latin typeface="Arial" charset="0"/>
              <a:ea typeface="Heiti SC Light" charset="0"/>
              <a:cs typeface="Heiti SC Light" charset="0"/>
            </a:endParaRPr>
          </a:p>
        </p:txBody>
      </p:sp>
      <p:sp>
        <p:nvSpPr>
          <p:cNvPr id="6151" name="Rectangle 7"/>
          <p:cNvSpPr>
            <a:spLocks/>
          </p:cNvSpPr>
          <p:nvPr/>
        </p:nvSpPr>
        <p:spPr bwMode="auto">
          <a:xfrm>
            <a:off x="7467600" y="2590800"/>
            <a:ext cx="1524000" cy="4924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40639" bIns="0">
            <a:spAutoFit/>
          </a:bodyPr>
          <a:lstStyle/>
          <a:p>
            <a:pPr marL="39688"/>
            <a:r>
              <a:rPr lang="en-US" sz="1600" dirty="0">
                <a:solidFill>
                  <a:schemeClr val="tx1"/>
                </a:solidFill>
                <a:cs typeface="Arial" charset="0"/>
              </a:rPr>
              <a:t>our</a:t>
            </a:r>
          </a:p>
          <a:p>
            <a:pPr marL="39688"/>
            <a:r>
              <a:rPr lang="en-US" sz="1600" dirty="0">
                <a:solidFill>
                  <a:schemeClr val="tx1"/>
                </a:solidFill>
                <a:cs typeface="Arial" charset="0"/>
              </a:rPr>
              <a:t>score </a:t>
            </a:r>
            <a:r>
              <a:rPr lang="en-US" sz="1600" dirty="0" smtClean="0">
                <a:solidFill>
                  <a:schemeClr val="tx1"/>
                </a:solidFill>
                <a:cs typeface="Arial" charset="0"/>
              </a:rPr>
              <a:t>= height</a:t>
            </a:r>
            <a:endParaRPr lang="en-US" sz="1600" dirty="0">
              <a:solidFill>
                <a:schemeClr val="tx1"/>
              </a:solidFill>
              <a:cs typeface="Arial" charset="0"/>
            </a:endParaRPr>
          </a:p>
        </p:txBody>
      </p:sp>
      <p:sp>
        <p:nvSpPr>
          <p:cNvPr id="6152" name="TextBox 8"/>
          <p:cNvSpPr txBox="1">
            <a:spLocks noChangeArrowheads="1"/>
          </p:cNvSpPr>
          <p:nvPr/>
        </p:nvSpPr>
        <p:spPr bwMode="auto">
          <a:xfrm>
            <a:off x="7467600" y="3200400"/>
            <a:ext cx="16002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rgbClr val="000000"/>
                </a:solidFill>
                <a:latin typeface="Arial" charset="0"/>
                <a:ea typeface="Heiti SC Light" charset="0"/>
                <a:cs typeface="Heiti SC Light" charset="0"/>
                <a:sym typeface="Arial" charset="0"/>
              </a:defRPr>
            </a:lvl1pPr>
            <a:lvl2pPr marL="742950" indent="-285750" eaLnBrk="0" hangingPunct="0">
              <a:defRPr>
                <a:solidFill>
                  <a:srgbClr val="000000"/>
                </a:solidFill>
                <a:latin typeface="Arial" charset="0"/>
                <a:ea typeface="Heiti SC Light" charset="0"/>
                <a:cs typeface="Heiti SC Light" charset="0"/>
                <a:sym typeface="Arial" charset="0"/>
              </a:defRPr>
            </a:lvl2pPr>
            <a:lvl3pPr marL="1143000" indent="-228600" eaLnBrk="0" hangingPunct="0">
              <a:defRPr>
                <a:solidFill>
                  <a:srgbClr val="000000"/>
                </a:solidFill>
                <a:latin typeface="Arial" charset="0"/>
                <a:ea typeface="Heiti SC Light" charset="0"/>
                <a:cs typeface="Heiti SC Light" charset="0"/>
                <a:sym typeface="Arial" charset="0"/>
              </a:defRPr>
            </a:lvl3pPr>
            <a:lvl4pPr marL="1600200" indent="-228600" eaLnBrk="0" hangingPunct="0">
              <a:defRPr>
                <a:solidFill>
                  <a:srgbClr val="000000"/>
                </a:solidFill>
                <a:latin typeface="Arial" charset="0"/>
                <a:ea typeface="Heiti SC Light" charset="0"/>
                <a:cs typeface="Heiti SC Light" charset="0"/>
                <a:sym typeface="Arial" charset="0"/>
              </a:defRPr>
            </a:lvl4pPr>
            <a:lvl5pPr marL="2057400" indent="-228600" eaLnBrk="0" hangingPunct="0">
              <a:defRPr>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9pPr>
          </a:lstStyle>
          <a:p>
            <a:pPr eaLnBrk="1" hangingPunct="1"/>
            <a:r>
              <a:rPr lang="en-US" sz="1600" dirty="0"/>
              <a:t>blue = normal</a:t>
            </a:r>
          </a:p>
          <a:p>
            <a:pPr eaLnBrk="1" hangingPunct="1"/>
            <a:r>
              <a:rPr lang="en-US" sz="1600" dirty="0"/>
              <a:t>orange </a:t>
            </a:r>
            <a:r>
              <a:rPr lang="en-US" sz="1600" dirty="0" smtClean="0"/>
              <a:t>= abnormal</a:t>
            </a:r>
            <a:endParaRPr lang="en-US" sz="1600" dirty="0"/>
          </a:p>
        </p:txBody>
      </p:sp>
      <p:sp>
        <p:nvSpPr>
          <p:cNvPr id="6153" name="TextBox 9"/>
          <p:cNvSpPr txBox="1">
            <a:spLocks noChangeArrowheads="1"/>
          </p:cNvSpPr>
          <p:nvPr/>
        </p:nvSpPr>
        <p:spPr bwMode="auto">
          <a:xfrm>
            <a:off x="304800" y="5619690"/>
            <a:ext cx="624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ea typeface="Heiti SC Light" charset="0"/>
                <a:cs typeface="Heiti SC Light" charset="0"/>
                <a:sym typeface="Arial" charset="0"/>
              </a:defRPr>
            </a:lvl1pPr>
            <a:lvl2pPr marL="742950" indent="-285750" eaLnBrk="0" hangingPunct="0">
              <a:defRPr>
                <a:solidFill>
                  <a:srgbClr val="000000"/>
                </a:solidFill>
                <a:latin typeface="Arial" charset="0"/>
                <a:ea typeface="Heiti SC Light" charset="0"/>
                <a:cs typeface="Heiti SC Light" charset="0"/>
                <a:sym typeface="Arial" charset="0"/>
              </a:defRPr>
            </a:lvl2pPr>
            <a:lvl3pPr marL="1143000" indent="-228600" eaLnBrk="0" hangingPunct="0">
              <a:defRPr>
                <a:solidFill>
                  <a:srgbClr val="000000"/>
                </a:solidFill>
                <a:latin typeface="Arial" charset="0"/>
                <a:ea typeface="Heiti SC Light" charset="0"/>
                <a:cs typeface="Heiti SC Light" charset="0"/>
                <a:sym typeface="Arial" charset="0"/>
              </a:defRPr>
            </a:lvl3pPr>
            <a:lvl4pPr marL="1600200" indent="-228600" eaLnBrk="0" hangingPunct="0">
              <a:defRPr>
                <a:solidFill>
                  <a:srgbClr val="000000"/>
                </a:solidFill>
                <a:latin typeface="Arial" charset="0"/>
                <a:ea typeface="Heiti SC Light" charset="0"/>
                <a:cs typeface="Heiti SC Light" charset="0"/>
                <a:sym typeface="Arial" charset="0"/>
              </a:defRPr>
            </a:lvl4pPr>
            <a:lvl5pPr marL="2057400" indent="-228600" eaLnBrk="0" hangingPunct="0">
              <a:defRPr>
                <a:solidFill>
                  <a:srgbClr val="000000"/>
                </a:solidFill>
                <a:latin typeface="Arial" charset="0"/>
                <a:ea typeface="Heiti SC Light" charset="0"/>
                <a:cs typeface="Heiti SC Light" charset="0"/>
                <a:sym typeface="Arial" charset="0"/>
              </a:defRPr>
            </a:lvl5pPr>
            <a:lvl6pPr marL="25146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6pPr>
            <a:lvl7pPr marL="29718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7pPr>
            <a:lvl8pPr marL="34290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8pPr>
            <a:lvl9pPr marL="3886200" indent="-228600" eaLnBrk="0" fontAlgn="base" hangingPunct="0">
              <a:spcBef>
                <a:spcPct val="0"/>
              </a:spcBef>
              <a:spcAft>
                <a:spcPct val="0"/>
              </a:spcAft>
              <a:defRPr>
                <a:solidFill>
                  <a:srgbClr val="000000"/>
                </a:solidFill>
                <a:latin typeface="Arial" charset="0"/>
                <a:ea typeface="Heiti SC Light" charset="0"/>
                <a:cs typeface="Heiti SC Light" charset="0"/>
                <a:sym typeface="Arial" charset="0"/>
              </a:defRPr>
            </a:lvl9pPr>
          </a:lstStyle>
          <a:p>
            <a:pPr eaLnBrk="1" hangingPunct="1"/>
            <a:r>
              <a:rPr lang="en-US" sz="2000" b="1" dirty="0" smtClean="0">
                <a:solidFill>
                  <a:srgbClr val="0000FF"/>
                </a:solidFill>
              </a:rPr>
              <a:t>Correlation</a:t>
            </a:r>
            <a:r>
              <a:rPr lang="en-US" sz="2000" b="1" dirty="0" smtClean="0">
                <a:solidFill>
                  <a:srgbClr val="0000FF"/>
                </a:solidFill>
              </a:rPr>
              <a:t> Coefficient = </a:t>
            </a:r>
            <a:r>
              <a:rPr lang="en-US" sz="2000" b="1" dirty="0" smtClean="0">
                <a:solidFill>
                  <a:srgbClr val="0000FF"/>
                </a:solidFill>
              </a:rPr>
              <a:t>.</a:t>
            </a:r>
            <a:r>
              <a:rPr lang="en-US" sz="2000" b="1" dirty="0" smtClean="0">
                <a:solidFill>
                  <a:srgbClr val="0000FF"/>
                </a:solidFill>
              </a:rPr>
              <a:t>92</a:t>
            </a:r>
            <a:endParaRPr lang="en-US" sz="2000" b="1" dirty="0">
              <a:solidFill>
                <a:srgbClr val="0000FF"/>
              </a:solidFill>
            </a:endParaRPr>
          </a:p>
        </p:txBody>
      </p:sp>
      <p:sp>
        <p:nvSpPr>
          <p:cNvPr id="11" name="TextBox 10"/>
          <p:cNvSpPr txBox="1"/>
          <p:nvPr/>
        </p:nvSpPr>
        <p:spPr>
          <a:xfrm>
            <a:off x="228600" y="6096000"/>
            <a:ext cx="8763000" cy="584775"/>
          </a:xfrm>
          <a:prstGeom prst="rect">
            <a:avLst/>
          </a:prstGeom>
          <a:noFill/>
        </p:spPr>
        <p:txBody>
          <a:bodyPr wrap="square" rtlCol="0">
            <a:spAutoFit/>
          </a:bodyPr>
          <a:lstStyle/>
          <a:p>
            <a:r>
              <a:rPr lang="it-IT" sz="1600" i="1" u="sng" dirty="0" smtClean="0">
                <a:solidFill>
                  <a:srgbClr val="0000FF"/>
                </a:solidFill>
                <a:ea typeface="Heiti SC Light" charset="0"/>
                <a:cs typeface="Heiti SC Light" charset="0"/>
              </a:rPr>
              <a:t>Rolfe, S. M., Camci, E. D., Mercan, E., Shapiro, L. G., &amp; Cox, T. C. </a:t>
            </a:r>
            <a:r>
              <a:rPr lang="en-US" sz="1600" i="1" u="sng" dirty="0" smtClean="0">
                <a:solidFill>
                  <a:srgbClr val="0000FF"/>
                </a:solidFill>
                <a:ea typeface="Heiti SC Light" charset="0"/>
                <a:cs typeface="Heiti SC Light" charset="0"/>
              </a:rPr>
              <a:t>"A New Tool for Quantifying and Characterizing Asymmetry in Bilaterally Paired Structures.“  IEEE EMBS ‘13 Jul 2013.</a:t>
            </a:r>
            <a:endParaRPr lang="en-US" sz="1600" u="sng" dirty="0">
              <a:solidFill>
                <a:srgbClr val="0000FF"/>
              </a:solidFill>
            </a:endParaRPr>
          </a:p>
        </p:txBody>
      </p:sp>
      <p:grpSp>
        <p:nvGrpSpPr>
          <p:cNvPr id="5" name="Group 4"/>
          <p:cNvGrpSpPr/>
          <p:nvPr/>
        </p:nvGrpSpPr>
        <p:grpSpPr>
          <a:xfrm>
            <a:off x="504700" y="2686336"/>
            <a:ext cx="6699159" cy="3028664"/>
            <a:chOff x="152400" y="2819400"/>
            <a:chExt cx="3886200" cy="2767914"/>
          </a:xfrm>
        </p:grpSpPr>
        <p:grpSp>
          <p:nvGrpSpPr>
            <p:cNvPr id="3" name="Group 2"/>
            <p:cNvGrpSpPr/>
            <p:nvPr/>
          </p:nvGrpSpPr>
          <p:grpSpPr>
            <a:xfrm>
              <a:off x="152400" y="2819400"/>
              <a:ext cx="3886200" cy="2767914"/>
              <a:chOff x="152400" y="2819400"/>
              <a:chExt cx="3886200" cy="2767914"/>
            </a:xfrm>
          </p:grpSpPr>
          <p:pic>
            <p:nvPicPr>
              <p:cNvPr id="614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19400"/>
                <a:ext cx="3886200" cy="276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00400" y="4572000"/>
                <a:ext cx="838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3352800" y="4648200"/>
              <a:ext cx="6858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201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74" y="274638"/>
            <a:ext cx="8540643" cy="1143000"/>
          </a:xfrm>
        </p:spPr>
        <p:txBody>
          <a:bodyPr>
            <a:noAutofit/>
          </a:bodyPr>
          <a:lstStyle/>
          <a:p>
            <a:r>
              <a:rPr lang="en-US" sz="3600" dirty="0" smtClean="0"/>
              <a:t>Quantification </a:t>
            </a:r>
            <a:r>
              <a:rPr lang="en-US" sz="3600" dirty="0" smtClean="0"/>
              <a:t>and Description of Morphological Differences</a:t>
            </a:r>
            <a:endParaRPr lang="en-US" sz="3600"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49054" r="100000"/>
                    </a14:imgEffect>
                  </a14:imgLayer>
                </a14:imgProps>
              </a:ext>
            </a:extLst>
          </a:blip>
          <a:stretch>
            <a:fillRect/>
          </a:stretch>
        </p:blipFill>
        <p:spPr>
          <a:xfrm>
            <a:off x="4657293" y="1528787"/>
            <a:ext cx="4255284" cy="2523639"/>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6383" b="88936" l="4471" r="99059"/>
                    </a14:imgEffect>
                  </a14:imgLayer>
                </a14:imgProps>
              </a:ext>
            </a:extLst>
          </a:blip>
          <a:stretch>
            <a:fillRect/>
          </a:stretch>
        </p:blipFill>
        <p:spPr>
          <a:xfrm>
            <a:off x="6398826" y="4662248"/>
            <a:ext cx="2737472" cy="1513661"/>
          </a:xfrm>
          <a:prstGeom prst="rect">
            <a:avLst/>
          </a:prstGeom>
        </p:spPr>
      </p:pic>
      <p:pic>
        <p:nvPicPr>
          <p:cNvPr id="5" name="Picture 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512" b="89370" l="3778" r="99556"/>
                    </a14:imgEffect>
                  </a14:imgLayer>
                </a14:imgProps>
              </a:ext>
            </a:extLst>
          </a:blip>
          <a:srcRect t="803"/>
          <a:stretch/>
        </p:blipFill>
        <p:spPr>
          <a:xfrm>
            <a:off x="3943921" y="4607439"/>
            <a:ext cx="2703373" cy="1513661"/>
          </a:xfrm>
          <a:prstGeom prst="rect">
            <a:avLst/>
          </a:prstGeom>
        </p:spPr>
      </p:pic>
      <p:sp>
        <p:nvSpPr>
          <p:cNvPr id="9" name="TextBox 8"/>
          <p:cNvSpPr txBox="1"/>
          <p:nvPr/>
        </p:nvSpPr>
        <p:spPr>
          <a:xfrm>
            <a:off x="4854057" y="3979444"/>
            <a:ext cx="4171409" cy="353943"/>
          </a:xfrm>
          <a:prstGeom prst="rect">
            <a:avLst/>
          </a:prstGeom>
          <a:noFill/>
        </p:spPr>
        <p:txBody>
          <a:bodyPr wrap="none" rtlCol="0">
            <a:spAutoFit/>
          </a:bodyPr>
          <a:lstStyle/>
          <a:p>
            <a:r>
              <a:rPr lang="en-US" sz="1700" dirty="0" smtClean="0"/>
              <a:t>Two developmental stages of a chick embryo </a:t>
            </a:r>
            <a:endParaRPr lang="en-US" sz="1700" dirty="0"/>
          </a:p>
        </p:txBody>
      </p:sp>
      <p:sp>
        <p:nvSpPr>
          <p:cNvPr id="10" name="TextBox 9"/>
          <p:cNvSpPr txBox="1"/>
          <p:nvPr/>
        </p:nvSpPr>
        <p:spPr>
          <a:xfrm>
            <a:off x="5002142" y="6084258"/>
            <a:ext cx="3494098" cy="353943"/>
          </a:xfrm>
          <a:prstGeom prst="rect">
            <a:avLst/>
          </a:prstGeom>
          <a:noFill/>
        </p:spPr>
        <p:txBody>
          <a:bodyPr wrap="none" rtlCol="0">
            <a:spAutoFit/>
          </a:bodyPr>
          <a:lstStyle/>
          <a:p>
            <a:r>
              <a:rPr lang="en-US" sz="1700" dirty="0" smtClean="0"/>
              <a:t>Left and right mouse hemi-mandibles</a:t>
            </a:r>
            <a:endParaRPr lang="en-US" sz="1700" dirty="0"/>
          </a:p>
        </p:txBody>
      </p:sp>
      <p:sp>
        <p:nvSpPr>
          <p:cNvPr id="8" name="Content Placeholder 2"/>
          <p:cNvSpPr txBox="1">
            <a:spLocks/>
          </p:cNvSpPr>
          <p:nvPr/>
        </p:nvSpPr>
        <p:spPr>
          <a:xfrm>
            <a:off x="336887" y="1527967"/>
            <a:ext cx="4217468" cy="464794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Trend towards </a:t>
            </a:r>
            <a:r>
              <a:rPr lang="en-US" sz="2400" dirty="0"/>
              <a:t>increased use of biomedical </a:t>
            </a:r>
            <a:r>
              <a:rPr lang="en-US" sz="2400" dirty="0" smtClean="0"/>
              <a:t>imaging in craniofacial medicine</a:t>
            </a:r>
          </a:p>
          <a:p>
            <a:r>
              <a:rPr lang="en-US" sz="2400" dirty="0" smtClean="0"/>
              <a:t>Increased </a:t>
            </a:r>
            <a:r>
              <a:rPr lang="en-US" sz="2400" dirty="0"/>
              <a:t>need for </a:t>
            </a:r>
            <a:r>
              <a:rPr lang="en-US" sz="2400" dirty="0" smtClean="0"/>
              <a:t>tools enabling assessment </a:t>
            </a:r>
            <a:r>
              <a:rPr lang="en-US" sz="2400" dirty="0"/>
              <a:t>of </a:t>
            </a:r>
            <a:r>
              <a:rPr lang="en-US" sz="2400" dirty="0" smtClean="0"/>
              <a:t>biomedical </a:t>
            </a:r>
            <a:r>
              <a:rPr lang="en-US" sz="2400" dirty="0" smtClean="0"/>
              <a:t>images.</a:t>
            </a:r>
          </a:p>
          <a:p>
            <a:pPr marL="342900" lvl="1" indent="-342900">
              <a:buFont typeface="Arial" panose="020B0604020202020204" pitchFamily="34" charset="0"/>
              <a:buChar char="•"/>
            </a:pPr>
            <a:r>
              <a:rPr lang="en-US" sz="2400" dirty="0" smtClean="0">
                <a:solidFill>
                  <a:srgbClr val="0000FF"/>
                </a:solidFill>
              </a:rPr>
              <a:t>Identify</a:t>
            </a:r>
            <a:r>
              <a:rPr lang="en-US" sz="2400" dirty="0" smtClean="0">
                <a:solidFill>
                  <a:srgbClr val="FF0000"/>
                </a:solidFill>
              </a:rPr>
              <a:t> </a:t>
            </a:r>
            <a:r>
              <a:rPr lang="en-US" sz="2400" dirty="0"/>
              <a:t>optimal treatment </a:t>
            </a:r>
            <a:r>
              <a:rPr lang="en-US" sz="2400" dirty="0" smtClean="0"/>
              <a:t>strategies</a:t>
            </a:r>
          </a:p>
          <a:p>
            <a:pPr marL="342900" lvl="1" indent="-342900">
              <a:buFont typeface="Arial" panose="020B0604020202020204" pitchFamily="34" charset="0"/>
              <a:buChar char="•"/>
            </a:pPr>
            <a:r>
              <a:rPr lang="en-US" sz="2400" dirty="0" smtClean="0">
                <a:solidFill>
                  <a:srgbClr val="0000FF"/>
                </a:solidFill>
              </a:rPr>
              <a:t>Quantify</a:t>
            </a:r>
            <a:r>
              <a:rPr lang="en-US" sz="2400" dirty="0" smtClean="0"/>
              <a:t> </a:t>
            </a:r>
            <a:r>
              <a:rPr lang="en-US" sz="2400" dirty="0"/>
              <a:t>genetic and epigenetic impact on phenotypes.</a:t>
            </a:r>
          </a:p>
          <a:p>
            <a:pPr marL="342900" lvl="1" indent="-342900">
              <a:buFont typeface="Arial" panose="020B0604020202020204" pitchFamily="34" charset="0"/>
              <a:buChar char="•"/>
            </a:pPr>
            <a:endParaRPr lang="en-US" sz="2400" dirty="0"/>
          </a:p>
          <a:p>
            <a:endParaRPr lang="en-US" sz="2400" dirty="0"/>
          </a:p>
        </p:txBody>
      </p:sp>
      <p:sp>
        <p:nvSpPr>
          <p:cNvPr id="11" name="Content Placeholder 2"/>
          <p:cNvSpPr txBox="1">
            <a:spLocks/>
          </p:cNvSpPr>
          <p:nvPr/>
        </p:nvSpPr>
        <p:spPr>
          <a:xfrm>
            <a:off x="336887" y="4653011"/>
            <a:ext cx="3496202" cy="160821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US" sz="2000" dirty="0" smtClean="0"/>
          </a:p>
        </p:txBody>
      </p:sp>
      <p:pic>
        <p:nvPicPr>
          <p:cNvPr id="12" name="Picture 11"/>
          <p:cNvPicPr>
            <a:picLocks noChangeAspect="1"/>
          </p:cNvPicPr>
          <p:nvPr/>
        </p:nvPicPr>
        <p:blipFill>
          <a:blip r:embed="rId9" cstate="print">
            <a:extLst>
              <a:ext uri="{BEBA8EAE-BF5A-486C-A8C5-ECC9F3942E4B}">
                <a14:imgProps xmlns:a14="http://schemas.microsoft.com/office/drawing/2010/main">
                  <a14:imgLayer r:embed="rId4">
                    <a14:imgEffect>
                      <a14:backgroundRemoval t="0" b="100000" l="789" r="43849"/>
                    </a14:imgEffect>
                  </a14:imgLayer>
                </a14:imgProps>
              </a:ext>
            </a:extLst>
          </a:blip>
          <a:stretch>
            <a:fillRect/>
          </a:stretch>
        </p:blipFill>
        <p:spPr>
          <a:xfrm>
            <a:off x="4618583" y="1409625"/>
            <a:ext cx="4255284" cy="2523639"/>
          </a:xfrm>
          <a:prstGeom prst="rect">
            <a:avLst/>
          </a:prstGeom>
        </p:spPr>
      </p:pic>
    </p:spTree>
    <p:extLst>
      <p:ext uri="{BB962C8B-B14F-4D97-AF65-F5344CB8AC3E}">
        <p14:creationId xmlns:p14="http://schemas.microsoft.com/office/powerpoint/2010/main" val="30849496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1"/>
          <p:cNvGrpSpPr>
            <a:grpSpLocks/>
          </p:cNvGrpSpPr>
          <p:nvPr/>
        </p:nvGrpSpPr>
        <p:grpSpPr bwMode="auto">
          <a:xfrm>
            <a:off x="96893" y="17373204"/>
            <a:ext cx="11201400" cy="4876800"/>
            <a:chOff x="17297400" y="23545800"/>
            <a:chExt cx="11658600" cy="5105400"/>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7000" y="25984200"/>
              <a:ext cx="3242990" cy="224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0800" y="23545800"/>
              <a:ext cx="3242992" cy="223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25941" t="37164" r="28664" b="27486"/>
            <a:stretch>
              <a:fillRect/>
            </a:stretch>
          </p:blipFill>
          <p:spPr bwMode="auto">
            <a:xfrm>
              <a:off x="22402800" y="260604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28740" t="34183" r="24149" b="27469"/>
            <a:stretch>
              <a:fillRect/>
            </a:stretch>
          </p:blipFill>
          <p:spPr bwMode="auto">
            <a:xfrm>
              <a:off x="22402800" y="23545800"/>
              <a:ext cx="2930333"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27"/>
            <p:cNvSpPr>
              <a:spLocks/>
            </p:cNvSpPr>
            <p:nvPr/>
          </p:nvSpPr>
          <p:spPr bwMode="auto">
            <a:xfrm>
              <a:off x="22936200" y="25755600"/>
              <a:ext cx="601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               (ii) 			   (iv)</a:t>
              </a:r>
            </a:p>
          </p:txBody>
        </p:sp>
        <p:sp>
          <p:nvSpPr>
            <p:cNvPr id="39" name="Rectangle 27"/>
            <p:cNvSpPr>
              <a:spLocks/>
            </p:cNvSpPr>
            <p:nvPr/>
          </p:nvSpPr>
          <p:spPr bwMode="auto">
            <a:xfrm>
              <a:off x="22860000" y="28270200"/>
              <a:ext cx="601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                 (iii) 			      (v)</a:t>
              </a:r>
            </a:p>
          </p:txBody>
        </p:sp>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7407" t="10329" r="3703"/>
            <a:stretch>
              <a:fillRect/>
            </a:stretch>
          </p:blipFill>
          <p:spPr bwMode="auto">
            <a:xfrm>
              <a:off x="17297400" y="24079200"/>
              <a:ext cx="4158145" cy="38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213"/>
            <p:cNvSpPr>
              <a:spLocks noChangeArrowheads="1"/>
            </p:cNvSpPr>
            <p:nvPr/>
          </p:nvSpPr>
          <p:spPr bwMode="auto">
            <a:xfrm>
              <a:off x="18473217" y="25069800"/>
              <a:ext cx="1905000" cy="1524000"/>
            </a:xfrm>
            <a:prstGeom prst="rect">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cxnSp>
          <p:nvCxnSpPr>
            <p:cNvPr id="42" name="Straight Arrow Connector 215"/>
            <p:cNvCxnSpPr>
              <a:cxnSpLocks noChangeShapeType="1"/>
              <a:stCxn id="41" idx="3"/>
            </p:cNvCxnSpPr>
            <p:nvPr/>
          </p:nvCxnSpPr>
          <p:spPr bwMode="auto">
            <a:xfrm flipV="1">
              <a:off x="20378218" y="24765000"/>
              <a:ext cx="1981200" cy="10668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216"/>
            <p:cNvCxnSpPr>
              <a:cxnSpLocks noChangeShapeType="1"/>
            </p:cNvCxnSpPr>
            <p:nvPr/>
          </p:nvCxnSpPr>
          <p:spPr bwMode="auto">
            <a:xfrm>
              <a:off x="20390498" y="25938956"/>
              <a:ext cx="2012302" cy="1188244"/>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 name="Rectangle 27"/>
            <p:cNvSpPr>
              <a:spLocks/>
            </p:cNvSpPr>
            <p:nvPr/>
          </p:nvSpPr>
          <p:spPr bwMode="auto">
            <a:xfrm>
              <a:off x="18821400" y="28041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         (</a:t>
              </a:r>
              <a:r>
                <a:rPr lang="en-US" sz="1600" b="1" dirty="0" err="1">
                  <a:solidFill>
                    <a:schemeClr val="tx1"/>
                  </a:solidFill>
                  <a:latin typeface="Arial" charset="0"/>
                  <a:cs typeface="Arial" charset="0"/>
                  <a:sym typeface="Arial" charset="0"/>
                </a:rPr>
                <a:t>i</a:t>
              </a:r>
              <a:r>
                <a:rPr lang="en-US" sz="1600" b="1" dirty="0">
                  <a:solidFill>
                    <a:schemeClr val="tx1"/>
                  </a:solidFill>
                  <a:latin typeface="Arial" charset="0"/>
                  <a:cs typeface="Arial" charset="0"/>
                  <a:sym typeface="Arial" charset="0"/>
                </a:rPr>
                <a:t>)</a:t>
              </a:r>
            </a:p>
          </p:txBody>
        </p:sp>
      </p:grpSp>
      <p:sp>
        <p:nvSpPr>
          <p:cNvPr id="45" name="Rectangle 27"/>
          <p:cNvSpPr>
            <a:spLocks/>
          </p:cNvSpPr>
          <p:nvPr/>
        </p:nvSpPr>
        <p:spPr bwMode="auto">
          <a:xfrm>
            <a:off x="173093" y="17449404"/>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a:solidFill>
                  <a:schemeClr val="tx1"/>
                </a:solidFill>
                <a:latin typeface="Arial" charset="0"/>
                <a:cs typeface="Arial" charset="0"/>
                <a:sym typeface="Arial" charset="0"/>
              </a:rPr>
              <a:t>Normal Reference Image</a:t>
            </a:r>
            <a:endParaRPr lang="en-US" sz="1800">
              <a:solidFill>
                <a:schemeClr val="tx1"/>
              </a:solidFill>
              <a:latin typeface="Arial" charset="0"/>
              <a:cs typeface="Arial" charset="0"/>
              <a:sym typeface="Arial" charset="0"/>
            </a:endParaRPr>
          </a:p>
        </p:txBody>
      </p:sp>
      <p:sp>
        <p:nvSpPr>
          <p:cNvPr id="46" name="Rectangle 27"/>
          <p:cNvSpPr>
            <a:spLocks/>
          </p:cNvSpPr>
          <p:nvPr/>
        </p:nvSpPr>
        <p:spPr bwMode="auto">
          <a:xfrm>
            <a:off x="7945493" y="17068404"/>
            <a:ext cx="320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a:solidFill>
                  <a:schemeClr val="tx1"/>
                </a:solidFill>
                <a:latin typeface="Arial" charset="0"/>
                <a:cs typeface="Arial" charset="0"/>
                <a:sym typeface="Arial" charset="0"/>
              </a:rPr>
              <a:t>Angle Heat Map</a:t>
            </a:r>
            <a:endParaRPr lang="en-US" sz="1800">
              <a:solidFill>
                <a:schemeClr val="tx1"/>
              </a:solidFill>
              <a:latin typeface="Arial" charset="0"/>
              <a:cs typeface="Arial" charset="0"/>
              <a:sym typeface="Arial" charset="0"/>
            </a:endParaRPr>
          </a:p>
        </p:txBody>
      </p:sp>
      <p:sp>
        <p:nvSpPr>
          <p:cNvPr id="47" name="Rectangle 27"/>
          <p:cNvSpPr>
            <a:spLocks/>
          </p:cNvSpPr>
          <p:nvPr/>
        </p:nvSpPr>
        <p:spPr bwMode="auto">
          <a:xfrm>
            <a:off x="5049893" y="17063642"/>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a:solidFill>
                  <a:schemeClr val="tx1"/>
                </a:solidFill>
                <a:latin typeface="Arial" charset="0"/>
                <a:cs typeface="Arial" charset="0"/>
                <a:sym typeface="Arial" charset="0"/>
              </a:rPr>
              <a:t>Zoom of Facial Region</a:t>
            </a:r>
            <a:endParaRPr lang="en-US" sz="1800">
              <a:solidFill>
                <a:schemeClr val="tx1"/>
              </a:solidFill>
              <a:latin typeface="Arial" charset="0"/>
              <a:cs typeface="Arial" charset="0"/>
              <a:sym typeface="Arial" charset="0"/>
            </a:endParaRPr>
          </a:p>
        </p:txBody>
      </p:sp>
      <p:sp>
        <p:nvSpPr>
          <p:cNvPr id="48" name="Rectangle 27"/>
          <p:cNvSpPr>
            <a:spLocks/>
          </p:cNvSpPr>
          <p:nvPr/>
        </p:nvSpPr>
        <p:spPr bwMode="auto">
          <a:xfrm>
            <a:off x="11145893" y="17982804"/>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a:solidFill>
                  <a:schemeClr val="tx1"/>
                </a:solidFill>
                <a:latin typeface="Arial" charset="0"/>
                <a:cs typeface="Arial" charset="0"/>
                <a:sym typeface="Arial" charset="0"/>
              </a:rPr>
              <a:t>Normal Image</a:t>
            </a:r>
            <a:endParaRPr lang="en-US" sz="1800">
              <a:solidFill>
                <a:schemeClr val="tx1"/>
              </a:solidFill>
              <a:latin typeface="Arial" charset="0"/>
              <a:cs typeface="Arial" charset="0"/>
              <a:sym typeface="Arial" charset="0"/>
            </a:endParaRPr>
          </a:p>
        </p:txBody>
      </p:sp>
      <p:sp>
        <p:nvSpPr>
          <p:cNvPr id="49" name="Rectangle 27"/>
          <p:cNvSpPr>
            <a:spLocks/>
          </p:cNvSpPr>
          <p:nvPr/>
        </p:nvSpPr>
        <p:spPr bwMode="auto">
          <a:xfrm>
            <a:off x="11222093" y="20116404"/>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800" b="1">
                <a:solidFill>
                  <a:schemeClr val="tx1"/>
                </a:solidFill>
                <a:latin typeface="Arial" charset="0"/>
                <a:cs typeface="Arial" charset="0"/>
                <a:sym typeface="Arial" charset="0"/>
              </a:rPr>
              <a:t>Cleft Image</a:t>
            </a:r>
            <a:endParaRPr lang="en-US" sz="1800">
              <a:solidFill>
                <a:schemeClr val="tx1"/>
              </a:solidFill>
              <a:latin typeface="Arial" charset="0"/>
              <a:cs typeface="Arial" charset="0"/>
              <a:sym typeface="Arial" charset="0"/>
            </a:endParaRPr>
          </a:p>
        </p:txBody>
      </p:sp>
      <p:grpSp>
        <p:nvGrpSpPr>
          <p:cNvPr id="3" name="Group 260"/>
          <p:cNvGrpSpPr>
            <a:grpSpLocks/>
          </p:cNvGrpSpPr>
          <p:nvPr/>
        </p:nvGrpSpPr>
        <p:grpSpPr bwMode="auto">
          <a:xfrm>
            <a:off x="1066800" y="2209800"/>
            <a:ext cx="8001000" cy="2667000"/>
            <a:chOff x="18211800" y="6857999"/>
            <a:chExt cx="9386335" cy="3222255"/>
          </a:xfrm>
        </p:grpSpPr>
        <p:pic>
          <p:nvPicPr>
            <p:cNvPr id="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6757" r="1251" b="66978"/>
            <a:stretch>
              <a:fillRect/>
            </a:stretch>
          </p:blipFill>
          <p:spPr bwMode="auto">
            <a:xfrm>
              <a:off x="18211800" y="6857999"/>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55348" r="1251" b="15759"/>
            <a:stretch>
              <a:fillRect/>
            </a:stretch>
          </p:blipFill>
          <p:spPr bwMode="auto">
            <a:xfrm>
              <a:off x="18211800" y="8164287"/>
              <a:ext cx="9144000"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27"/>
            <p:cNvSpPr>
              <a:spLocks/>
            </p:cNvSpPr>
            <p:nvPr/>
          </p:nvSpPr>
          <p:spPr bwMode="auto">
            <a:xfrm>
              <a:off x="18225536" y="9749927"/>
              <a:ext cx="9372599" cy="33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400" b="1" dirty="0">
                  <a:solidFill>
                    <a:schemeClr val="tx1"/>
                  </a:solidFill>
                  <a:latin typeface="Arial" charset="0"/>
                  <a:cs typeface="Arial" charset="0"/>
                  <a:sym typeface="Arial" charset="0"/>
                </a:rPr>
                <a:t>        </a:t>
              </a:r>
              <a:r>
                <a:rPr lang="en-US" sz="1400" b="1" dirty="0" smtClean="0">
                  <a:solidFill>
                    <a:schemeClr val="tx1"/>
                  </a:solidFill>
                  <a:latin typeface="Arial" charset="0"/>
                  <a:cs typeface="Arial" charset="0"/>
                  <a:sym typeface="Arial" charset="0"/>
                </a:rPr>
                <a:t>  (</a:t>
              </a:r>
              <a:r>
                <a:rPr lang="en-US" sz="1400" b="1" dirty="0" err="1" smtClean="0">
                  <a:solidFill>
                    <a:schemeClr val="tx1"/>
                  </a:solidFill>
                  <a:latin typeface="Arial" charset="0"/>
                  <a:cs typeface="Arial" charset="0"/>
                  <a:sym typeface="Arial" charset="0"/>
                </a:rPr>
                <a:t>i</a:t>
              </a:r>
              <a:r>
                <a:rPr lang="en-US" sz="1400" b="1" dirty="0">
                  <a:solidFill>
                    <a:schemeClr val="tx1"/>
                  </a:solidFill>
                  <a:latin typeface="Arial" charset="0"/>
                  <a:cs typeface="Arial" charset="0"/>
                  <a:sym typeface="Arial" charset="0"/>
                </a:rPr>
                <a:t>) Query </a:t>
              </a:r>
              <a:r>
                <a:rPr lang="en-US" sz="1400" b="1" dirty="0" smtClean="0">
                  <a:solidFill>
                    <a:schemeClr val="tx1"/>
                  </a:solidFill>
                  <a:latin typeface="Arial" charset="0"/>
                  <a:cs typeface="Arial" charset="0"/>
                  <a:sym typeface="Arial" charset="0"/>
                </a:rPr>
                <a:t>Image</a:t>
              </a:r>
              <a:r>
                <a:rPr lang="en-US" sz="1400" b="1" dirty="0" smtClean="0">
                  <a:latin typeface="Arial" charset="0"/>
                  <a:cs typeface="Arial" charset="0"/>
                  <a:sym typeface="Arial" charset="0"/>
                </a:rPr>
                <a:t>	                        </a:t>
              </a:r>
              <a:r>
                <a:rPr lang="en-US" sz="1400" b="1" dirty="0" smtClean="0">
                  <a:solidFill>
                    <a:schemeClr val="tx1"/>
                  </a:solidFill>
                  <a:latin typeface="Arial" charset="0"/>
                  <a:cs typeface="Arial" charset="0"/>
                  <a:sym typeface="Arial" charset="0"/>
                </a:rPr>
                <a:t>    (</a:t>
              </a:r>
              <a:r>
                <a:rPr lang="en-US" sz="1400" b="1" dirty="0">
                  <a:solidFill>
                    <a:schemeClr val="tx1"/>
                  </a:solidFill>
                  <a:latin typeface="Arial" charset="0"/>
                  <a:cs typeface="Arial" charset="0"/>
                  <a:sym typeface="Arial" charset="0"/>
                </a:rPr>
                <a:t>ii) First Result	     </a:t>
              </a:r>
              <a:r>
                <a:rPr lang="en-US" sz="1400" b="1" dirty="0" smtClean="0">
                  <a:solidFill>
                    <a:schemeClr val="tx1"/>
                  </a:solidFill>
                  <a:latin typeface="Arial" charset="0"/>
                  <a:cs typeface="Arial" charset="0"/>
                  <a:sym typeface="Arial" charset="0"/>
                </a:rPr>
                <a:t>                   (</a:t>
              </a:r>
              <a:r>
                <a:rPr lang="en-US" sz="1400" b="1" dirty="0">
                  <a:solidFill>
                    <a:schemeClr val="tx1"/>
                  </a:solidFill>
                  <a:latin typeface="Arial" charset="0"/>
                  <a:cs typeface="Arial" charset="0"/>
                  <a:sym typeface="Arial" charset="0"/>
                </a:rPr>
                <a:t>iii) Second Result					</a:t>
              </a:r>
            </a:p>
            <a:p>
              <a:pPr algn="l"/>
              <a:endParaRPr lang="en-US" sz="1400" b="1" dirty="0">
                <a:solidFill>
                  <a:schemeClr val="tx1"/>
                </a:solidFill>
                <a:latin typeface="Arial" charset="0"/>
                <a:cs typeface="Arial" charset="0"/>
                <a:sym typeface="Arial" charset="0"/>
              </a:endParaRPr>
            </a:p>
            <a:p>
              <a:pPr algn="l"/>
              <a:r>
                <a:rPr lang="en-US" sz="1400" b="1" dirty="0">
                  <a:solidFill>
                    <a:schemeClr val="tx1"/>
                  </a:solidFill>
                  <a:latin typeface="Arial" charset="0"/>
                  <a:cs typeface="Arial" charset="0"/>
                  <a:sym typeface="Arial" charset="0"/>
                </a:rPr>
                <a:t>				</a:t>
              </a:r>
            </a:p>
            <a:p>
              <a:pPr algn="l"/>
              <a:endParaRPr lang="en-US" sz="1400" b="1" dirty="0">
                <a:solidFill>
                  <a:schemeClr val="tx1"/>
                </a:solidFill>
                <a:latin typeface="Arial" charset="0"/>
                <a:cs typeface="Arial" charset="0"/>
                <a:sym typeface="Arial" charset="0"/>
              </a:endParaRPr>
            </a:p>
          </p:txBody>
        </p:sp>
      </p:grpSp>
      <p:sp>
        <p:nvSpPr>
          <p:cNvPr id="58" name="Rectangle 27"/>
          <p:cNvSpPr>
            <a:spLocks/>
          </p:cNvSpPr>
          <p:nvPr/>
        </p:nvSpPr>
        <p:spPr bwMode="auto">
          <a:xfrm>
            <a:off x="173093" y="2743200"/>
            <a:ext cx="119850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Magnitude Heat Map</a:t>
            </a:r>
            <a:endParaRPr lang="en-US" sz="1600" dirty="0">
              <a:solidFill>
                <a:schemeClr val="tx1"/>
              </a:solidFill>
              <a:latin typeface="Arial" charset="0"/>
              <a:cs typeface="Arial" charset="0"/>
              <a:sym typeface="Arial" charset="0"/>
            </a:endParaRPr>
          </a:p>
        </p:txBody>
      </p:sp>
      <p:sp>
        <p:nvSpPr>
          <p:cNvPr id="59" name="Rectangle 27"/>
          <p:cNvSpPr>
            <a:spLocks/>
          </p:cNvSpPr>
          <p:nvPr/>
        </p:nvSpPr>
        <p:spPr bwMode="auto">
          <a:xfrm>
            <a:off x="228600" y="38862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sz="1600" b="1" dirty="0">
                <a:solidFill>
                  <a:schemeClr val="tx1"/>
                </a:solidFill>
                <a:latin typeface="Arial" charset="0"/>
                <a:cs typeface="Arial" charset="0"/>
                <a:sym typeface="Arial" charset="0"/>
              </a:rPr>
              <a:t>Left/Right Overlay</a:t>
            </a:r>
            <a:endParaRPr lang="en-US" sz="1600" dirty="0">
              <a:solidFill>
                <a:schemeClr val="tx1"/>
              </a:solidFill>
              <a:latin typeface="Arial" charset="0"/>
              <a:cs typeface="Arial" charset="0"/>
              <a:sym typeface="Arial" charset="0"/>
            </a:endParaRPr>
          </a:p>
        </p:txBody>
      </p:sp>
      <p:sp>
        <p:nvSpPr>
          <p:cNvPr id="62" name="TextBox 61"/>
          <p:cNvSpPr txBox="1"/>
          <p:nvPr/>
        </p:nvSpPr>
        <p:spPr>
          <a:xfrm>
            <a:off x="1683952" y="399530"/>
            <a:ext cx="184666" cy="369332"/>
          </a:xfrm>
          <a:prstGeom prst="rect">
            <a:avLst/>
          </a:prstGeom>
          <a:noFill/>
        </p:spPr>
        <p:txBody>
          <a:bodyPr wrap="none" rtlCol="0">
            <a:spAutoFit/>
          </a:bodyPr>
          <a:lstStyle/>
          <a:p>
            <a:endParaRPr lang="en-US" dirty="0"/>
          </a:p>
        </p:txBody>
      </p:sp>
      <p:sp>
        <p:nvSpPr>
          <p:cNvPr id="63" name="Title 1"/>
          <p:cNvSpPr>
            <a:spLocks noGrp="1"/>
          </p:cNvSpPr>
          <p:nvPr>
            <p:ph type="title"/>
          </p:nvPr>
        </p:nvSpPr>
        <p:spPr>
          <a:xfrm>
            <a:off x="533400" y="304800"/>
            <a:ext cx="8229600" cy="1143000"/>
          </a:xfrm>
        </p:spPr>
        <p:txBody>
          <a:bodyPr>
            <a:normAutofit fontScale="90000"/>
          </a:bodyPr>
          <a:lstStyle/>
          <a:p>
            <a:r>
              <a:rPr lang="en-US" dirty="0" smtClean="0">
                <a:latin typeface="Calibri Bold" charset="0"/>
                <a:cs typeface="Calibri Bold" charset="0"/>
                <a:sym typeface="Calibri Bold" charset="0"/>
              </a:rPr>
              <a:t>Retrieval of Specimen with Similar Morphological Shape Differences</a:t>
            </a:r>
            <a:endParaRPr lang="en-US" dirty="0">
              <a:latin typeface="Calibri Bold" charset="0"/>
              <a:cs typeface="Calibri Bold" charset="0"/>
              <a:sym typeface="Calibri Bold" charset="0"/>
            </a:endParaRPr>
          </a:p>
        </p:txBody>
      </p:sp>
      <p:sp>
        <p:nvSpPr>
          <p:cNvPr id="50" name="Rectangle 49"/>
          <p:cNvSpPr/>
          <p:nvPr/>
        </p:nvSpPr>
        <p:spPr>
          <a:xfrm>
            <a:off x="1219200" y="5257800"/>
            <a:ext cx="7086600" cy="707886"/>
          </a:xfrm>
          <a:prstGeom prst="rect">
            <a:avLst/>
          </a:prstGeom>
        </p:spPr>
        <p:txBody>
          <a:bodyPr wrap="square">
            <a:spAutoFit/>
          </a:bodyPr>
          <a:lstStyle/>
          <a:p>
            <a:r>
              <a:rPr lang="en-US" sz="2000" b="1" dirty="0" smtClean="0">
                <a:solidFill>
                  <a:srgbClr val="0000FF"/>
                </a:solidFill>
              </a:rPr>
              <a:t>Correlation between distance from most asymmetric and expert asymmetry ranking = 0.91</a:t>
            </a:r>
            <a:endParaRPr lang="en-US" sz="2000" b="1" dirty="0">
              <a:solidFill>
                <a:srgbClr val="0000FF"/>
              </a:solidFill>
            </a:endParaRPr>
          </a:p>
        </p:txBody>
      </p:sp>
      <p:sp>
        <p:nvSpPr>
          <p:cNvPr id="54" name="Rectangle 53"/>
          <p:cNvSpPr/>
          <p:nvPr/>
        </p:nvSpPr>
        <p:spPr>
          <a:xfrm>
            <a:off x="1219200" y="1828800"/>
            <a:ext cx="769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200325" y="1769378"/>
            <a:ext cx="4133675" cy="400110"/>
          </a:xfrm>
          <a:prstGeom prst="rect">
            <a:avLst/>
          </a:prstGeom>
          <a:noFill/>
        </p:spPr>
        <p:txBody>
          <a:bodyPr wrap="square" rtlCol="0">
            <a:spAutoFit/>
          </a:bodyPr>
          <a:lstStyle/>
          <a:p>
            <a:r>
              <a:rPr lang="en-US" sz="2000" b="1" dirty="0" smtClean="0">
                <a:solidFill>
                  <a:schemeClr val="bg1"/>
                </a:solidFill>
              </a:rPr>
              <a:t>Magnitude Sample Query</a:t>
            </a:r>
            <a:endParaRPr lang="en-US" sz="2000" b="1" dirty="0">
              <a:solidFill>
                <a:schemeClr val="bg1"/>
              </a:solidFill>
            </a:endParaRPr>
          </a:p>
        </p:txBody>
      </p:sp>
      <p:sp>
        <p:nvSpPr>
          <p:cNvPr id="30" name="TextBox 29"/>
          <p:cNvSpPr txBox="1"/>
          <p:nvPr/>
        </p:nvSpPr>
        <p:spPr>
          <a:xfrm>
            <a:off x="304800" y="6172200"/>
            <a:ext cx="8763000" cy="584775"/>
          </a:xfrm>
          <a:prstGeom prst="rect">
            <a:avLst/>
          </a:prstGeom>
          <a:noFill/>
        </p:spPr>
        <p:txBody>
          <a:bodyPr wrap="square" rtlCol="0">
            <a:spAutoFit/>
          </a:bodyPr>
          <a:lstStyle/>
          <a:p>
            <a:r>
              <a:rPr lang="it-IT" sz="1600" i="1" u="sng" dirty="0" smtClean="0">
                <a:solidFill>
                  <a:srgbClr val="3D239D"/>
                </a:solidFill>
                <a:latin typeface="Arial" charset="0"/>
                <a:ea typeface="Heiti SC Light" charset="0"/>
                <a:cs typeface="Heiti SC Light" charset="0"/>
              </a:rPr>
              <a:t>Rolfe, S. M., Camci, E. D., Mercan, E., Shapiro, L. G., &amp; Cox, T. C. </a:t>
            </a:r>
            <a:r>
              <a:rPr lang="en-US" sz="1600" i="1" u="sng" dirty="0" smtClean="0">
                <a:solidFill>
                  <a:srgbClr val="3D239D"/>
                </a:solidFill>
                <a:latin typeface="Arial" charset="0"/>
                <a:ea typeface="Heiti SC Light" charset="0"/>
                <a:cs typeface="Heiti SC Light" charset="0"/>
              </a:rPr>
              <a:t>"A New Tool for Quantifying and Characterizing Asymmetry in Bilaterally Paired Structures.“  IEEE EMBS ‘13 Jul 2013.</a:t>
            </a:r>
            <a:endParaRPr lang="en-US" sz="1600" dirty="0"/>
          </a:p>
        </p:txBody>
      </p:sp>
    </p:spTree>
    <p:extLst>
      <p:ext uri="{BB962C8B-B14F-4D97-AF65-F5344CB8AC3E}">
        <p14:creationId xmlns:p14="http://schemas.microsoft.com/office/powerpoint/2010/main" val="5690170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Morphological Shape Change: </a:t>
            </a:r>
            <a:r>
              <a:rPr lang="en-US" dirty="0"/>
              <a:t>Additional </a:t>
            </a:r>
            <a:r>
              <a:rPr lang="en-US" dirty="0" smtClean="0"/>
              <a:t> Applications</a:t>
            </a:r>
            <a:endParaRPr lang="en-US" dirty="0"/>
          </a:p>
        </p:txBody>
      </p:sp>
      <p:pic>
        <p:nvPicPr>
          <p:cNvPr id="20" name="Picture 7"/>
          <p:cNvPicPr>
            <a:picLocks noChangeAspect="1" noChangeArrowheads="1"/>
          </p:cNvPicPr>
          <p:nvPr/>
        </p:nvPicPr>
        <p:blipFill>
          <a:blip r:embed="rId3" cstate="print"/>
          <a:srcRect/>
          <a:stretch>
            <a:fillRect/>
          </a:stretch>
        </p:blipFill>
        <p:spPr bwMode="auto">
          <a:xfrm>
            <a:off x="3825517" y="2777616"/>
            <a:ext cx="1644649" cy="965200"/>
          </a:xfrm>
          <a:prstGeom prst="rect">
            <a:avLst/>
          </a:prstGeom>
          <a:noFill/>
          <a:ln w="9525">
            <a:noFill/>
            <a:miter lim="800000"/>
            <a:headEnd/>
            <a:tailEnd/>
          </a:ln>
        </p:spPr>
      </p:pic>
      <p:pic>
        <p:nvPicPr>
          <p:cNvPr id="21" name="Picture 8"/>
          <p:cNvPicPr>
            <a:picLocks noChangeAspect="1" noChangeArrowheads="1"/>
          </p:cNvPicPr>
          <p:nvPr/>
        </p:nvPicPr>
        <p:blipFill>
          <a:blip r:embed="rId4" cstate="print"/>
          <a:srcRect/>
          <a:stretch>
            <a:fillRect/>
          </a:stretch>
        </p:blipFill>
        <p:spPr bwMode="auto">
          <a:xfrm>
            <a:off x="5892800" y="2777616"/>
            <a:ext cx="1587499" cy="939799"/>
          </a:xfrm>
          <a:prstGeom prst="rect">
            <a:avLst/>
          </a:prstGeom>
          <a:noFill/>
          <a:ln w="9525">
            <a:noFill/>
            <a:miter lim="800000"/>
            <a:headEnd/>
            <a:tailEnd/>
          </a:ln>
        </p:spPr>
      </p:pic>
      <p:pic>
        <p:nvPicPr>
          <p:cNvPr id="22" name="Picture 9"/>
          <p:cNvPicPr>
            <a:picLocks noChangeAspect="1" noChangeArrowheads="1"/>
          </p:cNvPicPr>
          <p:nvPr/>
        </p:nvPicPr>
        <p:blipFill>
          <a:blip r:embed="rId5" cstate="print"/>
          <a:srcRect/>
          <a:stretch>
            <a:fillRect/>
          </a:stretch>
        </p:blipFill>
        <p:spPr bwMode="auto">
          <a:xfrm>
            <a:off x="1828800" y="3886200"/>
            <a:ext cx="1701800" cy="908050"/>
          </a:xfrm>
          <a:prstGeom prst="rect">
            <a:avLst/>
          </a:prstGeom>
          <a:noFill/>
          <a:ln w="9525">
            <a:noFill/>
            <a:miter lim="800000"/>
            <a:headEnd/>
            <a:tailEnd/>
          </a:ln>
        </p:spPr>
      </p:pic>
      <p:pic>
        <p:nvPicPr>
          <p:cNvPr id="23" name="Picture 12"/>
          <p:cNvPicPr>
            <a:picLocks noChangeAspect="1" noChangeArrowheads="1"/>
          </p:cNvPicPr>
          <p:nvPr/>
        </p:nvPicPr>
        <p:blipFill>
          <a:blip r:embed="rId6" cstate="print"/>
          <a:srcRect/>
          <a:stretch>
            <a:fillRect/>
          </a:stretch>
        </p:blipFill>
        <p:spPr bwMode="auto">
          <a:xfrm>
            <a:off x="5892800" y="3886200"/>
            <a:ext cx="1651000" cy="990600"/>
          </a:xfrm>
          <a:prstGeom prst="rect">
            <a:avLst/>
          </a:prstGeom>
          <a:noFill/>
          <a:ln w="9525">
            <a:noFill/>
            <a:miter lim="800000"/>
            <a:headEnd/>
            <a:tailEnd/>
          </a:ln>
        </p:spPr>
      </p:pic>
      <p:pic>
        <p:nvPicPr>
          <p:cNvPr id="24" name="Picture 16"/>
          <p:cNvPicPr>
            <a:picLocks noChangeAspect="1" noChangeArrowheads="1"/>
          </p:cNvPicPr>
          <p:nvPr/>
        </p:nvPicPr>
        <p:blipFill>
          <a:blip r:embed="rId7" cstate="print"/>
          <a:srcRect/>
          <a:stretch>
            <a:fillRect/>
          </a:stretch>
        </p:blipFill>
        <p:spPr bwMode="auto">
          <a:xfrm>
            <a:off x="3977918" y="3886200"/>
            <a:ext cx="1528704" cy="989534"/>
          </a:xfrm>
          <a:prstGeom prst="rect">
            <a:avLst/>
          </a:prstGeom>
          <a:noFill/>
          <a:ln w="9525">
            <a:noFill/>
            <a:miter lim="800000"/>
            <a:headEnd/>
            <a:tailEnd/>
          </a:ln>
        </p:spPr>
      </p:pic>
      <p:pic>
        <p:nvPicPr>
          <p:cNvPr id="25" name="Picture 18"/>
          <p:cNvPicPr>
            <a:picLocks noChangeAspect="1" noChangeArrowheads="1"/>
          </p:cNvPicPr>
          <p:nvPr/>
        </p:nvPicPr>
        <p:blipFill>
          <a:blip r:embed="rId8" cstate="print"/>
          <a:srcRect/>
          <a:stretch>
            <a:fillRect/>
          </a:stretch>
        </p:blipFill>
        <p:spPr bwMode="auto">
          <a:xfrm>
            <a:off x="1904999" y="2701415"/>
            <a:ext cx="1467555" cy="993129"/>
          </a:xfrm>
          <a:prstGeom prst="rect">
            <a:avLst/>
          </a:prstGeom>
          <a:noFill/>
          <a:ln w="9525">
            <a:noFill/>
            <a:miter lim="800000"/>
            <a:headEnd/>
            <a:tailEnd/>
          </a:ln>
        </p:spPr>
      </p:pic>
      <p:sp>
        <p:nvSpPr>
          <p:cNvPr id="26" name="Rectangle 25"/>
          <p:cNvSpPr/>
          <p:nvPr/>
        </p:nvSpPr>
        <p:spPr>
          <a:xfrm>
            <a:off x="1584683" y="2224548"/>
            <a:ext cx="6793344" cy="281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7"/>
          <p:cNvSpPr>
            <a:spLocks/>
          </p:cNvSpPr>
          <p:nvPr/>
        </p:nvSpPr>
        <p:spPr bwMode="auto">
          <a:xfrm>
            <a:off x="1660883" y="2209800"/>
            <a:ext cx="5618810" cy="90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lstStyle/>
          <a:p>
            <a:pPr algn="l"/>
            <a:r>
              <a:rPr lang="en-US" b="1" dirty="0" smtClean="0">
                <a:solidFill>
                  <a:schemeClr val="bg1"/>
                </a:solidFill>
                <a:latin typeface="Arial" charset="0"/>
                <a:cs typeface="Arial" charset="0"/>
                <a:sym typeface="Arial" charset="0"/>
              </a:rPr>
              <a:t>Magnitude Heat Maps – Mouse Skull</a:t>
            </a:r>
            <a:endParaRPr lang="en-US" dirty="0">
              <a:solidFill>
                <a:schemeClr val="bg1"/>
              </a:solidFill>
              <a:latin typeface="Arial" charset="0"/>
              <a:cs typeface="Arial" charset="0"/>
              <a:sym typeface="Arial" charset="0"/>
            </a:endParaRPr>
          </a:p>
        </p:txBody>
      </p:sp>
      <p:sp>
        <p:nvSpPr>
          <p:cNvPr id="28" name="TextBox 27"/>
          <p:cNvSpPr txBox="1"/>
          <p:nvPr/>
        </p:nvSpPr>
        <p:spPr>
          <a:xfrm>
            <a:off x="289283" y="2777616"/>
            <a:ext cx="1617536" cy="584776"/>
          </a:xfrm>
          <a:prstGeom prst="rect">
            <a:avLst/>
          </a:prstGeom>
          <a:noFill/>
        </p:spPr>
        <p:txBody>
          <a:bodyPr wrap="square" rtlCol="0">
            <a:spAutoFit/>
          </a:bodyPr>
          <a:lstStyle/>
          <a:p>
            <a:r>
              <a:rPr lang="en-US" sz="1600" b="1" dirty="0" smtClean="0"/>
              <a:t>Wild Type to Wild Type</a:t>
            </a:r>
            <a:endParaRPr lang="en-US" sz="1600" b="1" dirty="0"/>
          </a:p>
        </p:txBody>
      </p:sp>
      <p:sp>
        <p:nvSpPr>
          <p:cNvPr id="29" name="TextBox 28"/>
          <p:cNvSpPr txBox="1"/>
          <p:nvPr/>
        </p:nvSpPr>
        <p:spPr>
          <a:xfrm>
            <a:off x="289283" y="3844416"/>
            <a:ext cx="1354397" cy="584776"/>
          </a:xfrm>
          <a:prstGeom prst="rect">
            <a:avLst/>
          </a:prstGeom>
          <a:noFill/>
        </p:spPr>
        <p:txBody>
          <a:bodyPr wrap="square" rtlCol="0">
            <a:spAutoFit/>
          </a:bodyPr>
          <a:lstStyle/>
          <a:p>
            <a:r>
              <a:rPr lang="en-US" sz="1600" b="1" dirty="0" smtClean="0"/>
              <a:t>Wild Type to </a:t>
            </a:r>
            <a:r>
              <a:rPr lang="en-US" sz="1600" b="1" dirty="0" smtClean="0">
                <a:solidFill>
                  <a:srgbClr val="0000FF"/>
                </a:solidFill>
              </a:rPr>
              <a:t>Mutant</a:t>
            </a:r>
            <a:endParaRPr lang="en-US" sz="1600" b="1" dirty="0">
              <a:solidFill>
                <a:srgbClr val="0000FF"/>
              </a:solidFill>
            </a:endParaRPr>
          </a:p>
        </p:txBody>
      </p:sp>
      <p:sp>
        <p:nvSpPr>
          <p:cNvPr id="32" name="Oval 31"/>
          <p:cNvSpPr/>
          <p:nvPr/>
        </p:nvSpPr>
        <p:spPr>
          <a:xfrm>
            <a:off x="1813282" y="3768215"/>
            <a:ext cx="766201" cy="1054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10000" y="3768215"/>
            <a:ext cx="766201" cy="1054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01082" y="3768215"/>
            <a:ext cx="766201" cy="1054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52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Questions?</a:t>
            </a:r>
            <a:endParaRPr lang="en-US"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4003953386"/>
              </p:ext>
            </p:extLst>
          </p:nvPr>
        </p:nvGraphicFramePr>
        <p:xfrm>
          <a:off x="228600" y="1603879"/>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769" b="95477" l="4082" r="96793"/>
                    </a14:imgEffect>
                  </a14:imgLayer>
                </a14:imgProps>
              </a:ext>
            </a:extLst>
          </a:blip>
          <a:srcRect/>
          <a:stretch>
            <a:fillRect/>
          </a:stretch>
        </p:blipFill>
        <p:spPr bwMode="auto">
          <a:xfrm>
            <a:off x="320381" y="1676400"/>
            <a:ext cx="1279819" cy="1485037"/>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13" b="94636" l="9886" r="90114"/>
                    </a14:imgEffect>
                  </a14:imgLayer>
                </a14:imgProps>
              </a:ext>
              <a:ext uri="{28A0092B-C50C-407E-A947-70E740481C1C}">
                <a14:useLocalDpi xmlns:a14="http://schemas.microsoft.com/office/drawing/2010/main" val="0"/>
              </a:ext>
            </a:extLst>
          </a:blip>
          <a:srcRect/>
          <a:stretch>
            <a:fillRect/>
          </a:stretch>
        </p:blipFill>
        <p:spPr bwMode="auto">
          <a:xfrm>
            <a:off x="2222954" y="1790130"/>
            <a:ext cx="1137946" cy="110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201599" y="1893224"/>
            <a:ext cx="884766" cy="808238"/>
            <a:chOff x="4146085" y="2133600"/>
            <a:chExt cx="914400" cy="838200"/>
          </a:xfrm>
        </p:grpSpPr>
        <p:sp>
          <p:nvSpPr>
            <p:cNvPr id="18" name="Oval 17"/>
            <p:cNvSpPr/>
            <p:nvPr/>
          </p:nvSpPr>
          <p:spPr>
            <a:xfrm>
              <a:off x="4267200" y="2362200"/>
              <a:ext cx="685800" cy="609600"/>
            </a:xfrm>
            <a:prstGeom prst="ellips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19600" y="2133600"/>
              <a:ext cx="320442" cy="303042"/>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0000"/>
                </a:solidFill>
              </a:endParaRPr>
            </a:p>
          </p:txBody>
        </p:sp>
        <p:sp>
          <p:nvSpPr>
            <p:cNvPr id="13" name="Oval 12"/>
            <p:cNvSpPr/>
            <p:nvPr/>
          </p:nvSpPr>
          <p:spPr>
            <a:xfrm>
              <a:off x="4146085" y="2668758"/>
              <a:ext cx="320442" cy="303042"/>
            </a:xfrm>
            <a:prstGeom prst="ellipse">
              <a:avLst/>
            </a:prstGeom>
            <a:solidFill>
              <a:srgbClr val="00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p>
          </p:txBody>
        </p:sp>
        <p:sp>
          <p:nvSpPr>
            <p:cNvPr id="14" name="Oval 13"/>
            <p:cNvSpPr/>
            <p:nvPr/>
          </p:nvSpPr>
          <p:spPr>
            <a:xfrm>
              <a:off x="4740043" y="2668758"/>
              <a:ext cx="320442" cy="303042"/>
            </a:xfrm>
            <a:prstGeom prst="ellipse">
              <a:avLst/>
            </a:prstGeom>
            <a:solidFill>
              <a:srgbClr val="0000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3200" dirty="0">
                <a:solidFill>
                  <a:srgbClr val="FFFF00"/>
                </a:solidFill>
              </a:endParaRPr>
            </a:p>
          </p:txBody>
        </p:sp>
        <p:cxnSp>
          <p:nvCxnSpPr>
            <p:cNvPr id="15" name="Straight Connector 14"/>
            <p:cNvCxnSpPr>
              <a:stCxn id="12" idx="5"/>
              <a:endCxn id="14" idx="0"/>
            </p:cNvCxnSpPr>
            <p:nvPr/>
          </p:nvCxnSpPr>
          <p:spPr>
            <a:xfrm>
              <a:off x="4693115" y="2392262"/>
              <a:ext cx="207149" cy="27649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13" idx="6"/>
              <a:endCxn id="14" idx="2"/>
            </p:cNvCxnSpPr>
            <p:nvPr/>
          </p:nvCxnSpPr>
          <p:spPr>
            <a:xfrm>
              <a:off x="4466527" y="2820279"/>
              <a:ext cx="273515"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12" idx="3"/>
              <a:endCxn id="13" idx="0"/>
            </p:cNvCxnSpPr>
            <p:nvPr/>
          </p:nvCxnSpPr>
          <p:spPr>
            <a:xfrm flipH="1">
              <a:off x="4306306" y="2392262"/>
              <a:ext cx="160221" cy="276496"/>
            </a:xfrm>
            <a:prstGeom prst="line">
              <a:avLst/>
            </a:prstGeom>
          </p:spPr>
          <p:style>
            <a:lnRef idx="3">
              <a:schemeClr val="dk1"/>
            </a:lnRef>
            <a:fillRef idx="0">
              <a:schemeClr val="dk1"/>
            </a:fillRef>
            <a:effectRef idx="2">
              <a:schemeClr val="dk1"/>
            </a:effectRef>
            <a:fontRef idx="minor">
              <a:schemeClr val="tx1"/>
            </a:fontRef>
          </p:style>
        </p:cxnSp>
      </p:grpSp>
      <p:pic>
        <p:nvPicPr>
          <p:cNvPr id="19" name="Picture 18"/>
          <p:cNvPicPr>
            <a:picLocks noChangeAspect="1"/>
          </p:cNvPicPr>
          <p:nvPr/>
        </p:nvPicPr>
        <p:blipFill>
          <a:blip r:embed="rId11" cstate="print">
            <a:grayscl/>
            <a:extLst>
              <a:ext uri="{BEBA8EAE-BF5A-486C-A8C5-ECC9F3942E4B}">
                <a14:imgProps xmlns:a14="http://schemas.microsoft.com/office/drawing/2010/main">
                  <a14:imgLayer r:embed="rId12">
                    <a14:imgEffect>
                      <a14:backgroundRemoval t="4268" b="96341" l="5161" r="98710"/>
                    </a14:imgEffect>
                    <a14:imgEffect>
                      <a14:colorTemperature colorTemp="8800"/>
                    </a14:imgEffect>
                    <a14:imgEffect>
                      <a14:saturation sat="200000"/>
                    </a14:imgEffect>
                    <a14:imgEffect>
                      <a14:brightnessContrast bright="-20000" contrast="40000"/>
                    </a14:imgEffect>
                  </a14:imgLayer>
                </a14:imgProps>
              </a:ext>
            </a:extLst>
          </a:blip>
          <a:stretch>
            <a:fillRect/>
          </a:stretch>
        </p:blipFill>
        <p:spPr>
          <a:xfrm>
            <a:off x="7400660" y="1717509"/>
            <a:ext cx="1286140" cy="1360820"/>
          </a:xfrm>
          <a:prstGeom prst="rect">
            <a:avLst/>
          </a:prstGeom>
        </p:spPr>
      </p:pic>
      <p:cxnSp>
        <p:nvCxnSpPr>
          <p:cNvPr id="20" name="Straight Arrow Connector 19"/>
          <p:cNvCxnSpPr/>
          <p:nvPr/>
        </p:nvCxnSpPr>
        <p:spPr>
          <a:xfrm>
            <a:off x="7631218" y="2033869"/>
            <a:ext cx="234950" cy="2386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415" b="99057" l="2201" r="97937"/>
                    </a14:imgEffect>
                  </a14:imgLayer>
                </a14:imgProps>
              </a:ext>
            </a:extLst>
          </a:blip>
          <a:stretch>
            <a:fillRect/>
          </a:stretch>
        </p:blipFill>
        <p:spPr>
          <a:xfrm>
            <a:off x="5745641" y="1791625"/>
            <a:ext cx="1313335" cy="1061978"/>
          </a:xfrm>
          <a:prstGeom prst="rect">
            <a:avLst/>
          </a:prstGeom>
        </p:spPr>
      </p:pic>
      <p:sp>
        <p:nvSpPr>
          <p:cNvPr id="5" name="TextBox 4"/>
          <p:cNvSpPr txBox="1"/>
          <p:nvPr/>
        </p:nvSpPr>
        <p:spPr>
          <a:xfrm>
            <a:off x="1205156" y="5768659"/>
            <a:ext cx="6613002" cy="461665"/>
          </a:xfrm>
          <a:prstGeom prst="rect">
            <a:avLst/>
          </a:prstGeom>
          <a:noFill/>
        </p:spPr>
        <p:txBody>
          <a:bodyPr wrap="square" rtlCol="0">
            <a:spAutoFit/>
          </a:bodyPr>
          <a:lstStyle/>
          <a:p>
            <a:pPr algn="ctr"/>
            <a:r>
              <a:rPr lang="en-US" sz="2400" b="1" dirty="0" smtClean="0"/>
              <a:t>Framework </a:t>
            </a:r>
            <a:r>
              <a:rPr lang="en-US" sz="2400" b="1" dirty="0" smtClean="0"/>
              <a:t>for Morphometric Shape Analysis</a:t>
            </a:r>
            <a:endParaRPr lang="en-US" sz="2400" b="1" dirty="0"/>
          </a:p>
        </p:txBody>
      </p:sp>
    </p:spTree>
    <p:extLst>
      <p:ext uri="{BB962C8B-B14F-4D97-AF65-F5344CB8AC3E}">
        <p14:creationId xmlns:p14="http://schemas.microsoft.com/office/powerpoint/2010/main" val="37983689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Quantifying </a:t>
            </a:r>
            <a:br>
              <a:rPr lang="en-US" dirty="0" smtClean="0"/>
            </a:br>
            <a:r>
              <a:rPr lang="en-US" dirty="0" smtClean="0"/>
              <a:t>3D Shape Change</a:t>
            </a:r>
            <a:endParaRPr lang="en-US" dirty="0"/>
          </a:p>
        </p:txBody>
      </p:sp>
      <p:sp>
        <p:nvSpPr>
          <p:cNvPr id="5" name="Content Placeholder 2"/>
          <p:cNvSpPr>
            <a:spLocks noGrp="1"/>
          </p:cNvSpPr>
          <p:nvPr>
            <p:ph idx="1"/>
          </p:nvPr>
        </p:nvSpPr>
        <p:spPr>
          <a:xfrm>
            <a:off x="336888" y="1676400"/>
            <a:ext cx="4463712" cy="3886200"/>
          </a:xfrm>
        </p:spPr>
        <p:txBody>
          <a:bodyPr>
            <a:normAutofit/>
          </a:bodyPr>
          <a:lstStyle/>
          <a:p>
            <a:pPr>
              <a:buNone/>
            </a:pPr>
            <a:r>
              <a:rPr lang="en-US" b="1" dirty="0" smtClean="0"/>
              <a:t>Traditional methods rely on landmark points</a:t>
            </a:r>
            <a:endParaRPr lang="en-US" sz="2800" b="1" dirty="0" smtClean="0"/>
          </a:p>
          <a:p>
            <a:pPr lvl="1"/>
            <a:r>
              <a:rPr lang="en-US" dirty="0" smtClean="0"/>
              <a:t>Tedious and subject to variability</a:t>
            </a:r>
          </a:p>
          <a:p>
            <a:pPr lvl="1"/>
            <a:r>
              <a:rPr lang="en-US" dirty="0" smtClean="0"/>
              <a:t>Require </a:t>
            </a:r>
            <a:r>
              <a:rPr lang="en-US" dirty="0"/>
              <a:t>locations where landmarks can be reliably placed</a:t>
            </a:r>
          </a:p>
          <a:p>
            <a:pPr lvl="1"/>
            <a:r>
              <a:rPr lang="en-US" dirty="0" smtClean="0"/>
              <a:t>Spatially sparse</a:t>
            </a:r>
          </a:p>
          <a:p>
            <a:endParaRPr lang="en-US" sz="1400" dirty="0" smtClean="0"/>
          </a:p>
        </p:txBody>
      </p:sp>
      <p:sp>
        <p:nvSpPr>
          <p:cNvPr id="7" name="TextBox 6"/>
          <p:cNvSpPr txBox="1"/>
          <p:nvPr/>
        </p:nvSpPr>
        <p:spPr>
          <a:xfrm>
            <a:off x="5060816" y="4126468"/>
            <a:ext cx="2047402" cy="369332"/>
          </a:xfrm>
          <a:prstGeom prst="rect">
            <a:avLst/>
          </a:prstGeom>
          <a:noFill/>
        </p:spPr>
        <p:txBody>
          <a:bodyPr wrap="square" rtlCol="0">
            <a:spAutoFit/>
          </a:bodyPr>
          <a:lstStyle/>
          <a:p>
            <a:r>
              <a:rPr lang="en-US" b="1" dirty="0" smtClean="0"/>
              <a:t>Embryonic growth</a:t>
            </a:r>
            <a:endParaRPr lang="en-US" b="1" dirty="0"/>
          </a:p>
        </p:txBody>
      </p:sp>
      <p:pic>
        <p:nvPicPr>
          <p:cNvPr id="8" name="Picture 7"/>
          <p:cNvPicPr>
            <a:picLocks noChangeAspect="1"/>
          </p:cNvPicPr>
          <p:nvPr/>
        </p:nvPicPr>
        <p:blipFill>
          <a:blip r:embed="rId3" cstate="print"/>
          <a:stretch>
            <a:fillRect/>
          </a:stretch>
        </p:blipFill>
        <p:spPr>
          <a:xfrm>
            <a:off x="5137016" y="1840468"/>
            <a:ext cx="3854584" cy="2286000"/>
          </a:xfrm>
          <a:prstGeom prst="rect">
            <a:avLst/>
          </a:prstGeom>
        </p:spPr>
      </p:pic>
      <p:sp>
        <p:nvSpPr>
          <p:cNvPr id="9" name="Rectangle 8"/>
          <p:cNvSpPr/>
          <p:nvPr/>
        </p:nvSpPr>
        <p:spPr>
          <a:xfrm>
            <a:off x="533400" y="5638800"/>
            <a:ext cx="7467600" cy="584775"/>
          </a:xfrm>
          <a:prstGeom prst="rect">
            <a:avLst/>
          </a:prstGeom>
        </p:spPr>
        <p:txBody>
          <a:bodyPr wrap="square">
            <a:spAutoFit/>
          </a:bodyPr>
          <a:lstStyle/>
          <a:p>
            <a:pPr>
              <a:buNone/>
            </a:pPr>
            <a:r>
              <a:rPr lang="en-US" sz="3200" b="1" dirty="0" smtClean="0">
                <a:solidFill>
                  <a:srgbClr val="0000FF"/>
                </a:solidFill>
              </a:rPr>
              <a:t>Alternative analysis technique is needed</a:t>
            </a:r>
            <a:endParaRPr lang="en-US" sz="3200" b="1" dirty="0">
              <a:solidFill>
                <a:srgbClr val="0000FF"/>
              </a:solidFill>
            </a:endParaRPr>
          </a:p>
        </p:txBody>
      </p:sp>
    </p:spTree>
    <p:extLst>
      <p:ext uri="{BB962C8B-B14F-4D97-AF65-F5344CB8AC3E}">
        <p14:creationId xmlns:p14="http://schemas.microsoft.com/office/powerpoint/2010/main" val="12809714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3D  Scan Data </a:t>
            </a:r>
            <a:endParaRPr lang="en-US" dirty="0"/>
          </a:p>
        </p:txBody>
      </p:sp>
      <p:pic>
        <p:nvPicPr>
          <p:cNvPr id="4" name="Picture 3"/>
          <p:cNvPicPr>
            <a:picLocks noChangeAspect="1"/>
          </p:cNvPicPr>
          <p:nvPr/>
        </p:nvPicPr>
        <p:blipFill rotWithShape="1">
          <a:blip r:embed="rId2" cstate="print"/>
          <a:srcRect l="49230"/>
          <a:stretch/>
        </p:blipFill>
        <p:spPr>
          <a:xfrm>
            <a:off x="1372096" y="1981200"/>
            <a:ext cx="3067004" cy="3582690"/>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Lst>
          </a:blip>
          <a:srcRect l="8799" t="17389" r="21834" b="18597"/>
          <a:stretch>
            <a:fillRect/>
          </a:stretch>
        </p:blipFill>
        <p:spPr>
          <a:xfrm>
            <a:off x="5791200" y="3810000"/>
            <a:ext cx="2324059" cy="2144686"/>
          </a:xfrm>
          <a:prstGeom prst="rect">
            <a:avLst/>
          </a:prstGeom>
          <a:ln>
            <a:solidFill>
              <a:srgbClr val="FF0000"/>
            </a:solidFill>
          </a:ln>
        </p:spPr>
      </p:pic>
      <p:cxnSp>
        <p:nvCxnSpPr>
          <p:cNvPr id="7" name="Straight Connector 6"/>
          <p:cNvCxnSpPr/>
          <p:nvPr/>
        </p:nvCxnSpPr>
        <p:spPr>
          <a:xfrm>
            <a:off x="1391138" y="3482420"/>
            <a:ext cx="3048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391138" y="2528550"/>
            <a:ext cx="3048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rcRect t="7718"/>
          <a:stretch>
            <a:fillRect/>
          </a:stretch>
        </p:blipFill>
        <p:spPr>
          <a:xfrm>
            <a:off x="5791200" y="1447801"/>
            <a:ext cx="2324059" cy="2144686"/>
          </a:xfrm>
          <a:prstGeom prst="rect">
            <a:avLst/>
          </a:prstGeom>
          <a:ln>
            <a:solidFill>
              <a:srgbClr val="FF0000"/>
            </a:solidFill>
          </a:ln>
        </p:spPr>
      </p:pic>
      <p:cxnSp>
        <p:nvCxnSpPr>
          <p:cNvPr id="11" name="Straight Arrow Connector 10"/>
          <p:cNvCxnSpPr>
            <a:endCxn id="9" idx="1"/>
          </p:cNvCxnSpPr>
          <p:nvPr/>
        </p:nvCxnSpPr>
        <p:spPr>
          <a:xfrm>
            <a:off x="4419600" y="2514600"/>
            <a:ext cx="1371600" cy="55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5" idx="1"/>
          </p:cNvCxnSpPr>
          <p:nvPr/>
        </p:nvCxnSpPr>
        <p:spPr>
          <a:xfrm>
            <a:off x="4419600" y="3505200"/>
            <a:ext cx="1371600" cy="13771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05598" y="5562600"/>
            <a:ext cx="1514002" cy="369332"/>
          </a:xfrm>
          <a:prstGeom prst="rect">
            <a:avLst/>
          </a:prstGeom>
          <a:noFill/>
        </p:spPr>
        <p:txBody>
          <a:bodyPr wrap="square" rtlCol="0">
            <a:spAutoFit/>
          </a:bodyPr>
          <a:lstStyle/>
          <a:p>
            <a:r>
              <a:rPr lang="en-US" b="1" dirty="0" smtClean="0"/>
              <a:t>Chick embryo</a:t>
            </a:r>
            <a:endParaRPr lang="en-US" b="1" dirty="0"/>
          </a:p>
        </p:txBody>
      </p:sp>
      <p:sp>
        <p:nvSpPr>
          <p:cNvPr id="31" name="TextBox 30"/>
          <p:cNvSpPr txBox="1"/>
          <p:nvPr/>
        </p:nvSpPr>
        <p:spPr>
          <a:xfrm>
            <a:off x="6477000" y="5943600"/>
            <a:ext cx="1676400" cy="369332"/>
          </a:xfrm>
          <a:prstGeom prst="rect">
            <a:avLst/>
          </a:prstGeom>
          <a:noFill/>
        </p:spPr>
        <p:txBody>
          <a:bodyPr wrap="square" rtlCol="0">
            <a:spAutoFit/>
          </a:bodyPr>
          <a:lstStyle/>
          <a:p>
            <a:r>
              <a:rPr lang="en-US" b="1" dirty="0" smtClean="0"/>
              <a:t>2D image slices</a:t>
            </a:r>
            <a:endParaRPr lang="en-US" b="1" dirty="0"/>
          </a:p>
        </p:txBody>
      </p:sp>
    </p:spTree>
    <p:extLst>
      <p:ext uri="{BB962C8B-B14F-4D97-AF65-F5344CB8AC3E}">
        <p14:creationId xmlns:p14="http://schemas.microsoft.com/office/powerpoint/2010/main" val="3483988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Problematic Scan Data</a:t>
            </a:r>
            <a:endParaRPr lang="en-US" dirty="0"/>
          </a:p>
        </p:txBody>
      </p:sp>
      <p:grpSp>
        <p:nvGrpSpPr>
          <p:cNvPr id="7" name="Group 6"/>
          <p:cNvGrpSpPr/>
          <p:nvPr/>
        </p:nvGrpSpPr>
        <p:grpSpPr>
          <a:xfrm>
            <a:off x="685800" y="1752600"/>
            <a:ext cx="7615778" cy="3191435"/>
            <a:chOff x="232822" y="1837765"/>
            <a:chExt cx="8737709" cy="394235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rcRect l="8799" t="17389" r="21834" b="18597"/>
            <a:stretch>
              <a:fillRect/>
            </a:stretch>
          </p:blipFill>
          <p:spPr>
            <a:xfrm>
              <a:off x="232822" y="1837766"/>
              <a:ext cx="4272079" cy="394235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l="23254" t="17521" r="13607" b="11949"/>
            <a:stretch>
              <a:fillRect/>
            </a:stretch>
          </p:blipFill>
          <p:spPr>
            <a:xfrm rot="16200000">
              <a:off x="4797450" y="1607039"/>
              <a:ext cx="3942355" cy="4403807"/>
            </a:xfrm>
            <a:prstGeom prst="rect">
              <a:avLst/>
            </a:prstGeom>
          </p:spPr>
        </p:pic>
      </p:grpSp>
      <p:sp>
        <p:nvSpPr>
          <p:cNvPr id="8" name="TextBox 7"/>
          <p:cNvSpPr txBox="1"/>
          <p:nvPr/>
        </p:nvSpPr>
        <p:spPr>
          <a:xfrm>
            <a:off x="685800" y="4953000"/>
            <a:ext cx="2209800" cy="369332"/>
          </a:xfrm>
          <a:prstGeom prst="rect">
            <a:avLst/>
          </a:prstGeom>
          <a:noFill/>
        </p:spPr>
        <p:txBody>
          <a:bodyPr wrap="square" rtlCol="0">
            <a:spAutoFit/>
          </a:bodyPr>
          <a:lstStyle/>
          <a:p>
            <a:r>
              <a:rPr lang="en-US" b="1" dirty="0" smtClean="0"/>
              <a:t>High quality image</a:t>
            </a:r>
            <a:endParaRPr lang="en-US" b="1" dirty="0"/>
          </a:p>
        </p:txBody>
      </p:sp>
      <p:sp>
        <p:nvSpPr>
          <p:cNvPr id="9" name="TextBox 8"/>
          <p:cNvSpPr txBox="1"/>
          <p:nvPr/>
        </p:nvSpPr>
        <p:spPr>
          <a:xfrm>
            <a:off x="4419600" y="4953000"/>
            <a:ext cx="2209800" cy="369332"/>
          </a:xfrm>
          <a:prstGeom prst="rect">
            <a:avLst/>
          </a:prstGeom>
          <a:noFill/>
        </p:spPr>
        <p:txBody>
          <a:bodyPr wrap="square" rtlCol="0">
            <a:spAutoFit/>
          </a:bodyPr>
          <a:lstStyle/>
          <a:p>
            <a:r>
              <a:rPr lang="en-US" b="1" dirty="0" smtClean="0"/>
              <a:t>Low quality image</a:t>
            </a:r>
            <a:endParaRPr lang="en-US" b="1" dirty="0"/>
          </a:p>
        </p:txBody>
      </p:sp>
    </p:spTree>
    <p:extLst>
      <p:ext uri="{BB962C8B-B14F-4D97-AF65-F5344CB8AC3E}">
        <p14:creationId xmlns:p14="http://schemas.microsoft.com/office/powerpoint/2010/main" val="2596231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Problematic Scan Data</a:t>
            </a:r>
            <a:endParaRPr lang="en-US" dirty="0"/>
          </a:p>
        </p:txBody>
      </p:sp>
      <p:grpSp>
        <p:nvGrpSpPr>
          <p:cNvPr id="10" name="Group 9"/>
          <p:cNvGrpSpPr/>
          <p:nvPr/>
        </p:nvGrpSpPr>
        <p:grpSpPr>
          <a:xfrm>
            <a:off x="685800" y="1752600"/>
            <a:ext cx="7615778" cy="3191435"/>
            <a:chOff x="232822" y="1837765"/>
            <a:chExt cx="8737709" cy="394235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rcRect l="8799" t="17389" r="21834" b="18597"/>
            <a:stretch>
              <a:fillRect/>
            </a:stretch>
          </p:blipFill>
          <p:spPr>
            <a:xfrm>
              <a:off x="232822" y="1837766"/>
              <a:ext cx="4272079" cy="394235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l="23254" t="17521" r="13607" b="11949"/>
            <a:stretch>
              <a:fillRect/>
            </a:stretch>
          </p:blipFill>
          <p:spPr>
            <a:xfrm rot="16200000">
              <a:off x="4797450" y="1607039"/>
              <a:ext cx="3942355" cy="4403807"/>
            </a:xfrm>
            <a:prstGeom prst="rect">
              <a:avLst/>
            </a:prstGeom>
          </p:spPr>
        </p:pic>
        <p:sp>
          <p:nvSpPr>
            <p:cNvPr id="4" name="Oval 3"/>
            <p:cNvSpPr/>
            <p:nvPr/>
          </p:nvSpPr>
          <p:spPr>
            <a:xfrm>
              <a:off x="1663700" y="3352800"/>
              <a:ext cx="990600" cy="1041400"/>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6438900" y="3098800"/>
              <a:ext cx="2019300" cy="1790700"/>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2425700" y="2622550"/>
              <a:ext cx="952500" cy="844550"/>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1" name="TextBox 10"/>
          <p:cNvSpPr txBox="1"/>
          <p:nvPr/>
        </p:nvSpPr>
        <p:spPr>
          <a:xfrm>
            <a:off x="685800" y="4953000"/>
            <a:ext cx="2209800" cy="369332"/>
          </a:xfrm>
          <a:prstGeom prst="rect">
            <a:avLst/>
          </a:prstGeom>
          <a:noFill/>
        </p:spPr>
        <p:txBody>
          <a:bodyPr wrap="square" rtlCol="0">
            <a:spAutoFit/>
          </a:bodyPr>
          <a:lstStyle/>
          <a:p>
            <a:r>
              <a:rPr lang="en-US" b="1" dirty="0" smtClean="0"/>
              <a:t>High quality image</a:t>
            </a:r>
            <a:endParaRPr lang="en-US" b="1" dirty="0"/>
          </a:p>
        </p:txBody>
      </p:sp>
      <p:sp>
        <p:nvSpPr>
          <p:cNvPr id="12" name="TextBox 11"/>
          <p:cNvSpPr txBox="1"/>
          <p:nvPr/>
        </p:nvSpPr>
        <p:spPr>
          <a:xfrm>
            <a:off x="4419600" y="4953000"/>
            <a:ext cx="2209800" cy="369332"/>
          </a:xfrm>
          <a:prstGeom prst="rect">
            <a:avLst/>
          </a:prstGeom>
          <a:noFill/>
        </p:spPr>
        <p:txBody>
          <a:bodyPr wrap="square" rtlCol="0">
            <a:spAutoFit/>
          </a:bodyPr>
          <a:lstStyle/>
          <a:p>
            <a:r>
              <a:rPr lang="en-US" b="1" dirty="0" smtClean="0"/>
              <a:t>Low quality image</a:t>
            </a:r>
            <a:endParaRPr lang="en-US" b="1" dirty="0"/>
          </a:p>
        </p:txBody>
      </p:sp>
    </p:spTree>
    <p:extLst>
      <p:ext uri="{BB962C8B-B14F-4D97-AF65-F5344CB8AC3E}">
        <p14:creationId xmlns:p14="http://schemas.microsoft.com/office/powerpoint/2010/main" val="9907054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Problematic Scan Data</a:t>
            </a:r>
            <a:endParaRPr lang="en-US" dirty="0"/>
          </a:p>
        </p:txBody>
      </p:sp>
      <p:grpSp>
        <p:nvGrpSpPr>
          <p:cNvPr id="8" name="Group 7"/>
          <p:cNvGrpSpPr/>
          <p:nvPr/>
        </p:nvGrpSpPr>
        <p:grpSpPr>
          <a:xfrm>
            <a:off x="685800" y="1752600"/>
            <a:ext cx="7615778" cy="3191435"/>
            <a:chOff x="232822" y="1837765"/>
            <a:chExt cx="8737709" cy="394235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rcRect l="8799" t="17389" r="21834" b="18597"/>
            <a:stretch>
              <a:fillRect/>
            </a:stretch>
          </p:blipFill>
          <p:spPr>
            <a:xfrm>
              <a:off x="232822" y="1837766"/>
              <a:ext cx="4272079" cy="394235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l="23254" t="17521" r="13607" b="11949"/>
            <a:stretch>
              <a:fillRect/>
            </a:stretch>
          </p:blipFill>
          <p:spPr>
            <a:xfrm rot="16200000">
              <a:off x="4797450" y="1607039"/>
              <a:ext cx="3942355" cy="4403807"/>
            </a:xfrm>
            <a:prstGeom prst="rect">
              <a:avLst/>
            </a:prstGeom>
          </p:spPr>
        </p:pic>
      </p:grpSp>
      <p:sp>
        <p:nvSpPr>
          <p:cNvPr id="9" name="TextBox 8"/>
          <p:cNvSpPr txBox="1"/>
          <p:nvPr/>
        </p:nvSpPr>
        <p:spPr>
          <a:xfrm>
            <a:off x="685800" y="4953000"/>
            <a:ext cx="2209800" cy="369332"/>
          </a:xfrm>
          <a:prstGeom prst="rect">
            <a:avLst/>
          </a:prstGeom>
          <a:noFill/>
        </p:spPr>
        <p:txBody>
          <a:bodyPr wrap="square" rtlCol="0">
            <a:spAutoFit/>
          </a:bodyPr>
          <a:lstStyle/>
          <a:p>
            <a:r>
              <a:rPr lang="en-US" b="1" dirty="0" smtClean="0"/>
              <a:t>High quality image</a:t>
            </a:r>
            <a:endParaRPr lang="en-US" b="1" dirty="0"/>
          </a:p>
        </p:txBody>
      </p:sp>
      <p:sp>
        <p:nvSpPr>
          <p:cNvPr id="10" name="TextBox 9"/>
          <p:cNvSpPr txBox="1"/>
          <p:nvPr/>
        </p:nvSpPr>
        <p:spPr>
          <a:xfrm>
            <a:off x="4419600" y="4953000"/>
            <a:ext cx="2209800" cy="369332"/>
          </a:xfrm>
          <a:prstGeom prst="rect">
            <a:avLst/>
          </a:prstGeom>
          <a:noFill/>
        </p:spPr>
        <p:txBody>
          <a:bodyPr wrap="square" rtlCol="0">
            <a:spAutoFit/>
          </a:bodyPr>
          <a:lstStyle/>
          <a:p>
            <a:r>
              <a:rPr lang="en-US" b="1" dirty="0" smtClean="0"/>
              <a:t>Low quality image</a:t>
            </a:r>
            <a:endParaRPr lang="en-US" b="1" dirty="0"/>
          </a:p>
        </p:txBody>
      </p:sp>
      <p:sp>
        <p:nvSpPr>
          <p:cNvPr id="12" name="Oval 11"/>
          <p:cNvSpPr/>
          <p:nvPr/>
        </p:nvSpPr>
        <p:spPr>
          <a:xfrm>
            <a:off x="1932952" y="2979058"/>
            <a:ext cx="863406" cy="843039"/>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6095011" y="2773439"/>
            <a:ext cx="1760020" cy="1449616"/>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2597110" y="2387903"/>
            <a:ext cx="830198" cy="683684"/>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Oval 30"/>
          <p:cNvSpPr/>
          <p:nvPr/>
        </p:nvSpPr>
        <p:spPr>
          <a:xfrm>
            <a:off x="1752600" y="3962400"/>
            <a:ext cx="1206554" cy="575734"/>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Oval 31"/>
          <p:cNvSpPr/>
          <p:nvPr/>
        </p:nvSpPr>
        <p:spPr>
          <a:xfrm>
            <a:off x="5029200" y="3962400"/>
            <a:ext cx="896614" cy="442081"/>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01695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Problematic Scan Data</a:t>
            </a:r>
            <a:endParaRPr lang="en-US" dirty="0"/>
          </a:p>
        </p:txBody>
      </p:sp>
      <p:grpSp>
        <p:nvGrpSpPr>
          <p:cNvPr id="8" name="Group 7"/>
          <p:cNvGrpSpPr/>
          <p:nvPr/>
        </p:nvGrpSpPr>
        <p:grpSpPr>
          <a:xfrm>
            <a:off x="685800" y="1752600"/>
            <a:ext cx="7615778" cy="3191435"/>
            <a:chOff x="232822" y="1837765"/>
            <a:chExt cx="8737709" cy="3942356"/>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rcRect l="8799" t="17389" r="21834" b="18597"/>
            <a:stretch>
              <a:fillRect/>
            </a:stretch>
          </p:blipFill>
          <p:spPr>
            <a:xfrm>
              <a:off x="232822" y="1837766"/>
              <a:ext cx="4272079" cy="394235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l="23254" t="17521" r="13607" b="11949"/>
            <a:stretch>
              <a:fillRect/>
            </a:stretch>
          </p:blipFill>
          <p:spPr>
            <a:xfrm rot="16200000">
              <a:off x="4797450" y="1607039"/>
              <a:ext cx="3942355" cy="4403807"/>
            </a:xfrm>
            <a:prstGeom prst="rect">
              <a:avLst/>
            </a:prstGeom>
          </p:spPr>
        </p:pic>
        <p:sp>
          <p:nvSpPr>
            <p:cNvPr id="7" name="Oval 6"/>
            <p:cNvSpPr/>
            <p:nvPr/>
          </p:nvSpPr>
          <p:spPr>
            <a:xfrm>
              <a:off x="5981700" y="2476500"/>
              <a:ext cx="584200" cy="571500"/>
            </a:xfrm>
            <a:prstGeom prst="ellipse">
              <a:avLst/>
            </a:prstGeom>
            <a:noFill/>
            <a:ln w="38100" cmpd="sng">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6832600" y="2451100"/>
              <a:ext cx="584200" cy="571500"/>
            </a:xfrm>
            <a:prstGeom prst="ellipse">
              <a:avLst/>
            </a:prstGeom>
            <a:noFill/>
            <a:ln w="38100" cmpd="sng">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0" name="TextBox 9"/>
          <p:cNvSpPr txBox="1"/>
          <p:nvPr/>
        </p:nvSpPr>
        <p:spPr>
          <a:xfrm>
            <a:off x="685800" y="4953000"/>
            <a:ext cx="2209800" cy="369332"/>
          </a:xfrm>
          <a:prstGeom prst="rect">
            <a:avLst/>
          </a:prstGeom>
          <a:noFill/>
        </p:spPr>
        <p:txBody>
          <a:bodyPr wrap="square" rtlCol="0">
            <a:spAutoFit/>
          </a:bodyPr>
          <a:lstStyle/>
          <a:p>
            <a:r>
              <a:rPr lang="en-US" b="1" dirty="0" smtClean="0"/>
              <a:t>High quality image</a:t>
            </a:r>
            <a:endParaRPr lang="en-US" b="1" dirty="0"/>
          </a:p>
        </p:txBody>
      </p:sp>
      <p:sp>
        <p:nvSpPr>
          <p:cNvPr id="11" name="TextBox 10"/>
          <p:cNvSpPr txBox="1"/>
          <p:nvPr/>
        </p:nvSpPr>
        <p:spPr>
          <a:xfrm>
            <a:off x="4419600" y="4953000"/>
            <a:ext cx="2209800" cy="369332"/>
          </a:xfrm>
          <a:prstGeom prst="rect">
            <a:avLst/>
          </a:prstGeom>
          <a:noFill/>
        </p:spPr>
        <p:txBody>
          <a:bodyPr wrap="square" rtlCol="0">
            <a:spAutoFit/>
          </a:bodyPr>
          <a:lstStyle/>
          <a:p>
            <a:r>
              <a:rPr lang="en-US" b="1" dirty="0" smtClean="0"/>
              <a:t>Low quality image</a:t>
            </a:r>
            <a:endParaRPr lang="en-US" b="1" dirty="0"/>
          </a:p>
        </p:txBody>
      </p:sp>
      <p:sp>
        <p:nvSpPr>
          <p:cNvPr id="12" name="Oval 11"/>
          <p:cNvSpPr/>
          <p:nvPr/>
        </p:nvSpPr>
        <p:spPr>
          <a:xfrm>
            <a:off x="1932952" y="2979058"/>
            <a:ext cx="863406" cy="843039"/>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6095011" y="2773439"/>
            <a:ext cx="1760020" cy="1449616"/>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2597110" y="2387903"/>
            <a:ext cx="830198" cy="683684"/>
          </a:xfrm>
          <a:prstGeom prst="ellipse">
            <a:avLst/>
          </a:prstGeom>
          <a:noFill/>
          <a:ln w="38100" cmpd="sng">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1752600" y="3962400"/>
            <a:ext cx="1206554" cy="575734"/>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p:cNvSpPr/>
          <p:nvPr/>
        </p:nvSpPr>
        <p:spPr>
          <a:xfrm>
            <a:off x="5029200" y="3962400"/>
            <a:ext cx="896614" cy="442081"/>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64092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1417</TotalTime>
  <Words>1980</Words>
  <Application>Microsoft Macintosh PowerPoint</Application>
  <PresentationFormat>On-screen Show (4:3)</PresentationFormat>
  <Paragraphs>296</Paragraphs>
  <Slides>32</Slides>
  <Notes>20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Morphometric Analysis of Biomedical Images</vt:lpstr>
      <vt:lpstr>Morphometric Analysis of Biomedical Images</vt:lpstr>
      <vt:lpstr>Quantification and Description of Morphological Differences</vt:lpstr>
      <vt:lpstr>Challenges in Quantifying  3D Shape Change</vt:lpstr>
      <vt:lpstr>High Resolution 3D  Scan Data </vt:lpstr>
      <vt:lpstr>Problematic Scan Data</vt:lpstr>
      <vt:lpstr>Problematic Scan Data</vt:lpstr>
      <vt:lpstr>Problematic Scan Data</vt:lpstr>
      <vt:lpstr>Problematic Scan Data</vt:lpstr>
      <vt:lpstr>Preprocessing: 3D Surface Generation</vt:lpstr>
      <vt:lpstr>Geodesic Active Contours</vt:lpstr>
      <vt:lpstr>Steps for Geodesic Active Contour Algorithm</vt:lpstr>
      <vt:lpstr>Geodesic Active Contour Implementation</vt:lpstr>
      <vt:lpstr>Geodesic Active Contour Implementation</vt:lpstr>
      <vt:lpstr>2D Example</vt:lpstr>
      <vt:lpstr>3D Surface Generation</vt:lpstr>
      <vt:lpstr>Deformable Registration</vt:lpstr>
      <vt:lpstr>Reducing Data Dimensionality</vt:lpstr>
      <vt:lpstr>Overview of Base Methodology</vt:lpstr>
      <vt:lpstr>Overview of Base Methodology</vt:lpstr>
      <vt:lpstr>Spatiograms for Identifying Regions</vt:lpstr>
      <vt:lpstr>Calculating the Spatiogram Distance Metric</vt:lpstr>
      <vt:lpstr>Chick Embryo Developmental Sequence</vt:lpstr>
      <vt:lpstr>Application to Developmental Sequence</vt:lpstr>
      <vt:lpstr>Retrieval of Similar Growth Trajectories</vt:lpstr>
      <vt:lpstr>Similarity Scores: Growth Trajectory</vt:lpstr>
      <vt:lpstr>Morphological Shape Change: Characterizing Asymmetry</vt:lpstr>
      <vt:lpstr>Assessing Mouse Mandible Symmetry</vt:lpstr>
      <vt:lpstr>Assessing Mouse Mandible Symmetry</vt:lpstr>
      <vt:lpstr>Retrieval of Specimen with Similar Morphological Shape Differences</vt:lpstr>
      <vt:lpstr>Morphological Shape Change: Additional  Applications</vt:lpstr>
      <vt:lpstr>Questions?</vt:lpstr>
    </vt:vector>
  </TitlesOfParts>
  <Manager/>
  <Company>Seattle Children's Research Institute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 Rolfe</dc:creator>
  <cp:keywords/>
  <dc:description/>
  <cp:lastModifiedBy>Sara Rolfe</cp:lastModifiedBy>
  <cp:revision>18</cp:revision>
  <dcterms:created xsi:type="dcterms:W3CDTF">2017-10-08T22:22:47Z</dcterms:created>
  <dcterms:modified xsi:type="dcterms:W3CDTF">2017-10-09T21:59:48Z</dcterms:modified>
  <cp:category/>
</cp:coreProperties>
</file>