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tif" ContentType="image/tiff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403" r:id="rId3"/>
    <p:sldId id="402" r:id="rId4"/>
    <p:sldId id="432" r:id="rId5"/>
    <p:sldId id="431" r:id="rId6"/>
    <p:sldId id="430" r:id="rId7"/>
    <p:sldId id="257" r:id="rId8"/>
    <p:sldId id="405" r:id="rId9"/>
    <p:sldId id="438" r:id="rId10"/>
    <p:sldId id="329" r:id="rId11"/>
    <p:sldId id="331" r:id="rId12"/>
    <p:sldId id="332" r:id="rId13"/>
    <p:sldId id="337" r:id="rId14"/>
    <p:sldId id="406" r:id="rId15"/>
    <p:sldId id="433" r:id="rId16"/>
    <p:sldId id="434" r:id="rId17"/>
    <p:sldId id="435" r:id="rId18"/>
    <p:sldId id="436" r:id="rId19"/>
    <p:sldId id="336" r:id="rId20"/>
    <p:sldId id="440" r:id="rId21"/>
    <p:sldId id="263" r:id="rId22"/>
    <p:sldId id="264" r:id="rId23"/>
    <p:sldId id="265" r:id="rId24"/>
    <p:sldId id="266" r:id="rId25"/>
    <p:sldId id="261" r:id="rId26"/>
    <p:sldId id="445" r:id="rId27"/>
    <p:sldId id="408" r:id="rId28"/>
    <p:sldId id="293" r:id="rId29"/>
    <p:sldId id="306" r:id="rId30"/>
    <p:sldId id="295" r:id="rId31"/>
    <p:sldId id="308" r:id="rId32"/>
    <p:sldId id="298" r:id="rId33"/>
    <p:sldId id="312" r:id="rId34"/>
    <p:sldId id="317" r:id="rId35"/>
    <p:sldId id="422" r:id="rId36"/>
    <p:sldId id="301" r:id="rId37"/>
    <p:sldId id="427" r:id="rId38"/>
    <p:sldId id="322" r:id="rId39"/>
    <p:sldId id="323" r:id="rId40"/>
    <p:sldId id="423" r:id="rId41"/>
    <p:sldId id="425" r:id="rId42"/>
    <p:sldId id="446" r:id="rId43"/>
    <p:sldId id="428" r:id="rId44"/>
    <p:sldId id="338" r:id="rId45"/>
    <p:sldId id="429" r:id="rId46"/>
    <p:sldId id="346" r:id="rId47"/>
    <p:sldId id="347" r:id="rId48"/>
    <p:sldId id="340" r:id="rId49"/>
    <p:sldId id="345" r:id="rId50"/>
    <p:sldId id="350" r:id="rId51"/>
    <p:sldId id="447" r:id="rId52"/>
    <p:sldId id="393" r:id="rId53"/>
    <p:sldId id="357" r:id="rId54"/>
    <p:sldId id="356" r:id="rId55"/>
    <p:sldId id="361" r:id="rId56"/>
    <p:sldId id="364" r:id="rId57"/>
    <p:sldId id="365" r:id="rId58"/>
    <p:sldId id="367" r:id="rId59"/>
    <p:sldId id="448" r:id="rId60"/>
    <p:sldId id="371" r:id="rId61"/>
    <p:sldId id="449" r:id="rId62"/>
    <p:sldId id="450" r:id="rId63"/>
    <p:sldId id="362" r:id="rId64"/>
    <p:sldId id="451" r:id="rId65"/>
    <p:sldId id="452" r:id="rId66"/>
    <p:sldId id="453" r:id="rId67"/>
    <p:sldId id="454" r:id="rId68"/>
    <p:sldId id="457" r:id="rId69"/>
    <p:sldId id="455" r:id="rId70"/>
    <p:sldId id="456" r:id="rId71"/>
    <p:sldId id="459" r:id="rId72"/>
    <p:sldId id="460" r:id="rId73"/>
    <p:sldId id="458" r:id="rId74"/>
    <p:sldId id="463" r:id="rId75"/>
    <p:sldId id="464" r:id="rId76"/>
    <p:sldId id="461" r:id="rId77"/>
    <p:sldId id="383" r:id="rId78"/>
    <p:sldId id="419" r:id="rId79"/>
    <p:sldId id="420" r:id="rId80"/>
    <p:sldId id="421" r:id="rId81"/>
    <p:sldId id="462" r:id="rId82"/>
    <p:sldId id="401" r:id="rId83"/>
    <p:sldId id="465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8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184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D2472-12F7-B844-A3CF-01E2BA1E0B1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E562-6A8F-8F47-BAC4-501484DF2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4323E2-F125-F74D-8A10-5AD154DC0D57}" type="slidenum">
              <a:rPr lang="en-US"/>
              <a:pPr/>
              <a:t>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261A39-9EF0-AF45-8E82-686B14E24137}" type="slidenum">
              <a:rPr lang="en-US"/>
              <a:pPr/>
              <a:t>34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2E562-6A8F-8F47-BAC4-501484DF24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A0C54-1328-494C-B0D2-57C5DACF9CF9}" type="slidenum">
              <a:rPr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37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Opportunity emerges</a:t>
            </a:r>
            <a:r>
              <a:rPr lang="en-US" baseline="0" dirty="0" smtClean="0"/>
              <a:t> in the demonstration of the system level of involvement in both health and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5F8BB-5F12-9F45-9FA3-91822CB6D78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9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5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8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EED355-65DB-B34A-8019-46D8D963BB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2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438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Chart-and-tex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629404"/>
            <a:ext cx="685800" cy="237067"/>
          </a:xfrm>
          <a:prstGeom prst="rect">
            <a:avLst/>
          </a:prstGeom>
        </p:spPr>
        <p:txBody>
          <a:bodyPr lIns="0" tIns="0" rIns="91440" bIns="4572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206C7CE5-3225-8743-B368-1C50B11BFD71}" type="slidenum">
              <a:rPr lang="en-US" smtClean="0">
                <a:solidFill>
                  <a:srgbClr val="7C6316"/>
                </a:solidFill>
              </a:rPr>
              <a:pPr/>
              <a:t>‹#›</a:t>
            </a:fld>
            <a:endParaRPr lang="en-US" dirty="0">
              <a:solidFill>
                <a:srgbClr val="7C631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0"/>
            <a:ext cx="9144000" cy="749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7C631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"/>
            <a:ext cx="8229600" cy="761999"/>
          </a:xfrm>
        </p:spPr>
        <p:txBody>
          <a:bodyPr lIns="0" tIns="0" rIns="0" bIns="0" anchor="ctr">
            <a:normAutofit/>
          </a:bodyPr>
          <a:lstStyle>
            <a:lvl1pPr>
              <a:defRPr sz="1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990600"/>
            <a:ext cx="8229600" cy="35814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572000"/>
            <a:ext cx="8229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2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0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3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7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0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6AF87-8B5C-C343-B4B1-7A878E9675BA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4FF0-7DC0-A541-9778-C6323302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8.tif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4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Relationship Id="rId3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990725"/>
            <a:ext cx="7772400" cy="1470025"/>
          </a:xfrm>
        </p:spPr>
        <p:txBody>
          <a:bodyPr/>
          <a:lstStyle/>
          <a:p>
            <a:r>
              <a:rPr lang="en-US" dirty="0" smtClean="0"/>
              <a:t>Imaging Brain Structure and Function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3980327"/>
            <a:ext cx="6400800" cy="222474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Thomas J. Grabowski, Jr., MD</a:t>
            </a:r>
          </a:p>
          <a:p>
            <a:r>
              <a:rPr lang="en-US" dirty="0" smtClean="0"/>
              <a:t>Professor, Radiology and Neurology (joint)</a:t>
            </a:r>
          </a:p>
          <a:p>
            <a:r>
              <a:rPr lang="en-US" dirty="0" smtClean="0"/>
              <a:t>Director, UW Integrated Brain Imaging </a:t>
            </a:r>
            <a:r>
              <a:rPr lang="en-US" dirty="0" smtClean="0"/>
              <a:t>Center</a:t>
            </a:r>
          </a:p>
          <a:p>
            <a:r>
              <a:rPr lang="en-US" dirty="0" smtClean="0"/>
              <a:t>Director, UW Alzheimer’s Disease Research Center</a:t>
            </a:r>
            <a:endParaRPr lang="en-US" dirty="0" smtClean="0"/>
          </a:p>
          <a:p>
            <a:r>
              <a:rPr lang="en-US" dirty="0" smtClean="0"/>
              <a:t>CSE/EE 577</a:t>
            </a:r>
          </a:p>
          <a:p>
            <a:r>
              <a:rPr lang="en-US" dirty="0" smtClean="0"/>
              <a:t>October </a:t>
            </a:r>
            <a:r>
              <a:rPr lang="en-US" dirty="0" smtClean="0"/>
              <a:t>18</a:t>
            </a:r>
            <a:r>
              <a:rPr lang="en-US" dirty="0" smtClean="0"/>
              <a:t>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atWork\Teaching\Lectures\Microscopic cortical anatomy\images.dir\asso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6"/>
          <a:stretch>
            <a:fillRect/>
          </a:stretch>
        </p:blipFill>
        <p:spPr bwMode="auto">
          <a:xfrm>
            <a:off x="457200" y="304800"/>
            <a:ext cx="49069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54" name="Group 10"/>
          <p:cNvGrpSpPr>
            <a:grpSpLocks/>
          </p:cNvGrpSpPr>
          <p:nvPr/>
        </p:nvGrpSpPr>
        <p:grpSpPr bwMode="auto">
          <a:xfrm>
            <a:off x="4953000" y="1143000"/>
            <a:ext cx="3962400" cy="4495800"/>
            <a:chOff x="3120" y="720"/>
            <a:chExt cx="2496" cy="2832"/>
          </a:xfrm>
        </p:grpSpPr>
        <p:sp>
          <p:nvSpPr>
            <p:cNvPr id="57347" name="Rectangle 3"/>
            <p:cNvSpPr>
              <a:spLocks noChangeArrowheads="1"/>
            </p:cNvSpPr>
            <p:nvPr/>
          </p:nvSpPr>
          <p:spPr bwMode="auto">
            <a:xfrm>
              <a:off x="3312" y="720"/>
              <a:ext cx="2304" cy="2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  I	Molecular layer</a:t>
              </a:r>
              <a:br>
                <a:rPr lang="en-US" sz="2000"/>
              </a:br>
              <a:endParaRPr lang="en-US" sz="2000"/>
            </a:p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 II	External granular layer</a:t>
              </a:r>
              <a:br>
                <a:rPr lang="en-US" sz="2000"/>
              </a:br>
              <a:endParaRPr lang="en-US" sz="2000"/>
            </a:p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III	External pyramidal layer</a:t>
              </a:r>
            </a:p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</a:t>
              </a:r>
              <a:br>
                <a:rPr lang="en-US" sz="2000"/>
              </a:br>
              <a:r>
                <a:rPr lang="en-US" sz="2000"/>
                <a:t/>
              </a:r>
              <a:br>
                <a:rPr lang="en-US" sz="2000"/>
              </a:br>
              <a:r>
                <a:rPr lang="en-US" sz="2000"/>
                <a:t/>
              </a:r>
              <a:br>
                <a:rPr lang="en-US" sz="2000"/>
              </a:br>
              <a:r>
                <a:rPr lang="en-US" sz="2000"/>
                <a:t>IV 	Internal granular</a:t>
              </a:r>
            </a:p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</a:t>
              </a:r>
              <a:br>
                <a:rPr lang="en-US" sz="2000"/>
              </a:br>
              <a:r>
                <a:rPr lang="en-US" sz="2000"/>
                <a:t/>
              </a:r>
              <a:br>
                <a:rPr lang="en-US" sz="2000"/>
              </a:br>
              <a:r>
                <a:rPr lang="en-US" sz="2000"/>
                <a:t> V	Internal pyramidal</a:t>
              </a:r>
            </a:p>
            <a:p>
              <a:pPr marL="342900" indent="-342900" algn="l">
                <a:spcBef>
                  <a:spcPct val="20000"/>
                </a:spcBef>
              </a:pPr>
              <a:r>
                <a:rPr lang="en-US" sz="2000"/>
                <a:t>	</a:t>
              </a:r>
              <a:br>
                <a:rPr lang="en-US" sz="2000"/>
              </a:br>
              <a:r>
                <a:rPr lang="en-US" sz="2000"/>
                <a:t>VI 	Multiform layer</a:t>
              </a:r>
            </a:p>
          </p:txBody>
        </p:sp>
        <p:sp>
          <p:nvSpPr>
            <p:cNvPr id="57348" name="Line 4"/>
            <p:cNvSpPr>
              <a:spLocks noChangeShapeType="1"/>
            </p:cNvSpPr>
            <p:nvPr/>
          </p:nvSpPr>
          <p:spPr bwMode="auto">
            <a:xfrm>
              <a:off x="3168" y="816"/>
              <a:ext cx="38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49" name="Line 5"/>
            <p:cNvSpPr>
              <a:spLocks noChangeShapeType="1"/>
            </p:cNvSpPr>
            <p:nvPr/>
          </p:nvSpPr>
          <p:spPr bwMode="auto">
            <a:xfrm>
              <a:off x="3216" y="1152"/>
              <a:ext cx="33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 flipH="1" flipV="1">
              <a:off x="3168" y="1632"/>
              <a:ext cx="288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1" name="Line 7"/>
            <p:cNvSpPr>
              <a:spLocks noChangeShapeType="1"/>
            </p:cNvSpPr>
            <p:nvPr/>
          </p:nvSpPr>
          <p:spPr bwMode="auto">
            <a:xfrm flipV="1">
              <a:off x="3120" y="2496"/>
              <a:ext cx="33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2" name="Line 8"/>
            <p:cNvSpPr>
              <a:spLocks noChangeShapeType="1"/>
            </p:cNvSpPr>
            <p:nvPr/>
          </p:nvSpPr>
          <p:spPr bwMode="auto">
            <a:xfrm flipV="1">
              <a:off x="3168" y="3120"/>
              <a:ext cx="33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auto">
            <a:xfrm flipV="1">
              <a:off x="3264" y="3504"/>
              <a:ext cx="24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7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atWork\Research\Manuscripts\CONTINUUM\figs\GIFS\fig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2"/>
          <a:stretch>
            <a:fillRect/>
          </a:stretch>
        </p:blipFill>
        <p:spPr bwMode="auto">
          <a:xfrm>
            <a:off x="304800" y="1866900"/>
            <a:ext cx="40703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 descr="C:\atWork\Research\Manuscripts\CONTINUUM\figs\GIFS\fig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8"/>
          <a:stretch>
            <a:fillRect/>
          </a:stretch>
        </p:blipFill>
        <p:spPr bwMode="auto">
          <a:xfrm>
            <a:off x="4495800" y="1905000"/>
            <a:ext cx="40703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Brodmann’s</a:t>
            </a:r>
            <a:r>
              <a:rPr lang="en-US" dirty="0" smtClean="0"/>
              <a:t> </a:t>
            </a:r>
            <a:r>
              <a:rPr lang="en-US" dirty="0" err="1" smtClean="0"/>
              <a:t>cytoarchitectonic</a:t>
            </a:r>
            <a:r>
              <a:rPr lang="en-US" dirty="0" smtClean="0"/>
              <a:t> map</a:t>
            </a:r>
            <a:br>
              <a:rPr lang="en-US" dirty="0" smtClean="0"/>
            </a:br>
            <a:r>
              <a:rPr lang="en-US" dirty="0" smtClean="0"/>
              <a:t>(1909)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1066800" y="533400"/>
            <a:ext cx="6553200" cy="5486400"/>
            <a:chOff x="672" y="336"/>
            <a:chExt cx="4128" cy="3456"/>
          </a:xfrm>
        </p:grpSpPr>
        <p:pic>
          <p:nvPicPr>
            <p:cNvPr id="131075" name="Picture 3" descr="C:\atWork\Teaching\Lectures\Microscopic cortical anatomy\images.dir\amunt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r="15878" b="62070"/>
            <a:stretch>
              <a:fillRect/>
            </a:stretch>
          </p:blipFill>
          <p:spPr bwMode="auto">
            <a:xfrm>
              <a:off x="2736" y="336"/>
              <a:ext cx="2064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076" name="Picture 4" descr="C:\atWork\Teaching\Lectures\Microscopic cortical anatomy\images.dir\amunt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5" t="59770" r="17560"/>
            <a:stretch>
              <a:fillRect/>
            </a:stretch>
          </p:blipFill>
          <p:spPr bwMode="auto">
            <a:xfrm>
              <a:off x="2688" y="2112"/>
              <a:ext cx="2064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077" name="Picture 5" descr="C:\atWork\Teaching\Lectures\Microscopic cortical anatomy\images.dir\amunt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0" t="37930" r="20833" b="40028"/>
            <a:stretch>
              <a:fillRect/>
            </a:stretch>
          </p:blipFill>
          <p:spPr bwMode="auto">
            <a:xfrm>
              <a:off x="672" y="2112"/>
              <a:ext cx="1632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078" name="Picture 6" descr="C:\atWork\Teaching\Lectures\Microscopic cortical anatomy\images.dir\amunt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t="37930" r="58333" b="40028"/>
            <a:stretch>
              <a:fillRect/>
            </a:stretch>
          </p:blipFill>
          <p:spPr bwMode="auto">
            <a:xfrm>
              <a:off x="768" y="480"/>
              <a:ext cx="1392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79" name="Oval 7"/>
            <p:cNvSpPr>
              <a:spLocks noChangeArrowheads="1"/>
            </p:cNvSpPr>
            <p:nvPr/>
          </p:nvSpPr>
          <p:spPr bwMode="auto">
            <a:xfrm>
              <a:off x="898" y="1680"/>
              <a:ext cx="288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784" y="1728"/>
              <a:ext cx="288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672" y="3312"/>
              <a:ext cx="288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2736" y="3456"/>
              <a:ext cx="288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083" name="Group 11"/>
          <p:cNvGrpSpPr>
            <a:grpSpLocks/>
          </p:cNvGrpSpPr>
          <p:nvPr/>
        </p:nvGrpSpPr>
        <p:grpSpPr bwMode="auto">
          <a:xfrm>
            <a:off x="4191000" y="3505200"/>
            <a:ext cx="990600" cy="2667000"/>
            <a:chOff x="2640" y="2208"/>
            <a:chExt cx="624" cy="1680"/>
          </a:xfrm>
        </p:grpSpPr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>
              <a:off x="2640" y="2208"/>
              <a:ext cx="384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085" name="Line 13"/>
            <p:cNvSpPr>
              <a:spLocks noChangeShapeType="1"/>
            </p:cNvSpPr>
            <p:nvPr/>
          </p:nvSpPr>
          <p:spPr bwMode="auto">
            <a:xfrm flipV="1">
              <a:off x="2928" y="3600"/>
              <a:ext cx="33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5227638" y="61341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From Amunts et al</a:t>
            </a:r>
          </a:p>
        </p:txBody>
      </p:sp>
    </p:spTree>
    <p:extLst>
      <p:ext uri="{BB962C8B-B14F-4D97-AF65-F5344CB8AC3E}">
        <p14:creationId xmlns:p14="http://schemas.microsoft.com/office/powerpoint/2010/main" val="37228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spers-200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552"/>
            <a:ext cx="8970450" cy="3355033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Julich</a:t>
            </a:r>
            <a:r>
              <a:rPr lang="en-US" dirty="0" smtClean="0"/>
              <a:t> </a:t>
            </a:r>
            <a:r>
              <a:rPr lang="en-US" dirty="0" err="1" smtClean="0"/>
              <a:t>cytoarchitectonic</a:t>
            </a:r>
            <a:r>
              <a:rPr lang="en-US" dirty="0" smtClean="0"/>
              <a:t> map</a:t>
            </a:r>
            <a:br>
              <a:rPr lang="en-US" dirty="0" smtClean="0"/>
            </a:br>
            <a:r>
              <a:rPr lang="en-US" dirty="0" smtClean="0"/>
              <a:t>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Xray</a:t>
            </a:r>
            <a:r>
              <a:rPr lang="en-US" dirty="0" smtClean="0"/>
              <a:t> Computed Tomography</a:t>
            </a:r>
            <a:endParaRPr lang="en-US" dirty="0"/>
          </a:p>
        </p:txBody>
      </p:sp>
      <p:pic>
        <p:nvPicPr>
          <p:cNvPr id="4" name="Picture 3" descr="02-diag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544638"/>
            <a:ext cx="64262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vs. Bone Windows</a:t>
            </a:r>
            <a:endParaRPr lang="en-US" dirty="0"/>
          </a:p>
        </p:txBody>
      </p:sp>
      <p:pic>
        <p:nvPicPr>
          <p:cNvPr id="4" name="Picture 3" descr="F4.medi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2038350"/>
            <a:ext cx="55880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1000" y="5432007"/>
            <a:ext cx="5911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Hounsfield </a:t>
            </a:r>
            <a:r>
              <a:rPr lang="en-US" sz="3200" dirty="0" smtClean="0"/>
              <a:t>Number – </a:t>
            </a:r>
            <a:r>
              <a:rPr lang="en-US" sz="3200" dirty="0" err="1" smtClean="0"/>
              <a:t>radiodensity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351927" y="1397734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+70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49380" y="1424272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1849" y="3062585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+1000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0614" y="3293417"/>
            <a:ext cx="440386" cy="35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2074149" y="1885937"/>
            <a:ext cx="324768" cy="87014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554569" y="1885937"/>
            <a:ext cx="122127" cy="43507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First tomographic anatomic imaging technique</a:t>
            </a:r>
          </a:p>
          <a:p>
            <a:r>
              <a:rPr lang="en-US" dirty="0" smtClean="0"/>
              <a:t>Modest soft tissue contrast</a:t>
            </a:r>
          </a:p>
          <a:p>
            <a:r>
              <a:rPr lang="en-US" dirty="0" smtClean="0"/>
              <a:t>Contrast agent (iodinated) already existed</a:t>
            </a:r>
          </a:p>
          <a:p>
            <a:r>
              <a:rPr lang="en-US" dirty="0" smtClean="0"/>
              <a:t>Good sensitivity to pathology, esp. blood</a:t>
            </a:r>
          </a:p>
          <a:p>
            <a:r>
              <a:rPr lang="en-US" dirty="0" smtClean="0"/>
              <a:t>Good resolution of bony structures</a:t>
            </a:r>
          </a:p>
          <a:p>
            <a:r>
              <a:rPr lang="en-US" dirty="0" smtClean="0"/>
              <a:t>Rapid (good throughput, low sensitivity to motion)</a:t>
            </a:r>
          </a:p>
          <a:p>
            <a:endParaRPr lang="en-US" dirty="0"/>
          </a:p>
          <a:p>
            <a:r>
              <a:rPr lang="en-US" dirty="0" smtClean="0"/>
              <a:t>Finds uses as a first-line emergency technique</a:t>
            </a:r>
          </a:p>
          <a:p>
            <a:r>
              <a:rPr lang="en-US" dirty="0" smtClean="0"/>
              <a:t>Integrated with PET for </a:t>
            </a:r>
            <a:r>
              <a:rPr lang="en-US" dirty="0" err="1" smtClean="0"/>
              <a:t>attentuation</a:t>
            </a:r>
            <a:r>
              <a:rPr lang="en-US" dirty="0" smtClean="0"/>
              <a:t> correction and anatomic image fusion</a:t>
            </a:r>
          </a:p>
          <a:p>
            <a:r>
              <a:rPr lang="en-US" dirty="0" smtClean="0"/>
              <a:t>Used very extensively in body imaging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Intracerebral</a:t>
            </a:r>
            <a:r>
              <a:rPr lang="en-US" dirty="0" smtClean="0"/>
              <a:t> hypertensive hemorrhage</a:t>
            </a:r>
            <a:endParaRPr lang="en-US" dirty="0"/>
          </a:p>
        </p:txBody>
      </p:sp>
      <p:pic>
        <p:nvPicPr>
          <p:cNvPr id="4" name="Picture 3" descr="1471-2377-7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54" y="1807720"/>
            <a:ext cx="5216196" cy="43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26" descr="D:\grabowsk\imaging methods talk\ocular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52650"/>
            <a:ext cx="3505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1027" descr="D:\grabowsk\imaging methods talk\ocular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/>
          <a:stretch>
            <a:fillRect/>
          </a:stretch>
        </p:blipFill>
        <p:spPr bwMode="auto">
          <a:xfrm>
            <a:off x="381000" y="52388"/>
            <a:ext cx="3505200" cy="20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1028" descr="D:\grabowsk\imaging methods talk\ocular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83088"/>
            <a:ext cx="3505200" cy="21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Text Box 1029"/>
          <p:cNvSpPr txBox="1">
            <a:spLocks noChangeArrowheads="1"/>
          </p:cNvSpPr>
          <p:nvPr/>
        </p:nvSpPr>
        <p:spPr bwMode="auto">
          <a:xfrm>
            <a:off x="1222375" y="1989138"/>
            <a:ext cx="1444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Eyes open</a:t>
            </a:r>
          </a:p>
        </p:txBody>
      </p:sp>
      <p:sp>
        <p:nvSpPr>
          <p:cNvPr id="96262" name="Text Box 1030"/>
          <p:cNvSpPr txBox="1">
            <a:spLocks noChangeArrowheads="1"/>
          </p:cNvSpPr>
          <p:nvPr/>
        </p:nvSpPr>
        <p:spPr bwMode="auto">
          <a:xfrm>
            <a:off x="3429000" y="4243388"/>
            <a:ext cx="163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Eyes closed</a:t>
            </a:r>
          </a:p>
        </p:txBody>
      </p:sp>
      <p:sp>
        <p:nvSpPr>
          <p:cNvPr id="96263" name="Text Box 1031"/>
          <p:cNvSpPr txBox="1">
            <a:spLocks noChangeArrowheads="1"/>
          </p:cNvSpPr>
          <p:nvPr/>
        </p:nvSpPr>
        <p:spPr bwMode="auto">
          <a:xfrm>
            <a:off x="5473700" y="6454775"/>
            <a:ext cx="280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One open, one closed</a:t>
            </a:r>
          </a:p>
        </p:txBody>
      </p:sp>
      <p:sp>
        <p:nvSpPr>
          <p:cNvPr id="96264" name="Text Box 1032"/>
          <p:cNvSpPr txBox="1">
            <a:spLocks noChangeArrowheads="1"/>
          </p:cNvSpPr>
          <p:nvPr/>
        </p:nvSpPr>
        <p:spPr bwMode="auto">
          <a:xfrm>
            <a:off x="3940175" y="76200"/>
            <a:ext cx="52038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 theory, metabolic mapping techniques</a:t>
            </a:r>
          </a:p>
          <a:p>
            <a:r>
              <a:rPr lang="en-US"/>
              <a:t>can resolve cortical processes at the level</a:t>
            </a:r>
          </a:p>
          <a:p>
            <a:r>
              <a:rPr lang="en-US"/>
              <a:t>of cortical columns.</a:t>
            </a:r>
          </a:p>
          <a:p>
            <a:endParaRPr lang="en-US"/>
          </a:p>
          <a:p>
            <a:r>
              <a:rPr lang="en-US" i="1"/>
              <a:t>2-deoxyglucose: visual stim in cats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Why</a:t>
            </a:r>
            <a:r>
              <a:rPr lang="en-US" dirty="0" smtClean="0"/>
              <a:t> image the brain?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7931"/>
            <a:ext cx="8229600" cy="4525963"/>
          </a:xfrm>
        </p:spPr>
        <p:txBody>
          <a:bodyPr/>
          <a:lstStyle/>
          <a:p>
            <a:r>
              <a:rPr lang="en-US" dirty="0" smtClean="0"/>
              <a:t>What’s wrong?        </a:t>
            </a:r>
            <a:r>
              <a:rPr lang="en-US" dirty="0" smtClean="0"/>
              <a:t>        (Medical diagnosis)</a:t>
            </a:r>
            <a:endParaRPr lang="en-US" dirty="0" smtClean="0"/>
          </a:p>
          <a:p>
            <a:r>
              <a:rPr lang="en-US" dirty="0" smtClean="0"/>
              <a:t>How does it work?  </a:t>
            </a:r>
            <a:r>
              <a:rPr lang="en-US" dirty="0" smtClean="0"/>
              <a:t>        (</a:t>
            </a:r>
            <a:r>
              <a:rPr lang="en-US" dirty="0" smtClean="0"/>
              <a:t>Neuroscience)</a:t>
            </a:r>
          </a:p>
          <a:p>
            <a:r>
              <a:rPr lang="en-US" dirty="0" smtClean="0"/>
              <a:t>To aid intervention		  (Medical treatment,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</a:t>
            </a:r>
            <a:r>
              <a:rPr lang="en-US" dirty="0"/>
              <a:t>	</a:t>
            </a:r>
            <a:r>
              <a:rPr lang="en-US" dirty="0" smtClean="0"/>
              <a:t>							</a:t>
            </a:r>
            <a:r>
              <a:rPr lang="en-US" dirty="0" smtClean="0"/>
              <a:t>Engineering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2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 dirty="0"/>
              <a:t>Positron Emission Tomography</a:t>
            </a:r>
            <a:br>
              <a:rPr lang="en-US" dirty="0"/>
            </a:br>
            <a:r>
              <a:rPr lang="en-US" dirty="0"/>
              <a:t>(PET)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983" y="2909038"/>
            <a:ext cx="8148034" cy="4114800"/>
          </a:xfrm>
          <a:noFill/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dirty="0"/>
              <a:t>   </a:t>
            </a:r>
            <a:r>
              <a:rPr lang="en-US" sz="3600" dirty="0" smtClean="0"/>
              <a:t>Images of physiological </a:t>
            </a:r>
            <a:r>
              <a:rPr lang="en-US" sz="3600" dirty="0"/>
              <a:t>parameters are inferred from </a:t>
            </a:r>
            <a:r>
              <a:rPr lang="en-US" sz="3600"/>
              <a:t>the </a:t>
            </a:r>
            <a:r>
              <a:rPr lang="en-US" sz="3600" smtClean="0"/>
              <a:t>distribution </a:t>
            </a:r>
            <a:r>
              <a:rPr lang="en-US" sz="3600" dirty="0"/>
              <a:t>of positron-emitting radiopharmaceuticals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14565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atWork\Teaching\Lectures\Nsci Graduate Program\Imaging Methods in Neuroscience\petActivi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429000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117725" y="422275"/>
            <a:ext cx="2776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Positron emission</a:t>
            </a:r>
          </a:p>
        </p:txBody>
      </p:sp>
    </p:spTree>
    <p:extLst>
      <p:ext uri="{BB962C8B-B14F-4D97-AF65-F5344CB8AC3E}">
        <p14:creationId xmlns:p14="http://schemas.microsoft.com/office/powerpoint/2010/main" val="334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atWork\Teaching\Lectures\Nsci Graduate Program\Imaging Methods in Neuroscience\PET_sc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3663"/>
            <a:ext cx="5562600" cy="40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574925" y="422275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PET detectors</a:t>
            </a:r>
          </a:p>
        </p:txBody>
      </p:sp>
    </p:spTree>
    <p:extLst>
      <p:ext uri="{BB962C8B-B14F-4D97-AF65-F5344CB8AC3E}">
        <p14:creationId xmlns:p14="http://schemas.microsoft.com/office/powerpoint/2010/main" val="26413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_rhemiAD_fd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495425"/>
            <a:ext cx="8623300" cy="50419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387350"/>
            <a:ext cx="7772400" cy="1143000"/>
          </a:xfrm>
          <a:prstGeom prst="rect">
            <a:avLst/>
          </a:prstGeom>
          <a:noFill/>
          <a:ln/>
        </p:spPr>
        <p:txBody>
          <a:bodyPr lIns="92075" tIns="46038" rIns="92075" bIns="4603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Fluorodeoxyglucose</a:t>
            </a:r>
            <a:r>
              <a:rPr lang="en-US" dirty="0" smtClean="0"/>
              <a:t> 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Physiologically distributed signal</a:t>
            </a:r>
          </a:p>
          <a:p>
            <a:r>
              <a:rPr lang="en-US" dirty="0" smtClean="0"/>
              <a:t>Unrivaled </a:t>
            </a:r>
            <a:r>
              <a:rPr lang="en-US" dirty="0" smtClean="0"/>
              <a:t>sensitivity</a:t>
            </a:r>
          </a:p>
          <a:p>
            <a:r>
              <a:rPr lang="en-US" dirty="0" smtClean="0"/>
              <a:t>A medical procedure with ionizing radiation</a:t>
            </a:r>
          </a:p>
          <a:p>
            <a:r>
              <a:rPr lang="en-US" dirty="0" smtClean="0"/>
              <a:t>Requires radionuclide source  (cyclotron) and radiochemistry facilities</a:t>
            </a:r>
          </a:p>
          <a:p>
            <a:r>
              <a:rPr lang="en-US" dirty="0" smtClean="0"/>
              <a:t>Tracers exist for tissue metabolism (18F-FDG), blood flow (15O-water), DNA synthesis (18F-FLT), </a:t>
            </a:r>
            <a:r>
              <a:rPr lang="en-US" dirty="0" smtClean="0"/>
              <a:t>Alzheimer disease proteins, and more.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IMAGING OF Alzheimer’s disease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069250" y="1934005"/>
            <a:ext cx="2165048" cy="3826609"/>
            <a:chOff x="5425666" y="1435673"/>
            <a:chExt cx="2886731" cy="5102145"/>
          </a:xfrm>
        </p:grpSpPr>
        <p:pic>
          <p:nvPicPr>
            <p:cNvPr id="12" name="Picture 11" descr="pib sagittal van boeven 2009.tiff"/>
            <p:cNvPicPr>
              <a:picLocks noChangeAspect="1"/>
            </p:cNvPicPr>
            <p:nvPr/>
          </p:nvPicPr>
          <p:blipFill rotWithShape="1">
            <a:blip r:embed="rId2"/>
            <a:srcRect l="48058"/>
            <a:stretch/>
          </p:blipFill>
          <p:spPr>
            <a:xfrm>
              <a:off x="5505817" y="1435673"/>
              <a:ext cx="2600134" cy="220102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25666" y="3921717"/>
              <a:ext cx="2886731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AMYLOID  </a:t>
              </a:r>
              <a:r>
                <a:rPr lang="en-US" sz="1350" b="1" dirty="0"/>
                <a:t>PET SCAN</a:t>
              </a:r>
              <a:endParaRPr lang="en-US" sz="1350" b="1" dirty="0"/>
            </a:p>
            <a:p>
              <a:endParaRPr lang="en-US" sz="1350" dirty="0"/>
            </a:p>
            <a:p>
              <a:r>
                <a:rPr lang="en-US" sz="1350" dirty="0"/>
                <a:t>Detects amyloid </a:t>
              </a:r>
              <a:r>
                <a:rPr lang="en-US" sz="1350" dirty="0"/>
                <a:t>plaques</a:t>
              </a:r>
            </a:p>
            <a:p>
              <a:r>
                <a:rPr lang="en-US" sz="1350" dirty="0"/>
                <a:t>Stereotypical distribution</a:t>
              </a:r>
              <a:r>
                <a:rPr lang="en-US" sz="1350" dirty="0"/>
                <a:t/>
              </a:r>
              <a:br>
                <a:rPr lang="en-US" sz="1350" dirty="0"/>
              </a:br>
              <a:r>
                <a:rPr lang="en-US" sz="1350" dirty="0"/>
                <a:t>Leads symptoms by 15 </a:t>
              </a:r>
              <a:r>
                <a:rPr lang="en-US" sz="1350" dirty="0"/>
                <a:t>years</a:t>
              </a:r>
            </a:p>
            <a:p>
              <a:r>
                <a:rPr lang="en-US" sz="1350" dirty="0" err="1"/>
                <a:t>Doesn</a:t>
              </a:r>
              <a:r>
                <a:rPr lang="uk-UA" sz="1350" dirty="0"/>
                <a:t>’</a:t>
              </a:r>
              <a:r>
                <a:rPr lang="en-US" sz="1350" dirty="0"/>
                <a:t>t change over time</a:t>
              </a:r>
              <a:endParaRPr lang="en-US" sz="1350" dirty="0"/>
            </a:p>
            <a:p>
              <a:endParaRPr lang="en-US" sz="1350" dirty="0"/>
            </a:p>
            <a:p>
              <a:r>
                <a:rPr lang="en-US" sz="1350" dirty="0"/>
                <a:t>Use: to certify diagnosis</a:t>
              </a:r>
            </a:p>
            <a:p>
              <a:r>
                <a:rPr lang="en-US" sz="1350" dirty="0"/>
                <a:t>Spinal fluid is an alternative.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640182" y="1909970"/>
            <a:ext cx="2503818" cy="3850644"/>
            <a:chOff x="8853576" y="1403627"/>
            <a:chExt cx="3338424" cy="5134191"/>
          </a:xfrm>
        </p:grpSpPr>
        <p:sp>
          <p:nvSpPr>
            <p:cNvPr id="18" name="TextBox 17"/>
            <p:cNvSpPr txBox="1"/>
            <p:nvPr/>
          </p:nvSpPr>
          <p:spPr>
            <a:xfrm>
              <a:off x="8853576" y="3921717"/>
              <a:ext cx="3338424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TAU </a:t>
              </a:r>
              <a:r>
                <a:rPr lang="en-US" sz="1350" b="1" dirty="0"/>
                <a:t>PET SCAN</a:t>
              </a:r>
              <a:endParaRPr lang="en-US" sz="1350" b="1" dirty="0"/>
            </a:p>
            <a:p>
              <a:endParaRPr lang="en-US" sz="1350" dirty="0"/>
            </a:p>
            <a:p>
              <a:r>
                <a:rPr lang="en-US" sz="1350" dirty="0"/>
                <a:t>Detects tau </a:t>
              </a:r>
              <a:r>
                <a:rPr lang="en-US" sz="1350" dirty="0"/>
                <a:t>tangles</a:t>
              </a:r>
            </a:p>
            <a:p>
              <a:r>
                <a:rPr lang="en-US" sz="1350" dirty="0"/>
                <a:t>Variable distribution</a:t>
              </a:r>
              <a:endParaRPr lang="en-US" sz="1350" dirty="0"/>
            </a:p>
            <a:p>
              <a:r>
                <a:rPr lang="en-US" sz="1350" dirty="0"/>
                <a:t>Correlates </a:t>
              </a:r>
              <a:r>
                <a:rPr lang="en-US" sz="1350" dirty="0"/>
                <a:t>well with </a:t>
              </a:r>
              <a:r>
                <a:rPr lang="en-US" sz="1350" dirty="0"/>
                <a:t>symptoms</a:t>
              </a:r>
            </a:p>
            <a:p>
              <a:r>
                <a:rPr lang="en-US" sz="1350" dirty="0"/>
                <a:t>Tracks advance of disease</a:t>
              </a:r>
              <a:endParaRPr lang="en-US" sz="1350" dirty="0"/>
            </a:p>
            <a:p>
              <a:endParaRPr lang="en-US" sz="1350" dirty="0"/>
            </a:p>
            <a:p>
              <a:r>
                <a:rPr lang="en-US" sz="1350" dirty="0"/>
                <a:t>Use</a:t>
              </a:r>
              <a:r>
                <a:rPr lang="en-US" sz="1350" dirty="0"/>
                <a:t>: to delineate </a:t>
              </a:r>
              <a:r>
                <a:rPr lang="en-US" sz="1350" dirty="0"/>
                <a:t>disease impact</a:t>
              </a:r>
            </a:p>
            <a:p>
              <a:r>
                <a:rPr lang="en-US" sz="1350" dirty="0"/>
                <a:t>To track treatment</a:t>
              </a:r>
              <a:endParaRPr lang="en-US" sz="135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2" t="73553" r="31270" b="4809"/>
            <a:stretch/>
          </p:blipFill>
          <p:spPr>
            <a:xfrm>
              <a:off x="8853576" y="1403627"/>
              <a:ext cx="2536331" cy="223307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689566" y="1947050"/>
            <a:ext cx="2207501" cy="1461960"/>
            <a:chOff x="919420" y="1453067"/>
            <a:chExt cx="2943335" cy="1949280"/>
          </a:xfrm>
        </p:grpSpPr>
        <p:grpSp>
          <p:nvGrpSpPr>
            <p:cNvPr id="47" name="Group 46"/>
            <p:cNvGrpSpPr/>
            <p:nvPr/>
          </p:nvGrpSpPr>
          <p:grpSpPr>
            <a:xfrm>
              <a:off x="919420" y="1453067"/>
              <a:ext cx="2943335" cy="1949280"/>
              <a:chOff x="919420" y="1453067"/>
              <a:chExt cx="2943335" cy="1949280"/>
            </a:xfrm>
          </p:grpSpPr>
          <p:pic>
            <p:nvPicPr>
              <p:cNvPr id="10" name="Picture 2" descr="C:\atWork\Teaching\Lectures\Dementia\AD_gross.gif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340"/>
              <a:stretch/>
            </p:blipFill>
            <p:spPr bwMode="auto">
              <a:xfrm flipH="1">
                <a:off x="919420" y="1453067"/>
                <a:ext cx="2943335" cy="1949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3566160" y="1493031"/>
                <a:ext cx="164592" cy="31748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dist="23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8" name="Rectangle 47"/>
            <p:cNvSpPr/>
            <p:nvPr/>
          </p:nvSpPr>
          <p:spPr>
            <a:xfrm flipH="1">
              <a:off x="2208726" y="3268965"/>
              <a:ext cx="191574" cy="1195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66071" y="2578828"/>
            <a:ext cx="1615582" cy="3163889"/>
            <a:chOff x="2221427" y="2295438"/>
            <a:chExt cx="2154109" cy="4218518"/>
          </a:xfrm>
        </p:grpSpPr>
        <p:pic>
          <p:nvPicPr>
            <p:cNvPr id="13" name="Picture 2" descr="G:\Pathophysiology of AD Mulhausen\ADpath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27" y="3268965"/>
              <a:ext cx="2154109" cy="324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/>
            <p:cNvCxnSpPr/>
            <p:nvPr/>
          </p:nvCxnSpPr>
          <p:spPr>
            <a:xfrm flipH="1">
              <a:off x="2230547" y="2311394"/>
              <a:ext cx="427854" cy="957571"/>
            </a:xfrm>
            <a:prstGeom prst="line">
              <a:avLst/>
            </a:prstGeom>
            <a:ln w="508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21822" y="2295438"/>
              <a:ext cx="1016217" cy="973527"/>
            </a:xfrm>
            <a:prstGeom prst="line">
              <a:avLst/>
            </a:prstGeom>
            <a:ln w="5080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1993801" y="1977024"/>
            <a:ext cx="480060" cy="613772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5" name="Group 24"/>
          <p:cNvGrpSpPr/>
          <p:nvPr/>
        </p:nvGrpSpPr>
        <p:grpSpPr>
          <a:xfrm>
            <a:off x="266453" y="3554461"/>
            <a:ext cx="2048138" cy="1511019"/>
            <a:chOff x="355271" y="3596282"/>
            <a:chExt cx="2730850" cy="2014692"/>
          </a:xfrm>
        </p:grpSpPr>
        <p:grpSp>
          <p:nvGrpSpPr>
            <p:cNvPr id="21" name="Group 20"/>
            <p:cNvGrpSpPr/>
            <p:nvPr/>
          </p:nvGrpSpPr>
          <p:grpSpPr>
            <a:xfrm>
              <a:off x="355271" y="3596282"/>
              <a:ext cx="2652698" cy="677108"/>
              <a:chOff x="3662354" y="1640123"/>
              <a:chExt cx="4465354" cy="1139794"/>
            </a:xfrm>
          </p:grpSpPr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3662354" y="1640123"/>
                <a:ext cx="1734877" cy="1139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Calibri"/>
                  </a:rPr>
                  <a:t>Amyloid</a:t>
                </a:r>
              </a:p>
              <a:p>
                <a:r>
                  <a:rPr lang="en-US" sz="1350" dirty="0">
                    <a:solidFill>
                      <a:prstClr val="black"/>
                    </a:solidFill>
                    <a:latin typeface="Calibri"/>
                  </a:rPr>
                  <a:t>Plaques 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5393942" y="2232737"/>
                <a:ext cx="2733766" cy="4980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Arrow Connector 23"/>
            <p:cNvCxnSpPr/>
            <p:nvPr/>
          </p:nvCxnSpPr>
          <p:spPr>
            <a:xfrm>
              <a:off x="1374974" y="3980241"/>
              <a:ext cx="1711147" cy="163073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40294" y="4511743"/>
            <a:ext cx="2020270" cy="974815"/>
            <a:chOff x="187058" y="4872657"/>
            <a:chExt cx="2693693" cy="1299753"/>
          </a:xfrm>
        </p:grpSpPr>
        <p:grpSp>
          <p:nvGrpSpPr>
            <p:cNvPr id="16" name="Group 15"/>
            <p:cNvGrpSpPr/>
            <p:nvPr/>
          </p:nvGrpSpPr>
          <p:grpSpPr>
            <a:xfrm>
              <a:off x="187058" y="5169651"/>
              <a:ext cx="2693693" cy="1002759"/>
              <a:chOff x="4165641" y="58284"/>
              <a:chExt cx="4534359" cy="1687968"/>
            </a:xfrm>
          </p:grpSpPr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4165641" y="58284"/>
                <a:ext cx="2723271" cy="11397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Calibri"/>
                  </a:rPr>
                  <a:t>Neurofibrillary</a:t>
                </a:r>
              </a:p>
              <a:p>
                <a:r>
                  <a:rPr lang="en-US" sz="1350" dirty="0">
                    <a:solidFill>
                      <a:prstClr val="black"/>
                    </a:solidFill>
                    <a:latin typeface="Calibri"/>
                  </a:rPr>
                  <a:t>Tangles 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6679164" y="762536"/>
                <a:ext cx="2020836" cy="9837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/>
            <p:cNvCxnSpPr/>
            <p:nvPr/>
          </p:nvCxnSpPr>
          <p:spPr>
            <a:xfrm flipV="1">
              <a:off x="1680248" y="5498748"/>
              <a:ext cx="978153" cy="3441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668437" y="4872657"/>
              <a:ext cx="978153" cy="67935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5141"/>
            <a:ext cx="7772400" cy="1143000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/>
              <a:t>Magnetic Resonance Imaging</a:t>
            </a:r>
            <a:br>
              <a:rPr lang="en-US"/>
            </a:br>
            <a:r>
              <a:rPr lang="en-US"/>
              <a:t>(MRI)</a:t>
            </a:r>
          </a:p>
        </p:txBody>
      </p:sp>
      <p:pic>
        <p:nvPicPr>
          <p:cNvPr id="3" name="Picture 2" descr="wassersteif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609562"/>
            <a:ext cx="43942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934" y="5865493"/>
            <a:ext cx="13924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 </a:t>
            </a:r>
            <a:r>
              <a:rPr lang="en-US" sz="1600" i="1" dirty="0" err="1"/>
              <a:t>Wassersteifel</a:t>
            </a:r>
            <a:endParaRPr lang="en-US" sz="1600" i="1" dirty="0"/>
          </a:p>
          <a:p>
            <a:pPr algn="ctr"/>
            <a:r>
              <a:rPr lang="en-US" sz="1600" dirty="0"/>
              <a:t> Roman Signer </a:t>
            </a:r>
          </a:p>
          <a:p>
            <a:pPr algn="ctr"/>
            <a:r>
              <a:rPr lang="en-US" sz="1600" dirty="0"/>
              <a:t>1986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399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Water </a:t>
            </a:r>
            <a:r>
              <a:rPr lang="en-US" dirty="0" smtClean="0"/>
              <a:t>molecules have </a:t>
            </a:r>
            <a:r>
              <a:rPr lang="en-US" dirty="0"/>
              <a:t>a natural </a:t>
            </a:r>
            <a:r>
              <a:rPr lang="en-US" dirty="0" smtClean="0"/>
              <a:t>frequency at which they can accept and radiate energy</a:t>
            </a:r>
            <a:endParaRPr lang="en-US" dirty="0"/>
          </a:p>
          <a:p>
            <a:r>
              <a:rPr lang="en-US" dirty="0"/>
              <a:t>More precisely, </a:t>
            </a:r>
            <a:r>
              <a:rPr lang="en-US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hydrogen </a:t>
            </a:r>
            <a:r>
              <a:rPr lang="en-US" dirty="0"/>
              <a:t>nuclei </a:t>
            </a:r>
            <a:r>
              <a:rPr lang="en-US" dirty="0" smtClean="0"/>
              <a:t>have </a:t>
            </a:r>
            <a:r>
              <a:rPr lang="en-US" dirty="0"/>
              <a:t>a quantum mechanical property called </a:t>
            </a:r>
            <a:r>
              <a:rPr lang="en-US" i="1" dirty="0"/>
              <a:t>spin angular </a:t>
            </a:r>
            <a:r>
              <a:rPr lang="en-US" i="1" dirty="0" smtClean="0"/>
              <a:t>momentum </a:t>
            </a:r>
            <a:endParaRPr lang="en-US" dirty="0" smtClean="0"/>
          </a:p>
          <a:p>
            <a:r>
              <a:rPr lang="en-US" dirty="0" smtClean="0"/>
              <a:t>The spin states of hydrogen nuclei diverge in energy level in the presence of a magnetic </a:t>
            </a:r>
            <a:r>
              <a:rPr lang="en-US" dirty="0" smtClean="0"/>
              <a:t>field</a:t>
            </a:r>
            <a:endParaRPr lang="en-US" dirty="0" smtClean="0"/>
          </a:p>
          <a:p>
            <a:r>
              <a:rPr lang="en-US" dirty="0" smtClean="0"/>
              <a:t>Water protons absorb or give off energy to move between these energy levels, at the natural frequency, the </a:t>
            </a:r>
            <a:r>
              <a:rPr lang="en-US" dirty="0" err="1" smtClean="0"/>
              <a:t>Larmor</a:t>
            </a:r>
            <a:r>
              <a:rPr lang="en-US" dirty="0" smtClean="0"/>
              <a:t> frequency, which is a function of the magnetic field strength.</a:t>
            </a:r>
            <a:endParaRPr lang="en-US" dirty="0"/>
          </a:p>
        </p:txBody>
      </p:sp>
      <p:pic>
        <p:nvPicPr>
          <p:cNvPr id="4" name="Picture 3" descr="water molecul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904" y="632682"/>
            <a:ext cx="1534464" cy="1109535"/>
          </a:xfrm>
          <a:prstGeom prst="rect">
            <a:avLst/>
          </a:prstGeom>
          <a:scene3d>
            <a:camera prst="orthographicFront">
              <a:rot lat="21599994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239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the brain hard to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Different soft </a:t>
            </a:r>
            <a:r>
              <a:rPr lang="en-US" dirty="0" smtClean="0"/>
              <a:t>tissues </a:t>
            </a:r>
            <a:r>
              <a:rPr lang="en-US" dirty="0"/>
              <a:t>(</a:t>
            </a:r>
            <a:r>
              <a:rPr lang="en-US" dirty="0" smtClean="0"/>
              <a:t>gray, white) </a:t>
            </a:r>
            <a:r>
              <a:rPr lang="en-US" dirty="0" smtClean="0"/>
              <a:t>give </a:t>
            </a:r>
            <a:r>
              <a:rPr lang="en-US" dirty="0" smtClean="0"/>
              <a:t>low contrast to </a:t>
            </a:r>
            <a:r>
              <a:rPr lang="en-US" dirty="0" err="1" smtClean="0"/>
              <a:t>xrays</a:t>
            </a:r>
            <a:endParaRPr lang="en-US" dirty="0" smtClean="0"/>
          </a:p>
          <a:p>
            <a:r>
              <a:rPr lang="en-US" dirty="0" smtClean="0"/>
              <a:t>Cerebral anatomy is 3D complex and variable </a:t>
            </a:r>
          </a:p>
          <a:p>
            <a:r>
              <a:rPr lang="en-US" dirty="0" smtClean="0"/>
              <a:t>Neurophysiological processes must be imaged indirectly through their coupled vascular and metabolic effects</a:t>
            </a:r>
          </a:p>
          <a:p>
            <a:r>
              <a:rPr lang="en-US" dirty="0" smtClean="0"/>
              <a:t>Much of the organization of the brain is still poorly understood.</a:t>
            </a:r>
          </a:p>
          <a:p>
            <a:r>
              <a:rPr lang="en-US" dirty="0" smtClean="0"/>
              <a:t>Cerebral functional zones are defined by microscopic features that can’t be imaged directly </a:t>
            </a:r>
          </a:p>
        </p:txBody>
      </p:sp>
    </p:spTree>
    <p:extLst>
      <p:ext uri="{BB962C8B-B14F-4D97-AF65-F5344CB8AC3E}">
        <p14:creationId xmlns:p14="http://schemas.microsoft.com/office/powerpoint/2010/main" val="33658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grabowsk\imaging methods talk\preces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/>
          <a:stretch>
            <a:fillRect/>
          </a:stretch>
        </p:blipFill>
        <p:spPr bwMode="auto">
          <a:xfrm>
            <a:off x="1881188" y="1644650"/>
            <a:ext cx="5053012" cy="43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7600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 a magnetic field, protons precess at a natural frequency. </a:t>
            </a:r>
          </a:p>
          <a:p>
            <a:r>
              <a:rPr lang="en-US"/>
              <a:t>Energy can go in or out of this system </a:t>
            </a:r>
            <a:r>
              <a:rPr lang="en-US" i="1"/>
              <a:t>only</a:t>
            </a:r>
            <a:r>
              <a:rPr lang="en-US"/>
              <a:t> at this frequency.</a:t>
            </a:r>
          </a:p>
        </p:txBody>
      </p:sp>
    </p:spTree>
    <p:extLst>
      <p:ext uri="{BB962C8B-B14F-4D97-AF65-F5344CB8AC3E}">
        <p14:creationId xmlns:p14="http://schemas.microsoft.com/office/powerpoint/2010/main" val="29422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Radiofrequency energy </a:t>
            </a:r>
            <a:r>
              <a:rPr lang="en-US" dirty="0" smtClean="0"/>
              <a:t>at the </a:t>
            </a:r>
            <a:r>
              <a:rPr lang="en-US" dirty="0" err="1" smtClean="0"/>
              <a:t>Larmor</a:t>
            </a:r>
            <a:r>
              <a:rPr lang="en-US" dirty="0" smtClean="0"/>
              <a:t> frequency transfers </a:t>
            </a:r>
            <a:r>
              <a:rPr lang="en-US" dirty="0"/>
              <a:t>to the water protons of the system.</a:t>
            </a:r>
          </a:p>
          <a:p>
            <a:r>
              <a:rPr lang="en-US" dirty="0"/>
              <a:t>This does two things:</a:t>
            </a:r>
          </a:p>
          <a:p>
            <a:pPr lvl="1"/>
            <a:r>
              <a:rPr lang="en-US" dirty="0"/>
              <a:t>Introduces a transverse component to the magnetization</a:t>
            </a:r>
          </a:p>
          <a:p>
            <a:pPr lvl="1"/>
            <a:r>
              <a:rPr lang="en-US" dirty="0"/>
              <a:t>Synchronizes the precession of the protons</a:t>
            </a:r>
          </a:p>
          <a:p>
            <a:r>
              <a:rPr lang="en-US" dirty="0"/>
              <a:t>When the pulse of RF input stops, the system (water in the magnet) will radiate radiofrequency energy for a little while</a:t>
            </a:r>
          </a:p>
        </p:txBody>
      </p:sp>
    </p:spTree>
    <p:extLst>
      <p:ext uri="{BB962C8B-B14F-4D97-AF65-F5344CB8AC3E}">
        <p14:creationId xmlns:p14="http://schemas.microsoft.com/office/powerpoint/2010/main" val="32915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Relaxation: T1, T2, T2*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With time (described by T1) </a:t>
            </a:r>
            <a:r>
              <a:rPr lang="en-US" dirty="0" smtClean="0"/>
              <a:t>the </a:t>
            </a:r>
            <a:r>
              <a:rPr lang="en-US" dirty="0"/>
              <a:t>excited </a:t>
            </a:r>
            <a:r>
              <a:rPr lang="en-US" dirty="0" smtClean="0"/>
              <a:t>dipoles </a:t>
            </a:r>
            <a:r>
              <a:rPr lang="en-US" dirty="0"/>
              <a:t>will relax back into alignment with the field.</a:t>
            </a:r>
          </a:p>
          <a:p>
            <a:r>
              <a:rPr lang="en-US" dirty="0"/>
              <a:t>Before that happens, </a:t>
            </a:r>
            <a:r>
              <a:rPr lang="en-US" dirty="0" smtClean="0"/>
              <a:t>their </a:t>
            </a:r>
            <a:r>
              <a:rPr lang="en-US" dirty="0"/>
              <a:t>precession will get out of phase (described by T2) and no more signal will be available.</a:t>
            </a:r>
          </a:p>
          <a:p>
            <a:r>
              <a:rPr lang="en-US" dirty="0"/>
              <a:t>But even before that, local imperfections in the field will probably cause even faster </a:t>
            </a:r>
            <a:r>
              <a:rPr lang="en-US" dirty="0" err="1"/>
              <a:t>dephasing</a:t>
            </a:r>
            <a:r>
              <a:rPr lang="en-US" dirty="0"/>
              <a:t> (described by T2*). </a:t>
            </a:r>
          </a:p>
        </p:txBody>
      </p:sp>
    </p:spTree>
    <p:extLst>
      <p:ext uri="{BB962C8B-B14F-4D97-AF65-F5344CB8AC3E}">
        <p14:creationId xmlns:p14="http://schemas.microsoft.com/office/powerpoint/2010/main" val="42934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T1 relaxation occurs at different rates in different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T1 relaxation is slowest in a homogeneous sample of water (e.g. in CSF)</a:t>
            </a:r>
          </a:p>
          <a:p>
            <a:r>
              <a:rPr lang="en-US" dirty="0"/>
              <a:t>T1 relaxation is faster in lipid-rich white matter than in gray </a:t>
            </a:r>
            <a:r>
              <a:rPr lang="en-US" dirty="0" smtClean="0"/>
              <a:t>matter</a:t>
            </a:r>
          </a:p>
          <a:p>
            <a:r>
              <a:rPr lang="en-US" dirty="0" smtClean="0"/>
              <a:t>Differential relaxation is the key to tissue contrast in 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7712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Together, the values of TR and TE emphasize different tissue parameters.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158875" y="5653088"/>
            <a:ext cx="7712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 </a:t>
            </a:r>
            <a:r>
              <a:rPr lang="en-US" b="1"/>
              <a:t>long</a:t>
            </a:r>
            <a:r>
              <a:rPr lang="en-US"/>
              <a:t> TR and </a:t>
            </a:r>
            <a:r>
              <a:rPr lang="en-US" b="1"/>
              <a:t>short</a:t>
            </a:r>
            <a:r>
              <a:rPr lang="en-US"/>
              <a:t> TE emphasizes proton density contrast.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401763"/>
            <a:ext cx="195262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139950" y="914400"/>
            <a:ext cx="35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itchFamily="32" charset="0"/>
              </a:rPr>
              <a:t>T1</a:t>
            </a:r>
            <a:endParaRPr lang="en-US" sz="2400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5825" y="1401763"/>
            <a:ext cx="1973263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4287838" y="914400"/>
            <a:ext cx="35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itchFamily="32" charset="0"/>
              </a:rPr>
              <a:t>T2</a:t>
            </a:r>
            <a:endParaRPr lang="en-US" sz="2400"/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5775" y="1401763"/>
            <a:ext cx="1970088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6394450" y="914400"/>
            <a:ext cx="4238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itchFamily="32" charset="0"/>
              </a:rPr>
              <a:t>PD</a:t>
            </a:r>
            <a:endParaRPr lang="en-US" sz="2400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384300" y="3810000"/>
            <a:ext cx="1739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TR = 300 msec</a:t>
            </a:r>
          </a:p>
          <a:p>
            <a:pPr algn="ctr"/>
            <a:r>
              <a:rPr lang="en-US"/>
              <a:t>TE = 20 msec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700" y="3810000"/>
            <a:ext cx="1866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TR = 3000 msec</a:t>
            </a:r>
          </a:p>
          <a:p>
            <a:pPr algn="ctr"/>
            <a:r>
              <a:rPr lang="en-US"/>
              <a:t>TE = 120 msec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5651500" y="3810000"/>
            <a:ext cx="1866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TR = 3000 msec</a:t>
            </a:r>
          </a:p>
          <a:p>
            <a:pPr algn="ctr"/>
            <a:r>
              <a:rPr lang="en-US"/>
              <a:t>TE = 20 msec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1158875" y="4891088"/>
            <a:ext cx="532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 </a:t>
            </a:r>
            <a:r>
              <a:rPr lang="en-US" b="1"/>
              <a:t>short</a:t>
            </a:r>
            <a:r>
              <a:rPr lang="en-US"/>
              <a:t> TR and </a:t>
            </a:r>
            <a:r>
              <a:rPr lang="en-US" b="1"/>
              <a:t>short</a:t>
            </a:r>
            <a:r>
              <a:rPr lang="en-US"/>
              <a:t> TE emphasizes T1 contrast.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1143000" y="5272088"/>
            <a:ext cx="514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 </a:t>
            </a:r>
            <a:r>
              <a:rPr lang="en-US" b="1"/>
              <a:t>long</a:t>
            </a:r>
            <a:r>
              <a:rPr lang="en-US"/>
              <a:t> TR and </a:t>
            </a:r>
            <a:r>
              <a:rPr lang="en-US" b="1"/>
              <a:t>long</a:t>
            </a:r>
            <a:r>
              <a:rPr lang="en-US"/>
              <a:t> TE emphasizes T2 contrast.</a:t>
            </a:r>
          </a:p>
        </p:txBody>
      </p:sp>
    </p:spTree>
    <p:extLst>
      <p:ext uri="{BB962C8B-B14F-4D97-AF65-F5344CB8AC3E}">
        <p14:creationId xmlns:p14="http://schemas.microsoft.com/office/powerpoint/2010/main" val="321196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aehringer_flai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19" y="2052618"/>
            <a:ext cx="4273720" cy="3475616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FLAIR : </a:t>
            </a:r>
            <a:r>
              <a:rPr lang="en-US" dirty="0" err="1" smtClean="0"/>
              <a:t>FLuid</a:t>
            </a:r>
            <a:r>
              <a:rPr lang="en-US" dirty="0" smtClean="0"/>
              <a:t>-Attenuated Inversion Recovery</a:t>
            </a:r>
          </a:p>
          <a:p>
            <a:pPr lvl="1"/>
            <a:r>
              <a:rPr lang="en-US" dirty="0" smtClean="0"/>
              <a:t>T2 weighting with black spinal fluid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MRI signal is rich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Proton density</a:t>
            </a:r>
          </a:p>
          <a:p>
            <a:r>
              <a:rPr lang="en-US" dirty="0" smtClean="0"/>
              <a:t>Relaxation </a:t>
            </a:r>
            <a:r>
              <a:rPr lang="en-US" dirty="0"/>
              <a:t>times (T1, T2)</a:t>
            </a:r>
          </a:p>
          <a:p>
            <a:r>
              <a:rPr lang="en-US" dirty="0"/>
              <a:t>Magnetic field distortion (T2</a:t>
            </a:r>
            <a:r>
              <a:rPr lang="en-US" dirty="0" smtClean="0"/>
              <a:t>*)</a:t>
            </a:r>
          </a:p>
          <a:p>
            <a:endParaRPr lang="en-US" dirty="0"/>
          </a:p>
          <a:p>
            <a:r>
              <a:rPr lang="en-US" dirty="0"/>
              <a:t>Flow</a:t>
            </a:r>
          </a:p>
          <a:p>
            <a:r>
              <a:rPr lang="en-US" dirty="0"/>
              <a:t>Diffusion</a:t>
            </a:r>
          </a:p>
          <a:p>
            <a:r>
              <a:rPr lang="en-US" dirty="0"/>
              <a:t>Chemical shift</a:t>
            </a:r>
          </a:p>
          <a:p>
            <a:r>
              <a:rPr lang="en-US" dirty="0"/>
              <a:t>Magnetization transfer</a:t>
            </a:r>
          </a:p>
          <a:p>
            <a:r>
              <a:rPr lang="en-US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470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resonance angiography</a:t>
            </a:r>
            <a:br>
              <a:rPr lang="en-US" dirty="0" smtClean="0"/>
            </a:br>
            <a:r>
              <a:rPr lang="en-US" dirty="0" smtClean="0"/>
              <a:t>“MRA”</a:t>
            </a:r>
            <a:endParaRPr lang="en-US" dirty="0"/>
          </a:p>
        </p:txBody>
      </p:sp>
      <p:pic>
        <p:nvPicPr>
          <p:cNvPr id="4" name="Picture 3" descr="M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87" y="1852705"/>
            <a:ext cx="4261971" cy="48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“economy” </a:t>
            </a:r>
            <a:r>
              <a:rPr lang="en-US" dirty="0"/>
              <a:t>of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MRI signal is the </a:t>
            </a:r>
            <a:r>
              <a:rPr lang="en-US" dirty="0"/>
              <a:t>sum of the longitudinal magnetization of the protons in the field of view</a:t>
            </a:r>
          </a:p>
          <a:p>
            <a:r>
              <a:rPr lang="en-US" dirty="0"/>
              <a:t>This is a </a:t>
            </a:r>
            <a:r>
              <a:rPr lang="en-US" dirty="0" smtClean="0"/>
              <a:t>like fixed </a:t>
            </a:r>
            <a:r>
              <a:rPr lang="en-US" dirty="0"/>
              <a:t>budget, that can be used more or less efficiently, and can be spent to obtain some combination of:</a:t>
            </a:r>
          </a:p>
          <a:p>
            <a:pPr lvl="1"/>
            <a:r>
              <a:rPr lang="en-US" dirty="0"/>
              <a:t>Better spatial resolution</a:t>
            </a:r>
          </a:p>
          <a:p>
            <a:pPr lvl="1"/>
            <a:r>
              <a:rPr lang="en-US" dirty="0"/>
              <a:t>Better signal to noise ratio  (SNR)</a:t>
            </a:r>
          </a:p>
          <a:p>
            <a:pPr lvl="1"/>
            <a:r>
              <a:rPr lang="en-US" dirty="0"/>
              <a:t>Reduced imaging time</a:t>
            </a:r>
          </a:p>
          <a:p>
            <a:r>
              <a:rPr lang="en-US" dirty="0"/>
              <a:t>There are always trade-offs</a:t>
            </a:r>
            <a:r>
              <a:rPr lang="en-US" dirty="0" smtClean="0"/>
              <a:t>!</a:t>
            </a:r>
          </a:p>
          <a:p>
            <a:r>
              <a:rPr lang="en-US" dirty="0" smtClean="0"/>
              <a:t>Advances in MRI are often in the form of a smarter pulse sequence.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 pulse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Maximize the amount of time spent listening for the signal</a:t>
            </a:r>
          </a:p>
          <a:p>
            <a:r>
              <a:rPr lang="en-US" dirty="0"/>
              <a:t>Maximize the number of protons in the sample that are being put to work at any one time</a:t>
            </a:r>
          </a:p>
          <a:p>
            <a:r>
              <a:rPr lang="en-US" dirty="0"/>
              <a:t>Optimize the relationship between TR and TE to maximize signal</a:t>
            </a:r>
          </a:p>
          <a:p>
            <a:r>
              <a:rPr lang="en-US" dirty="0"/>
              <a:t>We </a:t>
            </a:r>
            <a:r>
              <a:rPr lang="en-US" dirty="0" smtClean="0"/>
              <a:t>use two </a:t>
            </a:r>
            <a:r>
              <a:rPr lang="en-US" dirty="0"/>
              <a:t>efficient </a:t>
            </a:r>
            <a:r>
              <a:rPr lang="en-US" dirty="0" smtClean="0"/>
              <a:t>sequences extensively: MP-RAGE and EPI </a:t>
            </a:r>
            <a:r>
              <a:rPr lang="en-US" dirty="0"/>
              <a:t>GRE </a:t>
            </a:r>
            <a:r>
              <a:rPr lang="en-US" dirty="0" smtClean="0"/>
              <a:t>fMRI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3473"/>
          </a:xfrm>
        </p:spPr>
        <p:txBody>
          <a:bodyPr>
            <a:normAutofit/>
          </a:bodyPr>
          <a:lstStyle/>
          <a:p>
            <a:r>
              <a:rPr lang="en-US" dirty="0" smtClean="0"/>
              <a:t>Images are </a:t>
            </a:r>
            <a:r>
              <a:rPr lang="en-US" dirty="0" smtClean="0"/>
              <a:t>matrices </a:t>
            </a:r>
            <a:r>
              <a:rPr lang="en-US" dirty="0" smtClean="0"/>
              <a:t>of values of a physical or physiological parameter, </a:t>
            </a:r>
            <a:r>
              <a:rPr lang="en-US" dirty="0" smtClean="0"/>
              <a:t>extended over </a:t>
            </a:r>
            <a:r>
              <a:rPr lang="en-US" dirty="0" smtClean="0"/>
              <a:t>an </a:t>
            </a:r>
            <a:r>
              <a:rPr lang="en-US" dirty="0" smtClean="0"/>
              <a:t>anatomic </a:t>
            </a:r>
            <a:r>
              <a:rPr lang="en-US" dirty="0" smtClean="0"/>
              <a:t>space.</a:t>
            </a:r>
          </a:p>
          <a:p>
            <a:r>
              <a:rPr lang="en-US" dirty="0" smtClean="0"/>
              <a:t>The parameter is not derived “directly” from hardware sensors, but </a:t>
            </a:r>
            <a:r>
              <a:rPr lang="en-US" dirty="0" smtClean="0"/>
              <a:t>by </a:t>
            </a:r>
            <a:r>
              <a:rPr lang="en-US" dirty="0" smtClean="0"/>
              <a:t>post-acquisition computation. </a:t>
            </a:r>
            <a:endParaRPr lang="en-US" dirty="0" smtClean="0"/>
          </a:p>
          <a:p>
            <a:r>
              <a:rPr lang="en-US" dirty="0" smtClean="0"/>
              <a:t>Images may be inputs to </a:t>
            </a:r>
            <a:r>
              <a:rPr lang="en-US" dirty="0" smtClean="0"/>
              <a:t>further workflow.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5988" y="5748493"/>
            <a:ext cx="8229600" cy="691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/>
              <a:t>Paradoxically, imaging is an abstract concept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9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 histogra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007" y="1532499"/>
            <a:ext cx="5156200" cy="3683000"/>
          </a:xfrm>
          <a:prstGeom prst="rect">
            <a:avLst/>
          </a:prstGeom>
        </p:spPr>
      </p:pic>
      <p:pic>
        <p:nvPicPr>
          <p:cNvPr id="4" name="Picture 4" descr="C:\atWork\Research\Manuscripts\Segmentation\Figures\Figure2.gif"/>
          <p:cNvPicPr>
            <a:picLocks noChangeAspect="1" noChangeArrowheads="1"/>
          </p:cNvPicPr>
          <p:nvPr/>
        </p:nvPicPr>
        <p:blipFill>
          <a:blip r:embed="rId3"/>
          <a:srcRect r="73450" b="65710"/>
          <a:stretch>
            <a:fillRect/>
          </a:stretch>
        </p:blipFill>
        <p:spPr bwMode="auto">
          <a:xfrm>
            <a:off x="101617" y="1269981"/>
            <a:ext cx="3996295" cy="3821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3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ur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40"/>
            <a:ext cx="9144000" cy="67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Tensor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676400" y="609600"/>
            <a:ext cx="5943600" cy="914400"/>
          </a:xfrm>
        </p:spPr>
        <p:txBody>
          <a:bodyPr/>
          <a:lstStyle/>
          <a:p>
            <a:r>
              <a:rPr lang="en-US"/>
              <a:t>Diffusion </a:t>
            </a:r>
          </a:p>
        </p:txBody>
      </p:sp>
      <p:pic>
        <p:nvPicPr>
          <p:cNvPr id="15363" name="Picture 1027" descr="Diffu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276600"/>
            <a:ext cx="5029200" cy="21224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364" name="Oval 1028"/>
          <p:cNvSpPr>
            <a:spLocks noChangeArrowheads="1"/>
          </p:cNvSpPr>
          <p:nvPr/>
        </p:nvSpPr>
        <p:spPr bwMode="auto">
          <a:xfrm flipH="1" flipV="1">
            <a:off x="3276600" y="2133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Oval 1029"/>
          <p:cNvSpPr>
            <a:spLocks noChangeArrowheads="1"/>
          </p:cNvSpPr>
          <p:nvPr/>
        </p:nvSpPr>
        <p:spPr bwMode="auto">
          <a:xfrm flipH="1" flipV="1">
            <a:off x="3429000" y="2286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Oval 1030"/>
          <p:cNvSpPr>
            <a:spLocks noChangeArrowheads="1"/>
          </p:cNvSpPr>
          <p:nvPr/>
        </p:nvSpPr>
        <p:spPr bwMode="auto">
          <a:xfrm flipH="1" flipV="1">
            <a:off x="3505200" y="2057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7" name="Oval 1031"/>
          <p:cNvSpPr>
            <a:spLocks noChangeArrowheads="1"/>
          </p:cNvSpPr>
          <p:nvPr/>
        </p:nvSpPr>
        <p:spPr bwMode="auto">
          <a:xfrm flipH="1" flipV="1">
            <a:off x="3352800" y="2438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Oval 1032"/>
          <p:cNvSpPr>
            <a:spLocks noChangeArrowheads="1"/>
          </p:cNvSpPr>
          <p:nvPr/>
        </p:nvSpPr>
        <p:spPr bwMode="auto">
          <a:xfrm flipH="1" flipV="1">
            <a:off x="3581400" y="2438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Oval 1033"/>
          <p:cNvSpPr>
            <a:spLocks noChangeArrowheads="1"/>
          </p:cNvSpPr>
          <p:nvPr/>
        </p:nvSpPr>
        <p:spPr bwMode="auto">
          <a:xfrm flipH="1" flipV="1">
            <a:off x="3276600" y="2667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Oval 1034"/>
          <p:cNvSpPr>
            <a:spLocks noChangeArrowheads="1"/>
          </p:cNvSpPr>
          <p:nvPr/>
        </p:nvSpPr>
        <p:spPr bwMode="auto">
          <a:xfrm flipH="1" flipV="1">
            <a:off x="35052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Oval 1035"/>
          <p:cNvSpPr>
            <a:spLocks noChangeArrowheads="1"/>
          </p:cNvSpPr>
          <p:nvPr/>
        </p:nvSpPr>
        <p:spPr bwMode="auto">
          <a:xfrm flipH="1" flipV="1">
            <a:off x="36576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Oval 1036"/>
          <p:cNvSpPr>
            <a:spLocks noChangeArrowheads="1"/>
          </p:cNvSpPr>
          <p:nvPr/>
        </p:nvSpPr>
        <p:spPr bwMode="auto">
          <a:xfrm flipH="1" flipV="1">
            <a:off x="36576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Oval 1037"/>
          <p:cNvSpPr>
            <a:spLocks noChangeArrowheads="1"/>
          </p:cNvSpPr>
          <p:nvPr/>
        </p:nvSpPr>
        <p:spPr bwMode="auto">
          <a:xfrm flipH="1" flipV="1">
            <a:off x="38100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Oval 1038"/>
          <p:cNvSpPr>
            <a:spLocks noChangeArrowheads="1"/>
          </p:cNvSpPr>
          <p:nvPr/>
        </p:nvSpPr>
        <p:spPr bwMode="auto">
          <a:xfrm flipH="1" flipV="1">
            <a:off x="34290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Oval 1039"/>
          <p:cNvSpPr>
            <a:spLocks noChangeArrowheads="1"/>
          </p:cNvSpPr>
          <p:nvPr/>
        </p:nvSpPr>
        <p:spPr bwMode="auto">
          <a:xfrm flipH="1" flipV="1">
            <a:off x="36576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Oval 1040"/>
          <p:cNvSpPr>
            <a:spLocks noChangeArrowheads="1"/>
          </p:cNvSpPr>
          <p:nvPr/>
        </p:nvSpPr>
        <p:spPr bwMode="auto">
          <a:xfrm flipH="1" flipV="1">
            <a:off x="38862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Oval 1041"/>
          <p:cNvSpPr>
            <a:spLocks noChangeArrowheads="1"/>
          </p:cNvSpPr>
          <p:nvPr/>
        </p:nvSpPr>
        <p:spPr bwMode="auto">
          <a:xfrm flipH="1" flipV="1">
            <a:off x="39624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Oval 1042"/>
          <p:cNvSpPr>
            <a:spLocks noChangeArrowheads="1"/>
          </p:cNvSpPr>
          <p:nvPr/>
        </p:nvSpPr>
        <p:spPr bwMode="auto">
          <a:xfrm flipH="1" flipV="1">
            <a:off x="4038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Oval 1043"/>
          <p:cNvSpPr>
            <a:spLocks noChangeArrowheads="1"/>
          </p:cNvSpPr>
          <p:nvPr/>
        </p:nvSpPr>
        <p:spPr bwMode="auto">
          <a:xfrm flipH="1" flipV="1">
            <a:off x="39624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Oval 1044"/>
          <p:cNvSpPr>
            <a:spLocks noChangeArrowheads="1"/>
          </p:cNvSpPr>
          <p:nvPr/>
        </p:nvSpPr>
        <p:spPr bwMode="auto">
          <a:xfrm flipH="1" flipV="1">
            <a:off x="38862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Oval 1045"/>
          <p:cNvSpPr>
            <a:spLocks noChangeArrowheads="1"/>
          </p:cNvSpPr>
          <p:nvPr/>
        </p:nvSpPr>
        <p:spPr bwMode="auto">
          <a:xfrm flipH="1" flipV="1">
            <a:off x="4038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Oval 1046"/>
          <p:cNvSpPr>
            <a:spLocks noChangeArrowheads="1"/>
          </p:cNvSpPr>
          <p:nvPr/>
        </p:nvSpPr>
        <p:spPr bwMode="auto">
          <a:xfrm flipH="1" flipV="1">
            <a:off x="3200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Oval 1047"/>
          <p:cNvSpPr>
            <a:spLocks noChangeArrowheads="1"/>
          </p:cNvSpPr>
          <p:nvPr/>
        </p:nvSpPr>
        <p:spPr bwMode="auto">
          <a:xfrm flipH="1" flipV="1">
            <a:off x="34290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Oval 1048"/>
          <p:cNvSpPr>
            <a:spLocks noChangeArrowheads="1"/>
          </p:cNvSpPr>
          <p:nvPr/>
        </p:nvSpPr>
        <p:spPr bwMode="auto">
          <a:xfrm flipH="1" flipV="1">
            <a:off x="3276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Oval 1049"/>
          <p:cNvSpPr>
            <a:spLocks noChangeArrowheads="1"/>
          </p:cNvSpPr>
          <p:nvPr/>
        </p:nvSpPr>
        <p:spPr bwMode="auto">
          <a:xfrm flipH="1" flipV="1">
            <a:off x="38862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Oval 1050"/>
          <p:cNvSpPr>
            <a:spLocks noChangeArrowheads="1"/>
          </p:cNvSpPr>
          <p:nvPr/>
        </p:nvSpPr>
        <p:spPr bwMode="auto">
          <a:xfrm flipH="1" flipV="1">
            <a:off x="3657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Oval 1051"/>
          <p:cNvSpPr>
            <a:spLocks noChangeArrowheads="1"/>
          </p:cNvSpPr>
          <p:nvPr/>
        </p:nvSpPr>
        <p:spPr bwMode="auto">
          <a:xfrm flipH="1" flipV="1">
            <a:off x="30480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Oval 1052"/>
          <p:cNvSpPr>
            <a:spLocks noChangeArrowheads="1"/>
          </p:cNvSpPr>
          <p:nvPr/>
        </p:nvSpPr>
        <p:spPr bwMode="auto">
          <a:xfrm flipH="1" flipV="1">
            <a:off x="32766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Oval 1053"/>
          <p:cNvSpPr>
            <a:spLocks noChangeArrowheads="1"/>
          </p:cNvSpPr>
          <p:nvPr/>
        </p:nvSpPr>
        <p:spPr bwMode="auto">
          <a:xfrm flipH="1" flipV="1">
            <a:off x="32004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Oval 1054"/>
          <p:cNvSpPr>
            <a:spLocks noChangeArrowheads="1"/>
          </p:cNvSpPr>
          <p:nvPr/>
        </p:nvSpPr>
        <p:spPr bwMode="auto">
          <a:xfrm flipH="1" flipV="1">
            <a:off x="3962400" y="2209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Oval 1055"/>
          <p:cNvSpPr>
            <a:spLocks noChangeArrowheads="1"/>
          </p:cNvSpPr>
          <p:nvPr/>
        </p:nvSpPr>
        <p:spPr bwMode="auto">
          <a:xfrm flipH="1" flipV="1">
            <a:off x="35052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Oval 1056"/>
          <p:cNvSpPr>
            <a:spLocks noChangeArrowheads="1"/>
          </p:cNvSpPr>
          <p:nvPr/>
        </p:nvSpPr>
        <p:spPr bwMode="auto">
          <a:xfrm flipH="1" flipV="1">
            <a:off x="3733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Oval 1057"/>
          <p:cNvSpPr>
            <a:spLocks noChangeArrowheads="1"/>
          </p:cNvSpPr>
          <p:nvPr/>
        </p:nvSpPr>
        <p:spPr bwMode="auto">
          <a:xfrm flipH="1" flipV="1">
            <a:off x="34290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Oval 1058"/>
          <p:cNvSpPr>
            <a:spLocks noChangeArrowheads="1"/>
          </p:cNvSpPr>
          <p:nvPr/>
        </p:nvSpPr>
        <p:spPr bwMode="auto">
          <a:xfrm flipH="1" flipV="1">
            <a:off x="38862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Oval 1059"/>
          <p:cNvSpPr>
            <a:spLocks noChangeArrowheads="1"/>
          </p:cNvSpPr>
          <p:nvPr/>
        </p:nvSpPr>
        <p:spPr bwMode="auto">
          <a:xfrm flipH="1" flipV="1">
            <a:off x="30480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Oval 1060"/>
          <p:cNvSpPr>
            <a:spLocks noChangeArrowheads="1"/>
          </p:cNvSpPr>
          <p:nvPr/>
        </p:nvSpPr>
        <p:spPr bwMode="auto">
          <a:xfrm flipH="1" flipV="1">
            <a:off x="4038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7" name="Oval 1061"/>
          <p:cNvSpPr>
            <a:spLocks noChangeArrowheads="1"/>
          </p:cNvSpPr>
          <p:nvPr/>
        </p:nvSpPr>
        <p:spPr bwMode="auto">
          <a:xfrm flipH="1" flipV="1">
            <a:off x="3733800" y="2209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Oval 1062"/>
          <p:cNvSpPr>
            <a:spLocks noChangeArrowheads="1"/>
          </p:cNvSpPr>
          <p:nvPr/>
        </p:nvSpPr>
        <p:spPr bwMode="auto">
          <a:xfrm flipH="1" flipV="1">
            <a:off x="35052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Oval 1063"/>
          <p:cNvSpPr>
            <a:spLocks noChangeArrowheads="1"/>
          </p:cNvSpPr>
          <p:nvPr/>
        </p:nvSpPr>
        <p:spPr bwMode="auto">
          <a:xfrm flipH="1" flipV="1">
            <a:off x="4114800" y="2667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0" name="Oval 1064"/>
          <p:cNvSpPr>
            <a:spLocks noChangeArrowheads="1"/>
          </p:cNvSpPr>
          <p:nvPr/>
        </p:nvSpPr>
        <p:spPr bwMode="auto">
          <a:xfrm flipH="1" flipV="1">
            <a:off x="37338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1" name="Oval 1065"/>
          <p:cNvSpPr>
            <a:spLocks noChangeArrowheads="1"/>
          </p:cNvSpPr>
          <p:nvPr/>
        </p:nvSpPr>
        <p:spPr bwMode="auto">
          <a:xfrm flipH="1" flipV="1">
            <a:off x="3810000" y="2438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2" name="Oval 1066"/>
          <p:cNvSpPr>
            <a:spLocks noChangeArrowheads="1"/>
          </p:cNvSpPr>
          <p:nvPr/>
        </p:nvSpPr>
        <p:spPr bwMode="auto">
          <a:xfrm flipH="1" flipV="1">
            <a:off x="38862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Oval 1067"/>
          <p:cNvSpPr>
            <a:spLocks noChangeArrowheads="1"/>
          </p:cNvSpPr>
          <p:nvPr/>
        </p:nvSpPr>
        <p:spPr bwMode="auto">
          <a:xfrm flipH="1" flipV="1">
            <a:off x="6096000" y="2286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4" name="Oval 1068"/>
          <p:cNvSpPr>
            <a:spLocks noChangeArrowheads="1"/>
          </p:cNvSpPr>
          <p:nvPr/>
        </p:nvSpPr>
        <p:spPr bwMode="auto">
          <a:xfrm flipH="1" flipV="1">
            <a:off x="64770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5" name="Oval 1069"/>
          <p:cNvSpPr>
            <a:spLocks noChangeArrowheads="1"/>
          </p:cNvSpPr>
          <p:nvPr/>
        </p:nvSpPr>
        <p:spPr bwMode="auto">
          <a:xfrm flipH="1" flipV="1">
            <a:off x="57912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6" name="Oval 1070"/>
          <p:cNvSpPr>
            <a:spLocks noChangeArrowheads="1"/>
          </p:cNvSpPr>
          <p:nvPr/>
        </p:nvSpPr>
        <p:spPr bwMode="auto">
          <a:xfrm flipH="1" flipV="1">
            <a:off x="67056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7" name="Oval 1071"/>
          <p:cNvSpPr>
            <a:spLocks noChangeArrowheads="1"/>
          </p:cNvSpPr>
          <p:nvPr/>
        </p:nvSpPr>
        <p:spPr bwMode="auto">
          <a:xfrm flipH="1" flipV="1">
            <a:off x="59436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8" name="Oval 1072"/>
          <p:cNvSpPr>
            <a:spLocks noChangeArrowheads="1"/>
          </p:cNvSpPr>
          <p:nvPr/>
        </p:nvSpPr>
        <p:spPr bwMode="auto">
          <a:xfrm flipH="1" flipV="1">
            <a:off x="5791200" y="2286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9" name="Oval 1073"/>
          <p:cNvSpPr>
            <a:spLocks noChangeArrowheads="1"/>
          </p:cNvSpPr>
          <p:nvPr/>
        </p:nvSpPr>
        <p:spPr bwMode="auto">
          <a:xfrm flipH="1" flipV="1">
            <a:off x="54102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0" name="Oval 1074"/>
          <p:cNvSpPr>
            <a:spLocks noChangeArrowheads="1"/>
          </p:cNvSpPr>
          <p:nvPr/>
        </p:nvSpPr>
        <p:spPr bwMode="auto">
          <a:xfrm flipH="1" flipV="1">
            <a:off x="60960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1" name="Oval 1075"/>
          <p:cNvSpPr>
            <a:spLocks noChangeArrowheads="1"/>
          </p:cNvSpPr>
          <p:nvPr/>
        </p:nvSpPr>
        <p:spPr bwMode="auto">
          <a:xfrm flipH="1" flipV="1">
            <a:off x="6400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2" name="Oval 1076"/>
          <p:cNvSpPr>
            <a:spLocks noChangeArrowheads="1"/>
          </p:cNvSpPr>
          <p:nvPr/>
        </p:nvSpPr>
        <p:spPr bwMode="auto">
          <a:xfrm flipH="1" flipV="1">
            <a:off x="5486400" y="2286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3" name="Oval 1077"/>
          <p:cNvSpPr>
            <a:spLocks noChangeArrowheads="1"/>
          </p:cNvSpPr>
          <p:nvPr/>
        </p:nvSpPr>
        <p:spPr bwMode="auto">
          <a:xfrm flipH="1" flipV="1">
            <a:off x="6400800" y="2590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4" name="Oval 1078"/>
          <p:cNvSpPr>
            <a:spLocks noChangeArrowheads="1"/>
          </p:cNvSpPr>
          <p:nvPr/>
        </p:nvSpPr>
        <p:spPr bwMode="auto">
          <a:xfrm flipH="1" flipV="1">
            <a:off x="54864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5" name="Oval 1079"/>
          <p:cNvSpPr>
            <a:spLocks noChangeArrowheads="1"/>
          </p:cNvSpPr>
          <p:nvPr/>
        </p:nvSpPr>
        <p:spPr bwMode="auto">
          <a:xfrm flipH="1" flipV="1">
            <a:off x="5638800" y="2667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6" name="Oval 1080"/>
          <p:cNvSpPr>
            <a:spLocks noChangeArrowheads="1"/>
          </p:cNvSpPr>
          <p:nvPr/>
        </p:nvSpPr>
        <p:spPr bwMode="auto">
          <a:xfrm flipH="1" flipV="1">
            <a:off x="62484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7" name="Oval 1081"/>
          <p:cNvSpPr>
            <a:spLocks noChangeArrowheads="1"/>
          </p:cNvSpPr>
          <p:nvPr/>
        </p:nvSpPr>
        <p:spPr bwMode="auto">
          <a:xfrm flipH="1" flipV="1">
            <a:off x="6019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8" name="Oval 1082"/>
          <p:cNvSpPr>
            <a:spLocks noChangeArrowheads="1"/>
          </p:cNvSpPr>
          <p:nvPr/>
        </p:nvSpPr>
        <p:spPr bwMode="auto">
          <a:xfrm flipH="1" flipV="1">
            <a:off x="51054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9" name="Oval 1083"/>
          <p:cNvSpPr>
            <a:spLocks noChangeArrowheads="1"/>
          </p:cNvSpPr>
          <p:nvPr/>
        </p:nvSpPr>
        <p:spPr bwMode="auto">
          <a:xfrm flipH="1" flipV="1">
            <a:off x="60198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0" name="Oval 1084"/>
          <p:cNvSpPr>
            <a:spLocks noChangeArrowheads="1"/>
          </p:cNvSpPr>
          <p:nvPr/>
        </p:nvSpPr>
        <p:spPr bwMode="auto">
          <a:xfrm flipH="1" flipV="1">
            <a:off x="5715000" y="2438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1" name="Oval 1085"/>
          <p:cNvSpPr>
            <a:spLocks noChangeArrowheads="1"/>
          </p:cNvSpPr>
          <p:nvPr/>
        </p:nvSpPr>
        <p:spPr bwMode="auto">
          <a:xfrm flipH="1" flipV="1">
            <a:off x="5181600" y="2743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2" name="Oval 1086"/>
          <p:cNvSpPr>
            <a:spLocks noChangeArrowheads="1"/>
          </p:cNvSpPr>
          <p:nvPr/>
        </p:nvSpPr>
        <p:spPr bwMode="auto">
          <a:xfrm flipH="1" flipV="1">
            <a:off x="5334000" y="2438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3" name="Oval 1087"/>
          <p:cNvSpPr>
            <a:spLocks noChangeArrowheads="1"/>
          </p:cNvSpPr>
          <p:nvPr/>
        </p:nvSpPr>
        <p:spPr bwMode="auto">
          <a:xfrm flipH="1" flipV="1">
            <a:off x="57150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4" name="Oval 1088"/>
          <p:cNvSpPr>
            <a:spLocks noChangeArrowheads="1"/>
          </p:cNvSpPr>
          <p:nvPr/>
        </p:nvSpPr>
        <p:spPr bwMode="auto">
          <a:xfrm flipH="1" flipV="1">
            <a:off x="61722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5" name="Oval 1089"/>
          <p:cNvSpPr>
            <a:spLocks noChangeArrowheads="1"/>
          </p:cNvSpPr>
          <p:nvPr/>
        </p:nvSpPr>
        <p:spPr bwMode="auto">
          <a:xfrm flipH="1" flipV="1">
            <a:off x="533400" y="37338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6" name="Line 1090"/>
          <p:cNvSpPr>
            <a:spLocks noChangeShapeType="1"/>
          </p:cNvSpPr>
          <p:nvPr/>
        </p:nvSpPr>
        <p:spPr bwMode="auto">
          <a:xfrm flipV="1">
            <a:off x="609600" y="3359150"/>
            <a:ext cx="1371600" cy="3746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7" name="Oval 1091"/>
          <p:cNvSpPr>
            <a:spLocks noChangeArrowheads="1"/>
          </p:cNvSpPr>
          <p:nvPr/>
        </p:nvSpPr>
        <p:spPr bwMode="auto">
          <a:xfrm flipH="1" flipV="1">
            <a:off x="533400" y="37338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28" name="Text Box 1092"/>
          <p:cNvSpPr txBox="1">
            <a:spLocks noChangeArrowheads="1"/>
          </p:cNvSpPr>
          <p:nvPr/>
        </p:nvSpPr>
        <p:spPr bwMode="auto">
          <a:xfrm>
            <a:off x="304800" y="4114800"/>
            <a:ext cx="2286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32" charset="2"/>
              <a:buNone/>
            </a:pPr>
            <a:r>
              <a:rPr lang="en-US" sz="1400">
                <a:solidFill>
                  <a:schemeClr val="folHlink"/>
                </a:solidFill>
              </a:rPr>
              <a:t>Random “walk” of the water molecular also known as “Brownian motion ”</a:t>
            </a:r>
          </a:p>
        </p:txBody>
      </p:sp>
      <p:sp>
        <p:nvSpPr>
          <p:cNvPr id="15429" name="Freeform 1093"/>
          <p:cNvSpPr>
            <a:spLocks/>
          </p:cNvSpPr>
          <p:nvPr/>
        </p:nvSpPr>
        <p:spPr bwMode="auto">
          <a:xfrm>
            <a:off x="588963" y="2751138"/>
            <a:ext cx="1316037" cy="1058862"/>
          </a:xfrm>
          <a:custGeom>
            <a:avLst/>
            <a:gdLst/>
            <a:ahLst/>
            <a:cxnLst>
              <a:cxn ang="0">
                <a:pos x="5" y="372"/>
              </a:cxn>
              <a:cxn ang="0">
                <a:pos x="45" y="316"/>
              </a:cxn>
              <a:cxn ang="0">
                <a:pos x="101" y="404"/>
              </a:cxn>
              <a:cxn ang="0">
                <a:pos x="141" y="356"/>
              </a:cxn>
              <a:cxn ang="0">
                <a:pos x="109" y="340"/>
              </a:cxn>
              <a:cxn ang="0">
                <a:pos x="45" y="276"/>
              </a:cxn>
              <a:cxn ang="0">
                <a:pos x="37" y="220"/>
              </a:cxn>
              <a:cxn ang="0">
                <a:pos x="69" y="228"/>
              </a:cxn>
              <a:cxn ang="0">
                <a:pos x="85" y="252"/>
              </a:cxn>
              <a:cxn ang="0">
                <a:pos x="61" y="244"/>
              </a:cxn>
              <a:cxn ang="0">
                <a:pos x="85" y="148"/>
              </a:cxn>
              <a:cxn ang="0">
                <a:pos x="109" y="156"/>
              </a:cxn>
              <a:cxn ang="0">
                <a:pos x="125" y="204"/>
              </a:cxn>
              <a:cxn ang="0">
                <a:pos x="141" y="324"/>
              </a:cxn>
              <a:cxn ang="0">
                <a:pos x="189" y="412"/>
              </a:cxn>
              <a:cxn ang="0">
                <a:pos x="181" y="316"/>
              </a:cxn>
              <a:cxn ang="0">
                <a:pos x="125" y="252"/>
              </a:cxn>
              <a:cxn ang="0">
                <a:pos x="133" y="220"/>
              </a:cxn>
              <a:cxn ang="0">
                <a:pos x="165" y="204"/>
              </a:cxn>
              <a:cxn ang="0">
                <a:pos x="149" y="156"/>
              </a:cxn>
              <a:cxn ang="0">
                <a:pos x="141" y="116"/>
              </a:cxn>
              <a:cxn ang="0">
                <a:pos x="181" y="196"/>
              </a:cxn>
              <a:cxn ang="0">
                <a:pos x="205" y="284"/>
              </a:cxn>
              <a:cxn ang="0">
                <a:pos x="213" y="324"/>
              </a:cxn>
              <a:cxn ang="0">
                <a:pos x="261" y="340"/>
              </a:cxn>
              <a:cxn ang="0">
                <a:pos x="285" y="364"/>
              </a:cxn>
              <a:cxn ang="0">
                <a:pos x="293" y="388"/>
              </a:cxn>
              <a:cxn ang="0">
                <a:pos x="261" y="340"/>
              </a:cxn>
              <a:cxn ang="0">
                <a:pos x="245" y="188"/>
              </a:cxn>
              <a:cxn ang="0">
                <a:pos x="229" y="156"/>
              </a:cxn>
              <a:cxn ang="0">
                <a:pos x="221" y="180"/>
              </a:cxn>
              <a:cxn ang="0">
                <a:pos x="229" y="204"/>
              </a:cxn>
              <a:cxn ang="0">
                <a:pos x="229" y="228"/>
              </a:cxn>
              <a:cxn ang="0">
                <a:pos x="261" y="236"/>
              </a:cxn>
              <a:cxn ang="0">
                <a:pos x="269" y="212"/>
              </a:cxn>
              <a:cxn ang="0">
                <a:pos x="237" y="124"/>
              </a:cxn>
              <a:cxn ang="0">
                <a:pos x="245" y="92"/>
              </a:cxn>
              <a:cxn ang="0">
                <a:pos x="277" y="100"/>
              </a:cxn>
              <a:cxn ang="0">
                <a:pos x="373" y="116"/>
              </a:cxn>
              <a:cxn ang="0">
                <a:pos x="341" y="132"/>
              </a:cxn>
              <a:cxn ang="0">
                <a:pos x="309" y="156"/>
              </a:cxn>
              <a:cxn ang="0">
                <a:pos x="293" y="124"/>
              </a:cxn>
              <a:cxn ang="0">
                <a:pos x="301" y="52"/>
              </a:cxn>
              <a:cxn ang="0">
                <a:pos x="325" y="68"/>
              </a:cxn>
              <a:cxn ang="0">
                <a:pos x="333" y="92"/>
              </a:cxn>
              <a:cxn ang="0">
                <a:pos x="317" y="124"/>
              </a:cxn>
              <a:cxn ang="0">
                <a:pos x="285" y="148"/>
              </a:cxn>
              <a:cxn ang="0">
                <a:pos x="293" y="204"/>
              </a:cxn>
              <a:cxn ang="0">
                <a:pos x="325" y="252"/>
              </a:cxn>
              <a:cxn ang="0">
                <a:pos x="381" y="356"/>
              </a:cxn>
              <a:cxn ang="0">
                <a:pos x="437" y="340"/>
              </a:cxn>
              <a:cxn ang="0">
                <a:pos x="405" y="204"/>
              </a:cxn>
              <a:cxn ang="0">
                <a:pos x="373" y="156"/>
              </a:cxn>
              <a:cxn ang="0">
                <a:pos x="357" y="132"/>
              </a:cxn>
              <a:cxn ang="0">
                <a:pos x="445" y="60"/>
              </a:cxn>
              <a:cxn ang="0">
                <a:pos x="413" y="116"/>
              </a:cxn>
              <a:cxn ang="0">
                <a:pos x="429" y="164"/>
              </a:cxn>
              <a:cxn ang="0">
                <a:pos x="477" y="196"/>
              </a:cxn>
              <a:cxn ang="0">
                <a:pos x="485" y="172"/>
              </a:cxn>
              <a:cxn ang="0">
                <a:pos x="493" y="124"/>
              </a:cxn>
              <a:cxn ang="0">
                <a:pos x="509" y="196"/>
              </a:cxn>
            </a:cxnLst>
            <a:rect l="0" t="0" r="r" b="b"/>
            <a:pathLst>
              <a:path w="512" h="412">
                <a:moveTo>
                  <a:pt x="5" y="372"/>
                </a:moveTo>
                <a:cubicBezTo>
                  <a:pt x="23" y="300"/>
                  <a:pt x="0" y="301"/>
                  <a:pt x="45" y="316"/>
                </a:cubicBezTo>
                <a:cubicBezTo>
                  <a:pt x="56" y="350"/>
                  <a:pt x="71" y="384"/>
                  <a:pt x="101" y="404"/>
                </a:cubicBezTo>
                <a:cubicBezTo>
                  <a:pt x="102" y="403"/>
                  <a:pt x="144" y="364"/>
                  <a:pt x="141" y="356"/>
                </a:cubicBezTo>
                <a:cubicBezTo>
                  <a:pt x="137" y="345"/>
                  <a:pt x="120" y="345"/>
                  <a:pt x="109" y="340"/>
                </a:cubicBezTo>
                <a:cubicBezTo>
                  <a:pt x="70" y="282"/>
                  <a:pt x="94" y="301"/>
                  <a:pt x="45" y="276"/>
                </a:cubicBezTo>
                <a:cubicBezTo>
                  <a:pt x="38" y="265"/>
                  <a:pt x="10" y="236"/>
                  <a:pt x="37" y="220"/>
                </a:cubicBezTo>
                <a:cubicBezTo>
                  <a:pt x="46" y="214"/>
                  <a:pt x="58" y="225"/>
                  <a:pt x="69" y="228"/>
                </a:cubicBezTo>
                <a:cubicBezTo>
                  <a:pt x="74" y="236"/>
                  <a:pt x="89" y="243"/>
                  <a:pt x="85" y="252"/>
                </a:cubicBezTo>
                <a:cubicBezTo>
                  <a:pt x="81" y="260"/>
                  <a:pt x="64" y="252"/>
                  <a:pt x="61" y="244"/>
                </a:cubicBezTo>
                <a:cubicBezTo>
                  <a:pt x="54" y="224"/>
                  <a:pt x="78" y="169"/>
                  <a:pt x="85" y="148"/>
                </a:cubicBezTo>
                <a:cubicBezTo>
                  <a:pt x="93" y="151"/>
                  <a:pt x="104" y="149"/>
                  <a:pt x="109" y="156"/>
                </a:cubicBezTo>
                <a:cubicBezTo>
                  <a:pt x="119" y="170"/>
                  <a:pt x="125" y="204"/>
                  <a:pt x="125" y="204"/>
                </a:cubicBezTo>
                <a:cubicBezTo>
                  <a:pt x="111" y="253"/>
                  <a:pt x="93" y="292"/>
                  <a:pt x="141" y="324"/>
                </a:cubicBezTo>
                <a:cubicBezTo>
                  <a:pt x="167" y="363"/>
                  <a:pt x="148" y="385"/>
                  <a:pt x="189" y="412"/>
                </a:cubicBezTo>
                <a:cubicBezTo>
                  <a:pt x="218" y="373"/>
                  <a:pt x="247" y="338"/>
                  <a:pt x="181" y="316"/>
                </a:cubicBezTo>
                <a:cubicBezTo>
                  <a:pt x="164" y="290"/>
                  <a:pt x="142" y="278"/>
                  <a:pt x="125" y="252"/>
                </a:cubicBezTo>
                <a:cubicBezTo>
                  <a:pt x="128" y="241"/>
                  <a:pt x="126" y="228"/>
                  <a:pt x="133" y="220"/>
                </a:cubicBezTo>
                <a:cubicBezTo>
                  <a:pt x="141" y="211"/>
                  <a:pt x="162" y="216"/>
                  <a:pt x="165" y="204"/>
                </a:cubicBezTo>
                <a:cubicBezTo>
                  <a:pt x="169" y="188"/>
                  <a:pt x="154" y="172"/>
                  <a:pt x="149" y="156"/>
                </a:cubicBezTo>
                <a:cubicBezTo>
                  <a:pt x="161" y="119"/>
                  <a:pt x="207" y="83"/>
                  <a:pt x="141" y="116"/>
                </a:cubicBezTo>
                <a:cubicBezTo>
                  <a:pt x="148" y="157"/>
                  <a:pt x="141" y="183"/>
                  <a:pt x="181" y="196"/>
                </a:cubicBezTo>
                <a:cubicBezTo>
                  <a:pt x="210" y="240"/>
                  <a:pt x="193" y="206"/>
                  <a:pt x="205" y="284"/>
                </a:cubicBezTo>
                <a:cubicBezTo>
                  <a:pt x="207" y="297"/>
                  <a:pt x="203" y="314"/>
                  <a:pt x="213" y="324"/>
                </a:cubicBezTo>
                <a:cubicBezTo>
                  <a:pt x="225" y="336"/>
                  <a:pt x="261" y="340"/>
                  <a:pt x="261" y="340"/>
                </a:cubicBezTo>
                <a:cubicBezTo>
                  <a:pt x="269" y="348"/>
                  <a:pt x="279" y="355"/>
                  <a:pt x="285" y="364"/>
                </a:cubicBezTo>
                <a:cubicBezTo>
                  <a:pt x="290" y="371"/>
                  <a:pt x="299" y="394"/>
                  <a:pt x="293" y="388"/>
                </a:cubicBezTo>
                <a:cubicBezTo>
                  <a:pt x="279" y="374"/>
                  <a:pt x="261" y="340"/>
                  <a:pt x="261" y="340"/>
                </a:cubicBezTo>
                <a:cubicBezTo>
                  <a:pt x="256" y="289"/>
                  <a:pt x="254" y="238"/>
                  <a:pt x="245" y="188"/>
                </a:cubicBezTo>
                <a:cubicBezTo>
                  <a:pt x="243" y="176"/>
                  <a:pt x="240" y="160"/>
                  <a:pt x="229" y="156"/>
                </a:cubicBezTo>
                <a:cubicBezTo>
                  <a:pt x="221" y="153"/>
                  <a:pt x="224" y="172"/>
                  <a:pt x="221" y="180"/>
                </a:cubicBezTo>
                <a:cubicBezTo>
                  <a:pt x="224" y="188"/>
                  <a:pt x="224" y="197"/>
                  <a:pt x="229" y="204"/>
                </a:cubicBezTo>
                <a:cubicBezTo>
                  <a:pt x="249" y="228"/>
                  <a:pt x="272" y="214"/>
                  <a:pt x="229" y="228"/>
                </a:cubicBezTo>
                <a:cubicBezTo>
                  <a:pt x="240" y="231"/>
                  <a:pt x="251" y="240"/>
                  <a:pt x="261" y="236"/>
                </a:cubicBezTo>
                <a:cubicBezTo>
                  <a:pt x="269" y="233"/>
                  <a:pt x="270" y="220"/>
                  <a:pt x="269" y="212"/>
                </a:cubicBezTo>
                <a:cubicBezTo>
                  <a:pt x="265" y="176"/>
                  <a:pt x="252" y="154"/>
                  <a:pt x="237" y="124"/>
                </a:cubicBezTo>
                <a:cubicBezTo>
                  <a:pt x="240" y="113"/>
                  <a:pt x="236" y="98"/>
                  <a:pt x="245" y="92"/>
                </a:cubicBezTo>
                <a:cubicBezTo>
                  <a:pt x="254" y="86"/>
                  <a:pt x="266" y="98"/>
                  <a:pt x="277" y="100"/>
                </a:cubicBezTo>
                <a:cubicBezTo>
                  <a:pt x="389" y="119"/>
                  <a:pt x="301" y="98"/>
                  <a:pt x="373" y="116"/>
                </a:cubicBezTo>
                <a:cubicBezTo>
                  <a:pt x="362" y="121"/>
                  <a:pt x="351" y="126"/>
                  <a:pt x="341" y="132"/>
                </a:cubicBezTo>
                <a:cubicBezTo>
                  <a:pt x="330" y="139"/>
                  <a:pt x="322" y="158"/>
                  <a:pt x="309" y="156"/>
                </a:cubicBezTo>
                <a:cubicBezTo>
                  <a:pt x="297" y="154"/>
                  <a:pt x="298" y="135"/>
                  <a:pt x="293" y="124"/>
                </a:cubicBezTo>
                <a:cubicBezTo>
                  <a:pt x="296" y="100"/>
                  <a:pt x="289" y="73"/>
                  <a:pt x="301" y="52"/>
                </a:cubicBezTo>
                <a:cubicBezTo>
                  <a:pt x="306" y="44"/>
                  <a:pt x="319" y="60"/>
                  <a:pt x="325" y="68"/>
                </a:cubicBezTo>
                <a:cubicBezTo>
                  <a:pt x="330" y="75"/>
                  <a:pt x="330" y="84"/>
                  <a:pt x="333" y="92"/>
                </a:cubicBezTo>
                <a:cubicBezTo>
                  <a:pt x="328" y="103"/>
                  <a:pt x="325" y="115"/>
                  <a:pt x="317" y="124"/>
                </a:cubicBezTo>
                <a:cubicBezTo>
                  <a:pt x="308" y="134"/>
                  <a:pt x="289" y="135"/>
                  <a:pt x="285" y="148"/>
                </a:cubicBezTo>
                <a:cubicBezTo>
                  <a:pt x="280" y="166"/>
                  <a:pt x="286" y="186"/>
                  <a:pt x="293" y="204"/>
                </a:cubicBezTo>
                <a:cubicBezTo>
                  <a:pt x="300" y="222"/>
                  <a:pt x="325" y="252"/>
                  <a:pt x="325" y="252"/>
                </a:cubicBezTo>
                <a:cubicBezTo>
                  <a:pt x="332" y="293"/>
                  <a:pt x="339" y="342"/>
                  <a:pt x="381" y="356"/>
                </a:cubicBezTo>
                <a:cubicBezTo>
                  <a:pt x="400" y="351"/>
                  <a:pt x="431" y="358"/>
                  <a:pt x="437" y="340"/>
                </a:cubicBezTo>
                <a:cubicBezTo>
                  <a:pt x="449" y="305"/>
                  <a:pt x="427" y="240"/>
                  <a:pt x="405" y="204"/>
                </a:cubicBezTo>
                <a:cubicBezTo>
                  <a:pt x="395" y="188"/>
                  <a:pt x="384" y="172"/>
                  <a:pt x="373" y="156"/>
                </a:cubicBezTo>
                <a:cubicBezTo>
                  <a:pt x="368" y="148"/>
                  <a:pt x="357" y="132"/>
                  <a:pt x="357" y="132"/>
                </a:cubicBezTo>
                <a:cubicBezTo>
                  <a:pt x="400" y="89"/>
                  <a:pt x="417" y="116"/>
                  <a:pt x="445" y="60"/>
                </a:cubicBezTo>
                <a:cubicBezTo>
                  <a:pt x="420" y="23"/>
                  <a:pt x="413" y="0"/>
                  <a:pt x="413" y="116"/>
                </a:cubicBezTo>
                <a:cubicBezTo>
                  <a:pt x="413" y="133"/>
                  <a:pt x="424" y="148"/>
                  <a:pt x="429" y="164"/>
                </a:cubicBezTo>
                <a:cubicBezTo>
                  <a:pt x="435" y="182"/>
                  <a:pt x="477" y="196"/>
                  <a:pt x="477" y="196"/>
                </a:cubicBezTo>
                <a:cubicBezTo>
                  <a:pt x="480" y="188"/>
                  <a:pt x="486" y="180"/>
                  <a:pt x="485" y="172"/>
                </a:cubicBezTo>
                <a:cubicBezTo>
                  <a:pt x="479" y="112"/>
                  <a:pt x="445" y="108"/>
                  <a:pt x="493" y="124"/>
                </a:cubicBezTo>
                <a:cubicBezTo>
                  <a:pt x="512" y="180"/>
                  <a:pt x="509" y="155"/>
                  <a:pt x="509" y="196"/>
                </a:cubicBezTo>
              </a:path>
            </a:pathLst>
          </a:cu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32" name="Text Box 1096"/>
          <p:cNvSpPr txBox="1">
            <a:spLocks noChangeArrowheads="1"/>
          </p:cNvSpPr>
          <p:nvPr/>
        </p:nvSpPr>
        <p:spPr bwMode="auto">
          <a:xfrm>
            <a:off x="2514600" y="54864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</a:rPr>
              <a:t>Isotropic Diffusion</a:t>
            </a:r>
          </a:p>
        </p:txBody>
      </p:sp>
      <p:sp>
        <p:nvSpPr>
          <p:cNvPr id="15433" name="Text Box 1097"/>
          <p:cNvSpPr txBox="1">
            <a:spLocks noChangeArrowheads="1"/>
          </p:cNvSpPr>
          <p:nvPr/>
        </p:nvSpPr>
        <p:spPr bwMode="auto">
          <a:xfrm>
            <a:off x="4953000" y="5486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</a:rPr>
              <a:t>Anisotropic Diffusion</a:t>
            </a:r>
          </a:p>
        </p:txBody>
      </p:sp>
      <p:sp>
        <p:nvSpPr>
          <p:cNvPr id="15434" name="AutoShape 1098"/>
          <p:cNvSpPr>
            <a:spLocks noChangeArrowheads="1"/>
          </p:cNvSpPr>
          <p:nvPr/>
        </p:nvSpPr>
        <p:spPr bwMode="auto">
          <a:xfrm>
            <a:off x="7391400" y="3124200"/>
            <a:ext cx="1524000" cy="1143000"/>
          </a:xfrm>
          <a:prstGeom prst="wedgeRectCallout">
            <a:avLst>
              <a:gd name="adj1" fmla="val -70417"/>
              <a:gd name="adj2" fmla="val 34028"/>
            </a:avLst>
          </a:prstGeom>
          <a:solidFill>
            <a:schemeClr val="bg1"/>
          </a:solidFill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1400">
                <a:solidFill>
                  <a:schemeClr val="folHlink"/>
                </a:solidFill>
              </a:rPr>
              <a:t>Ellipsoid = Probability of Diffusion Distribution</a:t>
            </a:r>
          </a:p>
          <a:p>
            <a:pPr algn="ctr" eaLnBrk="1" hangingPunct="1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068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3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9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1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7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3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9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1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3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9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1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7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9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3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9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7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2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7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3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49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1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67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73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9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9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97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3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9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1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27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33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39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1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7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5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1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15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  <p:bldP spid="15367" grpId="0" animBg="1"/>
      <p:bldP spid="15368" grpId="0" animBg="1"/>
      <p:bldP spid="15369" grpId="0" animBg="1"/>
      <p:bldP spid="15370" grpId="0" animBg="1"/>
      <p:bldP spid="15371" grpId="0" animBg="1"/>
      <p:bldP spid="15372" grpId="0" animBg="1"/>
      <p:bldP spid="15373" grpId="0" animBg="1"/>
      <p:bldP spid="15374" grpId="0" animBg="1"/>
      <p:bldP spid="15375" grpId="0" animBg="1"/>
      <p:bldP spid="15376" grpId="0" animBg="1"/>
      <p:bldP spid="15377" grpId="0" animBg="1"/>
      <p:bldP spid="15378" grpId="0" animBg="1"/>
      <p:bldP spid="15379" grpId="0" animBg="1"/>
      <p:bldP spid="15380" grpId="0" animBg="1"/>
      <p:bldP spid="15381" grpId="0" animBg="1"/>
      <p:bldP spid="15382" grpId="0" animBg="1"/>
      <p:bldP spid="15383" grpId="0" animBg="1"/>
      <p:bldP spid="15384" grpId="0" animBg="1"/>
      <p:bldP spid="15385" grpId="0" animBg="1"/>
      <p:bldP spid="15386" grpId="0" animBg="1"/>
      <p:bldP spid="15387" grpId="0" animBg="1"/>
      <p:bldP spid="15388" grpId="0" animBg="1"/>
      <p:bldP spid="15389" grpId="0" animBg="1"/>
      <p:bldP spid="15390" grpId="0" animBg="1"/>
      <p:bldP spid="15391" grpId="0" animBg="1"/>
      <p:bldP spid="15392" grpId="0" animBg="1"/>
      <p:bldP spid="15393" grpId="0" animBg="1"/>
      <p:bldP spid="15394" grpId="0" animBg="1"/>
      <p:bldP spid="15395" grpId="0" animBg="1"/>
      <p:bldP spid="15396" grpId="0" animBg="1"/>
      <p:bldP spid="15397" grpId="0" animBg="1"/>
      <p:bldP spid="15398" grpId="0" animBg="1"/>
      <p:bldP spid="15399" grpId="0" animBg="1"/>
      <p:bldP spid="15400" grpId="0" animBg="1"/>
      <p:bldP spid="15401" grpId="0" animBg="1"/>
      <p:bldP spid="15402" grpId="0" animBg="1"/>
      <p:bldP spid="15403" grpId="0" animBg="1"/>
      <p:bldP spid="15404" grpId="0" animBg="1"/>
      <p:bldP spid="15405" grpId="0" animBg="1"/>
      <p:bldP spid="15406" grpId="0" animBg="1"/>
      <p:bldP spid="15407" grpId="0" animBg="1"/>
      <p:bldP spid="15408" grpId="0" animBg="1"/>
      <p:bldP spid="15409" grpId="0" animBg="1"/>
      <p:bldP spid="15410" grpId="0" animBg="1"/>
      <p:bldP spid="15411" grpId="0" animBg="1"/>
      <p:bldP spid="15412" grpId="0" animBg="1"/>
      <p:bldP spid="15413" grpId="0" animBg="1"/>
      <p:bldP spid="15414" grpId="0" animBg="1"/>
      <p:bldP spid="15415" grpId="0" animBg="1"/>
      <p:bldP spid="15416" grpId="0" animBg="1"/>
      <p:bldP spid="15417" grpId="0" animBg="1"/>
      <p:bldP spid="15418" grpId="0" animBg="1"/>
      <p:bldP spid="15419" grpId="0" animBg="1"/>
      <p:bldP spid="15420" grpId="0" animBg="1"/>
      <p:bldP spid="15421" grpId="0" animBg="1"/>
      <p:bldP spid="15422" grpId="0" animBg="1"/>
      <p:bldP spid="15423" grpId="0" animBg="1"/>
      <p:bldP spid="15424" grpId="0" animBg="1"/>
      <p:bldP spid="15425" grpId="0" animBg="1"/>
      <p:bldP spid="15426" grpId="0" animBg="1"/>
      <p:bldP spid="15427" grpId="0" animBg="1"/>
      <p:bldP spid="15428" grpId="0" autoUpdateAnimBg="0"/>
      <p:bldP spid="15429" grpId="0" animBg="1"/>
      <p:bldP spid="15432" grpId="0" autoUpdateAnimBg="0"/>
      <p:bldP spid="15433" grpId="0" autoUpdateAnimBg="0"/>
      <p:bldP spid="15434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3783577"/>
            <a:ext cx="5638800" cy="1953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Oval 1026"/>
          <p:cNvSpPr>
            <a:spLocks noChangeArrowheads="1"/>
          </p:cNvSpPr>
          <p:nvPr/>
        </p:nvSpPr>
        <p:spPr bwMode="auto">
          <a:xfrm rot="1423224">
            <a:off x="992188" y="3935413"/>
            <a:ext cx="850900" cy="457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8382000" cy="1143000"/>
          </a:xfrm>
        </p:spPr>
        <p:txBody>
          <a:bodyPr/>
          <a:lstStyle/>
          <a:p>
            <a:r>
              <a:rPr lang="en-US" sz="3600"/>
              <a:t>Diffusion eigenvectors</a:t>
            </a:r>
          </a:p>
        </p:txBody>
      </p:sp>
      <p:sp>
        <p:nvSpPr>
          <p:cNvPr id="17412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2209800"/>
            <a:ext cx="5791200" cy="121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000"/>
              <a:t>Diagonalization of this tensor provides three eigenvectors (</a:t>
            </a:r>
            <a:r>
              <a:rPr lang="en-US" sz="2000" i="1"/>
              <a:t>ev</a:t>
            </a:r>
            <a:r>
              <a:rPr lang="en-US" sz="2000" i="1" baseline="-25000"/>
              <a:t>1</a:t>
            </a:r>
            <a:r>
              <a:rPr lang="en-US" sz="2000"/>
              <a:t>, </a:t>
            </a:r>
            <a:r>
              <a:rPr lang="en-US" sz="2000" i="1"/>
              <a:t>ev</a:t>
            </a:r>
            <a:r>
              <a:rPr lang="en-US" sz="2000" i="1" baseline="-25000"/>
              <a:t>2</a:t>
            </a:r>
            <a:r>
              <a:rPr lang="en-US" sz="2000"/>
              <a:t> and </a:t>
            </a:r>
            <a:r>
              <a:rPr lang="en-US" sz="2000" i="1"/>
              <a:t>ev</a:t>
            </a:r>
            <a:r>
              <a:rPr lang="en-US" sz="2000" i="1" baseline="-25000"/>
              <a:t>3</a:t>
            </a:r>
            <a:r>
              <a:rPr lang="en-US" sz="2000"/>
              <a:t>) with three corresponding eigenvalues (</a:t>
            </a:r>
            <a:r>
              <a:rPr lang="el-GR" sz="2000" i="1">
                <a:sym typeface="TUE Logos VL" pitchFamily="34" charset="2"/>
              </a:rPr>
              <a:t>λ</a:t>
            </a:r>
            <a:r>
              <a:rPr lang="en-US" sz="2000" i="1" baseline="-25000">
                <a:sym typeface="TUE Logos VL" pitchFamily="34" charset="2"/>
              </a:rPr>
              <a:t>1</a:t>
            </a:r>
            <a:r>
              <a:rPr lang="en-US" sz="2000" i="1">
                <a:sym typeface="TUE Logos VL" pitchFamily="34" charset="2"/>
              </a:rPr>
              <a:t>, </a:t>
            </a:r>
            <a:r>
              <a:rPr lang="el-GR" sz="2000" i="1">
                <a:sym typeface="TUE Logos VL" pitchFamily="34" charset="2"/>
              </a:rPr>
              <a:t>λ</a:t>
            </a:r>
            <a:r>
              <a:rPr lang="en-US" sz="2000" i="1" baseline="-25000">
                <a:sym typeface="TUE Logos VL" pitchFamily="34" charset="2"/>
              </a:rPr>
              <a:t>2</a:t>
            </a:r>
            <a:r>
              <a:rPr lang="en-US" sz="2000" i="1">
                <a:sym typeface="TUE Logos VL" pitchFamily="34" charset="2"/>
              </a:rPr>
              <a:t> </a:t>
            </a:r>
            <a:r>
              <a:rPr lang="en-US" sz="2000">
                <a:sym typeface="TUE Logos VL" pitchFamily="34" charset="2"/>
              </a:rPr>
              <a:t>and </a:t>
            </a:r>
            <a:r>
              <a:rPr lang="el-GR" sz="2000" i="1">
                <a:sym typeface="TUE Logos VL" pitchFamily="34" charset="2"/>
              </a:rPr>
              <a:t>λ</a:t>
            </a:r>
            <a:r>
              <a:rPr lang="en-US" sz="2000" i="1" baseline="-25000">
                <a:sym typeface="TUE Logos VL" pitchFamily="34" charset="2"/>
              </a:rPr>
              <a:t>3</a:t>
            </a:r>
            <a:r>
              <a:rPr lang="en-US" sz="2000">
                <a:sym typeface="TUE Logos VL" pitchFamily="34" charset="2"/>
              </a:rPr>
              <a:t>)</a:t>
            </a:r>
            <a:endParaRPr lang="en-US" sz="2000"/>
          </a:p>
          <a:p>
            <a:endParaRPr lang="en-US" sz="2000"/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990600" y="2514600"/>
            <a:ext cx="1917700" cy="3203575"/>
            <a:chOff x="4129" y="1091"/>
            <a:chExt cx="1492" cy="2703"/>
          </a:xfrm>
        </p:grpSpPr>
        <p:grpSp>
          <p:nvGrpSpPr>
            <p:cNvPr id="3" name="Group 1030"/>
            <p:cNvGrpSpPr>
              <a:grpSpLocks/>
            </p:cNvGrpSpPr>
            <p:nvPr/>
          </p:nvGrpSpPr>
          <p:grpSpPr bwMode="auto">
            <a:xfrm rot="1579716">
              <a:off x="4129" y="1162"/>
              <a:ext cx="654" cy="2632"/>
              <a:chOff x="568" y="816"/>
              <a:chExt cx="496" cy="2928"/>
            </a:xfrm>
          </p:grpSpPr>
          <p:sp>
            <p:nvSpPr>
              <p:cNvPr id="17415" name="Oval 1031"/>
              <p:cNvSpPr>
                <a:spLocks noChangeArrowheads="1"/>
              </p:cNvSpPr>
              <p:nvPr/>
            </p:nvSpPr>
            <p:spPr bwMode="auto">
              <a:xfrm>
                <a:off x="576" y="816"/>
                <a:ext cx="480" cy="2928"/>
              </a:xfrm>
              <a:prstGeom prst="ellips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6" name="Oval 1032"/>
              <p:cNvSpPr>
                <a:spLocks noChangeArrowheads="1"/>
              </p:cNvSpPr>
              <p:nvPr/>
            </p:nvSpPr>
            <p:spPr bwMode="auto">
              <a:xfrm>
                <a:off x="720" y="816"/>
                <a:ext cx="192" cy="2928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17417" name="AutoShape 1033"/>
              <p:cNvCxnSpPr>
                <a:cxnSpLocks noChangeShapeType="1"/>
                <a:stCxn id="17415" idx="2"/>
                <a:endCxn id="17415" idx="6"/>
              </p:cNvCxnSpPr>
              <p:nvPr/>
            </p:nvCxnSpPr>
            <p:spPr bwMode="auto">
              <a:xfrm rot="10800000" flipH="1" flipV="1">
                <a:off x="568" y="2280"/>
                <a:ext cx="496" cy="1"/>
              </a:xfrm>
              <a:prstGeom prst="curvedConnector5">
                <a:avLst>
                  <a:gd name="adj1" fmla="val 1810"/>
                  <a:gd name="adj2" fmla="val 18599995"/>
                  <a:gd name="adj3" fmla="val 97375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17418" name="Line 1034"/>
            <p:cNvSpPr>
              <a:spLocks noChangeShapeType="1"/>
            </p:cNvSpPr>
            <p:nvPr/>
          </p:nvSpPr>
          <p:spPr bwMode="auto">
            <a:xfrm flipV="1">
              <a:off x="4402" y="1306"/>
              <a:ext cx="615" cy="122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9" name="Line 1035"/>
            <p:cNvSpPr>
              <a:spLocks noChangeShapeType="1"/>
            </p:cNvSpPr>
            <p:nvPr/>
          </p:nvSpPr>
          <p:spPr bwMode="auto">
            <a:xfrm>
              <a:off x="4402" y="2532"/>
              <a:ext cx="307" cy="1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0" name="Line 1036"/>
            <p:cNvSpPr>
              <a:spLocks noChangeShapeType="1"/>
            </p:cNvSpPr>
            <p:nvPr/>
          </p:nvSpPr>
          <p:spPr bwMode="auto">
            <a:xfrm rot="-13155351" flipH="1" flipV="1">
              <a:off x="4397" y="2483"/>
              <a:ext cx="130" cy="3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1" name="Text Box 1037"/>
            <p:cNvSpPr txBox="1">
              <a:spLocks noChangeArrowheads="1"/>
            </p:cNvSpPr>
            <p:nvPr/>
          </p:nvSpPr>
          <p:spPr bwMode="auto">
            <a:xfrm>
              <a:off x="5007" y="1091"/>
              <a:ext cx="614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i="1">
                  <a:solidFill>
                    <a:schemeClr val="folHlink"/>
                  </a:solidFill>
                  <a:latin typeface="TUE Scala" pitchFamily="18" charset="0"/>
                </a:rPr>
                <a:t>ev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</a:rPr>
                <a:t>1</a:t>
              </a:r>
              <a:r>
                <a:rPr lang="el-GR" sz="2400" i="1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λ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1</a:t>
              </a:r>
              <a:endParaRPr lang="nl-NL" sz="2400" i="1" baseline="-25000">
                <a:solidFill>
                  <a:schemeClr val="folHlink"/>
                </a:solidFill>
                <a:latin typeface="TUE Scala" pitchFamily="18" charset="0"/>
                <a:sym typeface="TUE Logos VL" pitchFamily="34" charset="2"/>
              </a:endParaRPr>
            </a:p>
          </p:txBody>
        </p:sp>
        <p:sp>
          <p:nvSpPr>
            <p:cNvPr id="17422" name="Text Box 1038"/>
            <p:cNvSpPr txBox="1">
              <a:spLocks noChangeArrowheads="1"/>
            </p:cNvSpPr>
            <p:nvPr/>
          </p:nvSpPr>
          <p:spPr bwMode="auto">
            <a:xfrm>
              <a:off x="4641" y="2710"/>
              <a:ext cx="614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i="1">
                  <a:solidFill>
                    <a:schemeClr val="folHlink"/>
                  </a:solidFill>
                  <a:latin typeface="TUE Scala" pitchFamily="18" charset="0"/>
                </a:rPr>
                <a:t>ev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</a:rPr>
                <a:t>2</a:t>
              </a:r>
              <a:r>
                <a:rPr lang="el-GR" sz="2400" i="1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λ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2</a:t>
              </a:r>
              <a:endParaRPr lang="nl-NL" sz="2400" i="1" baseline="-25000">
                <a:solidFill>
                  <a:schemeClr val="folHlink"/>
                </a:solidFill>
                <a:latin typeface="TUE Scala" pitchFamily="18" charset="0"/>
                <a:sym typeface="TUE Logos VL" pitchFamily="34" charset="2"/>
              </a:endParaRPr>
            </a:p>
            <a:p>
              <a:pPr eaLnBrk="1" hangingPunct="1"/>
              <a:endParaRPr lang="nl-NL" sz="3600">
                <a:solidFill>
                  <a:schemeClr val="folHlink"/>
                </a:solidFill>
              </a:endParaRPr>
            </a:p>
          </p:txBody>
        </p:sp>
        <p:sp>
          <p:nvSpPr>
            <p:cNvPr id="17423" name="Text Box 1039"/>
            <p:cNvSpPr txBox="1">
              <a:spLocks noChangeArrowheads="1"/>
            </p:cNvSpPr>
            <p:nvPr/>
          </p:nvSpPr>
          <p:spPr bwMode="auto">
            <a:xfrm>
              <a:off x="4459" y="2246"/>
              <a:ext cx="61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i="1">
                  <a:solidFill>
                    <a:schemeClr val="folHlink"/>
                  </a:solidFill>
                  <a:latin typeface="TUE Scala" pitchFamily="18" charset="0"/>
                </a:rPr>
                <a:t>ev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</a:rPr>
                <a:t>3</a:t>
              </a:r>
              <a:r>
                <a:rPr lang="el-GR" sz="2400" i="1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λ</a:t>
              </a:r>
              <a:r>
                <a:rPr lang="en-US" sz="2400" i="1" baseline="-25000">
                  <a:solidFill>
                    <a:schemeClr val="folHlink"/>
                  </a:solidFill>
                  <a:latin typeface="TUE Scala" pitchFamily="18" charset="0"/>
                  <a:sym typeface="TUE Logos VL" pitchFamily="34" charset="2"/>
                </a:rPr>
                <a:t>3</a:t>
              </a:r>
              <a:endParaRPr lang="nl-NL" sz="2400" i="1" baseline="-25000">
                <a:solidFill>
                  <a:schemeClr val="folHlink"/>
                </a:solidFill>
                <a:latin typeface="TUE Scala" pitchFamily="18" charset="0"/>
                <a:sym typeface="TUE Logos VL" pitchFamily="34" charset="2"/>
              </a:endParaRPr>
            </a:p>
          </p:txBody>
        </p:sp>
      </p:grpSp>
      <p:graphicFrame>
        <p:nvGraphicFramePr>
          <p:cNvPr id="17424" name="Object 1040"/>
          <p:cNvGraphicFramePr>
            <a:graphicFrameLocks noChangeAspect="1"/>
          </p:cNvGraphicFramePr>
          <p:nvPr/>
        </p:nvGraphicFramePr>
        <p:xfrm>
          <a:off x="3581400" y="3886200"/>
          <a:ext cx="52578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Equation" r:id="rId3" imgW="2705040" imgH="736560" progId="">
                  <p:embed/>
                </p:oleObj>
              </mc:Choice>
              <mc:Fallback>
                <p:oleObj name="Equation" r:id="rId3" imgW="2705040" imgH="736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86200"/>
                        <a:ext cx="5257800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4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381000"/>
            <a:ext cx="5943600" cy="1143000"/>
          </a:xfrm>
        </p:spPr>
        <p:txBody>
          <a:bodyPr/>
          <a:lstStyle/>
          <a:p>
            <a:r>
              <a:rPr lang="en-US" sz="4000"/>
              <a:t>Diffusion Tensor Images</a:t>
            </a:r>
          </a:p>
        </p:txBody>
      </p:sp>
      <p:pic>
        <p:nvPicPr>
          <p:cNvPr id="12291" name="Picture 3" descr="DTI 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620000" cy="5205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9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imaging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Parameters neurologists are used to seeing</a:t>
            </a:r>
          </a:p>
          <a:p>
            <a:pPr lvl="1"/>
            <a:r>
              <a:rPr lang="en-US"/>
              <a:t>Diffusion-weighted image</a:t>
            </a:r>
          </a:p>
          <a:p>
            <a:pPr lvl="1"/>
            <a:r>
              <a:rPr lang="en-US"/>
              <a:t>Apparent diffusion coefficient - ADC</a:t>
            </a:r>
          </a:p>
          <a:p>
            <a:r>
              <a:rPr lang="en-US"/>
              <a:t>Parameters neuroscientists are used to seeing</a:t>
            </a:r>
          </a:p>
          <a:p>
            <a:pPr lvl="1"/>
            <a:r>
              <a:rPr lang="en-US"/>
              <a:t>Diffusion fractional anisotropy – FA</a:t>
            </a:r>
          </a:p>
          <a:p>
            <a:pPr lvl="2">
              <a:buFontTx/>
              <a:buNone/>
            </a:pPr>
            <a:r>
              <a:rPr lang="en-US" i="1"/>
              <a:t>A measure of how constrained water is to diffuse in only certain directions</a:t>
            </a:r>
          </a:p>
          <a:p>
            <a:pPr lvl="1"/>
            <a:r>
              <a:rPr lang="en-US"/>
              <a:t>Diffusion principal eigenvector</a:t>
            </a:r>
          </a:p>
          <a:p>
            <a:pPr lvl="2">
              <a:buFontTx/>
              <a:buNone/>
            </a:pPr>
            <a:r>
              <a:rPr lang="en-US" i="1"/>
              <a:t>The axis along which water diffuses most freely</a:t>
            </a:r>
          </a:p>
        </p:txBody>
      </p:sp>
    </p:spTree>
    <p:extLst>
      <p:ext uri="{BB962C8B-B14F-4D97-AF65-F5344CB8AC3E}">
        <p14:creationId xmlns:p14="http://schemas.microsoft.com/office/powerpoint/2010/main" val="41449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ffusion imaging in strok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01850"/>
            <a:ext cx="7505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DTI Tract Tracing</a:t>
            </a:r>
          </a:p>
        </p:txBody>
      </p:sp>
      <p:pic>
        <p:nvPicPr>
          <p:cNvPr id="18436" name="Picture 4" descr="C:\atWork\Teaching\Lectures\Brain Mapping roundup\tractsMN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62200"/>
            <a:ext cx="3810000" cy="3473450"/>
          </a:xfrm>
          <a:prstGeom prst="rect">
            <a:avLst/>
          </a:prstGeom>
          <a:noFill/>
        </p:spPr>
      </p:pic>
      <p:pic>
        <p:nvPicPr>
          <p:cNvPr id="18437" name="Picture 5" descr="C:\atWork\Teaching\Lectures\Brain Mapping roundup\cctracts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362200"/>
            <a:ext cx="4572000" cy="3419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4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772400" cy="3213100"/>
          </a:xfrm>
        </p:spPr>
        <p:txBody>
          <a:bodyPr/>
          <a:lstStyle/>
          <a:p>
            <a:r>
              <a:rPr lang="en-US" dirty="0" smtClean="0"/>
              <a:t>The brain</a:t>
            </a:r>
          </a:p>
          <a:p>
            <a:r>
              <a:rPr lang="en-US" dirty="0" smtClean="0"/>
              <a:t>Brain imaging modalities</a:t>
            </a:r>
          </a:p>
          <a:p>
            <a:r>
              <a:rPr lang="en-US" dirty="0" smtClean="0"/>
              <a:t>Standard anatomical space</a:t>
            </a:r>
          </a:p>
          <a:p>
            <a:r>
              <a:rPr lang="en-US" dirty="0" smtClean="0"/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3191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>
          <a:blip r:embed="rId2"/>
          <a:stretch>
            <a:fillRect/>
          </a:stretch>
        </p:blipFill>
        <p:spPr>
          <a:xfrm>
            <a:off x="1111907" y="1933386"/>
            <a:ext cx="2488320" cy="1036909"/>
          </a:xfrm>
          <a:prstGeom prst="rect">
            <a:avLst/>
          </a:prstGeom>
        </p:spPr>
      </p:pic>
      <p:sp>
        <p:nvSpPr>
          <p:cNvPr id="27" name="TextShape 2"/>
          <p:cNvSpPr txBox="1"/>
          <p:nvPr/>
        </p:nvSpPr>
        <p:spPr>
          <a:xfrm>
            <a:off x="1505401" y="893211"/>
            <a:ext cx="1866240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/>
              <a:t>Preprocess DWI</a:t>
            </a:r>
            <a:endParaRPr/>
          </a:p>
        </p:txBody>
      </p:sp>
      <p:sp>
        <p:nvSpPr>
          <p:cNvPr id="28" name="TextShape 3"/>
          <p:cNvSpPr txBox="1"/>
          <p:nvPr/>
        </p:nvSpPr>
        <p:spPr>
          <a:xfrm>
            <a:off x="1428988" y="1604515"/>
            <a:ext cx="1865913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/>
              <a:t>Model Diffusivity</a:t>
            </a:r>
            <a:endParaRPr/>
          </a:p>
        </p:txBody>
      </p:sp>
      <p:pic>
        <p:nvPicPr>
          <p:cNvPr id="29" name="Picture 28"/>
          <p:cNvPicPr/>
          <p:nvPr/>
        </p:nvPicPr>
        <p:blipFill>
          <a:blip r:embed="rId3"/>
          <a:stretch>
            <a:fillRect/>
          </a:stretch>
        </p:blipFill>
        <p:spPr>
          <a:xfrm>
            <a:off x="470234" y="4311618"/>
            <a:ext cx="1658880" cy="1659054"/>
          </a:xfrm>
          <a:prstGeom prst="rect">
            <a:avLst/>
          </a:prstGeom>
        </p:spPr>
      </p:pic>
      <p:sp>
        <p:nvSpPr>
          <p:cNvPr id="30" name="TextShape 4"/>
          <p:cNvSpPr txBox="1"/>
          <p:nvPr/>
        </p:nvSpPr>
        <p:spPr>
          <a:xfrm>
            <a:off x="1265712" y="3848847"/>
            <a:ext cx="2443909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 dirty="0"/>
              <a:t>Compute </a:t>
            </a:r>
            <a:r>
              <a:rPr lang="en-US" dirty="0" smtClean="0"/>
              <a:t>and cluster </a:t>
            </a:r>
            <a:r>
              <a:rPr lang="en-US" dirty="0" err="1"/>
              <a:t>t</a:t>
            </a:r>
            <a:r>
              <a:rPr lang="en-US" dirty="0" err="1" smtClean="0"/>
              <a:t>ractograms</a:t>
            </a:r>
            <a:endParaRPr dirty="0"/>
          </a:p>
        </p:txBody>
      </p:sp>
      <p:sp>
        <p:nvSpPr>
          <p:cNvPr id="33" name="Line 7"/>
          <p:cNvSpPr/>
          <p:nvPr/>
        </p:nvSpPr>
        <p:spPr>
          <a:xfrm>
            <a:off x="2431174" y="3138487"/>
            <a:ext cx="0" cy="48988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2" name="CustomShape 16"/>
          <p:cNvSpPr/>
          <p:nvPr/>
        </p:nvSpPr>
        <p:spPr>
          <a:xfrm>
            <a:off x="261241" y="3811942"/>
            <a:ext cx="4354560" cy="2300795"/>
          </a:xfrm>
          <a:prstGeom prst="rect">
            <a:avLst/>
          </a:prstGeom>
          <a:ln>
            <a:solidFill>
              <a:srgbClr val="000000"/>
            </a:solidFill>
          </a:ln>
        </p:spPr>
      </p:sp>
      <p:sp>
        <p:nvSpPr>
          <p:cNvPr id="43" name="CustomShape 17"/>
          <p:cNvSpPr/>
          <p:nvPr/>
        </p:nvSpPr>
        <p:spPr>
          <a:xfrm>
            <a:off x="1056393" y="1592104"/>
            <a:ext cx="2609144" cy="1451672"/>
          </a:xfrm>
          <a:prstGeom prst="rect">
            <a:avLst/>
          </a:prstGeom>
          <a:ln>
            <a:solidFill>
              <a:srgbClr val="000000"/>
            </a:solidFill>
          </a:ln>
        </p:spPr>
      </p:sp>
      <p:sp>
        <p:nvSpPr>
          <p:cNvPr id="44" name="Line 18"/>
          <p:cNvSpPr/>
          <p:nvPr/>
        </p:nvSpPr>
        <p:spPr>
          <a:xfrm>
            <a:off x="2431174" y="1244291"/>
            <a:ext cx="0" cy="29033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pic>
        <p:nvPicPr>
          <p:cNvPr id="51" name="Picture 50"/>
          <p:cNvPicPr/>
          <p:nvPr/>
        </p:nvPicPr>
        <p:blipFill>
          <a:blip r:embed="rId4"/>
          <a:stretch>
            <a:fillRect/>
          </a:stretch>
        </p:blipFill>
        <p:spPr>
          <a:xfrm>
            <a:off x="2715031" y="4417922"/>
            <a:ext cx="1468501" cy="1451672"/>
          </a:xfrm>
          <a:prstGeom prst="rect">
            <a:avLst/>
          </a:prstGeom>
        </p:spPr>
      </p:pic>
      <p:sp>
        <p:nvSpPr>
          <p:cNvPr id="53" name="CustomShape 24"/>
          <p:cNvSpPr/>
          <p:nvPr/>
        </p:nvSpPr>
        <p:spPr>
          <a:xfrm>
            <a:off x="0" y="-11757"/>
            <a:ext cx="9144086" cy="601897"/>
          </a:xfrm>
          <a:prstGeom prst="rect">
            <a:avLst/>
          </a:prstGeom>
        </p:spPr>
        <p:txBody>
          <a:bodyPr lIns="0" tIns="32002" rIns="0" bIns="0" anchor="ctr"/>
          <a:lstStyle/>
          <a:p>
            <a:pPr algn="ctr"/>
            <a:r>
              <a:rPr lang="en-US" sz="3600" i="1" dirty="0" smtClean="0"/>
              <a:t>In vivo</a:t>
            </a:r>
            <a:r>
              <a:rPr lang="en-US" sz="3600" dirty="0" smtClean="0"/>
              <a:t> Connectivity</a:t>
            </a:r>
            <a:r>
              <a:rPr lang="en-US" sz="3600" dirty="0"/>
              <a:t>-based Cortex </a:t>
            </a:r>
            <a:r>
              <a:rPr lang="en-US" sz="3600" dirty="0" err="1"/>
              <a:t>Parcellation</a:t>
            </a:r>
            <a:endParaRPr dirty="0"/>
          </a:p>
        </p:txBody>
      </p:sp>
      <p:pic>
        <p:nvPicPr>
          <p:cNvPr id="38" name="Picture 37" descr="Caspers-2008.tiff"/>
          <p:cNvPicPr>
            <a:picLocks noChangeAspect="1"/>
          </p:cNvPicPr>
          <p:nvPr/>
        </p:nvPicPr>
        <p:blipFill rotWithShape="1">
          <a:blip r:embed="rId5"/>
          <a:srcRect l="49931" r="-49931"/>
          <a:stretch/>
        </p:blipFill>
        <p:spPr>
          <a:xfrm>
            <a:off x="5035680" y="3869723"/>
            <a:ext cx="8010577" cy="2996031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6"/>
          <a:stretch>
            <a:fillRect/>
          </a:stretch>
        </p:blipFill>
        <p:spPr>
          <a:xfrm>
            <a:off x="5301851" y="825113"/>
            <a:ext cx="3180487" cy="3180821"/>
          </a:xfrm>
          <a:prstGeom prst="rect">
            <a:avLst/>
          </a:prstGeom>
        </p:spPr>
      </p:pic>
      <p:sp>
        <p:nvSpPr>
          <p:cNvPr id="40" name="Line 7"/>
          <p:cNvSpPr/>
          <p:nvPr/>
        </p:nvSpPr>
        <p:spPr>
          <a:xfrm flipV="1">
            <a:off x="4615801" y="3101254"/>
            <a:ext cx="561505" cy="53349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4136289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990600"/>
            <a:ext cx="7772400" cy="1143000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 dirty="0" smtClean="0"/>
              <a:t>Functional Magnetic Resonance Imaging (fMRI)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200400"/>
          </a:xfrm>
          <a:noFill/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3095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990600"/>
            <a:ext cx="7772400" cy="1143000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dirty="0"/>
              <a:t>Physiological basis </a:t>
            </a:r>
            <a:r>
              <a:rPr lang="en-US" dirty="0" smtClean="0"/>
              <a:t>of fMRI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200400"/>
          </a:xfrm>
          <a:noFill/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 dirty="0"/>
              <a:t>   </a:t>
            </a:r>
            <a:r>
              <a:rPr lang="en-US" dirty="0" smtClean="0"/>
              <a:t>Brain activity is imaged </a:t>
            </a:r>
            <a:r>
              <a:rPr lang="en-US" i="1" dirty="0"/>
              <a:t>indirectly</a:t>
            </a:r>
            <a:r>
              <a:rPr lang="en-US" dirty="0"/>
              <a:t>, through parameters related to metabolic substrate delivery.</a:t>
            </a:r>
          </a:p>
        </p:txBody>
      </p:sp>
    </p:spTree>
    <p:extLst>
      <p:ext uri="{BB962C8B-B14F-4D97-AF65-F5344CB8AC3E}">
        <p14:creationId xmlns:p14="http://schemas.microsoft.com/office/powerpoint/2010/main" val="35254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Neurovascular coupling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/>
              <a:t>Synaptic electrochemical activity</a:t>
            </a:r>
          </a:p>
          <a:p>
            <a:pPr lvl="1">
              <a:buFontTx/>
              <a:buNone/>
            </a:pPr>
            <a:r>
              <a:rPr lang="en-US" sz="3200"/>
              <a:t>	</a:t>
            </a:r>
            <a:r>
              <a:rPr lang="en-US" sz="3200" i="1">
                <a:solidFill>
                  <a:srgbClr val="006600"/>
                </a:solidFill>
              </a:rPr>
              <a:t>DEPENDS ON</a:t>
            </a:r>
            <a:endParaRPr lang="en-US" sz="3200" i="1"/>
          </a:p>
          <a:p>
            <a:pPr>
              <a:buFontTx/>
              <a:buNone/>
            </a:pPr>
            <a:r>
              <a:rPr lang="en-US"/>
              <a:t>    Maintenance of membrane potentials</a:t>
            </a:r>
          </a:p>
          <a:p>
            <a:pPr lvl="1">
              <a:buFontTx/>
              <a:buNone/>
            </a:pPr>
            <a:r>
              <a:rPr lang="en-US" sz="3200"/>
              <a:t> 	     </a:t>
            </a:r>
            <a:r>
              <a:rPr lang="en-US" sz="3200" i="1">
                <a:solidFill>
                  <a:srgbClr val="006600"/>
                </a:solidFill>
              </a:rPr>
              <a:t>WHICH DEPENDS ON</a:t>
            </a:r>
            <a:r>
              <a:rPr lang="en-US" sz="3200"/>
              <a:t> </a:t>
            </a:r>
          </a:p>
          <a:p>
            <a:pPr>
              <a:buFontTx/>
              <a:buNone/>
            </a:pPr>
            <a:r>
              <a:rPr lang="en-US"/>
              <a:t>        Metabolism of glucose</a:t>
            </a:r>
          </a:p>
          <a:p>
            <a:pPr lvl="1">
              <a:buFontTx/>
              <a:buNone/>
            </a:pPr>
            <a:r>
              <a:rPr lang="en-US" sz="3200"/>
              <a:t>	          </a:t>
            </a:r>
            <a:r>
              <a:rPr lang="en-US" sz="3200" i="1">
                <a:solidFill>
                  <a:srgbClr val="006600"/>
                </a:solidFill>
              </a:rPr>
              <a:t>WHICH</a:t>
            </a:r>
            <a:r>
              <a:rPr lang="en-US" sz="3200" i="1"/>
              <a:t> </a:t>
            </a:r>
            <a:r>
              <a:rPr lang="en-US" sz="3200" i="1">
                <a:solidFill>
                  <a:srgbClr val="006600"/>
                </a:solidFill>
              </a:rPr>
              <a:t>DEPENDS ON</a:t>
            </a:r>
            <a:endParaRPr lang="en-US"/>
          </a:p>
          <a:p>
            <a:pPr>
              <a:buFontTx/>
              <a:buNone/>
            </a:pPr>
            <a:r>
              <a:rPr lang="en-US"/>
              <a:t>           Substrate delivery via blood flow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381000" y="2209800"/>
            <a:ext cx="1295400" cy="4114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Basis of fMRI signal</a:t>
            </a:r>
          </a:p>
        </p:txBody>
      </p:sp>
      <p:grpSp>
        <p:nvGrpSpPr>
          <p:cNvPr id="173059" name="Group 1027"/>
          <p:cNvGrpSpPr>
            <a:grpSpLocks/>
          </p:cNvGrpSpPr>
          <p:nvPr/>
        </p:nvGrpSpPr>
        <p:grpSpPr bwMode="auto">
          <a:xfrm>
            <a:off x="658813" y="1971675"/>
            <a:ext cx="7875587" cy="822325"/>
            <a:chOff x="415" y="1242"/>
            <a:chExt cx="4961" cy="518"/>
          </a:xfrm>
        </p:grpSpPr>
        <p:grpSp>
          <p:nvGrpSpPr>
            <p:cNvPr id="173060" name="Group 1028"/>
            <p:cNvGrpSpPr>
              <a:grpSpLocks/>
            </p:cNvGrpSpPr>
            <p:nvPr/>
          </p:nvGrpSpPr>
          <p:grpSpPr bwMode="auto">
            <a:xfrm>
              <a:off x="4327" y="1261"/>
              <a:ext cx="1049" cy="480"/>
              <a:chOff x="4327" y="1261"/>
              <a:chExt cx="1049" cy="480"/>
            </a:xfrm>
          </p:grpSpPr>
          <p:sp>
            <p:nvSpPr>
              <p:cNvPr id="173061" name="AutoShape 1029"/>
              <p:cNvSpPr>
                <a:spLocks noChangeArrowheads="1"/>
              </p:cNvSpPr>
              <p:nvPr/>
            </p:nvSpPr>
            <p:spPr bwMode="auto">
              <a:xfrm>
                <a:off x="4327" y="1261"/>
                <a:ext cx="144" cy="480"/>
              </a:xfrm>
              <a:prstGeom prst="upArrow">
                <a:avLst>
                  <a:gd name="adj1" fmla="val 50000"/>
                  <a:gd name="adj2" fmla="val 83333"/>
                </a:avLst>
              </a:prstGeom>
              <a:solidFill>
                <a:srgbClr val="A5002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062" name="Text Box 1030"/>
              <p:cNvSpPr txBox="1">
                <a:spLocks noChangeArrowheads="1"/>
              </p:cNvSpPr>
              <p:nvPr/>
            </p:nvSpPr>
            <p:spPr bwMode="auto">
              <a:xfrm>
                <a:off x="4423" y="1357"/>
                <a:ext cx="9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MR Signal</a:t>
                </a:r>
              </a:p>
            </p:txBody>
          </p:sp>
        </p:grpSp>
        <p:grpSp>
          <p:nvGrpSpPr>
            <p:cNvPr id="173063" name="Group 1031"/>
            <p:cNvGrpSpPr>
              <a:grpSpLocks/>
            </p:cNvGrpSpPr>
            <p:nvPr/>
          </p:nvGrpSpPr>
          <p:grpSpPr bwMode="auto">
            <a:xfrm>
              <a:off x="415" y="1242"/>
              <a:ext cx="888" cy="518"/>
              <a:chOff x="415" y="1242"/>
              <a:chExt cx="888" cy="518"/>
            </a:xfrm>
          </p:grpSpPr>
          <p:sp>
            <p:nvSpPr>
              <p:cNvPr id="173064" name="Text Box 1032"/>
              <p:cNvSpPr txBox="1">
                <a:spLocks noChangeArrowheads="1"/>
              </p:cNvSpPr>
              <p:nvPr/>
            </p:nvSpPr>
            <p:spPr bwMode="auto">
              <a:xfrm>
                <a:off x="559" y="1242"/>
                <a:ext cx="74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/>
                  <a:t>Neural</a:t>
                </a:r>
              </a:p>
              <a:p>
                <a:r>
                  <a:rPr lang="en-US"/>
                  <a:t>Activity</a:t>
                </a:r>
              </a:p>
            </p:txBody>
          </p:sp>
          <p:sp>
            <p:nvSpPr>
              <p:cNvPr id="173065" name="AutoShape 1033"/>
              <p:cNvSpPr>
                <a:spLocks noChangeArrowheads="1"/>
              </p:cNvSpPr>
              <p:nvPr/>
            </p:nvSpPr>
            <p:spPr bwMode="auto">
              <a:xfrm>
                <a:off x="415" y="1261"/>
                <a:ext cx="144" cy="480"/>
              </a:xfrm>
              <a:prstGeom prst="upArrow">
                <a:avLst>
                  <a:gd name="adj1" fmla="val 50000"/>
                  <a:gd name="adj2" fmla="val 83333"/>
                </a:avLst>
              </a:prstGeom>
              <a:solidFill>
                <a:srgbClr val="A5002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73066" name="Group 1034"/>
          <p:cNvGrpSpPr>
            <a:grpSpLocks/>
          </p:cNvGrpSpPr>
          <p:nvPr/>
        </p:nvGrpSpPr>
        <p:grpSpPr bwMode="auto">
          <a:xfrm>
            <a:off x="2398713" y="1524000"/>
            <a:ext cx="4103687" cy="1701800"/>
            <a:chOff x="1511" y="960"/>
            <a:chExt cx="2585" cy="1072"/>
          </a:xfrm>
        </p:grpSpPr>
        <p:sp>
          <p:nvSpPr>
            <p:cNvPr id="173067" name="AutoShape 1035"/>
            <p:cNvSpPr>
              <a:spLocks noChangeArrowheads="1"/>
            </p:cNvSpPr>
            <p:nvPr/>
          </p:nvSpPr>
          <p:spPr bwMode="auto">
            <a:xfrm>
              <a:off x="1511" y="960"/>
              <a:ext cx="144" cy="480"/>
            </a:xfrm>
            <a:prstGeom prst="upArrow">
              <a:avLst>
                <a:gd name="adj1" fmla="val 50000"/>
                <a:gd name="adj2" fmla="val 83333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68" name="Text Box 1036"/>
            <p:cNvSpPr txBox="1">
              <a:spLocks noChangeArrowheads="1"/>
            </p:cNvSpPr>
            <p:nvPr/>
          </p:nvSpPr>
          <p:spPr bwMode="auto">
            <a:xfrm>
              <a:off x="1663" y="1056"/>
              <a:ext cx="10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Metabolism</a:t>
              </a:r>
            </a:p>
          </p:txBody>
        </p:sp>
        <p:sp>
          <p:nvSpPr>
            <p:cNvPr id="173069" name="Text Box 1037"/>
            <p:cNvSpPr txBox="1">
              <a:spLocks noChangeArrowheads="1"/>
            </p:cNvSpPr>
            <p:nvPr/>
          </p:nvSpPr>
          <p:spPr bwMode="auto">
            <a:xfrm>
              <a:off x="1861" y="1514"/>
              <a:ext cx="63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Blood </a:t>
              </a:r>
            </a:p>
            <a:p>
              <a:r>
                <a:rPr lang="en-US"/>
                <a:t>Flow</a:t>
              </a:r>
            </a:p>
          </p:txBody>
        </p:sp>
        <p:sp>
          <p:nvSpPr>
            <p:cNvPr id="173070" name="AutoShape 1038"/>
            <p:cNvSpPr>
              <a:spLocks noChangeArrowheads="1"/>
            </p:cNvSpPr>
            <p:nvPr/>
          </p:nvSpPr>
          <p:spPr bwMode="auto">
            <a:xfrm>
              <a:off x="1679" y="1529"/>
              <a:ext cx="144" cy="480"/>
            </a:xfrm>
            <a:prstGeom prst="upArrow">
              <a:avLst>
                <a:gd name="adj1" fmla="val 50000"/>
                <a:gd name="adj2" fmla="val 83333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71" name="AutoShape 1039"/>
            <p:cNvSpPr>
              <a:spLocks noChangeArrowheads="1"/>
            </p:cNvSpPr>
            <p:nvPr/>
          </p:nvSpPr>
          <p:spPr bwMode="auto">
            <a:xfrm>
              <a:off x="2728" y="1261"/>
              <a:ext cx="144" cy="48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72" name="Text Box 1040"/>
            <p:cNvSpPr txBox="1">
              <a:spLocks noChangeArrowheads="1"/>
            </p:cNvSpPr>
            <p:nvPr/>
          </p:nvSpPr>
          <p:spPr bwMode="auto">
            <a:xfrm>
              <a:off x="2872" y="1357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dHb</a:t>
              </a:r>
            </a:p>
          </p:txBody>
        </p:sp>
        <p:sp>
          <p:nvSpPr>
            <p:cNvPr id="173073" name="AutoShape 1041"/>
            <p:cNvSpPr>
              <a:spLocks noChangeArrowheads="1"/>
            </p:cNvSpPr>
            <p:nvPr/>
          </p:nvSpPr>
          <p:spPr bwMode="auto">
            <a:xfrm>
              <a:off x="3550" y="1261"/>
              <a:ext cx="144" cy="480"/>
            </a:xfrm>
            <a:prstGeom prst="upArrow">
              <a:avLst>
                <a:gd name="adj1" fmla="val 50000"/>
                <a:gd name="adj2" fmla="val 83333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74" name="Text Box 1042"/>
            <p:cNvSpPr txBox="1">
              <a:spLocks noChangeArrowheads="1"/>
            </p:cNvSpPr>
            <p:nvPr/>
          </p:nvSpPr>
          <p:spPr bwMode="auto">
            <a:xfrm>
              <a:off x="3703" y="1357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</a:t>
              </a:r>
              <a:r>
                <a:rPr lang="en-US" baseline="-25000"/>
                <a:t>2</a:t>
              </a:r>
              <a:r>
                <a:rPr lang="en-US"/>
                <a:t>*</a:t>
              </a:r>
            </a:p>
          </p:txBody>
        </p:sp>
        <p:sp>
          <p:nvSpPr>
            <p:cNvPr id="173075" name="AutoShape 1043"/>
            <p:cNvSpPr>
              <a:spLocks noChangeArrowheads="1"/>
            </p:cNvSpPr>
            <p:nvPr/>
          </p:nvSpPr>
          <p:spPr bwMode="auto">
            <a:xfrm>
              <a:off x="1519" y="1528"/>
              <a:ext cx="144" cy="480"/>
            </a:xfrm>
            <a:prstGeom prst="upArrow">
              <a:avLst>
                <a:gd name="adj1" fmla="val 50000"/>
                <a:gd name="adj2" fmla="val 83333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3076" name="Object 1044"/>
          <p:cNvGraphicFramePr>
            <a:graphicFrameLocks noChangeAspect="1"/>
          </p:cNvGraphicFramePr>
          <p:nvPr/>
        </p:nvGraphicFramePr>
        <p:xfrm>
          <a:off x="1828800" y="3352800"/>
          <a:ext cx="5181600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Worksheet" r:id="rId3" imgW="5740400" imgH="3657600" progId="Excel.Sheet.8">
                  <p:embed/>
                </p:oleObj>
              </mc:Choice>
              <mc:Fallback>
                <p:oleObj name="Worksheet" r:id="rId3" imgW="5740400" imgH="3657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352800"/>
                        <a:ext cx="5181600" cy="338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77" name="Text Box 1045"/>
          <p:cNvSpPr txBox="1">
            <a:spLocks noChangeArrowheads="1"/>
          </p:cNvSpPr>
          <p:nvPr/>
        </p:nvSpPr>
        <p:spPr bwMode="auto">
          <a:xfrm>
            <a:off x="4724400" y="3733800"/>
            <a:ext cx="2139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Hemodynamic</a:t>
            </a:r>
          </a:p>
          <a:p>
            <a:r>
              <a:rPr lang="en-US">
                <a:solidFill>
                  <a:schemeClr val="bg1"/>
                </a:solidFill>
              </a:rPr>
              <a:t>Response </a:t>
            </a:r>
          </a:p>
          <a:p>
            <a:r>
              <a:rPr lang="en-US">
                <a:solidFill>
                  <a:schemeClr val="bg1"/>
                </a:solidFill>
              </a:rPr>
              <a:t>Function (HRF)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7713" y="3733800"/>
            <a:ext cx="13689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Blood</a:t>
            </a:r>
          </a:p>
          <a:p>
            <a:r>
              <a:rPr lang="en-US" dirty="0" smtClean="0"/>
              <a:t>Oxygenation</a:t>
            </a:r>
          </a:p>
          <a:p>
            <a:r>
              <a:rPr lang="en-US" dirty="0" smtClean="0"/>
              <a:t>Dependent</a:t>
            </a:r>
          </a:p>
          <a:p>
            <a:r>
              <a:rPr lang="en-US" dirty="0" smtClean="0"/>
              <a:t>Signal</a:t>
            </a:r>
          </a:p>
          <a:p>
            <a:endParaRPr lang="en-US" dirty="0"/>
          </a:p>
          <a:p>
            <a:r>
              <a:rPr lang="en-US" dirty="0" smtClean="0"/>
              <a:t>“BOLD”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7" grpId="0" autoUpdateAnimBg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nt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1300163"/>
            <a:ext cx="6086475" cy="4257675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619500" y="5638800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Time, seconds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513" y="2971800"/>
            <a:ext cx="1563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MRI signal</a:t>
            </a:r>
          </a:p>
        </p:txBody>
      </p:sp>
    </p:spTree>
    <p:extLst>
      <p:ext uri="{BB962C8B-B14F-4D97-AF65-F5344CB8AC3E}">
        <p14:creationId xmlns:p14="http://schemas.microsoft.com/office/powerpoint/2010/main" val="27085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HRF sums linearly over trials</a:t>
            </a:r>
          </a:p>
        </p:txBody>
      </p:sp>
      <p:pic>
        <p:nvPicPr>
          <p:cNvPr id="29699" name="Picture 3" descr="dale_buck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752600"/>
            <a:ext cx="3886200" cy="4752975"/>
          </a:xfrm>
          <a:prstGeom prst="rect">
            <a:avLst/>
          </a:prstGeo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791200" y="5410200"/>
            <a:ext cx="23876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/>
              <a:t>A. Dale and R. Buckner</a:t>
            </a:r>
          </a:p>
          <a:p>
            <a:pPr algn="ctr"/>
            <a:r>
              <a:rPr lang="en-US" sz="1800" i="1"/>
              <a:t>Hum Brain Mapp 5:329</a:t>
            </a:r>
          </a:p>
          <a:p>
            <a:pPr algn="ctr"/>
            <a:r>
              <a:rPr lang="en-US" sz="1800" i="1"/>
              <a:t>1997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loc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295400"/>
            <a:ext cx="6076950" cy="4267200"/>
          </a:xfrm>
          <a:prstGeom prst="rect">
            <a:avLst/>
          </a:prstGeo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543300" y="5638800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Time, seconds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3048000"/>
            <a:ext cx="156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MRI signal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559175" y="623888"/>
            <a:ext cx="2168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Block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nder fate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897" y="6126163"/>
            <a:ext cx="9906000" cy="4756561"/>
          </a:xfrm>
          <a:prstGeom prst="rect">
            <a:avLst/>
          </a:prstGeom>
        </p:spPr>
      </p:pic>
      <p:pic>
        <p:nvPicPr>
          <p:cNvPr id="5" name="Picture 4" descr="tlob activ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" y="1813020"/>
            <a:ext cx="9144000" cy="43961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280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Activation of the anterior temporal lobes during listening to discourse.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d_reconstru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an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1300163"/>
            <a:ext cx="6086475" cy="4257675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619500" y="5562600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Time, seconds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3048000"/>
            <a:ext cx="156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MRI signal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851150" y="685800"/>
            <a:ext cx="3473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Event-Related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ummary1"/>
          <p:cNvPicPr>
            <a:picLocks noChangeAspect="1" noChangeArrowheads="1"/>
          </p:cNvPicPr>
          <p:nvPr/>
        </p:nvPicPr>
        <p:blipFill>
          <a:blip r:embed="rId2"/>
          <a:srcRect t="48863" b="25000"/>
          <a:stretch>
            <a:fillRect/>
          </a:stretch>
        </p:blipFill>
        <p:spPr bwMode="auto">
          <a:xfrm>
            <a:off x="1828800" y="4343400"/>
            <a:ext cx="5816600" cy="2193925"/>
          </a:xfrm>
          <a:prstGeom prst="rect">
            <a:avLst/>
          </a:prstGeom>
          <a:noFill/>
        </p:spPr>
      </p:pic>
      <p:pic>
        <p:nvPicPr>
          <p:cNvPr id="31747" name="Picture 3" descr="Summary1"/>
          <p:cNvPicPr>
            <a:picLocks noChangeAspect="1" noChangeArrowheads="1"/>
          </p:cNvPicPr>
          <p:nvPr/>
        </p:nvPicPr>
        <p:blipFill>
          <a:blip r:embed="rId2"/>
          <a:srcRect t="25000" b="50000"/>
          <a:stretch>
            <a:fillRect/>
          </a:stretch>
        </p:blipFill>
        <p:spPr bwMode="auto">
          <a:xfrm>
            <a:off x="1828800" y="2317750"/>
            <a:ext cx="5819775" cy="2098675"/>
          </a:xfrm>
          <a:prstGeom prst="rect">
            <a:avLst/>
          </a:prstGeom>
          <a:noFill/>
        </p:spPr>
      </p:pic>
      <p:pic>
        <p:nvPicPr>
          <p:cNvPr id="31748" name="Picture 4" descr="Summary1"/>
          <p:cNvPicPr>
            <a:picLocks noChangeAspect="1" noChangeArrowheads="1"/>
          </p:cNvPicPr>
          <p:nvPr/>
        </p:nvPicPr>
        <p:blipFill>
          <a:blip r:embed="rId2"/>
          <a:srcRect r="3416" b="75000"/>
          <a:stretch>
            <a:fillRect/>
          </a:stretch>
        </p:blipFill>
        <p:spPr bwMode="auto">
          <a:xfrm>
            <a:off x="1847850" y="228600"/>
            <a:ext cx="5619750" cy="2098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5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rling encoding retriev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393825"/>
            <a:ext cx="869950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Activation of hippocampus during successful memory encoding and retrieval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fMRI </a:t>
            </a:r>
            <a:r>
              <a:rPr lang="en-US" dirty="0"/>
              <a:t>paradigms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 paradigm</a:t>
            </a:r>
          </a:p>
          <a:p>
            <a:pPr lvl="1"/>
            <a:r>
              <a:rPr lang="en-US" dirty="0"/>
              <a:t>Signal model: predicted BOLD </a:t>
            </a:r>
            <a:r>
              <a:rPr lang="en-US" dirty="0" err="1"/>
              <a:t>timecourse</a:t>
            </a:r>
            <a:endParaRPr lang="en-US" dirty="0"/>
          </a:p>
          <a:p>
            <a:r>
              <a:rPr lang="en-US" dirty="0"/>
              <a:t>Functional connectivity paradigm</a:t>
            </a:r>
          </a:p>
          <a:p>
            <a:pPr lvl="1"/>
            <a:r>
              <a:rPr lang="en-US" dirty="0"/>
              <a:t>Signal model: correlated signal </a:t>
            </a:r>
            <a:r>
              <a:rPr lang="en-US" dirty="0" err="1" smtClean="0"/>
              <a:t>timecourses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swal et al., 1997c.tif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762000"/>
            <a:ext cx="3200400" cy="2978834"/>
          </a:xfrm>
        </p:spPr>
      </p:pic>
      <p:grpSp>
        <p:nvGrpSpPr>
          <p:cNvPr id="2" name="Group 8"/>
          <p:cNvGrpSpPr/>
          <p:nvPr/>
        </p:nvGrpSpPr>
        <p:grpSpPr>
          <a:xfrm>
            <a:off x="5947049" y="457200"/>
            <a:ext cx="2511151" cy="6172200"/>
            <a:chOff x="4876800" y="457200"/>
            <a:chExt cx="2511151" cy="6172200"/>
          </a:xfrm>
        </p:grpSpPr>
        <p:pic>
          <p:nvPicPr>
            <p:cNvPr id="7" name="Picture 6" descr="Biswal et al., 1997.tiff"/>
            <p:cNvPicPr>
              <a:picLocks noChangeAspect="1"/>
            </p:cNvPicPr>
            <p:nvPr/>
          </p:nvPicPr>
          <p:blipFill>
            <a:blip r:embed="rId4"/>
            <a:srcRect r="50259"/>
            <a:stretch>
              <a:fillRect/>
            </a:stretch>
          </p:blipFill>
          <p:spPr>
            <a:xfrm>
              <a:off x="4876800" y="457200"/>
              <a:ext cx="2469858" cy="4235450"/>
            </a:xfrm>
            <a:prstGeom prst="rect">
              <a:avLst/>
            </a:prstGeom>
          </p:spPr>
        </p:pic>
        <p:pic>
          <p:nvPicPr>
            <p:cNvPr id="8" name="Picture 7" descr="Biswal et al., 1997b.tiff"/>
            <p:cNvPicPr>
              <a:picLocks noChangeAspect="1"/>
            </p:cNvPicPr>
            <p:nvPr/>
          </p:nvPicPr>
          <p:blipFill>
            <a:blip r:embed="rId5"/>
            <a:srcRect r="45775"/>
            <a:stretch>
              <a:fillRect/>
            </a:stretch>
          </p:blipFill>
          <p:spPr>
            <a:xfrm>
              <a:off x="4876800" y="4648200"/>
              <a:ext cx="2511151" cy="19812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038600" y="1752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FE8"/>
                </a:solidFill>
                <a:latin typeface="Calibri"/>
              </a:rPr>
              <a:t>Finger tapping</a:t>
            </a:r>
            <a:endParaRPr lang="en-US" dirty="0">
              <a:solidFill>
                <a:srgbClr val="FAFFE8"/>
              </a:solidFill>
              <a:latin typeface="Calibri"/>
            </a:endParaRPr>
          </a:p>
        </p:txBody>
      </p:sp>
      <p:cxnSp>
        <p:nvCxnSpPr>
          <p:cNvPr id="19" name="Shape 18"/>
          <p:cNvCxnSpPr>
            <a:stCxn id="11" idx="0"/>
          </p:cNvCxnSpPr>
          <p:nvPr/>
        </p:nvCxnSpPr>
        <p:spPr>
          <a:xfrm rot="5400000" flipH="1" flipV="1">
            <a:off x="5124450" y="1085850"/>
            <a:ext cx="457200" cy="8763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4038600" y="2121932"/>
            <a:ext cx="876300" cy="545068"/>
          </a:xfrm>
          <a:prstGeom prst="bentConnector3">
            <a:avLst>
              <a:gd name="adj1" fmla="val -13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03626" y="5486400"/>
            <a:ext cx="139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FE8"/>
                </a:solidFill>
                <a:latin typeface="Calibri"/>
              </a:rPr>
              <a:t>Fourier transform</a:t>
            </a:r>
            <a:endParaRPr lang="en-US" dirty="0">
              <a:solidFill>
                <a:srgbClr val="FAFFE8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235515" y="-36143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Resting State Paradigm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47049" y="2382910"/>
            <a:ext cx="2469858" cy="23097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2468" y="4372513"/>
            <a:ext cx="2515732" cy="23097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85800" y="3319216"/>
            <a:ext cx="5316674" cy="3363037"/>
            <a:chOff x="685800" y="3319216"/>
            <a:chExt cx="5316674" cy="3363037"/>
          </a:xfrm>
        </p:grpSpPr>
        <p:grpSp>
          <p:nvGrpSpPr>
            <p:cNvPr id="28" name="Group 27"/>
            <p:cNvGrpSpPr/>
            <p:nvPr/>
          </p:nvGrpSpPr>
          <p:grpSpPr>
            <a:xfrm>
              <a:off x="685800" y="3319216"/>
              <a:ext cx="5316674" cy="3363037"/>
              <a:chOff x="685800" y="3319216"/>
              <a:chExt cx="5316674" cy="3363037"/>
            </a:xfrm>
          </p:grpSpPr>
          <p:cxnSp>
            <p:nvCxnSpPr>
              <p:cNvPr id="34" name="Elbow Connector 33"/>
              <p:cNvCxnSpPr/>
              <p:nvPr/>
            </p:nvCxnSpPr>
            <p:spPr>
              <a:xfrm rot="10800000" flipV="1">
                <a:off x="4038600" y="4692650"/>
                <a:ext cx="876300" cy="565150"/>
              </a:xfrm>
              <a:prstGeom prst="bentConnector3">
                <a:avLst>
                  <a:gd name="adj1" fmla="val 185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398825" y="4323318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AFFE8"/>
                    </a:solidFill>
                    <a:latin typeface="Calibri"/>
                  </a:rPr>
                  <a:t>Resting</a:t>
                </a:r>
                <a:endParaRPr lang="en-US" dirty="0">
                  <a:solidFill>
                    <a:srgbClr val="FAFFE8"/>
                  </a:solidFill>
                  <a:latin typeface="Calibri"/>
                </a:endParaRPr>
              </a:p>
            </p:txBody>
          </p:sp>
          <p:cxnSp>
            <p:nvCxnSpPr>
              <p:cNvPr id="29" name="Elbow Connector 28"/>
              <p:cNvCxnSpPr/>
              <p:nvPr/>
            </p:nvCxnSpPr>
            <p:spPr>
              <a:xfrm flipV="1">
                <a:off x="4970325" y="3543300"/>
                <a:ext cx="1032149" cy="685800"/>
              </a:xfrm>
              <a:prstGeom prst="bentConnector3">
                <a:avLst>
                  <a:gd name="adj1" fmla="val -1265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16"/>
              <p:cNvGrpSpPr/>
              <p:nvPr/>
            </p:nvGrpSpPr>
            <p:grpSpPr>
              <a:xfrm>
                <a:off x="685800" y="3319216"/>
                <a:ext cx="3200400" cy="3012418"/>
                <a:chOff x="685800" y="3484891"/>
                <a:chExt cx="3200400" cy="3012418"/>
              </a:xfrm>
            </p:grpSpPr>
            <p:pic>
              <p:nvPicPr>
                <p:cNvPr id="5" name="Picture 4" descr="Biswal et al., 1997d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5800" y="3810000"/>
                  <a:ext cx="3200400" cy="2687309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2209800" y="6096000"/>
                  <a:ext cx="914400" cy="401309"/>
                </a:xfrm>
                <a:prstGeom prst="rect">
                  <a:avLst/>
                </a:prstGeom>
                <a:solidFill>
                  <a:srgbClr val="2C2C2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AFFE8"/>
                    </a:solidFill>
                    <a:latin typeface="Calibri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209800" y="3484891"/>
                  <a:ext cx="914400" cy="401309"/>
                </a:xfrm>
                <a:prstGeom prst="rect">
                  <a:avLst/>
                </a:prstGeom>
                <a:solidFill>
                  <a:srgbClr val="2C2C2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AFFE8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3" name="TextBox 9"/>
              <p:cNvSpPr txBox="1">
                <a:spLocks noChangeArrowheads="1"/>
              </p:cNvSpPr>
              <p:nvPr/>
            </p:nvSpPr>
            <p:spPr bwMode="auto">
              <a:xfrm>
                <a:off x="1981200" y="6312365"/>
                <a:ext cx="35814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latin typeface="Rockwell" pitchFamily="33" charset="0"/>
                  </a:rPr>
                  <a:t>Biswal et al., 1997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38400" y="5969911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AFFE8"/>
                  </a:solidFill>
                  <a:latin typeface="Calibri"/>
                </a:rPr>
                <a:t>ICA</a:t>
              </a:r>
              <a:endParaRPr lang="en-US" dirty="0">
                <a:solidFill>
                  <a:srgbClr val="FAFFE8"/>
                </a:solidFill>
                <a:latin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28800" y="3339525"/>
            <a:ext cx="182880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FE8"/>
                </a:solidFill>
                <a:latin typeface="Calibri"/>
              </a:rPr>
              <a:t>Box car GLM</a:t>
            </a:r>
            <a:endParaRPr lang="en-US" dirty="0">
              <a:solidFill>
                <a:srgbClr val="FAFFE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6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4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resting state networks Beckmann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388938"/>
            <a:ext cx="74295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863600" y="419100"/>
            <a:ext cx="5996082" cy="1881664"/>
            <a:chOff x="863600" y="419100"/>
            <a:chExt cx="5996082" cy="1881664"/>
          </a:xfrm>
        </p:grpSpPr>
        <p:sp>
          <p:nvSpPr>
            <p:cNvPr id="3" name="TextBox 2"/>
            <p:cNvSpPr txBox="1"/>
            <p:nvPr/>
          </p:nvSpPr>
          <p:spPr>
            <a:xfrm>
              <a:off x="889000" y="419100"/>
              <a:ext cx="20609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Early visual network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2800" y="1930400"/>
              <a:ext cx="161542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Motor network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84700" y="419100"/>
              <a:ext cx="227498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Ventral visual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3600" y="1931432"/>
              <a:ext cx="183103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Auditory network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6300" y="3441700"/>
            <a:ext cx="6355402" cy="1867932"/>
            <a:chOff x="876300" y="3441700"/>
            <a:chExt cx="6355402" cy="1867932"/>
          </a:xfrm>
        </p:grpSpPr>
        <p:sp>
          <p:nvSpPr>
            <p:cNvPr id="4" name="TextBox 3"/>
            <p:cNvSpPr txBox="1"/>
            <p:nvPr/>
          </p:nvSpPr>
          <p:spPr>
            <a:xfrm>
              <a:off x="4572000" y="4940300"/>
              <a:ext cx="265970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L dorsal attention network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84700" y="3441700"/>
              <a:ext cx="179023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Salience network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9000" y="3442732"/>
              <a:ext cx="229642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Default mode network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300" y="4940300"/>
              <a:ext cx="268685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Calibri"/>
                </a:rPr>
                <a:t>R dorsal attention network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73460" y="6459538"/>
            <a:ext cx="231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Damoiseaux et al 2006</a:t>
            </a:r>
          </a:p>
        </p:txBody>
      </p:sp>
    </p:spTree>
    <p:extLst>
      <p:ext uri="{BB962C8B-B14F-4D97-AF65-F5344CB8AC3E}">
        <p14:creationId xmlns:p14="http://schemas.microsoft.com/office/powerpoint/2010/main" val="30049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800000"/>
                </a:solidFill>
              </a:rPr>
              <a:t>“Default” </a:t>
            </a:r>
            <a:r>
              <a:rPr lang="en-US" b="1" dirty="0" smtClean="0">
                <a:solidFill>
                  <a:srgbClr val="800000"/>
                </a:solidFill>
              </a:rPr>
              <a:t>Mode Network</a:t>
            </a: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5832475" y="5156200"/>
            <a:ext cx="3311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AFFE8"/>
                </a:solidFill>
                <a:latin typeface="Rockwell" pitchFamily="33" charset="0"/>
              </a:rPr>
              <a:t>Grecius &amp; Dougherty, 2007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960060"/>
            <a:ext cx="8686800" cy="792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i="1" dirty="0" smtClean="0"/>
              <a:t>Relevance to disease</a:t>
            </a:r>
          </a:p>
        </p:txBody>
      </p:sp>
      <p:pic>
        <p:nvPicPr>
          <p:cNvPr id="17" name="Picture 16" descr="AD_gross.gif"/>
          <p:cNvPicPr>
            <a:picLocks noChangeAspect="1"/>
          </p:cNvPicPr>
          <p:nvPr/>
        </p:nvPicPr>
        <p:blipFill>
          <a:blip r:embed="rId3"/>
          <a:srcRect t="49891"/>
          <a:stretch>
            <a:fillRect/>
          </a:stretch>
        </p:blipFill>
        <p:spPr>
          <a:xfrm>
            <a:off x="1143000" y="4598542"/>
            <a:ext cx="2514600" cy="164751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" name="Picture 9" descr="pib sagittal van boeven 2009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616985"/>
            <a:ext cx="3996310" cy="175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87325" y="1266450"/>
            <a:ext cx="8956675" cy="2794904"/>
            <a:chOff x="187325" y="3932237"/>
            <a:chExt cx="8956675" cy="2794904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457200" y="3932237"/>
              <a:ext cx="8686800" cy="7921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3200" b="1" i="1" noProof="0" dirty="0" smtClean="0"/>
                <a:t>Relevance to adaptive behavior</a:t>
              </a:r>
              <a:endPara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5029200" y="4475836"/>
              <a:ext cx="3540125" cy="2229764"/>
              <a:chOff x="717373" y="3318975"/>
              <a:chExt cx="5083472" cy="3201220"/>
            </a:xfrm>
          </p:grpSpPr>
          <p:pic>
            <p:nvPicPr>
              <p:cNvPr id="37" name="Picture 6" descr="E:\NAYAK\AR278\xml\Figures\16\16-jpg\ne290449.f7.jpg"/>
              <p:cNvPicPr>
                <a:picLocks noChangeAspect="1" noChangeArrowheads="1"/>
              </p:cNvPicPr>
              <p:nvPr/>
            </p:nvPicPr>
            <p:blipFill>
              <a:blip r:embed="rId5"/>
              <a:srcRect b="12523"/>
              <a:stretch>
                <a:fillRect/>
              </a:stretch>
            </p:blipFill>
            <p:spPr bwMode="auto">
              <a:xfrm>
                <a:off x="717373" y="3318975"/>
                <a:ext cx="4923903" cy="3201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Box 7"/>
              <p:cNvSpPr txBox="1">
                <a:spLocks noChangeArrowheads="1"/>
              </p:cNvSpPr>
              <p:nvPr/>
            </p:nvSpPr>
            <p:spPr bwMode="auto">
              <a:xfrm>
                <a:off x="3443755" y="6130278"/>
                <a:ext cx="2357090" cy="375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>
                    <a:solidFill>
                      <a:srgbClr val="FFFF00"/>
                    </a:solidFill>
                    <a:latin typeface="Calibri" pitchFamily="33" charset="0"/>
                  </a:rPr>
                  <a:t>Raichle &amp; Mintun, 2007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87325" y="4724400"/>
              <a:ext cx="2479675" cy="1893332"/>
              <a:chOff x="187325" y="4724400"/>
              <a:chExt cx="2479675" cy="1893332"/>
            </a:xfrm>
          </p:grpSpPr>
          <p:pic>
            <p:nvPicPr>
              <p:cNvPr id="35" name="Picture 34" descr="deactivation-DMN-sridharan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187325" y="4724400"/>
                <a:ext cx="2479675" cy="1588027"/>
              </a:xfrm>
              <a:prstGeom prst="rect">
                <a:avLst/>
              </a:prstGeom>
              <a:scene3d>
                <a:camera prst="orthographicFront">
                  <a:rot lat="0" lon="10799999" rev="0"/>
                </a:camera>
                <a:lightRig rig="threePt" dir="t"/>
              </a:scene3d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95300" y="6248400"/>
                <a:ext cx="1901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Deactivation DMN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946400" y="4495800"/>
              <a:ext cx="1613581" cy="2231341"/>
              <a:chOff x="2946400" y="4495800"/>
              <a:chExt cx="1613581" cy="2231341"/>
            </a:xfrm>
          </p:grpSpPr>
          <p:pic>
            <p:nvPicPr>
              <p:cNvPr id="33" name="Picture 32" descr="Nback.tif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6400" y="4495800"/>
                <a:ext cx="1549400" cy="201422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959100" y="6357809"/>
                <a:ext cx="1600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Activation DAN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9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Summary: functional connectivity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BOLD fluctuations formerly thought to be “noise” are correlated across distant sites.</a:t>
            </a:r>
          </a:p>
          <a:p>
            <a:r>
              <a:rPr lang="en-US"/>
              <a:t> Analysis of functional connectivity “at rest” identifies consistent “intrinsic networks” </a:t>
            </a:r>
          </a:p>
          <a:p>
            <a:r>
              <a:rPr lang="en-US"/>
              <a:t>Functional connectivity is grounded in anatomic connectivity</a:t>
            </a:r>
          </a:p>
          <a:p>
            <a:r>
              <a:rPr lang="en-US"/>
              <a:t>Intrinsic networks may reflect a fundamental level of large-scale physiologic organization</a:t>
            </a:r>
          </a:p>
        </p:txBody>
      </p:sp>
    </p:spTree>
    <p:extLst>
      <p:ext uri="{BB962C8B-B14F-4D97-AF65-F5344CB8AC3E}">
        <p14:creationId xmlns:p14="http://schemas.microsoft.com/office/powerpoint/2010/main" val="15105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Anchoring standard space</a:t>
            </a:r>
          </a:p>
        </p:txBody>
      </p:sp>
      <p:pic>
        <p:nvPicPr>
          <p:cNvPr id="4" name="Picture 3" descr="p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82" y="1417638"/>
            <a:ext cx="4217217" cy="5123919"/>
          </a:xfrm>
          <a:prstGeom prst="rect">
            <a:avLst/>
          </a:prstGeom>
        </p:spPr>
      </p:pic>
      <p:pic>
        <p:nvPicPr>
          <p:cNvPr id="5" name="Picture 4" descr="greenwich-observat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" y="2152014"/>
            <a:ext cx="44450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oss_brain_le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86" y="1196304"/>
            <a:ext cx="7096125" cy="5322094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321" y="8145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brain is </a:t>
            </a:r>
            <a:r>
              <a:rPr lang="en-US" smtClean="0"/>
              <a:t>an 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093"/>
            <a:ext cx="8229600" cy="1143000"/>
          </a:xfrm>
        </p:spPr>
        <p:txBody>
          <a:bodyPr/>
          <a:lstStyle/>
          <a:p>
            <a:r>
              <a:rPr lang="en-US"/>
              <a:t>Anchoring standard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0343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The brain “equator” is the </a:t>
            </a:r>
            <a:r>
              <a:rPr lang="en-US" dirty="0" err="1"/>
              <a:t>intercommisural</a:t>
            </a:r>
            <a:r>
              <a:rPr lang="en-US" dirty="0"/>
              <a:t> line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2195912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2" y="3919565"/>
            <a:ext cx="2227945" cy="29153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18214" y="4038600"/>
            <a:ext cx="4525786" cy="2819400"/>
            <a:chOff x="441325" y="1797050"/>
            <a:chExt cx="4525786" cy="2819400"/>
          </a:xfrm>
        </p:grpSpPr>
        <p:pic>
          <p:nvPicPr>
            <p:cNvPr id="10" name="Picture 9" descr="brain-ventricles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25" y="1797050"/>
              <a:ext cx="3810000" cy="28194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945444" y="2581173"/>
              <a:ext cx="4021667" cy="118284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pneumoencephalo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9" y="1490307"/>
            <a:ext cx="3127889" cy="247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567581"/>
            <a:ext cx="3652413" cy="240270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5531" y="2974535"/>
            <a:ext cx="4391508" cy="128789"/>
            <a:chOff x="315531" y="2974535"/>
            <a:chExt cx="4391508" cy="128789"/>
          </a:xfrm>
        </p:grpSpPr>
        <p:sp>
          <p:nvSpPr>
            <p:cNvPr id="5" name="Oval 4"/>
            <p:cNvSpPr/>
            <p:nvPr/>
          </p:nvSpPr>
          <p:spPr>
            <a:xfrm>
              <a:off x="1993542" y="2974535"/>
              <a:ext cx="124798" cy="11591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533795" y="2987414"/>
              <a:ext cx="124798" cy="11591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315531" y="3038929"/>
              <a:ext cx="4391508" cy="12880"/>
            </a:xfrm>
            <a:prstGeom prst="line">
              <a:avLst/>
            </a:prstGeom>
            <a:ln w="50800"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91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ldrack talaira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137"/>
            <a:ext cx="9096338" cy="279717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3093"/>
            <a:ext cx="8229600" cy="1143000"/>
          </a:xfrm>
        </p:spPr>
        <p:txBody>
          <a:bodyPr/>
          <a:lstStyle/>
          <a:p>
            <a:r>
              <a:rPr lang="en-US" dirty="0" err="1" smtClean="0"/>
              <a:t>Talairach</a:t>
            </a:r>
            <a:r>
              <a:rPr lang="en-US" dirty="0" smtClean="0"/>
              <a:t>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Talairach</a:t>
            </a:r>
            <a:r>
              <a:rPr lang="en-US" sz="2800" dirty="0"/>
              <a:t> </a:t>
            </a:r>
            <a:r>
              <a:rPr lang="en-US" sz="2800" dirty="0" smtClean="0"/>
              <a:t>Space</a:t>
            </a:r>
            <a:br>
              <a:rPr lang="en-US" sz="2800" dirty="0" smtClean="0"/>
            </a:br>
            <a:r>
              <a:rPr lang="en-US" sz="2800" dirty="0" smtClean="0"/>
              <a:t>Montreal Neurological Institute (MNI) space</a:t>
            </a:r>
            <a:endParaRPr lang="en-US" sz="2800" dirty="0"/>
          </a:p>
        </p:txBody>
      </p:sp>
      <p:pic>
        <p:nvPicPr>
          <p:cNvPr id="4" name="Picture 3" descr="MNI vs talaira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7" y="1872167"/>
            <a:ext cx="7545765" cy="31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n_sections_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9144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b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98" y="1048229"/>
            <a:ext cx="5491541" cy="577241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148730"/>
            <a:ext cx="8229600" cy="1143000"/>
          </a:xfrm>
        </p:spPr>
        <p:txBody>
          <a:bodyPr/>
          <a:lstStyle/>
          <a:p>
            <a:r>
              <a:rPr lang="en-US" dirty="0" smtClean="0"/>
              <a:t>Voxel-based </a:t>
            </a:r>
            <a:r>
              <a:rPr lang="en-US" dirty="0" err="1" smtClean="0"/>
              <a:t>morphometry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4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Limits on interpretation </a:t>
            </a:r>
            <a:br>
              <a:rPr lang="en-US"/>
            </a:br>
            <a:r>
              <a:rPr lang="en-US"/>
              <a:t>of spatial normalization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Anatomic variability in </a:t>
            </a:r>
            <a:r>
              <a:rPr lang="en-US" dirty="0" err="1"/>
              <a:t>Talairach</a:t>
            </a:r>
            <a:r>
              <a:rPr lang="en-US" dirty="0"/>
              <a:t> space </a:t>
            </a:r>
          </a:p>
          <a:p>
            <a:pPr lvl="1"/>
            <a:r>
              <a:rPr lang="en-US" dirty="0"/>
              <a:t>1.5 cm</a:t>
            </a:r>
          </a:p>
          <a:p>
            <a:r>
              <a:rPr lang="en-US" dirty="0"/>
              <a:t>Irreducible cortical variability </a:t>
            </a:r>
          </a:p>
          <a:p>
            <a:pPr lvl="1"/>
            <a:r>
              <a:rPr lang="en-US" dirty="0"/>
              <a:t>This variability is itself variable</a:t>
            </a:r>
          </a:p>
          <a:p>
            <a:pPr lvl="1"/>
            <a:r>
              <a:rPr lang="en-US" dirty="0" err="1"/>
              <a:t>Cytoarchitecture</a:t>
            </a:r>
            <a:r>
              <a:rPr lang="en-US" dirty="0"/>
              <a:t> adds another layer of variability</a:t>
            </a:r>
          </a:p>
          <a:p>
            <a:r>
              <a:rPr lang="en-US" dirty="0"/>
              <a:t>Not always easy to assign results to one location</a:t>
            </a:r>
          </a:p>
          <a:p>
            <a:pPr lvl="1"/>
            <a:r>
              <a:rPr lang="en-US" dirty="0"/>
              <a:t>Local maximum of statistic field, vs center of mass</a:t>
            </a:r>
          </a:p>
          <a:p>
            <a:pPr lvl="1"/>
            <a:r>
              <a:rPr lang="en-US" dirty="0"/>
              <a:t>Extent-based statistics vs Magnitude-based statistics</a:t>
            </a:r>
          </a:p>
          <a:p>
            <a:r>
              <a:rPr lang="en-US" dirty="0"/>
              <a:t>fMRI data are typically smoothed for SNR </a:t>
            </a:r>
            <a:r>
              <a:rPr lang="en-US" dirty="0" smtClean="0"/>
              <a:t>reasons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615950" y="692150"/>
            <a:ext cx="2654300" cy="596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746125" y="746125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Image Acquisition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4197350" y="768350"/>
            <a:ext cx="2654300" cy="901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4458669" y="822325"/>
            <a:ext cx="2281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Physiologic data </a:t>
            </a:r>
          </a:p>
          <a:p>
            <a:r>
              <a:rPr lang="en-US"/>
              <a:t>    acquisition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6026150" y="1911350"/>
            <a:ext cx="2654300" cy="596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6119002" y="1965325"/>
            <a:ext cx="250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Stimulus recording</a:t>
            </a: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463550" y="1758950"/>
            <a:ext cx="3187700" cy="5207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517525" y="1812925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   Motion correction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463550" y="2673350"/>
            <a:ext cx="3187700" cy="5207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536575" y="2727325"/>
            <a:ext cx="313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 Anatomic alignment</a:t>
            </a: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463550" y="3587750"/>
            <a:ext cx="3187700" cy="5207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517525" y="3641725"/>
            <a:ext cx="3014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Intensity normalization</a:t>
            </a:r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>
            <a:off x="1828800" y="2286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5" name="Line 15"/>
          <p:cNvSpPr>
            <a:spLocks noChangeShapeType="1"/>
          </p:cNvSpPr>
          <p:nvPr/>
        </p:nvSpPr>
        <p:spPr bwMode="auto">
          <a:xfrm>
            <a:off x="1828800" y="3200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828800" y="1371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7" name="Rectangle 17"/>
          <p:cNvSpPr>
            <a:spLocks noChangeArrowheads="1"/>
          </p:cNvSpPr>
          <p:nvPr/>
        </p:nvSpPr>
        <p:spPr bwMode="auto">
          <a:xfrm>
            <a:off x="1606550" y="4502150"/>
            <a:ext cx="5854700" cy="1130300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2727325" y="4563110"/>
            <a:ext cx="3685705" cy="95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3200"/>
              <a:t>General linear model</a:t>
            </a:r>
          </a:p>
          <a:p>
            <a:r>
              <a:rPr lang="en-US" sz="2400"/>
              <a:t>  Multiple linear regression</a:t>
            </a:r>
          </a:p>
        </p:txBody>
      </p:sp>
      <p:sp>
        <p:nvSpPr>
          <p:cNvPr id="128019" name="Line 19"/>
          <p:cNvSpPr>
            <a:spLocks noChangeShapeType="1"/>
          </p:cNvSpPr>
          <p:nvPr/>
        </p:nvSpPr>
        <p:spPr bwMode="auto">
          <a:xfrm>
            <a:off x="1836070" y="4114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 flipV="1">
            <a:off x="5257800" y="1752600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1" name="Line 21"/>
          <p:cNvSpPr>
            <a:spLocks noChangeShapeType="1"/>
          </p:cNvSpPr>
          <p:nvPr/>
        </p:nvSpPr>
        <p:spPr bwMode="auto">
          <a:xfrm flipV="1">
            <a:off x="6553200" y="25146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2" name="Rectangle 22"/>
          <p:cNvSpPr>
            <a:spLocks noChangeArrowheads="1"/>
          </p:cNvSpPr>
          <p:nvPr/>
        </p:nvSpPr>
        <p:spPr bwMode="auto">
          <a:xfrm>
            <a:off x="6080125" y="3381375"/>
            <a:ext cx="2654300" cy="520700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3" name="Rectangle 23"/>
          <p:cNvSpPr>
            <a:spLocks noChangeArrowheads="1"/>
          </p:cNvSpPr>
          <p:nvPr/>
        </p:nvSpPr>
        <p:spPr bwMode="auto">
          <a:xfrm>
            <a:off x="6198310" y="3413125"/>
            <a:ext cx="248751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Convolution w/ HRF (EV)</a:t>
            </a: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 flipV="1">
            <a:off x="6572375" y="3886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3503837" y="6102350"/>
            <a:ext cx="2507884" cy="5969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3542715" y="6169283"/>
            <a:ext cx="2378293" cy="36997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Thresholding/inference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6553200" y="6102350"/>
            <a:ext cx="2279650" cy="5969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158750" y="6102350"/>
            <a:ext cx="2882900" cy="5969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30" name="Rectangle 30"/>
          <p:cNvSpPr>
            <a:spLocks noChangeArrowheads="1"/>
          </p:cNvSpPr>
          <p:nvPr/>
        </p:nvSpPr>
        <p:spPr bwMode="auto">
          <a:xfrm>
            <a:off x="807285" y="6195199"/>
            <a:ext cx="1418107" cy="36997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Test statistics</a:t>
            </a:r>
          </a:p>
        </p:txBody>
      </p:sp>
      <p:sp>
        <p:nvSpPr>
          <p:cNvPr id="128031" name="Line 31"/>
          <p:cNvSpPr>
            <a:spLocks noChangeShapeType="1"/>
          </p:cNvSpPr>
          <p:nvPr/>
        </p:nvSpPr>
        <p:spPr bwMode="auto">
          <a:xfrm>
            <a:off x="1865096" y="5638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32" name="Line 32"/>
          <p:cNvSpPr>
            <a:spLocks noChangeShapeType="1"/>
          </p:cNvSpPr>
          <p:nvPr/>
        </p:nvSpPr>
        <p:spPr bwMode="auto">
          <a:xfrm flipV="1">
            <a:off x="3041650" y="6362358"/>
            <a:ext cx="462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34" name="Rectangle 34"/>
          <p:cNvSpPr>
            <a:spLocks noChangeArrowheads="1"/>
          </p:cNvSpPr>
          <p:nvPr/>
        </p:nvSpPr>
        <p:spPr bwMode="auto">
          <a:xfrm>
            <a:off x="2422525" y="60325"/>
            <a:ext cx="379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6600"/>
                </a:solidFill>
              </a:rPr>
              <a:t>   fMRI Data Post-Processing</a:t>
            </a:r>
            <a:endParaRPr lang="en-US" i="1">
              <a:solidFill>
                <a:srgbClr val="66FF66"/>
              </a:solidFill>
            </a:endParaRPr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 flipV="1">
            <a:off x="6003925" y="6362358"/>
            <a:ext cx="528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6890527" y="6206014"/>
            <a:ext cx="1497230" cy="36997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7100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fMRI time series</a:t>
            </a:r>
          </a:p>
        </p:txBody>
      </p:sp>
      <p:pic>
        <p:nvPicPr>
          <p:cNvPr id="33795" name="Picture 3" descr="D:\grabowsk\IOP\ra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057400"/>
            <a:ext cx="6791325" cy="3514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Line 4"/>
          <p:cNvSpPr>
            <a:spLocks noChangeShapeType="1"/>
          </p:cNvSpPr>
          <p:nvPr/>
        </p:nvSpPr>
        <p:spPr bwMode="auto">
          <a:xfrm flipH="1">
            <a:off x="1371600" y="2133600"/>
            <a:ext cx="0" cy="337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022725" y="5527675"/>
            <a:ext cx="72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88925" y="3241675"/>
            <a:ext cx="911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 MR</a:t>
            </a:r>
          </a:p>
          <a:p>
            <a:r>
              <a:rPr lang="en-US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1501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fMRI signal reflects multiple simultaneous effects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Task</a:t>
            </a:r>
          </a:p>
          <a:p>
            <a:pPr>
              <a:lnSpc>
                <a:spcPct val="90000"/>
              </a:lnSpc>
            </a:pPr>
            <a:r>
              <a:rPr lang="en-US"/>
              <a:t>Physiologic fluctuations</a:t>
            </a:r>
          </a:p>
          <a:p>
            <a:pPr lvl="1">
              <a:lnSpc>
                <a:spcPct val="90000"/>
              </a:lnSpc>
            </a:pPr>
            <a:r>
              <a:rPr lang="en-US"/>
              <a:t>Cardiac pulsatility</a:t>
            </a:r>
          </a:p>
          <a:p>
            <a:pPr lvl="1">
              <a:lnSpc>
                <a:spcPct val="90000"/>
              </a:lnSpc>
            </a:pPr>
            <a:r>
              <a:rPr lang="en-US"/>
              <a:t>Respiratory effects</a:t>
            </a:r>
          </a:p>
          <a:p>
            <a:pPr lvl="1">
              <a:lnSpc>
                <a:spcPct val="90000"/>
              </a:lnSpc>
            </a:pPr>
            <a:r>
              <a:rPr lang="en-US"/>
              <a:t>CSF flow/pulsation</a:t>
            </a:r>
          </a:p>
          <a:p>
            <a:pPr>
              <a:lnSpc>
                <a:spcPct val="90000"/>
              </a:lnSpc>
            </a:pPr>
            <a:r>
              <a:rPr lang="en-US"/>
              <a:t>Head motion/spin history</a:t>
            </a:r>
          </a:p>
          <a:p>
            <a:pPr>
              <a:lnSpc>
                <a:spcPct val="90000"/>
              </a:lnSpc>
            </a:pPr>
            <a:r>
              <a:rPr lang="en-US"/>
              <a:t>Slow drifts</a:t>
            </a:r>
          </a:p>
          <a:p>
            <a:pPr>
              <a:lnSpc>
                <a:spcPct val="90000"/>
              </a:lnSpc>
            </a:pPr>
            <a:r>
              <a:rPr lang="en-US"/>
              <a:t>Thermal noise</a:t>
            </a:r>
          </a:p>
        </p:txBody>
      </p:sp>
    </p:spTree>
    <p:extLst>
      <p:ext uri="{BB962C8B-B14F-4D97-AF65-F5344CB8AC3E}">
        <p14:creationId xmlns:p14="http://schemas.microsoft.com/office/powerpoint/2010/main" val="94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Sulci and </a:t>
            </a:r>
            <a:r>
              <a:rPr lang="en-US" dirty="0" err="1" smtClean="0"/>
              <a:t>Gyri</a:t>
            </a:r>
            <a:r>
              <a:rPr lang="en-US" dirty="0" smtClean="0"/>
              <a:t> of the Cerebral Cortex</a:t>
            </a:r>
            <a:endParaRPr lang="en-US" dirty="0"/>
          </a:p>
        </p:txBody>
      </p:sp>
      <p:pic>
        <p:nvPicPr>
          <p:cNvPr id="4" name="Picture 3" descr="Gray7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889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Statistical analysis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Problem: at each voxel, estimate the task effect in the presence of other effects</a:t>
            </a:r>
          </a:p>
          <a:p>
            <a:pPr>
              <a:lnSpc>
                <a:spcPct val="90000"/>
              </a:lnSpc>
            </a:pPr>
            <a:r>
              <a:rPr lang="en-US" dirty="0"/>
              <a:t>Technique: multiple linear regression</a:t>
            </a:r>
            <a:br>
              <a:rPr lang="en-US" dirty="0"/>
            </a:br>
            <a:r>
              <a:rPr lang="en-US" dirty="0"/>
              <a:t>supported by the general linear model: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	Y = </a:t>
            </a:r>
            <a:r>
              <a:rPr lang="en-US" b="1" dirty="0">
                <a:latin typeface="Symbol" pitchFamily="32" charset="2"/>
              </a:rPr>
              <a:t>b</a:t>
            </a:r>
            <a:r>
              <a:rPr lang="en-US" sz="2800" baseline="-25000" dirty="0">
                <a:latin typeface="Symbol" pitchFamily="32" charset="2"/>
              </a:rPr>
              <a:t>1</a:t>
            </a:r>
            <a:r>
              <a:rPr lang="en-US" dirty="0"/>
              <a:t>X</a:t>
            </a:r>
            <a:r>
              <a:rPr lang="en-US" sz="2800" baseline="-25000" dirty="0"/>
              <a:t>1</a:t>
            </a:r>
            <a:r>
              <a:rPr lang="en-US" dirty="0"/>
              <a:t> + </a:t>
            </a:r>
            <a:r>
              <a:rPr lang="en-US" b="1" dirty="0">
                <a:latin typeface="Symbol" pitchFamily="32" charset="2"/>
              </a:rPr>
              <a:t>b</a:t>
            </a:r>
            <a:r>
              <a:rPr lang="en-US" sz="2800" baseline="-25000" dirty="0">
                <a:latin typeface="Symbol" pitchFamily="32" charset="2"/>
              </a:rPr>
              <a:t>2</a:t>
            </a:r>
            <a:r>
              <a:rPr lang="en-US" dirty="0"/>
              <a:t>X</a:t>
            </a:r>
            <a:r>
              <a:rPr lang="en-US" sz="2800" baseline="-25000" dirty="0"/>
              <a:t>2</a:t>
            </a:r>
            <a:r>
              <a:rPr lang="en-US" dirty="0"/>
              <a:t> + … + </a:t>
            </a:r>
            <a:r>
              <a:rPr lang="en-US" dirty="0">
                <a:latin typeface="Symbol" pitchFamily="32" charset="2"/>
              </a:rPr>
              <a:t>e		</a:t>
            </a:r>
            <a:r>
              <a:rPr lang="en-US" dirty="0" smtClean="0">
                <a:latin typeface="Symbol" pitchFamily="32" charset="2"/>
              </a:rPr>
              <a:t/>
            </a:r>
            <a:br>
              <a:rPr lang="en-US" dirty="0" smtClean="0">
                <a:latin typeface="Symbol" pitchFamily="32" charset="2"/>
              </a:rPr>
            </a:br>
            <a:r>
              <a:rPr lang="en-US" dirty="0">
                <a:latin typeface="Symbol" pitchFamily="32" charset="2"/>
              </a:rPr>
              <a:t>		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 task effect is estimated by regression coefficient (</a:t>
            </a:r>
            <a:r>
              <a:rPr lang="en-US" dirty="0">
                <a:latin typeface="Symbol" pitchFamily="32" charset="2"/>
              </a:rPr>
              <a:t>b</a:t>
            </a:r>
            <a:r>
              <a:rPr lang="en-US" dirty="0"/>
              <a:t>) and tested with a </a:t>
            </a:r>
            <a:r>
              <a:rPr lang="en-US" i="1" dirty="0"/>
              <a:t>t</a:t>
            </a:r>
            <a:r>
              <a:rPr lang="en-US" dirty="0"/>
              <a:t> statistic</a:t>
            </a:r>
          </a:p>
        </p:txBody>
      </p:sp>
    </p:spTree>
    <p:extLst>
      <p:ext uri="{BB962C8B-B14F-4D97-AF65-F5344CB8AC3E}">
        <p14:creationId xmlns:p14="http://schemas.microsoft.com/office/powerpoint/2010/main" val="7240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nder fate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897" y="6126163"/>
            <a:ext cx="9906000" cy="4756561"/>
          </a:xfrm>
          <a:prstGeom prst="rect">
            <a:avLst/>
          </a:prstGeom>
        </p:spPr>
      </p:pic>
      <p:pic>
        <p:nvPicPr>
          <p:cNvPr id="5" name="Picture 4" descr="tlob activ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" y="1813020"/>
            <a:ext cx="9144000" cy="43961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280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Activation of the anterior temporal lobes during listening to discourse.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Summing Up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MRI approaches to brain structure and function continue </a:t>
            </a:r>
            <a:r>
              <a:rPr lang="en-US" dirty="0"/>
              <a:t>to diversify and become more </a:t>
            </a:r>
            <a:r>
              <a:rPr lang="en-US" dirty="0" smtClean="0"/>
              <a:t>powerful, driven mostly by conceptual and software innovation.</a:t>
            </a:r>
            <a:endParaRPr lang="en-US" dirty="0"/>
          </a:p>
          <a:p>
            <a:r>
              <a:rPr lang="en-US" dirty="0" smtClean="0"/>
              <a:t>Multispectral/multimodal approaches are now common, clinically and in research.</a:t>
            </a:r>
            <a:endParaRPr lang="en-US" dirty="0"/>
          </a:p>
          <a:p>
            <a:r>
              <a:rPr lang="en-US" dirty="0"/>
              <a:t>Imaging approaches are beginning to analyze brain activity in terms of </a:t>
            </a:r>
            <a:r>
              <a:rPr lang="en-US" dirty="0" smtClean="0"/>
              <a:t>natural </a:t>
            </a:r>
            <a:r>
              <a:rPr lang="en-US" dirty="0"/>
              <a:t>systems structure (columns, fields, large scale systems)</a:t>
            </a:r>
          </a:p>
          <a:p>
            <a:r>
              <a:rPr lang="en-US" dirty="0"/>
              <a:t>Most of </a:t>
            </a:r>
            <a:r>
              <a:rPr lang="en-US" dirty="0" smtClean="0"/>
              <a:t>the </a:t>
            </a:r>
            <a:r>
              <a:rPr lang="en-US" dirty="0"/>
              <a:t>techniques have not (YET) found their way into clinical application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45999" y="324095"/>
            <a:ext cx="2052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000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thickness</a:t>
            </a:r>
            <a:endParaRPr lang="en-US" dirty="0"/>
          </a:p>
        </p:txBody>
      </p:sp>
      <p:pic>
        <p:nvPicPr>
          <p:cNvPr id="4" name="Content Placeholder 3" descr="cortical thicknes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 b="233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0615" y="6287593"/>
            <a:ext cx="19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FreeSurfer</a:t>
            </a:r>
            <a:r>
              <a:rPr lang="en-US" dirty="0" smtClean="0"/>
              <a:t>,   CARET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</TotalTime>
  <Words>1662</Words>
  <Application>Microsoft Macintosh PowerPoint</Application>
  <PresentationFormat>On-screen Show (4:3)</PresentationFormat>
  <Paragraphs>328</Paragraphs>
  <Slides>83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4" baseType="lpstr">
      <vt:lpstr>Calibri</vt:lpstr>
      <vt:lpstr>Helvetica</vt:lpstr>
      <vt:lpstr>Rockwell</vt:lpstr>
      <vt:lpstr>Symbol</vt:lpstr>
      <vt:lpstr>TUE Logos VL</vt:lpstr>
      <vt:lpstr>TUE Scala</vt:lpstr>
      <vt:lpstr>Wingdings</vt:lpstr>
      <vt:lpstr>Arial</vt:lpstr>
      <vt:lpstr>Office Theme</vt:lpstr>
      <vt:lpstr>Equation</vt:lpstr>
      <vt:lpstr>Worksheet</vt:lpstr>
      <vt:lpstr>Imaging Brain Structure and Function</vt:lpstr>
      <vt:lpstr>Why image the brain?</vt:lpstr>
      <vt:lpstr>Why is the brain hard to image?</vt:lpstr>
      <vt:lpstr>Digital image paradigm</vt:lpstr>
      <vt:lpstr>Outline</vt:lpstr>
      <vt:lpstr>PowerPoint Presentation</vt:lpstr>
      <vt:lpstr>The brain is an organ</vt:lpstr>
      <vt:lpstr>Sulci and Gyri of the Cerebral Cortex</vt:lpstr>
      <vt:lpstr>Cortical thickness</vt:lpstr>
      <vt:lpstr>PowerPoint Presentation</vt:lpstr>
      <vt:lpstr>Brodmann’s cytoarchitectonic map (1909)</vt:lpstr>
      <vt:lpstr>PowerPoint Presentation</vt:lpstr>
      <vt:lpstr>PowerPoint Presentation</vt:lpstr>
      <vt:lpstr>PowerPoint Presentation</vt:lpstr>
      <vt:lpstr>Xray Computed Tomography</vt:lpstr>
      <vt:lpstr>Tissue vs. Bone Windows</vt:lpstr>
      <vt:lpstr>Computed tomography</vt:lpstr>
      <vt:lpstr>Intracerebral hypertensive hemorrhage</vt:lpstr>
      <vt:lpstr>PowerPoint Presentation</vt:lpstr>
      <vt:lpstr>PowerPoint Presentation</vt:lpstr>
      <vt:lpstr>Positron Emission Tomography (PET)</vt:lpstr>
      <vt:lpstr>PowerPoint Presentation</vt:lpstr>
      <vt:lpstr>PowerPoint Presentation</vt:lpstr>
      <vt:lpstr>PowerPoint Presentation</vt:lpstr>
      <vt:lpstr>PET</vt:lpstr>
      <vt:lpstr>BRAIN IMAGING OF Alzheimer’s disease</vt:lpstr>
      <vt:lpstr>PowerPoint Presentation</vt:lpstr>
      <vt:lpstr>Magnetic Resonance Imaging (MRI)</vt:lpstr>
      <vt:lpstr>MRI</vt:lpstr>
      <vt:lpstr>PowerPoint Presentation</vt:lpstr>
      <vt:lpstr>Excitation</vt:lpstr>
      <vt:lpstr>Relaxation: T1, T2, T2*</vt:lpstr>
      <vt:lpstr>T1 relaxation occurs at different rates in different tissues</vt:lpstr>
      <vt:lpstr>PowerPoint Presentation</vt:lpstr>
      <vt:lpstr>PowerPoint Presentation</vt:lpstr>
      <vt:lpstr>The MRI signal is rich</vt:lpstr>
      <vt:lpstr>Magnetic resonance angiography “MRA”</vt:lpstr>
      <vt:lpstr>The “economy” of MRI</vt:lpstr>
      <vt:lpstr>Efficient pulse sequences</vt:lpstr>
      <vt:lpstr>PowerPoint Presentation</vt:lpstr>
      <vt:lpstr>PowerPoint Presentation</vt:lpstr>
      <vt:lpstr>PowerPoint Presentation</vt:lpstr>
      <vt:lpstr>Diffusion Tensor Imaging</vt:lpstr>
      <vt:lpstr>Diffusion </vt:lpstr>
      <vt:lpstr>Diffusion eigenvectors</vt:lpstr>
      <vt:lpstr>Diffusion Tensor Images</vt:lpstr>
      <vt:lpstr>Diffusion imaging</vt:lpstr>
      <vt:lpstr>PowerPoint Presentation</vt:lpstr>
      <vt:lpstr>DTI Tract Tracing</vt:lpstr>
      <vt:lpstr>PowerPoint Presentation</vt:lpstr>
      <vt:lpstr>PowerPoint Presentation</vt:lpstr>
      <vt:lpstr>Functional Magnetic Resonance Imaging (fMRI)</vt:lpstr>
      <vt:lpstr>Physiological basis of fMRI</vt:lpstr>
      <vt:lpstr>Neurovascular coupling</vt:lpstr>
      <vt:lpstr>Basis of fMRI signal</vt:lpstr>
      <vt:lpstr>PowerPoint Presentation</vt:lpstr>
      <vt:lpstr>HRF sums linearly over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fMRI paradigms</vt:lpstr>
      <vt:lpstr>Resting State Paradigm</vt:lpstr>
      <vt:lpstr>PowerPoint Presentation</vt:lpstr>
      <vt:lpstr>“Default” Mode Network</vt:lpstr>
      <vt:lpstr>Summary: functional connectivity paradigm</vt:lpstr>
      <vt:lpstr>PowerPoint Presentation</vt:lpstr>
      <vt:lpstr>Anchoring standard space</vt:lpstr>
      <vt:lpstr>Anchoring standard space</vt:lpstr>
      <vt:lpstr>Talairach Space</vt:lpstr>
      <vt:lpstr>Talairach Space Montreal Neurological Institute (MNI) space</vt:lpstr>
      <vt:lpstr>PowerPoint Presentation</vt:lpstr>
      <vt:lpstr>Voxel-based morphometry</vt:lpstr>
      <vt:lpstr>Limits on interpretation  of spatial normalization </vt:lpstr>
      <vt:lpstr>PowerPoint Presentation</vt:lpstr>
      <vt:lpstr>PowerPoint Presentation</vt:lpstr>
      <vt:lpstr>fMRI time series</vt:lpstr>
      <vt:lpstr>fMRI signal reflects multiple simultaneous effects</vt:lpstr>
      <vt:lpstr>Statistical analysis</vt:lpstr>
      <vt:lpstr>PowerPoint Presentation</vt:lpstr>
      <vt:lpstr>Summing Up</vt:lpstr>
      <vt:lpstr>PowerPoint Presentation</vt:lpstr>
    </vt:vector>
  </TitlesOfParts>
  <Company>University of Washington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Imaging Science</dc:title>
  <dc:creator>Thomas Grabowski</dc:creator>
  <cp:lastModifiedBy>Tom Grabowski</cp:lastModifiedBy>
  <cp:revision>46</cp:revision>
  <dcterms:created xsi:type="dcterms:W3CDTF">2011-10-30T21:27:46Z</dcterms:created>
  <dcterms:modified xsi:type="dcterms:W3CDTF">2017-10-18T20:13:16Z</dcterms:modified>
</cp:coreProperties>
</file>