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26.xml" ContentType="application/vnd.ms-office.chartstyle+xml"/>
  <Override PartName="/ppt/charts/colors26.xml" ContentType="application/vnd.ms-office.chartcolorstyle+xml"/>
  <Override PartName="/ppt/charts/chartEx2.xml" ContentType="application/vnd.ms-office.chartex+xml"/>
  <Override PartName="/ppt/charts/style27.xml" ContentType="application/vnd.ms-office.chartstyle+xml"/>
  <Override PartName="/ppt/charts/colors27.xml" ContentType="application/vnd.ms-office.chartcolorstyle+xml"/>
  <Override PartName="/ppt/charts/chartEx3.xml" ContentType="application/vnd.ms-office.chartex+xml"/>
  <Override PartName="/ppt/charts/style28.xml" ContentType="application/vnd.ms-office.chartstyle+xml"/>
  <Override PartName="/ppt/charts/colors28.xml" ContentType="application/vnd.ms-office.chartcolorstyle+xml"/>
  <Override PartName="/ppt/charts/chartEx4.xml" ContentType="application/vnd.ms-office.chartex+xml"/>
  <Override PartName="/ppt/charts/style29.xml" ContentType="application/vnd.ms-office.chartstyle+xml"/>
  <Override PartName="/ppt/charts/colors29.xml" ContentType="application/vnd.ms-office.chartcolorstyle+xml"/>
  <Override PartName="/ppt/charts/chartEx5.xml" ContentType="application/vnd.ms-office.chartex+xml"/>
  <Override PartName="/ppt/charts/style30.xml" ContentType="application/vnd.ms-office.chartstyle+xml"/>
  <Override PartName="/ppt/charts/colors30.xml" ContentType="application/vnd.ms-office.chartcolorstyle+xml"/>
  <Override PartName="/ppt/charts/chart26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27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28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29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0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1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2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3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4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35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36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37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38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39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0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1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2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3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handoutMasterIdLst>
    <p:handoutMasterId r:id="rId91"/>
  </p:handoutMasterIdLst>
  <p:sldIdLst>
    <p:sldId id="256" r:id="rId2"/>
    <p:sldId id="358" r:id="rId3"/>
    <p:sldId id="260" r:id="rId4"/>
    <p:sldId id="257" r:id="rId5"/>
    <p:sldId id="399" r:id="rId6"/>
    <p:sldId id="259" r:id="rId7"/>
    <p:sldId id="262" r:id="rId8"/>
    <p:sldId id="261" r:id="rId9"/>
    <p:sldId id="416" r:id="rId10"/>
    <p:sldId id="265" r:id="rId11"/>
    <p:sldId id="279" r:id="rId12"/>
    <p:sldId id="412" r:id="rId13"/>
    <p:sldId id="263" r:id="rId14"/>
    <p:sldId id="267" r:id="rId15"/>
    <p:sldId id="268" r:id="rId16"/>
    <p:sldId id="269" r:id="rId17"/>
    <p:sldId id="270" r:id="rId18"/>
    <p:sldId id="271" r:id="rId19"/>
    <p:sldId id="405" r:id="rId20"/>
    <p:sldId id="395" r:id="rId21"/>
    <p:sldId id="273" r:id="rId22"/>
    <p:sldId id="274" r:id="rId23"/>
    <p:sldId id="314" r:id="rId24"/>
    <p:sldId id="266" r:id="rId25"/>
    <p:sldId id="311" r:id="rId26"/>
    <p:sldId id="312" r:id="rId27"/>
    <p:sldId id="316" r:id="rId28"/>
    <p:sldId id="315" r:id="rId29"/>
    <p:sldId id="280" r:id="rId30"/>
    <p:sldId id="406" r:id="rId31"/>
    <p:sldId id="350" r:id="rId32"/>
    <p:sldId id="281" r:id="rId33"/>
    <p:sldId id="275" r:id="rId34"/>
    <p:sldId id="284" r:id="rId35"/>
    <p:sldId id="282" r:id="rId36"/>
    <p:sldId id="296" r:id="rId37"/>
    <p:sldId id="298" r:id="rId38"/>
    <p:sldId id="396" r:id="rId39"/>
    <p:sldId id="318" r:id="rId40"/>
    <p:sldId id="407" r:id="rId41"/>
    <p:sldId id="317" r:id="rId42"/>
    <p:sldId id="285" r:id="rId43"/>
    <p:sldId id="283" r:id="rId44"/>
    <p:sldId id="351" r:id="rId45"/>
    <p:sldId id="310" r:id="rId46"/>
    <p:sldId id="404" r:id="rId47"/>
    <p:sldId id="379" r:id="rId48"/>
    <p:sldId id="329" r:id="rId49"/>
    <p:sldId id="330" r:id="rId50"/>
    <p:sldId id="333" r:id="rId51"/>
    <p:sldId id="413" r:id="rId52"/>
    <p:sldId id="377" r:id="rId53"/>
    <p:sldId id="324" r:id="rId54"/>
    <p:sldId id="325" r:id="rId55"/>
    <p:sldId id="408" r:id="rId56"/>
    <p:sldId id="334" r:id="rId57"/>
    <p:sldId id="414" r:id="rId58"/>
    <p:sldId id="385" r:id="rId59"/>
    <p:sldId id="386" r:id="rId60"/>
    <p:sldId id="387" r:id="rId61"/>
    <p:sldId id="415" r:id="rId62"/>
    <p:sldId id="355" r:id="rId63"/>
    <p:sldId id="354" r:id="rId64"/>
    <p:sldId id="297" r:id="rId65"/>
    <p:sldId id="403" r:id="rId66"/>
    <p:sldId id="286" r:id="rId67"/>
    <p:sldId id="290" r:id="rId68"/>
    <p:sldId id="294" r:id="rId69"/>
    <p:sldId id="381" r:id="rId70"/>
    <p:sldId id="299" r:id="rId71"/>
    <p:sldId id="401" r:id="rId72"/>
    <p:sldId id="303" r:id="rId73"/>
    <p:sldId id="304" r:id="rId74"/>
    <p:sldId id="305" r:id="rId75"/>
    <p:sldId id="402" r:id="rId76"/>
    <p:sldId id="306" r:id="rId77"/>
    <p:sldId id="307" r:id="rId78"/>
    <p:sldId id="308" r:id="rId79"/>
    <p:sldId id="309" r:id="rId80"/>
    <p:sldId id="378" r:id="rId81"/>
    <p:sldId id="394" r:id="rId82"/>
    <p:sldId id="398" r:id="rId83"/>
    <p:sldId id="320" r:id="rId84"/>
    <p:sldId id="380" r:id="rId85"/>
    <p:sldId id="321" r:id="rId86"/>
    <p:sldId id="409" r:id="rId87"/>
    <p:sldId id="410" r:id="rId88"/>
    <p:sldId id="411" r:id="rId89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8A24A6-C829-4EEE-90F9-C5A8D6064411}">
          <p14:sldIdLst>
            <p14:sldId id="256"/>
            <p14:sldId id="358"/>
          </p14:sldIdLst>
        </p14:section>
        <p14:section name="Intro" id="{30ABFBB1-1155-4ED2-BC85-989B7641B3DB}">
          <p14:sldIdLst>
            <p14:sldId id="260"/>
            <p14:sldId id="257"/>
            <p14:sldId id="399"/>
            <p14:sldId id="259"/>
            <p14:sldId id="262"/>
            <p14:sldId id="261"/>
            <p14:sldId id="416"/>
            <p14:sldId id="265"/>
          </p14:sldIdLst>
        </p14:section>
        <p14:section name="ROI Detection" id="{F062F5ED-0F22-4FBB-8732-400EA2AED8F4}">
          <p14:sldIdLst>
            <p14:sldId id="279"/>
            <p14:sldId id="412"/>
            <p14:sldId id="263"/>
            <p14:sldId id="267"/>
            <p14:sldId id="268"/>
            <p14:sldId id="269"/>
            <p14:sldId id="270"/>
            <p14:sldId id="271"/>
            <p14:sldId id="405"/>
            <p14:sldId id="395"/>
            <p14:sldId id="273"/>
            <p14:sldId id="274"/>
            <p14:sldId id="314"/>
            <p14:sldId id="266"/>
            <p14:sldId id="311"/>
            <p14:sldId id="312"/>
            <p14:sldId id="316"/>
            <p14:sldId id="315"/>
          </p14:sldIdLst>
        </p14:section>
        <p14:section name="ROI Segmentation" id="{3246146B-8EA4-462B-96B2-6CF824C8F5BE}">
          <p14:sldIdLst>
            <p14:sldId id="280"/>
            <p14:sldId id="406"/>
            <p14:sldId id="350"/>
            <p14:sldId id="281"/>
            <p14:sldId id="275"/>
            <p14:sldId id="284"/>
            <p14:sldId id="282"/>
            <p14:sldId id="296"/>
            <p14:sldId id="298"/>
            <p14:sldId id="396"/>
            <p14:sldId id="318"/>
            <p14:sldId id="407"/>
            <p14:sldId id="317"/>
            <p14:sldId id="285"/>
            <p14:sldId id="283"/>
            <p14:sldId id="351"/>
          </p14:sldIdLst>
        </p14:section>
        <p14:section name="ROI Classification" id="{AC62A0EF-53E4-4BBE-92A1-9A9B5A1F29FD}">
          <p14:sldIdLst>
            <p14:sldId id="310"/>
            <p14:sldId id="404"/>
            <p14:sldId id="379"/>
            <p14:sldId id="329"/>
            <p14:sldId id="330"/>
            <p14:sldId id="333"/>
            <p14:sldId id="413"/>
            <p14:sldId id="377"/>
            <p14:sldId id="324"/>
            <p14:sldId id="325"/>
            <p14:sldId id="408"/>
            <p14:sldId id="334"/>
            <p14:sldId id="414"/>
            <p14:sldId id="385"/>
            <p14:sldId id="386"/>
            <p14:sldId id="387"/>
            <p14:sldId id="415"/>
            <p14:sldId id="355"/>
            <p14:sldId id="354"/>
          </p14:sldIdLst>
        </p14:section>
        <p14:section name="Viewing Behavior" id="{F142708B-A599-4537-A284-28BAA6CAFD5A}">
          <p14:sldIdLst>
            <p14:sldId id="297"/>
            <p14:sldId id="403"/>
            <p14:sldId id="286"/>
            <p14:sldId id="290"/>
            <p14:sldId id="294"/>
            <p14:sldId id="381"/>
            <p14:sldId id="299"/>
            <p14:sldId id="401"/>
            <p14:sldId id="303"/>
            <p14:sldId id="304"/>
            <p14:sldId id="305"/>
            <p14:sldId id="402"/>
            <p14:sldId id="306"/>
            <p14:sldId id="307"/>
            <p14:sldId id="308"/>
            <p14:sldId id="309"/>
            <p14:sldId id="378"/>
          </p14:sldIdLst>
        </p14:section>
        <p14:section name="Conclusions" id="{DBF5D8D5-673A-4CC6-91AE-31252ACF1FC8}">
          <p14:sldIdLst>
            <p14:sldId id="394"/>
            <p14:sldId id="398"/>
            <p14:sldId id="320"/>
            <p14:sldId id="380"/>
            <p14:sldId id="321"/>
          </p14:sldIdLst>
        </p14:section>
        <p14:section name="Hidden" id="{76EC04A0-AC4F-4CD7-8D3B-FAEBE390CD94}">
          <p14:sldIdLst>
            <p14:sldId id="409"/>
            <p14:sldId id="410"/>
            <p14:sldId id="4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7FF"/>
    <a:srgbClr val="FF6565"/>
    <a:srgbClr val="FFCDCD"/>
    <a:srgbClr val="FFA7A7"/>
    <a:srgbClr val="00FF00"/>
    <a:srgbClr val="AFABAB"/>
    <a:srgbClr val="7030A0"/>
    <a:srgbClr val="820082"/>
    <a:srgbClr val="0000A8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3" autoAdjust="0"/>
    <p:restoredTop sz="96242" autoAdjust="0"/>
  </p:normalViewPr>
  <p:slideViewPr>
    <p:cSldViewPr snapToGrid="0">
      <p:cViewPr>
        <p:scale>
          <a:sx n="40" d="100"/>
          <a:sy n="40" d="100"/>
        </p:scale>
        <p:origin x="1444" y="6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8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eexec.cs.washington.edu\cs\unix\projects\medical4\ezgi\code\roi_detection_superpixels\classification_experiments\eval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eexec.cs.washington.edu\cs\unix\projects\medical4\ezgi\code\roi_detection_superpixels\classification_experiments\eval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scanners/archive/Figure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scanners/archive/Figure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scanners/archive/Figure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scanners/archive/Figure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6.xml"/><Relationship Id="rId2" Type="http://schemas.microsoft.com/office/2011/relationships/chartStyle" Target="style26.xml"/><Relationship Id="rId1" Type="http://schemas.openxmlformats.org/officeDocument/2006/relationships/oleObject" Target="file:///C:\Users\ezgi\SkyDrive\Documents\papers\thesis\defense_figure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7.xml"/><Relationship Id="rId2" Type="http://schemas.microsoft.com/office/2011/relationships/chartStyle" Target="style27.xml"/><Relationship Id="rId1" Type="http://schemas.openxmlformats.org/officeDocument/2006/relationships/oleObject" Target="file:///C:\Users\ezgi\SkyDrive\Documents\papers\thesis\defense_figure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28.xml"/><Relationship Id="rId2" Type="http://schemas.microsoft.com/office/2011/relationships/chartStyle" Target="style28.xml"/><Relationship Id="rId1" Type="http://schemas.openxmlformats.org/officeDocument/2006/relationships/oleObject" Target="file:///C:\Users\ezgi\SkyDrive\Documents\papers\thesis\defense_figure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29.xml"/><Relationship Id="rId2" Type="http://schemas.microsoft.com/office/2011/relationships/chartStyle" Target="style29.xml"/><Relationship Id="rId1" Type="http://schemas.openxmlformats.org/officeDocument/2006/relationships/oleObject" Target="file:///C:\Users\ezgi\SkyDrive\Documents\papers\thesis\defense_figures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30.xml"/><Relationship Id="rId2" Type="http://schemas.microsoft.com/office/2011/relationships/chartStyle" Target="style30.xml"/><Relationship Id="rId1" Type="http://schemas.openxmlformats.org/officeDocument/2006/relationships/oleObject" Target="file:///C:\Users\ezgi\SkyDrive\Documents\papers\thesis\defense_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patches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490369863187407E-2"/>
                  <c:y val="3.72091887046822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66-42EA-BA0B-56A4F5BD1A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[eval4.xlsx]Sheet1!$A$5:$A$13</c:f>
              <c:numCache>
                <c:formatCode>General</c:formatCode>
                <c:ptCount val="9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50</c:v>
                </c:pt>
                <c:pt idx="4">
                  <c:v>40</c:v>
                </c:pt>
                <c:pt idx="5">
                  <c:v>30</c:v>
                </c:pt>
                <c:pt idx="6">
                  <c:v>20</c:v>
                </c:pt>
                <c:pt idx="7">
                  <c:v>10</c:v>
                </c:pt>
                <c:pt idx="8">
                  <c:v>5</c:v>
                </c:pt>
              </c:numCache>
            </c:numRef>
          </c:cat>
          <c:val>
            <c:numRef>
              <c:f>[eval4.xlsx]Sheet1!$AD$5:$AD$13</c:f>
              <c:numCache>
                <c:formatCode>0%</c:formatCode>
                <c:ptCount val="9"/>
                <c:pt idx="0">
                  <c:v>0.73397849121160197</c:v>
                </c:pt>
                <c:pt idx="1">
                  <c:v>0.73659251620016797</c:v>
                </c:pt>
                <c:pt idx="2">
                  <c:v>0.74222033769084894</c:v>
                </c:pt>
                <c:pt idx="3">
                  <c:v>0.73150645826837035</c:v>
                </c:pt>
                <c:pt idx="4">
                  <c:v>0.72095325247239217</c:v>
                </c:pt>
                <c:pt idx="5">
                  <c:v>0.45831613829389539</c:v>
                </c:pt>
                <c:pt idx="6">
                  <c:v>0.42359929117092382</c:v>
                </c:pt>
                <c:pt idx="7">
                  <c:v>0.38525986486894465</c:v>
                </c:pt>
                <c:pt idx="8">
                  <c:v>0.34190339540436931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66-42EA-BA0B-56A4F5BD1A3D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3144848"/>
        <c:axId val="673139952"/>
      </c:lineChart>
      <c:catAx>
        <c:axId val="673144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dictionary size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39952"/>
        <c:crosses val="autoZero"/>
        <c:auto val="1"/>
        <c:lblAlgn val="ctr"/>
        <c:lblOffset val="100"/>
        <c:noMultiLvlLbl val="0"/>
      </c:catAx>
      <c:valAx>
        <c:axId val="673139952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Accuracy</a:t>
                </a:r>
              </a:p>
            </c:rich>
          </c:tx>
          <c:layout>
            <c:manualLayout>
              <c:xMode val="edge"/>
              <c:yMode val="edge"/>
              <c:x val="4.830917874396135E-3"/>
              <c:y val="0.281956722277147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4484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929615682097707"/>
          <c:y val="1.5909839233371241E-2"/>
          <c:w val="0.14820317750136305"/>
          <c:h val="6.51570553768888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A-442A-8A76-D932E805CA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A-442A-8A76-D932E805CA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A-442A-8A76-D932E805CA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4A-442A-8A76-D932E805CA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4A-442A-8A76-D932E805CA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4A-442A-8A76-D932E805CA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F4A-442A-8A76-D932E805CA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F4A-442A-8A76-D932E805CA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Sheet3!$B$5:$I$5</c:f>
              <c:numCache>
                <c:formatCode>General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F4A-442A-8A76-D932E805C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1-483E-B2F5-FE5CDB9AFB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F1-483E-B2F5-FE5CDB9AFB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F1-483E-B2F5-FE5CDB9AFB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F1-483E-B2F5-FE5CDB9AFB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F1-483E-B2F5-FE5CDB9AFB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5F1-483E-B2F5-FE5CDB9AFB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5F1-483E-B2F5-FE5CDB9AFB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5F1-483E-B2F5-FE5CDB9AFB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Sheet3!$B$8:$I$8</c:f>
              <c:numCache>
                <c:formatCode>General</c:formatCode>
                <c:ptCount val="8"/>
                <c:pt idx="0">
                  <c:v>0.140845070422535</c:v>
                </c:pt>
                <c:pt idx="1">
                  <c:v>0</c:v>
                </c:pt>
                <c:pt idx="2">
                  <c:v>0</c:v>
                </c:pt>
                <c:pt idx="3">
                  <c:v>0.85915492957746498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5F1-483E-B2F5-FE5CDB9AF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7-4ADF-8A5A-92894E5DD11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7-4ADF-8A5A-92894E5DD11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D7-4ADF-8A5A-92894E5DD11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D7-4ADF-8A5A-92894E5DD11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D7-4ADF-8A5A-92894E5DD11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D7-4ADF-8A5A-92894E5DD11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D7-4ADF-8A5A-92894E5DD11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D7-4ADF-8A5A-92894E5DD111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Sheet3!$B$9:$I$9</c:f>
              <c:numCache>
                <c:formatCode>General</c:formatCode>
                <c:ptCount val="8"/>
                <c:pt idx="0">
                  <c:v>7.8571428571428598E-2</c:v>
                </c:pt>
                <c:pt idx="1">
                  <c:v>1.4285714285714299E-2</c:v>
                </c:pt>
                <c:pt idx="2">
                  <c:v>0</c:v>
                </c:pt>
                <c:pt idx="3">
                  <c:v>0.90714285714285703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CD7-4ADF-8A5A-92894E5DD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9B-44A6-B54E-86D4A16CB47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9B-44A6-B54E-86D4A16CB47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9B-44A6-B54E-86D4A16CB47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9B-44A6-B54E-86D4A16CB47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9B-44A6-B54E-86D4A16CB47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9B-44A6-B54E-86D4A16CB47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9B-44A6-B54E-86D4A16CB47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99B-44A6-B54E-86D4A16CB47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Sheet3!$B$10:$I$10</c:f>
              <c:numCache>
                <c:formatCode>General</c:formatCode>
                <c:ptCount val="8"/>
                <c:pt idx="0">
                  <c:v>1.58730158730159E-2</c:v>
                </c:pt>
                <c:pt idx="1">
                  <c:v>7.9365079365079402E-2</c:v>
                </c:pt>
                <c:pt idx="2">
                  <c:v>0</c:v>
                </c:pt>
                <c:pt idx="3">
                  <c:v>0.90476190476190499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9B-44A6-B54E-86D4A16CB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C-4F74-97E8-3C04A289B8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4C-4F74-97E8-3C04A289B8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C-4F74-97E8-3C04A289B89A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Sheet6!$C$16:$C$19</c:f>
              <c:numCache>
                <c:formatCode>0.00</c:formatCode>
                <c:ptCount val="4"/>
                <c:pt idx="0">
                  <c:v>0.240467289719626</c:v>
                </c:pt>
                <c:pt idx="1">
                  <c:v>0.36364485981308398</c:v>
                </c:pt>
                <c:pt idx="2">
                  <c:v>0.46060747663551399</c:v>
                </c:pt>
                <c:pt idx="3">
                  <c:v>0.556261682242991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C-4F74-97E8-3C04A289B89A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Sheet6!$D$16:$D$19</c:f>
              <c:numCache>
                <c:formatCode>General</c:formatCode>
                <c:ptCount val="4"/>
                <c:pt idx="2" formatCode="0.00">
                  <c:v>0.44341121495327102</c:v>
                </c:pt>
                <c:pt idx="3" formatCode="0.00">
                  <c:v>0.55037383177570098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C-4F74-97E8-3C04A289B89A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Sheet6!$E$16:$E$19</c:f>
              <c:numCache>
                <c:formatCode>General</c:formatCode>
                <c:ptCount val="4"/>
                <c:pt idx="2" formatCode="0.00">
                  <c:v>0.42441588785046702</c:v>
                </c:pt>
                <c:pt idx="3" formatCode="0.00">
                  <c:v>0.46754672897196298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4C-4F74-97E8-3C04A289B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12-4EDC-B28E-8EECE223D61E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12-4EDC-B28E-8EECE223D61E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12-4EDC-B28E-8EECE223D61E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Sheet6!$C$16:$C$19</c:f>
              <c:numCache>
                <c:formatCode>0.00</c:formatCode>
                <c:ptCount val="4"/>
                <c:pt idx="0">
                  <c:v>0.240467289719626</c:v>
                </c:pt>
                <c:pt idx="1">
                  <c:v>0.36364485981308398</c:v>
                </c:pt>
                <c:pt idx="2">
                  <c:v>0.46060747663551399</c:v>
                </c:pt>
                <c:pt idx="3">
                  <c:v>0.556261682242991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12-4EDC-B28E-8EECE223D61E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212-4EDC-B28E-8EECE223D61E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212-4EDC-B28E-8EECE223D61E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Sheet6!$D$16:$D$19</c:f>
              <c:numCache>
                <c:formatCode>General</c:formatCode>
                <c:ptCount val="4"/>
                <c:pt idx="2" formatCode="0.00">
                  <c:v>0.44341121495327102</c:v>
                </c:pt>
                <c:pt idx="3" formatCode="0.00">
                  <c:v>0.55037383177570098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212-4EDC-B28E-8EECE223D61E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212-4EDC-B28E-8EECE223D61E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212-4EDC-B28E-8EECE223D61E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Sheet6!$E$16:$E$19</c:f>
              <c:numCache>
                <c:formatCode>General</c:formatCode>
                <c:ptCount val="4"/>
                <c:pt idx="2" formatCode="0.00">
                  <c:v>0.42441588785046702</c:v>
                </c:pt>
                <c:pt idx="3" formatCode="0.00">
                  <c:v>0.46754672897196298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212-4EDC-B28E-8EECE223D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95-4B32-8E6E-084D2D407A05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95-4B32-8E6E-084D2D407A05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95-4B32-8E6E-084D2D407A05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Sheet6!$C$16:$C$19</c:f>
              <c:numCache>
                <c:formatCode>0.00</c:formatCode>
                <c:ptCount val="4"/>
                <c:pt idx="0">
                  <c:v>0.240467289719626</c:v>
                </c:pt>
                <c:pt idx="1">
                  <c:v>0.36364485981308398</c:v>
                </c:pt>
                <c:pt idx="2">
                  <c:v>0.46060747663551399</c:v>
                </c:pt>
                <c:pt idx="3">
                  <c:v>0.556261682242991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95-4B32-8E6E-084D2D407A05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95-4B32-8E6E-084D2D407A05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795-4B32-8E6E-084D2D407A05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Sheet6!$D$16:$D$19</c:f>
              <c:numCache>
                <c:formatCode>General</c:formatCode>
                <c:ptCount val="4"/>
                <c:pt idx="2" formatCode="0.00">
                  <c:v>0.44341121495327102</c:v>
                </c:pt>
                <c:pt idx="3" formatCode="0.00">
                  <c:v>0.55037383177570098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795-4B32-8E6E-084D2D407A05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795-4B32-8E6E-084D2D407A05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795-4B32-8E6E-084D2D407A05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Sheet6!$E$16:$E$19</c:f>
              <c:numCache>
                <c:formatCode>General</c:formatCode>
                <c:ptCount val="4"/>
                <c:pt idx="2" formatCode="0.00">
                  <c:v>0.42441588785046702</c:v>
                </c:pt>
                <c:pt idx="3" formatCode="0.00">
                  <c:v>0.46754672897196298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795-4B32-8E6E-084D2D407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D6-4C37-B7FF-3039A39D64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D6-4C37-B7FF-3039A39D64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0.53532710280373896</c:v>
                </c:pt>
                <c:pt idx="1">
                  <c:v>0.77156542056074695</c:v>
                </c:pt>
                <c:pt idx="2">
                  <c:v>0.81507009345794501</c:v>
                </c:pt>
                <c:pt idx="3">
                  <c:v>0.914766355140187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D6-4C37-B7FF-3039A39D6442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0.93661214953270999</c:v>
                </c:pt>
                <c:pt idx="3" formatCode="0.00">
                  <c:v>0.91439252336448595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D6-4C37-B7FF-3039A39D6442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0.914766355140187</c:v>
                </c:pt>
                <c:pt idx="3" formatCode="0.00">
                  <c:v>0.66913551401869198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D6-4C37-B7FF-3039A39D6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28-42EA-8726-C7FBEDDE5E4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28-42EA-8726-C7FBEDDE5E4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0.53532710280373896</c:v>
                </c:pt>
                <c:pt idx="1">
                  <c:v>0.77156542056074695</c:v>
                </c:pt>
                <c:pt idx="2">
                  <c:v>0.81507009345794501</c:v>
                </c:pt>
                <c:pt idx="3">
                  <c:v>0.914766355140187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28-42EA-8726-C7FBEDDE5E46}"/>
            </c:ext>
          </c:extLst>
        </c:ser>
        <c:ser>
          <c:idx val="1"/>
          <c:order val="1"/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428-42EA-8726-C7FBEDDE5E46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0.93661214953270999</c:v>
                </c:pt>
                <c:pt idx="3" formatCode="0.00">
                  <c:v>0.91439252336448595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428-42EA-8726-C7FBEDDE5E46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0.914766355140187</c:v>
                </c:pt>
                <c:pt idx="3" formatCode="0.00">
                  <c:v>0.66913551401869198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28-42EA-8726-C7FBEDDE5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CF-483F-A772-9B8820364093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CF-483F-A772-9B8820364093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0.53532710280373896</c:v>
                </c:pt>
                <c:pt idx="1">
                  <c:v>0.77156542056074695</c:v>
                </c:pt>
                <c:pt idx="2">
                  <c:v>0.81507009345794501</c:v>
                </c:pt>
                <c:pt idx="3">
                  <c:v>0.914766355140187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CF-483F-A772-9B8820364093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0.93661214953270999</c:v>
                </c:pt>
                <c:pt idx="3" formatCode="0.00">
                  <c:v>0.91439252336448595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CF-483F-A772-9B8820364093}"/>
            </c:ext>
          </c:extLst>
        </c:ser>
        <c:ser>
          <c:idx val="2"/>
          <c:order val="2"/>
          <c:spPr>
            <a:pattFill prst="pct3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0.914766355140187</c:v>
                </c:pt>
                <c:pt idx="3" formatCode="0.00">
                  <c:v>0.66913551401869198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CF-483F-A772-9B8820364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superpixels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100675821319438E-2"/>
                  <c:y val="-3.7209188704682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AC-4460-8AAC-FA4E8F6B4BA7}"/>
                </c:ext>
              </c:extLst>
            </c:dLbl>
            <c:dLbl>
              <c:idx val="5"/>
              <c:layout>
                <c:manualLayout>
                  <c:x val="-1.6880063905055347E-2"/>
                  <c:y val="-3.986082857691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AC-4460-8AAC-FA4E8F6B4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Sheet1!$A$5:$A$13</c:f>
              <c:numCache>
                <c:formatCode>General</c:formatCode>
                <c:ptCount val="9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50</c:v>
                </c:pt>
                <c:pt idx="4">
                  <c:v>40</c:v>
                </c:pt>
                <c:pt idx="5">
                  <c:v>30</c:v>
                </c:pt>
                <c:pt idx="6">
                  <c:v>20</c:v>
                </c:pt>
                <c:pt idx="7">
                  <c:v>10</c:v>
                </c:pt>
                <c:pt idx="8">
                  <c:v>5</c:v>
                </c:pt>
              </c:numCache>
            </c:numRef>
          </c:cat>
          <c:val>
            <c:numRef>
              <c:f>Sheet1!$Z$5:$Z$13</c:f>
              <c:numCache>
                <c:formatCode>0%</c:formatCode>
                <c:ptCount val="9"/>
                <c:pt idx="0">
                  <c:v>0.739090159722397</c:v>
                </c:pt>
                <c:pt idx="1">
                  <c:v>0.74365450779969078</c:v>
                </c:pt>
                <c:pt idx="2">
                  <c:v>0.74718436674280231</c:v>
                </c:pt>
                <c:pt idx="3">
                  <c:v>0.73886069022855472</c:v>
                </c:pt>
                <c:pt idx="4">
                  <c:v>0.73640510347133459</c:v>
                </c:pt>
                <c:pt idx="5">
                  <c:v>0.55885253590542094</c:v>
                </c:pt>
                <c:pt idx="6">
                  <c:v>0.44385029943556048</c:v>
                </c:pt>
                <c:pt idx="7">
                  <c:v>0.39604671762802407</c:v>
                </c:pt>
                <c:pt idx="8">
                  <c:v>0.35498296172175586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AC-4460-8AAC-FA4E8F6B4BA7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3144848"/>
        <c:axId val="673139952"/>
      </c:lineChart>
      <c:catAx>
        <c:axId val="673144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prstClr val="black">
                        <a:alpha val="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prstClr val="black">
                        <a:alpha val="0"/>
                      </a:prstClr>
                    </a:solidFill>
                  </a:rPr>
                  <a:t>dictionary size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prstClr val="black">
                      <a:alpha val="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39952"/>
        <c:crosses val="autoZero"/>
        <c:auto val="1"/>
        <c:lblAlgn val="ctr"/>
        <c:lblOffset val="100"/>
        <c:noMultiLvlLbl val="0"/>
      </c:catAx>
      <c:valAx>
        <c:axId val="673139952"/>
        <c:scaling>
          <c:orientation val="minMax"/>
          <c:min val="0.3000000000000000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prstClr val="black">
                        <a:alpha val="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prstClr val="black">
                        <a:alpha val="0"/>
                      </a:prstClr>
                    </a:solidFill>
                  </a:rPr>
                  <a:t>Accuracy</a:t>
                </a:r>
              </a:p>
            </c:rich>
          </c:tx>
          <c:layout>
            <c:manualLayout>
              <c:xMode val="edge"/>
              <c:yMode val="edge"/>
              <c:x val="4.830917874396135E-3"/>
              <c:y val="0.281956722277147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prstClr val="black">
                      <a:alpha val="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4484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118972447284668"/>
          <c:y val="2.1213118977828325E-2"/>
          <c:w val="0.19929526925076393"/>
          <c:h val="6.51570553768888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DA-48FB-B6DB-21244ECB2FD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DA-48FB-B6DB-21244ECB2F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DA-48FB-B6DB-21244ECB2FD1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0.51831632653061199</c:v>
                </c:pt>
                <c:pt idx="1">
                  <c:v>0.64428571428571402</c:v>
                </c:pt>
                <c:pt idx="2">
                  <c:v>0.69880102040816305</c:v>
                </c:pt>
                <c:pt idx="3">
                  <c:v>0.69058673469387699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A-48FB-B6DB-21244ECB2FD1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0.52</c:v>
                </c:pt>
                <c:pt idx="1">
                  <c:v>0.64</c:v>
                </c:pt>
                <c:pt idx="2">
                  <c:v>0.65</c:v>
                </c:pt>
                <c:pt idx="3">
                  <c:v>0.70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DA-48FB-B6DB-21244ECB2FD1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5DA-48FB-B6DB-21244ECB2FD1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0.65201530612244896</c:v>
                </c:pt>
                <c:pt idx="3" formatCode="0.00">
                  <c:v>0.70086734693877495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DA-48FB-B6DB-21244ECB2FD1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0.685994897959184</c:v>
                </c:pt>
                <c:pt idx="3" formatCode="0.00">
                  <c:v>0.69290816326530602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DA-48FB-B6DB-21244ECB2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8F-4E2C-9A04-EE068DCF00AC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8F-4E2C-9A04-EE068DCF00AC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8F-4E2C-9A04-EE068DCF00AC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0.51831632653061199</c:v>
                </c:pt>
                <c:pt idx="1">
                  <c:v>0.64428571428571402</c:v>
                </c:pt>
                <c:pt idx="2">
                  <c:v>0.69880102040816305</c:v>
                </c:pt>
                <c:pt idx="3">
                  <c:v>0.69058673469387699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8F-4E2C-9A04-EE068DCF00AC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0.52</c:v>
                </c:pt>
                <c:pt idx="1">
                  <c:v>0.64</c:v>
                </c:pt>
                <c:pt idx="2">
                  <c:v>0.65</c:v>
                </c:pt>
                <c:pt idx="3">
                  <c:v>0.70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38F-4E2C-9A04-EE068DCF00AC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38F-4E2C-9A04-EE068DCF00AC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0.65201530612244896</c:v>
                </c:pt>
                <c:pt idx="3" formatCode="0.00">
                  <c:v>0.70086734693877495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38F-4E2C-9A04-EE068DCF00AC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0.685994897959184</c:v>
                </c:pt>
                <c:pt idx="3" formatCode="0.00">
                  <c:v>0.69290816326530602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8F-4E2C-9A04-EE068DCF0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02-4FE1-9CAB-BEBF0D673EA0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02-4FE1-9CAB-BEBF0D673EA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02-4FE1-9CAB-BEBF0D673EA0}"/>
              </c:ext>
            </c:extLst>
          </c:dPt>
          <c:dLbls>
            <c:delete val="1"/>
          </c:dLbls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0.51831632653061199</c:v>
                </c:pt>
                <c:pt idx="1">
                  <c:v>0.64428571428571402</c:v>
                </c:pt>
                <c:pt idx="2">
                  <c:v>0.69880102040816305</c:v>
                </c:pt>
                <c:pt idx="3">
                  <c:v>0.69058673469387699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02-4FE1-9CAB-BEBF0D673EA0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0.52</c:v>
                </c:pt>
                <c:pt idx="1">
                  <c:v>0.64</c:v>
                </c:pt>
                <c:pt idx="2">
                  <c:v>0.65</c:v>
                </c:pt>
                <c:pt idx="3">
                  <c:v>0.70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702-4FE1-9CAB-BEBF0D673EA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702-4FE1-9CAB-BEBF0D673EA0}"/>
              </c:ext>
            </c:extLst>
          </c:dPt>
          <c:dLbls>
            <c:delete val="1"/>
          </c:dLbls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0.65201530612244896</c:v>
                </c:pt>
                <c:pt idx="3" formatCode="0.00">
                  <c:v>0.70086734693877495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702-4FE1-9CAB-BEBF0D673EA0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EDD-4494-AD99-8982A33475DC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702-4FE1-9CAB-BEBF0D673EA0}"/>
              </c:ext>
            </c:extLst>
          </c:dPt>
          <c:dLbls>
            <c:delete val="1"/>
          </c:dLbls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0.685994897959184</c:v>
                </c:pt>
                <c:pt idx="3" formatCode="0.00">
                  <c:v>0.69290816326530602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02-4FE1-9CAB-BEBF0D673E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4A-4D00-90ED-88DC3C7757D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64A-4D00-90ED-88DC3C7757D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4A-4D00-90ED-88DC3C7757D5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0.55889655172413799</c:v>
                </c:pt>
                <c:pt idx="1">
                  <c:v>0.59872413793103396</c:v>
                </c:pt>
                <c:pt idx="2">
                  <c:v>0.71334482758620699</c:v>
                </c:pt>
                <c:pt idx="3">
                  <c:v>0.84137931034482705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A-4D00-90ED-88DC3C7757D5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0.78406896551724103</c:v>
                </c:pt>
                <c:pt idx="3" formatCode="0.00">
                  <c:v>0.84517241379310304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A-4D00-90ED-88DC3C7757D5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0.82841379310344898</c:v>
                </c:pt>
                <c:pt idx="3" formatCode="0.00">
                  <c:v>0.83427586206896598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4A-4D00-90ED-88DC3C77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  <c:majorUnit val="0.2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33-45CC-910C-0C3A9DDA5689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33-45CC-910C-0C3A9DDA5689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0.55889655172413799</c:v>
                </c:pt>
                <c:pt idx="1">
                  <c:v>0.59872413793103396</c:v>
                </c:pt>
                <c:pt idx="2">
                  <c:v>0.71334482758620699</c:v>
                </c:pt>
                <c:pt idx="3">
                  <c:v>0.84137931034482705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33-45CC-910C-0C3A9DDA5689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233-45CC-910C-0C3A9DDA5689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0.78406896551724103</c:v>
                </c:pt>
                <c:pt idx="3" formatCode="0.00">
                  <c:v>0.84517241379310304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33-45CC-910C-0C3A9DDA568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33-45CC-910C-0C3A9DDA5689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0.82841379310344898</c:v>
                </c:pt>
                <c:pt idx="3" formatCode="0.00">
                  <c:v>0.83427586206896598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233-45CC-910C-0C3A9DDA5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B-4231-A17C-AAC2C1C792E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B-4231-A17C-AAC2C1C792E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0.55889655172413799</c:v>
                </c:pt>
                <c:pt idx="1">
                  <c:v>0.59872413793103396</c:v>
                </c:pt>
                <c:pt idx="2">
                  <c:v>0.71334482758620699</c:v>
                </c:pt>
                <c:pt idx="3">
                  <c:v>0.84137931034482705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3B-4231-A17C-AAC2C1C792E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63B-4231-A17C-AAC2C1C792E6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0.78406896551724103</c:v>
                </c:pt>
                <c:pt idx="3" formatCode="0.00">
                  <c:v>0.84517241379310304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3B-4231-A17C-AAC2C1C792E6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63B-4231-A17C-AAC2C1C792E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0.82841379310344898</c:v>
                </c:pt>
                <c:pt idx="3" formatCode="0.00">
                  <c:v>0.83427586206896598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3B-4231-A17C-AAC2C1C79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81558826885767"/>
          <c:y val="3.8547913308504191E-2"/>
          <c:w val="0.83799117501616649"/>
          <c:h val="0.79844107720429902"/>
        </c:manualLayout>
      </c:layout>
      <c:lineChart>
        <c:grouping val="standard"/>
        <c:varyColors val="0"/>
        <c:ser>
          <c:idx val="1"/>
          <c:order val="0"/>
          <c:tx>
            <c:strRef>
              <c:f>Figure2!$B$1</c:f>
              <c:strCache>
                <c:ptCount val="1"/>
                <c:pt idx="0">
                  <c:v>average scanning percentage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noFill/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(Figure2!$C$3:$C$62,Figure2!$C$2)</c:f>
                <c:numCache>
                  <c:formatCode>General</c:formatCode>
                  <c:ptCount val="61"/>
                  <c:pt idx="0">
                    <c:v>3.9264383243513098E-2</c:v>
                  </c:pt>
                  <c:pt idx="1">
                    <c:v>4.3942560990066999E-2</c:v>
                  </c:pt>
                  <c:pt idx="2">
                    <c:v>4.3306792414212897E-2</c:v>
                  </c:pt>
                  <c:pt idx="3">
                    <c:v>4.2115459747468401E-2</c:v>
                  </c:pt>
                  <c:pt idx="4">
                    <c:v>3.9611588175920698E-2</c:v>
                  </c:pt>
                  <c:pt idx="5">
                    <c:v>4.3560529951169803E-2</c:v>
                  </c:pt>
                  <c:pt idx="6">
                    <c:v>4.1043567254634303E-2</c:v>
                  </c:pt>
                  <c:pt idx="7">
                    <c:v>4.1184137083003503E-2</c:v>
                  </c:pt>
                  <c:pt idx="8">
                    <c:v>4.82032716201998E-2</c:v>
                  </c:pt>
                  <c:pt idx="9">
                    <c:v>3.5582935063142897E-2</c:v>
                  </c:pt>
                  <c:pt idx="10">
                    <c:v>4.9569939886633503E-2</c:v>
                  </c:pt>
                  <c:pt idx="11">
                    <c:v>4.3326913479831503E-2</c:v>
                  </c:pt>
                  <c:pt idx="12">
                    <c:v>4.7933380860429899E-2</c:v>
                  </c:pt>
                  <c:pt idx="13">
                    <c:v>4.9198373351434198E-2</c:v>
                  </c:pt>
                  <c:pt idx="14">
                    <c:v>4.1734282645088203E-2</c:v>
                  </c:pt>
                  <c:pt idx="15">
                    <c:v>3.9337842847713703E-2</c:v>
                  </c:pt>
                  <c:pt idx="16">
                    <c:v>3.9977187431990302E-2</c:v>
                  </c:pt>
                  <c:pt idx="17">
                    <c:v>4.2591886436985603E-2</c:v>
                  </c:pt>
                  <c:pt idx="18">
                    <c:v>4.8329213008423202E-2</c:v>
                  </c:pt>
                  <c:pt idx="19">
                    <c:v>4.75495382609286E-2</c:v>
                  </c:pt>
                  <c:pt idx="20">
                    <c:v>4.6234923718884199E-2</c:v>
                  </c:pt>
                  <c:pt idx="21">
                    <c:v>4.5082502837978503E-2</c:v>
                  </c:pt>
                  <c:pt idx="22">
                    <c:v>5.0395631476125399E-2</c:v>
                  </c:pt>
                  <c:pt idx="23">
                    <c:v>4.3131461191653002E-2</c:v>
                  </c:pt>
                  <c:pt idx="24">
                    <c:v>4.3570056307812903E-2</c:v>
                  </c:pt>
                  <c:pt idx="25">
                    <c:v>4.4154682705572899E-2</c:v>
                  </c:pt>
                  <c:pt idx="26">
                    <c:v>4.29525602756331E-2</c:v>
                  </c:pt>
                  <c:pt idx="27">
                    <c:v>4.4233645561167698E-2</c:v>
                  </c:pt>
                  <c:pt idx="28">
                    <c:v>4.5956496208113998E-2</c:v>
                  </c:pt>
                  <c:pt idx="29">
                    <c:v>4.3373055040386597E-2</c:v>
                  </c:pt>
                  <c:pt idx="30">
                    <c:v>4.83239498053522E-2</c:v>
                  </c:pt>
                  <c:pt idx="31">
                    <c:v>4.85844904819525E-2</c:v>
                  </c:pt>
                  <c:pt idx="32">
                    <c:v>5.0878275544945797E-2</c:v>
                  </c:pt>
                  <c:pt idx="33">
                    <c:v>4.99986242652639E-2</c:v>
                  </c:pt>
                  <c:pt idx="34">
                    <c:v>4.9222312805508199E-2</c:v>
                  </c:pt>
                  <c:pt idx="35">
                    <c:v>5.32902392666567E-2</c:v>
                  </c:pt>
                  <c:pt idx="36">
                    <c:v>4.70849504835694E-2</c:v>
                  </c:pt>
                  <c:pt idx="37">
                    <c:v>5.2668467857181801E-2</c:v>
                  </c:pt>
                  <c:pt idx="38">
                    <c:v>4.6668943429094001E-2</c:v>
                  </c:pt>
                  <c:pt idx="39">
                    <c:v>4.6523632496451597E-2</c:v>
                  </c:pt>
                  <c:pt idx="40">
                    <c:v>4.2615453266482299E-2</c:v>
                  </c:pt>
                  <c:pt idx="41">
                    <c:v>4.5312252028063299E-2</c:v>
                  </c:pt>
                  <c:pt idx="42">
                    <c:v>4.20420818695088E-2</c:v>
                  </c:pt>
                  <c:pt idx="43">
                    <c:v>4.0733901386709001E-2</c:v>
                  </c:pt>
                  <c:pt idx="44">
                    <c:v>4.3533303087571501E-2</c:v>
                  </c:pt>
                  <c:pt idx="45">
                    <c:v>4.7977516533816301E-2</c:v>
                  </c:pt>
                  <c:pt idx="46">
                    <c:v>4.6081332108942497E-2</c:v>
                  </c:pt>
                  <c:pt idx="47">
                    <c:v>4.1581080593722099E-2</c:v>
                  </c:pt>
                  <c:pt idx="48">
                    <c:v>4.90051646274101E-2</c:v>
                  </c:pt>
                  <c:pt idx="49">
                    <c:v>4.4236906572835098E-2</c:v>
                  </c:pt>
                  <c:pt idx="50">
                    <c:v>4.8262536979835999E-2</c:v>
                  </c:pt>
                  <c:pt idx="51">
                    <c:v>4.7161654710538202E-2</c:v>
                  </c:pt>
                  <c:pt idx="52">
                    <c:v>4.4092707557585903E-2</c:v>
                  </c:pt>
                  <c:pt idx="53">
                    <c:v>4.8547707869380903E-2</c:v>
                  </c:pt>
                  <c:pt idx="54">
                    <c:v>4.59224301458665E-2</c:v>
                  </c:pt>
                  <c:pt idx="55">
                    <c:v>4.3885308450065899E-2</c:v>
                  </c:pt>
                  <c:pt idx="56">
                    <c:v>4.8132315943900099E-2</c:v>
                  </c:pt>
                  <c:pt idx="57">
                    <c:v>4.5714214418004502E-2</c:v>
                  </c:pt>
                  <c:pt idx="58">
                    <c:v>4.6581676612197302E-2</c:v>
                  </c:pt>
                  <c:pt idx="59">
                    <c:v>3.9768607806629303E-2</c:v>
                  </c:pt>
                </c:numCache>
              </c:numRef>
            </c:plus>
            <c:minus>
              <c:numRef>
                <c:f>(Figure2!$C$3:$C$62,Figure2!$C$2)</c:f>
                <c:numCache>
                  <c:formatCode>General</c:formatCode>
                  <c:ptCount val="61"/>
                  <c:pt idx="0">
                    <c:v>3.9264383243513098E-2</c:v>
                  </c:pt>
                  <c:pt idx="1">
                    <c:v>4.3942560990066999E-2</c:v>
                  </c:pt>
                  <c:pt idx="2">
                    <c:v>4.3306792414212897E-2</c:v>
                  </c:pt>
                  <c:pt idx="3">
                    <c:v>4.2115459747468401E-2</c:v>
                  </c:pt>
                  <c:pt idx="4">
                    <c:v>3.9611588175920698E-2</c:v>
                  </c:pt>
                  <c:pt idx="5">
                    <c:v>4.3560529951169803E-2</c:v>
                  </c:pt>
                  <c:pt idx="6">
                    <c:v>4.1043567254634303E-2</c:v>
                  </c:pt>
                  <c:pt idx="7">
                    <c:v>4.1184137083003503E-2</c:v>
                  </c:pt>
                  <c:pt idx="8">
                    <c:v>4.82032716201998E-2</c:v>
                  </c:pt>
                  <c:pt idx="9">
                    <c:v>3.5582935063142897E-2</c:v>
                  </c:pt>
                  <c:pt idx="10">
                    <c:v>4.9569939886633503E-2</c:v>
                  </c:pt>
                  <c:pt idx="11">
                    <c:v>4.3326913479831503E-2</c:v>
                  </c:pt>
                  <c:pt idx="12">
                    <c:v>4.7933380860429899E-2</c:v>
                  </c:pt>
                  <c:pt idx="13">
                    <c:v>4.9198373351434198E-2</c:v>
                  </c:pt>
                  <c:pt idx="14">
                    <c:v>4.1734282645088203E-2</c:v>
                  </c:pt>
                  <c:pt idx="15">
                    <c:v>3.9337842847713703E-2</c:v>
                  </c:pt>
                  <c:pt idx="16">
                    <c:v>3.9977187431990302E-2</c:v>
                  </c:pt>
                  <c:pt idx="17">
                    <c:v>4.2591886436985603E-2</c:v>
                  </c:pt>
                  <c:pt idx="18">
                    <c:v>4.8329213008423202E-2</c:v>
                  </c:pt>
                  <c:pt idx="19">
                    <c:v>4.75495382609286E-2</c:v>
                  </c:pt>
                  <c:pt idx="20">
                    <c:v>4.6234923718884199E-2</c:v>
                  </c:pt>
                  <c:pt idx="21">
                    <c:v>4.5082502837978503E-2</c:v>
                  </c:pt>
                  <c:pt idx="22">
                    <c:v>5.0395631476125399E-2</c:v>
                  </c:pt>
                  <c:pt idx="23">
                    <c:v>4.3131461191653002E-2</c:v>
                  </c:pt>
                  <c:pt idx="24">
                    <c:v>4.3570056307812903E-2</c:v>
                  </c:pt>
                  <c:pt idx="25">
                    <c:v>4.4154682705572899E-2</c:v>
                  </c:pt>
                  <c:pt idx="26">
                    <c:v>4.29525602756331E-2</c:v>
                  </c:pt>
                  <c:pt idx="27">
                    <c:v>4.4233645561167698E-2</c:v>
                  </c:pt>
                  <c:pt idx="28">
                    <c:v>4.5956496208113998E-2</c:v>
                  </c:pt>
                  <c:pt idx="29">
                    <c:v>4.3373055040386597E-2</c:v>
                  </c:pt>
                  <c:pt idx="30">
                    <c:v>4.83239498053522E-2</c:v>
                  </c:pt>
                  <c:pt idx="31">
                    <c:v>4.85844904819525E-2</c:v>
                  </c:pt>
                  <c:pt idx="32">
                    <c:v>5.0878275544945797E-2</c:v>
                  </c:pt>
                  <c:pt idx="33">
                    <c:v>4.99986242652639E-2</c:v>
                  </c:pt>
                  <c:pt idx="34">
                    <c:v>4.9222312805508199E-2</c:v>
                  </c:pt>
                  <c:pt idx="35">
                    <c:v>5.32902392666567E-2</c:v>
                  </c:pt>
                  <c:pt idx="36">
                    <c:v>4.70849504835694E-2</c:v>
                  </c:pt>
                  <c:pt idx="37">
                    <c:v>5.2668467857181801E-2</c:v>
                  </c:pt>
                  <c:pt idx="38">
                    <c:v>4.6668943429094001E-2</c:v>
                  </c:pt>
                  <c:pt idx="39">
                    <c:v>4.6523632496451597E-2</c:v>
                  </c:pt>
                  <c:pt idx="40">
                    <c:v>4.2615453266482299E-2</c:v>
                  </c:pt>
                  <c:pt idx="41">
                    <c:v>4.5312252028063299E-2</c:v>
                  </c:pt>
                  <c:pt idx="42">
                    <c:v>4.20420818695088E-2</c:v>
                  </c:pt>
                  <c:pt idx="43">
                    <c:v>4.0733901386709001E-2</c:v>
                  </c:pt>
                  <c:pt idx="44">
                    <c:v>4.3533303087571501E-2</c:v>
                  </c:pt>
                  <c:pt idx="45">
                    <c:v>4.7977516533816301E-2</c:v>
                  </c:pt>
                  <c:pt idx="46">
                    <c:v>4.6081332108942497E-2</c:v>
                  </c:pt>
                  <c:pt idx="47">
                    <c:v>4.1581080593722099E-2</c:v>
                  </c:pt>
                  <c:pt idx="48">
                    <c:v>4.90051646274101E-2</c:v>
                  </c:pt>
                  <c:pt idx="49">
                    <c:v>4.4236906572835098E-2</c:v>
                  </c:pt>
                  <c:pt idx="50">
                    <c:v>4.8262536979835999E-2</c:v>
                  </c:pt>
                  <c:pt idx="51">
                    <c:v>4.7161654710538202E-2</c:v>
                  </c:pt>
                  <c:pt idx="52">
                    <c:v>4.4092707557585903E-2</c:v>
                  </c:pt>
                  <c:pt idx="53">
                    <c:v>4.8547707869380903E-2</c:v>
                  </c:pt>
                  <c:pt idx="54">
                    <c:v>4.59224301458665E-2</c:v>
                  </c:pt>
                  <c:pt idx="55">
                    <c:v>4.3885308450065899E-2</c:v>
                  </c:pt>
                  <c:pt idx="56">
                    <c:v>4.8132315943900099E-2</c:v>
                  </c:pt>
                  <c:pt idx="57">
                    <c:v>4.5714214418004502E-2</c:v>
                  </c:pt>
                  <c:pt idx="58">
                    <c:v>4.6581676612197302E-2</c:v>
                  </c:pt>
                  <c:pt idx="59">
                    <c:v>3.9768607806629303E-2</c:v>
                  </c:pt>
                </c:numCache>
              </c:numRef>
            </c:minus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numRef>
              <c:f>Figure2!$A$2:$A$62</c:f>
              <c:numCache>
                <c:formatCode>General</c:formatCode>
                <c:ptCount val="61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cat>
          <c:val>
            <c:numRef>
              <c:f>Figure2!$B$2:$B$62</c:f>
              <c:numCache>
                <c:formatCode>0%</c:formatCode>
                <c:ptCount val="61"/>
                <c:pt idx="1">
                  <c:v>0.79879882220467902</c:v>
                </c:pt>
                <c:pt idx="2">
                  <c:v>0.78378651445749303</c:v>
                </c:pt>
                <c:pt idx="3">
                  <c:v>0.78670061908926503</c:v>
                </c:pt>
                <c:pt idx="4">
                  <c:v>0.78239310145157903</c:v>
                </c:pt>
                <c:pt idx="5">
                  <c:v>0.77952536125696703</c:v>
                </c:pt>
                <c:pt idx="6">
                  <c:v>0.78267806278236396</c:v>
                </c:pt>
                <c:pt idx="7">
                  <c:v>0.78765645673469198</c:v>
                </c:pt>
                <c:pt idx="8">
                  <c:v>0.77656937015455196</c:v>
                </c:pt>
                <c:pt idx="9">
                  <c:v>0.77122479387475995</c:v>
                </c:pt>
                <c:pt idx="10">
                  <c:v>0.78919983540685001</c:v>
                </c:pt>
                <c:pt idx="11">
                  <c:v>0.75390089227322099</c:v>
                </c:pt>
                <c:pt idx="12">
                  <c:v>0.763161678197674</c:v>
                </c:pt>
                <c:pt idx="13">
                  <c:v>0.75403959352553795</c:v>
                </c:pt>
                <c:pt idx="14">
                  <c:v>0.74840434420780799</c:v>
                </c:pt>
                <c:pt idx="15">
                  <c:v>0.78218660455028299</c:v>
                </c:pt>
                <c:pt idx="16">
                  <c:v>0.78185810754393303</c:v>
                </c:pt>
                <c:pt idx="17">
                  <c:v>0.76563446807227498</c:v>
                </c:pt>
                <c:pt idx="18">
                  <c:v>0.76527093033702298</c:v>
                </c:pt>
                <c:pt idx="19">
                  <c:v>0.74689279003889397</c:v>
                </c:pt>
                <c:pt idx="20">
                  <c:v>0.73549839167325604</c:v>
                </c:pt>
                <c:pt idx="21">
                  <c:v>0.73649264171022599</c:v>
                </c:pt>
                <c:pt idx="22">
                  <c:v>0.75048160030351196</c:v>
                </c:pt>
                <c:pt idx="23">
                  <c:v>0.74438678763767596</c:v>
                </c:pt>
                <c:pt idx="24">
                  <c:v>0.75230681164013902</c:v>
                </c:pt>
                <c:pt idx="25">
                  <c:v>0.74963139185410099</c:v>
                </c:pt>
                <c:pt idx="26">
                  <c:v>0.74812951474261902</c:v>
                </c:pt>
                <c:pt idx="27">
                  <c:v>0.75082207111967403</c:v>
                </c:pt>
                <c:pt idx="28">
                  <c:v>0.75406455866852695</c:v>
                </c:pt>
                <c:pt idx="29">
                  <c:v>0.74771472240584202</c:v>
                </c:pt>
                <c:pt idx="30">
                  <c:v>0.75072292178765698</c:v>
                </c:pt>
                <c:pt idx="31">
                  <c:v>0.73878298839249701</c:v>
                </c:pt>
                <c:pt idx="32">
                  <c:v>0.71817645106027095</c:v>
                </c:pt>
                <c:pt idx="33">
                  <c:v>0.70825579398593996</c:v>
                </c:pt>
                <c:pt idx="34">
                  <c:v>0.71320897957009699</c:v>
                </c:pt>
                <c:pt idx="35">
                  <c:v>0.70629255020600101</c:v>
                </c:pt>
                <c:pt idx="36">
                  <c:v>0.707671368732946</c:v>
                </c:pt>
                <c:pt idx="37">
                  <c:v>0.71215277699429103</c:v>
                </c:pt>
                <c:pt idx="38">
                  <c:v>0.69717205815843197</c:v>
                </c:pt>
                <c:pt idx="39">
                  <c:v>0.73345515475039202</c:v>
                </c:pt>
                <c:pt idx="40">
                  <c:v>0.71668624441222695</c:v>
                </c:pt>
                <c:pt idx="41">
                  <c:v>0.737221837458508</c:v>
                </c:pt>
                <c:pt idx="42">
                  <c:v>0.72574010637852204</c:v>
                </c:pt>
                <c:pt idx="43">
                  <c:v>0.71205349158460196</c:v>
                </c:pt>
                <c:pt idx="44">
                  <c:v>0.73145037320364104</c:v>
                </c:pt>
                <c:pt idx="45">
                  <c:v>0.72858966689577898</c:v>
                </c:pt>
                <c:pt idx="46">
                  <c:v>0.71449786175519903</c:v>
                </c:pt>
                <c:pt idx="47">
                  <c:v>0.71299372200384004</c:v>
                </c:pt>
                <c:pt idx="48">
                  <c:v>0.71190872096770397</c:v>
                </c:pt>
                <c:pt idx="49">
                  <c:v>0.72161660052482701</c:v>
                </c:pt>
                <c:pt idx="50">
                  <c:v>0.70211080902832701</c:v>
                </c:pt>
                <c:pt idx="51">
                  <c:v>0.707222198509045</c:v>
                </c:pt>
                <c:pt idx="52">
                  <c:v>0.70604878220862199</c:v>
                </c:pt>
                <c:pt idx="53">
                  <c:v>0.70529358910226903</c:v>
                </c:pt>
                <c:pt idx="54">
                  <c:v>0.68429943916089897</c:v>
                </c:pt>
                <c:pt idx="55">
                  <c:v>0.71537191498173403</c:v>
                </c:pt>
                <c:pt idx="56">
                  <c:v>0.72103016033595702</c:v>
                </c:pt>
                <c:pt idx="57">
                  <c:v>0.70143129337014898</c:v>
                </c:pt>
                <c:pt idx="58">
                  <c:v>0.69785175867236604</c:v>
                </c:pt>
                <c:pt idx="59">
                  <c:v>0.70884593352073999</c:v>
                </c:pt>
                <c:pt idx="60">
                  <c:v>0.726384461662129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C1-4B7B-8575-615F149DF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07087392"/>
        <c:axId val="-607095008"/>
      </c:lineChart>
      <c:catAx>
        <c:axId val="-607087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600" dirty="0"/>
                  <a:t>Interpretation Order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607095008"/>
        <c:crossesAt val="0"/>
        <c:auto val="1"/>
        <c:lblAlgn val="ctr"/>
        <c:lblOffset val="10"/>
        <c:tickLblSkip val="10"/>
        <c:noMultiLvlLbl val="0"/>
      </c:catAx>
      <c:valAx>
        <c:axId val="-607095008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600"/>
                  <a:t>Average Scanning Percentage</a:t>
                </a:r>
              </a:p>
            </c:rich>
          </c:tx>
          <c:layout>
            <c:manualLayout>
              <c:xMode val="edge"/>
              <c:yMode val="edge"/>
              <c:x val="6.4412238325281803E-3"/>
              <c:y val="0.140876898094333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607087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81558826885767"/>
          <c:y val="3.8547913308504191E-2"/>
          <c:w val="0.83799117501616649"/>
          <c:h val="0.79844107720429902"/>
        </c:manualLayout>
      </c:layout>
      <c:lineChart>
        <c:grouping val="standard"/>
        <c:varyColors val="0"/>
        <c:ser>
          <c:idx val="1"/>
          <c:order val="0"/>
          <c:tx>
            <c:strRef>
              <c:f>Figure2!$B$1</c:f>
              <c:strCache>
                <c:ptCount val="1"/>
                <c:pt idx="0">
                  <c:v>average scanning percentage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(Figure2!$C$3:$C$62,Figure2!$C$2)</c:f>
                <c:numCache>
                  <c:formatCode>General</c:formatCode>
                  <c:ptCount val="61"/>
                  <c:pt idx="0">
                    <c:v>3.9264383243513098E-2</c:v>
                  </c:pt>
                  <c:pt idx="1">
                    <c:v>4.3942560990066999E-2</c:v>
                  </c:pt>
                  <c:pt idx="2">
                    <c:v>4.3306792414212897E-2</c:v>
                  </c:pt>
                  <c:pt idx="3">
                    <c:v>4.2115459747468401E-2</c:v>
                  </c:pt>
                  <c:pt idx="4">
                    <c:v>3.9611588175920698E-2</c:v>
                  </c:pt>
                  <c:pt idx="5">
                    <c:v>4.3560529951169803E-2</c:v>
                  </c:pt>
                  <c:pt idx="6">
                    <c:v>4.1043567254634303E-2</c:v>
                  </c:pt>
                  <c:pt idx="7">
                    <c:v>4.1184137083003503E-2</c:v>
                  </c:pt>
                  <c:pt idx="8">
                    <c:v>4.82032716201998E-2</c:v>
                  </c:pt>
                  <c:pt idx="9">
                    <c:v>3.5582935063142897E-2</c:v>
                  </c:pt>
                  <c:pt idx="10">
                    <c:v>4.9569939886633503E-2</c:v>
                  </c:pt>
                  <c:pt idx="11">
                    <c:v>4.3326913479831503E-2</c:v>
                  </c:pt>
                  <c:pt idx="12">
                    <c:v>4.7933380860429899E-2</c:v>
                  </c:pt>
                  <c:pt idx="13">
                    <c:v>4.9198373351434198E-2</c:v>
                  </c:pt>
                  <c:pt idx="14">
                    <c:v>4.1734282645088203E-2</c:v>
                  </c:pt>
                  <c:pt idx="15">
                    <c:v>3.9337842847713703E-2</c:v>
                  </c:pt>
                  <c:pt idx="16">
                    <c:v>3.9977187431990302E-2</c:v>
                  </c:pt>
                  <c:pt idx="17">
                    <c:v>4.2591886436985603E-2</c:v>
                  </c:pt>
                  <c:pt idx="18">
                    <c:v>4.8329213008423202E-2</c:v>
                  </c:pt>
                  <c:pt idx="19">
                    <c:v>4.75495382609286E-2</c:v>
                  </c:pt>
                  <c:pt idx="20">
                    <c:v>4.6234923718884199E-2</c:v>
                  </c:pt>
                  <c:pt idx="21">
                    <c:v>4.5082502837978503E-2</c:v>
                  </c:pt>
                  <c:pt idx="22">
                    <c:v>5.0395631476125399E-2</c:v>
                  </c:pt>
                  <c:pt idx="23">
                    <c:v>4.3131461191653002E-2</c:v>
                  </c:pt>
                  <c:pt idx="24">
                    <c:v>4.3570056307812903E-2</c:v>
                  </c:pt>
                  <c:pt idx="25">
                    <c:v>4.4154682705572899E-2</c:v>
                  </c:pt>
                  <c:pt idx="26">
                    <c:v>4.29525602756331E-2</c:v>
                  </c:pt>
                  <c:pt idx="27">
                    <c:v>4.4233645561167698E-2</c:v>
                  </c:pt>
                  <c:pt idx="28">
                    <c:v>4.5956496208113998E-2</c:v>
                  </c:pt>
                  <c:pt idx="29">
                    <c:v>4.3373055040386597E-2</c:v>
                  </c:pt>
                  <c:pt idx="30">
                    <c:v>4.83239498053522E-2</c:v>
                  </c:pt>
                  <c:pt idx="31">
                    <c:v>4.85844904819525E-2</c:v>
                  </c:pt>
                  <c:pt idx="32">
                    <c:v>5.0878275544945797E-2</c:v>
                  </c:pt>
                  <c:pt idx="33">
                    <c:v>4.99986242652639E-2</c:v>
                  </c:pt>
                  <c:pt idx="34">
                    <c:v>4.9222312805508199E-2</c:v>
                  </c:pt>
                  <c:pt idx="35">
                    <c:v>5.32902392666567E-2</c:v>
                  </c:pt>
                  <c:pt idx="36">
                    <c:v>4.70849504835694E-2</c:v>
                  </c:pt>
                  <c:pt idx="37">
                    <c:v>5.2668467857181801E-2</c:v>
                  </c:pt>
                  <c:pt idx="38">
                    <c:v>4.6668943429094001E-2</c:v>
                  </c:pt>
                  <c:pt idx="39">
                    <c:v>4.6523632496451597E-2</c:v>
                  </c:pt>
                  <c:pt idx="40">
                    <c:v>4.2615453266482299E-2</c:v>
                  </c:pt>
                  <c:pt idx="41">
                    <c:v>4.5312252028063299E-2</c:v>
                  </c:pt>
                  <c:pt idx="42">
                    <c:v>4.20420818695088E-2</c:v>
                  </c:pt>
                  <c:pt idx="43">
                    <c:v>4.0733901386709001E-2</c:v>
                  </c:pt>
                  <c:pt idx="44">
                    <c:v>4.3533303087571501E-2</c:v>
                  </c:pt>
                  <c:pt idx="45">
                    <c:v>4.7977516533816301E-2</c:v>
                  </c:pt>
                  <c:pt idx="46">
                    <c:v>4.6081332108942497E-2</c:v>
                  </c:pt>
                  <c:pt idx="47">
                    <c:v>4.1581080593722099E-2</c:v>
                  </c:pt>
                  <c:pt idx="48">
                    <c:v>4.90051646274101E-2</c:v>
                  </c:pt>
                  <c:pt idx="49">
                    <c:v>4.4236906572835098E-2</c:v>
                  </c:pt>
                  <c:pt idx="50">
                    <c:v>4.8262536979835999E-2</c:v>
                  </c:pt>
                  <c:pt idx="51">
                    <c:v>4.7161654710538202E-2</c:v>
                  </c:pt>
                  <c:pt idx="52">
                    <c:v>4.4092707557585903E-2</c:v>
                  </c:pt>
                  <c:pt idx="53">
                    <c:v>4.8547707869380903E-2</c:v>
                  </c:pt>
                  <c:pt idx="54">
                    <c:v>4.59224301458665E-2</c:v>
                  </c:pt>
                  <c:pt idx="55">
                    <c:v>4.3885308450065899E-2</c:v>
                  </c:pt>
                  <c:pt idx="56">
                    <c:v>4.8132315943900099E-2</c:v>
                  </c:pt>
                  <c:pt idx="57">
                    <c:v>4.5714214418004502E-2</c:v>
                  </c:pt>
                  <c:pt idx="58">
                    <c:v>4.6581676612197302E-2</c:v>
                  </c:pt>
                  <c:pt idx="59">
                    <c:v>3.9768607806629303E-2</c:v>
                  </c:pt>
                </c:numCache>
              </c:numRef>
            </c:plus>
            <c:minus>
              <c:numRef>
                <c:f>(Figure2!$C$3:$C$62,Figure2!$C$2)</c:f>
                <c:numCache>
                  <c:formatCode>General</c:formatCode>
                  <c:ptCount val="61"/>
                  <c:pt idx="0">
                    <c:v>3.9264383243513098E-2</c:v>
                  </c:pt>
                  <c:pt idx="1">
                    <c:v>4.3942560990066999E-2</c:v>
                  </c:pt>
                  <c:pt idx="2">
                    <c:v>4.3306792414212897E-2</c:v>
                  </c:pt>
                  <c:pt idx="3">
                    <c:v>4.2115459747468401E-2</c:v>
                  </c:pt>
                  <c:pt idx="4">
                    <c:v>3.9611588175920698E-2</c:v>
                  </c:pt>
                  <c:pt idx="5">
                    <c:v>4.3560529951169803E-2</c:v>
                  </c:pt>
                  <c:pt idx="6">
                    <c:v>4.1043567254634303E-2</c:v>
                  </c:pt>
                  <c:pt idx="7">
                    <c:v>4.1184137083003503E-2</c:v>
                  </c:pt>
                  <c:pt idx="8">
                    <c:v>4.82032716201998E-2</c:v>
                  </c:pt>
                  <c:pt idx="9">
                    <c:v>3.5582935063142897E-2</c:v>
                  </c:pt>
                  <c:pt idx="10">
                    <c:v>4.9569939886633503E-2</c:v>
                  </c:pt>
                  <c:pt idx="11">
                    <c:v>4.3326913479831503E-2</c:v>
                  </c:pt>
                  <c:pt idx="12">
                    <c:v>4.7933380860429899E-2</c:v>
                  </c:pt>
                  <c:pt idx="13">
                    <c:v>4.9198373351434198E-2</c:v>
                  </c:pt>
                  <c:pt idx="14">
                    <c:v>4.1734282645088203E-2</c:v>
                  </c:pt>
                  <c:pt idx="15">
                    <c:v>3.9337842847713703E-2</c:v>
                  </c:pt>
                  <c:pt idx="16">
                    <c:v>3.9977187431990302E-2</c:v>
                  </c:pt>
                  <c:pt idx="17">
                    <c:v>4.2591886436985603E-2</c:v>
                  </c:pt>
                  <c:pt idx="18">
                    <c:v>4.8329213008423202E-2</c:v>
                  </c:pt>
                  <c:pt idx="19">
                    <c:v>4.75495382609286E-2</c:v>
                  </c:pt>
                  <c:pt idx="20">
                    <c:v>4.6234923718884199E-2</c:v>
                  </c:pt>
                  <c:pt idx="21">
                    <c:v>4.5082502837978503E-2</c:v>
                  </c:pt>
                  <c:pt idx="22">
                    <c:v>5.0395631476125399E-2</c:v>
                  </c:pt>
                  <c:pt idx="23">
                    <c:v>4.3131461191653002E-2</c:v>
                  </c:pt>
                  <c:pt idx="24">
                    <c:v>4.3570056307812903E-2</c:v>
                  </c:pt>
                  <c:pt idx="25">
                    <c:v>4.4154682705572899E-2</c:v>
                  </c:pt>
                  <c:pt idx="26">
                    <c:v>4.29525602756331E-2</c:v>
                  </c:pt>
                  <c:pt idx="27">
                    <c:v>4.4233645561167698E-2</c:v>
                  </c:pt>
                  <c:pt idx="28">
                    <c:v>4.5956496208113998E-2</c:v>
                  </c:pt>
                  <c:pt idx="29">
                    <c:v>4.3373055040386597E-2</c:v>
                  </c:pt>
                  <c:pt idx="30">
                    <c:v>4.83239498053522E-2</c:v>
                  </c:pt>
                  <c:pt idx="31">
                    <c:v>4.85844904819525E-2</c:v>
                  </c:pt>
                  <c:pt idx="32">
                    <c:v>5.0878275544945797E-2</c:v>
                  </c:pt>
                  <c:pt idx="33">
                    <c:v>4.99986242652639E-2</c:v>
                  </c:pt>
                  <c:pt idx="34">
                    <c:v>4.9222312805508199E-2</c:v>
                  </c:pt>
                  <c:pt idx="35">
                    <c:v>5.32902392666567E-2</c:v>
                  </c:pt>
                  <c:pt idx="36">
                    <c:v>4.70849504835694E-2</c:v>
                  </c:pt>
                  <c:pt idx="37">
                    <c:v>5.2668467857181801E-2</c:v>
                  </c:pt>
                  <c:pt idx="38">
                    <c:v>4.6668943429094001E-2</c:v>
                  </c:pt>
                  <c:pt idx="39">
                    <c:v>4.6523632496451597E-2</c:v>
                  </c:pt>
                  <c:pt idx="40">
                    <c:v>4.2615453266482299E-2</c:v>
                  </c:pt>
                  <c:pt idx="41">
                    <c:v>4.5312252028063299E-2</c:v>
                  </c:pt>
                  <c:pt idx="42">
                    <c:v>4.20420818695088E-2</c:v>
                  </c:pt>
                  <c:pt idx="43">
                    <c:v>4.0733901386709001E-2</c:v>
                  </c:pt>
                  <c:pt idx="44">
                    <c:v>4.3533303087571501E-2</c:v>
                  </c:pt>
                  <c:pt idx="45">
                    <c:v>4.7977516533816301E-2</c:v>
                  </c:pt>
                  <c:pt idx="46">
                    <c:v>4.6081332108942497E-2</c:v>
                  </c:pt>
                  <c:pt idx="47">
                    <c:v>4.1581080593722099E-2</c:v>
                  </c:pt>
                  <c:pt idx="48">
                    <c:v>4.90051646274101E-2</c:v>
                  </c:pt>
                  <c:pt idx="49">
                    <c:v>4.4236906572835098E-2</c:v>
                  </c:pt>
                  <c:pt idx="50">
                    <c:v>4.8262536979835999E-2</c:v>
                  </c:pt>
                  <c:pt idx="51">
                    <c:v>4.7161654710538202E-2</c:v>
                  </c:pt>
                  <c:pt idx="52">
                    <c:v>4.4092707557585903E-2</c:v>
                  </c:pt>
                  <c:pt idx="53">
                    <c:v>4.8547707869380903E-2</c:v>
                  </c:pt>
                  <c:pt idx="54">
                    <c:v>4.59224301458665E-2</c:v>
                  </c:pt>
                  <c:pt idx="55">
                    <c:v>4.3885308450065899E-2</c:v>
                  </c:pt>
                  <c:pt idx="56">
                    <c:v>4.8132315943900099E-2</c:v>
                  </c:pt>
                  <c:pt idx="57">
                    <c:v>4.5714214418004502E-2</c:v>
                  </c:pt>
                  <c:pt idx="58">
                    <c:v>4.6581676612197302E-2</c:v>
                  </c:pt>
                  <c:pt idx="59">
                    <c:v>3.9768607806629303E-2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Figure2!$A$2:$A$62</c:f>
              <c:numCache>
                <c:formatCode>General</c:formatCode>
                <c:ptCount val="61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cat>
          <c:val>
            <c:numRef>
              <c:f>Figure2!$B$2:$B$62</c:f>
              <c:numCache>
                <c:formatCode>0%</c:formatCode>
                <c:ptCount val="61"/>
                <c:pt idx="1">
                  <c:v>0.79879882220467902</c:v>
                </c:pt>
                <c:pt idx="2">
                  <c:v>0.78378651445749303</c:v>
                </c:pt>
                <c:pt idx="3">
                  <c:v>0.78670061908926503</c:v>
                </c:pt>
                <c:pt idx="4">
                  <c:v>0.78239310145157903</c:v>
                </c:pt>
                <c:pt idx="5">
                  <c:v>0.77952536125696703</c:v>
                </c:pt>
                <c:pt idx="6">
                  <c:v>0.78267806278236396</c:v>
                </c:pt>
                <c:pt idx="7">
                  <c:v>0.78765645673469198</c:v>
                </c:pt>
                <c:pt idx="8">
                  <c:v>0.77656937015455196</c:v>
                </c:pt>
                <c:pt idx="9">
                  <c:v>0.77122479387475995</c:v>
                </c:pt>
                <c:pt idx="10">
                  <c:v>0.78919983540685001</c:v>
                </c:pt>
                <c:pt idx="11">
                  <c:v>0.75390089227322099</c:v>
                </c:pt>
                <c:pt idx="12">
                  <c:v>0.763161678197674</c:v>
                </c:pt>
                <c:pt idx="13">
                  <c:v>0.75403959352553795</c:v>
                </c:pt>
                <c:pt idx="14">
                  <c:v>0.74840434420780799</c:v>
                </c:pt>
                <c:pt idx="15">
                  <c:v>0.78218660455028299</c:v>
                </c:pt>
                <c:pt idx="16">
                  <c:v>0.78185810754393303</c:v>
                </c:pt>
                <c:pt idx="17">
                  <c:v>0.76563446807227498</c:v>
                </c:pt>
                <c:pt idx="18">
                  <c:v>0.76527093033702298</c:v>
                </c:pt>
                <c:pt idx="19">
                  <c:v>0.74689279003889397</c:v>
                </c:pt>
                <c:pt idx="20">
                  <c:v>0.73549839167325604</c:v>
                </c:pt>
                <c:pt idx="21">
                  <c:v>0.73649264171022599</c:v>
                </c:pt>
                <c:pt idx="22">
                  <c:v>0.75048160030351196</c:v>
                </c:pt>
                <c:pt idx="23">
                  <c:v>0.74438678763767596</c:v>
                </c:pt>
                <c:pt idx="24">
                  <c:v>0.75230681164013902</c:v>
                </c:pt>
                <c:pt idx="25">
                  <c:v>0.74963139185410099</c:v>
                </c:pt>
                <c:pt idx="26">
                  <c:v>0.74812951474261902</c:v>
                </c:pt>
                <c:pt idx="27">
                  <c:v>0.75082207111967403</c:v>
                </c:pt>
                <c:pt idx="28">
                  <c:v>0.75406455866852695</c:v>
                </c:pt>
                <c:pt idx="29">
                  <c:v>0.74771472240584202</c:v>
                </c:pt>
                <c:pt idx="30">
                  <c:v>0.75072292178765698</c:v>
                </c:pt>
                <c:pt idx="31">
                  <c:v>0.73878298839249701</c:v>
                </c:pt>
                <c:pt idx="32">
                  <c:v>0.71817645106027095</c:v>
                </c:pt>
                <c:pt idx="33">
                  <c:v>0.70825579398593996</c:v>
                </c:pt>
                <c:pt idx="34">
                  <c:v>0.71320897957009699</c:v>
                </c:pt>
                <c:pt idx="35">
                  <c:v>0.70629255020600101</c:v>
                </c:pt>
                <c:pt idx="36">
                  <c:v>0.707671368732946</c:v>
                </c:pt>
                <c:pt idx="37">
                  <c:v>0.71215277699429103</c:v>
                </c:pt>
                <c:pt idx="38">
                  <c:v>0.69717205815843197</c:v>
                </c:pt>
                <c:pt idx="39">
                  <c:v>0.73345515475039202</c:v>
                </c:pt>
                <c:pt idx="40">
                  <c:v>0.71668624441222695</c:v>
                </c:pt>
                <c:pt idx="41">
                  <c:v>0.737221837458508</c:v>
                </c:pt>
                <c:pt idx="42">
                  <c:v>0.72574010637852204</c:v>
                </c:pt>
                <c:pt idx="43">
                  <c:v>0.71205349158460196</c:v>
                </c:pt>
                <c:pt idx="44">
                  <c:v>0.73145037320364104</c:v>
                </c:pt>
                <c:pt idx="45">
                  <c:v>0.72858966689577898</c:v>
                </c:pt>
                <c:pt idx="46">
                  <c:v>0.71449786175519903</c:v>
                </c:pt>
                <c:pt idx="47">
                  <c:v>0.71299372200384004</c:v>
                </c:pt>
                <c:pt idx="48">
                  <c:v>0.71190872096770397</c:v>
                </c:pt>
                <c:pt idx="49">
                  <c:v>0.72161660052482701</c:v>
                </c:pt>
                <c:pt idx="50">
                  <c:v>0.70211080902832701</c:v>
                </c:pt>
                <c:pt idx="51">
                  <c:v>0.707222198509045</c:v>
                </c:pt>
                <c:pt idx="52">
                  <c:v>0.70604878220862199</c:v>
                </c:pt>
                <c:pt idx="53">
                  <c:v>0.70529358910226903</c:v>
                </c:pt>
                <c:pt idx="54">
                  <c:v>0.68429943916089897</c:v>
                </c:pt>
                <c:pt idx="55">
                  <c:v>0.71537191498173403</c:v>
                </c:pt>
                <c:pt idx="56">
                  <c:v>0.72103016033595702</c:v>
                </c:pt>
                <c:pt idx="57">
                  <c:v>0.70143129337014898</c:v>
                </c:pt>
                <c:pt idx="58">
                  <c:v>0.69785175867236604</c:v>
                </c:pt>
                <c:pt idx="59">
                  <c:v>0.70884593352073999</c:v>
                </c:pt>
                <c:pt idx="60">
                  <c:v>0.726384461662129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66-43C5-8291-5E8F664FA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07087392"/>
        <c:axId val="-607095008"/>
      </c:lineChart>
      <c:catAx>
        <c:axId val="-607087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noFill/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600" dirty="0">
                    <a:noFill/>
                  </a:rPr>
                  <a:t>Interpretation Order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noFill/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607095008"/>
        <c:crossesAt val="0"/>
        <c:auto val="1"/>
        <c:lblAlgn val="ctr"/>
        <c:lblOffset val="10"/>
        <c:tickLblSkip val="10"/>
        <c:noMultiLvlLbl val="0"/>
      </c:catAx>
      <c:valAx>
        <c:axId val="-607095008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noFill/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600">
                    <a:noFill/>
                  </a:rPr>
                  <a:t>Average Scanning Percentage</a:t>
                </a:r>
              </a:p>
            </c:rich>
          </c:tx>
          <c:layout>
            <c:manualLayout>
              <c:xMode val="edge"/>
              <c:yMode val="edge"/>
              <c:x val="6.4412238325281803E-3"/>
              <c:y val="0.140876898094333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noFill/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607087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Figure4A!$C$1</c:f>
              <c:strCache>
                <c:ptCount val="1"/>
                <c:pt idx="0">
                  <c:v>over-interpretation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Figure4A!$A$2:$B$6</c:f>
              <c:strCache>
                <c:ptCount val="5"/>
                <c:pt idx="0">
                  <c:v>[0-20%]</c:v>
                </c:pt>
                <c:pt idx="1">
                  <c:v>(20-40%]</c:v>
                </c:pt>
                <c:pt idx="2">
                  <c:v>(40-60%]</c:v>
                </c:pt>
                <c:pt idx="3">
                  <c:v>(60-80%]</c:v>
                </c:pt>
                <c:pt idx="4">
                  <c:v>(80-100%]</c:v>
                </c:pt>
              </c:strCache>
            </c:strRef>
          </c:cat>
          <c:val>
            <c:numRef>
              <c:f>Figure4A!$C$2:$C$6</c:f>
              <c:numCache>
                <c:formatCode>0%</c:formatCode>
                <c:ptCount val="5"/>
                <c:pt idx="0">
                  <c:v>0.12765957446808501</c:v>
                </c:pt>
                <c:pt idx="1">
                  <c:v>0.150735294117647</c:v>
                </c:pt>
                <c:pt idx="2">
                  <c:v>0.16847172081829101</c:v>
                </c:pt>
                <c:pt idx="3">
                  <c:v>0.152476780185759</c:v>
                </c:pt>
                <c:pt idx="4">
                  <c:v>0.14605067064083499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BA-466B-8E6C-496843A67DF8}"/>
            </c:ext>
          </c:extLst>
        </c:ser>
        <c:ser>
          <c:idx val="1"/>
          <c:order val="2"/>
          <c:tx>
            <c:strRef>
              <c:f>Figure4A!$E$1</c:f>
              <c:strCache>
                <c:ptCount val="1"/>
                <c:pt idx="0">
                  <c:v>under-interpretation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Figure4A!$E$2:$E$6</c:f>
              <c:numCache>
                <c:formatCode>0%</c:formatCode>
                <c:ptCount val="5"/>
                <c:pt idx="0">
                  <c:v>0.134751773049645</c:v>
                </c:pt>
                <c:pt idx="1">
                  <c:v>0.13235294117647101</c:v>
                </c:pt>
                <c:pt idx="2">
                  <c:v>0.13477737665463299</c:v>
                </c:pt>
                <c:pt idx="3">
                  <c:v>0.140866873065015</c:v>
                </c:pt>
                <c:pt idx="4">
                  <c:v>0.153129657228018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BA-466B-8E6C-496843A67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18703184"/>
        <c:axId val="418706512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Figure4A!$D$1</c15:sqref>
                        </c15:formulaRef>
                      </c:ext>
                    </c:extLst>
                    <c:strCache>
                      <c:ptCount val="1"/>
                      <c:pt idx="0">
                        <c:v>concordence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Figure4A!$D$2:$D$6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0.73758865248227001</c:v>
                      </c:pt>
                      <c:pt idx="1">
                        <c:v>0.71691176470588203</c:v>
                      </c:pt>
                      <c:pt idx="2">
                        <c:v>0.69675090252707605</c:v>
                      </c:pt>
                      <c:pt idx="3">
                        <c:v>0.70665634674922595</c:v>
                      </c:pt>
                      <c:pt idx="4">
                        <c:v>0.70081967213114804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7BA-466B-8E6C-496843A67DF8}"/>
                  </c:ext>
                </c:extLst>
              </c15:ser>
            </c15:filteredBarSeries>
          </c:ext>
        </c:extLst>
      </c:barChart>
      <c:catAx>
        <c:axId val="418703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kern="1200" baseline="0" dirty="0">
                    <a:solidFill>
                      <a:srgbClr val="000000"/>
                    </a:solidFill>
                    <a:effectLst/>
                  </a:rPr>
                  <a:t>Average Scanning Percentage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706512"/>
        <c:crosses val="autoZero"/>
        <c:auto val="1"/>
        <c:lblAlgn val="ctr"/>
        <c:lblOffset val="100"/>
        <c:noMultiLvlLbl val="0"/>
      </c:catAx>
      <c:valAx>
        <c:axId val="41870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703184"/>
        <c:crosses val="autoZero"/>
        <c:crossBetween val="between"/>
        <c:majorUnit val="5.000000000000001E-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26663940876735"/>
          <c:y val="5.2088829805365236E-2"/>
          <c:w val="0.83216607974254453"/>
          <c:h val="0.632347888332140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Figure3B!$H$2:$H$6</c:f>
                <c:numCache>
                  <c:formatCode>General</c:formatCode>
                  <c:ptCount val="5"/>
                  <c:pt idx="0">
                    <c:v>0.15897070145356995</c:v>
                  </c:pt>
                  <c:pt idx="1">
                    <c:v>0.1557336341475799</c:v>
                  </c:pt>
                  <c:pt idx="2">
                    <c:v>0.1139415750396604</c:v>
                  </c:pt>
                  <c:pt idx="3">
                    <c:v>0.14835049863562011</c:v>
                  </c:pt>
                  <c:pt idx="4">
                    <c:v>0.10894116479808025</c:v>
                  </c:pt>
                </c:numCache>
              </c:numRef>
            </c:plus>
            <c:minus>
              <c:numRef>
                <c:f>Figure3B!$I$2:$I$6</c:f>
                <c:numCache>
                  <c:formatCode>General</c:formatCode>
                  <c:ptCount val="5"/>
                  <c:pt idx="0">
                    <c:v>0.15897070145356995</c:v>
                  </c:pt>
                  <c:pt idx="1">
                    <c:v>0.1557336341475799</c:v>
                  </c:pt>
                  <c:pt idx="2">
                    <c:v>0.11394157503965996</c:v>
                  </c:pt>
                  <c:pt idx="3">
                    <c:v>0.14835049863561967</c:v>
                  </c:pt>
                  <c:pt idx="4">
                    <c:v>0.10894116479808957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Figure3B!$A$2:$B$6</c:f>
              <c:strCache>
                <c:ptCount val="5"/>
                <c:pt idx="0">
                  <c:v>[0-20%]</c:v>
                </c:pt>
                <c:pt idx="1">
                  <c:v>(20-40%]</c:v>
                </c:pt>
                <c:pt idx="2">
                  <c:v>(40-60%]</c:v>
                </c:pt>
                <c:pt idx="3">
                  <c:v>(60-80%]</c:v>
                </c:pt>
                <c:pt idx="4">
                  <c:v>(80-100%]</c:v>
                </c:pt>
              </c:strCache>
            </c:strRef>
          </c:cat>
          <c:val>
            <c:numRef>
              <c:f>Figure3B!$C$2:$C$6</c:f>
              <c:numCache>
                <c:formatCode>0.00</c:formatCode>
                <c:ptCount val="5"/>
                <c:pt idx="0">
                  <c:v>1.21178829787234</c:v>
                </c:pt>
                <c:pt idx="1">
                  <c:v>1.58588149509804</c:v>
                </c:pt>
                <c:pt idx="2">
                  <c:v>2.1607532691536302</c:v>
                </c:pt>
                <c:pt idx="3">
                  <c:v>2.8492586300309601</c:v>
                </c:pt>
                <c:pt idx="4">
                  <c:v>3.2074775521609502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31-4C29-9824-E70FBBEBC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1259360"/>
        <c:axId val="141253120"/>
      </c:barChart>
      <c:catAx>
        <c:axId val="141259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Scanning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53120"/>
        <c:crosses val="autoZero"/>
        <c:auto val="1"/>
        <c:lblAlgn val="ctr"/>
        <c:lblOffset val="100"/>
        <c:noMultiLvlLbl val="0"/>
      </c:catAx>
      <c:valAx>
        <c:axId val="14125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(min)</a:t>
                </a:r>
              </a:p>
            </c:rich>
          </c:tx>
          <c:layout>
            <c:manualLayout>
              <c:xMode val="edge"/>
              <c:yMode val="edge"/>
              <c:x val="3.3385583746476134E-2"/>
              <c:y val="0.26147425505635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593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Precision</a:t>
            </a:r>
          </a:p>
        </c:rich>
      </c:tx>
      <c:layout>
        <c:manualLayout>
          <c:xMode val="edge"/>
          <c:yMode val="edge"/>
          <c:x val="0.37344592795465786"/>
          <c:y val="5.2611224978903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'cnn8'!$X$13:$X$20</c:f>
              <c:numCache>
                <c:formatCode>0.00</c:formatCode>
                <c:ptCount val="8"/>
                <c:pt idx="0">
                  <c:v>0.8609</c:v>
                </c:pt>
                <c:pt idx="1">
                  <c:v>0.2298</c:v>
                </c:pt>
                <c:pt idx="2">
                  <c:v>0.63370000000000004</c:v>
                </c:pt>
                <c:pt idx="3">
                  <c:v>0.67689999999999995</c:v>
                </c:pt>
                <c:pt idx="4">
                  <c:v>0.63270000000000004</c:v>
                </c:pt>
                <c:pt idx="5">
                  <c:v>1.4E-2</c:v>
                </c:pt>
                <c:pt idx="6">
                  <c:v>0.3528</c:v>
                </c:pt>
                <c:pt idx="7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7-4336-918C-9CBE07D053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'cnn8'!$Y$13:$Y$20</c:f>
              <c:numCache>
                <c:formatCode>0.00</c:formatCode>
                <c:ptCount val="8"/>
                <c:pt idx="0">
                  <c:v>0.81359999999999999</c:v>
                </c:pt>
                <c:pt idx="1">
                  <c:v>0.39250000000000002</c:v>
                </c:pt>
                <c:pt idx="2">
                  <c:v>0.86339999999999995</c:v>
                </c:pt>
                <c:pt idx="3">
                  <c:v>0.28389999999999999</c:v>
                </c:pt>
                <c:pt idx="4">
                  <c:v>0.71619999999999995</c:v>
                </c:pt>
                <c:pt idx="5">
                  <c:v>0.31519999999999998</c:v>
                </c:pt>
                <c:pt idx="6">
                  <c:v>0.52410000000000001</c:v>
                </c:pt>
                <c:pt idx="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7-4336-918C-9CBE07D0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63192784"/>
        <c:axId val="573925120"/>
      </c:barChart>
      <c:catAx>
        <c:axId val="26319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73925120"/>
        <c:crosses val="autoZero"/>
        <c:auto val="1"/>
        <c:lblAlgn val="ctr"/>
        <c:lblOffset val="100"/>
        <c:noMultiLvlLbl val="0"/>
      </c:catAx>
      <c:valAx>
        <c:axId val="57392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3192784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Sheet7!$D$1</c:f>
              <c:strCache>
                <c:ptCount val="1"/>
                <c:pt idx="0">
                  <c:v>Average Zoom Level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3CD-4981-B2D7-6FD70A25C2E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CD-4981-B2D7-6FD70A25C2E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3CD-4981-B2D7-6FD70A25C2E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CD-4981-B2D7-6FD70A25C2E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3CD-4981-B2D7-6FD70A25C2E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CD-4981-B2D7-6FD70A25C2E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3CD-4981-B2D7-6FD70A25C2E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3CD-4981-B2D7-6FD70A25C2E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3CD-4981-B2D7-6FD70A25C2E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3CD-4981-B2D7-6FD70A25C2E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31A7536-1179-47B6-80CB-1DD37EE1ED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83CD-4981-B2D7-6FD70A25C2E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A39AED-822E-4E97-A966-EF7B2D6141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3CD-4981-B2D7-6FD70A25C2E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B3CEFCF-6A4B-4E67-968D-844289CDE85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3CD-4981-B2D7-6FD70A25C2E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8EF471E-50B0-4981-8786-AED6E5A537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3CD-4981-B2D7-6FD70A25C2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C446B3A-1251-4DD9-AE74-0A4C3D640D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3CD-4981-B2D7-6FD70A25C2E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B91ABCA-AB88-45D4-9737-3D03E2DCB7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3CD-4981-B2D7-6FD70A25C2E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43B4A4E-F844-43A6-868E-BAC5480CC7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3CD-4981-B2D7-6FD70A25C2E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09CCFF8-F5D0-42B3-99DD-0C61C9202E4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83CD-4981-B2D7-6FD70A25C2E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90B3C19-0341-4155-90C4-E3BCA5C6E5F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83CD-4981-B2D7-6FD70A25C2E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72C3AB6E-CB6D-4176-89FC-AD0131F7BF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83CD-4981-B2D7-6FD70A25C2E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D8426E2A-6652-4A6C-8EA7-10F74A0398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83CD-4981-B2D7-6FD70A25C2E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88C7F73-19EB-404B-92B2-F19BE51AE1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83CD-4981-B2D7-6FD70A25C2E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3B6215A7-A207-49A4-8105-802D147F30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83CD-4981-B2D7-6FD70A25C2E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8E3C9D10-3B47-4AFA-B2AD-1E8EFFB1AF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83CD-4981-B2D7-6FD70A25C2E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D07E8B74-8169-4345-8AA0-EF6C2B3F7F9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83CD-4981-B2D7-6FD70A25C2E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multiLvlStrRef>
              <c:f>Sheet7!$A$2:$B$16</c:f>
              <c:multiLvlStrCache>
                <c:ptCount val="15"/>
                <c:lvl>
                  <c:pt idx="0">
                    <c:v>under</c:v>
                  </c:pt>
                  <c:pt idx="1">
                    <c:v>agree</c:v>
                  </c:pt>
                  <c:pt idx="2">
                    <c:v>over</c:v>
                  </c:pt>
                  <c:pt idx="3">
                    <c:v>under</c:v>
                  </c:pt>
                  <c:pt idx="4">
                    <c:v>agree</c:v>
                  </c:pt>
                  <c:pt idx="5">
                    <c:v>over</c:v>
                  </c:pt>
                  <c:pt idx="6">
                    <c:v>under</c:v>
                  </c:pt>
                  <c:pt idx="7">
                    <c:v>agree</c:v>
                  </c:pt>
                  <c:pt idx="8">
                    <c:v>over</c:v>
                  </c:pt>
                  <c:pt idx="9">
                    <c:v>under</c:v>
                  </c:pt>
                  <c:pt idx="10">
                    <c:v>agree</c:v>
                  </c:pt>
                  <c:pt idx="11">
                    <c:v>over</c:v>
                  </c:pt>
                  <c:pt idx="12">
                    <c:v>under</c:v>
                  </c:pt>
                  <c:pt idx="13">
                    <c:v>agree</c:v>
                  </c:pt>
                  <c:pt idx="14">
                    <c:v>over</c:v>
                  </c:pt>
                </c:lvl>
                <c:lvl>
                  <c:pt idx="0">
                    <c:v>all</c:v>
                  </c:pt>
                  <c:pt idx="3">
                    <c:v>benign</c:v>
                  </c:pt>
                  <c:pt idx="6">
                    <c:v>atypia</c:v>
                  </c:pt>
                  <c:pt idx="9">
                    <c:v>DCIS</c:v>
                  </c:pt>
                  <c:pt idx="12">
                    <c:v>invasive</c:v>
                  </c:pt>
                </c:lvl>
              </c:multiLvlStrCache>
            </c:multiLvlStrRef>
          </c:cat>
          <c:val>
            <c:numRef>
              <c:f>Sheet7!$D$2:$D$16</c:f>
              <c:numCache>
                <c:formatCode>General</c:formatCode>
                <c:ptCount val="15"/>
                <c:pt idx="0">
                  <c:v>7.89</c:v>
                </c:pt>
                <c:pt idx="1">
                  <c:v>8.86</c:v>
                </c:pt>
                <c:pt idx="2">
                  <c:v>9.94</c:v>
                </c:pt>
                <c:pt idx="3">
                  <c:v>0</c:v>
                </c:pt>
                <c:pt idx="4">
                  <c:v>6.64</c:v>
                </c:pt>
                <c:pt idx="5">
                  <c:v>9.7100000000000009</c:v>
                </c:pt>
                <c:pt idx="6">
                  <c:v>7.39</c:v>
                </c:pt>
                <c:pt idx="7">
                  <c:v>8.8800000000000008</c:v>
                </c:pt>
                <c:pt idx="8">
                  <c:v>10</c:v>
                </c:pt>
                <c:pt idx="9">
                  <c:v>8.74</c:v>
                </c:pt>
                <c:pt idx="10">
                  <c:v>8.36</c:v>
                </c:pt>
                <c:pt idx="11">
                  <c:v>10.95</c:v>
                </c:pt>
                <c:pt idx="12">
                  <c:v>10.4</c:v>
                </c:pt>
                <c:pt idx="13">
                  <c:v>14.72</c:v>
                </c:pt>
                <c:pt idx="14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Sheet7!$C$2:$C$16</c15:f>
                <c15:dlblRangeCache>
                  <c:ptCount val="15"/>
                  <c:pt idx="0">
                    <c:v>760</c:v>
                  </c:pt>
                  <c:pt idx="1">
                    <c:v>3672</c:v>
                  </c:pt>
                  <c:pt idx="2">
                    <c:v>788</c:v>
                  </c:pt>
                  <c:pt idx="3">
                    <c:v>-</c:v>
                  </c:pt>
                  <c:pt idx="4">
                    <c:v>933</c:v>
                  </c:pt>
                  <c:pt idx="5">
                    <c:v>348</c:v>
                  </c:pt>
                  <c:pt idx="6">
                    <c:v>492</c:v>
                  </c:pt>
                  <c:pt idx="7">
                    <c:v>882</c:v>
                  </c:pt>
                  <c:pt idx="8">
                    <c:v>384</c:v>
                  </c:pt>
                  <c:pt idx="9">
                    <c:v>259</c:v>
                  </c:pt>
                  <c:pt idx="10">
                    <c:v>1386</c:v>
                  </c:pt>
                  <c:pt idx="11">
                    <c:v>56</c:v>
                  </c:pt>
                  <c:pt idx="12">
                    <c:v>9</c:v>
                  </c:pt>
                  <c:pt idx="13">
                    <c:v>471</c:v>
                  </c:pt>
                  <c:pt idx="14">
                    <c:v>-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83CD-4981-B2D7-6FD70A25C2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090757087"/>
        <c:axId val="1262143023"/>
      </c:barChart>
      <c:catAx>
        <c:axId val="109075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43023"/>
        <c:crosses val="autoZero"/>
        <c:auto val="1"/>
        <c:lblAlgn val="ctr"/>
        <c:lblOffset val="100"/>
        <c:noMultiLvlLbl val="0"/>
      </c:catAx>
      <c:valAx>
        <c:axId val="1262143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57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Sheet7!$D$1</c:f>
              <c:strCache>
                <c:ptCount val="1"/>
                <c:pt idx="0">
                  <c:v>Average Zoom Level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01-4B0F-B6D9-8C51C03B902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01-4B0F-B6D9-8C51C03B902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01-4B0F-B6D9-8C51C03B902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01-4B0F-B6D9-8C51C03B902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01-4B0F-B6D9-8C51C03B902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01-4B0F-B6D9-8C51C03B902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01-4B0F-B6D9-8C51C03B902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601-4B0F-B6D9-8C51C03B9023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601-4B0F-B6D9-8C51C03B9023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601-4B0F-B6D9-8C51C03B9023}"/>
              </c:ext>
            </c:extLst>
          </c:dPt>
          <c:dLbls>
            <c:delete val="1"/>
          </c:dLbls>
          <c:cat>
            <c:multiLvlStrRef>
              <c:f>Sheet7!$A$2:$B$16</c:f>
              <c:multiLvlStrCache>
                <c:ptCount val="15"/>
                <c:lvl>
                  <c:pt idx="0">
                    <c:v>under</c:v>
                  </c:pt>
                  <c:pt idx="1">
                    <c:v>agree</c:v>
                  </c:pt>
                  <c:pt idx="2">
                    <c:v>over</c:v>
                  </c:pt>
                  <c:pt idx="3">
                    <c:v>under</c:v>
                  </c:pt>
                  <c:pt idx="4">
                    <c:v>agree</c:v>
                  </c:pt>
                  <c:pt idx="5">
                    <c:v>over</c:v>
                  </c:pt>
                  <c:pt idx="6">
                    <c:v>under</c:v>
                  </c:pt>
                  <c:pt idx="7">
                    <c:v>agree</c:v>
                  </c:pt>
                  <c:pt idx="8">
                    <c:v>over</c:v>
                  </c:pt>
                  <c:pt idx="9">
                    <c:v>under</c:v>
                  </c:pt>
                  <c:pt idx="10">
                    <c:v>agree</c:v>
                  </c:pt>
                  <c:pt idx="11">
                    <c:v>over</c:v>
                  </c:pt>
                  <c:pt idx="12">
                    <c:v>under</c:v>
                  </c:pt>
                  <c:pt idx="13">
                    <c:v>agree</c:v>
                  </c:pt>
                  <c:pt idx="14">
                    <c:v>over</c:v>
                  </c:pt>
                </c:lvl>
                <c:lvl>
                  <c:pt idx="0">
                    <c:v>all</c:v>
                  </c:pt>
                  <c:pt idx="3">
                    <c:v>benign</c:v>
                  </c:pt>
                  <c:pt idx="6">
                    <c:v>atypia</c:v>
                  </c:pt>
                  <c:pt idx="9">
                    <c:v>DCIS</c:v>
                  </c:pt>
                  <c:pt idx="12">
                    <c:v>invasive</c:v>
                  </c:pt>
                </c:lvl>
              </c:multiLvlStrCache>
            </c:multiLvlStrRef>
          </c:cat>
          <c:val>
            <c:numRef>
              <c:f>Sheet7!$D$2:$D$16</c:f>
              <c:numCache>
                <c:formatCode>General</c:formatCode>
                <c:ptCount val="15"/>
                <c:pt idx="0">
                  <c:v>7.89</c:v>
                </c:pt>
                <c:pt idx="1">
                  <c:v>8.86</c:v>
                </c:pt>
                <c:pt idx="2">
                  <c:v>9.94</c:v>
                </c:pt>
                <c:pt idx="3">
                  <c:v>0</c:v>
                </c:pt>
                <c:pt idx="4">
                  <c:v>6.64</c:v>
                </c:pt>
                <c:pt idx="5">
                  <c:v>9.7100000000000009</c:v>
                </c:pt>
                <c:pt idx="6">
                  <c:v>7.39</c:v>
                </c:pt>
                <c:pt idx="7">
                  <c:v>8.8800000000000008</c:v>
                </c:pt>
                <c:pt idx="8">
                  <c:v>10</c:v>
                </c:pt>
                <c:pt idx="9">
                  <c:v>8.74</c:v>
                </c:pt>
                <c:pt idx="10">
                  <c:v>8.36</c:v>
                </c:pt>
                <c:pt idx="11">
                  <c:v>10.95</c:v>
                </c:pt>
                <c:pt idx="12">
                  <c:v>10.4</c:v>
                </c:pt>
                <c:pt idx="13">
                  <c:v>14.72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601-4B0F-B6D9-8C51C03B90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090757087"/>
        <c:axId val="1262143023"/>
      </c:barChart>
      <c:catAx>
        <c:axId val="109075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43023"/>
        <c:crosses val="autoZero"/>
        <c:auto val="1"/>
        <c:lblAlgn val="ctr"/>
        <c:lblOffset val="100"/>
        <c:noMultiLvlLbl val="0"/>
      </c:catAx>
      <c:valAx>
        <c:axId val="1262143023"/>
        <c:scaling>
          <c:orientation val="minMax"/>
          <c:max val="15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57087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Sheet7!$F$1</c:f>
              <c:strCache>
                <c:ptCount val="1"/>
                <c:pt idx="0">
                  <c:v>Maximum Zoom Level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7-40B9-A393-0AA0F13FA9B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B7-40B9-A393-0AA0F13FA9B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7-40B9-A393-0AA0F13FA9B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B7-40B9-A393-0AA0F13FA9B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ECB7-40B9-A393-0AA0F13FA9B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7-40B9-A393-0AA0F13FA9B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B7-40B9-A393-0AA0F13FA9B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B7-40B9-A393-0AA0F13FA9B5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B7-40B9-A393-0AA0F13FA9B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B7-40B9-A393-0AA0F13FA9B5}"/>
              </c:ext>
            </c:extLst>
          </c:dPt>
          <c:dLbls>
            <c:delete val="1"/>
          </c:dLbls>
          <c:cat>
            <c:multiLvlStrRef>
              <c:f>Sheet7!$A$2:$B$16</c:f>
              <c:multiLvlStrCache>
                <c:ptCount val="15"/>
                <c:lvl>
                  <c:pt idx="0">
                    <c:v>under</c:v>
                  </c:pt>
                  <c:pt idx="1">
                    <c:v>agree</c:v>
                  </c:pt>
                  <c:pt idx="2">
                    <c:v>over</c:v>
                  </c:pt>
                  <c:pt idx="3">
                    <c:v>under</c:v>
                  </c:pt>
                  <c:pt idx="4">
                    <c:v>agree</c:v>
                  </c:pt>
                  <c:pt idx="5">
                    <c:v>over</c:v>
                  </c:pt>
                  <c:pt idx="6">
                    <c:v>under</c:v>
                  </c:pt>
                  <c:pt idx="7">
                    <c:v>agree</c:v>
                  </c:pt>
                  <c:pt idx="8">
                    <c:v>over</c:v>
                  </c:pt>
                  <c:pt idx="9">
                    <c:v>under</c:v>
                  </c:pt>
                  <c:pt idx="10">
                    <c:v>agree</c:v>
                  </c:pt>
                  <c:pt idx="11">
                    <c:v>over</c:v>
                  </c:pt>
                  <c:pt idx="12">
                    <c:v>under</c:v>
                  </c:pt>
                  <c:pt idx="13">
                    <c:v>agree</c:v>
                  </c:pt>
                  <c:pt idx="14">
                    <c:v>over</c:v>
                  </c:pt>
                </c:lvl>
                <c:lvl>
                  <c:pt idx="0">
                    <c:v>all</c:v>
                  </c:pt>
                  <c:pt idx="3">
                    <c:v>benign</c:v>
                  </c:pt>
                  <c:pt idx="6">
                    <c:v>atypia</c:v>
                  </c:pt>
                  <c:pt idx="9">
                    <c:v>DCIS</c:v>
                  </c:pt>
                  <c:pt idx="12">
                    <c:v>invasive</c:v>
                  </c:pt>
                </c:lvl>
              </c:multiLvlStrCache>
            </c:multiLvlStrRef>
          </c:cat>
          <c:val>
            <c:numRef>
              <c:f>Sheet7!$F$2:$F$16</c:f>
              <c:numCache>
                <c:formatCode>General</c:formatCode>
                <c:ptCount val="15"/>
                <c:pt idx="0">
                  <c:v>24.93</c:v>
                </c:pt>
                <c:pt idx="1">
                  <c:v>27.29</c:v>
                </c:pt>
                <c:pt idx="2">
                  <c:v>31.87</c:v>
                </c:pt>
                <c:pt idx="3">
                  <c:v>0</c:v>
                </c:pt>
                <c:pt idx="4">
                  <c:v>22.1</c:v>
                </c:pt>
                <c:pt idx="5">
                  <c:v>31.49</c:v>
                </c:pt>
                <c:pt idx="6">
                  <c:v>23.21</c:v>
                </c:pt>
                <c:pt idx="7">
                  <c:v>27.51</c:v>
                </c:pt>
                <c:pt idx="8">
                  <c:v>31.79</c:v>
                </c:pt>
                <c:pt idx="9">
                  <c:v>28.14</c:v>
                </c:pt>
                <c:pt idx="10">
                  <c:v>27.66</c:v>
                </c:pt>
                <c:pt idx="11">
                  <c:v>34.82</c:v>
                </c:pt>
                <c:pt idx="12">
                  <c:v>26.67</c:v>
                </c:pt>
                <c:pt idx="13">
                  <c:v>36.1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CB7-40B9-A393-0AA0F13FA9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090757087"/>
        <c:axId val="1262143023"/>
      </c:barChart>
      <c:catAx>
        <c:axId val="109075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43023"/>
        <c:crosses val="autoZero"/>
        <c:auto val="1"/>
        <c:lblAlgn val="ctr"/>
        <c:lblOffset val="100"/>
        <c:noMultiLvlLbl val="0"/>
      </c:catAx>
      <c:valAx>
        <c:axId val="1262143023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57087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Sheet7!$H$1</c:f>
              <c:strCache>
                <c:ptCount val="1"/>
                <c:pt idx="0">
                  <c:v>Zoom Level Variance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90-48C1-B908-A230EEFF1A5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90-48C1-B908-A230EEFF1A5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F90-48C1-B908-A230EEFF1A5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90-48C1-B908-A230EEFF1A5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F90-48C1-B908-A230EEFF1A5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90-48C1-B908-A230EEFF1A5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F90-48C1-B908-A230EEFF1A5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90-48C1-B908-A230EEFF1A5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6F90-48C1-B908-A230EEFF1A5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90-48C1-B908-A230EEFF1A5B}"/>
              </c:ext>
            </c:extLst>
          </c:dPt>
          <c:dLbls>
            <c:delete val="1"/>
          </c:dLbls>
          <c:cat>
            <c:multiLvlStrRef>
              <c:f>Sheet7!$A$2:$B$16</c:f>
              <c:multiLvlStrCache>
                <c:ptCount val="15"/>
                <c:lvl>
                  <c:pt idx="0">
                    <c:v>under</c:v>
                  </c:pt>
                  <c:pt idx="1">
                    <c:v>agree</c:v>
                  </c:pt>
                  <c:pt idx="2">
                    <c:v>over</c:v>
                  </c:pt>
                  <c:pt idx="3">
                    <c:v>under</c:v>
                  </c:pt>
                  <c:pt idx="4">
                    <c:v>agree</c:v>
                  </c:pt>
                  <c:pt idx="5">
                    <c:v>over</c:v>
                  </c:pt>
                  <c:pt idx="6">
                    <c:v>under</c:v>
                  </c:pt>
                  <c:pt idx="7">
                    <c:v>agree</c:v>
                  </c:pt>
                  <c:pt idx="8">
                    <c:v>over</c:v>
                  </c:pt>
                  <c:pt idx="9">
                    <c:v>under</c:v>
                  </c:pt>
                  <c:pt idx="10">
                    <c:v>agree</c:v>
                  </c:pt>
                  <c:pt idx="11">
                    <c:v>over</c:v>
                  </c:pt>
                  <c:pt idx="12">
                    <c:v>under</c:v>
                  </c:pt>
                  <c:pt idx="13">
                    <c:v>agree</c:v>
                  </c:pt>
                  <c:pt idx="14">
                    <c:v>over</c:v>
                  </c:pt>
                </c:lvl>
                <c:lvl>
                  <c:pt idx="0">
                    <c:v>all</c:v>
                  </c:pt>
                  <c:pt idx="3">
                    <c:v>benign</c:v>
                  </c:pt>
                  <c:pt idx="6">
                    <c:v>atypia</c:v>
                  </c:pt>
                  <c:pt idx="9">
                    <c:v>DCIS</c:v>
                  </c:pt>
                  <c:pt idx="12">
                    <c:v>invasive</c:v>
                  </c:pt>
                </c:lvl>
              </c:multiLvlStrCache>
            </c:multiLvlStrRef>
          </c:cat>
          <c:val>
            <c:numRef>
              <c:f>Sheet7!$H$2:$H$16</c:f>
              <c:numCache>
                <c:formatCode>General</c:formatCode>
                <c:ptCount val="15"/>
                <c:pt idx="0">
                  <c:v>6.22</c:v>
                </c:pt>
                <c:pt idx="1">
                  <c:v>6.98</c:v>
                </c:pt>
                <c:pt idx="2">
                  <c:v>8.1</c:v>
                </c:pt>
                <c:pt idx="3">
                  <c:v>0</c:v>
                </c:pt>
                <c:pt idx="4">
                  <c:v>5.28</c:v>
                </c:pt>
                <c:pt idx="5">
                  <c:v>7.98</c:v>
                </c:pt>
                <c:pt idx="6">
                  <c:v>5.78</c:v>
                </c:pt>
                <c:pt idx="7">
                  <c:v>7.03</c:v>
                </c:pt>
                <c:pt idx="8">
                  <c:v>8.1300000000000008</c:v>
                </c:pt>
                <c:pt idx="9">
                  <c:v>7.03</c:v>
                </c:pt>
                <c:pt idx="10">
                  <c:v>6.88</c:v>
                </c:pt>
                <c:pt idx="11">
                  <c:v>8.64</c:v>
                </c:pt>
                <c:pt idx="12">
                  <c:v>7.73</c:v>
                </c:pt>
                <c:pt idx="13">
                  <c:v>10.57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F90-48C1-B908-A230EEFF1A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090757087"/>
        <c:axId val="1262143023"/>
      </c:barChart>
      <c:catAx>
        <c:axId val="109075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43023"/>
        <c:crosses val="autoZero"/>
        <c:auto val="1"/>
        <c:lblAlgn val="ctr"/>
        <c:lblOffset val="100"/>
        <c:noMultiLvlLbl val="0"/>
      </c:catAx>
      <c:valAx>
        <c:axId val="1262143023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57087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Sheet7!$J$1</c:f>
              <c:strCache>
                <c:ptCount val="1"/>
                <c:pt idx="0">
                  <c:v>Scanning Percentage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47-47B2-8D29-5ECD0544FE1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47-47B2-8D29-5ECD0544FE1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47-47B2-8D29-5ECD0544FE1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F47-47B2-8D29-5ECD0544FE1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47-47B2-8D29-5ECD0544FE10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F47-47B2-8D29-5ECD0544FE1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47-47B2-8D29-5ECD0544FE1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F47-47B2-8D29-5ECD0544FE1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F47-47B2-8D29-5ECD0544FE1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FF47-47B2-8D29-5ECD0544FE10}"/>
              </c:ext>
            </c:extLst>
          </c:dPt>
          <c:dLbls>
            <c:delete val="1"/>
          </c:dLbls>
          <c:cat>
            <c:multiLvlStrRef>
              <c:f>Sheet7!$A$2:$B$16</c:f>
              <c:multiLvlStrCache>
                <c:ptCount val="15"/>
                <c:lvl>
                  <c:pt idx="0">
                    <c:v>under</c:v>
                  </c:pt>
                  <c:pt idx="1">
                    <c:v>agree</c:v>
                  </c:pt>
                  <c:pt idx="2">
                    <c:v>over</c:v>
                  </c:pt>
                  <c:pt idx="3">
                    <c:v>under</c:v>
                  </c:pt>
                  <c:pt idx="4">
                    <c:v>agree</c:v>
                  </c:pt>
                  <c:pt idx="5">
                    <c:v>over</c:v>
                  </c:pt>
                  <c:pt idx="6">
                    <c:v>under</c:v>
                  </c:pt>
                  <c:pt idx="7">
                    <c:v>agree</c:v>
                  </c:pt>
                  <c:pt idx="8">
                    <c:v>over</c:v>
                  </c:pt>
                  <c:pt idx="9">
                    <c:v>under</c:v>
                  </c:pt>
                  <c:pt idx="10">
                    <c:v>agree</c:v>
                  </c:pt>
                  <c:pt idx="11">
                    <c:v>over</c:v>
                  </c:pt>
                  <c:pt idx="12">
                    <c:v>under</c:v>
                  </c:pt>
                  <c:pt idx="13">
                    <c:v>agree</c:v>
                  </c:pt>
                  <c:pt idx="14">
                    <c:v>over</c:v>
                  </c:pt>
                </c:lvl>
                <c:lvl>
                  <c:pt idx="0">
                    <c:v>all</c:v>
                  </c:pt>
                  <c:pt idx="3">
                    <c:v>benign</c:v>
                  </c:pt>
                  <c:pt idx="6">
                    <c:v>atypia</c:v>
                  </c:pt>
                  <c:pt idx="9">
                    <c:v>DCIS</c:v>
                  </c:pt>
                  <c:pt idx="12">
                    <c:v>invasive</c:v>
                  </c:pt>
                </c:lvl>
              </c:multiLvlStrCache>
            </c:multiLvlStrRef>
          </c:cat>
          <c:val>
            <c:numRef>
              <c:f>Sheet7!$J$2:$J$16</c:f>
              <c:numCache>
                <c:formatCode>0%</c:formatCode>
                <c:ptCount val="15"/>
                <c:pt idx="0">
                  <c:v>0.75</c:v>
                </c:pt>
                <c:pt idx="1">
                  <c:v>0.74</c:v>
                </c:pt>
                <c:pt idx="2">
                  <c:v>0.73</c:v>
                </c:pt>
                <c:pt idx="3" formatCode="General">
                  <c:v>0</c:v>
                </c:pt>
                <c:pt idx="4">
                  <c:v>0.75</c:v>
                </c:pt>
                <c:pt idx="5">
                  <c:v>0.72</c:v>
                </c:pt>
                <c:pt idx="6">
                  <c:v>0.76</c:v>
                </c:pt>
                <c:pt idx="7">
                  <c:v>0.72</c:v>
                </c:pt>
                <c:pt idx="8">
                  <c:v>0.73</c:v>
                </c:pt>
                <c:pt idx="9">
                  <c:v>0.73</c:v>
                </c:pt>
                <c:pt idx="10">
                  <c:v>0.74</c:v>
                </c:pt>
                <c:pt idx="11">
                  <c:v>0.78</c:v>
                </c:pt>
                <c:pt idx="12">
                  <c:v>0.74</c:v>
                </c:pt>
                <c:pt idx="13">
                  <c:v>0.75</c:v>
                </c:pt>
                <c:pt idx="1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7-47B2-8D29-5ECD0544FE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090757087"/>
        <c:axId val="1262143023"/>
      </c:barChart>
      <c:catAx>
        <c:axId val="109075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43023"/>
        <c:crosses val="autoZero"/>
        <c:auto val="1"/>
        <c:lblAlgn val="ctr"/>
        <c:lblOffset val="100"/>
        <c:noMultiLvlLbl val="0"/>
      </c:catAx>
      <c:valAx>
        <c:axId val="1262143023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57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D6-4C37-B7FF-3039A39D64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D6-4C37-B7FF-3039A39D64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0.19598965071151334</c:v>
                </c:pt>
                <c:pt idx="1">
                  <c:v>0.27988509980113402</c:v>
                </c:pt>
                <c:pt idx="2">
                  <c:v>0.33084947839046175</c:v>
                </c:pt>
                <c:pt idx="3">
                  <c:v>0.31764097258147966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D6-4C37-B7FF-3039A39D6442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0.49762195950536758</c:v>
                </c:pt>
                <c:pt idx="3" formatCode="0.00">
                  <c:v>0.37214040937297399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D6-4C37-B7FF-3039A39D6442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0.33668262402020049</c:v>
                </c:pt>
                <c:pt idx="3" formatCode="0.00">
                  <c:v>0.32957247660005107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D6-4C37-B7FF-3039A39D6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28-42EA-8726-C7FBEDDE5E4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28-42EA-8726-C7FBEDDE5E4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0.19598965071151334</c:v>
                </c:pt>
                <c:pt idx="1">
                  <c:v>0.27988509980113402</c:v>
                </c:pt>
                <c:pt idx="2">
                  <c:v>0.33084947839046175</c:v>
                </c:pt>
                <c:pt idx="3">
                  <c:v>0.31764097258147966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28-42EA-8726-C7FBEDDE5E46}"/>
            </c:ext>
          </c:extLst>
        </c:ser>
        <c:ser>
          <c:idx val="1"/>
          <c:order val="1"/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428-42EA-8726-C7FBEDDE5E4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0.49762195950536758</c:v>
                </c:pt>
                <c:pt idx="3" formatCode="0.00">
                  <c:v>0.37214040937297399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428-42EA-8726-C7FBEDDE5E46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0.33668262402020049</c:v>
                </c:pt>
                <c:pt idx="3" formatCode="0.00">
                  <c:v>0.32957247660005107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28-42EA-8726-C7FBEDDE5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CF-483F-A772-9B8820364093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CF-483F-A772-9B8820364093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0.19598965071151334</c:v>
                </c:pt>
                <c:pt idx="1">
                  <c:v>0.27988509980113402</c:v>
                </c:pt>
                <c:pt idx="2">
                  <c:v>0.33084947839046175</c:v>
                </c:pt>
                <c:pt idx="3">
                  <c:v>0.31764097258147966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CF-483F-A772-9B8820364093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0.49762195950536758</c:v>
                </c:pt>
                <c:pt idx="3" formatCode="0.00">
                  <c:v>0.37214040937297399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CF-483F-A772-9B8820364093}"/>
            </c:ext>
          </c:extLst>
        </c:ser>
        <c:ser>
          <c:idx val="2"/>
          <c:order val="2"/>
          <c:spPr>
            <a:pattFill prst="pct3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0.33668262402020049</c:v>
                </c:pt>
                <c:pt idx="3" formatCode="0.00">
                  <c:v>0.32957247660005107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CF-483F-A772-9B8820364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DA-48FB-B6DB-21244ECB2FD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DA-48FB-B6DB-21244ECB2F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DA-48FB-B6DB-21244ECB2FD1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0.38359711298831617</c:v>
                </c:pt>
                <c:pt idx="1">
                  <c:v>0.36871001406597398</c:v>
                </c:pt>
                <c:pt idx="2">
                  <c:v>0.47373063564694812</c:v>
                </c:pt>
                <c:pt idx="3">
                  <c:v>0.52300734878462385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A-48FB-B6DB-21244ECB2FD1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0.38</c:v>
                </c:pt>
                <c:pt idx="1">
                  <c:v>0.37</c:v>
                </c:pt>
                <c:pt idx="2">
                  <c:v>0.47</c:v>
                </c:pt>
                <c:pt idx="3">
                  <c:v>0.53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DA-48FB-B6DB-21244ECB2FD1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5DA-48FB-B6DB-21244ECB2FD1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0.46764912962198635</c:v>
                </c:pt>
                <c:pt idx="3" formatCode="0.00">
                  <c:v>0.52948550098888569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DA-48FB-B6DB-21244ECB2FD1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0.53782623059134438</c:v>
                </c:pt>
                <c:pt idx="3" formatCode="0.00">
                  <c:v>0.54521204037709559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DA-48FB-B6DB-21244ECB2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8F-4E2C-9A04-EE068DCF00AC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8F-4E2C-9A04-EE068DCF00AC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8F-4E2C-9A04-EE068DCF00AC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0.38359711298831617</c:v>
                </c:pt>
                <c:pt idx="1">
                  <c:v>0.36871001406597398</c:v>
                </c:pt>
                <c:pt idx="2">
                  <c:v>0.47373063564694812</c:v>
                </c:pt>
                <c:pt idx="3">
                  <c:v>0.52300734878462385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8F-4E2C-9A04-EE068DCF00AC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0.38</c:v>
                </c:pt>
                <c:pt idx="1">
                  <c:v>0.37</c:v>
                </c:pt>
                <c:pt idx="2">
                  <c:v>0.47</c:v>
                </c:pt>
                <c:pt idx="3">
                  <c:v>0.53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38F-4E2C-9A04-EE068DCF00AC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38F-4E2C-9A04-EE068DCF00AC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0.46764912962198635</c:v>
                </c:pt>
                <c:pt idx="3" formatCode="0.00">
                  <c:v>0.52948550098888569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38F-4E2C-9A04-EE068DCF00AC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0.53782623059134438</c:v>
                </c:pt>
                <c:pt idx="3" formatCode="0.00">
                  <c:v>0.54521204037709559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8F-4E2C-9A04-EE068DCF0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Recall</a:t>
            </a:r>
          </a:p>
        </c:rich>
      </c:tx>
      <c:layout>
        <c:manualLayout>
          <c:xMode val="edge"/>
          <c:yMode val="edge"/>
          <c:x val="0.41475040257648954"/>
          <c:y val="4.6421680411220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'cnn8'!$X$24:$X$31</c:f>
              <c:numCache>
                <c:formatCode>0.00</c:formatCode>
                <c:ptCount val="8"/>
                <c:pt idx="0">
                  <c:v>0.88770000000000004</c:v>
                </c:pt>
                <c:pt idx="1">
                  <c:v>0.45529999999999998</c:v>
                </c:pt>
                <c:pt idx="2">
                  <c:v>0.4844</c:v>
                </c:pt>
                <c:pt idx="3">
                  <c:v>0.23519999999999999</c:v>
                </c:pt>
                <c:pt idx="4">
                  <c:v>0.60780000000000001</c:v>
                </c:pt>
                <c:pt idx="5">
                  <c:v>0.2394</c:v>
                </c:pt>
                <c:pt idx="6">
                  <c:v>0.46029999999999999</c:v>
                </c:pt>
                <c:pt idx="7">
                  <c:v>0.24349999999999999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9-449E-9F45-3AA35E67503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'cnn8'!$Y$24:$Y$31</c:f>
              <c:numCache>
                <c:formatCode>0.00</c:formatCode>
                <c:ptCount val="8"/>
                <c:pt idx="0">
                  <c:v>0.92800000000000005</c:v>
                </c:pt>
                <c:pt idx="1">
                  <c:v>0.72260000000000002</c:v>
                </c:pt>
                <c:pt idx="2">
                  <c:v>0.61129999999999995</c:v>
                </c:pt>
                <c:pt idx="3">
                  <c:v>0.88290000000000002</c:v>
                </c:pt>
                <c:pt idx="4">
                  <c:v>0.20380000000000001</c:v>
                </c:pt>
                <c:pt idx="5">
                  <c:v>0.49230000000000002</c:v>
                </c:pt>
                <c:pt idx="6">
                  <c:v>0.83209999999999995</c:v>
                </c:pt>
                <c:pt idx="7">
                  <c:v>0.5927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19-449E-9F45-3AA35E675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16240880"/>
        <c:axId val="722690160"/>
      </c:barChart>
      <c:catAx>
        <c:axId val="61624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2690160"/>
        <c:crosses val="autoZero"/>
        <c:auto val="1"/>
        <c:lblAlgn val="ctr"/>
        <c:lblOffset val="100"/>
        <c:noMultiLvlLbl val="0"/>
      </c:catAx>
      <c:valAx>
        <c:axId val="7226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6240880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02-4FE1-9CAB-BEBF0D673EA0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02-4FE1-9CAB-BEBF0D673EA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02-4FE1-9CAB-BEBF0D673EA0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0.38359711298831617</c:v>
                </c:pt>
                <c:pt idx="1">
                  <c:v>0.36871001406597398</c:v>
                </c:pt>
                <c:pt idx="2">
                  <c:v>0.47373063564694812</c:v>
                </c:pt>
                <c:pt idx="3">
                  <c:v>0.52300734878462385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02-4FE1-9CAB-BEBF0D673EA0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0.38</c:v>
                </c:pt>
                <c:pt idx="1">
                  <c:v>0.37</c:v>
                </c:pt>
                <c:pt idx="2">
                  <c:v>0.47</c:v>
                </c:pt>
                <c:pt idx="3">
                  <c:v>0.53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702-4FE1-9CAB-BEBF0D673EA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702-4FE1-9CAB-BEBF0D673EA0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0.46764912962198635</c:v>
                </c:pt>
                <c:pt idx="3" formatCode="0.00">
                  <c:v>0.52948550098888569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702-4FE1-9CAB-BEBF0D673EA0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702-4FE1-9CAB-BEBF0D673EA0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0.53782623059134438</c:v>
                </c:pt>
                <c:pt idx="3" formatCode="0.00">
                  <c:v>0.54521204037709559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02-4FE1-9CAB-BEBF0D673E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4A-4D00-90ED-88DC3C7757D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64A-4D00-90ED-88DC3C7757D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4A-4D00-90ED-88DC3C7757D5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0.50038729666924842</c:v>
                </c:pt>
                <c:pt idx="1">
                  <c:v>0.2914517988230298</c:v>
                </c:pt>
                <c:pt idx="2">
                  <c:v>0.72651681286549707</c:v>
                </c:pt>
                <c:pt idx="3">
                  <c:v>0.85561576173098863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A-4D00-90ED-88DC3C7757D5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0.75711296139632211</c:v>
                </c:pt>
                <c:pt idx="3" formatCode="0.00">
                  <c:v>0.85616286789112628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A-4D00-90ED-88DC3C7757D5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0.8620882188721386</c:v>
                </c:pt>
                <c:pt idx="3" formatCode="0.00">
                  <c:v>0.86705331251394158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4A-4D00-90ED-88DC3C77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  <c:majorUnit val="0.2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33-45CC-910C-0C3A9DDA5689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33-45CC-910C-0C3A9DDA5689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0.50038729666924842</c:v>
                </c:pt>
                <c:pt idx="1">
                  <c:v>0.2914517988230298</c:v>
                </c:pt>
                <c:pt idx="2">
                  <c:v>0.72651681286549707</c:v>
                </c:pt>
                <c:pt idx="3">
                  <c:v>0.85561576173098863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33-45CC-910C-0C3A9DDA5689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233-45CC-910C-0C3A9DDA5689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0.75711296139632211</c:v>
                </c:pt>
                <c:pt idx="3" formatCode="0.00">
                  <c:v>0.85616286789112628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33-45CC-910C-0C3A9DDA568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233-45CC-910C-0C3A9DDA5689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0.8620882188721386</c:v>
                </c:pt>
                <c:pt idx="3" formatCode="0.00">
                  <c:v>0.86705331251394158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233-45CC-910C-0C3A9DDA5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B-4231-A17C-AAC2C1C792E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B-4231-A17C-AAC2C1C792E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0.50038729666924842</c:v>
                </c:pt>
                <c:pt idx="1">
                  <c:v>0.2914517988230298</c:v>
                </c:pt>
                <c:pt idx="2">
                  <c:v>0.72651681286549707</c:v>
                </c:pt>
                <c:pt idx="3">
                  <c:v>0.85561576173098863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3B-4231-A17C-AAC2C1C792E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63B-4231-A17C-AAC2C1C792E6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0.75711296139632211</c:v>
                </c:pt>
                <c:pt idx="3" formatCode="0.00">
                  <c:v>0.85616286789112628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3B-4231-A17C-AAC2C1C792E6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63B-4231-A17C-AAC2C1C792E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CNN8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0.8620882188721386</c:v>
                </c:pt>
                <c:pt idx="3" formatCode="0.00">
                  <c:v>0.86705331251394158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3B-4231-A17C-AAC2C1C79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96-4232-B639-39691E28FAC9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96-4232-B639-39691E28FAC9}"/>
              </c:ext>
            </c:extLst>
          </c:dPt>
          <c:dPt>
            <c:idx val="2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96-4232-B639-39691E28FAC9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96-4232-B639-39691E28FAC9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96-4232-B639-39691E28FAC9}"/>
              </c:ext>
            </c:extLst>
          </c:dPt>
          <c:val>
            <c:numRef>
              <c:f>Sheet1!$B$5:$F$5</c:f>
              <c:numCache>
                <c:formatCode>General</c:formatCode>
                <c:ptCount val="5"/>
                <c:pt idx="0">
                  <c:v>0.19251854240567601</c:v>
                </c:pt>
                <c:pt idx="1">
                  <c:v>0.197678168332796</c:v>
                </c:pt>
                <c:pt idx="2">
                  <c:v>0.47984521122218599</c:v>
                </c:pt>
                <c:pt idx="3">
                  <c:v>0.129313124798452</c:v>
                </c:pt>
                <c:pt idx="4">
                  <c:v>6.44953240890035E-4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96-4232-B639-39691E28F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98821536"/>
        <c:axId val="609148464"/>
      </c:barChart>
      <c:catAx>
        <c:axId val="598821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609148464"/>
        <c:crosses val="autoZero"/>
        <c:auto val="1"/>
        <c:lblAlgn val="ctr"/>
        <c:lblOffset val="100"/>
        <c:noMultiLvlLbl val="0"/>
      </c:catAx>
      <c:valAx>
        <c:axId val="609148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882153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35756779726496E-2"/>
          <c:y val="5.9039442986293378E-2"/>
          <c:w val="0.90597728501892916"/>
          <c:h val="0.88192111402741324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Vert">
                <a:fgClr>
                  <a:schemeClr val="bg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5-49DE-A44A-7ECB4C974021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95-49DE-A44A-7ECB4C974021}"/>
              </c:ext>
            </c:extLst>
          </c:dPt>
          <c:dPt>
            <c:idx val="2"/>
            <c:invertIfNegative val="0"/>
            <c:bubble3D val="0"/>
            <c:spPr>
              <a:pattFill prst="dkVert">
                <a:fgClr>
                  <a:srgbClr val="7030A0"/>
                </a:fgClr>
                <a:bgClr>
                  <a:srgbClr val="7030A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95-49DE-A44A-7ECB4C974021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rgbClr val="FF99FF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95-49DE-A44A-7ECB4C974021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rgbClr val="FF99FF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95-49DE-A44A-7ECB4C974021}"/>
              </c:ext>
            </c:extLst>
          </c:dPt>
          <c:dPt>
            <c:idx val="5"/>
            <c:invertIfNegative val="0"/>
            <c:bubble3D val="0"/>
            <c:spPr>
              <a:pattFill prst="dkVert">
                <a:fgClr>
                  <a:srgbClr val="FF99FF"/>
                </a:fgClr>
                <a:bgClr>
                  <a:srgbClr val="FF99FF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95-49DE-A44A-7ECB4C974021}"/>
              </c:ext>
            </c:extLst>
          </c:dPt>
          <c:dPt>
            <c:idx val="6"/>
            <c:invertIfNegative val="0"/>
            <c:bubble3D val="0"/>
            <c:spPr>
              <a:pattFill prst="wdUpDiag">
                <a:fgClr>
                  <a:srgbClr val="00FF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895-49DE-A44A-7ECB4C974021}"/>
              </c:ext>
            </c:extLst>
          </c:dPt>
          <c:dPt>
            <c:idx val="7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895-49DE-A44A-7ECB4C974021}"/>
              </c:ext>
            </c:extLst>
          </c:dPt>
          <c:dPt>
            <c:idx val="8"/>
            <c:invertIfNegative val="0"/>
            <c:bubble3D val="0"/>
            <c:spPr>
              <a:pattFill prst="wdUpDiag">
                <a:fgClr>
                  <a:srgbClr val="FF99FF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895-49DE-A44A-7ECB4C974021}"/>
              </c:ext>
            </c:extLst>
          </c:dPt>
          <c:dPt>
            <c:idx val="9"/>
            <c:invertIfNegative val="0"/>
            <c:bubble3D val="0"/>
            <c:spPr>
              <a:pattFill prst="dkVert">
                <a:fgClr>
                  <a:srgbClr val="00FF00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895-49DE-A44A-7ECB4C974021}"/>
              </c:ext>
            </c:extLst>
          </c:dPt>
          <c:dPt>
            <c:idx val="10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895-49DE-A44A-7ECB4C974021}"/>
              </c:ext>
            </c:extLst>
          </c:dPt>
          <c:dPt>
            <c:idx val="12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895-49DE-A44A-7ECB4C974021}"/>
              </c:ext>
            </c:extLst>
          </c:dPt>
          <c:val>
            <c:numRef>
              <c:f>Sheet1!$B$10:$P$10</c:f>
              <c:numCache>
                <c:formatCode>General</c:formatCode>
                <c:ptCount val="15"/>
                <c:pt idx="0">
                  <c:v>9.0967328635490105E-2</c:v>
                </c:pt>
                <c:pt idx="1">
                  <c:v>3.1870595771941103E-2</c:v>
                </c:pt>
                <c:pt idx="2">
                  <c:v>8.5201793721973104E-2</c:v>
                </c:pt>
                <c:pt idx="3">
                  <c:v>0.10834401024984</c:v>
                </c:pt>
                <c:pt idx="4">
                  <c:v>0.112908392056374</c:v>
                </c:pt>
                <c:pt idx="5">
                  <c:v>0.38565022421524697</c:v>
                </c:pt>
                <c:pt idx="6">
                  <c:v>2.37828315182575E-2</c:v>
                </c:pt>
                <c:pt idx="7">
                  <c:v>4.5964125560538097E-2</c:v>
                </c:pt>
                <c:pt idx="8">
                  <c:v>5.9657270980140897E-2</c:v>
                </c:pt>
                <c:pt idx="9">
                  <c:v>5.52530429212044E-2</c:v>
                </c:pt>
                <c:pt idx="10">
                  <c:v>2.4023062139654099E-4</c:v>
                </c:pt>
                <c:pt idx="11">
                  <c:v>0</c:v>
                </c:pt>
                <c:pt idx="12">
                  <c:v>1.6015374759769399E-4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895-49DE-A44A-7ECB4C974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07648768"/>
        <c:axId val="592781792"/>
      </c:barChart>
      <c:catAx>
        <c:axId val="807648768"/>
        <c:scaling>
          <c:orientation val="minMax"/>
        </c:scaling>
        <c:delete val="1"/>
        <c:axPos val="b"/>
        <c:majorTickMark val="none"/>
        <c:minorTickMark val="none"/>
        <c:tickLblPos val="nextTo"/>
        <c:crossAx val="592781792"/>
        <c:crosses val="autoZero"/>
        <c:auto val="1"/>
        <c:lblAlgn val="ctr"/>
        <c:lblOffset val="100"/>
        <c:noMultiLvlLbl val="0"/>
      </c:catAx>
      <c:valAx>
        <c:axId val="592781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07648768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C0-4916-A14E-0A96862DB2A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C0-4916-A14E-0A96862DB2A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C0-4916-A14E-0A96862DB2A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C0-4916-A14E-0A96862DB2A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C0-4916-A14E-0A96862DB2A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7C0-4916-A14E-0A96862DB2A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7C0-4916-A14E-0A96862DB2A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7C0-4916-A14E-0A96862DB2A1}"/>
              </c:ext>
            </c:extLst>
          </c:dPt>
          <c:cat>
            <c:strRef>
              <c:f>[Book3]Sheet3!$B$1:$I$1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[Book3]Sheet3!$B$2:$I$2</c:f>
              <c:numCache>
                <c:formatCode>General</c:formatCode>
                <c:ptCount val="8"/>
                <c:pt idx="0">
                  <c:v>1.79640718562874E-2</c:v>
                </c:pt>
                <c:pt idx="1">
                  <c:v>0.97005988023952106</c:v>
                </c:pt>
                <c:pt idx="2">
                  <c:v>0</c:v>
                </c:pt>
                <c:pt idx="3">
                  <c:v>1.19760479041916E-2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C0-4916-A14E-0A96862DB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E8-495E-A493-1E27C574DF88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E8-495E-A493-1E27C574DF88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E8-495E-A493-1E27C574DF88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E8-495E-A493-1E27C574DF88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E8-495E-A493-1E27C574DF88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E8-495E-A493-1E27C574DF88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4E8-495E-A493-1E27C574DF8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4E8-495E-A493-1E27C574DF88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Sheet3!$B$3:$I$3</c:f>
              <c:numCache>
                <c:formatCode>General</c:formatCode>
                <c:ptCount val="8"/>
                <c:pt idx="0">
                  <c:v>0.12080536912751701</c:v>
                </c:pt>
                <c:pt idx="1">
                  <c:v>0.87919463087248295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E8-495E-A493-1E27C574D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61-4370-9B28-0DCB3BB5D7B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61-4370-9B28-0DCB3BB5D7B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61-4370-9B28-0DCB3BB5D7B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61-4370-9B28-0DCB3BB5D7B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61-4370-9B28-0DCB3BB5D7B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61-4370-9B28-0DCB3BB5D7B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361-4370-9B28-0DCB3BB5D7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61-4370-9B28-0DCB3BB5D7B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Sheet3!$B$4:$I$4</c:f>
              <c:numCache>
                <c:formatCode>General</c:formatCode>
                <c:ptCount val="8"/>
                <c:pt idx="0">
                  <c:v>0.38135593220338998</c:v>
                </c:pt>
                <c:pt idx="1">
                  <c:v>0.61864406779660996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61-4370-9B28-0DCB3BB5D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Sheet1!$B$2:$B$89</cx:f>
        <cx:lvl ptCount="88" formatCode="General">
          <cx:pt idx="0">0.75362143958540695</cx:pt>
          <cx:pt idx="1">0.76369196230200498</cx:pt>
          <cx:pt idx="2">0.67358965093774403</cx:pt>
          <cx:pt idx="3">0.66063967293020998</cx:pt>
          <cx:pt idx="4">0.84502102233040799</cx:pt>
          <cx:pt idx="5">0.63379858145600299</cx:pt>
          <cx:pt idx="6">0.76564744330555101</cx:pt>
          <cx:pt idx="7">0.54092801128680301</cx:pt>
          <cx:pt idx="8">0.68968888417848395</cx:pt>
          <cx:pt idx="9">0.579239890150956</cx:pt>
        </cx:lvl>
      </cx:numDim>
    </cx:data>
    <cx:data id="1">
      <cx:numDim type="val">
        <cx:f>Sheet1!$C$2:$C$89</cx:f>
        <cx:lvl ptCount="88" formatCode="General">
          <cx:pt idx="0">0.430527928589029</cx:pt>
          <cx:pt idx="1">0.66168738722280196</cx:pt>
          <cx:pt idx="2">0.66421537308951195</cx:pt>
          <cx:pt idx="3">0.91124425315850499</cx:pt>
          <cx:pt idx="4">0.91237237615725897</cx:pt>
          <cx:pt idx="5">0.91574225105257401</cx:pt>
          <cx:pt idx="6">0.51722261238710099</cx:pt>
          <cx:pt idx="7">0.85783024240394301</cx:pt>
          <cx:pt idx="8">0.91518639350856401</cx:pt>
          <cx:pt idx="9">0.93869039528356302</cx:pt>
          <cx:pt idx="10">0.93127842405249694</cx:pt>
          <cx:pt idx="11">0.89246908817549797</cx:pt>
          <cx:pt idx="12">0.59320209128144397</cx:pt>
          <cx:pt idx="13">0.77937991735168899</cx:pt>
          <cx:pt idx="14">0.60764392239741705</cx:pt>
          <cx:pt idx="15">0.89859257041089702</cx:pt>
          <cx:pt idx="16">0.72082476062454404</cx:pt>
          <cx:pt idx="17">0.784206699337476</cx:pt>
          <cx:pt idx="18">0.45410068307217899</cx:pt>
          <cx:pt idx="19">0.89890260514880505</cx:pt>
          <cx:pt idx="20">0.88496416597071104</cx:pt>
          <cx:pt idx="21">0.69992662585346199</cx:pt>
          <cx:pt idx="22">0.91574190312450698</cx:pt>
          <cx:pt idx="23">0.56678478673738697</cx:pt>
          <cx:pt idx="24">0.82822050506891098</cx:pt>
        </cx:lvl>
      </cx:numDim>
    </cx:data>
    <cx:data id="2">
      <cx:numDim type="val">
        <cx:f>Sheet1!$D$2:$D$89</cx:f>
        <cx:lvl ptCount="88" formatCode="General">
          <cx:pt idx="0">0.93701516545548502</cx:pt>
          <cx:pt idx="1">0.76454346891649005</cx:pt>
          <cx:pt idx="2">0.80263823410163404</cx:pt>
          <cx:pt idx="3">0.84582011934104995</cx:pt>
          <cx:pt idx="4">0.79792016642436403</cx:pt>
          <cx:pt idx="5">0.93008820886698496</cx:pt>
          <cx:pt idx="6">0.71023115586107899</cx:pt>
          <cx:pt idx="7">0.846643349937519</cx:pt>
          <cx:pt idx="8">0.93271437176429595</cx:pt>
          <cx:pt idx="9">0.61573529144471595</cx:pt>
          <cx:pt idx="10">0.92427436052285505</cx:pt>
          <cx:pt idx="11">0.92329632372099002</cx:pt>
          <cx:pt idx="12">0.91036454270881995</cx:pt>
          <cx:pt idx="13">0.57474822050242003</cx:pt>
          <cx:pt idx="14">0.74868691815394695</cx:pt>
          <cx:pt idx="15">0.86608244352770403</cx:pt>
          <cx:pt idx="16">0.93240282987334899</cx:pt>
          <cx:pt idx="17">0.67477063163515305</cx:pt>
          <cx:pt idx="18">0.752342854890095</cx:pt>
          <cx:pt idx="19">0.84822370279978099</cx:pt>
          <cx:pt idx="20">0.59088139020882402</cx:pt>
          <cx:pt idx="21">0.70662430067417303</cx:pt>
          <cx:pt idx="22">0.79980853606636704</cx:pt>
          <cx:pt idx="23">0.44252410556626598</cx:pt>
          <cx:pt idx="24">0.55301505656526595</cx:pt>
          <cx:pt idx="25">0.57882854863519295</cx:pt>
          <cx:pt idx="26">0.56389641188478501</cx:pt>
          <cx:pt idx="27">0.88350705505504501</cx:pt>
          <cx:pt idx="28">0.63689436314041503</cx:pt>
          <cx:pt idx="29">0.82008463599243198</cx:pt>
          <cx:pt idx="30">0.28645158787852498</cx:pt>
          <cx:pt idx="31">0.451081019634958</cx:pt>
          <cx:pt idx="32">0.92196001052193</cx:pt>
          <cx:pt idx="33">0.87869315069036003</cx:pt>
          <cx:pt idx="34">0.87369220608968901</cx:pt>
          <cx:pt idx="35">0.70405410892201703</cx:pt>
        </cx:lvl>
      </cx:numDim>
    </cx:data>
    <cx:data id="3">
      <cx:numDim type="val">
        <cx:f>Sheet1!$E$2:$E$89</cx:f>
        <cx:lvl ptCount="88" formatCode="General">
          <cx:pt idx="0">0.91057182364620404</cx:pt>
          <cx:pt idx="1">0.32733565472610598</cx:pt>
          <cx:pt idx="2">0.64443120987526603</cx:pt>
          <cx:pt idx="3">0.25170230023813001</cx:pt>
          <cx:pt idx="4">0.59792756260381696</cx:pt>
          <cx:pt idx="5">0.67044669514444</cx:pt>
          <cx:pt idx="6">0.74441205685566203</cx:pt>
          <cx:pt idx="7">0.87266437401862895</cx:pt>
          <cx:pt idx="8">0.523538869002798</cx:pt>
          <cx:pt idx="9">0.89222256419264001</cx:pt>
          <cx:pt idx="10">0.85589341438191302</cx:pt>
          <cx:pt idx="11">0.79275125385480505</cx:pt>
          <cx:pt idx="12">0.77635772850150897</cx:pt>
          <cx:pt idx="13">0.61999432143450695</cx:pt>
          <cx:pt idx="14">0.81898560527847097</cx:pt>
          <cx:pt idx="15">0.88212992691827896</cx:pt>
        </cx:lvl>
      </cx:numDim>
    </cx:data>
  </cx:chartData>
  <cx:chart>
    <cx:plotArea>
      <cx:plotAreaRegion>
        <cx:plotSurface>
          <cx:spPr>
            <a:ln>
              <a:solidFill>
                <a:schemeClr val="tx1"/>
              </a:solidFill>
            </a:ln>
          </cx:spPr>
        </cx:plotSurface>
        <cx:series layoutId="boxWhisker" uniqueId="{548CDB64-5467-405C-91C9-8BDD92C33B5F}">
          <cx:tx>
            <cx:txData>
              <cx:f>Sheet1!$B$1</cx:f>
              <cx:v>30-39</cx:v>
            </cx:txData>
          </cx:tx>
          <cx:spPr>
            <a:ln>
              <a:solidFill>
                <a:sysClr val="windowText" lastClr="000000"/>
              </a:solidFill>
            </a:ln>
          </cx:spPr>
          <cx:dataId val="0"/>
          <cx:layoutPr>
            <cx:visibility meanLine="1" meanMarker="1" nonoutliers="1" outliers="0"/>
            <cx:statistics quartileMethod="exclusive"/>
          </cx:layoutPr>
        </cx:series>
        <cx:series layoutId="boxWhisker" uniqueId="{15C48D8D-1E43-4052-9CAB-34CFDFDADB26}">
          <cx:tx>
            <cx:txData>
              <cx:f>Sheet1!$C$1</cx:f>
              <cx:v>40-49</cx:v>
            </cx:txData>
          </cx:tx>
          <cx:spPr>
            <a:ln>
              <a:solidFill>
                <a:sysClr val="windowText" lastClr="000000"/>
              </a:solidFill>
            </a:ln>
          </cx:spPr>
          <cx:dataId val="1"/>
          <cx:layoutPr>
            <cx:visibility meanLine="0" meanMarker="1" nonoutliers="1" outliers="1"/>
            <cx:statistics quartileMethod="exclusive"/>
          </cx:layoutPr>
        </cx:series>
        <cx:series layoutId="boxWhisker" uniqueId="{5BC2AB08-B9E0-4614-AA9B-862885E41D00}">
          <cx:tx>
            <cx:txData>
              <cx:f>Sheet1!$D$1</cx:f>
              <cx:v>50-59</cx:v>
            </cx:txData>
          </cx:tx>
          <cx:spPr>
            <a:ln>
              <a:solidFill>
                <a:sysClr val="windowText" lastClr="000000"/>
              </a:solidFill>
            </a:ln>
          </cx:spPr>
          <cx:dataId val="2"/>
          <cx:layoutPr>
            <cx:visibility meanLine="0" meanMarker="1" nonoutliers="1" outliers="1"/>
            <cx:statistics quartileMethod="exclusive"/>
          </cx:layoutPr>
        </cx:series>
        <cx:series layoutId="boxWhisker" uniqueId="{D88F43EB-7FA8-45CA-ADD6-254F58B8F03A}">
          <cx:tx>
            <cx:txData>
              <cx:f>Sheet1!$E$1</cx:f>
              <cx:v>60+</cx:v>
            </cx:txData>
          </cx:tx>
          <cx:spPr>
            <a:ln>
              <a:solidFill>
                <a:sysClr val="windowText" lastClr="000000"/>
              </a:solidFill>
            </a:ln>
          </cx:spPr>
          <cx:dataId val="3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 min="0.20000000000000001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 lang="en-US" sz="1600" b="0" i="0" u="none" strike="noStrike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mbria" panose="02040503050406030204" pitchFamily="18" charset="0"/>
                  </a:defRPr>
                </a:pPr>
                <a:r>
                  <a:rPr lang="en-US" sz="1600" dirty="0">
                    <a:solidFill>
                      <a:sysClr val="windowText" lastClr="000000"/>
                    </a:solidFill>
                    <a:latin typeface="Cambria" panose="02040503050406030204" pitchFamily="18" charset="0"/>
                  </a:rPr>
                  <a:t>Scanning Percentage</a:t>
                </a:r>
                <a:endParaRPr lang="en-US" sz="2000" dirty="0">
                  <a:solidFill>
                    <a:sysClr val="windowText" lastClr="000000"/>
                  </a:solidFill>
                  <a:latin typeface="Cambria" panose="02040503050406030204" pitchFamily="18" charset="0"/>
                </a:endParaRPr>
              </a:p>
            </cx:rich>
          </cx:tx>
        </cx:title>
        <cx:majorGridlines/>
        <cx:tickLabels/>
        <cx:numFmt formatCode="0%" sourceLinked="0"/>
        <cx:txPr>
          <a:bodyPr spcFirstLastPara="1" vertOverflow="ellipsis" wrap="square" lIns="0" tIns="0" rIns="0" bIns="0" anchor="ctr" anchorCtr="1"/>
          <a:lstStyle/>
          <a:p>
            <a:pPr>
              <a:defRPr lang="en-US" sz="1200" b="0" i="0" u="none" strike="noStrike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pPr>
            <a:endParaRPr lang="en-US" sz="120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cx:txPr>
      </cx:axis>
    </cx:plotArea>
    <cx:legend pos="b" align="ctr" overlay="0">
      <cx:txPr>
        <a:bodyPr spcFirstLastPara="1" vertOverflow="ellipsis" wrap="square" lIns="0" tIns="0" rIns="0" bIns="0" anchor="ctr" anchorCtr="1"/>
        <a:lstStyle/>
        <a:p>
          <a:pPr>
            <a:defRPr lang="en-US" sz="1600" b="0" i="0" u="none" strike="noStrike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defRPr>
          </a:pPr>
          <a:endParaRPr lang="en-US" sz="1600">
            <a:solidFill>
              <a:sysClr val="windowText" lastClr="000000"/>
            </a:solidFill>
            <a:latin typeface="Cambria" panose="02040503050406030204" pitchFamily="18" charset="0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Sheet2!$B$2:$B$89</cx:f>
        <cx:lvl ptCount="88" formatCode="General">
          <cx:pt idx="0">0.93701516545548502</cx:pt>
          <cx:pt idx="1">0.76454346891649005</cx:pt>
          <cx:pt idx="2">0.430527928589029</cx:pt>
          <cx:pt idx="3">0.66168738722280196</cx:pt>
          <cx:pt idx="4">0.75362143958540695</cx:pt>
          <cx:pt idx="5">0.80263823410163404</cx:pt>
          <cx:pt idx="6">0.66421537308951195</cx:pt>
          <cx:pt idx="7">0.84582011934104995</cx:pt>
          <cx:pt idx="8">0.79792016642436403</cx:pt>
          <cx:pt idx="9">0.93008820886698496</cx:pt>
          <cx:pt idx="10">0.91124425315850499</cx:pt>
          <cx:pt idx="11">0.846643349937519</cx:pt>
          <cx:pt idx="12">0.32733565472610598</cx:pt>
          <cx:pt idx="13">0.61573529144471595</cx:pt>
          <cx:pt idx="14">0.91574225105257401</cx:pt>
          <cx:pt idx="15">0.51722261238710099</cx:pt>
          <cx:pt idx="16">0.64443120987526603</cx:pt>
          <cx:pt idx="17">0.25170230023813001</cx:pt>
          <cx:pt idx="18">0.67358965093774403</cx:pt>
          <cx:pt idx="19">0.91036454270881995</cx:pt>
          <cx:pt idx="20">0.59792756260381696</cx:pt>
          <cx:pt idx="21">0.66063967293020998</cx:pt>
          <cx:pt idx="22">0.57474822050242003</cx:pt>
          <cx:pt idx="23">0.74868691815394695</cx:pt>
          <cx:pt idx="24">0.86608244352770403</cx:pt>
          <cx:pt idx="25">0.67044669514444</cx:pt>
          <cx:pt idx="26">0.89246908817549797</cx:pt>
          <cx:pt idx="27">0.77937991735168899</cx:pt>
          <cx:pt idx="28">0.60764392239741705</cx:pt>
          <cx:pt idx="29">0.67477063163515305</cx:pt>
          <cx:pt idx="30">0.74441205685566203</cx:pt>
          <cx:pt idx="31">0.752342854890095</cx:pt>
          <cx:pt idx="32">0.70662430067417303</cx:pt>
          <cx:pt idx="33">0.79980853606636704</cx:pt>
          <cx:pt idx="34">0.44252410556626598</cx:pt>
          <cx:pt idx="35">0.87266437401862895</cx:pt>
          <cx:pt idx="36">0.523538869002798</cx:pt>
          <cx:pt idx="37">0.54092801128680301</cx:pt>
          <cx:pt idx="38">0.45410068307217899</cx:pt>
          <cx:pt idx="39">0.55301505656526595</cx:pt>
          <cx:pt idx="40">0.85589341438191302</cx:pt>
          <cx:pt idx="41">0.79275125385480505</cx:pt>
          <cx:pt idx="42">0.89890260514880505</cx:pt>
          <cx:pt idx="43">0.77635772850150897</cx:pt>
          <cx:pt idx="44">0.57882854863519295</cx:pt>
          <cx:pt idx="45">0.88350705505504501</cx:pt>
          <cx:pt idx="46">0.63689436314041503</cx:pt>
          <cx:pt idx="47">0.61999432143450695</cx:pt>
          <cx:pt idx="48">0.56678478673738697</cx:pt>
          <cx:pt idx="49">0.81898560527847097</cx:pt>
          <cx:pt idx="50">0.28645158787852498</cx:pt>
          <cx:pt idx="51">0.579239890150956</cx:pt>
          <cx:pt idx="52">0.88212992691827896</cx:pt>
          <cx:pt idx="53">0.451081019634958</cx:pt>
          <cx:pt idx="54">0.87369220608968901</cx:pt>
          <cx:pt idx="55">0.70405410892201703</cx:pt>
          <cx:pt idx="56">0.82822050506891098</cx:pt>
        </cx:lvl>
      </cx:numDim>
    </cx:data>
    <cx:data id="1">
      <cx:numDim type="val">
        <cx:f>Sheet2!$C$2:$C$89</cx:f>
        <cx:lvl ptCount="88" formatCode="General">
          <cx:pt idx="0">0.71023115586107899</cx:pt>
          <cx:pt idx="1">0.76369196230200498</cx:pt>
          <cx:pt idx="2">0.93271437176429595</cx:pt>
          <cx:pt idx="3">0.91057182364620404</cx:pt>
          <cx:pt idx="4">0.91237237615725897</cx:pt>
          <cx:pt idx="5">0.92427436052285505</cx:pt>
          <cx:pt idx="6">0.92329632372099002</cx:pt>
          <cx:pt idx="7">0.84502102233040799</cx:pt>
          <cx:pt idx="8">0.85783024240394301</cx:pt>
          <cx:pt idx="9">0.91518639350856401</cx:pt>
          <cx:pt idx="10">0.63379858145600299</cx:pt>
          <cx:pt idx="11">0.93869039528356302</cx:pt>
          <cx:pt idx="12">0.93127842405249694</cx:pt>
          <cx:pt idx="13">0.93240282987334899</cx:pt>
          <cx:pt idx="14">0.59320209128144397</cx:pt>
          <cx:pt idx="15">0.76564744330555101</cx:pt>
          <cx:pt idx="16">0.89859257041089702</cx:pt>
          <cx:pt idx="17">0.72082476062454404</cx:pt>
          <cx:pt idx="18">0.84822370279978099</cx:pt>
          <cx:pt idx="19">0.784206699337476</cx:pt>
          <cx:pt idx="20">0.59088139020882402</cx:pt>
          <cx:pt idx="21">0.89222256419264001</cx:pt>
          <cx:pt idx="22">0.68968888417848395</cx:pt>
          <cx:pt idx="23">0.56389641188478501</cx:pt>
          <cx:pt idx="24">0.88496416597071104</cx:pt>
          <cx:pt idx="25">0.69992662585346199</cx:pt>
          <cx:pt idx="26">0.82008463599243198</cx:pt>
          <cx:pt idx="27">0.91574190312450698</cx:pt>
          <cx:pt idx="28">0.92196001052193</cx:pt>
          <cx:pt idx="29">0.87869315069036003</cx:pt>
        </cx:lvl>
      </cx:numDim>
    </cx:data>
  </cx:chartData>
  <cx:chart>
    <cx:plotArea>
      <cx:plotAreaRegion>
        <cx:plotSurface>
          <cx:spPr>
            <a:ln>
              <a:solidFill>
                <a:schemeClr val="tx1"/>
              </a:solidFill>
            </a:ln>
          </cx:spPr>
        </cx:plotSurface>
        <cx:series layoutId="boxWhisker" uniqueId="{4F5B864E-D869-4185-B648-51E3661C22AA}">
          <cx:tx>
            <cx:txData>
              <cx:f>Sheet2!$B$1</cx:f>
              <cx:v>Male</cx:v>
            </cx:txData>
          </cx:tx>
          <cx:spPr>
            <a:ln>
              <a:solidFill>
                <a:sysClr val="windowText" lastClr="000000"/>
              </a:solidFill>
            </a:ln>
          </cx:spPr>
          <cx:dataId val="0"/>
          <cx:layoutPr>
            <cx:visibility meanLine="0" meanMarker="1" nonoutliers="1" outliers="1"/>
            <cx:statistics quartileMethod="exclusive"/>
          </cx:layoutPr>
        </cx:series>
        <cx:series layoutId="boxWhisker" uniqueId="{C78E9E73-1454-4A3C-90FB-52AA24288B4C}">
          <cx:tx>
            <cx:txData>
              <cx:f>Sheet2!$C$1</cx:f>
              <cx:v>Female</cx:v>
            </cx:txData>
          </cx:tx>
          <cx:spPr>
            <a:ln>
              <a:solidFill>
                <a:sysClr val="windowText" lastClr="000000"/>
              </a:solidFill>
            </a:ln>
          </cx:spPr>
          <cx:dataId val="1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 min="0.20000000000000001"/>
        <cx:majorGridlines/>
        <cx:tickLabels/>
        <cx:numFmt formatCode="0%" sourceLinked="0"/>
        <cx:txPr>
          <a:bodyPr spcFirstLastPara="1" vertOverflow="ellipsis" wrap="square" lIns="0" tIns="0" rIns="0" bIns="0" anchor="ctr" anchorCtr="1"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 sz="1200">
              <a:solidFill>
                <a:schemeClr val="tx1"/>
              </a:solidFill>
            </a:endParaRPr>
          </a:p>
        </cx:txPr>
      </cx:axis>
    </cx:plotArea>
    <cx:legend pos="b" align="ctr" overlay="0">
      <cx:txPr>
        <a:bodyPr spcFirstLastPara="1" vertOverflow="ellipsis" wrap="square" lIns="0" tIns="0" rIns="0" bIns="0" anchor="ctr" anchorCtr="1"/>
        <a:lstStyle/>
        <a:p>
          <a:pPr>
            <a:defRPr lang="en-US" sz="1600" b="0" i="0" u="none" strike="noStrike" baseline="0">
              <a:solidFill>
                <a:schemeClr val="tx1"/>
              </a:solidFill>
              <a:latin typeface="Cambria" panose="02040503050406030204"/>
            </a:defRPr>
          </a:pPr>
          <a:endParaRPr lang="en-US" sz="1600">
            <a:solidFill>
              <a:schemeClr val="tx1"/>
            </a:solidFill>
          </a:endParaRPr>
        </a:p>
      </cx:txPr>
    </cx:legend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Sheet3!$B$2:$B$89</cx:f>
        <cx:lvl ptCount="88" formatCode="General">
          <cx:pt idx="0">0.93701516545548502</cx:pt>
          <cx:pt idx="1">0.76454346891649005</cx:pt>
          <cx:pt idx="2">0.91124425315850499</cx:pt>
          <cx:pt idx="3">0.71023115586107899</cx:pt>
          <cx:pt idx="4">0.93271437176429595</cx:pt>
          <cx:pt idx="5">0.91057182364620404</cx:pt>
          <cx:pt idx="6">0.91237237615725897</cx:pt>
          <cx:pt idx="7">0.92427436052285505</cx:pt>
          <cx:pt idx="8">0.64443120987526603</cx:pt>
          <cx:pt idx="9">0.25170230023813001</cx:pt>
          <cx:pt idx="10">0.67358965093774403</cx:pt>
          <cx:pt idx="11">0.92329632372099002</cx:pt>
          <cx:pt idx="12">0.91036454270881995</cx:pt>
          <cx:pt idx="13">0.59792756260381696</cx:pt>
          <cx:pt idx="14">0.66063967293020998</cx:pt>
          <cx:pt idx="15">0.57474822050242003</cx:pt>
          <cx:pt idx="16">0.84502102233040799</cx:pt>
          <cx:pt idx="17">0.85783024240394301</cx:pt>
          <cx:pt idx="18">0.91518639350856401</cx:pt>
          <cx:pt idx="19">0.74868691815394695</cx:pt>
          <cx:pt idx="20">0.86608244352770403</cx:pt>
          <cx:pt idx="21">0.93869039528356302</cx:pt>
          <cx:pt idx="22">0.93127842405249694</cx:pt>
          <cx:pt idx="23">0.93240282987334899</cx:pt>
          <cx:pt idx="24">0.67044669514444</cx:pt>
          <cx:pt idx="25">0.74441205685566203</cx:pt>
          <cx:pt idx="26">0.89859257041089702</cx:pt>
          <cx:pt idx="27">0.72082476062454404</cx:pt>
          <cx:pt idx="28">0.752342854890095</cx:pt>
          <cx:pt idx="29">0.84822370279978099</cx:pt>
          <cx:pt idx="30">0.70662430067417303</cx:pt>
          <cx:pt idx="31">0.79980853606636704</cx:pt>
          <cx:pt idx="32">0.44252410556626598</cx:pt>
          <cx:pt idx="33">0.87266437401862895</cx:pt>
          <cx:pt idx="34">0.523538869002798</cx:pt>
          <cx:pt idx="35">0.89222256419264001</cx:pt>
          <cx:pt idx="36">0.68968888417848395</cx:pt>
          <cx:pt idx="37">0.85589341438191302</cx:pt>
          <cx:pt idx="38">0.79275125385480505</cx:pt>
          <cx:pt idx="39">0.89890260514880505</cx:pt>
          <cx:pt idx="40">0.88350705505504501</cx:pt>
          <cx:pt idx="41">0.63689436314041503</cx:pt>
          <cx:pt idx="42">0.61999432143450695</cx:pt>
          <cx:pt idx="43">0.88496416597071104</cx:pt>
          <cx:pt idx="44">0.69992662585346199</cx:pt>
          <cx:pt idx="45">0.91574190312450698</cx:pt>
          <cx:pt idx="46">0.56678478673738697</cx:pt>
          <cx:pt idx="47">0.81898560527847097</cx:pt>
          <cx:pt idx="48">0.28645158787852498</cx:pt>
          <cx:pt idx="49">0.579239890150956</cx:pt>
          <cx:pt idx="50">0.88212992691827896</cx:pt>
          <cx:pt idx="51">0.451081019634958</cx:pt>
          <cx:pt idx="52">0.87869315069036003</cx:pt>
          <cx:pt idx="53">0.87369220608968901</cx:pt>
          <cx:pt idx="54">0.70405410892201703</cx:pt>
          <cx:pt idx="55">0.430527928589029</cx:pt>
          <cx:pt idx="56">0.66168738722280196</cx:pt>
          <cx:pt idx="57">0.75362143958540695</cx:pt>
          <cx:pt idx="58">0.80263823410163404</cx:pt>
          <cx:pt idx="59">0.66421537308951195</cx:pt>
          <cx:pt idx="60">0.84582011934104995</cx:pt>
          <cx:pt idx="61">0.79792016642436403</cx:pt>
          <cx:pt idx="62">0.93008820886698496</cx:pt>
          <cx:pt idx="63">0.846643349937519</cx:pt>
          <cx:pt idx="64">0.76369196230200498</cx:pt>
          <cx:pt idx="65">0.32733565472610598</cx:pt>
          <cx:pt idx="66">0.61573529144471595</cx:pt>
          <cx:pt idx="67">0.91574225105257401</cx:pt>
          <cx:pt idx="68">0.51722261238710099</cx:pt>
          <cx:pt idx="69">0.63379858145600299</cx:pt>
          <cx:pt idx="70">0.89246908817549797</cx:pt>
          <cx:pt idx="71">0.59320209128144397</cx:pt>
          <cx:pt idx="72">0.77937991735168899</cx:pt>
          <cx:pt idx="73">0.76564744330555101</cx:pt>
          <cx:pt idx="74">0.60764392239741705</cx:pt>
          <cx:pt idx="75">0.67477063163515305</cx:pt>
          <cx:pt idx="76">0.784206699337476</cx:pt>
          <cx:pt idx="77">0.59088139020882402</cx:pt>
          <cx:pt idx="78">0.54092801128680301</cx:pt>
          <cx:pt idx="79">0.45410068307217899</cx:pt>
          <cx:pt idx="80">0.55301505656526595</cx:pt>
          <cx:pt idx="81">0.77635772850150897</cx:pt>
          <cx:pt idx="82">0.57882854863519295</cx:pt>
          <cx:pt idx="83">0.56389641188478501</cx:pt>
          <cx:pt idx="84">0.82008463599243198</cx:pt>
          <cx:pt idx="85">0.92196001052193</cx:pt>
          <cx:pt idx="86">0.82822050506891098</cx:pt>
        </cx:lvl>
      </cx:numDim>
    </cx:data>
    <cx:data id="1">
      <cx:numDim type="val">
        <cx:f>Sheet3!$C$2:$C$89</cx:f>
        <cx:lvl ptCount="88" formatCode="General">
          <cx:pt idx="0">0.430527928589029</cx:pt>
          <cx:pt idx="1">0.66168738722280196</cx:pt>
          <cx:pt idx="2">0.75362143958540695</cx:pt>
          <cx:pt idx="3">0.80263823410163404</cx:pt>
          <cx:pt idx="4">0.66421537308951195</cx:pt>
          <cx:pt idx="5">0.84582011934104995</cx:pt>
          <cx:pt idx="6">0.79792016642436403</cx:pt>
          <cx:pt idx="7">0.93008820886698496</cx:pt>
          <cx:pt idx="8">0.846643349937519</cx:pt>
          <cx:pt idx="9">0.76369196230200498</cx:pt>
          <cx:pt idx="10">0.32733565472610598</cx:pt>
          <cx:pt idx="11">0.61573529144471595</cx:pt>
          <cx:pt idx="12">0.91574225105257401</cx:pt>
          <cx:pt idx="13">0.51722261238710099</cx:pt>
          <cx:pt idx="14">0.63379858145600299</cx:pt>
          <cx:pt idx="15">0.89246908817549797</cx:pt>
          <cx:pt idx="16">0.59320209128144397</cx:pt>
          <cx:pt idx="17">0.77937991735168899</cx:pt>
          <cx:pt idx="18">0.76564744330555101</cx:pt>
          <cx:pt idx="19">0.60764392239741705</cx:pt>
          <cx:pt idx="20">0.67477063163515305</cx:pt>
          <cx:pt idx="21">0.784206699337476</cx:pt>
          <cx:pt idx="22">0.59088139020882402</cx:pt>
          <cx:pt idx="23">0.54092801128680301</cx:pt>
          <cx:pt idx="24">0.45410068307217899</cx:pt>
          <cx:pt idx="25">0.55301505656526595</cx:pt>
          <cx:pt idx="26">0.77635772850150897</cx:pt>
          <cx:pt idx="27">0.57882854863519295</cx:pt>
          <cx:pt idx="28">0.56389641188478501</cx:pt>
          <cx:pt idx="29">0.82008463599243198</cx:pt>
          <cx:pt idx="30">0.92196001052193</cx:pt>
          <cx:pt idx="31">0.82822050506891098</cx:pt>
        </cx:lvl>
      </cx:numDim>
    </cx:data>
  </cx:chartData>
  <cx:chart>
    <cx:plotArea>
      <cx:plotAreaRegion>
        <cx:plotSurface>
          <cx:spPr>
            <a:ln>
              <a:solidFill>
                <a:schemeClr val="tx1"/>
              </a:solidFill>
            </a:ln>
          </cx:spPr>
        </cx:plotSurface>
        <cx:series layoutId="boxWhisker" uniqueId="{4F16E8C7-6DF5-45A6-A702-B17A57562980}">
          <cx:tx>
            <cx:txData>
              <cx:f>Sheet3!$B$1</cx:f>
              <cx:v>&lt; 10</cx:v>
            </cx:txData>
          </cx:tx>
          <cx:spPr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1" outliers="1"/>
            <cx:statistics quartileMethod="exclusive"/>
          </cx:layoutPr>
        </cx:series>
        <cx:series layoutId="boxWhisker" uniqueId="{C37A231A-6689-4B62-8D4C-A9D165E6CF6A}">
          <cx:tx>
            <cx:txData>
              <cx:f>Sheet3!$C$1</cx:f>
              <cx:v>≥ 10 path.</cx:v>
            </cx:txData>
          </cx:tx>
          <cx:spPr>
            <a:ln>
              <a:solidFill>
                <a:schemeClr val="tx1"/>
              </a:solidFill>
            </a:ln>
          </cx:spPr>
          <cx:dataId val="1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 min="0.20000000000000001"/>
        <cx:majorGridlines/>
        <cx:tickLabels/>
        <cx:numFmt formatCode="0%" sourceLinked="0"/>
        <cx:txPr>
          <a:bodyPr spcFirstLastPara="1" vertOverflow="ellipsis" wrap="square" lIns="0" tIns="0" rIns="0" bIns="0" anchor="ctr" anchorCtr="1"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 sz="1200">
              <a:solidFill>
                <a:schemeClr val="tx1"/>
              </a:solidFill>
            </a:endParaRPr>
          </a:p>
        </cx:txPr>
      </cx:axis>
    </cx:plotArea>
    <cx:legend pos="b" align="ctr" overlay="0">
      <cx:txPr>
        <a:bodyPr spcFirstLastPara="1" vertOverflow="ellipsis" wrap="square" lIns="0" tIns="0" rIns="0" bIns="0" anchor="ctr" anchorCtr="1"/>
        <a:lstStyle/>
        <a:p>
          <a:pPr>
            <a:defRPr sz="1600">
              <a:solidFill>
                <a:schemeClr val="tx1"/>
              </a:solidFill>
            </a:defRPr>
          </a:pPr>
          <a:endParaRPr lang="en-US" sz="1600">
            <a:solidFill>
              <a:schemeClr val="tx1"/>
            </a:solidFill>
          </a:endParaRPr>
        </a:p>
      </cx:txPr>
    </cx:legend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Sheet4!$B$2:$B$89</cx:f>
        <cx:lvl ptCount="88" formatCode="General">
          <cx:pt idx="0">0.76454346891649005</cx:pt>
          <cx:pt idx="1">0.430527928589029</cx:pt>
          <cx:pt idx="2">0.66168738722280196</cx:pt>
          <cx:pt idx="3">0.75362143958540695</cx:pt>
          <cx:pt idx="4">0.80263823410163404</cx:pt>
          <cx:pt idx="5">0.66421537308951195</cx:pt>
          <cx:pt idx="6">0.84582011934104995</cx:pt>
          <cx:pt idx="7">0.79792016642436403</cx:pt>
          <cx:pt idx="8">0.93008820886698496</cx:pt>
          <cx:pt idx="9">0.91124425315850499</cx:pt>
          <cx:pt idx="10">0.71023115586107899</cx:pt>
          <cx:pt idx="11">0.846643349937519</cx:pt>
          <cx:pt idx="12">0.76369196230200498</cx:pt>
          <cx:pt idx="13">0.93271437176429595</cx:pt>
          <cx:pt idx="14">0.91237237615725897</cx:pt>
          <cx:pt idx="15">0.61573529144471595</cx:pt>
          <cx:pt idx="16">0.91574225105257401</cx:pt>
          <cx:pt idx="17">0.51722261238710099</cx:pt>
          <cx:pt idx="18">0.92427436052285505</cx:pt>
          <cx:pt idx="19">0.64443120987526603</cx:pt>
          <cx:pt idx="20">0.67358965093774403</cx:pt>
          <cx:pt idx="21">0.92329632372099002</cx:pt>
          <cx:pt idx="22">0.91036454270881995</cx:pt>
          <cx:pt idx="23">0.66063967293020998</cx:pt>
          <cx:pt idx="24">0.57474822050242003</cx:pt>
          <cx:pt idx="25">0.84502102233040799</cx:pt>
          <cx:pt idx="26">0.85783024240394301</cx:pt>
          <cx:pt idx="27">0.91518639350856401</cx:pt>
          <cx:pt idx="28">0.63379858145600299</cx:pt>
          <cx:pt idx="29">0.86608244352770403</cx:pt>
          <cx:pt idx="30">0.93869039528356302</cx:pt>
          <cx:pt idx="31">0.93127842405249694</cx:pt>
          <cx:pt idx="32">0.93240282987334899</cx:pt>
          <cx:pt idx="33">0.89246908817549797</cx:pt>
          <cx:pt idx="34">0.59320209128144397</cx:pt>
          <cx:pt idx="35">0.77937991735168899</cx:pt>
          <cx:pt idx="36">0.76564744330555101</cx:pt>
          <cx:pt idx="37">0.60764392239741705</cx:pt>
          <cx:pt idx="38">0.67477063163515305</cx:pt>
          <cx:pt idx="39">0.74441205685566203</cx:pt>
          <cx:pt idx="40">0.89859257041089702</cx:pt>
          <cx:pt idx="41">0.72082476062454404</cx:pt>
          <cx:pt idx="42">0.84822370279978099</cx:pt>
          <cx:pt idx="43">0.784206699337476</cx:pt>
          <cx:pt idx="44">0.79980853606636704</cx:pt>
          <cx:pt idx="45">0.44252410556626598</cx:pt>
          <cx:pt idx="46">0.89222256419264001</cx:pt>
          <cx:pt idx="47">0.54092801128680301</cx:pt>
          <cx:pt idx="48">0.45410068307217899</cx:pt>
          <cx:pt idx="49">0.68968888417848395</cx:pt>
          <cx:pt idx="50">0.89890260514880505</cx:pt>
          <cx:pt idx="51">0.77635772850150897</cx:pt>
          <cx:pt idx="52">0.57882854863519295</cx:pt>
          <cx:pt idx="53">0.56389641188478501</cx:pt>
          <cx:pt idx="54">0.61999432143450695</cx:pt>
          <cx:pt idx="55">0.88496416597071104</cx:pt>
          <cx:pt idx="56">0.69992662585346199</cx:pt>
          <cx:pt idx="57">0.82008463599243198</cx:pt>
          <cx:pt idx="58">0.91574190312450698</cx:pt>
          <cx:pt idx="59">0.56678478673738697</cx:pt>
          <cx:pt idx="60">0.579239890150956</cx:pt>
          <cx:pt idx="61">0.92196001052193</cx:pt>
          <cx:pt idx="62">0.87869315069036003</cx:pt>
          <cx:pt idx="63">0.70405410892201703</cx:pt>
          <cx:pt idx="64">0.82822050506891098</cx:pt>
        </cx:lvl>
      </cx:numDim>
    </cx:data>
    <cx:data id="1">
      <cx:numDim type="val">
        <cx:f>Sheet4!$C$2:$C$89</cx:f>
        <cx:lvl ptCount="88" formatCode="General">
          <cx:pt idx="0">0.93701516545548502</cx:pt>
          <cx:pt idx="1">0.91057182364620404</cx:pt>
          <cx:pt idx="2">0.32733565472610598</cx:pt>
          <cx:pt idx="3">0.25170230023813001</cx:pt>
          <cx:pt idx="4">0.59792756260381696</cx:pt>
          <cx:pt idx="5">0.74868691815394695</cx:pt>
          <cx:pt idx="6">0.67044669514444</cx:pt>
          <cx:pt idx="7">0.752342854890095</cx:pt>
          <cx:pt idx="8">0.59088139020882402</cx:pt>
          <cx:pt idx="9">0.70662430067417303</cx:pt>
          <cx:pt idx="10">0.87266437401862895</cx:pt>
          <cx:pt idx="11">0.523538869002798</cx:pt>
          <cx:pt idx="12">0.55301505656526595</cx:pt>
          <cx:pt idx="13">0.85589341438191302</cx:pt>
          <cx:pt idx="14">0.79275125385480505</cx:pt>
          <cx:pt idx="15">0.88350705505504501</cx:pt>
          <cx:pt idx="16">0.63689436314041503</cx:pt>
          <cx:pt idx="17">0.81898560527847097</cx:pt>
          <cx:pt idx="18">0.28645158787852498</cx:pt>
          <cx:pt idx="19">0.88212992691827896</cx:pt>
          <cx:pt idx="20">0.451081019634958</cx:pt>
          <cx:pt idx="21">0.87369220608968901</cx:pt>
        </cx:lvl>
      </cx:numDim>
    </cx:data>
  </cx:chartData>
  <cx:chart>
    <cx:plotArea>
      <cx:plotAreaRegion>
        <cx:plotSurface>
          <cx:spPr>
            <a:ln>
              <a:solidFill>
                <a:schemeClr val="tx1"/>
              </a:solidFill>
            </a:ln>
          </cx:spPr>
        </cx:plotSurface>
        <cx:series layoutId="boxWhisker" uniqueId="{D709E95D-128D-484A-91E8-682114E4F4F4}">
          <cx:tx>
            <cx:txData>
              <cx:f>Sheet4!$B$1</cx:f>
              <cx:v>&lt; 20</cx:v>
            </cx:txData>
          </cx:tx>
          <cx:spPr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1" outliers="1"/>
            <cx:statistics quartileMethod="exclusive"/>
          </cx:layoutPr>
        </cx:series>
        <cx:series layoutId="boxWhisker" uniqueId="{BCAB8CA5-B6BF-4088-A5BC-55E796F3B7F0}">
          <cx:tx>
            <cx:txData>
              <cx:f>Sheet4!$C$1</cx:f>
              <cx:v>≥ 20</cx:v>
            </cx:txData>
          </cx:tx>
          <cx:spPr>
            <a:ln>
              <a:solidFill>
                <a:schemeClr val="tx1"/>
              </a:solidFill>
            </a:ln>
          </cx:spPr>
          <cx:dataId val="1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 min="0.20000000000000001"/>
        <cx:majorGridlines/>
        <cx:tickLabels/>
        <cx:numFmt formatCode="0%" sourceLinked="0"/>
        <cx:txPr>
          <a:bodyPr spcFirstLastPara="1" vertOverflow="ellipsis" wrap="square" lIns="0" tIns="0" rIns="0" bIns="0" anchor="ctr" anchorCtr="1"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 sz="1200">
              <a:solidFill>
                <a:schemeClr val="tx1"/>
              </a:solidFill>
            </a:endParaRPr>
          </a:p>
        </cx:txPr>
      </cx:axis>
    </cx:plotArea>
    <cx:legend pos="b" align="ctr" overlay="0">
      <cx:txPr>
        <a:bodyPr spcFirstLastPara="1" vertOverflow="ellipsis" wrap="square" lIns="0" tIns="0" rIns="0" bIns="0" anchor="ctr" anchorCtr="1"/>
        <a:lstStyle/>
        <a:p>
          <a:pPr>
            <a:defRPr sz="1600">
              <a:solidFill>
                <a:schemeClr val="tx1"/>
              </a:solidFill>
            </a:defRPr>
          </a:pPr>
          <a:endParaRPr lang="en-US" sz="1600">
            <a:solidFill>
              <a:schemeClr val="tx1"/>
            </a:solidFill>
          </a:endParaRPr>
        </a:p>
      </cx:txPr>
    </cx:legend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Sheet5!$B$2:$B$89</cx:f>
        <cx:lvl ptCount="88" formatCode="General">
          <cx:pt idx="0">0.91036454270881995</cx:pt>
          <cx:pt idx="1">0.74868691815394695</cx:pt>
        </cx:lvl>
      </cx:numDim>
    </cx:data>
    <cx:data id="1">
      <cx:numDim type="val">
        <cx:f>Sheet5!$C$2:$C$89</cx:f>
        <cx:lvl ptCount="88" formatCode="General">
          <cx:pt idx="0">0.75362143958540695</cx:pt>
          <cx:pt idx="1">0.93008820886698496</cx:pt>
          <cx:pt idx="2">0.76369196230200498</cx:pt>
          <cx:pt idx="3">0.51722261238710099</cx:pt>
          <cx:pt idx="4">0.91518639350856401</cx:pt>
          <cx:pt idx="5">0.784206699337476</cx:pt>
          <cx:pt idx="6">0.59088139020882402</cx:pt>
          <cx:pt idx="7">0.88350705505504501</cx:pt>
        </cx:lvl>
      </cx:numDim>
    </cx:data>
    <cx:data id="2">
      <cx:numDim type="val">
        <cx:f>Sheet5!$D$2:$D$89</cx:f>
        <cx:lvl ptCount="88" formatCode="General">
          <cx:pt idx="0">0.76454346891649005</cx:pt>
          <cx:pt idx="1">0.80263823410163404</cx:pt>
          <cx:pt idx="2">0.66421537308951195</cx:pt>
          <cx:pt idx="3">0.79792016642436403</cx:pt>
          <cx:pt idx="4">0.91574225105257401</cx:pt>
          <cx:pt idx="5">0.64443120987526603</cx:pt>
          <cx:pt idx="6">0.67358965093774403</cx:pt>
          <cx:pt idx="7">0.92329632372099002</cx:pt>
          <cx:pt idx="8">0.84502102233040799</cx:pt>
          <cx:pt idx="9">0.93127842405249694</cx:pt>
          <cx:pt idx="10">0.77937991735168899</cx:pt>
          <cx:pt idx="11">0.67477063163515305</cx:pt>
          <cx:pt idx="12">0.74441205685566203</cx:pt>
          <cx:pt idx="13">0.45410068307217899</cx:pt>
          <cx:pt idx="14">0.55301505656526595</cx:pt>
          <cx:pt idx="15">0.68968888417848395</cx:pt>
          <cx:pt idx="16">0.56389641188478501</cx:pt>
          <cx:pt idx="17">0.91574190312450698</cx:pt>
          <cx:pt idx="18">0.579239890150956</cx:pt>
          <cx:pt idx="19">0.92196001052193</cx:pt>
          <cx:pt idx="20">0.87369220608968901</cx:pt>
        </cx:lvl>
      </cx:numDim>
    </cx:data>
    <cx:data id="3">
      <cx:numDim type="val">
        <cx:f>Sheet5!$E$2:$E$89</cx:f>
        <cx:lvl ptCount="88" formatCode="General">
          <cx:pt idx="0">0.93701516545548502</cx:pt>
          <cx:pt idx="1">0.430527928589029</cx:pt>
          <cx:pt idx="2">0.66168738722280196</cx:pt>
          <cx:pt idx="3">0.91124425315850499</cx:pt>
          <cx:pt idx="4">0.71023115586107899</cx:pt>
          <cx:pt idx="5">0.93271437176429595</cx:pt>
          <cx:pt idx="6">0.91057182364620404</cx:pt>
          <cx:pt idx="7">0.91237237615725897</cx:pt>
          <cx:pt idx="8">0.92427436052285505</cx:pt>
          <cx:pt idx="9">0.59792756260381696</cx:pt>
          <cx:pt idx="10">0.66063967293020998</cx:pt>
          <cx:pt idx="11">0.57474822050242003</cx:pt>
          <cx:pt idx="12">0.85783024240394301</cx:pt>
          <cx:pt idx="13">0.63379858145600299</cx:pt>
          <cx:pt idx="14">0.86608244352770403</cx:pt>
          <cx:pt idx="15">0.93869039528356302</cx:pt>
          <cx:pt idx="16">0.93240282987334899</cx:pt>
          <cx:pt idx="17">0.67044669514444</cx:pt>
          <cx:pt idx="18">0.59320209128144397</cx:pt>
          <cx:pt idx="19">0.76564744330555101</cx:pt>
          <cx:pt idx="20">0.89859257041089702</cx:pt>
          <cx:pt idx="21">0.752342854890095</cx:pt>
          <cx:pt idx="22">0.84822370279978099</cx:pt>
          <cx:pt idx="23">0.70662430067417303</cx:pt>
          <cx:pt idx="24">0.79980853606636704</cx:pt>
          <cx:pt idx="25">0.44252410556626598</cx:pt>
          <cx:pt idx="26">0.87266437401862895</cx:pt>
          <cx:pt idx="27">0.89222256419264001</cx:pt>
          <cx:pt idx="28">0.54092801128680301</cx:pt>
          <cx:pt idx="29">0.85589341438191302</cx:pt>
          <cx:pt idx="30">0.79275125385480505</cx:pt>
          <cx:pt idx="31">0.57882854863519295</cx:pt>
          <cx:pt idx="32">0.63689436314041503</cx:pt>
          <cx:pt idx="33">0.88496416597071104</cx:pt>
          <cx:pt idx="34">0.69992662585346199</cx:pt>
          <cx:pt idx="35">0.56678478673738697</cx:pt>
          <cx:pt idx="36">0.81898560527847097</cx:pt>
          <cx:pt idx="37">0.28645158787852498</cx:pt>
          <cx:pt idx="38">0.88212992691827896</cx:pt>
          <cx:pt idx="39">0.451081019634958</cx:pt>
          <cx:pt idx="40">0.87869315069036003</cx:pt>
          <cx:pt idx="41">0.70405410892201703</cx:pt>
          <cx:pt idx="42">0.82822050506891098</cx:pt>
        </cx:lvl>
      </cx:numDim>
    </cx:data>
    <cx:data id="4">
      <cx:numDim type="val">
        <cx:f>Sheet5!$F$2:$F$89</cx:f>
        <cx:lvl ptCount="88" formatCode="General">
          <cx:pt idx="0">0.84582011934104995</cx:pt>
          <cx:pt idx="1">0.846643349937519</cx:pt>
          <cx:pt idx="2">0.32733565472610598</cx:pt>
          <cx:pt idx="3">0.61573529144471595</cx:pt>
          <cx:pt idx="4">0.25170230023813001</cx:pt>
          <cx:pt idx="5">0.89246908817549797</cx:pt>
          <cx:pt idx="6">0.60764392239741705</cx:pt>
          <cx:pt idx="7">0.72082476062454404</cx:pt>
          <cx:pt idx="8">0.523538869002798</cx:pt>
          <cx:pt idx="9">0.89890260514880505</cx:pt>
          <cx:pt idx="10">0.77635772850150897</cx:pt>
          <cx:pt idx="11">0.61999432143450695</cx:pt>
          <cx:pt idx="12">0.82008463599243198</cx:pt>
        </cx:lvl>
      </cx:numDim>
    </cx:data>
  </cx:chartData>
  <cx:chart>
    <cx:plotArea>
      <cx:plotAreaRegion>
        <cx:plotSurface>
          <cx:spPr>
            <a:ln>
              <a:solidFill>
                <a:schemeClr val="tx1"/>
              </a:solidFill>
            </a:ln>
          </cx:spPr>
        </cx:plotSurface>
        <cx:series layoutId="boxWhisker" uniqueId="{58334D04-C904-4EB7-AF00-726246BEE22C}">
          <cx:tx>
            <cx:txData>
              <cx:f>Sheet5!$B$1</cx:f>
              <cx:v>1 (not at all)</cx:v>
            </cx:txData>
          </cx:tx>
          <cx:spPr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1" outliers="1"/>
            <cx:statistics quartileMethod="exclusive"/>
          </cx:layoutPr>
        </cx:series>
        <cx:series layoutId="boxWhisker" uniqueId="{44EAE112-DBC7-42A0-8E49-A53E5408EB80}">
          <cx:tx>
            <cx:txData>
              <cx:f>Sheet5!$C$1</cx:f>
              <cx:v>2</cx:v>
            </cx:txData>
          </cx:tx>
          <cx:spPr>
            <a:ln>
              <a:solidFill>
                <a:schemeClr val="tx1"/>
              </a:solidFill>
            </a:ln>
          </cx:spPr>
          <cx:dataId val="1"/>
          <cx:layoutPr>
            <cx:visibility meanLine="0" meanMarker="1" nonoutliers="1" outliers="1"/>
            <cx:statistics quartileMethod="exclusive"/>
          </cx:layoutPr>
        </cx:series>
        <cx:series layoutId="boxWhisker" uniqueId="{BF56F01E-4CDC-4572-9399-292AD8E0B16A}">
          <cx:tx>
            <cx:txData>
              <cx:f>Sheet5!$D$1</cx:f>
              <cx:v>3</cx:v>
            </cx:txData>
          </cx:tx>
          <cx:spPr>
            <a:ln>
              <a:solidFill>
                <a:schemeClr val="tx1"/>
              </a:solidFill>
            </a:ln>
          </cx:spPr>
          <cx:dataId val="2"/>
          <cx:layoutPr>
            <cx:visibility meanLine="0" meanMarker="1" nonoutliers="1" outliers="1"/>
            <cx:statistics quartileMethod="exclusive"/>
          </cx:layoutPr>
        </cx:series>
        <cx:series layoutId="boxWhisker" uniqueId="{78280AE1-EEA9-4F2F-B231-857CD0A5E550}">
          <cx:tx>
            <cx:txData>
              <cx:f>Sheet5!$E$1</cx:f>
              <cx:v>4</cx:v>
            </cx:txData>
          </cx:tx>
          <cx:spPr>
            <a:ln>
              <a:solidFill>
                <a:schemeClr val="tx1"/>
              </a:solidFill>
            </a:ln>
          </cx:spPr>
          <cx:dataId val="3"/>
          <cx:layoutPr>
            <cx:visibility meanLine="0" meanMarker="1" nonoutliers="1" outliers="1"/>
            <cx:statistics quartileMethod="exclusive"/>
          </cx:layoutPr>
        </cx:series>
        <cx:series layoutId="boxWhisker" uniqueId="{2B5143DA-5A56-461A-B6E3-A217E7249124}">
          <cx:tx>
            <cx:txData>
              <cx:f>Sheet5!$F$1</cx:f>
              <cx:v>5 (very)</cx:v>
            </cx:txData>
          </cx:tx>
          <cx:spPr>
            <a:ln>
              <a:solidFill>
                <a:schemeClr val="tx1"/>
              </a:solidFill>
            </a:ln>
          </cx:spPr>
          <cx:dataId val="4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 min="0.20000000000000001"/>
        <cx:majorGridlines/>
        <cx:tickLabels/>
        <cx:numFmt formatCode="0%" sourceLinked="0"/>
        <cx:txPr>
          <a:bodyPr spcFirstLastPara="1" vertOverflow="ellipsis" wrap="square" lIns="0" tIns="0" rIns="0" bIns="0" anchor="ctr" anchorCtr="1"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 sz="1200">
              <a:solidFill>
                <a:schemeClr val="tx1"/>
              </a:solidFill>
            </a:endParaRPr>
          </a:p>
        </cx:txPr>
      </cx:axis>
    </cx:plotArea>
    <cx:legend pos="b" align="ctr" overlay="0">
      <cx:txPr>
        <a:bodyPr spcFirstLastPara="1" vertOverflow="ellipsis" wrap="square" lIns="0" tIns="0" rIns="0" bIns="0" anchor="ctr" anchorCtr="1"/>
        <a:lstStyle/>
        <a:p>
          <a:pPr>
            <a:defRPr sz="1600">
              <a:solidFill>
                <a:schemeClr val="tx1"/>
              </a:solidFill>
            </a:defRPr>
          </a:pPr>
          <a:endParaRPr lang="en-US" sz="1600">
            <a:solidFill>
              <a:schemeClr val="tx1"/>
            </a:solidFill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4F850A-C999-4FBA-89E3-0A46756821D4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F89F21-EA85-4E25-B7E2-E49A0FCC0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2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9CBF44-0133-4936-9A66-5FE538461961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D1D6B1-8250-4586-B8A4-9808268D4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3227-5E15-4932-A225-E06E2EE84D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6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70BC2-6FF0-46ED-862D-6E1B69D688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7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4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6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0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7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3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4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3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19.pn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23" Type="http://schemas.openxmlformats.org/officeDocument/2006/relationships/image" Target="../media/image54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2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3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9" Type="http://schemas.openxmlformats.org/officeDocument/2006/relationships/image" Target="../media/image104.jpeg"/><Relationship Id="rId21" Type="http://schemas.openxmlformats.org/officeDocument/2006/relationships/image" Target="../media/image86.jpeg"/><Relationship Id="rId34" Type="http://schemas.openxmlformats.org/officeDocument/2006/relationships/image" Target="../media/image99.jpeg"/><Relationship Id="rId42" Type="http://schemas.openxmlformats.org/officeDocument/2006/relationships/image" Target="../media/image107.jpeg"/><Relationship Id="rId47" Type="http://schemas.openxmlformats.org/officeDocument/2006/relationships/image" Target="../media/image112.jpeg"/><Relationship Id="rId50" Type="http://schemas.openxmlformats.org/officeDocument/2006/relationships/image" Target="../media/image115.jpeg"/><Relationship Id="rId55" Type="http://schemas.openxmlformats.org/officeDocument/2006/relationships/image" Target="../media/image120.tiff"/><Relationship Id="rId63" Type="http://schemas.openxmlformats.org/officeDocument/2006/relationships/image" Target="../media/image12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29" Type="http://schemas.openxmlformats.org/officeDocument/2006/relationships/image" Target="../media/image94.jpeg"/><Relationship Id="rId41" Type="http://schemas.openxmlformats.org/officeDocument/2006/relationships/image" Target="../media/image106.jpeg"/><Relationship Id="rId54" Type="http://schemas.openxmlformats.org/officeDocument/2006/relationships/image" Target="../media/image119.tiff"/><Relationship Id="rId6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32" Type="http://schemas.openxmlformats.org/officeDocument/2006/relationships/image" Target="../media/image97.jpeg"/><Relationship Id="rId37" Type="http://schemas.openxmlformats.org/officeDocument/2006/relationships/image" Target="../media/image102.jpeg"/><Relationship Id="rId40" Type="http://schemas.openxmlformats.org/officeDocument/2006/relationships/image" Target="../media/image105.jpeg"/><Relationship Id="rId45" Type="http://schemas.openxmlformats.org/officeDocument/2006/relationships/image" Target="../media/image110.jpeg"/><Relationship Id="rId53" Type="http://schemas.openxmlformats.org/officeDocument/2006/relationships/image" Target="../media/image118.tiff"/><Relationship Id="rId58" Type="http://schemas.openxmlformats.org/officeDocument/2006/relationships/image" Target="../media/image123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36" Type="http://schemas.openxmlformats.org/officeDocument/2006/relationships/image" Target="../media/image101.jpeg"/><Relationship Id="rId49" Type="http://schemas.openxmlformats.org/officeDocument/2006/relationships/image" Target="../media/image114.jpeg"/><Relationship Id="rId57" Type="http://schemas.openxmlformats.org/officeDocument/2006/relationships/image" Target="../media/image122.tiff"/><Relationship Id="rId61" Type="http://schemas.openxmlformats.org/officeDocument/2006/relationships/image" Target="../media/image126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31" Type="http://schemas.openxmlformats.org/officeDocument/2006/relationships/image" Target="../media/image96.jpeg"/><Relationship Id="rId44" Type="http://schemas.openxmlformats.org/officeDocument/2006/relationships/image" Target="../media/image109.jpeg"/><Relationship Id="rId52" Type="http://schemas.openxmlformats.org/officeDocument/2006/relationships/image" Target="../media/image117.tiff"/><Relationship Id="rId60" Type="http://schemas.openxmlformats.org/officeDocument/2006/relationships/image" Target="../media/image12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Relationship Id="rId30" Type="http://schemas.openxmlformats.org/officeDocument/2006/relationships/image" Target="../media/image95.jpeg"/><Relationship Id="rId35" Type="http://schemas.openxmlformats.org/officeDocument/2006/relationships/image" Target="../media/image100.jpeg"/><Relationship Id="rId43" Type="http://schemas.openxmlformats.org/officeDocument/2006/relationships/image" Target="../media/image108.jpeg"/><Relationship Id="rId48" Type="http://schemas.openxmlformats.org/officeDocument/2006/relationships/image" Target="../media/image113.jpeg"/><Relationship Id="rId56" Type="http://schemas.openxmlformats.org/officeDocument/2006/relationships/image" Target="../media/image121.tiff"/><Relationship Id="rId8" Type="http://schemas.openxmlformats.org/officeDocument/2006/relationships/image" Target="../media/image73.jpeg"/><Relationship Id="rId51" Type="http://schemas.openxmlformats.org/officeDocument/2006/relationships/image" Target="../media/image116.jpeg"/><Relationship Id="rId3" Type="http://schemas.openxmlformats.org/officeDocument/2006/relationships/image" Target="../media/image68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33" Type="http://schemas.openxmlformats.org/officeDocument/2006/relationships/image" Target="../media/image98.jpeg"/><Relationship Id="rId38" Type="http://schemas.openxmlformats.org/officeDocument/2006/relationships/image" Target="../media/image103.jpeg"/><Relationship Id="rId46" Type="http://schemas.openxmlformats.org/officeDocument/2006/relationships/image" Target="../media/image111.jpeg"/><Relationship Id="rId59" Type="http://schemas.openxmlformats.org/officeDocument/2006/relationships/image" Target="../media/image1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microsoft.com/office/2007/relationships/hdphoto" Target="../media/hdphoto3.wdp"/><Relationship Id="rId18" Type="http://schemas.openxmlformats.org/officeDocument/2006/relationships/image" Target="../media/image124.jpeg"/><Relationship Id="rId3" Type="http://schemas.openxmlformats.org/officeDocument/2006/relationships/image" Target="../media/image130.jpeg"/><Relationship Id="rId21" Type="http://schemas.openxmlformats.org/officeDocument/2006/relationships/image" Target="../media/image127.jpe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17" Type="http://schemas.openxmlformats.org/officeDocument/2006/relationships/image" Target="../media/image123.jpeg"/><Relationship Id="rId2" Type="http://schemas.openxmlformats.org/officeDocument/2006/relationships/image" Target="../media/image129.jpeg"/><Relationship Id="rId16" Type="http://schemas.openxmlformats.org/officeDocument/2006/relationships/image" Target="../media/image26.jpe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5" Type="http://schemas.microsoft.com/office/2007/relationships/hdphoto" Target="../media/hdphoto4.wdp"/><Relationship Id="rId10" Type="http://schemas.openxmlformats.org/officeDocument/2006/relationships/image" Target="../media/image137.jpeg"/><Relationship Id="rId19" Type="http://schemas.openxmlformats.org/officeDocument/2006/relationships/image" Target="../media/image125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0.png"/><Relationship Id="rId22" Type="http://schemas.openxmlformats.org/officeDocument/2006/relationships/image" Target="../media/image1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13" Type="http://schemas.openxmlformats.org/officeDocument/2006/relationships/image" Target="../media/image148.jpg"/><Relationship Id="rId18" Type="http://schemas.openxmlformats.org/officeDocument/2006/relationships/image" Target="../media/image153.jpg"/><Relationship Id="rId26" Type="http://schemas.openxmlformats.org/officeDocument/2006/relationships/image" Target="../media/image161.jpg"/><Relationship Id="rId39" Type="http://schemas.openxmlformats.org/officeDocument/2006/relationships/image" Target="../media/image174.jpg"/><Relationship Id="rId3" Type="http://schemas.openxmlformats.org/officeDocument/2006/relationships/image" Target="../media/image124.jpeg"/><Relationship Id="rId21" Type="http://schemas.openxmlformats.org/officeDocument/2006/relationships/image" Target="../media/image156.jpg"/><Relationship Id="rId34" Type="http://schemas.openxmlformats.org/officeDocument/2006/relationships/image" Target="../media/image169.jpg"/><Relationship Id="rId42" Type="http://schemas.openxmlformats.org/officeDocument/2006/relationships/image" Target="../media/image177.jpg"/><Relationship Id="rId7" Type="http://schemas.openxmlformats.org/officeDocument/2006/relationships/image" Target="../media/image128.jpeg"/><Relationship Id="rId12" Type="http://schemas.openxmlformats.org/officeDocument/2006/relationships/image" Target="../media/image147.jpg"/><Relationship Id="rId17" Type="http://schemas.openxmlformats.org/officeDocument/2006/relationships/image" Target="../media/image152.jpg"/><Relationship Id="rId25" Type="http://schemas.openxmlformats.org/officeDocument/2006/relationships/image" Target="../media/image160.jpg"/><Relationship Id="rId33" Type="http://schemas.openxmlformats.org/officeDocument/2006/relationships/image" Target="../media/image168.jpg"/><Relationship Id="rId38" Type="http://schemas.openxmlformats.org/officeDocument/2006/relationships/image" Target="../media/image173.jpg"/><Relationship Id="rId2" Type="http://schemas.openxmlformats.org/officeDocument/2006/relationships/image" Target="../media/image123.jpeg"/><Relationship Id="rId16" Type="http://schemas.openxmlformats.org/officeDocument/2006/relationships/image" Target="../media/image151.jpg"/><Relationship Id="rId20" Type="http://schemas.openxmlformats.org/officeDocument/2006/relationships/image" Target="../media/image155.jpg"/><Relationship Id="rId29" Type="http://schemas.openxmlformats.org/officeDocument/2006/relationships/image" Target="../media/image164.jpg"/><Relationship Id="rId41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46.jpg"/><Relationship Id="rId24" Type="http://schemas.openxmlformats.org/officeDocument/2006/relationships/image" Target="../media/image159.jpg"/><Relationship Id="rId32" Type="http://schemas.openxmlformats.org/officeDocument/2006/relationships/image" Target="../media/image167.jpg"/><Relationship Id="rId37" Type="http://schemas.openxmlformats.org/officeDocument/2006/relationships/image" Target="../media/image172.jpg"/><Relationship Id="rId40" Type="http://schemas.openxmlformats.org/officeDocument/2006/relationships/image" Target="../media/image175.jpg"/><Relationship Id="rId5" Type="http://schemas.openxmlformats.org/officeDocument/2006/relationships/image" Target="../media/image126.jpeg"/><Relationship Id="rId15" Type="http://schemas.openxmlformats.org/officeDocument/2006/relationships/image" Target="../media/image150.jpg"/><Relationship Id="rId23" Type="http://schemas.openxmlformats.org/officeDocument/2006/relationships/image" Target="../media/image158.jpg"/><Relationship Id="rId28" Type="http://schemas.openxmlformats.org/officeDocument/2006/relationships/image" Target="../media/image163.jpg"/><Relationship Id="rId36" Type="http://schemas.openxmlformats.org/officeDocument/2006/relationships/image" Target="../media/image171.jpg"/><Relationship Id="rId10" Type="http://schemas.openxmlformats.org/officeDocument/2006/relationships/image" Target="../media/image145.jpg"/><Relationship Id="rId19" Type="http://schemas.openxmlformats.org/officeDocument/2006/relationships/image" Target="../media/image154.jpg"/><Relationship Id="rId31" Type="http://schemas.openxmlformats.org/officeDocument/2006/relationships/image" Target="../media/image166.jpg"/><Relationship Id="rId4" Type="http://schemas.openxmlformats.org/officeDocument/2006/relationships/image" Target="../media/image125.jpeg"/><Relationship Id="rId9" Type="http://schemas.openxmlformats.org/officeDocument/2006/relationships/image" Target="../media/image144.jpg"/><Relationship Id="rId14" Type="http://schemas.openxmlformats.org/officeDocument/2006/relationships/image" Target="../media/image149.jpg"/><Relationship Id="rId22" Type="http://schemas.openxmlformats.org/officeDocument/2006/relationships/image" Target="../media/image157.jpg"/><Relationship Id="rId27" Type="http://schemas.openxmlformats.org/officeDocument/2006/relationships/image" Target="../media/image162.jpg"/><Relationship Id="rId30" Type="http://schemas.openxmlformats.org/officeDocument/2006/relationships/image" Target="../media/image165.jpg"/><Relationship Id="rId35" Type="http://schemas.openxmlformats.org/officeDocument/2006/relationships/image" Target="../media/image170.jpg"/><Relationship Id="rId43" Type="http://schemas.openxmlformats.org/officeDocument/2006/relationships/image" Target="../media/image17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g"/><Relationship Id="rId4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13" Type="http://schemas.openxmlformats.org/officeDocument/2006/relationships/image" Target="../media/image194.jpeg"/><Relationship Id="rId18" Type="http://schemas.openxmlformats.org/officeDocument/2006/relationships/image" Target="../media/image199.jpeg"/><Relationship Id="rId26" Type="http://schemas.openxmlformats.org/officeDocument/2006/relationships/image" Target="../media/image207.jpeg"/><Relationship Id="rId39" Type="http://schemas.openxmlformats.org/officeDocument/2006/relationships/image" Target="../media/image143.jpg"/><Relationship Id="rId3" Type="http://schemas.openxmlformats.org/officeDocument/2006/relationships/image" Target="../media/image184.jpeg"/><Relationship Id="rId21" Type="http://schemas.openxmlformats.org/officeDocument/2006/relationships/image" Target="../media/image202.jpeg"/><Relationship Id="rId34" Type="http://schemas.openxmlformats.org/officeDocument/2006/relationships/image" Target="../media/image215.jpeg"/><Relationship Id="rId42" Type="http://schemas.openxmlformats.org/officeDocument/2006/relationships/image" Target="../media/image158.jpg"/><Relationship Id="rId7" Type="http://schemas.openxmlformats.org/officeDocument/2006/relationships/image" Target="../media/image188.jpeg"/><Relationship Id="rId12" Type="http://schemas.openxmlformats.org/officeDocument/2006/relationships/image" Target="../media/image193.jpeg"/><Relationship Id="rId17" Type="http://schemas.openxmlformats.org/officeDocument/2006/relationships/image" Target="../media/image198.jpeg"/><Relationship Id="rId25" Type="http://schemas.openxmlformats.org/officeDocument/2006/relationships/image" Target="../media/image206.jpeg"/><Relationship Id="rId33" Type="http://schemas.openxmlformats.org/officeDocument/2006/relationships/image" Target="../media/image214.jpeg"/><Relationship Id="rId38" Type="http://schemas.openxmlformats.org/officeDocument/2006/relationships/image" Target="../media/image219.jpeg"/><Relationship Id="rId2" Type="http://schemas.openxmlformats.org/officeDocument/2006/relationships/image" Target="../media/image183.png"/><Relationship Id="rId16" Type="http://schemas.openxmlformats.org/officeDocument/2006/relationships/image" Target="../media/image197.jpeg"/><Relationship Id="rId20" Type="http://schemas.openxmlformats.org/officeDocument/2006/relationships/image" Target="../media/image201.jpeg"/><Relationship Id="rId29" Type="http://schemas.openxmlformats.org/officeDocument/2006/relationships/image" Target="../media/image210.jpeg"/><Relationship Id="rId41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11" Type="http://schemas.openxmlformats.org/officeDocument/2006/relationships/image" Target="../media/image192.jpeg"/><Relationship Id="rId24" Type="http://schemas.openxmlformats.org/officeDocument/2006/relationships/image" Target="../media/image205.jpeg"/><Relationship Id="rId32" Type="http://schemas.openxmlformats.org/officeDocument/2006/relationships/image" Target="../media/image213.jpeg"/><Relationship Id="rId37" Type="http://schemas.openxmlformats.org/officeDocument/2006/relationships/image" Target="../media/image218.jpeg"/><Relationship Id="rId40" Type="http://schemas.openxmlformats.org/officeDocument/2006/relationships/image" Target="../media/image220.jpeg"/><Relationship Id="rId5" Type="http://schemas.openxmlformats.org/officeDocument/2006/relationships/image" Target="../media/image186.jpeg"/><Relationship Id="rId15" Type="http://schemas.openxmlformats.org/officeDocument/2006/relationships/image" Target="../media/image196.jpeg"/><Relationship Id="rId23" Type="http://schemas.openxmlformats.org/officeDocument/2006/relationships/image" Target="../media/image204.jpeg"/><Relationship Id="rId28" Type="http://schemas.openxmlformats.org/officeDocument/2006/relationships/image" Target="../media/image209.jpeg"/><Relationship Id="rId36" Type="http://schemas.openxmlformats.org/officeDocument/2006/relationships/image" Target="../media/image217.jpeg"/><Relationship Id="rId10" Type="http://schemas.openxmlformats.org/officeDocument/2006/relationships/image" Target="../media/image191.jpeg"/><Relationship Id="rId19" Type="http://schemas.openxmlformats.org/officeDocument/2006/relationships/image" Target="../media/image200.jpeg"/><Relationship Id="rId31" Type="http://schemas.openxmlformats.org/officeDocument/2006/relationships/image" Target="../media/image212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Relationship Id="rId14" Type="http://schemas.openxmlformats.org/officeDocument/2006/relationships/image" Target="../media/image195.jpeg"/><Relationship Id="rId22" Type="http://schemas.openxmlformats.org/officeDocument/2006/relationships/image" Target="../media/image203.jpeg"/><Relationship Id="rId27" Type="http://schemas.openxmlformats.org/officeDocument/2006/relationships/image" Target="../media/image208.jpeg"/><Relationship Id="rId30" Type="http://schemas.openxmlformats.org/officeDocument/2006/relationships/image" Target="../media/image211.jpeg"/><Relationship Id="rId35" Type="http://schemas.openxmlformats.org/officeDocument/2006/relationships/image" Target="../media/image2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emf"/><Relationship Id="rId4" Type="http://schemas.openxmlformats.org/officeDocument/2006/relationships/image" Target="../media/image22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27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jpg"/><Relationship Id="rId7" Type="http://schemas.openxmlformats.org/officeDocument/2006/relationships/image" Target="../media/image233.jp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g"/><Relationship Id="rId5" Type="http://schemas.openxmlformats.org/officeDocument/2006/relationships/image" Target="../media/image231.jpg"/><Relationship Id="rId4" Type="http://schemas.openxmlformats.org/officeDocument/2006/relationships/image" Target="../media/image230.jpg"/><Relationship Id="rId9" Type="http://schemas.openxmlformats.org/officeDocument/2006/relationships/image" Target="../media/image23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g"/><Relationship Id="rId13" Type="http://schemas.openxmlformats.org/officeDocument/2006/relationships/image" Target="../media/image247.png"/><Relationship Id="rId3" Type="http://schemas.openxmlformats.org/officeDocument/2006/relationships/image" Target="../media/image237.gif"/><Relationship Id="rId7" Type="http://schemas.openxmlformats.org/officeDocument/2006/relationships/image" Target="../media/image241.jpg"/><Relationship Id="rId12" Type="http://schemas.openxmlformats.org/officeDocument/2006/relationships/image" Target="../media/image246.jp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jpg"/><Relationship Id="rId11" Type="http://schemas.openxmlformats.org/officeDocument/2006/relationships/image" Target="../media/image245.jpg"/><Relationship Id="rId5" Type="http://schemas.openxmlformats.org/officeDocument/2006/relationships/image" Target="../media/image239.jpg"/><Relationship Id="rId15" Type="http://schemas.openxmlformats.org/officeDocument/2006/relationships/image" Target="../media/image249.png"/><Relationship Id="rId10" Type="http://schemas.openxmlformats.org/officeDocument/2006/relationships/image" Target="../media/image244.jpg"/><Relationship Id="rId4" Type="http://schemas.openxmlformats.org/officeDocument/2006/relationships/image" Target="../media/image238.jpg"/><Relationship Id="rId9" Type="http://schemas.openxmlformats.org/officeDocument/2006/relationships/image" Target="../media/image243.jpg"/><Relationship Id="rId14" Type="http://schemas.openxmlformats.org/officeDocument/2006/relationships/image" Target="../media/image2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61.png"/><Relationship Id="rId3" Type="http://schemas.openxmlformats.org/officeDocument/2006/relationships/image" Target="../media/image251.png"/><Relationship Id="rId7" Type="http://schemas.openxmlformats.org/officeDocument/2006/relationships/image" Target="../media/image256.png"/><Relationship Id="rId12" Type="http://schemas.openxmlformats.org/officeDocument/2006/relationships/image" Target="../media/image260.png"/><Relationship Id="rId17" Type="http://schemas.openxmlformats.org/officeDocument/2006/relationships/image" Target="../media/image265.png"/><Relationship Id="rId2" Type="http://schemas.openxmlformats.org/officeDocument/2006/relationships/image" Target="../media/image250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59.png"/><Relationship Id="rId5" Type="http://schemas.openxmlformats.org/officeDocument/2006/relationships/image" Target="../media/image254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18" Type="http://schemas.openxmlformats.org/officeDocument/2006/relationships/image" Target="../media/image281.png"/><Relationship Id="rId26" Type="http://schemas.openxmlformats.org/officeDocument/2006/relationships/image" Target="../media/image289.png"/><Relationship Id="rId39" Type="http://schemas.openxmlformats.org/officeDocument/2006/relationships/image" Target="../media/image302.png"/><Relationship Id="rId3" Type="http://schemas.openxmlformats.org/officeDocument/2006/relationships/image" Target="../media/image266.png"/><Relationship Id="rId21" Type="http://schemas.openxmlformats.org/officeDocument/2006/relationships/image" Target="../media/image284.png"/><Relationship Id="rId34" Type="http://schemas.openxmlformats.org/officeDocument/2006/relationships/image" Target="../media/image297.png"/><Relationship Id="rId42" Type="http://schemas.openxmlformats.org/officeDocument/2006/relationships/image" Target="../media/image305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17" Type="http://schemas.openxmlformats.org/officeDocument/2006/relationships/image" Target="../media/image280.png"/><Relationship Id="rId25" Type="http://schemas.openxmlformats.org/officeDocument/2006/relationships/image" Target="../media/image288.png"/><Relationship Id="rId33" Type="http://schemas.openxmlformats.org/officeDocument/2006/relationships/image" Target="../media/image296.png"/><Relationship Id="rId38" Type="http://schemas.openxmlformats.org/officeDocument/2006/relationships/image" Target="../media/image301.png"/><Relationship Id="rId2" Type="http://schemas.openxmlformats.org/officeDocument/2006/relationships/image" Target="../media/image230.jpg"/><Relationship Id="rId16" Type="http://schemas.openxmlformats.org/officeDocument/2006/relationships/image" Target="../media/image279.png"/><Relationship Id="rId20" Type="http://schemas.openxmlformats.org/officeDocument/2006/relationships/image" Target="../media/image283.png"/><Relationship Id="rId29" Type="http://schemas.openxmlformats.org/officeDocument/2006/relationships/image" Target="../media/image292.png"/><Relationship Id="rId41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24" Type="http://schemas.openxmlformats.org/officeDocument/2006/relationships/image" Target="../media/image287.png"/><Relationship Id="rId32" Type="http://schemas.openxmlformats.org/officeDocument/2006/relationships/image" Target="../media/image295.png"/><Relationship Id="rId37" Type="http://schemas.openxmlformats.org/officeDocument/2006/relationships/image" Target="../media/image300.png"/><Relationship Id="rId40" Type="http://schemas.openxmlformats.org/officeDocument/2006/relationships/image" Target="../media/image303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23" Type="http://schemas.openxmlformats.org/officeDocument/2006/relationships/image" Target="../media/image286.png"/><Relationship Id="rId28" Type="http://schemas.openxmlformats.org/officeDocument/2006/relationships/image" Target="../media/image291.png"/><Relationship Id="rId36" Type="http://schemas.openxmlformats.org/officeDocument/2006/relationships/image" Target="../media/image299.png"/><Relationship Id="rId10" Type="http://schemas.openxmlformats.org/officeDocument/2006/relationships/image" Target="../media/image273.png"/><Relationship Id="rId19" Type="http://schemas.openxmlformats.org/officeDocument/2006/relationships/image" Target="../media/image282.png"/><Relationship Id="rId31" Type="http://schemas.openxmlformats.org/officeDocument/2006/relationships/image" Target="../media/image294.png"/><Relationship Id="rId44" Type="http://schemas.openxmlformats.org/officeDocument/2006/relationships/image" Target="../media/image307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Relationship Id="rId22" Type="http://schemas.openxmlformats.org/officeDocument/2006/relationships/image" Target="../media/image285.png"/><Relationship Id="rId27" Type="http://schemas.openxmlformats.org/officeDocument/2006/relationships/image" Target="../media/image290.png"/><Relationship Id="rId30" Type="http://schemas.openxmlformats.org/officeDocument/2006/relationships/image" Target="../media/image293.png"/><Relationship Id="rId35" Type="http://schemas.openxmlformats.org/officeDocument/2006/relationships/image" Target="../media/image298.png"/><Relationship Id="rId43" Type="http://schemas.openxmlformats.org/officeDocument/2006/relationships/image" Target="../media/image3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0.png"/><Relationship Id="rId4" Type="http://schemas.openxmlformats.org/officeDocument/2006/relationships/image" Target="../media/image2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3" Type="http://schemas.openxmlformats.org/officeDocument/2006/relationships/image" Target="../media/image320.jpg"/><Relationship Id="rId7" Type="http://schemas.openxmlformats.org/officeDocument/2006/relationships/image" Target="../media/image324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image" Target="../media/image322.jpg"/><Relationship Id="rId4" Type="http://schemas.openxmlformats.org/officeDocument/2006/relationships/image" Target="../media/image321.png"/><Relationship Id="rId9" Type="http://schemas.openxmlformats.org/officeDocument/2006/relationships/image" Target="../media/image3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g"/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hart" Target="../charts/chart7.xml"/><Relationship Id="rId4" Type="http://schemas.openxmlformats.org/officeDocument/2006/relationships/image" Target="../media/image3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2.xml"/><Relationship Id="rId3" Type="http://schemas.openxmlformats.org/officeDocument/2006/relationships/image" Target="../media/image331.jpg"/><Relationship Id="rId7" Type="http://schemas.openxmlformats.org/officeDocument/2006/relationships/chart" Target="../charts/chart9.xml"/><Relationship Id="rId12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11" Type="http://schemas.openxmlformats.org/officeDocument/2006/relationships/image" Target="../media/image336.jpg"/><Relationship Id="rId5" Type="http://schemas.openxmlformats.org/officeDocument/2006/relationships/image" Target="../media/image333.jpg"/><Relationship Id="rId10" Type="http://schemas.openxmlformats.org/officeDocument/2006/relationships/image" Target="../media/image335.jpg"/><Relationship Id="rId4" Type="http://schemas.openxmlformats.org/officeDocument/2006/relationships/image" Target="../media/image332.jpg"/><Relationship Id="rId9" Type="http://schemas.openxmlformats.org/officeDocument/2006/relationships/image" Target="../media/image334.jpg"/><Relationship Id="rId14" Type="http://schemas.openxmlformats.org/officeDocument/2006/relationships/chart" Target="../charts/char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gif"/><Relationship Id="rId5" Type="http://schemas.openxmlformats.org/officeDocument/2006/relationships/image" Target="../media/image18.jpeg"/><Relationship Id="rId4" Type="http://schemas.openxmlformats.org/officeDocument/2006/relationships/image" Target="../media/image34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7.jpg"/><Relationship Id="rId4" Type="http://schemas.openxmlformats.org/officeDocument/2006/relationships/image" Target="../media/image34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7.jpg"/><Relationship Id="rId4" Type="http://schemas.openxmlformats.org/officeDocument/2006/relationships/image" Target="../media/image34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35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56.png"/><Relationship Id="rId7" Type="http://schemas.openxmlformats.org/officeDocument/2006/relationships/image" Target="../media/image3210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9.png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jpg"/><Relationship Id="rId4" Type="http://schemas.openxmlformats.org/officeDocument/2006/relationships/image" Target="../media/image3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0.png"/><Relationship Id="rId7" Type="http://schemas.openxmlformats.org/officeDocument/2006/relationships/image" Target="../media/image326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3.xml"/><Relationship Id="rId5" Type="http://schemas.openxmlformats.org/officeDocument/2006/relationships/image" Target="../media/image3250.png"/><Relationship Id="rId4" Type="http://schemas.microsoft.com/office/2014/relationships/chartEx" Target="../charts/chartEx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0.png"/><Relationship Id="rId2" Type="http://schemas.microsoft.com/office/2014/relationships/chartEx" Target="../charts/chartEx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80.png"/><Relationship Id="rId4" Type="http://schemas.microsoft.com/office/2014/relationships/chartEx" Target="../charts/chartEx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jpe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362.png"/><Relationship Id="rId7" Type="http://schemas.openxmlformats.org/officeDocument/2006/relationships/image" Target="../media/image365.jpg"/><Relationship Id="rId12" Type="http://schemas.openxmlformats.org/officeDocument/2006/relationships/image" Target="../media/image369.png"/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jpg"/><Relationship Id="rId11" Type="http://schemas.openxmlformats.org/officeDocument/2006/relationships/image" Target="../media/image368.png"/><Relationship Id="rId5" Type="http://schemas.openxmlformats.org/officeDocument/2006/relationships/image" Target="../media/image360.jpg"/><Relationship Id="rId10" Type="http://schemas.openxmlformats.org/officeDocument/2006/relationships/image" Target="../media/image1.png"/><Relationship Id="rId4" Type="http://schemas.openxmlformats.org/officeDocument/2006/relationships/image" Target="../media/image363.jpg"/><Relationship Id="rId9" Type="http://schemas.openxmlformats.org/officeDocument/2006/relationships/image" Target="../media/image36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/>
              <a:t>Digital Pathology: </a:t>
            </a:r>
            <a:br>
              <a:rPr lang="en-US" sz="3600" dirty="0"/>
            </a:br>
            <a:r>
              <a:rPr lang="en-US" sz="3200" dirty="0"/>
              <a:t>Diagnostic Errors, Viewing Behavior and Image Characteristics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r>
              <a:rPr lang="en-US" dirty="0"/>
              <a:t>Ezgi Mercan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40" y="5951606"/>
            <a:ext cx="3122319" cy="4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287487"/>
            <a:ext cx="7886700" cy="79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Participant Data Collection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8450" y="2231465"/>
            <a:ext cx="3182471" cy="358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Assessment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276660" y="1422400"/>
            <a:ext cx="2268072" cy="69028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cs typeface="Times New Roman" panose="02020603050405020304" pitchFamily="18" charset="0"/>
              </a:rPr>
              <a:t>Baseline Survey</a:t>
            </a:r>
            <a:endParaRPr lang="en-US" sz="1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276661" y="2437649"/>
            <a:ext cx="2268071" cy="11833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Interpretation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using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Digital Slide Viewer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2276662" y="3997512"/>
            <a:ext cx="2268071" cy="5647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ROI selection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2276660" y="4964581"/>
            <a:ext cx="2268072" cy="6589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Histology Form</a:t>
            </a:r>
          </a:p>
        </p:txBody>
      </p:sp>
      <p:cxnSp>
        <p:nvCxnSpPr>
          <p:cNvPr id="12" name="Straight Arrow Connector 11"/>
          <p:cNvCxnSpPr>
            <a:stCxn id="9" idx="2"/>
            <a:endCxn id="10" idx="0"/>
          </p:cNvCxnSpPr>
          <p:nvPr/>
        </p:nvCxnSpPr>
        <p:spPr>
          <a:xfrm>
            <a:off x="3410697" y="3620990"/>
            <a:ext cx="1" cy="3765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11" idx="0"/>
          </p:cNvCxnSpPr>
          <p:nvPr/>
        </p:nvCxnSpPr>
        <p:spPr>
          <a:xfrm flipH="1">
            <a:off x="3410696" y="4562277"/>
            <a:ext cx="2" cy="4023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/>
          <p:cNvSpPr/>
          <p:nvPr/>
        </p:nvSpPr>
        <p:spPr>
          <a:xfrm>
            <a:off x="5105028" y="2847782"/>
            <a:ext cx="3302372" cy="36307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Viewport Tracking Logs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5118473" y="4102840"/>
            <a:ext cx="3288926" cy="354108"/>
          </a:xfrm>
          <a:prstGeom prst="roundRect">
            <a:avLst/>
          </a:prstGeom>
          <a:solidFill>
            <a:schemeClr val="bg1"/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Region of Interest (ROI)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5118473" y="4853637"/>
            <a:ext cx="3288926" cy="87854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Diagnosis</a:t>
            </a:r>
          </a:p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Case Difficulty</a:t>
            </a:r>
          </a:p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Confidence in Assessment</a:t>
            </a:r>
          </a:p>
        </p:txBody>
      </p:sp>
      <p:sp>
        <p:nvSpPr>
          <p:cNvPr id="17" name="Arrow: Right 16"/>
          <p:cNvSpPr/>
          <p:nvPr/>
        </p:nvSpPr>
        <p:spPr>
          <a:xfrm>
            <a:off x="4544732" y="2872433"/>
            <a:ext cx="546848" cy="31376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Times New Roman" panose="02020603050405020304" pitchFamily="18" charset="0"/>
            </a:endParaRPr>
          </a:p>
        </p:txBody>
      </p:sp>
      <p:sp>
        <p:nvSpPr>
          <p:cNvPr id="18" name="Arrow: Right 17"/>
          <p:cNvSpPr/>
          <p:nvPr/>
        </p:nvSpPr>
        <p:spPr>
          <a:xfrm>
            <a:off x="4544732" y="4123009"/>
            <a:ext cx="546848" cy="31376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Times New Roman" panose="02020603050405020304" pitchFamily="18" charset="0"/>
            </a:endParaRPr>
          </a:p>
        </p:txBody>
      </p:sp>
      <p:sp>
        <p:nvSpPr>
          <p:cNvPr id="19" name="Arrow: Right 18"/>
          <p:cNvSpPr/>
          <p:nvPr/>
        </p:nvSpPr>
        <p:spPr>
          <a:xfrm>
            <a:off x="4544732" y="5136024"/>
            <a:ext cx="546848" cy="31376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5091580" y="1466105"/>
            <a:ext cx="3315819" cy="60287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Pathologist Characteristics</a:t>
            </a:r>
          </a:p>
          <a:p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Breast Histopathology Perceptions</a:t>
            </a:r>
          </a:p>
        </p:txBody>
      </p:sp>
      <p:cxnSp>
        <p:nvCxnSpPr>
          <p:cNvPr id="21" name="Straight Arrow Connector 20"/>
          <p:cNvCxnSpPr>
            <a:stCxn id="8" idx="2"/>
            <a:endCxn id="9" idx="0"/>
          </p:cNvCxnSpPr>
          <p:nvPr/>
        </p:nvCxnSpPr>
        <p:spPr>
          <a:xfrm>
            <a:off x="3410696" y="2112682"/>
            <a:ext cx="1" cy="3249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/>
          <p:cNvSpPr/>
          <p:nvPr/>
        </p:nvSpPr>
        <p:spPr>
          <a:xfrm>
            <a:off x="4544732" y="1597211"/>
            <a:ext cx="546848" cy="31376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Arc 22"/>
              <p:cNvSpPr/>
              <p:nvPr/>
            </p:nvSpPr>
            <p:spPr>
              <a:xfrm>
                <a:off x="1621042" y="2294589"/>
                <a:ext cx="548640" cy="548640"/>
              </a:xfrm>
              <a:prstGeom prst="arc">
                <a:avLst>
                  <a:gd name="adj1" fmla="val 16200000"/>
                  <a:gd name="adj2" fmla="val 14100479"/>
                </a:avLst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Arc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042" y="2294589"/>
                <a:ext cx="548640" cy="548640"/>
              </a:xfrm>
              <a:prstGeom prst="arc">
                <a:avLst>
                  <a:gd name="adj1" fmla="val 16200000"/>
                  <a:gd name="adj2" fmla="val 14100479"/>
                </a:avLst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  <a:tailEnd type="triangle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825397" y="1523262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N=87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6990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ROI Localization in WSIs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Tissue Label Segmentation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Automated Diagnosis of ROIs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Viewing Behavior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93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age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years in practice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# cases per week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affiliation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lab size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education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ROI*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diagnosis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viewport log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digital WSI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ROI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2538" y="5517512"/>
            <a:ext cx="220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 Outcome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Accuracy &amp; Efficiency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750858" y="2594098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confidence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difficulty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biopsy type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breast density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6618" y="1082223"/>
            <a:ext cx="2559402" cy="5354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88590" y="1024807"/>
            <a:ext cx="2094896" cy="3327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57620" y="5109335"/>
            <a:ext cx="2314190" cy="149248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51863" y="1051316"/>
            <a:ext cx="2214729" cy="3327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20174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kern="0" dirty="0">
                <a:solidFill>
                  <a:sysClr val="windowText" lastClr="000000"/>
                </a:solidFill>
              </a:rPr>
              <a:t>Localization of Diagnostically Relevant Regions of Interest in Whole Slide Images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1928"/>
            <a:ext cx="7886700" cy="414197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Whole slide images are big (50,000 x 20,000 pixels).</a:t>
            </a:r>
          </a:p>
          <a:p>
            <a:r>
              <a:rPr lang="en-US" sz="2000" dirty="0"/>
              <a:t>The diagnostic decision making is a complex cognitive process that includes </a:t>
            </a:r>
            <a:r>
              <a:rPr lang="en-US" sz="2000" dirty="0">
                <a:solidFill>
                  <a:srgbClr val="FF0000"/>
                </a:solidFill>
              </a:rPr>
              <a:t>visual search </a:t>
            </a:r>
            <a:r>
              <a:rPr lang="en-US" sz="2000" dirty="0"/>
              <a:t>and interpretation tasks.</a:t>
            </a:r>
          </a:p>
          <a:p>
            <a:r>
              <a:rPr lang="en-US" sz="2000" b="1" dirty="0"/>
              <a:t>Region of Interest (ROI):</a:t>
            </a:r>
            <a:r>
              <a:rPr lang="en-US" sz="2000" dirty="0"/>
              <a:t> Parts of the whole slide to which the pathologists paid attention.</a:t>
            </a:r>
          </a:p>
          <a:p>
            <a:endParaRPr lang="en-US" sz="2000" dirty="0"/>
          </a:p>
          <a:p>
            <a:r>
              <a:rPr lang="en-US" sz="2000" dirty="0"/>
              <a:t>Our aims are:</a:t>
            </a:r>
          </a:p>
          <a:p>
            <a:pPr lvl="1"/>
            <a:r>
              <a:rPr lang="en-US" sz="1800" dirty="0"/>
              <a:t>To understand what attracts’ pathologists attention, and</a:t>
            </a:r>
          </a:p>
          <a:p>
            <a:pPr lvl="1"/>
            <a:r>
              <a:rPr lang="en-US" sz="1800" dirty="0"/>
              <a:t>To model diagnostically relevant regions computationally using image features.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427113"/>
            <a:ext cx="78867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International Conference on Pattern Recognition, 2014.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Journal of Digital Imaging, 2016. </a:t>
            </a:r>
            <a:endParaRPr lang="en-US" alt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8036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671"/>
          </a:xfrm>
        </p:spPr>
        <p:txBody>
          <a:bodyPr>
            <a:noAutofit/>
          </a:bodyPr>
          <a:lstStyle/>
          <a:p>
            <a:pPr lvl="1" algn="ctr" defTabSz="685800" rtl="0">
              <a:lnSpc>
                <a:spcPct val="90000"/>
              </a:lnSpc>
              <a:spcBef>
                <a:spcPct val="0"/>
              </a:spcBef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ROI Localization in WSIs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4141"/>
            <a:ext cx="7886700" cy="496082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Tracking Data Analysis to </a:t>
            </a:r>
            <a:r>
              <a:rPr lang="en-US" sz="2000" dirty="0">
                <a:solidFill>
                  <a:srgbClr val="FF0000"/>
                </a:solidFill>
              </a:rPr>
              <a:t>Discover ROIs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A Model based on Color and Texture to </a:t>
            </a:r>
            <a:r>
              <a:rPr lang="en-US" sz="2000" dirty="0">
                <a:solidFill>
                  <a:srgbClr val="FF0000"/>
                </a:solidFill>
              </a:rPr>
              <a:t>Predict ROIs 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75633" y="1971003"/>
            <a:ext cx="6792734" cy="1485817"/>
            <a:chOff x="1099115" y="4422830"/>
            <a:chExt cx="6792734" cy="148581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211" y="4446130"/>
              <a:ext cx="1276284" cy="1023794"/>
            </a:xfrm>
            <a:prstGeom prst="rect">
              <a:avLst/>
            </a:prstGeom>
          </p:spPr>
        </p:pic>
        <p:pic>
          <p:nvPicPr>
            <p:cNvPr id="36" name="Content Placeholder 7"/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86177" y="4434480"/>
              <a:ext cx="1481612" cy="889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353" y="4422830"/>
              <a:ext cx="1437268" cy="900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1099115" y="5523927"/>
              <a:ext cx="1540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tracking data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56745" y="5385427"/>
              <a:ext cx="1540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our viewport analysis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0125" y="5385427"/>
              <a:ext cx="234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ROIs to which pathologist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actually</a:t>
              </a:r>
              <a:r>
                <a:rPr lang="en-US" sz="1400" dirty="0"/>
                <a:t> paid attention</a:t>
              </a: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2762008" y="4737265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5212794" y="4741528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45281" y="4555344"/>
            <a:ext cx="6528407" cy="1413775"/>
            <a:chOff x="1245281" y="5225024"/>
            <a:chExt cx="6528407" cy="14137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281" y="5254770"/>
              <a:ext cx="1338732" cy="8412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3214166" y="6115579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our computational model based on color and texture</a:t>
              </a:r>
            </a:p>
          </p:txBody>
        </p: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 rot="5400000">
              <a:off x="3938099" y="5124528"/>
              <a:ext cx="730795" cy="1101714"/>
              <a:chOff x="4754366" y="3363852"/>
              <a:chExt cx="1920719" cy="28956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33638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53450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43544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53450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43544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33638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1245281" y="6223300"/>
              <a:ext cx="133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 unseen WSI</a:t>
              </a:r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2890701" y="5539460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5208631" y="5543749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871" y="5225024"/>
              <a:ext cx="1437268" cy="900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5821321" y="6167454"/>
              <a:ext cx="19523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our </a:t>
              </a:r>
              <a:r>
                <a:rPr lang="en-US" sz="1400" dirty="0">
                  <a:solidFill>
                    <a:srgbClr val="FF0000"/>
                  </a:solidFill>
                </a:rPr>
                <a:t>predicted</a:t>
              </a:r>
              <a:r>
                <a:rPr lang="en-US" sz="1400" dirty="0"/>
                <a:t> ROIs 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1095631" y="1448476"/>
            <a:ext cx="6872735" cy="2063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14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805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0161"/>
            <a:ext cx="6167173" cy="5026801"/>
          </a:xfrm>
        </p:spPr>
        <p:txBody>
          <a:bodyPr>
            <a:normAutofit/>
          </a:bodyPr>
          <a:lstStyle/>
          <a:p>
            <a:r>
              <a:rPr lang="en-US" sz="2000" i="1" dirty="0"/>
              <a:t>Where did pathologists really look?</a:t>
            </a:r>
            <a:endParaRPr lang="en-US" sz="2000" dirty="0"/>
          </a:p>
          <a:p>
            <a:r>
              <a:rPr lang="en-US" sz="2000" b="1" dirty="0"/>
              <a:t>viewport</a:t>
            </a:r>
            <a:r>
              <a:rPr lang="en-US" sz="2000" dirty="0"/>
              <a:t>: a rectangular part of the image pathologist sees on the screen</a:t>
            </a:r>
          </a:p>
          <a:p>
            <a:r>
              <a:rPr lang="en-US" sz="2000" b="1" dirty="0"/>
              <a:t>viewport logs:</a:t>
            </a:r>
            <a:r>
              <a:rPr lang="en-US" sz="2000" dirty="0"/>
              <a:t> records all viewports</a:t>
            </a:r>
          </a:p>
          <a:p>
            <a:pPr lvl="1"/>
            <a:r>
              <a:rPr lang="en-US" sz="2000" i="1" dirty="0"/>
              <a:t>panning:</a:t>
            </a:r>
            <a:r>
              <a:rPr lang="en-US" sz="2000" dirty="0"/>
              <a:t> changes the location of viewport</a:t>
            </a:r>
          </a:p>
          <a:p>
            <a:pPr lvl="1"/>
            <a:r>
              <a:rPr lang="en-US" sz="2000" i="1" dirty="0"/>
              <a:t>zooming in/out: </a:t>
            </a:r>
            <a:r>
              <a:rPr lang="en-US" sz="2000" dirty="0"/>
              <a:t>changes the size of viewport</a:t>
            </a:r>
          </a:p>
          <a:p>
            <a:pPr marL="3429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5034"/>
          </a:xfrm>
        </p:spPr>
        <p:txBody>
          <a:bodyPr/>
          <a:lstStyle/>
          <a:p>
            <a:pPr algn="ctr"/>
            <a:r>
              <a:rPr lang="en-US" dirty="0"/>
              <a:t>Viewport Log Analysis</a:t>
            </a:r>
          </a:p>
        </p:txBody>
      </p:sp>
      <p:pic>
        <p:nvPicPr>
          <p:cNvPr id="103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544" y="958637"/>
            <a:ext cx="2254103" cy="18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87947" y="3513734"/>
            <a:ext cx="3327298" cy="2090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506194" y="3536950"/>
            <a:ext cx="2090804" cy="1257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1"/>
          <a:stretch/>
        </p:blipFill>
        <p:spPr>
          <a:xfrm rot="16200000">
            <a:off x="6899278" y="561973"/>
            <a:ext cx="1244599" cy="2127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>
            <a:spLocks noChangeAspect="1"/>
          </p:cNvSpPr>
          <p:nvPr/>
        </p:nvSpPr>
        <p:spPr>
          <a:xfrm>
            <a:off x="6658594" y="3689350"/>
            <a:ext cx="1571006" cy="944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32294" y="573426"/>
            <a:ext cx="1227910" cy="2081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/>
          <p:cNvSpPr>
            <a:spLocks noChangeAspect="1"/>
          </p:cNvSpPr>
          <p:nvPr/>
        </p:nvSpPr>
        <p:spPr>
          <a:xfrm>
            <a:off x="6810994" y="3841750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5673" y="571533"/>
            <a:ext cx="1213568" cy="2093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/>
          <p:cNvSpPr>
            <a:spLocks noChangeAspect="1"/>
          </p:cNvSpPr>
          <p:nvPr/>
        </p:nvSpPr>
        <p:spPr>
          <a:xfrm>
            <a:off x="6963394" y="3841750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2597" y="597069"/>
            <a:ext cx="1230260" cy="2077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/>
          <p:cNvSpPr>
            <a:spLocks noChangeAspect="1"/>
          </p:cNvSpPr>
          <p:nvPr/>
        </p:nvSpPr>
        <p:spPr>
          <a:xfrm>
            <a:off x="7115794" y="3841749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6169" y="598066"/>
            <a:ext cx="1220158" cy="2080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>
            <a:spLocks noChangeAspect="1"/>
          </p:cNvSpPr>
          <p:nvPr/>
        </p:nvSpPr>
        <p:spPr>
          <a:xfrm>
            <a:off x="7265948" y="3841748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8353" y="579807"/>
            <a:ext cx="1212832" cy="2104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Rectangle 36"/>
          <p:cNvSpPr>
            <a:spLocks noChangeAspect="1"/>
          </p:cNvSpPr>
          <p:nvPr/>
        </p:nvSpPr>
        <p:spPr>
          <a:xfrm>
            <a:off x="7428528" y="3841748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28955" y="606788"/>
            <a:ext cx="1257543" cy="208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Rectangle 39"/>
          <p:cNvSpPr>
            <a:spLocks noChangeAspect="1"/>
          </p:cNvSpPr>
          <p:nvPr/>
        </p:nvSpPr>
        <p:spPr>
          <a:xfrm>
            <a:off x="7428528" y="4021576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8123" y="587765"/>
            <a:ext cx="1230055" cy="2111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Rectangle 42"/>
          <p:cNvSpPr>
            <a:spLocks noChangeAspect="1"/>
          </p:cNvSpPr>
          <p:nvPr/>
        </p:nvSpPr>
        <p:spPr>
          <a:xfrm>
            <a:off x="7580928" y="4173976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9064" y="605614"/>
            <a:ext cx="1248539" cy="2080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59" y="3536950"/>
            <a:ext cx="5630968" cy="2547500"/>
          </a:xfrm>
          <a:prstGeom prst="rect">
            <a:avLst/>
          </a:prstGeom>
        </p:spPr>
      </p:pic>
      <p:sp>
        <p:nvSpPr>
          <p:cNvPr id="29" name="Rectangle 28"/>
          <p:cNvSpPr>
            <a:spLocks noChangeAspect="1"/>
          </p:cNvSpPr>
          <p:nvPr/>
        </p:nvSpPr>
        <p:spPr>
          <a:xfrm>
            <a:off x="7580928" y="4466866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7580928" y="4679747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>
            <a:spLocks noChangeAspect="1"/>
          </p:cNvSpPr>
          <p:nvPr/>
        </p:nvSpPr>
        <p:spPr>
          <a:xfrm>
            <a:off x="7580927" y="4839926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>
            <a:spLocks noChangeAspect="1"/>
          </p:cNvSpPr>
          <p:nvPr/>
        </p:nvSpPr>
        <p:spPr>
          <a:xfrm>
            <a:off x="7574198" y="5059338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7447835" y="5267953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7246598" y="5443781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7115794" y="5705679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7228114" y="5830438"/>
            <a:ext cx="507216" cy="305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ChangeAspect="1"/>
          </p:cNvSpPr>
          <p:nvPr/>
        </p:nvSpPr>
        <p:spPr>
          <a:xfrm>
            <a:off x="7310762" y="5892698"/>
            <a:ext cx="298132" cy="179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>
            <a:spLocks noChangeAspect="1"/>
          </p:cNvSpPr>
          <p:nvPr/>
        </p:nvSpPr>
        <p:spPr>
          <a:xfrm>
            <a:off x="7310762" y="5954202"/>
            <a:ext cx="298132" cy="179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29547" y="584606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>
            <a:spLocks noChangeAspect="1"/>
          </p:cNvSpPr>
          <p:nvPr/>
        </p:nvSpPr>
        <p:spPr>
          <a:xfrm>
            <a:off x="7580928" y="4315120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3265" y="584721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35794" y="577759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3201" y="578198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9611" y="583994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7715" y="584719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8366" y="584716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8389" y="591989"/>
            <a:ext cx="1239568" cy="2087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4737" y="597277"/>
            <a:ext cx="1235066" cy="2066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9269" y="597012"/>
            <a:ext cx="1235066" cy="2066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Rectangle 6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174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75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75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25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25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4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7" grpId="1" animBg="1"/>
      <p:bldP spid="22" grpId="0" animBg="1"/>
      <p:bldP spid="22" grpId="1" animBg="1"/>
      <p:bldP spid="25" grpId="0" animBg="1"/>
      <p:bldP spid="25" grpId="1" animBg="1"/>
      <p:bldP spid="30" grpId="0" animBg="1"/>
      <p:bldP spid="30" grpId="1" animBg="1"/>
      <p:bldP spid="33" grpId="0" animBg="1"/>
      <p:bldP spid="33" grpId="1" animBg="1"/>
      <p:bldP spid="37" grpId="0" animBg="1"/>
      <p:bldP spid="37" grpId="1" animBg="1"/>
      <p:bldP spid="40" grpId="0" animBg="1"/>
      <p:bldP spid="40" grpId="1" animBg="1"/>
      <p:bldP spid="43" grpId="0" animBg="1"/>
      <p:bldP spid="43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2" grpId="0" animBg="1"/>
      <p:bldP spid="42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/>
              <a:t>16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207" y="1825625"/>
            <a:ext cx="7727586" cy="4351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1" y="1825624"/>
            <a:ext cx="7727588" cy="43513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1469" r="1155" b="1642"/>
          <a:stretch/>
        </p:blipFill>
        <p:spPr>
          <a:xfrm>
            <a:off x="819150" y="1825624"/>
            <a:ext cx="7524750" cy="42799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7968" y="1594007"/>
            <a:ext cx="8037382" cy="1382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7968" y="365125"/>
            <a:ext cx="7955280" cy="822960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</a:rPr>
              <a:t>Zoom Level - </a:t>
            </a:r>
            <a:r>
              <a:rPr lang="en-US" sz="2000" dirty="0"/>
              <a:t>The value of the </a:t>
            </a:r>
            <a:r>
              <a:rPr lang="en-US" sz="2000" b="1" dirty="0"/>
              <a:t>magnification</a:t>
            </a:r>
            <a:r>
              <a:rPr lang="en-US" sz="2000" dirty="0"/>
              <a:t> per each log entry. Higher the zoom, the smaller the rectangle.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7968" y="1182527"/>
            <a:ext cx="795528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07FF"/>
                </a:solidFill>
              </a:rPr>
              <a:t>Displacement - </a:t>
            </a:r>
            <a:r>
              <a:rPr lang="en-US" sz="2000" dirty="0"/>
              <a:t>The </a:t>
            </a:r>
            <a:r>
              <a:rPr lang="en-US" sz="2000" b="1" dirty="0"/>
              <a:t>distance</a:t>
            </a:r>
            <a:r>
              <a:rPr lang="en-US" sz="2000" dirty="0"/>
              <a:t> between the two consecutive viewport rectangles </a:t>
            </a:r>
            <a:r>
              <a:rPr lang="en-US" sz="2000" b="1" dirty="0"/>
              <a:t>in pixels.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7968" y="1999929"/>
            <a:ext cx="795528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050"/>
                </a:solidFill>
              </a:rPr>
              <a:t>Duration - </a:t>
            </a:r>
            <a:r>
              <a:rPr lang="en-US" sz="2000" dirty="0"/>
              <a:t>The </a:t>
            </a:r>
            <a:r>
              <a:rPr lang="en-US" sz="2000" b="1" dirty="0"/>
              <a:t>amount of time </a:t>
            </a:r>
            <a:r>
              <a:rPr lang="en-US" sz="2000" dirty="0"/>
              <a:t>a pathologist spent at each viewport rectangle.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019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19" y="2029968"/>
            <a:ext cx="7772400" cy="437083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9" y="2027615"/>
            <a:ext cx="7772400" cy="4370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61" r="1290" b="1755"/>
          <a:stretch/>
        </p:blipFill>
        <p:spPr>
          <a:xfrm>
            <a:off x="857431" y="2026369"/>
            <a:ext cx="7581719" cy="4299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37" y="324672"/>
            <a:ext cx="8193024" cy="284635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914400" y="2916195"/>
            <a:ext cx="345989" cy="206769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45276" y="2364259"/>
            <a:ext cx="1167967" cy="261963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10033" y="2265405"/>
            <a:ext cx="1219192" cy="279262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817341" y="1449531"/>
            <a:ext cx="1787797" cy="366616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367594" y="1391866"/>
            <a:ext cx="1453526" cy="221424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56257" y="642551"/>
            <a:ext cx="842251" cy="447314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125540" y="1473297"/>
            <a:ext cx="1361110" cy="397976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871442" y="642551"/>
            <a:ext cx="1400870" cy="357283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062598" y="1560920"/>
            <a:ext cx="425696" cy="349711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-1540191" y="4084579"/>
            <a:ext cx="4370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displacement (pixels)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6491531" y="4084580"/>
            <a:ext cx="4370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zoom level / duration  (seconds)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018" y="6396531"/>
            <a:ext cx="7779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viewports / log entries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536954" y="698740"/>
            <a:ext cx="604389" cy="5331124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360799" y="1457864"/>
            <a:ext cx="1097151" cy="4701396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936107" y="1690689"/>
            <a:ext cx="411923" cy="4512650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925037" y="1552618"/>
            <a:ext cx="1647645" cy="4485737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848064" y="1705019"/>
            <a:ext cx="877018" cy="4203938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572682" y="707229"/>
            <a:ext cx="672861" cy="5331126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694781" y="707229"/>
            <a:ext cx="1440611" cy="5331126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11" y="318828"/>
            <a:ext cx="8197449" cy="2870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610" y="319127"/>
            <a:ext cx="8204173" cy="28726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8337" y="334807"/>
            <a:ext cx="3657600" cy="161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98414" y="1621476"/>
                <a:ext cx="31089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𝑑𝑢𝑟𝑎𝑡𝑖𝑜𝑛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𝑠𝑒𝑐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414" y="1621476"/>
                <a:ext cx="310896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539887" y="150264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Fixations: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113427" y="985991"/>
                <a:ext cx="310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𝑑𝑖𝑠𝑝𝑙𝑎𝑐𝑒𝑚𝑒𝑛𝑡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&lt;100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𝑝𝑥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427" y="985991"/>
                <a:ext cx="3108960" cy="523220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58336" y="9365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Slow </a:t>
            </a:r>
            <a:r>
              <a:rPr lang="en-US" dirty="0" err="1">
                <a:solidFill>
                  <a:srgbClr val="0000FF"/>
                </a:solidFill>
              </a:rPr>
              <a:t>Pannings</a:t>
            </a:r>
            <a:r>
              <a:rPr lang="en-US" dirty="0">
                <a:solidFill>
                  <a:srgbClr val="0000FF"/>
                </a:solidFill>
              </a:rPr>
              <a:t>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78113" y="350776"/>
                <a:ext cx="310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113" y="350776"/>
                <a:ext cx="3108960" cy="523220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39887" y="32754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Zoom Peaks: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8453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38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37" y="324672"/>
            <a:ext cx="8193024" cy="2846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1" y="318828"/>
            <a:ext cx="8197449" cy="2870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10" y="319127"/>
            <a:ext cx="8204173" cy="2872677"/>
          </a:xfrm>
          <a:prstGeom prst="rect">
            <a:avLst/>
          </a:prstGeom>
        </p:spPr>
      </p:pic>
      <p:pic>
        <p:nvPicPr>
          <p:cNvPr id="3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3218053"/>
            <a:ext cx="8195478" cy="2918831"/>
          </a:xfr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58337" y="334807"/>
            <a:ext cx="3657600" cy="161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TextBox 43"/>
          <p:cNvSpPr txBox="1"/>
          <p:nvPr/>
        </p:nvSpPr>
        <p:spPr>
          <a:xfrm>
            <a:off x="631629" y="541826"/>
            <a:ext cx="331601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Union of three defines diagnostically </a:t>
            </a:r>
            <a:br>
              <a:rPr lang="en-US" sz="2000" dirty="0"/>
            </a:br>
            <a:r>
              <a:rPr lang="en-US" sz="2000" dirty="0"/>
              <a:t>important ROIs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57768" y="5646453"/>
            <a:ext cx="518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Can we model these ROIs using image features?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303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671"/>
          </a:xfrm>
        </p:spPr>
        <p:txBody>
          <a:bodyPr>
            <a:noAutofit/>
          </a:bodyPr>
          <a:lstStyle/>
          <a:p>
            <a:pPr lvl="1" algn="ctr" defTabSz="685800" rtl="0">
              <a:lnSpc>
                <a:spcPct val="90000"/>
              </a:lnSpc>
              <a:spcBef>
                <a:spcPct val="0"/>
              </a:spcBef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ROI Localization in WSIs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4141"/>
            <a:ext cx="7886700" cy="496082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Tracking Data Analysis to </a:t>
            </a:r>
            <a:r>
              <a:rPr lang="en-US" sz="2000" dirty="0">
                <a:solidFill>
                  <a:srgbClr val="FF0000"/>
                </a:solidFill>
              </a:rPr>
              <a:t>Discover ROIs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A Model based on Color and Texture to </a:t>
            </a:r>
            <a:r>
              <a:rPr lang="en-US" sz="2000" dirty="0">
                <a:solidFill>
                  <a:srgbClr val="FF0000"/>
                </a:solidFill>
              </a:rPr>
              <a:t>Predict ROIs 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75633" y="1971003"/>
            <a:ext cx="6792734" cy="1485817"/>
            <a:chOff x="1099115" y="4422830"/>
            <a:chExt cx="6792734" cy="148581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211" y="4446130"/>
              <a:ext cx="1276284" cy="1023794"/>
            </a:xfrm>
            <a:prstGeom prst="rect">
              <a:avLst/>
            </a:prstGeom>
          </p:spPr>
        </p:pic>
        <p:pic>
          <p:nvPicPr>
            <p:cNvPr id="36" name="Content Placeholder 7"/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86177" y="4434480"/>
              <a:ext cx="1481612" cy="889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353" y="4422830"/>
              <a:ext cx="1437268" cy="900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1099115" y="5523927"/>
              <a:ext cx="1540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tracking data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56745" y="5385427"/>
              <a:ext cx="1540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our viewport analysis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0125" y="5385427"/>
              <a:ext cx="234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ROIs to which pathologist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actually</a:t>
              </a:r>
              <a:r>
                <a:rPr lang="en-US" sz="1400" dirty="0"/>
                <a:t> paid attention</a:t>
              </a: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2762008" y="4737265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5212794" y="4741528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45281" y="4555344"/>
            <a:ext cx="6528407" cy="1413775"/>
            <a:chOff x="1245281" y="5225024"/>
            <a:chExt cx="6528407" cy="14137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281" y="5254770"/>
              <a:ext cx="1338732" cy="8412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3214166" y="6115579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our computational model based on color and texture</a:t>
              </a:r>
            </a:p>
          </p:txBody>
        </p: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 rot="5400000">
              <a:off x="3938099" y="5124528"/>
              <a:ext cx="730795" cy="1101714"/>
              <a:chOff x="4754366" y="3363852"/>
              <a:chExt cx="1920719" cy="28956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33638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53450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43544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53450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43544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33638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1245281" y="6223300"/>
              <a:ext cx="133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 unseen WSI</a:t>
              </a:r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2890701" y="5539460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5208631" y="5543749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871" y="5225024"/>
              <a:ext cx="1437268" cy="900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5821321" y="6167454"/>
              <a:ext cx="19523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our </a:t>
              </a:r>
              <a:r>
                <a:rPr lang="en-US" sz="1400" dirty="0">
                  <a:solidFill>
                    <a:srgbClr val="FF0000"/>
                  </a:solidFill>
                </a:rPr>
                <a:t>predicted</a:t>
              </a:r>
              <a:r>
                <a:rPr lang="en-US" sz="1400" dirty="0"/>
                <a:t> ROIs 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920798" y="4014642"/>
            <a:ext cx="6872735" cy="2063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19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48437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800"/>
            <a:ext cx="7886700" cy="485616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We propose novel </a:t>
            </a:r>
            <a:r>
              <a:rPr lang="en-US" dirty="0">
                <a:solidFill>
                  <a:srgbClr val="FF0000"/>
                </a:solidFill>
              </a:rPr>
              <a:t>image features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viewing behavior analysis methods </a:t>
            </a:r>
            <a:r>
              <a:rPr lang="en-US" dirty="0"/>
              <a:t> </a:t>
            </a:r>
          </a:p>
          <a:p>
            <a:r>
              <a:rPr lang="en-US" dirty="0"/>
              <a:t>to investigate the causes of diagnostic errors and </a:t>
            </a:r>
          </a:p>
          <a:p>
            <a:r>
              <a:rPr lang="en-US" dirty="0"/>
              <a:t>to discover accurate and efficient interpretation strategies for pathologists.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7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5462"/>
          </a:xfrm>
        </p:spPr>
        <p:txBody>
          <a:bodyPr/>
          <a:lstStyle/>
          <a:p>
            <a:r>
              <a:rPr lang="en-US" dirty="0"/>
              <a:t>Visual Bag-of-Words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8717"/>
            <a:ext cx="7886700" cy="49682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540845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2583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Learning Visual Dictionary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74" y="3650586"/>
            <a:ext cx="8102975" cy="27395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Words are obtained from ROIs.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Each pixel patch is a visual </a:t>
            </a:r>
            <a:r>
              <a:rPr lang="en-US" sz="2400" i="1" dirty="0"/>
              <a:t>word.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We calculated </a:t>
            </a:r>
            <a:r>
              <a:rPr lang="en-US" sz="2400" dirty="0">
                <a:solidFill>
                  <a:srgbClr val="0000FF"/>
                </a:solidFill>
              </a:rPr>
              <a:t>color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texture histograms</a:t>
            </a:r>
            <a:r>
              <a:rPr lang="en-US" sz="2400" dirty="0"/>
              <a:t> from each visual word.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Using k-means clustering we obtained a visual dictionary.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21</a:t>
            </a:fld>
            <a:endParaRPr lang="en-US" dirty="0"/>
          </a:p>
        </p:txBody>
      </p:sp>
      <p:sp>
        <p:nvSpPr>
          <p:cNvPr id="16" name="Down Arrow 15"/>
          <p:cNvSpPr>
            <a:spLocks noChangeAspect="1"/>
          </p:cNvSpPr>
          <p:nvPr/>
        </p:nvSpPr>
        <p:spPr>
          <a:xfrm rot="16200000">
            <a:off x="2744320" y="1931458"/>
            <a:ext cx="365324" cy="42133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214184" y="1244854"/>
            <a:ext cx="1892573" cy="2158905"/>
            <a:chOff x="1299982" y="3335206"/>
            <a:chExt cx="1953159" cy="2228017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299982" y="3335206"/>
              <a:ext cx="1953158" cy="1920240"/>
              <a:chOff x="1299981" y="3335206"/>
              <a:chExt cx="2242931" cy="220513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9981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299983" y="5255446"/>
              <a:ext cx="1953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120x120 pixel patches</a:t>
              </a:r>
            </a:p>
          </p:txBody>
        </p:sp>
      </p:grpSp>
      <p:grpSp>
        <p:nvGrpSpPr>
          <p:cNvPr id="69" name="Group 68"/>
          <p:cNvGrpSpPr>
            <a:grpSpLocks noChangeAspect="1"/>
          </p:cNvGrpSpPr>
          <p:nvPr/>
        </p:nvGrpSpPr>
        <p:grpSpPr>
          <a:xfrm rot="5400000">
            <a:off x="485685" y="1157452"/>
            <a:ext cx="2017589" cy="2072538"/>
            <a:chOff x="2814279" y="970461"/>
            <a:chExt cx="1329776" cy="1365992"/>
          </a:xfrm>
        </p:grpSpPr>
        <p:grpSp>
          <p:nvGrpSpPr>
            <p:cNvPr id="70" name="Group 69"/>
            <p:cNvGrpSpPr/>
            <p:nvPr/>
          </p:nvGrpSpPr>
          <p:grpSpPr>
            <a:xfrm>
              <a:off x="2853777" y="970461"/>
              <a:ext cx="1019070" cy="422516"/>
              <a:chOff x="2841538" y="1439705"/>
              <a:chExt cx="1019070" cy="422516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1538" y="1439705"/>
                <a:ext cx="440343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3942" y="1439706"/>
                <a:ext cx="546666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2893689" y="1913938"/>
              <a:ext cx="939246" cy="422515"/>
              <a:chOff x="2825729" y="1913938"/>
              <a:chExt cx="939246" cy="422515"/>
            </a:xfrm>
          </p:grpSpPr>
          <p:pic>
            <p:nvPicPr>
              <p:cNvPr id="76" name="Content Placeholder 5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6155" y="1913938"/>
                <a:ext cx="428820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25729" y="1913938"/>
                <a:ext cx="471959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2814279" y="1442199"/>
              <a:ext cx="1098066" cy="422516"/>
              <a:chOff x="2785797" y="962251"/>
              <a:chExt cx="1098066" cy="42251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5797" y="962252"/>
                <a:ext cx="637083" cy="4225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5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1348" y="962251"/>
                <a:ext cx="422515" cy="4225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3" name="TextBox 72"/>
            <p:cNvSpPr txBox="1"/>
            <p:nvPr/>
          </p:nvSpPr>
          <p:spPr>
            <a:xfrm rot="16200000">
              <a:off x="3451928" y="1552031"/>
              <a:ext cx="1181401" cy="202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ROIs</a:t>
              </a: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5255563" y="1449326"/>
            <a:ext cx="122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K-means </a:t>
            </a:r>
          </a:p>
          <a:p>
            <a:pPr algn="ctr"/>
            <a:r>
              <a:rPr lang="en-US" sz="1400" dirty="0"/>
              <a:t>clustering</a:t>
            </a:r>
          </a:p>
        </p:txBody>
      </p:sp>
      <p:sp>
        <p:nvSpPr>
          <p:cNvPr id="106" name="Down Arrow 15"/>
          <p:cNvSpPr>
            <a:spLocks noChangeAspect="1"/>
          </p:cNvSpPr>
          <p:nvPr/>
        </p:nvSpPr>
        <p:spPr>
          <a:xfrm rot="16200000">
            <a:off x="5733053" y="1819381"/>
            <a:ext cx="365324" cy="64549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3405" y="2465113"/>
            <a:ext cx="1519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color (L*a*b) and </a:t>
            </a:r>
          </a:p>
          <a:p>
            <a:pPr algn="ctr"/>
            <a:r>
              <a:rPr lang="en-US" sz="1400" dirty="0"/>
              <a:t>texture (LBP) </a:t>
            </a:r>
          </a:p>
          <a:p>
            <a:pPr algn="ctr"/>
            <a:r>
              <a:rPr lang="en-US" sz="1400" dirty="0"/>
              <a:t>histograms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38858" y="1928751"/>
            <a:ext cx="2345480" cy="742743"/>
            <a:chOff x="6691816" y="1686367"/>
            <a:chExt cx="2345480" cy="742743"/>
          </a:xfrm>
        </p:grpSpPr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6691816" y="1686367"/>
              <a:ext cx="2345480" cy="365760"/>
              <a:chOff x="394163" y="3009169"/>
              <a:chExt cx="3650089" cy="569204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626517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94163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858871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6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242694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6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010340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6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475049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031014" y="2121333"/>
              <a:ext cx="1738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Visual Dictionary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9670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0" grpId="0"/>
      <p:bldP spid="106" grpId="0" animBg="1"/>
      <p:bldP spid="10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015999"/>
            <a:ext cx="8062793" cy="5320899"/>
          </a:xfrm>
        </p:spPr>
        <p:txBody>
          <a:bodyPr>
            <a:normAutofit/>
          </a:bodyPr>
          <a:lstStyle/>
          <a:p>
            <a:r>
              <a:rPr lang="en-US" sz="2000" dirty="0"/>
              <a:t>Visual bag : overlapping sliding windows</a:t>
            </a:r>
          </a:p>
          <a:p>
            <a:r>
              <a:rPr lang="en-US" sz="2000" dirty="0"/>
              <a:t>Each visual bag has 900 visual words.</a:t>
            </a:r>
          </a:p>
          <a:p>
            <a:r>
              <a:rPr lang="en-US" sz="2000" dirty="0"/>
              <a:t>Bag-of-words: a histogram of </a:t>
            </a:r>
            <a:r>
              <a:rPr lang="en-US" sz="2000" i="1" dirty="0"/>
              <a:t>K</a:t>
            </a:r>
            <a:r>
              <a:rPr lang="en-US" sz="2000" dirty="0"/>
              <a:t> visual words from the visual dictionary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Bags inside the ROIs are positive samples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>
                <a:solidFill>
                  <a:srgbClr val="C00000"/>
                </a:solidFill>
              </a:rPr>
              <a:t>Bags outside the ROIs are negative samples.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1101" y="2907364"/>
            <a:ext cx="1842309" cy="3247339"/>
            <a:chOff x="477579" y="887481"/>
            <a:chExt cx="883315" cy="15569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33732" y="1137749"/>
              <a:ext cx="1371600" cy="871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77579" y="2296886"/>
              <a:ext cx="883315" cy="1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whole slide images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959003" y="2953618"/>
            <a:ext cx="2463942" cy="3383280"/>
            <a:chOff x="3913320" y="3069083"/>
            <a:chExt cx="2347508" cy="3223404"/>
          </a:xfrm>
        </p:grpSpPr>
        <p:grpSp>
          <p:nvGrpSpPr>
            <p:cNvPr id="12" name="Group 11"/>
            <p:cNvGrpSpPr/>
            <p:nvPr/>
          </p:nvGrpSpPr>
          <p:grpSpPr>
            <a:xfrm>
              <a:off x="3913320" y="3069083"/>
              <a:ext cx="2347508" cy="2335277"/>
              <a:chOff x="3913320" y="3069083"/>
              <a:chExt cx="2347508" cy="233527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308" y="4672840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3320" y="3069083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1314" y="3069083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308" y="3069083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3320" y="3870961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1314" y="3870961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308" y="3870961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3320" y="4672840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1314" y="4672840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913320" y="5404360"/>
              <a:ext cx="2347507" cy="88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3600x3600 pixel</a:t>
              </a:r>
            </a:p>
            <a:p>
              <a:pPr algn="ctr"/>
              <a:r>
                <a:rPr lang="en-US" sz="1400" dirty="0"/>
                <a:t>overlapping sliding windows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449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8451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4545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6881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883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48865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4313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3315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3185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17087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711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19713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294717" y="290736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384743" y="290736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19449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28451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374545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46881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55883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48865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4313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83315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923185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1017087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110711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119713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294717" y="299705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1384743" y="299705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Rectangle 484"/>
          <p:cNvSpPr/>
          <p:nvPr/>
        </p:nvSpPr>
        <p:spPr>
          <a:xfrm>
            <a:off x="19449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Rectangle 485"/>
          <p:cNvSpPr/>
          <p:nvPr/>
        </p:nvSpPr>
        <p:spPr>
          <a:xfrm>
            <a:off x="28451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Rectangle 486"/>
          <p:cNvSpPr/>
          <p:nvPr/>
        </p:nvSpPr>
        <p:spPr>
          <a:xfrm>
            <a:off x="374545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Rectangle 487"/>
          <p:cNvSpPr/>
          <p:nvPr/>
        </p:nvSpPr>
        <p:spPr>
          <a:xfrm>
            <a:off x="46881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Rectangle 488"/>
          <p:cNvSpPr/>
          <p:nvPr/>
        </p:nvSpPr>
        <p:spPr>
          <a:xfrm>
            <a:off x="55883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/>
        </p:nvSpPr>
        <p:spPr>
          <a:xfrm>
            <a:off x="648865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Rectangle 490"/>
          <p:cNvSpPr/>
          <p:nvPr/>
        </p:nvSpPr>
        <p:spPr>
          <a:xfrm>
            <a:off x="74313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Rectangle 491"/>
          <p:cNvSpPr/>
          <p:nvPr/>
        </p:nvSpPr>
        <p:spPr>
          <a:xfrm>
            <a:off x="83315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/>
        </p:nvSpPr>
        <p:spPr>
          <a:xfrm>
            <a:off x="923185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Rectangle 493"/>
          <p:cNvSpPr/>
          <p:nvPr/>
        </p:nvSpPr>
        <p:spPr>
          <a:xfrm>
            <a:off x="1017087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Rectangle 494"/>
          <p:cNvSpPr/>
          <p:nvPr/>
        </p:nvSpPr>
        <p:spPr>
          <a:xfrm>
            <a:off x="110711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/>
        </p:nvSpPr>
        <p:spPr>
          <a:xfrm>
            <a:off x="119713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Rectangle 496"/>
          <p:cNvSpPr/>
          <p:nvPr/>
        </p:nvSpPr>
        <p:spPr>
          <a:xfrm>
            <a:off x="1294717" y="3086747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/>
          <p:cNvSpPr/>
          <p:nvPr/>
        </p:nvSpPr>
        <p:spPr>
          <a:xfrm>
            <a:off x="1384743" y="3086747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Rectangle 502"/>
          <p:cNvSpPr/>
          <p:nvPr/>
        </p:nvSpPr>
        <p:spPr>
          <a:xfrm>
            <a:off x="19449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Rectangle 503"/>
          <p:cNvSpPr/>
          <p:nvPr/>
        </p:nvSpPr>
        <p:spPr>
          <a:xfrm>
            <a:off x="28451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/>
        </p:nvSpPr>
        <p:spPr>
          <a:xfrm>
            <a:off x="374545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Rectangle 505"/>
          <p:cNvSpPr/>
          <p:nvPr/>
        </p:nvSpPr>
        <p:spPr>
          <a:xfrm>
            <a:off x="46881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Rectangle 506"/>
          <p:cNvSpPr/>
          <p:nvPr/>
        </p:nvSpPr>
        <p:spPr>
          <a:xfrm>
            <a:off x="55883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Rectangle 507"/>
          <p:cNvSpPr/>
          <p:nvPr/>
        </p:nvSpPr>
        <p:spPr>
          <a:xfrm>
            <a:off x="648865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Rectangle 508"/>
          <p:cNvSpPr/>
          <p:nvPr/>
        </p:nvSpPr>
        <p:spPr>
          <a:xfrm>
            <a:off x="74313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Rectangle 509"/>
          <p:cNvSpPr/>
          <p:nvPr/>
        </p:nvSpPr>
        <p:spPr>
          <a:xfrm>
            <a:off x="83315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ectangle 510"/>
          <p:cNvSpPr/>
          <p:nvPr/>
        </p:nvSpPr>
        <p:spPr>
          <a:xfrm>
            <a:off x="923185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Rectangle 511"/>
          <p:cNvSpPr/>
          <p:nvPr/>
        </p:nvSpPr>
        <p:spPr>
          <a:xfrm>
            <a:off x="1017087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 512"/>
          <p:cNvSpPr/>
          <p:nvPr/>
        </p:nvSpPr>
        <p:spPr>
          <a:xfrm>
            <a:off x="110711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Rectangle 513"/>
          <p:cNvSpPr/>
          <p:nvPr/>
        </p:nvSpPr>
        <p:spPr>
          <a:xfrm>
            <a:off x="119713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/>
          <p:nvPr/>
        </p:nvSpPr>
        <p:spPr>
          <a:xfrm>
            <a:off x="1294717" y="317669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1384743" y="317669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19449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 521"/>
          <p:cNvSpPr/>
          <p:nvPr/>
        </p:nvSpPr>
        <p:spPr>
          <a:xfrm>
            <a:off x="28451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Rectangle 522"/>
          <p:cNvSpPr/>
          <p:nvPr/>
        </p:nvSpPr>
        <p:spPr>
          <a:xfrm>
            <a:off x="374545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46881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55883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48865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74313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83315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923185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1017087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110711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119713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1294717" y="327137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1384743" y="327137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19449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Rectangle 539"/>
          <p:cNvSpPr/>
          <p:nvPr/>
        </p:nvSpPr>
        <p:spPr>
          <a:xfrm>
            <a:off x="28451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ectangle 540"/>
          <p:cNvSpPr/>
          <p:nvPr/>
        </p:nvSpPr>
        <p:spPr>
          <a:xfrm>
            <a:off x="374545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Rectangle 541"/>
          <p:cNvSpPr/>
          <p:nvPr/>
        </p:nvSpPr>
        <p:spPr>
          <a:xfrm>
            <a:off x="46881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Rectangle 542"/>
          <p:cNvSpPr/>
          <p:nvPr/>
        </p:nvSpPr>
        <p:spPr>
          <a:xfrm>
            <a:off x="55883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/>
          <p:cNvSpPr/>
          <p:nvPr/>
        </p:nvSpPr>
        <p:spPr>
          <a:xfrm>
            <a:off x="648865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Rectangle 544"/>
          <p:cNvSpPr/>
          <p:nvPr/>
        </p:nvSpPr>
        <p:spPr>
          <a:xfrm>
            <a:off x="74313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Rectangle 545"/>
          <p:cNvSpPr/>
          <p:nvPr/>
        </p:nvSpPr>
        <p:spPr>
          <a:xfrm>
            <a:off x="83315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Rectangle 546"/>
          <p:cNvSpPr/>
          <p:nvPr/>
        </p:nvSpPr>
        <p:spPr>
          <a:xfrm>
            <a:off x="923185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Rectangle 547"/>
          <p:cNvSpPr/>
          <p:nvPr/>
        </p:nvSpPr>
        <p:spPr>
          <a:xfrm>
            <a:off x="1017087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Rectangle 548"/>
          <p:cNvSpPr/>
          <p:nvPr/>
        </p:nvSpPr>
        <p:spPr>
          <a:xfrm>
            <a:off x="110711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/>
          <p:cNvSpPr/>
          <p:nvPr/>
        </p:nvSpPr>
        <p:spPr>
          <a:xfrm>
            <a:off x="119713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Rectangle 550"/>
          <p:cNvSpPr/>
          <p:nvPr/>
        </p:nvSpPr>
        <p:spPr>
          <a:xfrm>
            <a:off x="1294717" y="336106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Rectangle 551"/>
          <p:cNvSpPr/>
          <p:nvPr/>
        </p:nvSpPr>
        <p:spPr>
          <a:xfrm>
            <a:off x="1384743" y="336106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Rectangle 556"/>
          <p:cNvSpPr/>
          <p:nvPr/>
        </p:nvSpPr>
        <p:spPr>
          <a:xfrm>
            <a:off x="19449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Rectangle 557"/>
          <p:cNvSpPr/>
          <p:nvPr/>
        </p:nvSpPr>
        <p:spPr>
          <a:xfrm>
            <a:off x="28451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Rectangle 558"/>
          <p:cNvSpPr/>
          <p:nvPr/>
        </p:nvSpPr>
        <p:spPr>
          <a:xfrm>
            <a:off x="374545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Rectangle 559"/>
          <p:cNvSpPr/>
          <p:nvPr/>
        </p:nvSpPr>
        <p:spPr>
          <a:xfrm>
            <a:off x="46881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Rectangle 560"/>
          <p:cNvSpPr/>
          <p:nvPr/>
        </p:nvSpPr>
        <p:spPr>
          <a:xfrm>
            <a:off x="55883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/>
        </p:nvSpPr>
        <p:spPr>
          <a:xfrm>
            <a:off x="648865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Rectangle 562"/>
          <p:cNvSpPr/>
          <p:nvPr/>
        </p:nvSpPr>
        <p:spPr>
          <a:xfrm>
            <a:off x="74313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Rectangle 563"/>
          <p:cNvSpPr/>
          <p:nvPr/>
        </p:nvSpPr>
        <p:spPr>
          <a:xfrm>
            <a:off x="83315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/>
        </p:nvSpPr>
        <p:spPr>
          <a:xfrm>
            <a:off x="923185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Rectangle 565"/>
          <p:cNvSpPr/>
          <p:nvPr/>
        </p:nvSpPr>
        <p:spPr>
          <a:xfrm>
            <a:off x="1017087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Rectangle 566"/>
          <p:cNvSpPr/>
          <p:nvPr/>
        </p:nvSpPr>
        <p:spPr>
          <a:xfrm>
            <a:off x="110711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Rectangle 567"/>
          <p:cNvSpPr/>
          <p:nvPr/>
        </p:nvSpPr>
        <p:spPr>
          <a:xfrm>
            <a:off x="119713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Rectangle 568"/>
          <p:cNvSpPr/>
          <p:nvPr/>
        </p:nvSpPr>
        <p:spPr>
          <a:xfrm>
            <a:off x="1294717" y="345101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Rectangle 569"/>
          <p:cNvSpPr/>
          <p:nvPr/>
        </p:nvSpPr>
        <p:spPr>
          <a:xfrm>
            <a:off x="1384743" y="345101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Rectangle 574"/>
          <p:cNvSpPr/>
          <p:nvPr/>
        </p:nvSpPr>
        <p:spPr>
          <a:xfrm>
            <a:off x="19449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Rectangle 575"/>
          <p:cNvSpPr/>
          <p:nvPr/>
        </p:nvSpPr>
        <p:spPr>
          <a:xfrm>
            <a:off x="28451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/>
          <p:cNvSpPr/>
          <p:nvPr/>
        </p:nvSpPr>
        <p:spPr>
          <a:xfrm>
            <a:off x="374545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Rectangle 577"/>
          <p:cNvSpPr/>
          <p:nvPr/>
        </p:nvSpPr>
        <p:spPr>
          <a:xfrm>
            <a:off x="46881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Rectangle 578"/>
          <p:cNvSpPr/>
          <p:nvPr/>
        </p:nvSpPr>
        <p:spPr>
          <a:xfrm>
            <a:off x="55883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ectangle 579"/>
          <p:cNvSpPr/>
          <p:nvPr/>
        </p:nvSpPr>
        <p:spPr>
          <a:xfrm>
            <a:off x="648865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/>
          <p:cNvSpPr/>
          <p:nvPr/>
        </p:nvSpPr>
        <p:spPr>
          <a:xfrm>
            <a:off x="74313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Rectangle 581"/>
          <p:cNvSpPr/>
          <p:nvPr/>
        </p:nvSpPr>
        <p:spPr>
          <a:xfrm>
            <a:off x="83315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/>
          <p:cNvSpPr/>
          <p:nvPr/>
        </p:nvSpPr>
        <p:spPr>
          <a:xfrm>
            <a:off x="923185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Rectangle 583"/>
          <p:cNvSpPr/>
          <p:nvPr/>
        </p:nvSpPr>
        <p:spPr>
          <a:xfrm>
            <a:off x="1017087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Rectangle 584"/>
          <p:cNvSpPr/>
          <p:nvPr/>
        </p:nvSpPr>
        <p:spPr>
          <a:xfrm>
            <a:off x="110711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/>
          <p:cNvSpPr/>
          <p:nvPr/>
        </p:nvSpPr>
        <p:spPr>
          <a:xfrm>
            <a:off x="119713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>
            <a:off x="5906248" y="3927034"/>
            <a:ext cx="2686040" cy="2517218"/>
            <a:chOff x="3934339" y="4218146"/>
            <a:chExt cx="2556914" cy="2827895"/>
          </a:xfrm>
        </p:grpSpPr>
        <p:grpSp>
          <p:nvGrpSpPr>
            <p:cNvPr id="194" name="Group 193"/>
            <p:cNvGrpSpPr/>
            <p:nvPr/>
          </p:nvGrpSpPr>
          <p:grpSpPr>
            <a:xfrm>
              <a:off x="4393593" y="4218146"/>
              <a:ext cx="1612925" cy="1816234"/>
              <a:chOff x="6894671" y="3810060"/>
              <a:chExt cx="1612925" cy="1816234"/>
            </a:xfrm>
          </p:grpSpPr>
          <p:pic>
            <p:nvPicPr>
              <p:cNvPr id="196" name="Picture 195"/>
              <p:cNvPicPr>
                <a:picLocks/>
              </p:cNvPicPr>
              <p:nvPr/>
            </p:nvPicPr>
            <p:blipFill>
              <a:blip r:embed="rId12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3810060"/>
                <a:ext cx="1612924" cy="274320"/>
              </a:xfrm>
              <a:prstGeom prst="rect">
                <a:avLst/>
              </a:prstGeom>
            </p:spPr>
          </p:pic>
          <p:pic>
            <p:nvPicPr>
              <p:cNvPr id="197" name="Picture 196"/>
              <p:cNvPicPr>
                <a:picLocks/>
              </p:cNvPicPr>
              <p:nvPr/>
            </p:nvPicPr>
            <p:blipFill>
              <a:blip r:embed="rId14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4426826"/>
                <a:ext cx="1612925" cy="274320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/>
              </p:cNvPicPr>
              <p:nvPr/>
            </p:nvPicPr>
            <p:blipFill>
              <a:blip r:embed="rId12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5043592"/>
                <a:ext cx="1612924" cy="274320"/>
              </a:xfrm>
              <a:prstGeom prst="rect">
                <a:avLst/>
              </a:prstGeom>
            </p:spPr>
          </p:pic>
          <p:pic>
            <p:nvPicPr>
              <p:cNvPr id="199" name="Picture 198"/>
              <p:cNvPicPr>
                <a:picLocks/>
              </p:cNvPicPr>
              <p:nvPr/>
            </p:nvPicPr>
            <p:blipFill>
              <a:blip r:embed="rId14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4118443"/>
                <a:ext cx="1612925" cy="274320"/>
              </a:xfrm>
              <a:prstGeom prst="rect">
                <a:avLst/>
              </a:prstGeom>
            </p:spPr>
          </p:pic>
          <p:pic>
            <p:nvPicPr>
              <p:cNvPr id="200" name="Picture 199"/>
              <p:cNvPicPr>
                <a:picLocks/>
              </p:cNvPicPr>
              <p:nvPr/>
            </p:nvPicPr>
            <p:blipFill>
              <a:blip r:embed="rId12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4735209"/>
                <a:ext cx="1612924" cy="274320"/>
              </a:xfrm>
              <a:prstGeom prst="rect">
                <a:avLst/>
              </a:prstGeom>
            </p:spPr>
          </p:pic>
          <p:pic>
            <p:nvPicPr>
              <p:cNvPr id="201" name="Picture 200"/>
              <p:cNvPicPr>
                <a:picLocks/>
              </p:cNvPicPr>
              <p:nvPr/>
            </p:nvPicPr>
            <p:blipFill>
              <a:blip r:embed="rId14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5351974"/>
                <a:ext cx="1612925" cy="274320"/>
              </a:xfrm>
              <a:prstGeom prst="rect">
                <a:avLst/>
              </a:prstGeom>
            </p:spPr>
          </p:pic>
        </p:grpSp>
        <p:sp>
          <p:nvSpPr>
            <p:cNvPr id="195" name="TextBox 194"/>
            <p:cNvSpPr txBox="1"/>
            <p:nvPr/>
          </p:nvSpPr>
          <p:spPr>
            <a:xfrm>
              <a:off x="3934339" y="6458244"/>
              <a:ext cx="2556914" cy="58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 histogram (bag of words)</a:t>
              </a:r>
            </a:p>
            <a:p>
              <a:pPr algn="ctr"/>
              <a:r>
                <a:rPr lang="en-US" sz="1400" dirty="0"/>
                <a:t>for each sliding window</a:t>
              </a:r>
            </a:p>
          </p:txBody>
        </p:sp>
      </p:grpSp>
      <p:sp>
        <p:nvSpPr>
          <p:cNvPr id="238" name="TextBox 237"/>
          <p:cNvSpPr txBox="1"/>
          <p:nvPr/>
        </p:nvSpPr>
        <p:spPr>
          <a:xfrm>
            <a:off x="8151028" y="3862736"/>
            <a:ext cx="296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707FF"/>
                </a:solidFill>
              </a:rPr>
              <a:t>+++</a:t>
            </a:r>
            <a:r>
              <a:rPr lang="en-US" b="1" dirty="0">
                <a:solidFill>
                  <a:srgbClr val="FF0000"/>
                </a:solidFill>
              </a:rPr>
              <a:t>---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8182408" y="3871890"/>
            <a:ext cx="264984" cy="848334"/>
          </a:xfrm>
          <a:prstGeom prst="rect">
            <a:avLst/>
          </a:prstGeom>
          <a:noFill/>
          <a:ln>
            <a:solidFill>
              <a:srgbClr val="070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07FF"/>
              </a:solidFill>
            </a:endParaRPr>
          </a:p>
        </p:txBody>
      </p:sp>
      <p:sp>
        <p:nvSpPr>
          <p:cNvPr id="157" name="Title 1"/>
          <p:cNvSpPr txBox="1">
            <a:spLocks/>
          </p:cNvSpPr>
          <p:nvPr/>
        </p:nvSpPr>
        <p:spPr>
          <a:xfrm>
            <a:off x="628650" y="365126"/>
            <a:ext cx="7886700" cy="762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Training: Sliding Window</a:t>
            </a:r>
          </a:p>
        </p:txBody>
      </p:sp>
      <p:sp>
        <p:nvSpPr>
          <p:cNvPr id="160" name="Down Arrow 15"/>
          <p:cNvSpPr>
            <a:spLocks noChangeAspect="1"/>
          </p:cNvSpPr>
          <p:nvPr/>
        </p:nvSpPr>
        <p:spPr>
          <a:xfrm rot="16200000">
            <a:off x="2301779" y="3878789"/>
            <a:ext cx="365324" cy="64549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Down Arrow 15"/>
          <p:cNvSpPr>
            <a:spLocks noChangeAspect="1"/>
          </p:cNvSpPr>
          <p:nvPr/>
        </p:nvSpPr>
        <p:spPr>
          <a:xfrm rot="16200000">
            <a:off x="5707291" y="3878789"/>
            <a:ext cx="365324" cy="64549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644" y="2488765"/>
            <a:ext cx="1926256" cy="12071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52" name="Straight Arrow Connector 251"/>
          <p:cNvCxnSpPr>
            <a:endCxn id="250" idx="0"/>
          </p:cNvCxnSpPr>
          <p:nvPr/>
        </p:nvCxnSpPr>
        <p:spPr>
          <a:xfrm>
            <a:off x="7566734" y="3451013"/>
            <a:ext cx="748166" cy="420877"/>
          </a:xfrm>
          <a:prstGeom prst="straightConnector1">
            <a:avLst/>
          </a:prstGeom>
          <a:ln w="19050">
            <a:solidFill>
              <a:srgbClr val="070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>
            <a:off x="8171941" y="4747629"/>
            <a:ext cx="264984" cy="848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07FF"/>
              </a:solidFill>
            </a:endParaRPr>
          </a:p>
        </p:txBody>
      </p:sp>
      <p:cxnSp>
        <p:nvCxnSpPr>
          <p:cNvPr id="178" name="Straight Arrow Connector 177"/>
          <p:cNvCxnSpPr/>
          <p:nvPr/>
        </p:nvCxnSpPr>
        <p:spPr>
          <a:xfrm>
            <a:off x="6839161" y="3487475"/>
            <a:ext cx="1332779" cy="1301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6388644" y="5574053"/>
            <a:ext cx="1699377" cy="263065"/>
            <a:chOff x="394163" y="3009169"/>
            <a:chExt cx="3650089" cy="569204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626517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4163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858871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242694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10340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75049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9" name="Rectangle 17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520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0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4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8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4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6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8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2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400"/>
                            </p:stCondLst>
                            <p:childTnLst>
                              <p:par>
                                <p:cTn id="1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6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"/>
                            </p:stCondLst>
                            <p:childTnLst>
                              <p:par>
                                <p:cTn id="17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8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"/>
                            </p:stCondLst>
                            <p:childTnLst>
                              <p:par>
                                <p:cTn id="19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2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"/>
                            </p:stCondLst>
                            <p:childTnLst>
                              <p:par>
                                <p:cTn id="19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4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"/>
                            </p:stCondLst>
                            <p:childTnLst>
                              <p:par>
                                <p:cTn id="20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6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8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"/>
                            </p:stCondLst>
                            <p:childTnLst>
                              <p:par>
                                <p:cTn id="21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"/>
                            </p:stCondLst>
                            <p:childTnLst>
                              <p:par>
                                <p:cTn id="22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6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8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"/>
                            </p:stCondLst>
                            <p:childTnLst>
                              <p:par>
                                <p:cTn id="24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8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"/>
                            </p:stCondLst>
                            <p:childTnLst>
                              <p:par>
                                <p:cTn id="25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200"/>
                            </p:stCondLst>
                            <p:childTnLst>
                              <p:par>
                                <p:cTn id="2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"/>
                            </p:stCondLst>
                            <p:childTnLst>
                              <p:par>
                                <p:cTn id="256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4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"/>
                            </p:stCondLst>
                            <p:childTnLst>
                              <p:par>
                                <p:cTn id="26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6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"/>
                            </p:stCondLst>
                            <p:childTnLst>
                              <p:par>
                                <p:cTn id="2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8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"/>
                            </p:stCondLst>
                            <p:childTnLst>
                              <p:par>
                                <p:cTn id="27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2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"/>
                            </p:stCondLst>
                            <p:childTnLst>
                              <p:par>
                                <p:cTn id="28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4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"/>
                            </p:stCondLst>
                            <p:childTnLst>
                              <p:par>
                                <p:cTn id="29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6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"/>
                            </p:stCondLst>
                            <p:childTnLst>
                              <p:par>
                                <p:cTn id="29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8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"/>
                            </p:stCondLst>
                            <p:childTnLst>
                              <p:par>
                                <p:cTn id="30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2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"/>
                            </p:stCondLst>
                            <p:childTnLst>
                              <p:par>
                                <p:cTn id="3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4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"/>
                            </p:stCondLst>
                            <p:childTnLst>
                              <p:par>
                                <p:cTn id="32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6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"/>
                            </p:stCondLst>
                            <p:childTnLst>
                              <p:par>
                                <p:cTn id="3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8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2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"/>
                            </p:stCondLst>
                            <p:childTnLst>
                              <p:par>
                                <p:cTn id="34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4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"/>
                            </p:stCondLst>
                            <p:childTnLst>
                              <p:par>
                                <p:cTn id="3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8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"/>
                            </p:stCondLst>
                            <p:childTnLst>
                              <p:par>
                                <p:cTn id="36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2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"/>
                            </p:stCondLst>
                            <p:childTnLst>
                              <p:par>
                                <p:cTn id="3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4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"/>
                            </p:stCondLst>
                            <p:childTnLst>
                              <p:par>
                                <p:cTn id="38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6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"/>
                            </p:stCondLst>
                            <p:childTnLst>
                              <p:par>
                                <p:cTn id="38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8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"/>
                            </p:stCondLst>
                            <p:childTnLst>
                              <p:par>
                                <p:cTn id="39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2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"/>
                            </p:stCondLst>
                            <p:childTnLst>
                              <p:par>
                                <p:cTn id="40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4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"/>
                            </p:stCondLst>
                            <p:childTnLst>
                              <p:par>
                                <p:cTn id="4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6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"/>
                            </p:stCondLst>
                            <p:childTnLst>
                              <p:par>
                                <p:cTn id="41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800"/>
                            </p:stCondLst>
                            <p:childTnLst>
                              <p:par>
                                <p:cTn id="4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"/>
                            </p:stCondLst>
                            <p:childTnLst>
                              <p:par>
                                <p:cTn id="424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2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"/>
                            </p:stCondLst>
                            <p:childTnLst>
                              <p:par>
                                <p:cTn id="4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4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"/>
                            </p:stCondLst>
                            <p:childTnLst>
                              <p:par>
                                <p:cTn id="44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6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"/>
                            </p:stCondLst>
                            <p:childTnLst>
                              <p:par>
                                <p:cTn id="4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"/>
                            </p:stCondLst>
                            <p:childTnLst>
                              <p:par>
                                <p:cTn id="45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2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"/>
                            </p:stCondLst>
                            <p:childTnLst>
                              <p:par>
                                <p:cTn id="46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4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"/>
                            </p:stCondLst>
                            <p:childTnLst>
                              <p:par>
                                <p:cTn id="47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6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"/>
                            </p:stCondLst>
                            <p:childTnLst>
                              <p:par>
                                <p:cTn id="47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8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"/>
                            </p:stCondLst>
                            <p:childTnLst>
                              <p:par>
                                <p:cTn id="4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2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"/>
                            </p:stCondLst>
                            <p:childTnLst>
                              <p:par>
                                <p:cTn id="49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4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"/>
                            </p:stCondLst>
                            <p:childTnLst>
                              <p:par>
                                <p:cTn id="50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600"/>
                            </p:stCondLst>
                            <p:childTnLst>
                              <p:par>
                                <p:cTn id="50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"/>
                            </p:stCondLst>
                            <p:childTnLst>
                              <p:par>
                                <p:cTn id="508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8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"/>
                            </p:stCondLst>
                            <p:childTnLst>
                              <p:par>
                                <p:cTn id="51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2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"/>
                            </p:stCondLst>
                            <p:childTnLst>
                              <p:par>
                                <p:cTn id="52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4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"/>
                            </p:stCondLst>
                            <p:childTnLst>
                              <p:par>
                                <p:cTn id="5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6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"/>
                            </p:stCondLst>
                            <p:childTnLst>
                              <p:par>
                                <p:cTn id="53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8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"/>
                            </p:stCondLst>
                            <p:childTnLst>
                              <p:par>
                                <p:cTn id="54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82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8200"/>
                            </p:stCondLst>
                            <p:childTnLst>
                              <p:par>
                                <p:cTn id="55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4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400"/>
                            </p:stCondLst>
                            <p:childTnLst>
                              <p:par>
                                <p:cTn id="56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6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600"/>
                            </p:stCondLst>
                            <p:childTnLst>
                              <p:par>
                                <p:cTn id="5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800"/>
                            </p:stCondLst>
                            <p:childTnLst>
                              <p:par>
                                <p:cTn id="5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800"/>
                            </p:stCondLst>
                            <p:childTnLst>
                              <p:par>
                                <p:cTn id="57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8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9200"/>
                            </p:stCondLst>
                            <p:childTnLst>
                              <p:par>
                                <p:cTn id="5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9200"/>
                            </p:stCondLst>
                            <p:childTnLst>
                              <p:par>
                                <p:cTn id="58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5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400"/>
                            </p:stCondLst>
                            <p:childTnLst>
                              <p:par>
                                <p:cTn id="592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600"/>
                            </p:stCondLst>
                            <p:childTnLst>
                              <p:par>
                                <p:cTn id="5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600"/>
                            </p:stCondLst>
                            <p:childTnLst>
                              <p:par>
                                <p:cTn id="59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800"/>
                            </p:stCondLst>
                            <p:childTnLst>
                              <p:par>
                                <p:cTn id="6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800"/>
                            </p:stCondLst>
                            <p:childTnLst>
                              <p:par>
                                <p:cTn id="60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20200"/>
                            </p:stCondLst>
                            <p:childTnLst>
                              <p:par>
                                <p:cTn id="6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20200"/>
                            </p:stCondLst>
                            <p:childTnLst>
                              <p:par>
                                <p:cTn id="6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400"/>
                            </p:stCondLst>
                            <p:childTnLst>
                              <p:par>
                                <p:cTn id="6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400"/>
                            </p:stCondLst>
                            <p:childTnLst>
                              <p:par>
                                <p:cTn id="62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600"/>
                            </p:stCondLst>
                            <p:childTnLst>
                              <p:par>
                                <p:cTn id="6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600"/>
                            </p:stCondLst>
                            <p:childTnLst>
                              <p:par>
                                <p:cTn id="6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800"/>
                            </p:stCondLst>
                            <p:childTnLst>
                              <p:par>
                                <p:cTn id="6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800"/>
                            </p:stCondLst>
                            <p:childTnLst>
                              <p:par>
                                <p:cTn id="63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1200"/>
                            </p:stCondLst>
                            <p:childTnLst>
                              <p:par>
                                <p:cTn id="6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1200"/>
                            </p:stCondLst>
                            <p:childTnLst>
                              <p:par>
                                <p:cTn id="64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400"/>
                            </p:stCondLst>
                            <p:childTnLst>
                              <p:par>
                                <p:cTn id="6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400"/>
                            </p:stCondLst>
                            <p:childTnLst>
                              <p:par>
                                <p:cTn id="6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600"/>
                            </p:stCondLst>
                            <p:childTnLst>
                              <p:par>
                                <p:cTn id="6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  <p:bldP spid="524" grpId="0" animBg="1"/>
      <p:bldP spid="524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528" grpId="0" animBg="1"/>
      <p:bldP spid="528" grpId="1" animBg="1"/>
      <p:bldP spid="529" grpId="0" animBg="1"/>
      <p:bldP spid="529" grpId="1" animBg="1"/>
      <p:bldP spid="530" grpId="0" animBg="1"/>
      <p:bldP spid="530" grpId="1" animBg="1"/>
      <p:bldP spid="531" grpId="0" animBg="1"/>
      <p:bldP spid="531" grpId="1" animBg="1"/>
      <p:bldP spid="532" grpId="0" animBg="1"/>
      <p:bldP spid="532" grpId="1" animBg="1"/>
      <p:bldP spid="533" grpId="0" animBg="1"/>
      <p:bldP spid="533" grpId="1" animBg="1"/>
      <p:bldP spid="534" grpId="0" animBg="1"/>
      <p:bldP spid="534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  <p:bldP spid="542" grpId="0" animBg="1"/>
      <p:bldP spid="542" grpId="1" animBg="1"/>
      <p:bldP spid="543" grpId="0" animBg="1"/>
      <p:bldP spid="543" grpId="1" animBg="1"/>
      <p:bldP spid="544" grpId="0" animBg="1"/>
      <p:bldP spid="544" grpId="1" animBg="1"/>
      <p:bldP spid="545" grpId="0" animBg="1"/>
      <p:bldP spid="545" grpId="1" animBg="1"/>
      <p:bldP spid="546" grpId="0" animBg="1"/>
      <p:bldP spid="546" grpId="1" animBg="1"/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 animBg="1"/>
      <p:bldP spid="550" grpId="1" animBg="1"/>
      <p:bldP spid="551" grpId="0" animBg="1"/>
      <p:bldP spid="551" grpId="1" animBg="1"/>
      <p:bldP spid="552" grpId="0" animBg="1"/>
      <p:bldP spid="552" grpId="1" animBg="1"/>
      <p:bldP spid="557" grpId="0" animBg="1"/>
      <p:bldP spid="557" grpId="1" animBg="1"/>
      <p:bldP spid="558" grpId="0" animBg="1"/>
      <p:bldP spid="558" grpId="1" animBg="1"/>
      <p:bldP spid="559" grpId="0" animBg="1"/>
      <p:bldP spid="559" grpId="1" animBg="1"/>
      <p:bldP spid="560" grpId="0" animBg="1"/>
      <p:bldP spid="560" grpId="1" animBg="1"/>
      <p:bldP spid="561" grpId="0" animBg="1"/>
      <p:bldP spid="561" grpId="1" animBg="1"/>
      <p:bldP spid="562" grpId="0" animBg="1"/>
      <p:bldP spid="562" grpId="1" animBg="1"/>
      <p:bldP spid="563" grpId="0" animBg="1"/>
      <p:bldP spid="563" grpId="1" animBg="1"/>
      <p:bldP spid="564" grpId="0" animBg="1"/>
      <p:bldP spid="564" grpId="1" animBg="1"/>
      <p:bldP spid="565" grpId="0" animBg="1"/>
      <p:bldP spid="565" grpId="1" animBg="1"/>
      <p:bldP spid="566" grpId="0" animBg="1"/>
      <p:bldP spid="566" grpId="1" animBg="1"/>
      <p:bldP spid="567" grpId="0" animBg="1"/>
      <p:bldP spid="567" grpId="1" animBg="1"/>
      <p:bldP spid="568" grpId="0" animBg="1"/>
      <p:bldP spid="568" grpId="1" animBg="1"/>
      <p:bldP spid="569" grpId="0" animBg="1"/>
      <p:bldP spid="569" grpId="1" animBg="1"/>
      <p:bldP spid="570" grpId="0" animBg="1"/>
      <p:bldP spid="570" grpId="1" animBg="1"/>
      <p:bldP spid="575" grpId="0" animBg="1"/>
      <p:bldP spid="575" grpId="1" animBg="1"/>
      <p:bldP spid="576" grpId="0" animBg="1"/>
      <p:bldP spid="576" grpId="1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0" grpId="0" animBg="1"/>
      <p:bldP spid="580" grpId="1" animBg="1"/>
      <p:bldP spid="581" grpId="0" animBg="1"/>
      <p:bldP spid="581" grpId="1" animBg="1"/>
      <p:bldP spid="582" grpId="0" animBg="1"/>
      <p:bldP spid="582" grpId="1" animBg="1"/>
      <p:bldP spid="583" grpId="0" animBg="1"/>
      <p:bldP spid="583" grpId="1" animBg="1"/>
      <p:bldP spid="584" grpId="0" animBg="1"/>
      <p:bldP spid="584" grpId="1" animBg="1"/>
      <p:bldP spid="585" grpId="0" animBg="1"/>
      <p:bldP spid="585" grpId="1" animBg="1"/>
      <p:bldP spid="586" grpId="0" animBg="1"/>
      <p:bldP spid="238" grpId="0"/>
      <p:bldP spid="250" grpId="0" animBg="1"/>
      <p:bldP spid="175" grpId="0" animBg="1"/>
      <p:bldP spid="17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79511" y="2771819"/>
                <a:ext cx="5501763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𝑎𝑐𝑐𝑢𝑟𝑎𝑐𝑦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𝑐𝑙𝑎𝑠𝑠𝑖𝑓𝑖𝑒𝑑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𝑠𝑙𝑖𝑑𝑖𝑛𝑔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𝑤𝑖𝑛𝑑𝑜𝑤𝑠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𝑠𝑙𝑖𝑑𝑖𝑛𝑔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𝑤𝑖𝑛𝑑𝑜𝑤𝑠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511" y="2771819"/>
                <a:ext cx="5501763" cy="6674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28650" y="1568102"/>
            <a:ext cx="524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sliding window is a sample.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79511" y="3930248"/>
            <a:ext cx="6184978" cy="2024826"/>
            <a:chOff x="2403223" y="3940058"/>
            <a:chExt cx="6184978" cy="2024826"/>
          </a:xfrm>
        </p:grpSpPr>
        <p:sp>
          <p:nvSpPr>
            <p:cNvPr id="12" name="TextBox 11"/>
            <p:cNvSpPr txBox="1"/>
            <p:nvPr/>
          </p:nvSpPr>
          <p:spPr>
            <a:xfrm>
              <a:off x="2403223" y="5441664"/>
              <a:ext cx="234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Ground Truth</a:t>
              </a:r>
            </a:p>
            <a:p>
              <a:pPr algn="ctr"/>
              <a:r>
                <a:rPr lang="en-US" sz="1400" dirty="0"/>
                <a:t>(from viewport analysis)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03608" y="5412860"/>
              <a:ext cx="2784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Prediction</a:t>
              </a:r>
            </a:p>
            <a:p>
              <a:pPr algn="ctr"/>
              <a:r>
                <a:rPr lang="en-US" sz="1400" dirty="0"/>
                <a:t>(from visual bag-of-words model)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6"/>
            <a:stretch/>
          </p:blipFill>
          <p:spPr>
            <a:xfrm>
              <a:off x="2405201" y="3940058"/>
              <a:ext cx="2339746" cy="14689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r="172"/>
            <a:stretch/>
          </p:blipFill>
          <p:spPr>
            <a:xfrm>
              <a:off x="6026032" y="3940058"/>
              <a:ext cx="2339746" cy="14727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0" y="2062394"/>
            <a:ext cx="4142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Evaluation metric: Accuracy</a:t>
            </a:r>
          </a:p>
        </p:txBody>
      </p:sp>
    </p:spTree>
    <p:extLst>
      <p:ext uri="{BB962C8B-B14F-4D97-AF65-F5344CB8AC3E}">
        <p14:creationId xmlns:p14="http://schemas.microsoft.com/office/powerpoint/2010/main" val="12262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36749"/>
            <a:ext cx="3845679" cy="1180565"/>
          </a:xfrm>
        </p:spPr>
        <p:txBody>
          <a:bodyPr>
            <a:normAutofit/>
          </a:bodyPr>
          <a:lstStyle/>
          <a:p>
            <a:r>
              <a:rPr lang="en-US" sz="2400" dirty="0"/>
              <a:t>Dictionary size: </a:t>
            </a:r>
          </a:p>
          <a:p>
            <a:pPr lvl="1"/>
            <a:r>
              <a:rPr lang="en-US" sz="2000" dirty="0"/>
              <a:t>K = 200 ⟶ 5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625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defTabSz="685800" rtl="0">
              <a:lnSpc>
                <a:spcPct val="90000"/>
              </a:lnSpc>
              <a:spcBef>
                <a:spcPct val="0"/>
              </a:spcBef>
            </a:pPr>
            <a:r>
              <a:rPr lang="en-US" sz="4000" kern="0" dirty="0">
                <a:solidFill>
                  <a:sysClr val="windowText" lastClr="000000"/>
                </a:solidFill>
                <a:latin typeface="+mj-lt"/>
              </a:rPr>
              <a:t>Experiments</a:t>
            </a:r>
          </a:p>
        </p:txBody>
      </p:sp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3777224" y="1567773"/>
            <a:ext cx="4528567" cy="706196"/>
            <a:chOff x="394163" y="3009169"/>
            <a:chExt cx="3650089" cy="5692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626517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4163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858871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242694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10340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75049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800431" y="2846464"/>
            <a:ext cx="4531421" cy="1024398"/>
            <a:chOff x="395394" y="4020834"/>
            <a:chExt cx="4044846" cy="914400"/>
          </a:xfrm>
        </p:grpSpPr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 rot="5400000">
              <a:off x="238791" y="4177437"/>
              <a:ext cx="914400" cy="601193"/>
              <a:chOff x="403688" y="301319"/>
              <a:chExt cx="2893610" cy="1902463"/>
            </a:xfrm>
          </p:grpSpPr>
          <p:pic>
            <p:nvPicPr>
              <p:cNvPr id="32" name="Picture 31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01319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3" name="Picture 32"/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01319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1286515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5" name="Picture 34"/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1286515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1289382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7" name="Picture 36"/>
              <p:cNvPicPr>
                <a:picLocks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01319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 rot="5400000">
              <a:off x="1616707" y="4177891"/>
              <a:ext cx="914400" cy="600285"/>
              <a:chOff x="3853957" y="2752410"/>
              <a:chExt cx="2893610" cy="1899596"/>
            </a:xfrm>
          </p:grpSpPr>
          <p:pic>
            <p:nvPicPr>
              <p:cNvPr id="39" name="Picture 38"/>
              <p:cNvPicPr>
                <a:picLocks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957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0" name="Picture 39"/>
              <p:cNvPicPr>
                <a:picLocks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167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1" name="Picture 40"/>
              <p:cNvPicPr>
                <a:picLocks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814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2" name="Picture 41"/>
              <p:cNvPicPr>
                <a:picLocks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957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3" name="Picture 42"/>
              <p:cNvPicPr>
                <a:picLocks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814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4" name="Picture 43"/>
              <p:cNvPicPr>
                <a:picLocks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167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 rot="5400000">
              <a:off x="2305438" y="4177891"/>
              <a:ext cx="914400" cy="600285"/>
              <a:chOff x="403688" y="2752410"/>
              <a:chExt cx="2893610" cy="1899596"/>
            </a:xfrm>
          </p:grpSpPr>
          <p:pic>
            <p:nvPicPr>
              <p:cNvPr id="46" name="Picture 45"/>
              <p:cNvPicPr>
                <a:picLocks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7" name="Picture 46"/>
              <p:cNvPicPr>
                <a:picLocks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8" name="Picture 47"/>
              <p:cNvPicPr>
                <a:picLocks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9" name="Picture 48"/>
              <p:cNvPicPr>
                <a:picLocks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0" name="Picture 49"/>
              <p:cNvPicPr>
                <a:picLocks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 rot="5400000">
              <a:off x="3682898" y="4177891"/>
              <a:ext cx="914400" cy="600285"/>
              <a:chOff x="403688" y="2752410"/>
              <a:chExt cx="2893610" cy="1899596"/>
            </a:xfrm>
          </p:grpSpPr>
          <p:pic>
            <p:nvPicPr>
              <p:cNvPr id="53" name="Picture 52"/>
              <p:cNvPicPr>
                <a:picLocks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4" name="Picture 53"/>
              <p:cNvPicPr>
                <a:picLocks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5" name="Picture 54"/>
              <p:cNvPicPr>
                <a:picLocks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6" name="Picture 55"/>
              <p:cNvPicPr>
                <a:picLocks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7" name="Picture 56"/>
              <p:cNvPicPr>
                <a:picLocks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8" name="Picture 57"/>
              <p:cNvPicPr>
                <a:picLocks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 rot="5400000">
              <a:off x="927976" y="4177891"/>
              <a:ext cx="914400" cy="600285"/>
              <a:chOff x="403688" y="2752410"/>
              <a:chExt cx="2893610" cy="1899596"/>
            </a:xfrm>
          </p:grpSpPr>
          <p:pic>
            <p:nvPicPr>
              <p:cNvPr id="60" name="Picture 59"/>
              <p:cNvPicPr>
                <a:picLocks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1" name="Picture 60"/>
              <p:cNvPicPr>
                <a:picLocks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2" name="Picture 61"/>
              <p:cNvPicPr>
                <a:picLocks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3" name="Picture 62"/>
              <p:cNvPicPr>
                <a:picLocks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4" name="Picture 63"/>
              <p:cNvPicPr>
                <a:picLocks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5" name="Picture 64"/>
              <p:cNvPicPr>
                <a:picLocks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 rot="5400000">
              <a:off x="2994169" y="4177891"/>
              <a:ext cx="914400" cy="600285"/>
              <a:chOff x="403688" y="2752410"/>
              <a:chExt cx="2893610" cy="1899596"/>
            </a:xfrm>
          </p:grpSpPr>
          <p:pic>
            <p:nvPicPr>
              <p:cNvPr id="67" name="Picture 66"/>
              <p:cNvPicPr>
                <a:picLocks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8" name="Picture 67"/>
              <p:cNvPicPr>
                <a:picLocks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9" name="Picture 68"/>
              <p:cNvPicPr>
                <a:picLocks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70" name="Picture 69"/>
              <p:cNvPicPr>
                <a:picLocks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71" name="Picture 70"/>
              <p:cNvPicPr>
                <a:picLocks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72" name="Picture 71"/>
              <p:cNvPicPr>
                <a:picLocks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  <p:cxnSp>
        <p:nvCxnSpPr>
          <p:cNvPr id="75" name="Straight Arrow Connector 74"/>
          <p:cNvCxnSpPr/>
          <p:nvPr/>
        </p:nvCxnSpPr>
        <p:spPr>
          <a:xfrm flipV="1">
            <a:off x="3777224" y="1387941"/>
            <a:ext cx="4596369" cy="95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54242" y="1086856"/>
            <a:ext cx="1322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 = # words</a:t>
            </a:r>
          </a:p>
        </p:txBody>
      </p:sp>
      <p:cxnSp>
        <p:nvCxnSpPr>
          <p:cNvPr id="17" name="Connector: Curved 16"/>
          <p:cNvCxnSpPr/>
          <p:nvPr/>
        </p:nvCxnSpPr>
        <p:spPr>
          <a:xfrm>
            <a:off x="8364071" y="1804814"/>
            <a:ext cx="30566" cy="1742330"/>
          </a:xfrm>
          <a:prstGeom prst="curvedConnector3">
            <a:avLst>
              <a:gd name="adj1" fmla="val 1874403"/>
            </a:avLst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245528" y="3854276"/>
            <a:ext cx="181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superpixel clusters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281450" y="2271243"/>
            <a:ext cx="146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patch clusters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963" y="2697331"/>
            <a:ext cx="3143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Visual</a:t>
            </a:r>
            <a:r>
              <a:rPr lang="en-US" sz="2000" dirty="0"/>
              <a:t> </a:t>
            </a:r>
            <a:r>
              <a:rPr lang="en-US" sz="2400" dirty="0"/>
              <a:t>words</a:t>
            </a:r>
            <a:r>
              <a:rPr lang="en-US" sz="20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patches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superpixels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32690" y="5127929"/>
            <a:ext cx="7699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Dataset: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N=240 whole slide images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Expert viewport logs.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28649" y="4202019"/>
            <a:ext cx="7886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ran 10-fold cross-validation experiments using Logistic Regression.</a:t>
            </a:r>
          </a:p>
        </p:txBody>
      </p:sp>
    </p:spTree>
    <p:extLst>
      <p:ext uri="{BB962C8B-B14F-4D97-AF65-F5344CB8AC3E}">
        <p14:creationId xmlns:p14="http://schemas.microsoft.com/office/powerpoint/2010/main" val="23369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29" grpId="0"/>
      <p:bldP spid="77" grpId="0"/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Results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12" name="Chart 1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413668"/>
              </p:ext>
            </p:extLst>
          </p:nvPr>
        </p:nvGraphicFramePr>
        <p:xfrm>
          <a:off x="771525" y="1408121"/>
          <a:ext cx="7886700" cy="478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854343"/>
              </p:ext>
            </p:extLst>
          </p:nvPr>
        </p:nvGraphicFramePr>
        <p:xfrm>
          <a:off x="771525" y="1408121"/>
          <a:ext cx="7886700" cy="478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5272087" y="2586844"/>
            <a:ext cx="514350" cy="1866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19568" y="2985025"/>
            <a:ext cx="3385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Superpixels are slightly better visual words than patches but the difference is not statistically significant.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67275" y="5467350"/>
            <a:ext cx="1323975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463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/>
          <a:lstStyle/>
          <a:p>
            <a:r>
              <a:rPr lang="en-US" dirty="0"/>
              <a:t>Dictionary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565" b="6511"/>
          <a:stretch/>
        </p:blipFill>
        <p:spPr>
          <a:xfrm flipH="1">
            <a:off x="628650" y="1825625"/>
            <a:ext cx="2827092" cy="4175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4975" y="145629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7950" y="2008782"/>
            <a:ext cx="2447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Removing the visual words that describe the  </a:t>
            </a:r>
            <a:r>
              <a:rPr lang="en-US" sz="2400" b="1" dirty="0"/>
              <a:t>epithelium</a:t>
            </a:r>
            <a:r>
              <a:rPr lang="en-US" sz="2400" dirty="0"/>
              <a:t> reduces the accuracy significantly.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51468" b="6511"/>
          <a:stretch/>
        </p:blipFill>
        <p:spPr>
          <a:xfrm flipH="1">
            <a:off x="3457574" y="1825625"/>
            <a:ext cx="2667537" cy="4175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0" y="246594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562" y="1910317"/>
            <a:ext cx="2628901" cy="105195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562" y="1876425"/>
            <a:ext cx="1581151" cy="547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117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27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003" y="1961914"/>
            <a:ext cx="1767844" cy="2188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0510" y="1961913"/>
            <a:ext cx="1767844" cy="2188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25372"/>
          <a:stretch/>
        </p:blipFill>
        <p:spPr>
          <a:xfrm>
            <a:off x="4880198" y="4167537"/>
            <a:ext cx="2188468" cy="1842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>
          <a:xfrm>
            <a:off x="2146690" y="4167537"/>
            <a:ext cx="2188468" cy="1843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145167" y="1542381"/>
            <a:ext cx="234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Ground Truth</a:t>
            </a:r>
          </a:p>
          <a:p>
            <a:pPr algn="ctr"/>
            <a:r>
              <a:rPr lang="en-US" sz="1400" dirty="0"/>
              <a:t>(from viewport analysis)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0902" y="1536799"/>
            <a:ext cx="2438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Prediction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962303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2213"/>
            <a:ext cx="7886700" cy="4351338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We presented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 novel </a:t>
            </a:r>
            <a:r>
              <a:rPr lang="en-US" sz="2000" dirty="0">
                <a:solidFill>
                  <a:srgbClr val="FF0000"/>
                </a:solidFill>
              </a:rPr>
              <a:t>viewport log analysis </a:t>
            </a:r>
            <a:r>
              <a:rPr lang="en-US" sz="2000" dirty="0"/>
              <a:t>to detect diagnostically relevant ROIs from </a:t>
            </a:r>
            <a:r>
              <a:rPr lang="en-US" sz="2000" dirty="0">
                <a:solidFill>
                  <a:srgbClr val="FF0000"/>
                </a:solidFill>
              </a:rPr>
              <a:t>pathologists’ actions</a:t>
            </a:r>
            <a:r>
              <a:rPr lang="en-US" sz="2000" dirty="0"/>
              <a:t>, and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 visual </a:t>
            </a:r>
            <a:r>
              <a:rPr lang="en-US" sz="2000" dirty="0">
                <a:solidFill>
                  <a:srgbClr val="FF0000"/>
                </a:solidFill>
              </a:rPr>
              <a:t>bag-of-words model </a:t>
            </a:r>
            <a:r>
              <a:rPr lang="en-US" sz="2000" dirty="0"/>
              <a:t>based on </a:t>
            </a:r>
            <a:r>
              <a:rPr lang="en-US" sz="2000" dirty="0">
                <a:solidFill>
                  <a:srgbClr val="FF0000"/>
                </a:solidFill>
              </a:rPr>
              <a:t>color and texture </a:t>
            </a:r>
            <a:r>
              <a:rPr lang="en-US" sz="2000" dirty="0"/>
              <a:t>features to predict ROIs in unseen WSIs.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74% prediction accuracy in 240 WSIs.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795856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ROI Localization in WSIs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Tissue Label Segmentation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Automated Diagnosis of ROIs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Viewing Behavior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70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ROI Localization in WSIs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Tissue Label Segmentation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Automated Diagnosis of ROIs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Viewing Behavior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76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age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years in practice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# cases per week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affiliation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lab size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education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ROI*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diagnosis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viewport log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digital WSI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ROI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2538" y="5517512"/>
            <a:ext cx="220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 Outcome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Accuracy &amp; Efficiency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750858" y="2594098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confidence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difficulty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biopsy type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breast density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05165" y="1082223"/>
            <a:ext cx="5399160" cy="5354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88590" y="1024807"/>
            <a:ext cx="2094896" cy="3327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1263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5499"/>
          </a:xfrm>
        </p:spPr>
        <p:txBody>
          <a:bodyPr/>
          <a:lstStyle/>
          <a:p>
            <a:r>
              <a:rPr lang="en-US" dirty="0"/>
              <a:t>Tissue Label Segmentation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7886700" cy="48244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For an automated diagnosis system, we need to describe the </a:t>
            </a:r>
            <a:r>
              <a:rPr lang="en-US" sz="2400" dirty="0">
                <a:solidFill>
                  <a:srgbClr val="FF0000"/>
                </a:solidFill>
              </a:rPr>
              <a:t>structural changes </a:t>
            </a:r>
            <a:r>
              <a:rPr lang="en-US" sz="2400" dirty="0"/>
              <a:t>that lead to cancer. </a:t>
            </a:r>
          </a:p>
          <a:p>
            <a:endParaRPr lang="en-US" sz="2400" dirty="0"/>
          </a:p>
          <a:p>
            <a:r>
              <a:rPr lang="en-US" sz="2400" dirty="0"/>
              <a:t>Segmentation is a powerful that provides information about the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arrangement</a:t>
            </a:r>
            <a:r>
              <a:rPr lang="en-US" sz="2400" dirty="0"/>
              <a:t> of different tissue types.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S. Mehta, 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British Machine Vision Conference, 2017 (submitted).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702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>
                <a:latin typeface="+mj-lt"/>
              </a:rPr>
              <a:t>32</a:t>
            </a:fld>
            <a:endParaRPr lang="en-US" dirty="0"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16" y="1486385"/>
            <a:ext cx="2459435" cy="2455370"/>
          </a:xfrm>
          <a:prstGeom prst="rect">
            <a:avLst/>
          </a:prstGeom>
        </p:spPr>
      </p:pic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6511433" y="1423583"/>
            <a:ext cx="907767" cy="3840480"/>
            <a:chOff x="3656075" y="597432"/>
            <a:chExt cx="1296535" cy="5485217"/>
          </a:xfrm>
        </p:grpSpPr>
        <p:grpSp>
          <p:nvGrpSpPr>
            <p:cNvPr id="101" name="Group 100"/>
            <p:cNvGrpSpPr/>
            <p:nvPr/>
          </p:nvGrpSpPr>
          <p:grpSpPr>
            <a:xfrm>
              <a:off x="3661104" y="3382870"/>
              <a:ext cx="1283902" cy="829734"/>
              <a:chOff x="4360003" y="2544860"/>
              <a:chExt cx="1448572" cy="936154"/>
            </a:xfrm>
          </p:grpSpPr>
          <p:pic>
            <p:nvPicPr>
              <p:cNvPr id="137" name="Content Placeholder 6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30238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254486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3656075" y="4305429"/>
              <a:ext cx="1278596" cy="826461"/>
              <a:chOff x="3108335" y="2562839"/>
              <a:chExt cx="1442586" cy="932461"/>
            </a:xfrm>
          </p:grpSpPr>
          <p:pic>
            <p:nvPicPr>
              <p:cNvPr id="131" name="Picture 130"/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25632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1339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3721" y="256283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658990" y="1513700"/>
              <a:ext cx="1291776" cy="838330"/>
              <a:chOff x="3834717" y="2563910"/>
              <a:chExt cx="1457456" cy="945853"/>
            </a:xfrm>
          </p:grpSpPr>
          <p:pic>
            <p:nvPicPr>
              <p:cNvPr id="125" name="Picture 124"/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256391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3660834" y="2459144"/>
              <a:ext cx="1291776" cy="839561"/>
              <a:chOff x="5002944" y="2562521"/>
              <a:chExt cx="1457456" cy="947242"/>
            </a:xfrm>
          </p:grpSpPr>
          <p:pic>
            <p:nvPicPr>
              <p:cNvPr id="119" name="Picture 118"/>
              <p:cNvPicPr>
                <a:picLocks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256252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3661731" y="597432"/>
              <a:ext cx="1272940" cy="838173"/>
              <a:chOff x="5728383" y="2987774"/>
              <a:chExt cx="1436204" cy="945676"/>
            </a:xfrm>
          </p:grpSpPr>
          <p:pic>
            <p:nvPicPr>
              <p:cNvPr id="113" name="Picture 112"/>
              <p:cNvPicPr>
                <a:picLocks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29894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299422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298777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3656075" y="5245970"/>
              <a:ext cx="1291770" cy="836679"/>
              <a:chOff x="4593245" y="3821747"/>
              <a:chExt cx="1457449" cy="943990"/>
            </a:xfrm>
          </p:grpSpPr>
          <p:pic>
            <p:nvPicPr>
              <p:cNvPr id="107" name="Picture 106"/>
              <p:cNvPicPr>
                <a:picLocks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1718" y="430853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245" y="430170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36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11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4301702"/>
                <a:ext cx="457200" cy="457200"/>
              </a:xfrm>
              <a:prstGeom prst="rect">
                <a:avLst/>
              </a:prstGeom>
            </p:spPr>
          </p:pic>
        </p:grpSp>
      </p:grpSp>
      <p:pic>
        <p:nvPicPr>
          <p:cNvPr id="144" name="Picture 143"/>
          <p:cNvPicPr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1653930"/>
            <a:ext cx="457200" cy="457200"/>
          </a:xfrm>
          <a:prstGeom prst="rect">
            <a:avLst/>
          </a:prstGeom>
        </p:spPr>
      </p:pic>
      <p:pic>
        <p:nvPicPr>
          <p:cNvPr id="145" name="Picture 144"/>
          <p:cNvPicPr>
            <a:picLocks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3213140"/>
            <a:ext cx="457200" cy="457200"/>
          </a:xfrm>
          <a:prstGeom prst="rect">
            <a:avLst/>
          </a:prstGeom>
        </p:spPr>
      </p:pic>
      <p:pic>
        <p:nvPicPr>
          <p:cNvPr id="146" name="Picture 145"/>
          <p:cNvPicPr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2172405"/>
            <a:ext cx="457200" cy="457200"/>
          </a:xfrm>
          <a:prstGeom prst="rect">
            <a:avLst/>
          </a:prstGeom>
        </p:spPr>
      </p:pic>
      <p:pic>
        <p:nvPicPr>
          <p:cNvPr id="147" name="Picture 146"/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2690124"/>
            <a:ext cx="457200" cy="457200"/>
          </a:xfrm>
          <a:prstGeom prst="rect">
            <a:avLst/>
          </a:prstGeom>
        </p:spPr>
      </p:pic>
      <p:sp>
        <p:nvSpPr>
          <p:cNvPr id="154" name="Right Arrow 153"/>
          <p:cNvSpPr/>
          <p:nvPr/>
        </p:nvSpPr>
        <p:spPr>
          <a:xfrm>
            <a:off x="2962821" y="2597515"/>
            <a:ext cx="820458" cy="27184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5" name="Right Arrow 154"/>
          <p:cNvSpPr/>
          <p:nvPr/>
        </p:nvSpPr>
        <p:spPr>
          <a:xfrm>
            <a:off x="4585644" y="2597515"/>
            <a:ext cx="1848367" cy="3091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166646" y="2922490"/>
            <a:ext cx="26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color (L*a*b) and </a:t>
            </a:r>
          </a:p>
          <a:p>
            <a:pPr algn="ctr"/>
            <a:r>
              <a:rPr lang="en-US" i="1" dirty="0">
                <a:latin typeface="+mj-lt"/>
              </a:rPr>
              <a:t>texture (LBP) </a:t>
            </a:r>
          </a:p>
          <a:p>
            <a:pPr algn="ctr"/>
            <a:r>
              <a:rPr lang="en-US" i="1" dirty="0">
                <a:latin typeface="+mj-lt"/>
              </a:rPr>
              <a:t>histograms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989369" y="5258386"/>
            <a:ext cx="199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superpixel clusters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334727" y="3919542"/>
            <a:ext cx="258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superpixel segmentation of an ROI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34727" y="4844646"/>
            <a:ext cx="5788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Each superpixel cluster can be identified as a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biologically meaningful building block </a:t>
            </a:r>
            <a:r>
              <a:rPr lang="en-US" sz="2000" dirty="0">
                <a:latin typeface="+mj-lt"/>
              </a:rPr>
              <a:t>of the tissue.</a:t>
            </a:r>
          </a:p>
        </p:txBody>
      </p:sp>
      <p:sp>
        <p:nvSpPr>
          <p:cNvPr id="64" name="TextBox 51"/>
          <p:cNvSpPr txBox="1"/>
          <p:nvPr/>
        </p:nvSpPr>
        <p:spPr>
          <a:xfrm>
            <a:off x="7363907" y="151750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empty space</a:t>
            </a:r>
          </a:p>
        </p:txBody>
      </p:sp>
      <p:sp>
        <p:nvSpPr>
          <p:cNvPr id="65" name="TextBox 52"/>
          <p:cNvSpPr txBox="1"/>
          <p:nvPr/>
        </p:nvSpPr>
        <p:spPr>
          <a:xfrm>
            <a:off x="7363907" y="282902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loose stroma</a:t>
            </a:r>
          </a:p>
        </p:txBody>
      </p:sp>
      <p:sp>
        <p:nvSpPr>
          <p:cNvPr id="66" name="TextBox 53"/>
          <p:cNvSpPr txBox="1"/>
          <p:nvPr/>
        </p:nvSpPr>
        <p:spPr>
          <a:xfrm>
            <a:off x="7363907" y="4796301"/>
            <a:ext cx="14573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abnormal nuclei</a:t>
            </a:r>
          </a:p>
        </p:txBody>
      </p:sp>
      <p:sp>
        <p:nvSpPr>
          <p:cNvPr id="67" name="TextBox 54"/>
          <p:cNvSpPr txBox="1"/>
          <p:nvPr/>
        </p:nvSpPr>
        <p:spPr>
          <a:xfrm>
            <a:off x="7363907" y="2173259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blood cells</a:t>
            </a:r>
          </a:p>
        </p:txBody>
      </p:sp>
      <p:sp>
        <p:nvSpPr>
          <p:cNvPr id="68" name="TextBox 55"/>
          <p:cNvSpPr txBox="1"/>
          <p:nvPr/>
        </p:nvSpPr>
        <p:spPr>
          <a:xfrm>
            <a:off x="7363906" y="3484779"/>
            <a:ext cx="13228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dense stroma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7363907" y="4140539"/>
            <a:ext cx="13228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normal nuclei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508579" y="2024199"/>
            <a:ext cx="19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k-means</a:t>
            </a:r>
          </a:p>
          <a:p>
            <a:pPr algn="ctr"/>
            <a:r>
              <a:rPr lang="en-US" i="1" dirty="0">
                <a:latin typeface="+mj-lt"/>
              </a:rPr>
              <a:t>clustering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Superpixel Clustering 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7801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Superpixel Clustering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63671"/>
            <a:ext cx="7886700" cy="1013292"/>
          </a:xfrm>
        </p:spPr>
        <p:txBody>
          <a:bodyPr>
            <a:normAutofit/>
          </a:bodyPr>
          <a:lstStyle/>
          <a:p>
            <a:r>
              <a:rPr lang="en-US" sz="2400" dirty="0"/>
              <a:t>Patterns emerge when we label the superpixels in an </a:t>
            </a:r>
            <a:r>
              <a:rPr lang="en-US" sz="2400" dirty="0">
                <a:solidFill>
                  <a:srgbClr val="FF0000"/>
                </a:solidFill>
              </a:rPr>
              <a:t>unsupervised</a:t>
            </a:r>
            <a:r>
              <a:rPr lang="en-US" sz="2400" dirty="0"/>
              <a:t>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59572" y="1816287"/>
            <a:ext cx="6424856" cy="3076476"/>
            <a:chOff x="628650" y="1208089"/>
            <a:chExt cx="6424856" cy="3076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1208089"/>
              <a:ext cx="1375275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864" y="1208089"/>
              <a:ext cx="1795926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29" y="1208089"/>
              <a:ext cx="2127213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881" y="1208089"/>
              <a:ext cx="631625" cy="2743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33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benign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587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atypia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2381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DCIS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14508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9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Supervised Tissue Label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319" y="2082029"/>
            <a:ext cx="1667876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79" y="2082029"/>
            <a:ext cx="1667512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ross 6"/>
          <p:cNvSpPr/>
          <p:nvPr/>
        </p:nvSpPr>
        <p:spPr>
          <a:xfrm>
            <a:off x="2823173" y="2389600"/>
            <a:ext cx="646664" cy="665018"/>
          </a:xfrm>
          <a:prstGeom prst="plus">
            <a:avLst>
              <a:gd name="adj" fmla="val 42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Image result for sv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054" y="2219950"/>
            <a:ext cx="1004318" cy="1004318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23"/>
          <p:cNvSpPr/>
          <p:nvPr/>
        </p:nvSpPr>
        <p:spPr>
          <a:xfrm>
            <a:off x="5316244" y="2389600"/>
            <a:ext cx="79057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0278" y="3516077"/>
            <a:ext cx="184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original image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5950" y="3362189"/>
            <a:ext cx="217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ground truth </a:t>
            </a:r>
          </a:p>
          <a:p>
            <a:pPr algn="ctr"/>
            <a:r>
              <a:rPr lang="en-US" sz="2000" dirty="0"/>
              <a:t>label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077" y="4516702"/>
            <a:ext cx="7108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tested two models using a subset of ROIs (N=58):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Vector Machines (SVM)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Convolutional Neural Nets (CNN)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1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57" y="1076061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5868922" y="3362189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classifier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091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2648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4200" y="6355080"/>
            <a:ext cx="2057400" cy="365125"/>
          </a:xfrm>
        </p:spPr>
        <p:txBody>
          <a:bodyPr/>
          <a:lstStyle/>
          <a:p>
            <a:fld id="{9388242B-305E-4F06-B4EF-654F06996E44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487" y="4434932"/>
            <a:ext cx="2286000" cy="1661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825" y="2086302"/>
            <a:ext cx="2286000" cy="1664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1720" y="1995893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605" y="4344979"/>
            <a:ext cx="2286000" cy="1841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5535" y="2153514"/>
            <a:ext cx="2286000" cy="1524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4040" y="4501780"/>
            <a:ext cx="2286000" cy="1522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75" y="4120186"/>
            <a:ext cx="237896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54" y="1772894"/>
            <a:ext cx="237877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380450" y="1140828"/>
            <a:ext cx="162549" cy="162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7718" y="1037436"/>
            <a:ext cx="1357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background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010245" y="1140828"/>
            <a:ext cx="162549" cy="162549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27513" y="1037436"/>
            <a:ext cx="202972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benign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6690" y="1439696"/>
            <a:ext cx="162549" cy="162549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58020" y="1336304"/>
            <a:ext cx="234872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malignant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1955" y="1140828"/>
            <a:ext cx="162549" cy="162549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29223" y="1037436"/>
            <a:ext cx="169770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normal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65521" y="1439696"/>
            <a:ext cx="162549" cy="162549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86851" y="1336304"/>
            <a:ext cx="22844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desmoplastic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81651" y="1140828"/>
            <a:ext cx="162549" cy="162549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98919" y="1037436"/>
            <a:ext cx="114627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secretion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30040" y="1439696"/>
            <a:ext cx="162549" cy="1625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51369" y="1336304"/>
            <a:ext cx="79701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blood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99914" y="1140828"/>
            <a:ext cx="162549" cy="16254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917185" y="1037436"/>
            <a:ext cx="10549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necrosis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24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7" grpId="0" animBg="1"/>
      <p:bldP spid="38" grpId="0"/>
      <p:bldP spid="41" grpId="0" animBg="1"/>
      <p:bldP spid="42" grpId="0"/>
      <p:bldP spid="43" grpId="0" animBg="1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" y="2138923"/>
            <a:ext cx="2293337" cy="225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6823"/>
            <a:ext cx="7886700" cy="8098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Superpixel + SVM-based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2900" y="4958016"/>
            <a:ext cx="2483023" cy="348718"/>
            <a:chOff x="5717463" y="5268076"/>
            <a:chExt cx="2641149" cy="534518"/>
          </a:xfrm>
        </p:grpSpPr>
        <p:pic>
          <p:nvPicPr>
            <p:cNvPr id="18" name="Picture 17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463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846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229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4"/>
          <p:cNvCxnSpPr>
            <a:endCxn id="18" idx="0"/>
          </p:cNvCxnSpPr>
          <p:nvPr/>
        </p:nvCxnSpPr>
        <p:spPr>
          <a:xfrm flipH="1">
            <a:off x="576737" y="3266794"/>
            <a:ext cx="735023" cy="1691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9" idx="0"/>
          </p:cNvCxnSpPr>
          <p:nvPr/>
        </p:nvCxnSpPr>
        <p:spPr>
          <a:xfrm flipH="1">
            <a:off x="1404411" y="3551651"/>
            <a:ext cx="53124" cy="1406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0" idx="0"/>
          </p:cNvCxnSpPr>
          <p:nvPr/>
        </p:nvCxnSpPr>
        <p:spPr>
          <a:xfrm>
            <a:off x="1640321" y="3704870"/>
            <a:ext cx="591765" cy="1253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2900" y="5357618"/>
            <a:ext cx="24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and texture </a:t>
            </a:r>
          </a:p>
          <a:p>
            <a:pPr algn="ctr"/>
            <a:r>
              <a:rPr lang="en-US" dirty="0"/>
              <a:t>histograms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0498" y="4644934"/>
            <a:ext cx="102225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9888" y="4640661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9678" y="4628770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1364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2338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3586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8262" y="2040764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9236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0484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4391406" y="1633764"/>
            <a:ext cx="14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neighborhood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34356" y="1633764"/>
            <a:ext cx="14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neighborhood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52392" y="1633764"/>
            <a:ext cx="1479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 neighborhoods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85339" y="6102787"/>
            <a:ext cx="5412933" cy="451435"/>
            <a:chOff x="3602194" y="1111792"/>
            <a:chExt cx="5412933" cy="451435"/>
          </a:xfrm>
        </p:grpSpPr>
        <p:sp>
          <p:nvSpPr>
            <p:cNvPr id="57" name="Rectangle 56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47725" y="1111792"/>
              <a:ext cx="9044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82884" y="1111792"/>
              <a:ext cx="13099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48202" y="1301617"/>
              <a:ext cx="1505540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44808" y="1111792"/>
              <a:ext cx="110959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17895" y="1301617"/>
              <a:ext cx="14702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296661" y="1111792"/>
              <a:ext cx="718466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870370" y="3390982"/>
            <a:ext cx="1141702" cy="1463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085" y="2137650"/>
            <a:ext cx="1463040" cy="126799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026" y="4860073"/>
            <a:ext cx="1463040" cy="1024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2822476" y="1633764"/>
            <a:ext cx="123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79" name="Rectangle 7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951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7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37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8650" y="365127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10" y="5477247"/>
            <a:ext cx="697764" cy="697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8221" y="6200521"/>
            <a:ext cx="2065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joint work with </a:t>
            </a:r>
            <a:r>
              <a:rPr lang="en-US" sz="1200" i="1" dirty="0" err="1"/>
              <a:t>Sachin</a:t>
            </a:r>
            <a:r>
              <a:rPr lang="en-US" sz="1200" i="1" dirty="0"/>
              <a:t> Mehta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1459479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991708" y="4853166"/>
            <a:ext cx="720162" cy="73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291" y="5616220"/>
            <a:ext cx="1340996" cy="57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20" name="Arrow: Right 19"/>
          <p:cNvSpPr/>
          <p:nvPr/>
        </p:nvSpPr>
        <p:spPr>
          <a:xfrm rot="5400000">
            <a:off x="1145513" y="4566414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32319" y="1089724"/>
                <a:ext cx="995598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84×384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19" y="1089724"/>
                <a:ext cx="995598" cy="304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29755" y="1196067"/>
                <a:ext cx="995598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256×256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55" y="1196067"/>
                <a:ext cx="995598" cy="3040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91221" y="5870969"/>
                <a:ext cx="921136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21" y="5870969"/>
                <a:ext cx="921136" cy="304042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81223" y="971375"/>
            <a:ext cx="1223209" cy="337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Input Image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278589" y="4195029"/>
            <a:ext cx="1781957" cy="33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460811" y="4213454"/>
            <a:ext cx="1781957" cy="33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156649" y="2660096"/>
            <a:ext cx="1703827" cy="1429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99876" y="2667251"/>
            <a:ext cx="1703827" cy="142901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5400000">
            <a:off x="2953810" y="2372940"/>
            <a:ext cx="31030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sp>
        <p:nvSpPr>
          <p:cNvPr id="19" name="Arrow: Right 18"/>
          <p:cNvSpPr/>
          <p:nvPr/>
        </p:nvSpPr>
        <p:spPr>
          <a:xfrm rot="5400000">
            <a:off x="1146733" y="2356962"/>
            <a:ext cx="398115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1918507" y="5434128"/>
            <a:ext cx="720162" cy="7305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608090" y="6197182"/>
            <a:ext cx="1340996" cy="57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68" name="Arrow: Right 67"/>
          <p:cNvSpPr/>
          <p:nvPr/>
        </p:nvSpPr>
        <p:spPr>
          <a:xfrm rot="5400000">
            <a:off x="2072312" y="5147376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818020" y="6451931"/>
                <a:ext cx="921136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20" y="6451931"/>
                <a:ext cx="921136" cy="304042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1459479"/>
            <a:ext cx="1463040" cy="10583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1459479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2678160"/>
            <a:ext cx="1463040" cy="106584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3898258"/>
            <a:ext cx="1463040" cy="112361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966" r="6832" b="6506"/>
          <a:stretch/>
        </p:blipFill>
        <p:spPr>
          <a:xfrm>
            <a:off x="1023618" y="1547211"/>
            <a:ext cx="644343" cy="653649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656953" y="1390983"/>
            <a:ext cx="904013" cy="904013"/>
            <a:chOff x="2503123" y="1253611"/>
            <a:chExt cx="1265975" cy="126597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123" y="1253611"/>
              <a:ext cx="1265975" cy="1265975"/>
            </a:xfrm>
            <a:prstGeom prst="rect">
              <a:avLst/>
            </a:prstGeom>
          </p:spPr>
        </p:pic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2694852" y="1440641"/>
              <a:ext cx="910287" cy="907413"/>
            </a:xfrm>
            <a:prstGeom prst="rect">
              <a:avLst/>
            </a:prstGeom>
            <a:noFill/>
            <a:ln w="44450">
              <a:solidFill>
                <a:srgbClr val="33A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cxnSp>
        <p:nvCxnSpPr>
          <p:cNvPr id="90" name="Connector: Elbow 89"/>
          <p:cNvCxnSpPr>
            <a:stCxn id="47" idx="2"/>
            <a:endCxn id="46" idx="2"/>
          </p:cNvCxnSpPr>
          <p:nvPr/>
        </p:nvCxnSpPr>
        <p:spPr>
          <a:xfrm rot="5400000" flipH="1" flipV="1">
            <a:off x="2251466" y="3633179"/>
            <a:ext cx="18425" cy="1817778"/>
          </a:xfrm>
          <a:prstGeom prst="bentConnector3">
            <a:avLst>
              <a:gd name="adj1" fmla="val -260549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8830" y="109372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Plain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19758" y="1093726"/>
            <a:ext cx="123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24334" y="1093726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Multi-Resolution</a:t>
            </a:r>
          </a:p>
        </p:txBody>
      </p:sp>
      <p:sp>
        <p:nvSpPr>
          <p:cNvPr id="97" name="Rectangle 9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723071" y="5064283"/>
            <a:ext cx="5412933" cy="451435"/>
            <a:chOff x="3602194" y="1111792"/>
            <a:chExt cx="5412933" cy="451435"/>
          </a:xfrm>
        </p:grpSpPr>
        <p:sp>
          <p:nvSpPr>
            <p:cNvPr id="42" name="Rectangle 41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47725" y="1111792"/>
              <a:ext cx="9044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82884" y="1111792"/>
              <a:ext cx="13099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48202" y="1301617"/>
              <a:ext cx="1505540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44808" y="1111792"/>
              <a:ext cx="110959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17895" y="1301617"/>
              <a:ext cx="14702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6661" y="1111792"/>
              <a:ext cx="718466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2" grpId="0"/>
      <p:bldP spid="27" grpId="0"/>
      <p:bldP spid="46" grpId="0"/>
      <p:bldP spid="15" grpId="0" animBg="1"/>
      <p:bldP spid="67" grpId="0"/>
      <p:bldP spid="68" grpId="0" animBg="1"/>
      <p:bldP spid="69" grpId="0"/>
      <p:bldP spid="93" grpId="0"/>
      <p:bldP spid="94" grpId="0"/>
      <p:bldP spid="9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2" y="1265834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Content Placeholder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5464889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0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3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16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9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7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95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9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7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95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2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0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99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9" name="Rectangle 78"/>
          <p:cNvSpPr>
            <a:spLocks noChangeAspect="1"/>
          </p:cNvSpPr>
          <p:nvPr/>
        </p:nvSpPr>
        <p:spPr>
          <a:xfrm>
            <a:off x="395987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832576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1269165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1705754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2142342" y="126583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395987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832576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>
            <a:spLocks noChangeAspect="1"/>
          </p:cNvSpPr>
          <p:nvPr/>
        </p:nvSpPr>
        <p:spPr>
          <a:xfrm>
            <a:off x="1269165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1705754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>
            <a:spLocks noChangeAspect="1"/>
          </p:cNvSpPr>
          <p:nvPr/>
        </p:nvSpPr>
        <p:spPr>
          <a:xfrm>
            <a:off x="2142342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>
            <a:spLocks noChangeAspect="1"/>
          </p:cNvSpPr>
          <p:nvPr/>
        </p:nvSpPr>
        <p:spPr>
          <a:xfrm>
            <a:off x="395987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>
            <a:spLocks noChangeAspect="1"/>
          </p:cNvSpPr>
          <p:nvPr/>
        </p:nvSpPr>
        <p:spPr>
          <a:xfrm>
            <a:off x="832576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>
            <a:spLocks noChangeAspect="1"/>
          </p:cNvSpPr>
          <p:nvPr/>
        </p:nvSpPr>
        <p:spPr>
          <a:xfrm>
            <a:off x="1269165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>
            <a:spLocks noChangeAspect="1"/>
          </p:cNvSpPr>
          <p:nvPr/>
        </p:nvSpPr>
        <p:spPr>
          <a:xfrm>
            <a:off x="1705754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>
            <a:spLocks noChangeAspect="1"/>
          </p:cNvSpPr>
          <p:nvPr/>
        </p:nvSpPr>
        <p:spPr>
          <a:xfrm>
            <a:off x="2142342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>
            <a:spLocks noChangeAspect="1"/>
          </p:cNvSpPr>
          <p:nvPr/>
        </p:nvSpPr>
        <p:spPr>
          <a:xfrm>
            <a:off x="395987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>
            <a:spLocks noChangeAspect="1"/>
          </p:cNvSpPr>
          <p:nvPr/>
        </p:nvSpPr>
        <p:spPr>
          <a:xfrm>
            <a:off x="832576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1269165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1705754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>
            <a:spLocks noChangeAspect="1"/>
          </p:cNvSpPr>
          <p:nvPr/>
        </p:nvSpPr>
        <p:spPr>
          <a:xfrm>
            <a:off x="2142342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1260070" y="3102558"/>
            <a:ext cx="54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ROI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98303" y="6075145"/>
            <a:ext cx="219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Overlapping Patches</a:t>
            </a:r>
          </a:p>
          <a:p>
            <a:pPr algn="ctr"/>
            <a:r>
              <a:rPr lang="en-US" dirty="0"/>
              <a:t>256x256 pixel</a:t>
            </a:r>
          </a:p>
        </p:txBody>
      </p:sp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3"/>
          <a:srcRect t="20162" b="14990"/>
          <a:stretch/>
        </p:blipFill>
        <p:spPr>
          <a:xfrm rot="16200000">
            <a:off x="3371170" y="3735182"/>
            <a:ext cx="2201098" cy="1882325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>
            <a:off x="3869235" y="589047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5354848" y="3644604"/>
            <a:ext cx="2977714" cy="2367632"/>
            <a:chOff x="5354848" y="3644604"/>
            <a:chExt cx="2977714" cy="2367632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28" name="Picture 22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68" y="1265834"/>
            <a:ext cx="2287338" cy="1842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5885216" y="6067179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Patches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11461" y="3163295"/>
            <a:ext cx="16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ROI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937120" y="1754093"/>
            <a:ext cx="265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Training set: 38 ROIs </a:t>
            </a:r>
          </a:p>
          <a:p>
            <a:pPr algn="ctr"/>
            <a:r>
              <a:rPr lang="en-US" sz="2000" i="1" dirty="0"/>
              <a:t>Test set: 20 ROIs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628650" y="365127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9931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205" grpId="0"/>
      <p:bldP spid="78" grpId="0"/>
      <p:bldP spid="84" grpId="0"/>
      <p:bldP spid="8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Supervised Tissue Label Segmentation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8650" y="2016124"/>
            <a:ext cx="3886200" cy="2649679"/>
          </a:xfrm>
        </p:spPr>
        <p:txBody>
          <a:bodyPr>
            <a:normAutofit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superpixel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Two circular neighborhoods</a:t>
            </a:r>
          </a:p>
          <a:p>
            <a:r>
              <a:rPr lang="en-US" sz="2400" dirty="0"/>
              <a:t>Relatively simple model</a:t>
            </a:r>
          </a:p>
          <a:p>
            <a:r>
              <a:rPr lang="en-US" sz="2400" dirty="0"/>
              <a:t>Faster to train (~3 hours)</a:t>
            </a:r>
          </a:p>
          <a:p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2016124"/>
            <a:ext cx="3886200" cy="26496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256x256 and 384x384 pixel patches </a:t>
            </a:r>
          </a:p>
          <a:p>
            <a:r>
              <a:rPr lang="en-US" sz="2400" dirty="0"/>
              <a:t>More complex model</a:t>
            </a:r>
          </a:p>
          <a:p>
            <a:r>
              <a:rPr lang="en-US" sz="2400" dirty="0"/>
              <a:t>~1 week to train on special hardware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5080"/>
            <a:ext cx="2057400" cy="365125"/>
          </a:xfrm>
        </p:spPr>
        <p:txBody>
          <a:bodyPr/>
          <a:lstStyle/>
          <a:p>
            <a:fld id="{EFCB9DE9-A0AC-4790-8448-D703FAD45C04}" type="slidenum">
              <a:rPr lang="en-US" smtClean="0"/>
              <a:t>39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8650" y="138598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Superpixel + SVM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9150" y="139221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CNN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63695" y="4665804"/>
            <a:ext cx="3417110" cy="1645920"/>
            <a:chOff x="4629152" y="3828039"/>
            <a:chExt cx="3417110" cy="1645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152" y="3828039"/>
              <a:ext cx="1678836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288" y="3828039"/>
              <a:ext cx="1623974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791870" y="4665804"/>
            <a:ext cx="3559759" cy="1645920"/>
            <a:chOff x="628650" y="3828039"/>
            <a:chExt cx="3559759" cy="1645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828039"/>
              <a:ext cx="1673351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301" y="3828039"/>
              <a:ext cx="1772108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7692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Medical Diagnosis of Cancer</a:t>
            </a:r>
          </a:p>
        </p:txBody>
      </p:sp>
      <p:pic>
        <p:nvPicPr>
          <p:cNvPr id="1028" name="Picture 4" descr="http://www.microscope-manufacturers.com/picture/student-microscopes/compound-microsc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494" y="3776631"/>
            <a:ext cx="1376663" cy="13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1303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tissue specimen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75" y="1843996"/>
            <a:ext cx="763601" cy="608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7"/>
          <a:stretch/>
        </p:blipFill>
        <p:spPr>
          <a:xfrm>
            <a:off x="3971137" y="1186387"/>
            <a:ext cx="1067888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26108" y="2648607"/>
            <a:ext cx="146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H&amp;E staining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84" y="1946053"/>
            <a:ext cx="892455" cy="1828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78891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glass slide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658977" y="196844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4939705" y="196622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2" name="Picture 18" descr="http://tmalab.jhmi.edu/img/scan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527" y="3601940"/>
            <a:ext cx="2312059" cy="17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975230" y="549197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whole slide 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04611" y="539764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light microscope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3686" y="3482405"/>
            <a:ext cx="2539321" cy="254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2133600"/>
            <a:ext cx="1457325" cy="2581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85975" y="2133600"/>
            <a:ext cx="1457325" cy="2581275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tial Circle 32"/>
          <p:cNvSpPr/>
          <p:nvPr/>
        </p:nvSpPr>
        <p:spPr>
          <a:xfrm rot="10800000">
            <a:off x="1263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rgbClr val="FF65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artial Circle 8"/>
          <p:cNvSpPr/>
          <p:nvPr/>
        </p:nvSpPr>
        <p:spPr>
          <a:xfrm>
            <a:off x="1263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9909" y="270821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727" y="286062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629" y="342280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9473" y="415456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650" y="296977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861" y="391545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4097" y="361768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8282" y="220614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6207" y="428478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3255" y="22061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3255" y="2869683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3660" y="26034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90671" y="3522026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99907" y="31457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7551" y="381662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1386" y="30543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8422" y="415777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71386" y="4254004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54889" y="340223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04593" y="3154441"/>
            <a:ext cx="86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positives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5638" y="3154441"/>
            <a:ext cx="86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</a:t>
            </a:r>
          </a:p>
          <a:p>
            <a:r>
              <a:rPr lang="en-US" sz="1400" dirty="0"/>
              <a:t>positives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640" y="2145089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 </a:t>
            </a:r>
          </a:p>
          <a:p>
            <a:r>
              <a:rPr lang="en-US" sz="1400" dirty="0"/>
              <a:t>negatives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6257" y="2134077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negatives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74352" y="2133600"/>
            <a:ext cx="10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19051" y="2133600"/>
            <a:ext cx="72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</a:t>
            </a:r>
          </a:p>
        </p:txBody>
      </p: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5680077" y="2892223"/>
            <a:ext cx="1005840" cy="1365615"/>
            <a:chOff x="5422426" y="3229956"/>
            <a:chExt cx="1360227" cy="1846762"/>
          </a:xfrm>
        </p:grpSpPr>
        <p:grpSp>
          <p:nvGrpSpPr>
            <p:cNvPr id="41" name="Group 40"/>
            <p:cNvGrpSpPr/>
            <p:nvPr/>
          </p:nvGrpSpPr>
          <p:grpSpPr>
            <a:xfrm>
              <a:off x="5635329" y="4039057"/>
              <a:ext cx="934421" cy="1037661"/>
              <a:chOff x="5552540" y="3417063"/>
              <a:chExt cx="2280285" cy="258127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552540" y="3417063"/>
                <a:ext cx="1457324" cy="25812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Partial Circle 39"/>
              <p:cNvSpPr/>
              <p:nvPr/>
            </p:nvSpPr>
            <p:spPr>
              <a:xfrm>
                <a:off x="6186906" y="3884740"/>
                <a:ext cx="1645919" cy="1645919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Partial Circle 41"/>
            <p:cNvSpPr/>
            <p:nvPr/>
          </p:nvSpPr>
          <p:spPr>
            <a:xfrm>
              <a:off x="5765305" y="3229956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422426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4118799" y="2892404"/>
            <a:ext cx="1005840" cy="1230565"/>
            <a:chOff x="3862072" y="3229956"/>
            <a:chExt cx="1360227" cy="1664128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222145" y="4254004"/>
              <a:ext cx="640080" cy="640080"/>
              <a:chOff x="3676208" y="3883215"/>
              <a:chExt cx="1645920" cy="1645920"/>
            </a:xfrm>
          </p:grpSpPr>
          <p:sp>
            <p:nvSpPr>
              <p:cNvPr id="46" name="Partial Circle 45"/>
              <p:cNvSpPr>
                <a:spLocks noChangeAspect="1"/>
              </p:cNvSpPr>
              <p:nvPr/>
            </p:nvSpPr>
            <p:spPr>
              <a:xfrm rot="10800000">
                <a:off x="3676208" y="3883215"/>
                <a:ext cx="1645920" cy="1645920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rgbClr val="FF656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Partial Circle 46"/>
              <p:cNvSpPr>
                <a:spLocks noChangeAspect="1"/>
              </p:cNvSpPr>
              <p:nvPr/>
            </p:nvSpPr>
            <p:spPr>
              <a:xfrm>
                <a:off x="3676208" y="3883215"/>
                <a:ext cx="1645920" cy="1645920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Partial Circle 48"/>
            <p:cNvSpPr/>
            <p:nvPr/>
          </p:nvSpPr>
          <p:spPr>
            <a:xfrm>
              <a:off x="4204951" y="3229956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862072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809946" y="5045923"/>
                <a:ext cx="3242106" cy="6013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=2×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𝑝𝑟𝑒𝑐𝑖𝑠𝑖𝑜𝑛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𝑟𝑒𝑐𝑎𝑙𝑙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𝑝𝑟𝑒𝑐𝑖𝑠𝑖𝑜𝑛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𝑟𝑒𝑐𝑎𝑙𝑙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46" y="5045923"/>
                <a:ext cx="3242106" cy="601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989933" y="4405645"/>
                <a:ext cx="1244250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𝑓𝑝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33" y="4405645"/>
                <a:ext cx="1244250" cy="5965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548171" y="4405645"/>
                <a:ext cx="1248482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171" y="4405645"/>
                <a:ext cx="1248482" cy="596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3852181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412535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87190" y="1444448"/>
            <a:ext cx="2539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Each pixel is a sample.</a:t>
            </a:r>
          </a:p>
        </p:txBody>
      </p:sp>
      <p:cxnSp>
        <p:nvCxnSpPr>
          <p:cNvPr id="69" name="Straight Arrow Connector 68"/>
          <p:cNvCxnSpPr>
            <a:stCxn id="9" idx="1"/>
          </p:cNvCxnSpPr>
          <p:nvPr/>
        </p:nvCxnSpPr>
        <p:spPr>
          <a:xfrm>
            <a:off x="2085975" y="4247197"/>
            <a:ext cx="763675" cy="1115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84615" y="5329754"/>
            <a:ext cx="130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28640" y="4937005"/>
                <a:ext cx="17431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𝑡𝑝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𝑛𝑒𝑔𝑎𝑡𝑖𝑣𝑒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𝑛𝑒𝑔𝑎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𝑡𝑖𝑣𝑒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0" y="4937005"/>
                <a:ext cx="1743170" cy="830997"/>
              </a:xfrm>
              <a:prstGeom prst="rect">
                <a:avLst/>
              </a:prstGeom>
              <a:blipFill>
                <a:blip r:embed="rId5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7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197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5" grpId="0" animBg="1"/>
      <p:bldP spid="57" grpId="0"/>
      <p:bldP spid="58" grpId="0"/>
      <p:bldP spid="60" grpId="0" animBg="1"/>
      <p:bldP spid="61" grpId="0" animBg="1"/>
      <p:bldP spid="7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Chart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21691"/>
              </p:ext>
            </p:extLst>
          </p:nvPr>
        </p:nvGraphicFramePr>
        <p:xfrm>
          <a:off x="628650" y="2665412"/>
          <a:ext cx="3943350" cy="41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93432"/>
              </p:ext>
            </p:extLst>
          </p:nvPr>
        </p:nvGraphicFramePr>
        <p:xfrm>
          <a:off x="4572000" y="2665412"/>
          <a:ext cx="3943350" cy="410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499" y="2545077"/>
            <a:ext cx="2139002" cy="182880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87163"/>
              </p:ext>
            </p:extLst>
          </p:nvPr>
        </p:nvGraphicFramePr>
        <p:xfrm>
          <a:off x="1943100" y="1197291"/>
          <a:ext cx="5257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0054811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712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Mean F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-score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5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SP+SVM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5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3838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374178"/>
            <a:ext cx="7886700" cy="66404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2164" y="3327400"/>
            <a:ext cx="435535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5514" y="3327400"/>
            <a:ext cx="435536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2197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32" y="3035838"/>
            <a:ext cx="2866113" cy="2759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4178"/>
            <a:ext cx="7886700" cy="664047"/>
          </a:xfrm>
        </p:spPr>
        <p:txBody>
          <a:bodyPr/>
          <a:lstStyle/>
          <a:p>
            <a:r>
              <a:rPr lang="en-US" dirty="0"/>
              <a:t>Confusion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46" y="3035838"/>
            <a:ext cx="2871304" cy="2763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84" y="3035838"/>
            <a:ext cx="2048224" cy="276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306" y="948782"/>
            <a:ext cx="2877376" cy="2037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046" y="948782"/>
            <a:ext cx="2877376" cy="2037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0894" y="5925352"/>
            <a:ext cx="20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Superpixels + SVM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65351" y="592535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01288" y="3380903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641873" y="3036225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717260" y="4075097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366471" y="3730419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38269" y="4761659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078854" y="4419257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54241" y="5440877"/>
            <a:ext cx="352483" cy="34544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790962" y="5103237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349167" y="3727234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87846" y="3382556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057889" y="4421428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701649" y="4076750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770272" y="5107990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414032" y="4756962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132286" y="5448110"/>
            <a:ext cx="366559" cy="34544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632732" y="3036225"/>
            <a:ext cx="347494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732479" y="4427778"/>
            <a:ext cx="695612" cy="32918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781221" y="1461379"/>
            <a:ext cx="274286" cy="123221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153805" y="941633"/>
            <a:ext cx="274286" cy="175083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rot="5400000">
            <a:off x="1192077" y="3736982"/>
            <a:ext cx="274286" cy="167007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0822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0724"/>
          </a:xfrm>
        </p:spPr>
        <p:txBody>
          <a:bodyPr/>
          <a:lstStyle/>
          <a:p>
            <a:pPr algn="ctr"/>
            <a:r>
              <a:rPr lang="en-US" dirty="0"/>
              <a:t>Segmentation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78283" y="1124471"/>
            <a:ext cx="1895564" cy="5352327"/>
            <a:chOff x="321108" y="1124471"/>
            <a:chExt cx="1895564" cy="53523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1925"/>
            <a:stretch/>
          </p:blipFill>
          <p:spPr>
            <a:xfrm rot="16200000">
              <a:off x="183140" y="1678287"/>
              <a:ext cx="2171500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40473" y="1124471"/>
              <a:ext cx="85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RGB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8" r="27785" b="30506"/>
            <a:stretch/>
          </p:blipFill>
          <p:spPr>
            <a:xfrm>
              <a:off x="321108" y="3878171"/>
              <a:ext cx="1895564" cy="2598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4019620" y="1124471"/>
            <a:ext cx="3291841" cy="5352330"/>
            <a:chOff x="4067245" y="1124471"/>
            <a:chExt cx="3291841" cy="53523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1981"/>
            <a:stretch/>
          </p:blipFill>
          <p:spPr>
            <a:xfrm rot="16200000">
              <a:off x="4626509" y="1679194"/>
              <a:ext cx="2173313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067245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SVM Predictions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3" r="27907" b="30506"/>
            <a:stretch/>
          </p:blipFill>
          <p:spPr>
            <a:xfrm>
              <a:off x="4765315" y="3878171"/>
              <a:ext cx="1895701" cy="25986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886737" y="1124471"/>
            <a:ext cx="3291841" cy="5352327"/>
            <a:chOff x="1751454" y="1124471"/>
            <a:chExt cx="3291841" cy="53523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1925"/>
            <a:stretch/>
          </p:blipFill>
          <p:spPr>
            <a:xfrm rot="16200000">
              <a:off x="2311626" y="1678288"/>
              <a:ext cx="2171498" cy="18935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751454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 Truth Labels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3" r="27922" b="30506"/>
            <a:stretch/>
          </p:blipFill>
          <p:spPr>
            <a:xfrm>
              <a:off x="2449592" y="3878171"/>
              <a:ext cx="1895564" cy="2598627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6011561" y="1124471"/>
            <a:ext cx="3291841" cy="5352333"/>
            <a:chOff x="6287786" y="1124471"/>
            <a:chExt cx="3291841" cy="5352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l="12001"/>
            <a:stretch/>
          </p:blipFill>
          <p:spPr>
            <a:xfrm rot="16200000">
              <a:off x="6846724" y="1679519"/>
              <a:ext cx="2173964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287786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CNN Predictions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9" r="27922" b="30506"/>
            <a:stretch/>
          </p:blipFill>
          <p:spPr>
            <a:xfrm>
              <a:off x="6985856" y="3878171"/>
              <a:ext cx="1895700" cy="25986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8283" y="6589254"/>
            <a:ext cx="103242" cy="1032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623814" y="6513311"/>
            <a:ext cx="904415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100" dirty="0">
                <a:cs typeface="Times New Roman" panose="02020603050405020304" pitchFamily="18" charset="0"/>
              </a:rPr>
              <a:t>background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1613442" y="6589254"/>
            <a:ext cx="103242" cy="103242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Rectangle 28"/>
          <p:cNvSpPr/>
          <p:nvPr/>
        </p:nvSpPr>
        <p:spPr>
          <a:xfrm>
            <a:off x="1658973" y="6513311"/>
            <a:ext cx="841897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benign epi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40388" y="6589254"/>
            <a:ext cx="103242" cy="103242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1" name="Rectangle 30"/>
          <p:cNvSpPr/>
          <p:nvPr/>
        </p:nvSpPr>
        <p:spPr>
          <a:xfrm>
            <a:off x="5488499" y="6513311"/>
            <a:ext cx="1037463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malignant epi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30625" y="6589254"/>
            <a:ext cx="103242" cy="103242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3" name="Rectangle 32"/>
          <p:cNvSpPr/>
          <p:nvPr/>
        </p:nvSpPr>
        <p:spPr>
          <a:xfrm>
            <a:off x="2576157" y="6513311"/>
            <a:ext cx="1109599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normal stroma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12779" y="6589254"/>
            <a:ext cx="103242" cy="103242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5" name="Rectangle 34"/>
          <p:cNvSpPr/>
          <p:nvPr/>
        </p:nvSpPr>
        <p:spPr>
          <a:xfrm>
            <a:off x="6708323" y="6513311"/>
            <a:ext cx="1470274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desmoplastic stroma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81671" y="6589254"/>
            <a:ext cx="103242" cy="10324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7" name="Rectangle 36"/>
          <p:cNvSpPr/>
          <p:nvPr/>
        </p:nvSpPr>
        <p:spPr>
          <a:xfrm>
            <a:off x="3827203" y="6513311"/>
            <a:ext cx="774571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secretion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44677" y="6589254"/>
            <a:ext cx="103242" cy="1032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9" name="Rectangle 38"/>
          <p:cNvSpPr/>
          <p:nvPr/>
        </p:nvSpPr>
        <p:spPr>
          <a:xfrm>
            <a:off x="8192787" y="6513311"/>
            <a:ext cx="559769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blood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82477" y="6589254"/>
            <a:ext cx="103242" cy="10324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1" name="Rectangle 40"/>
          <p:cNvSpPr/>
          <p:nvPr/>
        </p:nvSpPr>
        <p:spPr>
          <a:xfrm>
            <a:off x="4728010" y="6513311"/>
            <a:ext cx="718466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necrosis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9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778"/>
            <a:ext cx="7886700" cy="4351338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Tissue-label segmentation is a useful abstraction.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developed a set of </a:t>
            </a:r>
            <a:r>
              <a:rPr lang="en-US" sz="2400" dirty="0">
                <a:solidFill>
                  <a:srgbClr val="FF0000"/>
                </a:solidFill>
              </a:rPr>
              <a:t>8 tissue labels </a:t>
            </a:r>
            <a:r>
              <a:rPr lang="en-US" sz="2400" dirty="0"/>
              <a:t>and collected pixel-label data from a pathologist on 58 ROIs.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trained two models:  </a:t>
            </a:r>
            <a:r>
              <a:rPr lang="en-US" sz="2400" dirty="0">
                <a:solidFill>
                  <a:srgbClr val="FF0000"/>
                </a:solidFill>
              </a:rPr>
              <a:t>SVM</a:t>
            </a:r>
            <a:r>
              <a:rPr lang="en-US" sz="2400" dirty="0">
                <a:solidFill>
                  <a:srgbClr val="0707FF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CNN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CNNs performed significantly better than SVMs both quantitatively and qualitatively.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15842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ROI Localization in WSIs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Tissue Label Segmentation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Automated Diagnosis of ROIs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Viewing Behavior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33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age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years in practice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# cases per week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affiliation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lab size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education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ROI*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diagnosis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viewport log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digital WSI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ROI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2538" y="5517512"/>
            <a:ext cx="220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 Outcome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Accuracy &amp; Efficiency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750858" y="2594098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confidence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difficulty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biopsy type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breast density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8219" y="1082223"/>
            <a:ext cx="5436106" cy="5354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88590" y="1024807"/>
            <a:ext cx="2094896" cy="3327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491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Diagnosis of ROIs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3931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Diagnostic errors are alarmingly high for pre-invasive lesions of the breast.</a:t>
            </a:r>
          </a:p>
          <a:p>
            <a:r>
              <a:rPr lang="en-US" sz="2400" dirty="0"/>
              <a:t>In the digiPATH study, the agreement between pathologists and experts for the </a:t>
            </a:r>
            <a:r>
              <a:rPr lang="en-US" sz="2400" dirty="0">
                <a:solidFill>
                  <a:srgbClr val="FF0000"/>
                </a:solidFill>
              </a:rPr>
              <a:t>atypia</a:t>
            </a:r>
            <a:r>
              <a:rPr lang="en-US" sz="2400" dirty="0"/>
              <a:t> cases is only </a:t>
            </a:r>
            <a:r>
              <a:rPr lang="en-US" sz="2400" dirty="0">
                <a:solidFill>
                  <a:srgbClr val="FF0000"/>
                </a:solidFill>
              </a:rPr>
              <a:t>48%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Novel image features for diagnosis can help</a:t>
            </a:r>
          </a:p>
          <a:p>
            <a:pPr lvl="1"/>
            <a:r>
              <a:rPr lang="en-US" sz="2000" dirty="0"/>
              <a:t>develop computer aided diagnosis systems, and</a:t>
            </a:r>
          </a:p>
          <a:p>
            <a:pPr lvl="1"/>
            <a:r>
              <a:rPr lang="en-US" sz="2000" dirty="0"/>
              <a:t>study the reasons for diagnostic errors.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671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079" y="365126"/>
            <a:ext cx="4847271" cy="1548833"/>
          </a:xfrm>
        </p:spPr>
        <p:txBody>
          <a:bodyPr>
            <a:noAutofit/>
          </a:bodyPr>
          <a:lstStyle/>
          <a:p>
            <a:r>
              <a:rPr lang="en-US" sz="2800" dirty="0"/>
              <a:t>Superpixel Label </a:t>
            </a:r>
            <a:br>
              <a:rPr lang="en-US" sz="2800" dirty="0"/>
            </a:br>
            <a:r>
              <a:rPr lang="en-US" sz="2800" dirty="0"/>
              <a:t>Frequency and Co-occurrence Histograms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132" name="Group 131"/>
          <p:cNvGrpSpPr/>
          <p:nvPr/>
        </p:nvGrpSpPr>
        <p:grpSpPr>
          <a:xfrm>
            <a:off x="1087113" y="5257571"/>
            <a:ext cx="1490927" cy="210312"/>
            <a:chOff x="1087113" y="5638571"/>
            <a:chExt cx="1490927" cy="210312"/>
          </a:xfrm>
        </p:grpSpPr>
        <p:sp>
          <p:nvSpPr>
            <p:cNvPr id="65" name="Rectangle 64"/>
            <p:cNvSpPr/>
            <p:nvPr/>
          </p:nvSpPr>
          <p:spPr>
            <a:xfrm>
              <a:off x="1087113" y="5638571"/>
              <a:ext cx="210312" cy="21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727421" y="5638571"/>
              <a:ext cx="210312" cy="21031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407267" y="5638571"/>
              <a:ext cx="210312" cy="21031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047575" y="5638571"/>
              <a:ext cx="210312" cy="21031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67728" y="5638571"/>
              <a:ext cx="210312" cy="21031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037242" y="5425017"/>
            <a:ext cx="1595032" cy="1032655"/>
            <a:chOff x="1037242" y="5806017"/>
            <a:chExt cx="1595032" cy="1032655"/>
          </a:xfrm>
        </p:grpSpPr>
        <p:sp>
          <p:nvSpPr>
            <p:cNvPr id="70" name="Rectangle 69"/>
            <p:cNvSpPr/>
            <p:nvPr/>
          </p:nvSpPr>
          <p:spPr>
            <a:xfrm rot="16200000">
              <a:off x="674803" y="6168456"/>
              <a:ext cx="1032655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1497968" y="5988920"/>
              <a:ext cx="673582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stroma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6200000">
              <a:off x="2091100" y="6039415"/>
              <a:ext cx="774571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6200000">
              <a:off x="1036692" y="6128381"/>
              <a:ext cx="952505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epithelium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rot="16200000">
              <a:off x="1739631" y="6069071"/>
              <a:ext cx="833883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313452" y="5206044"/>
            <a:ext cx="5272561" cy="1651956"/>
            <a:chOff x="1936719" y="4239878"/>
            <a:chExt cx="6075837" cy="1651956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1806116" y="4685247"/>
              <a:ext cx="615874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2189122" y="4705284"/>
              <a:ext cx="667170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epi-</a:t>
              </a:r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16200000">
              <a:off x="2572129" y="4725322"/>
              <a:ext cx="718466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epi-epi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 rot="16200000">
              <a:off x="2854660" y="4839937"/>
              <a:ext cx="970715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stroma-</a:t>
              </a:r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16200000">
              <a:off x="3237667" y="4859975"/>
              <a:ext cx="1022011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stroma-epi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16200000">
              <a:off x="3330835" y="4889037"/>
              <a:ext cx="1651956" cy="35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stroma-stroma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4192321" y="4738755"/>
              <a:ext cx="747320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secr-bg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16200000">
              <a:off x="4575329" y="4758793"/>
              <a:ext cx="79861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secr</a:t>
              </a:r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-epi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4996807" y="4738755"/>
              <a:ext cx="772969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secr-str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rot="16200000">
              <a:off x="5352563" y="4794059"/>
              <a:ext cx="87876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secr-secr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 rot="16200000">
              <a:off x="5851788" y="4720513"/>
              <a:ext cx="69762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16200000">
              <a:off x="6234795" y="4740551"/>
              <a:ext cx="748923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</a:t>
              </a:r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-epi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 rot="16200000">
              <a:off x="6656276" y="4720513"/>
              <a:ext cx="723275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nec-str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rot="16200000">
              <a:off x="7012030" y="4775817"/>
              <a:ext cx="829073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nec-secr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7445532" y="4755779"/>
              <a:ext cx="779381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nec-nec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315399" y="5289604"/>
            <a:ext cx="5253006" cy="246888"/>
            <a:chOff x="3315399" y="5619804"/>
            <a:chExt cx="5253006" cy="246888"/>
          </a:xfrm>
        </p:grpSpPr>
        <p:sp>
          <p:nvSpPr>
            <p:cNvPr id="115" name="Rectangle 114"/>
            <p:cNvSpPr/>
            <p:nvPr/>
          </p:nvSpPr>
          <p:spPr>
            <a:xfrm rot="16200000">
              <a:off x="3315399" y="5619804"/>
              <a:ext cx="246888" cy="246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16200000">
              <a:off x="367297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 rot="16200000">
              <a:off x="4030559" y="5619804"/>
              <a:ext cx="246888" cy="24688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 rot="16200000">
              <a:off x="4388139" y="5619804"/>
              <a:ext cx="246888" cy="246888"/>
            </a:xfrm>
            <a:prstGeom prst="rect">
              <a:avLst/>
            </a:prstGeom>
            <a:pattFill prst="wdUpDiag">
              <a:fgClr>
                <a:srgbClr val="FF99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 rot="16200000">
              <a:off x="474571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 rot="16200000">
              <a:off x="5103299" y="5619804"/>
              <a:ext cx="246888" cy="246888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 rot="16200000">
              <a:off x="5460879" y="5619804"/>
              <a:ext cx="246888" cy="246888"/>
            </a:xfrm>
            <a:prstGeom prst="rect">
              <a:avLst/>
            </a:prstGeom>
            <a:pattFill prst="wdUpDiag">
              <a:fgClr>
                <a:srgbClr val="00FF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 rot="16200000">
              <a:off x="581845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 rot="16200000">
              <a:off x="6176039" y="5619804"/>
              <a:ext cx="246888" cy="246888"/>
            </a:xfrm>
            <a:prstGeom prst="rect">
              <a:avLst/>
            </a:prstGeom>
            <a:pattFill prst="wdUpDiag">
              <a:fgClr>
                <a:srgbClr val="FF99FF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6533619" y="5619804"/>
              <a:ext cx="246888" cy="24688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6200000">
              <a:off x="689119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6200000">
              <a:off x="724877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 rot="16200000">
              <a:off x="760635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 rot="16200000">
              <a:off x="796393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 rot="16200000">
              <a:off x="8321517" y="5619804"/>
              <a:ext cx="246888" cy="2468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9" y="483995"/>
            <a:ext cx="2823362" cy="244697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2" name="Chart 5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293643"/>
              </p:ext>
            </p:extLst>
          </p:nvPr>
        </p:nvGraphicFramePr>
        <p:xfrm>
          <a:off x="571500" y="3260274"/>
          <a:ext cx="2208189" cy="210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3" name="Chart 5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986611"/>
              </p:ext>
            </p:extLst>
          </p:nvPr>
        </p:nvGraphicFramePr>
        <p:xfrm>
          <a:off x="2822920" y="3294200"/>
          <a:ext cx="5939858" cy="205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Rectangle 5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959" y="2989566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Histogram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35027" y="2995682"/>
            <a:ext cx="269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Co-occurrence Histogram</a:t>
            </a:r>
          </a:p>
        </p:txBody>
      </p:sp>
    </p:spTree>
    <p:extLst>
      <p:ext uri="{BB962C8B-B14F-4D97-AF65-F5344CB8AC3E}">
        <p14:creationId xmlns:p14="http://schemas.microsoft.com/office/powerpoint/2010/main" val="28051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2" grpId="0">
        <p:bldAsOne/>
      </p:bldGraphic>
      <p:bldGraphic spid="53" grpId="0">
        <p:bldAsOne/>
      </p:bldGraphic>
      <p:bldP spid="3" grpId="0"/>
      <p:bldP spid="5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2" b="33941"/>
          <a:stretch/>
        </p:blipFill>
        <p:spPr>
          <a:xfrm>
            <a:off x="833385" y="2873998"/>
            <a:ext cx="2347650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7" b="33941"/>
          <a:stretch/>
        </p:blipFill>
        <p:spPr>
          <a:xfrm>
            <a:off x="3265542" y="2873998"/>
            <a:ext cx="2345337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t="87" r="-198" b="33855"/>
          <a:stretch/>
        </p:blipFill>
        <p:spPr>
          <a:xfrm>
            <a:off x="3265542" y="2873998"/>
            <a:ext cx="2350008" cy="202032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hart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160086"/>
              </p:ext>
            </p:extLst>
          </p:nvPr>
        </p:nvGraphicFramePr>
        <p:xfrm>
          <a:off x="5624954" y="2874495"/>
          <a:ext cx="3098492" cy="2020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5822596" y="4818852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6876611" y="4818852"/>
            <a:ext cx="2286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6171299" y="4818852"/>
            <a:ext cx="227802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/>
          <p:cNvSpPr/>
          <p:nvPr/>
        </p:nvSpPr>
        <p:spPr>
          <a:xfrm>
            <a:off x="7576282" y="4818852"/>
            <a:ext cx="2286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14"/>
          <p:cNvSpPr/>
          <p:nvPr/>
        </p:nvSpPr>
        <p:spPr>
          <a:xfrm>
            <a:off x="8272018" y="4818852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Rectangle 21"/>
          <p:cNvSpPr/>
          <p:nvPr/>
        </p:nvSpPr>
        <p:spPr>
          <a:xfrm>
            <a:off x="6523556" y="4818852"/>
            <a:ext cx="2286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7229228" y="4818852"/>
            <a:ext cx="2286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7923336" y="4818852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6410893" y="4382439"/>
            <a:ext cx="1446230" cy="2711708"/>
            <a:chOff x="3127251" y="3769982"/>
            <a:chExt cx="1446230" cy="3337834"/>
          </a:xfrm>
        </p:grpSpPr>
        <p:sp>
          <p:nvSpPr>
            <p:cNvPr id="25" name="Rectangle 24"/>
            <p:cNvSpPr/>
            <p:nvPr/>
          </p:nvSpPr>
          <p:spPr>
            <a:xfrm>
              <a:off x="3477475" y="3769982"/>
              <a:ext cx="1096006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cs typeface="Times New Roman" panose="02020603050405020304" pitchFamily="18" charset="0"/>
                </a:rPr>
                <a:t>background</a:t>
              </a:r>
              <a:endParaRPr lang="en-US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5710" y="4202847"/>
              <a:ext cx="98777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benign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37245" y="4635712"/>
              <a:ext cx="1236236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malignant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53311" y="5068577"/>
              <a:ext cx="132017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normal stroma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27251" y="5501442"/>
              <a:ext cx="144623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desmoplastic </a:t>
              </a:r>
              <a:r>
                <a:rPr lang="en-US" sz="1400" dirty="0" err="1">
                  <a:cs typeface="Times New Roman" panose="02020603050405020304" pitchFamily="18" charset="0"/>
                </a:rPr>
                <a:t>str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79710" y="5934307"/>
              <a:ext cx="89377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54401" y="6367172"/>
              <a:ext cx="61908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blood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51846" y="6800039"/>
              <a:ext cx="821635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20171"/>
          <a:stretch/>
        </p:blipFill>
        <p:spPr>
          <a:xfrm>
            <a:off x="2420663" y="1412469"/>
            <a:ext cx="4302673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54523" y="24521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90709" y="24521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4181" y="2452198"/>
            <a:ext cx="153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(DCIS)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92782" y="2452198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640" y="4984254"/>
            <a:ext cx="11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duct layer</a:t>
            </a:r>
          </a:p>
        </p:txBody>
      </p:sp>
    </p:spTree>
    <p:extLst>
      <p:ext uri="{BB962C8B-B14F-4D97-AF65-F5344CB8AC3E}">
        <p14:creationId xmlns:p14="http://schemas.microsoft.com/office/powerpoint/2010/main" val="25206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Histopathology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28650" y="1900920"/>
            <a:ext cx="3751344" cy="2780292"/>
            <a:chOff x="5079713" y="1160213"/>
            <a:chExt cx="3751344" cy="2780292"/>
          </a:xfrm>
        </p:grpSpPr>
        <p:sp>
          <p:nvSpPr>
            <p:cNvPr id="22" name="TextBox 21"/>
            <p:cNvSpPr txBox="1"/>
            <p:nvPr/>
          </p:nvSpPr>
          <p:spPr>
            <a:xfrm>
              <a:off x="5874101" y="3571173"/>
              <a:ext cx="1615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female breast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0858" y="1160213"/>
              <a:ext cx="1034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terminal ducts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44680" y="1570434"/>
              <a:ext cx="886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ductules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9713" y="1453396"/>
              <a:ext cx="1025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segmental ducts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742" y="1268193"/>
              <a:ext cx="3063466" cy="248764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897887" y="2618918"/>
            <a:ext cx="3844852" cy="2054292"/>
            <a:chOff x="5717508" y="4577446"/>
            <a:chExt cx="3844852" cy="2054292"/>
          </a:xfrm>
        </p:grpSpPr>
        <p:grpSp>
          <p:nvGrpSpPr>
            <p:cNvPr id="28" name="Group 27"/>
            <p:cNvGrpSpPr/>
            <p:nvPr/>
          </p:nvGrpSpPr>
          <p:grpSpPr>
            <a:xfrm>
              <a:off x="5717508" y="4577446"/>
              <a:ext cx="2042984" cy="2054292"/>
              <a:chOff x="4062536" y="1233831"/>
              <a:chExt cx="2042984" cy="205429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9217" y="1233831"/>
                <a:ext cx="1969575" cy="164280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062536" y="2918791"/>
                <a:ext cx="2042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a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duct</a:t>
                </a:r>
                <a:endParaRPr lang="en-US" b="1" i="1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7339985" y="5410553"/>
              <a:ext cx="645426" cy="1451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85411" y="6173874"/>
              <a:ext cx="854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lumen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39016" y="5335455"/>
              <a:ext cx="1623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stroma</a:t>
              </a:r>
            </a:p>
            <a:p>
              <a:r>
                <a:rPr lang="en-US" sz="1400" dirty="0"/>
                <a:t>(connective tissue)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707883" y="5304592"/>
              <a:ext cx="1325994" cy="98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097287" y="4965180"/>
              <a:ext cx="854158" cy="2650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50967" y="4790404"/>
              <a:ext cx="1348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duct</a:t>
              </a:r>
            </a:p>
            <a:p>
              <a:r>
                <a:rPr lang="en-US" sz="1400" dirty="0"/>
                <a:t>(epithelium)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8915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 t="87" r="-2" b="33854"/>
          <a:stretch/>
        </p:blipFill>
        <p:spPr>
          <a:xfrm>
            <a:off x="438150" y="749935"/>
            <a:ext cx="1910126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0" t="42" r="27" b="33900"/>
          <a:stretch/>
        </p:blipFill>
        <p:spPr>
          <a:xfrm>
            <a:off x="440604" y="2501740"/>
            <a:ext cx="191022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440717" y="4250825"/>
            <a:ext cx="1910128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Chart 10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392104"/>
              </p:ext>
            </p:extLst>
          </p:nvPr>
        </p:nvGraphicFramePr>
        <p:xfrm>
          <a:off x="2454394" y="65985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80596"/>
              </p:ext>
            </p:extLst>
          </p:nvPr>
        </p:nvGraphicFramePr>
        <p:xfrm>
          <a:off x="2452298" y="2410300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164911"/>
              </p:ext>
            </p:extLst>
          </p:nvPr>
        </p:nvGraphicFramePr>
        <p:xfrm>
          <a:off x="2454394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4656588" y="75714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4656588" y="425218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4656588" y="250466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" name="Chart 1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634262"/>
              </p:ext>
            </p:extLst>
          </p:nvPr>
        </p:nvGraphicFramePr>
        <p:xfrm>
          <a:off x="6668268" y="66570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1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535657"/>
              </p:ext>
            </p:extLst>
          </p:nvPr>
        </p:nvGraphicFramePr>
        <p:xfrm>
          <a:off x="6668268" y="241322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19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236602"/>
              </p:ext>
            </p:extLst>
          </p:nvPr>
        </p:nvGraphicFramePr>
        <p:xfrm>
          <a:off x="6668268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8150" y="288835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Inner Layers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0140" y="288835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Layers</a:t>
            </a:r>
          </a:p>
        </p:txBody>
      </p:sp>
      <p:sp>
        <p:nvSpPr>
          <p:cNvPr id="22" name="Rectangle 21"/>
          <p:cNvSpPr/>
          <p:nvPr/>
        </p:nvSpPr>
        <p:spPr>
          <a:xfrm rot="5400000">
            <a:off x="622060" y="6039520"/>
            <a:ext cx="1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/>
          <p:cNvSpPr/>
          <p:nvPr/>
        </p:nvSpPr>
        <p:spPr>
          <a:xfrm rot="5400000">
            <a:off x="2647154" y="6281349"/>
            <a:ext cx="1572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 rot="5400000">
            <a:off x="622335" y="6281349"/>
            <a:ext cx="156651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4"/>
          <p:cNvSpPr/>
          <p:nvPr/>
        </p:nvSpPr>
        <p:spPr>
          <a:xfrm rot="5400000">
            <a:off x="4830773" y="6281349"/>
            <a:ext cx="1572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 rot="5400000">
            <a:off x="7010619" y="6281349"/>
            <a:ext cx="1572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/>
          <p:cNvSpPr/>
          <p:nvPr/>
        </p:nvSpPr>
        <p:spPr>
          <a:xfrm rot="5400000">
            <a:off x="2647154" y="6039520"/>
            <a:ext cx="1572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5400000">
            <a:off x="4830773" y="6039520"/>
            <a:ext cx="1572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/>
        </p:nvSpPr>
        <p:spPr>
          <a:xfrm rot="5400000">
            <a:off x="7010619" y="6039520"/>
            <a:ext cx="1572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776045" y="5999932"/>
            <a:ext cx="1096006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400" dirty="0">
                <a:cs typeface="Times New Roman" panose="02020603050405020304" pitchFamily="18" charset="0"/>
              </a:rPr>
              <a:t>background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776045" y="6241761"/>
            <a:ext cx="1582486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benign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06675" y="5999932"/>
            <a:ext cx="1830950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malignant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675" y="6241761"/>
            <a:ext cx="132016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normal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95022" y="5999932"/>
            <a:ext cx="1775422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desmoplastic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95022" y="6241761"/>
            <a:ext cx="893771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secretion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76155" y="5999932"/>
            <a:ext cx="61907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blood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76155" y="6241761"/>
            <a:ext cx="821635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necrosis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2621615" y="2372904"/>
            <a:ext cx="1858946" cy="70006"/>
            <a:chOff x="3070432" y="5898714"/>
            <a:chExt cx="2678022" cy="228600"/>
          </a:xfrm>
        </p:grpSpPr>
        <p:sp>
          <p:nvSpPr>
            <p:cNvPr id="42" name="Rectangle 41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2621615" y="4158458"/>
            <a:ext cx="1858946" cy="70006"/>
            <a:chOff x="3070432" y="5898714"/>
            <a:chExt cx="2678022" cy="228600"/>
          </a:xfrm>
        </p:grpSpPr>
        <p:sp>
          <p:nvSpPr>
            <p:cNvPr id="51" name="Rectangle 50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2623499" y="5880300"/>
            <a:ext cx="1858946" cy="70006"/>
            <a:chOff x="3070432" y="5898714"/>
            <a:chExt cx="2678022" cy="228600"/>
          </a:xfrm>
        </p:grpSpPr>
        <p:sp>
          <p:nvSpPr>
            <p:cNvPr id="60" name="Rectangle 59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6836075" y="2392544"/>
            <a:ext cx="1858946" cy="70006"/>
            <a:chOff x="3070432" y="5898714"/>
            <a:chExt cx="2678022" cy="228600"/>
          </a:xfrm>
        </p:grpSpPr>
        <p:sp>
          <p:nvSpPr>
            <p:cNvPr id="69" name="Rectangle 68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6836075" y="4131289"/>
            <a:ext cx="1858946" cy="70006"/>
            <a:chOff x="3070432" y="5898714"/>
            <a:chExt cx="2678022" cy="228600"/>
          </a:xfrm>
        </p:grpSpPr>
        <p:sp>
          <p:nvSpPr>
            <p:cNvPr id="78" name="Rectangle 77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6836075" y="5878809"/>
            <a:ext cx="1858946" cy="70006"/>
            <a:chOff x="3070432" y="5898714"/>
            <a:chExt cx="2678022" cy="228600"/>
          </a:xfrm>
        </p:grpSpPr>
        <p:sp>
          <p:nvSpPr>
            <p:cNvPr id="87" name="Rectangle 86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01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  <p:bldGraphic spid="20" grpId="0">
        <p:bldAsOne/>
      </p:bldGraphic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171" y="2861222"/>
            <a:ext cx="2197394" cy="263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76" y="1199807"/>
            <a:ext cx="2353635" cy="15680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64608"/>
              </p:ext>
            </p:extLst>
          </p:nvPr>
        </p:nvGraphicFramePr>
        <p:xfrm>
          <a:off x="1469171" y="5775716"/>
          <a:ext cx="2197392" cy="896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4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96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background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secretion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2705"/>
              </p:ext>
            </p:extLst>
          </p:nvPr>
        </p:nvGraphicFramePr>
        <p:xfrm>
          <a:off x="554779" y="2861228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56605"/>
              </p:ext>
            </p:extLst>
          </p:nvPr>
        </p:nvGraphicFramePr>
        <p:xfrm>
          <a:off x="1469179" y="2861224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35" b="40654"/>
          <a:stretch/>
        </p:blipFill>
        <p:spPr>
          <a:xfrm>
            <a:off x="5934525" y="1204563"/>
            <a:ext cx="1936487" cy="1563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1" y="2861223"/>
            <a:ext cx="2200243" cy="262915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75500"/>
              </p:ext>
            </p:extLst>
          </p:nvPr>
        </p:nvGraphicFramePr>
        <p:xfrm>
          <a:off x="5867401" y="5793285"/>
          <a:ext cx="2197384" cy="878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78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background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secretion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04752"/>
              </p:ext>
            </p:extLst>
          </p:nvPr>
        </p:nvGraphicFramePr>
        <p:xfrm>
          <a:off x="4953001" y="2857984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54161"/>
              </p:ext>
            </p:extLst>
          </p:nvPr>
        </p:nvGraphicFramePr>
        <p:xfrm>
          <a:off x="5867401" y="2857980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28650" y="50166"/>
            <a:ext cx="7886700" cy="1325563"/>
          </a:xfrm>
        </p:spPr>
        <p:txBody>
          <a:bodyPr/>
          <a:lstStyle/>
          <a:p>
            <a:r>
              <a:rPr lang="en-US" dirty="0"/>
              <a:t>Structure Feature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1525408" y="5510038"/>
            <a:ext cx="2103547" cy="179562"/>
            <a:chOff x="3070432" y="5898714"/>
            <a:chExt cx="2678022" cy="228600"/>
          </a:xfrm>
        </p:grpSpPr>
        <p:sp>
          <p:nvSpPr>
            <p:cNvPr id="45" name="Rectangle 4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5909876" y="5510038"/>
            <a:ext cx="2103547" cy="179562"/>
            <a:chOff x="3070432" y="5898714"/>
            <a:chExt cx="2678022" cy="228600"/>
          </a:xfrm>
        </p:grpSpPr>
        <p:sp>
          <p:nvSpPr>
            <p:cNvPr id="55" name="Rectangle 5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17134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34" y="3015508"/>
            <a:ext cx="126606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13" descr="Machine generated alternative text:&#10;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069" y="722835"/>
            <a:ext cx="1371861" cy="1188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82" y="3046592"/>
            <a:ext cx="126606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97437" y="5487271"/>
            <a:ext cx="1431054" cy="738664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Low-Level </a:t>
            </a:r>
          </a:p>
          <a:p>
            <a:pPr algn="ctr"/>
            <a:r>
              <a:rPr lang="en-US" sz="1400" dirty="0"/>
              <a:t>Color &amp; Texture </a:t>
            </a:r>
          </a:p>
          <a:p>
            <a:pPr algn="ctr"/>
            <a:r>
              <a:rPr lang="en-US" sz="1400" dirty="0"/>
              <a:t>Features</a:t>
            </a:r>
          </a:p>
        </p:txBody>
      </p:sp>
      <p:cxnSp>
        <p:nvCxnSpPr>
          <p:cNvPr id="13" name="Connector: Elbow 12"/>
          <p:cNvCxnSpPr>
            <a:stCxn id="6" idx="1"/>
            <a:endCxn id="11" idx="0"/>
          </p:cNvCxnSpPr>
          <p:nvPr/>
        </p:nvCxnSpPr>
        <p:spPr>
          <a:xfrm rot="10800000" flipV="1">
            <a:off x="1512965" y="1317195"/>
            <a:ext cx="2373105" cy="4170076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9" idx="0"/>
          </p:cNvCxnSpPr>
          <p:nvPr/>
        </p:nvCxnSpPr>
        <p:spPr>
          <a:xfrm flipH="1">
            <a:off x="3750113" y="1911555"/>
            <a:ext cx="821887" cy="1135037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28" y="1577100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svm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618" y="1825359"/>
            <a:ext cx="570150" cy="570150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>
            <a:stCxn id="6" idx="2"/>
            <a:endCxn id="5" idx="0"/>
          </p:cNvCxnSpPr>
          <p:nvPr/>
        </p:nvCxnSpPr>
        <p:spPr>
          <a:xfrm>
            <a:off x="4572000" y="1911555"/>
            <a:ext cx="2154465" cy="110395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59501" y="4206951"/>
            <a:ext cx="218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k-means clustering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25700" y="4181443"/>
            <a:ext cx="11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SVM / CNN</a:t>
            </a:r>
          </a:p>
        </p:txBody>
      </p:sp>
      <p:cxnSp>
        <p:nvCxnSpPr>
          <p:cNvPr id="34" name="Straight Arrow Connector 33"/>
          <p:cNvCxnSpPr>
            <a:stCxn id="26" idx="2"/>
            <a:endCxn id="36" idx="0"/>
          </p:cNvCxnSpPr>
          <p:nvPr/>
        </p:nvCxnSpPr>
        <p:spPr>
          <a:xfrm>
            <a:off x="3750113" y="4514728"/>
            <a:ext cx="0" cy="86482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48166" y="5379550"/>
            <a:ext cx="1203893" cy="954107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Superpixel </a:t>
            </a:r>
          </a:p>
          <a:p>
            <a:pPr algn="ctr"/>
            <a:r>
              <a:rPr lang="en-US" sz="1400" dirty="0"/>
              <a:t>Label </a:t>
            </a:r>
          </a:p>
          <a:p>
            <a:pPr algn="ctr"/>
            <a:r>
              <a:rPr lang="en-US" sz="1400" dirty="0"/>
              <a:t>Freq. &amp; </a:t>
            </a:r>
            <a:r>
              <a:rPr lang="en-US" sz="1400" dirty="0" err="1"/>
              <a:t>Cooc</a:t>
            </a:r>
            <a:r>
              <a:rPr lang="en-US" sz="1400" dirty="0"/>
              <a:t>. Histograms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37917" y="2197303"/>
            <a:ext cx="11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supervised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481387" y="392335"/>
            <a:ext cx="218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RGB image of an ROI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99244" y="2219332"/>
            <a:ext cx="135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unsupervised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1580" y="5594993"/>
            <a:ext cx="971303" cy="52322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Structure </a:t>
            </a:r>
          </a:p>
          <a:p>
            <a:pPr algn="ctr"/>
            <a:r>
              <a:rPr lang="en-US" sz="1400" dirty="0"/>
              <a:t>Feature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3754" y="5379550"/>
            <a:ext cx="1203893" cy="95410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Superpixel </a:t>
            </a:r>
          </a:p>
          <a:p>
            <a:pPr algn="ctr"/>
            <a:r>
              <a:rPr lang="en-US" sz="1400" dirty="0"/>
              <a:t>Label </a:t>
            </a:r>
          </a:p>
          <a:p>
            <a:pPr algn="ctr"/>
            <a:r>
              <a:rPr lang="en-US" sz="1400" dirty="0"/>
              <a:t>Freq. &amp; </a:t>
            </a:r>
            <a:r>
              <a:rPr lang="en-US" sz="1400" dirty="0" err="1"/>
              <a:t>Cooc</a:t>
            </a:r>
            <a:r>
              <a:rPr lang="en-US" sz="1400" dirty="0"/>
              <a:t>. Histograms</a:t>
            </a:r>
          </a:p>
        </p:txBody>
      </p:sp>
      <p:cxnSp>
        <p:nvCxnSpPr>
          <p:cNvPr id="47" name="Connector: Elbow 46"/>
          <p:cNvCxnSpPr>
            <a:stCxn id="38" idx="0"/>
            <a:endCxn id="37" idx="0"/>
          </p:cNvCxnSpPr>
          <p:nvPr/>
        </p:nvCxnSpPr>
        <p:spPr>
          <a:xfrm rot="16200000" flipH="1">
            <a:off x="6618744" y="4886506"/>
            <a:ext cx="215443" cy="1201531"/>
          </a:xfrm>
          <a:prstGeom prst="bentConnector3">
            <a:avLst>
              <a:gd name="adj1" fmla="val -297515"/>
            </a:avLst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1" idx="2"/>
          </p:cNvCxnSpPr>
          <p:nvPr/>
        </p:nvCxnSpPr>
        <p:spPr>
          <a:xfrm>
            <a:off x="6723921" y="4489220"/>
            <a:ext cx="0" cy="25347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9390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31" grpId="0"/>
      <p:bldP spid="36" grpId="0" animBg="1"/>
      <p:bldP spid="101" grpId="0"/>
      <p:bldP spid="35" grpId="0"/>
      <p:bldP spid="37" grpId="0" animBg="1"/>
      <p:bldP spid="3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9299"/>
          </a:xfrm>
        </p:spPr>
        <p:txBody>
          <a:bodyPr/>
          <a:lstStyle/>
          <a:p>
            <a:r>
              <a:rPr lang="en-US" dirty="0"/>
              <a:t>Diagnostic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9066" y="4867835"/>
            <a:ext cx="3026284" cy="1309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4-class classification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53</a:t>
            </a:fld>
            <a:endParaRPr lang="en-US"/>
          </a:p>
        </p:txBody>
      </p:sp>
      <p:sp>
        <p:nvSpPr>
          <p:cNvPr id="6" name="Rounded Rectangle 2"/>
          <p:cNvSpPr>
            <a:spLocks noChangeAspect="1"/>
          </p:cNvSpPr>
          <p:nvPr/>
        </p:nvSpPr>
        <p:spPr>
          <a:xfrm>
            <a:off x="2197123" y="1254125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3789896" y="1651340"/>
            <a:ext cx="630053" cy="28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sp>
        <p:nvSpPr>
          <p:cNvPr id="8" name="Rounded Rectangle 3"/>
          <p:cNvSpPr>
            <a:spLocks noChangeAspect="1"/>
          </p:cNvSpPr>
          <p:nvPr/>
        </p:nvSpPr>
        <p:spPr>
          <a:xfrm>
            <a:off x="4396425" y="3176542"/>
            <a:ext cx="975852" cy="4636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cxnSp>
        <p:nvCxnSpPr>
          <p:cNvPr id="9" name="Straight Arrow Connector 8"/>
          <p:cNvCxnSpPr>
            <a:cxnSpLocks noChangeAspect="1"/>
            <a:stCxn id="6" idx="2"/>
            <a:endCxn id="8" idx="0"/>
          </p:cNvCxnSpPr>
          <p:nvPr/>
        </p:nvCxnSpPr>
        <p:spPr>
          <a:xfrm>
            <a:off x="2993510" y="2398228"/>
            <a:ext cx="1890842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spect="1"/>
          </p:cNvSpPr>
          <p:nvPr/>
        </p:nvSpPr>
        <p:spPr>
          <a:xfrm>
            <a:off x="4588377" y="364016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11" name="Rounded Rectangle 7"/>
          <p:cNvSpPr>
            <a:spLocks noChangeAspect="1"/>
          </p:cNvSpPr>
          <p:nvPr/>
        </p:nvSpPr>
        <p:spPr>
          <a:xfrm>
            <a:off x="628650" y="3176542"/>
            <a:ext cx="968376" cy="448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cxnSp>
        <p:nvCxnSpPr>
          <p:cNvPr id="12" name="Straight Arrow Connector 11"/>
          <p:cNvCxnSpPr>
            <a:cxnSpLocks noChangeAspect="1"/>
            <a:stCxn id="6" idx="2"/>
            <a:endCxn id="11" idx="0"/>
          </p:cNvCxnSpPr>
          <p:nvPr/>
        </p:nvCxnSpPr>
        <p:spPr>
          <a:xfrm flipH="1">
            <a:off x="1112838" y="2398228"/>
            <a:ext cx="1880671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767725" y="3640165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14" name="Rounded Rectangle 8"/>
          <p:cNvSpPr>
            <a:spLocks noChangeAspect="1"/>
          </p:cNvSpPr>
          <p:nvPr/>
        </p:nvSpPr>
        <p:spPr>
          <a:xfrm>
            <a:off x="1759948" y="3176542"/>
            <a:ext cx="1155316" cy="478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15" name="Rounded Rectangle 9"/>
          <p:cNvSpPr>
            <a:spLocks noChangeAspect="1"/>
          </p:cNvSpPr>
          <p:nvPr/>
        </p:nvSpPr>
        <p:spPr>
          <a:xfrm>
            <a:off x="3078186" y="3176542"/>
            <a:ext cx="1155316" cy="478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cxnSp>
        <p:nvCxnSpPr>
          <p:cNvPr id="16" name="Straight Arrow Connector 15"/>
          <p:cNvCxnSpPr>
            <a:cxnSpLocks noChangeAspect="1"/>
            <a:stCxn id="6" idx="2"/>
            <a:endCxn id="14" idx="0"/>
          </p:cNvCxnSpPr>
          <p:nvPr/>
        </p:nvCxnSpPr>
        <p:spPr>
          <a:xfrm flipH="1">
            <a:off x="2337607" y="2398228"/>
            <a:ext cx="655903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 noChangeAspect="1"/>
            <a:stCxn id="6" idx="2"/>
            <a:endCxn id="15" idx="0"/>
          </p:cNvCxnSpPr>
          <p:nvPr/>
        </p:nvCxnSpPr>
        <p:spPr>
          <a:xfrm>
            <a:off x="2993510" y="2398228"/>
            <a:ext cx="662335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2048407" y="364016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3318392" y="364016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36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Content Placeholder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94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41701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3663 0.397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198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34739 0.397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8" y="198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39236 0.399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1997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43038 0.399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  <p:bldP spid="14" grpId="0" animBg="1"/>
      <p:bldP spid="15" grpId="0" animBg="1"/>
      <p:bldP spid="18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54</a:t>
            </a:fld>
            <a:endParaRPr lang="en-US" dirty="0"/>
          </a:p>
        </p:txBody>
      </p:sp>
      <p:sp>
        <p:nvSpPr>
          <p:cNvPr id="41" name="Rounded Rectangle 3"/>
          <p:cNvSpPr>
            <a:spLocks noChangeAspect="1"/>
          </p:cNvSpPr>
          <p:nvPr/>
        </p:nvSpPr>
        <p:spPr>
          <a:xfrm>
            <a:off x="1714635" y="2848849"/>
            <a:ext cx="964976" cy="458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42" name="Rounded Rectangle 5"/>
          <p:cNvSpPr>
            <a:spLocks noChangeAspect="1"/>
          </p:cNvSpPr>
          <p:nvPr/>
        </p:nvSpPr>
        <p:spPr>
          <a:xfrm>
            <a:off x="3174732" y="2848849"/>
            <a:ext cx="1386460" cy="7838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3" name="Rounded Rectangle 6"/>
          <p:cNvSpPr>
            <a:spLocks noChangeAspect="1"/>
          </p:cNvSpPr>
          <p:nvPr/>
        </p:nvSpPr>
        <p:spPr>
          <a:xfrm>
            <a:off x="2108391" y="4007930"/>
            <a:ext cx="1386460" cy="6211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4" name="Rounded Rectangle 7"/>
          <p:cNvSpPr>
            <a:spLocks noChangeAspect="1"/>
          </p:cNvSpPr>
          <p:nvPr/>
        </p:nvSpPr>
        <p:spPr>
          <a:xfrm>
            <a:off x="4294067" y="4007930"/>
            <a:ext cx="957583" cy="443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sp>
        <p:nvSpPr>
          <p:cNvPr id="45" name="Rounded Rectangle 8"/>
          <p:cNvSpPr>
            <a:spLocks noChangeAspect="1"/>
          </p:cNvSpPr>
          <p:nvPr/>
        </p:nvSpPr>
        <p:spPr>
          <a:xfrm>
            <a:off x="2889850" y="5300052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sp>
        <p:nvSpPr>
          <p:cNvPr id="46" name="Rounded Rectangle 9"/>
          <p:cNvSpPr>
            <a:spLocks noChangeAspect="1"/>
          </p:cNvSpPr>
          <p:nvPr/>
        </p:nvSpPr>
        <p:spPr>
          <a:xfrm>
            <a:off x="1388850" y="5300052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cxnSp>
        <p:nvCxnSpPr>
          <p:cNvPr id="47" name="Straight Arrow Connector 46"/>
          <p:cNvCxnSpPr>
            <a:cxnSpLocks noChangeAspect="1"/>
            <a:stCxn id="84" idx="2"/>
            <a:endCxn id="41" idx="0"/>
          </p:cNvCxnSpPr>
          <p:nvPr/>
        </p:nvCxnSpPr>
        <p:spPr>
          <a:xfrm flipH="1">
            <a:off x="2197123" y="2398228"/>
            <a:ext cx="796387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 noChangeAspect="1"/>
            <a:stCxn id="84" idx="2"/>
            <a:endCxn id="42" idx="0"/>
          </p:cNvCxnSpPr>
          <p:nvPr/>
        </p:nvCxnSpPr>
        <p:spPr>
          <a:xfrm>
            <a:off x="2993510" y="2398228"/>
            <a:ext cx="874452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  <a:stCxn id="42" idx="2"/>
            <a:endCxn id="43" idx="0"/>
          </p:cNvCxnSpPr>
          <p:nvPr/>
        </p:nvCxnSpPr>
        <p:spPr>
          <a:xfrm flipH="1">
            <a:off x="2801621" y="3632662"/>
            <a:ext cx="1066341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42" idx="2"/>
            <a:endCxn id="44" idx="0"/>
          </p:cNvCxnSpPr>
          <p:nvPr/>
        </p:nvCxnSpPr>
        <p:spPr>
          <a:xfrm>
            <a:off x="3867962" y="3632662"/>
            <a:ext cx="904897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3" idx="2"/>
            <a:endCxn id="45" idx="0"/>
          </p:cNvCxnSpPr>
          <p:nvPr/>
        </p:nvCxnSpPr>
        <p:spPr>
          <a:xfrm>
            <a:off x="2801621" y="4629065"/>
            <a:ext cx="659449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6" idx="0"/>
          </p:cNvCxnSpPr>
          <p:nvPr/>
        </p:nvCxnSpPr>
        <p:spPr>
          <a:xfrm flipH="1">
            <a:off x="1960070" y="4629065"/>
            <a:ext cx="841551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4593036" y="3088436"/>
            <a:ext cx="6230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N=392</a:t>
            </a:r>
          </a:p>
        </p:txBody>
      </p: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1855856" y="3314348"/>
            <a:ext cx="5397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3461070" y="4164591"/>
            <a:ext cx="6230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N=290</a:t>
            </a:r>
          </a:p>
        </p:txBody>
      </p: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4431591" y="4476745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58" name="TextBox 57"/>
          <p:cNvSpPr txBox="1">
            <a:spLocks noChangeAspect="1"/>
          </p:cNvSpPr>
          <p:nvPr/>
        </p:nvSpPr>
        <p:spPr>
          <a:xfrm>
            <a:off x="3118442" y="5773297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sp>
        <p:nvSpPr>
          <p:cNvPr id="59" name="TextBox 58"/>
          <p:cNvSpPr txBox="1">
            <a:spLocks noChangeAspect="1"/>
          </p:cNvSpPr>
          <p:nvPr/>
        </p:nvSpPr>
        <p:spPr>
          <a:xfrm>
            <a:off x="1622308" y="5773297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28650" y="365126"/>
            <a:ext cx="7886700" cy="749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Diagnostic Classification</a:t>
            </a:r>
          </a:p>
        </p:txBody>
      </p:sp>
      <p:sp>
        <p:nvSpPr>
          <p:cNvPr id="84" name="Rounded Rectangle 2"/>
          <p:cNvSpPr>
            <a:spLocks noChangeAspect="1"/>
          </p:cNvSpPr>
          <p:nvPr/>
        </p:nvSpPr>
        <p:spPr>
          <a:xfrm>
            <a:off x="2197123" y="1254125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85" name="TextBox 84"/>
          <p:cNvSpPr txBox="1">
            <a:spLocks noChangeAspect="1"/>
          </p:cNvSpPr>
          <p:nvPr/>
        </p:nvSpPr>
        <p:spPr>
          <a:xfrm>
            <a:off x="3789896" y="1651340"/>
            <a:ext cx="630053" cy="28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36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Content Placeholder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94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5251650" y="4826866"/>
            <a:ext cx="3263700" cy="1350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1-diagnosis-at-a-time</a:t>
            </a:r>
          </a:p>
          <a:p>
            <a:pPr marL="0" indent="0" algn="ctr">
              <a:buNone/>
            </a:pPr>
            <a:r>
              <a:rPr lang="en-US" sz="2400" i="1" dirty="0"/>
              <a:t>mimicking pathologists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9424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4895 0.19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9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3472 0.18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9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3559 0.1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3298 0.1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18472 L -0.23663 0.36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879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18495 L -0.60469 0.3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886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0.18495 L -0.61736 0.36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6 0.36227 L -0.61111 0.5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071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69 0.3625 L -0.30747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2133600"/>
            <a:ext cx="1457325" cy="2581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85975" y="2133600"/>
            <a:ext cx="1457325" cy="2581275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tial Circle 32"/>
          <p:cNvSpPr/>
          <p:nvPr/>
        </p:nvSpPr>
        <p:spPr>
          <a:xfrm rot="10800000">
            <a:off x="1263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rgbClr val="FF65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artial Circle 8"/>
          <p:cNvSpPr/>
          <p:nvPr/>
        </p:nvSpPr>
        <p:spPr>
          <a:xfrm>
            <a:off x="1263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9909" y="270821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727" y="286062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629" y="342280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9473" y="415456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650" y="296977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861" y="391545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4097" y="361768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8282" y="220614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6207" y="428478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3255" y="22061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3255" y="2869683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3660" y="26034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90671" y="3522026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99907" y="31457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7551" y="381662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1386" y="30543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8422" y="415777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71386" y="4254004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54889" y="340223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04593" y="3154441"/>
            <a:ext cx="86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positives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5638" y="3154441"/>
            <a:ext cx="86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</a:t>
            </a:r>
          </a:p>
          <a:p>
            <a:r>
              <a:rPr lang="en-US" sz="1400" dirty="0"/>
              <a:t>positives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640" y="2145089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 </a:t>
            </a:r>
          </a:p>
          <a:p>
            <a:r>
              <a:rPr lang="en-US" sz="1400" dirty="0"/>
              <a:t>negatives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6257" y="2134077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negatives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2417" y="21336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specificity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7409364" y="3490525"/>
            <a:ext cx="671049" cy="767313"/>
            <a:chOff x="7193550" y="4039057"/>
            <a:chExt cx="907479" cy="1037661"/>
          </a:xfrm>
        </p:grpSpPr>
        <p:sp>
          <p:nvSpPr>
            <p:cNvPr id="52" name="Rectangle 51"/>
            <p:cNvSpPr/>
            <p:nvPr/>
          </p:nvSpPr>
          <p:spPr>
            <a:xfrm>
              <a:off x="7506669" y="4039057"/>
              <a:ext cx="594360" cy="1037661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artial Circle 52"/>
            <p:cNvSpPr/>
            <p:nvPr/>
          </p:nvSpPr>
          <p:spPr>
            <a:xfrm rot="10800000">
              <a:off x="7193550" y="4227061"/>
              <a:ext cx="640080" cy="64008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rgbClr val="FF656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7241968" y="3425196"/>
            <a:ext cx="10058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120646" y="4405645"/>
                <a:ext cx="1248483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𝑓𝑝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646" y="4405645"/>
                <a:ext cx="1248483" cy="5965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6974426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074352" y="2133600"/>
            <a:ext cx="10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</a:t>
            </a:r>
          </a:p>
        </p:txBody>
      </p: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5680077" y="2739551"/>
            <a:ext cx="1005840" cy="1518286"/>
            <a:chOff x="5422426" y="3023494"/>
            <a:chExt cx="1360227" cy="2053224"/>
          </a:xfrm>
        </p:grpSpPr>
        <p:grpSp>
          <p:nvGrpSpPr>
            <p:cNvPr id="71" name="Group 70"/>
            <p:cNvGrpSpPr/>
            <p:nvPr/>
          </p:nvGrpSpPr>
          <p:grpSpPr>
            <a:xfrm>
              <a:off x="5635329" y="4039057"/>
              <a:ext cx="934421" cy="1037661"/>
              <a:chOff x="5552540" y="3417063"/>
              <a:chExt cx="2280285" cy="2581275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5552540" y="3417063"/>
                <a:ext cx="1457324" cy="25812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Partial Circle 74"/>
              <p:cNvSpPr/>
              <p:nvPr/>
            </p:nvSpPr>
            <p:spPr>
              <a:xfrm>
                <a:off x="6186906" y="3884740"/>
                <a:ext cx="1645919" cy="1645919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Partial Circle 71"/>
            <p:cNvSpPr/>
            <p:nvPr/>
          </p:nvSpPr>
          <p:spPr>
            <a:xfrm>
              <a:off x="5724714" y="3023494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422426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4118799" y="3425377"/>
            <a:ext cx="10058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4003045" y="4405645"/>
                <a:ext cx="1218026" cy="55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𝑡𝑛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𝑎𝑙𝑙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045" y="4405645"/>
                <a:ext cx="1218026" cy="5534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548171" y="4405645"/>
                <a:ext cx="1248482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171" y="4405645"/>
                <a:ext cx="1248482" cy="596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3852181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412535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571096" y="2133600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628640" y="4937005"/>
                <a:ext cx="17431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𝑡𝑝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𝑛𝑒𝑔𝑎𝑡𝑖𝑣𝑒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𝑛𝑒𝑔𝑎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𝑡𝑖𝑣𝑒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0" y="4937005"/>
                <a:ext cx="1743170" cy="830997"/>
              </a:xfrm>
              <a:prstGeom prst="rect">
                <a:avLst/>
              </a:prstGeom>
              <a:blipFill>
                <a:blip r:embed="rId6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87190" y="1444448"/>
            <a:ext cx="243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Each ROI is a sample.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389859" y="2614179"/>
            <a:ext cx="671048" cy="767313"/>
            <a:chOff x="7193550" y="4039057"/>
            <a:chExt cx="907479" cy="1037661"/>
          </a:xfrm>
        </p:grpSpPr>
        <p:sp>
          <p:nvSpPr>
            <p:cNvPr id="93" name="Rectangle 92"/>
            <p:cNvSpPr/>
            <p:nvPr/>
          </p:nvSpPr>
          <p:spPr>
            <a:xfrm>
              <a:off x="7506669" y="4039057"/>
              <a:ext cx="594360" cy="1037661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artial Circle 93"/>
            <p:cNvSpPr/>
            <p:nvPr/>
          </p:nvSpPr>
          <p:spPr>
            <a:xfrm rot="10800000">
              <a:off x="7193550" y="4227061"/>
              <a:ext cx="640080" cy="64008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205058" y="3505275"/>
            <a:ext cx="834652" cy="763481"/>
            <a:chOff x="1848658" y="2341036"/>
            <a:chExt cx="2914650" cy="2581275"/>
          </a:xfrm>
        </p:grpSpPr>
        <p:sp>
          <p:nvSpPr>
            <p:cNvPr id="64" name="Rectangle 63"/>
            <p:cNvSpPr/>
            <p:nvPr/>
          </p:nvSpPr>
          <p:spPr>
            <a:xfrm>
              <a:off x="1848658" y="2341036"/>
              <a:ext cx="1457325" cy="25812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305983" y="2341036"/>
              <a:ext cx="1457325" cy="2581275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artial Circle 65"/>
            <p:cNvSpPr/>
            <p:nvPr/>
          </p:nvSpPr>
          <p:spPr>
            <a:xfrm rot="10800000"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rgbClr val="FF656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Partial Circle 66"/>
            <p:cNvSpPr/>
            <p:nvPr/>
          </p:nvSpPr>
          <p:spPr>
            <a:xfrm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376391" y="2600725"/>
            <a:ext cx="652992" cy="763481"/>
            <a:chOff x="2483023" y="2341036"/>
            <a:chExt cx="2280285" cy="2581275"/>
          </a:xfrm>
        </p:grpSpPr>
        <p:sp>
          <p:nvSpPr>
            <p:cNvPr id="96" name="Rectangle 95"/>
            <p:cNvSpPr/>
            <p:nvPr/>
          </p:nvSpPr>
          <p:spPr>
            <a:xfrm>
              <a:off x="3305983" y="2341036"/>
              <a:ext cx="1457325" cy="2581275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Partial Circle 96"/>
            <p:cNvSpPr/>
            <p:nvPr/>
          </p:nvSpPr>
          <p:spPr>
            <a:xfrm rot="10800000"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Partial Circle 97"/>
            <p:cNvSpPr/>
            <p:nvPr/>
          </p:nvSpPr>
          <p:spPr>
            <a:xfrm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7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9" grpId="0"/>
      <p:bldP spid="62" grpId="0" animBg="1"/>
      <p:bldP spid="68" grpId="0"/>
      <p:bldP spid="82" grpId="0"/>
      <p:bldP spid="83" grpId="0"/>
      <p:bldP spid="84" grpId="0" animBg="1"/>
      <p:bldP spid="85" grpId="0" animBg="1"/>
      <p:bldP spid="87" grpId="0"/>
      <p:bldP spid="8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689"/>
            <a:ext cx="7886700" cy="3231582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subsampled the training data for a uniform distribution of all classes.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trained SVMs with different features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ran 10-fold cross-validation experiments for the 4 classification tasks:</a:t>
            </a:r>
            <a:endParaRPr lang="en-US" sz="20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56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646231" y="4662333"/>
            <a:ext cx="1825038" cy="1509144"/>
            <a:chOff x="1454617" y="1580196"/>
            <a:chExt cx="2507616" cy="2073574"/>
          </a:xfrm>
          <a:noFill/>
        </p:grpSpPr>
        <p:sp>
          <p:nvSpPr>
            <p:cNvPr id="7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8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9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0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1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3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4" name="Straight Arrow Connector 13"/>
            <p:cNvCxnSpPr>
              <a:cxnSpLocks noChangeAspect="1"/>
              <a:stCxn id="20" idx="2"/>
              <a:endCxn id="7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 noChangeAspect="1"/>
              <a:stCxn id="20" idx="2"/>
              <a:endCxn id="8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8" idx="2"/>
              <a:endCxn id="9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8" idx="2"/>
              <a:endCxn id="10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9" idx="2"/>
              <a:endCxn id="11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9" idx="2"/>
              <a:endCxn id="13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16228" y="4667819"/>
            <a:ext cx="1825038" cy="1509144"/>
            <a:chOff x="1454617" y="1580196"/>
            <a:chExt cx="2507616" cy="2073574"/>
          </a:xfrm>
        </p:grpSpPr>
        <p:sp>
          <p:nvSpPr>
            <p:cNvPr id="22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23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24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25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6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7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8" name="Straight Arrow Connector 27"/>
            <p:cNvCxnSpPr>
              <a:cxnSpLocks noChangeAspect="1"/>
              <a:stCxn id="34" idx="2"/>
              <a:endCxn id="22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  <a:stCxn id="34" idx="2"/>
              <a:endCxn id="23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  <a:stCxn id="23" idx="2"/>
              <a:endCxn id="24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 noChangeAspect="1"/>
              <a:stCxn id="23" idx="2"/>
              <a:endCxn id="25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 noChangeAspect="1"/>
              <a:stCxn id="24" idx="2"/>
              <a:endCxn id="26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 noChangeAspect="1"/>
              <a:stCxn id="24" idx="2"/>
              <a:endCxn id="27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986225" y="4662333"/>
            <a:ext cx="1825038" cy="1509144"/>
            <a:chOff x="1454617" y="1580196"/>
            <a:chExt cx="2507616" cy="2073574"/>
          </a:xfrm>
        </p:grpSpPr>
        <p:sp>
          <p:nvSpPr>
            <p:cNvPr id="36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37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38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39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40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41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42" name="Straight Arrow Connector 41"/>
            <p:cNvCxnSpPr>
              <a:cxnSpLocks noChangeAspect="1"/>
              <a:stCxn id="48" idx="2"/>
              <a:endCxn id="3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 noChangeAspect="1"/>
              <a:stCxn id="48" idx="2"/>
              <a:endCxn id="3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cxnSpLocks noChangeAspect="1"/>
              <a:stCxn id="37" idx="2"/>
              <a:endCxn id="3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 noChangeAspect="1"/>
              <a:stCxn id="37" idx="2"/>
              <a:endCxn id="3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 noChangeAspect="1"/>
              <a:stCxn id="38" idx="2"/>
              <a:endCxn id="4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cxnSpLocks noChangeAspect="1"/>
              <a:stCxn id="38" idx="2"/>
              <a:endCxn id="4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381140" y="4662331"/>
            <a:ext cx="1920132" cy="958787"/>
            <a:chOff x="1323956" y="1580196"/>
            <a:chExt cx="2638276" cy="1317381"/>
          </a:xfrm>
          <a:noFill/>
        </p:grpSpPr>
        <p:sp>
          <p:nvSpPr>
            <p:cNvPr id="50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51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52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53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56" name="Straight Arrow Connector 55"/>
            <p:cNvCxnSpPr>
              <a:cxnSpLocks noChangeAspect="1"/>
              <a:stCxn id="62" idx="2"/>
              <a:endCxn id="50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  <a:stCxn id="62" idx="2"/>
              <a:endCxn id="51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  <a:stCxn id="62" idx="2"/>
              <a:endCxn id="52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  <a:stCxn id="62" idx="2"/>
              <a:endCxn id="53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7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B407A6-AEEC-4649-BA61-6252823FBC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74440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10085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38800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534876" y="2207979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2"/>
          <p:cNvSpPr txBox="1"/>
          <p:nvPr/>
        </p:nvSpPr>
        <p:spPr>
          <a:xfrm>
            <a:off x="1920706" y="2176499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4876" y="2481217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1"/>
          <p:cNvSpPr txBox="1"/>
          <p:nvPr/>
        </p:nvSpPr>
        <p:spPr>
          <a:xfrm>
            <a:off x="1920706" y="2449737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951" y="2481217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5951" y="2207979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697858" y="571918"/>
            <a:ext cx="1920132" cy="958787"/>
            <a:chOff x="1323956" y="1580196"/>
            <a:chExt cx="2638276" cy="1317381"/>
          </a:xfrm>
          <a:noFill/>
        </p:grpSpPr>
        <p:sp>
          <p:nvSpPr>
            <p:cNvPr id="17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18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9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0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21" name="Straight Arrow Connector 20"/>
            <p:cNvCxnSpPr>
              <a:cxnSpLocks noChangeAspect="1"/>
              <a:stCxn id="25" idx="2"/>
              <a:endCxn id="17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Aspect="1"/>
              <a:stCxn id="25" idx="2"/>
              <a:endCxn id="18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 noChangeAspect="1"/>
              <a:stCxn id="25" idx="2"/>
              <a:endCxn id="19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 noChangeAspect="1"/>
              <a:stCxn id="25" idx="2"/>
              <a:endCxn id="20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36350" y="383721"/>
            <a:ext cx="2871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4-class </a:t>
            </a:r>
            <a:r>
              <a:rPr lang="en-US" sz="2400" dirty="0"/>
              <a:t>classification</a:t>
            </a:r>
          </a:p>
        </p:txBody>
      </p:sp>
      <p:sp>
        <p:nvSpPr>
          <p:cNvPr id="29" name="TextBox 1"/>
          <p:cNvSpPr txBox="1"/>
          <p:nvPr/>
        </p:nvSpPr>
        <p:spPr>
          <a:xfrm>
            <a:off x="6848688" y="1931911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.56</a:t>
            </a:r>
          </a:p>
        </p:txBody>
      </p:sp>
    </p:spTree>
    <p:extLst>
      <p:ext uri="{BB962C8B-B14F-4D97-AF65-F5344CB8AC3E}">
        <p14:creationId xmlns:p14="http://schemas.microsoft.com/office/powerpoint/2010/main" val="21683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  <p:bldP spid="7" grpId="0" animBg="1"/>
      <p:bldP spid="8" grpId="0"/>
      <p:bldP spid="9" grpId="0" animBg="1"/>
      <p:bldP spid="10" grpId="0"/>
      <p:bldP spid="11" grpId="0" animBg="1"/>
      <p:bldP spid="12" grpId="0" animBg="1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4960" y="383721"/>
            <a:ext cx="4834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invasive</a:t>
            </a:r>
            <a:r>
              <a:rPr lang="en-US" sz="2400" dirty="0"/>
              <a:t> vs. benign &amp; atypia &amp; DCIS 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  <a:noFill/>
        </p:grpSpPr>
        <p:sp>
          <p:nvSpPr>
            <p:cNvPr id="11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2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3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4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5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6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7" name="Straight Arrow Connector 16"/>
            <p:cNvCxnSpPr>
              <a:cxnSpLocks noChangeAspect="1"/>
              <a:stCxn id="23" idx="2"/>
              <a:endCxn id="11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23" idx="2"/>
              <a:endCxn id="12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2" idx="2"/>
              <a:endCxn id="13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2" idx="2"/>
              <a:endCxn id="14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Aspect="1"/>
              <a:stCxn id="13" idx="2"/>
              <a:endCxn id="15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Aspect="1"/>
              <a:stCxn id="13" idx="2"/>
              <a:endCxn id="16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DDC0CF36-DB5B-4980-908C-0074B848ED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25009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72525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48689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/>
          <p:cNvSpPr/>
          <p:nvPr/>
        </p:nvSpPr>
        <p:spPr>
          <a:xfrm>
            <a:off x="1534876" y="2207979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TextBox 2"/>
          <p:cNvSpPr txBox="1"/>
          <p:nvPr/>
        </p:nvSpPr>
        <p:spPr>
          <a:xfrm>
            <a:off x="1920706" y="2176499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34876" y="2481217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2" name="TextBox 1"/>
          <p:cNvSpPr txBox="1"/>
          <p:nvPr/>
        </p:nvSpPr>
        <p:spPr>
          <a:xfrm>
            <a:off x="1920706" y="2449737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95951" y="2481217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295951" y="2207979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5447447" y="2039841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.94</a:t>
            </a:r>
          </a:p>
        </p:txBody>
      </p:sp>
    </p:spTree>
    <p:extLst>
      <p:ext uri="{BB962C8B-B14F-4D97-AF65-F5344CB8AC3E}">
        <p14:creationId xmlns:p14="http://schemas.microsoft.com/office/powerpoint/2010/main" val="22733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59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</p:grpSpPr>
        <p:sp>
          <p:nvSpPr>
            <p:cNvPr id="9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0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1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2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3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4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5" name="Straight Arrow Connector 14"/>
            <p:cNvCxnSpPr>
              <a:cxnSpLocks noChangeAspect="1"/>
              <a:stCxn id="21" idx="2"/>
              <a:endCxn id="9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21" idx="2"/>
              <a:endCxn id="10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10" idx="2"/>
              <a:endCxn id="11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10" idx="2"/>
              <a:endCxn id="12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1" idx="2"/>
              <a:endCxn id="13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1" idx="2"/>
              <a:endCxn id="14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92759" y="373995"/>
            <a:ext cx="3358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atypia &amp; DCIS </a:t>
            </a:r>
            <a:r>
              <a:rPr lang="en-US" sz="2400" dirty="0"/>
              <a:t>vs. benign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7225440B-02B9-4E5B-8ECC-F98074195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26722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422703"/>
              </p:ext>
            </p:extLst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699965"/>
              </p:ext>
            </p:extLst>
          </p:nvPr>
        </p:nvGraphicFramePr>
        <p:xfrm>
          <a:off x="658265" y="1825308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Rectangle 45"/>
          <p:cNvSpPr/>
          <p:nvPr/>
        </p:nvSpPr>
        <p:spPr>
          <a:xfrm>
            <a:off x="1552805" y="2122868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7" name="TextBox 2"/>
          <p:cNvSpPr txBox="1"/>
          <p:nvPr/>
        </p:nvSpPr>
        <p:spPr>
          <a:xfrm>
            <a:off x="1938635" y="2091388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552805" y="2396106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9" name="TextBox 1"/>
          <p:cNvSpPr txBox="1"/>
          <p:nvPr/>
        </p:nvSpPr>
        <p:spPr>
          <a:xfrm>
            <a:off x="1938635" y="2364626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313880" y="2396106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313880" y="2122868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5037543" y="2105229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.70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7231757" y="2093352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.70</a:t>
            </a:r>
          </a:p>
        </p:txBody>
      </p:sp>
    </p:spTree>
    <p:extLst>
      <p:ext uri="{BB962C8B-B14F-4D97-AF65-F5344CB8AC3E}">
        <p14:creationId xmlns:p14="http://schemas.microsoft.com/office/powerpoint/2010/main" val="27820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  <p:bldP spid="46" grpId="0" animBg="1"/>
      <p:bldP spid="47" grpId="0"/>
      <p:bldP spid="48" grpId="0" animBg="1"/>
      <p:bldP spid="49" grpId="0"/>
      <p:bldP spid="50" grpId="0" animBg="1"/>
      <p:bldP spid="51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49" y="1857778"/>
            <a:ext cx="6812302" cy="173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0729" y="3176783"/>
            <a:ext cx="12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 epithelial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1822" y="3182266"/>
            <a:ext cx="63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cancer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0729" y="1377524"/>
            <a:ext cx="89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normal duct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8728" y="14874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931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Diagnostic Categories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3162" y="1483172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0838" y="1375926"/>
            <a:ext cx="153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ductal carcinoma in situ (DCIS)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6822" y="1483172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60473" y="3877498"/>
            <a:ext cx="5423054" cy="2241290"/>
            <a:chOff x="1013056" y="4200206"/>
            <a:chExt cx="5423054" cy="22412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056" y="4200206"/>
              <a:ext cx="1719648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758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461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13057" y="6164497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columnar cell change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4757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usual ductal hyperplasia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6462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intraductal papilloma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512541" y="1897513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66404" y="1897513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03000" y="1897507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536648" y="3875022"/>
            <a:ext cx="2133600" cy="2243766"/>
            <a:chOff x="3723503" y="4192632"/>
            <a:chExt cx="2133600" cy="224376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3190" y="4192632"/>
              <a:ext cx="1730417" cy="1977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3723503" y="6159399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ductal carcinoma in situ (DCIS)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556863" y="190074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525139" y="3862633"/>
            <a:ext cx="2133600" cy="2240419"/>
            <a:chOff x="3701663" y="4192632"/>
            <a:chExt cx="2133600" cy="224041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817" y="4192632"/>
              <a:ext cx="1729019" cy="19760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3701663" y="6156052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invasive carcinoma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81636" y="3865797"/>
            <a:ext cx="5430155" cy="2239027"/>
            <a:chOff x="-1862462" y="5844055"/>
            <a:chExt cx="5430155" cy="22390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62462" y="5845502"/>
              <a:ext cx="1711367" cy="1955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-1862462" y="780608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papilloma w/atypia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762" y="5845503"/>
              <a:ext cx="1719653" cy="1965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120974" y="7801349"/>
              <a:ext cx="1960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atypical ductal hyperplasia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776" y="5844055"/>
              <a:ext cx="1720917" cy="1966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846776" y="779990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flat epithelial atypia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152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</p:grpSpPr>
        <p:sp>
          <p:nvSpPr>
            <p:cNvPr id="9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0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1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2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3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4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5" name="Straight Arrow Connector 14"/>
            <p:cNvCxnSpPr>
              <a:cxnSpLocks noChangeAspect="1"/>
              <a:stCxn id="21" idx="2"/>
              <a:endCxn id="9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21" idx="2"/>
              <a:endCxn id="10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10" idx="2"/>
              <a:endCxn id="11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10" idx="2"/>
              <a:endCxn id="12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1" idx="2"/>
              <a:endCxn id="13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1" idx="2"/>
              <a:endCxn id="14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DA28EF2C-6F44-41E3-BCEB-968CA0F0CA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97838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142151"/>
              </p:ext>
            </p:extLst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004509"/>
              </p:ext>
            </p:extLst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549926" y="383721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DCIS</a:t>
            </a:r>
            <a:r>
              <a:rPr lang="en-US" sz="2400" dirty="0"/>
              <a:t> &amp; atypia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34876" y="2207979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TextBox 2"/>
          <p:cNvSpPr txBox="1"/>
          <p:nvPr/>
        </p:nvSpPr>
        <p:spPr>
          <a:xfrm>
            <a:off x="1920706" y="2176499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34876" y="2481217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TextBox 1"/>
          <p:cNvSpPr txBox="1"/>
          <p:nvPr/>
        </p:nvSpPr>
        <p:spPr>
          <a:xfrm>
            <a:off x="1920706" y="2449737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95951" y="2481217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95951" y="2207979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7255741" y="2044054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.85</a:t>
            </a:r>
          </a:p>
        </p:txBody>
      </p:sp>
    </p:spTree>
    <p:extLst>
      <p:ext uri="{BB962C8B-B14F-4D97-AF65-F5344CB8AC3E}">
        <p14:creationId xmlns:p14="http://schemas.microsoft.com/office/powerpoint/2010/main" val="12573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  <p:bldP spid="33" grpId="0" animBg="1"/>
      <p:bldP spid="35" grpId="0"/>
      <p:bldP spid="36" grpId="0" animBg="1"/>
      <p:bldP spid="37" grpId="0"/>
      <p:bldP spid="38" grpId="0" animBg="1"/>
      <p:bldP spid="39" grpId="0" animBg="1"/>
      <p:bldP spid="2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4999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Accuracies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290571"/>
              </p:ext>
            </p:extLst>
          </p:nvPr>
        </p:nvGraphicFramePr>
        <p:xfrm>
          <a:off x="628650" y="1162049"/>
          <a:ext cx="7863840" cy="484441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05647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5112226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7431901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7677165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39155092"/>
                    </a:ext>
                  </a:extLst>
                </a:gridCol>
              </a:tblGrid>
              <a:tr h="4296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Average Accuracy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83465"/>
                  </a:ext>
                </a:extLst>
              </a:tr>
              <a:tr h="600402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Invasive vs.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Non-invasive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Atypia &amp; 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Benign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Atypia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4-class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548226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196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Participant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Pathologists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482058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711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Freq. and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</a:rPr>
                        <a:t>Cooc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. Hist.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.94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5376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54259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Structure Feature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.85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.56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5805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3035" y="3518241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5894" y="2192367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0137" y="3508947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</a:t>
            </a:r>
            <a:r>
              <a:rPr lang="en-US" sz="1400" i="1" dirty="0"/>
              <a:t>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0136" y="2217050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37780" y="219236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.72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.62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9667" y="219236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7780" y="350013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.83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90136" y="4753058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7779" y="4744249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29666" y="4744249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.89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28650" y="3408218"/>
            <a:ext cx="78638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24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4" grpId="0"/>
      <p:bldP spid="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4538"/>
          </a:xfrm>
        </p:spPr>
        <p:txBody>
          <a:bodyPr>
            <a:normAutofit/>
          </a:bodyPr>
          <a:lstStyle/>
          <a:p>
            <a:r>
              <a:rPr lang="en-US" dirty="0"/>
              <a:t>Structure Feature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40300" y="2736936"/>
            <a:ext cx="400110" cy="9346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/>
              <a:t>atypia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295" y="4081652"/>
            <a:ext cx="400110" cy="9346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/>
              <a:t>DCIS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3824" b="8908"/>
          <a:stretch/>
        </p:blipFill>
        <p:spPr>
          <a:xfrm>
            <a:off x="628650" y="2590799"/>
            <a:ext cx="7736655" cy="27679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>
            <a:off x="228540" y="3398284"/>
            <a:ext cx="400110" cy="9346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/>
              <a:t>ROIs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515350" y="2590799"/>
            <a:ext cx="31" cy="2809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23910" y="2590799"/>
            <a:ext cx="1828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15350" y="3826908"/>
            <a:ext cx="0" cy="5060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23910" y="3826908"/>
            <a:ext cx="1828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15350" y="3465875"/>
            <a:ext cx="31" cy="3610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423910" y="5348767"/>
            <a:ext cx="1828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15350" y="4773999"/>
            <a:ext cx="4026" cy="5747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8594" y="2590799"/>
            <a:ext cx="0" cy="9598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8594" y="4171478"/>
            <a:ext cx="0" cy="11772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28650" y="3826907"/>
            <a:ext cx="79781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82022" y="1759774"/>
            <a:ext cx="1779654" cy="338554"/>
          </a:xfrm>
          <a:prstGeom prst="rect">
            <a:avLst/>
          </a:prstGeom>
          <a:noFill/>
          <a:ln w="19050">
            <a:solidFill>
              <a:srgbClr val="954ECA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benign epithelium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52800" y="1759774"/>
            <a:ext cx="2066591" cy="338554"/>
          </a:xfrm>
          <a:prstGeom prst="rect">
            <a:avLst/>
          </a:prstGeom>
          <a:noFill/>
          <a:ln w="19050">
            <a:solidFill>
              <a:srgbClr val="0000A8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malignant epithelium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01639" y="1759774"/>
            <a:ext cx="912622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necrosis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70866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40208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11836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81178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350520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19862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492633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61975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633603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702945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72287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83517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152859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224487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93829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63171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32513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05284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574626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46254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15596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784938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26375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95717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267345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336687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406029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475371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48142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17484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89112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758454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827796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33536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204402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73930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44610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15476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485004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53965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624831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6943596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648446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 rot="16200000">
            <a:off x="804178" y="5258335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duct</a:t>
            </a:r>
          </a:p>
        </p:txBody>
      </p:sp>
      <p:cxnSp>
        <p:nvCxnSpPr>
          <p:cNvPr id="131" name="Straight Connector 130"/>
          <p:cNvCxnSpPr/>
          <p:nvPr/>
        </p:nvCxnSpPr>
        <p:spPr>
          <a:xfrm rot="16200000">
            <a:off x="697216" y="5503400"/>
            <a:ext cx="31" cy="1371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6200000">
            <a:off x="445771" y="5571980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>
            <a:off x="1261512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>
            <a:off x="1138195" y="5571980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6200000">
            <a:off x="1861142" y="5571980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6200000">
            <a:off x="2556424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6200000">
            <a:off x="3271795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16200000">
            <a:off x="3964219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>
            <a:off x="4687166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6200000">
            <a:off x="5382448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6200000">
            <a:off x="6059677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6200000">
            <a:off x="6752101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>
            <a:off x="7475048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16200000">
            <a:off x="8170330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 rot="16200000">
            <a:off x="1507377" y="5258335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1</a:t>
            </a:r>
          </a:p>
        </p:txBody>
      </p:sp>
      <p:sp>
        <p:nvSpPr>
          <p:cNvPr id="150" name="TextBox 149"/>
          <p:cNvSpPr txBox="1"/>
          <p:nvPr/>
        </p:nvSpPr>
        <p:spPr>
          <a:xfrm rot="16200000">
            <a:off x="2210576" y="5258335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2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2913775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3</a:t>
            </a:r>
          </a:p>
        </p:txBody>
      </p:sp>
      <p:sp>
        <p:nvSpPr>
          <p:cNvPr id="152" name="TextBox 151"/>
          <p:cNvSpPr txBox="1"/>
          <p:nvPr/>
        </p:nvSpPr>
        <p:spPr>
          <a:xfrm rot="16200000">
            <a:off x="3616974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4</a:t>
            </a:r>
          </a:p>
        </p:txBody>
      </p:sp>
      <p:sp>
        <p:nvSpPr>
          <p:cNvPr id="153" name="TextBox 152"/>
          <p:cNvSpPr txBox="1"/>
          <p:nvPr/>
        </p:nvSpPr>
        <p:spPr>
          <a:xfrm rot="16200000">
            <a:off x="4320173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5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023372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1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5726571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2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6429770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3</a:t>
            </a:r>
          </a:p>
        </p:txBody>
      </p:sp>
      <p:sp>
        <p:nvSpPr>
          <p:cNvPr id="159" name="TextBox 158"/>
          <p:cNvSpPr txBox="1"/>
          <p:nvPr/>
        </p:nvSpPr>
        <p:spPr>
          <a:xfrm rot="16200000">
            <a:off x="7132969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4</a:t>
            </a:r>
          </a:p>
        </p:txBody>
      </p:sp>
      <p:sp>
        <p:nvSpPr>
          <p:cNvPr id="160" name="TextBox 159"/>
          <p:cNvSpPr txBox="1"/>
          <p:nvPr/>
        </p:nvSpPr>
        <p:spPr>
          <a:xfrm rot="16200000">
            <a:off x="7836169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5</a:t>
            </a:r>
          </a:p>
        </p:txBody>
      </p:sp>
      <p:cxnSp>
        <p:nvCxnSpPr>
          <p:cNvPr id="161" name="Straight Connector 160"/>
          <p:cNvCxnSpPr/>
          <p:nvPr/>
        </p:nvCxnSpPr>
        <p:spPr>
          <a:xfrm rot="16200000">
            <a:off x="204199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16200000">
            <a:off x="272735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6200000">
            <a:off x="344511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6200000">
            <a:off x="414414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rot="16200000">
            <a:off x="482950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6200000">
            <a:off x="554726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>
            <a:off x="625822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16200000">
            <a:off x="694358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16200000">
            <a:off x="7661337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16200000">
            <a:off x="8289090" y="5503400"/>
            <a:ext cx="31" cy="1371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512414" y="5676249"/>
            <a:ext cx="909134" cy="936475"/>
            <a:chOff x="612338" y="5721969"/>
            <a:chExt cx="719783" cy="936475"/>
          </a:xfrm>
        </p:grpSpPr>
        <p:sp>
          <p:nvSpPr>
            <p:cNvPr id="171" name="Rectangle 170"/>
            <p:cNvSpPr/>
            <p:nvPr/>
          </p:nvSpPr>
          <p:spPr>
            <a:xfrm rot="16200000">
              <a:off x="346399" y="5987908"/>
              <a:ext cx="785793" cy="253916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benign epi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 rot="16200000">
              <a:off x="387524" y="6067096"/>
              <a:ext cx="936475" cy="246221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malignant epi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 rot="16200000">
              <a:off x="606143" y="5961097"/>
              <a:ext cx="732171" cy="25391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secretion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 rot="16200000">
              <a:off x="689492" y="5994214"/>
              <a:ext cx="798405" cy="25391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blood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 rot="16200000">
              <a:off x="839077" y="5961097"/>
              <a:ext cx="732171" cy="25391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necrosis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8379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37" grpId="0" animBg="1"/>
      <p:bldP spid="38" grpId="0" animBg="1"/>
      <p:bldP spid="39" grpId="0" animBg="1"/>
      <p:bldP spid="130" grpId="0"/>
      <p:bldP spid="149" grpId="0"/>
      <p:bldP spid="150" grpId="0"/>
      <p:bldP spid="151" grpId="0"/>
      <p:bldP spid="152" grpId="0"/>
      <p:bldP spid="153" grpId="0"/>
      <p:bldP spid="156" grpId="0"/>
      <p:bldP spid="157" grpId="0"/>
      <p:bldP spid="158" grpId="0"/>
      <p:bldP spid="159" grpId="0"/>
      <p:bldP spid="16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4284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Image features to describe the diagnostically important visual characteristics:</a:t>
            </a:r>
          </a:p>
          <a:p>
            <a:pPr lvl="1"/>
            <a:r>
              <a:rPr lang="en-US" sz="2000" dirty="0"/>
              <a:t>superpixel label frequency and co-occurrence histograms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structure feature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Different features are informative for different diagnoses:</a:t>
            </a:r>
          </a:p>
          <a:p>
            <a:pPr lvl="1"/>
            <a:r>
              <a:rPr lang="en-US" sz="2000" dirty="0"/>
              <a:t>Superpixel label frequency and co-occurrence histograms for invasive cancer (</a:t>
            </a:r>
            <a:r>
              <a:rPr lang="en-US" sz="2000" dirty="0">
                <a:solidFill>
                  <a:srgbClr val="FF0000"/>
                </a:solidFill>
              </a:rPr>
              <a:t>0.94</a:t>
            </a:r>
            <a:r>
              <a:rPr lang="en-US" sz="2000" dirty="0"/>
              <a:t> accuracy).</a:t>
            </a:r>
          </a:p>
          <a:p>
            <a:pPr lvl="1"/>
            <a:r>
              <a:rPr lang="en-US" sz="2000" dirty="0"/>
              <a:t>Structure features for benign, atypia and DCIS (</a:t>
            </a:r>
            <a:r>
              <a:rPr lang="en-US" sz="2000" dirty="0">
                <a:solidFill>
                  <a:srgbClr val="FF0000"/>
                </a:solidFill>
              </a:rPr>
              <a:t>0.70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0.85</a:t>
            </a:r>
            <a:r>
              <a:rPr lang="en-US" sz="2000" dirty="0"/>
              <a:t> accuracies).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201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ROI Localization in WSIs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Tissue Label Segmentation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Automated Diagnosis of ROIs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Viewing Behavior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70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age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years in practice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# cases per week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affiliation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lab size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education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ROI*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participant diagnosis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viewport log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digital WSI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ROI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2538" y="5517512"/>
            <a:ext cx="220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 Outcome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Accuracy &amp; Efficiency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874439" y="2584032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confidence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difficulty score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biopsy type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breast density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8507" y="915833"/>
            <a:ext cx="2826844" cy="548890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986118" y="1082223"/>
            <a:ext cx="1631576" cy="2466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6623" y="1117638"/>
            <a:ext cx="2182217" cy="23684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502538" y="5535260"/>
            <a:ext cx="2206302" cy="6409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7" grpId="0" animBg="1"/>
      <p:bldP spid="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Diagnostic Search Patterns:</a:t>
            </a:r>
            <a:br>
              <a:rPr lang="en-US" sz="3600" dirty="0"/>
            </a:br>
            <a:r>
              <a:rPr lang="en-US" sz="3600" dirty="0"/>
              <a:t>Scanners and Drillers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Histopathological diagnosis is a </a:t>
            </a:r>
            <a:r>
              <a:rPr lang="en-US" dirty="0">
                <a:solidFill>
                  <a:srgbClr val="FF0000"/>
                </a:solidFill>
              </a:rPr>
              <a:t>visual search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Prior work in radiology showed that physicians tend to adopt </a:t>
            </a:r>
            <a:r>
              <a:rPr lang="en-US" u="sng" dirty="0"/>
              <a:t>different search strategies</a:t>
            </a:r>
            <a:r>
              <a:rPr lang="en-US" dirty="0"/>
              <a:t>.</a:t>
            </a:r>
          </a:p>
          <a:p>
            <a:r>
              <a:rPr lang="en-US" dirty="0"/>
              <a:t>Our aim is:</a:t>
            </a:r>
          </a:p>
          <a:p>
            <a:pPr lvl="1"/>
            <a:r>
              <a:rPr lang="en-US" dirty="0"/>
              <a:t>To find </a:t>
            </a:r>
            <a:r>
              <a:rPr lang="en-US" dirty="0">
                <a:solidFill>
                  <a:srgbClr val="FF0000"/>
                </a:solidFill>
              </a:rPr>
              <a:t>efficient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accurate</a:t>
            </a:r>
            <a:r>
              <a:rPr lang="en-US" dirty="0"/>
              <a:t> visual search strategies for diagnosis.</a:t>
            </a:r>
          </a:p>
          <a:p>
            <a:pPr lvl="1"/>
            <a:r>
              <a:rPr lang="en-US" dirty="0"/>
              <a:t>To understand the factors affecting visual search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66</a:t>
            </a:fld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Journal of Digital Imaging, 2017 (accepted).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2559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825"/>
          </a:xfrm>
        </p:spPr>
        <p:txBody>
          <a:bodyPr/>
          <a:lstStyle/>
          <a:p>
            <a:r>
              <a:rPr lang="en-US" dirty="0"/>
              <a:t>Scanners and Drillers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43" y="1580958"/>
            <a:ext cx="531495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1580182"/>
            <a:ext cx="2610793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5836618" y="1580181"/>
            <a:ext cx="2678732" cy="19050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166547" y="1572560"/>
            <a:ext cx="2676422" cy="19202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57114" y="1157266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Scanner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21896" y="3492800"/>
            <a:ext cx="215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Pathologist’s Screen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53974" y="349280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64" y="3492800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Graph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027641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825"/>
          </a:xfrm>
        </p:spPr>
        <p:txBody>
          <a:bodyPr/>
          <a:lstStyle/>
          <a:p>
            <a:r>
              <a:rPr lang="en-US" dirty="0"/>
              <a:t>Scanners and Drillers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74458"/>
            <a:ext cx="531495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2" y="4372906"/>
            <a:ext cx="2597004" cy="1905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89" y="4373683"/>
            <a:ext cx="5317261" cy="19057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7114" y="1157266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Scanner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7113" y="3942371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Driller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68149" y="4368117"/>
            <a:ext cx="2678732" cy="19050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191733" y="4370949"/>
            <a:ext cx="2676422" cy="19202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21896" y="3492800"/>
            <a:ext cx="215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Pathologist’s Screen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53974" y="349280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6064" y="3492800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Graph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21896" y="6318212"/>
            <a:ext cx="215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Pathologist’s Screen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53974" y="6318212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64" y="6318212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Graph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1580182"/>
            <a:ext cx="2610793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68" y="1581912"/>
            <a:ext cx="5317261" cy="190577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836618" y="1580181"/>
            <a:ext cx="2678732" cy="19050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166547" y="1572560"/>
            <a:ext cx="2676422" cy="19202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2839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 rot="16200000">
            <a:off x="-191074" y="2316634"/>
            <a:ext cx="1001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zoom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6" y="1181539"/>
            <a:ext cx="7720642" cy="2673104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150914" y="1086322"/>
            <a:ext cx="519052" cy="2631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"/>
          <a:srcRect l="329" t="723" r="624" b="875"/>
          <a:stretch/>
        </p:blipFill>
        <p:spPr>
          <a:xfrm>
            <a:off x="708656" y="1269975"/>
            <a:ext cx="7411816" cy="250351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08655" y="1278939"/>
            <a:ext cx="1487025" cy="250351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197693" y="1278939"/>
            <a:ext cx="175793" cy="250351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372040" y="1278939"/>
            <a:ext cx="172310" cy="250351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670762" y="1278939"/>
            <a:ext cx="492731" cy="250351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543291" y="1278939"/>
            <a:ext cx="127472" cy="250351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163493" y="1278938"/>
            <a:ext cx="9714" cy="2505456"/>
          </a:xfrm>
          <a:prstGeom prst="line">
            <a:avLst/>
          </a:prstGeom>
          <a:ln>
            <a:solidFill>
              <a:srgbClr val="FF00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66339" y="1278939"/>
            <a:ext cx="4952735" cy="250351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6"/>
          <p:cNvSpPr txBox="1"/>
          <p:nvPr/>
        </p:nvSpPr>
        <p:spPr>
          <a:xfrm>
            <a:off x="1278959" y="2473953"/>
            <a:ext cx="521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scan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1908309" y="2068153"/>
            <a:ext cx="6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drill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2168248" y="2473953"/>
            <a:ext cx="58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scan</a:t>
            </a:r>
          </a:p>
        </p:txBody>
      </p:sp>
      <p:sp>
        <p:nvSpPr>
          <p:cNvPr id="18" name="TextBox 19"/>
          <p:cNvSpPr txBox="1"/>
          <p:nvPr/>
        </p:nvSpPr>
        <p:spPr>
          <a:xfrm>
            <a:off x="2279614" y="2068153"/>
            <a:ext cx="68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drill</a:t>
            </a:r>
          </a:p>
        </p:txBody>
      </p:sp>
      <p:sp>
        <p:nvSpPr>
          <p:cNvPr id="19" name="TextBox 20"/>
          <p:cNvSpPr txBox="1"/>
          <p:nvPr/>
        </p:nvSpPr>
        <p:spPr>
          <a:xfrm>
            <a:off x="2644314" y="2473953"/>
            <a:ext cx="58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scan</a:t>
            </a:r>
          </a:p>
        </p:txBody>
      </p:sp>
      <p:sp>
        <p:nvSpPr>
          <p:cNvPr id="20" name="TextBox 21"/>
          <p:cNvSpPr txBox="1"/>
          <p:nvPr/>
        </p:nvSpPr>
        <p:spPr>
          <a:xfrm>
            <a:off x="5116902" y="2473953"/>
            <a:ext cx="58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scan</a:t>
            </a:r>
          </a:p>
        </p:txBody>
      </p:sp>
      <p:sp>
        <p:nvSpPr>
          <p:cNvPr id="26" name="TextBox 19"/>
          <p:cNvSpPr txBox="1"/>
          <p:nvPr/>
        </p:nvSpPr>
        <p:spPr>
          <a:xfrm>
            <a:off x="2833013" y="2068153"/>
            <a:ext cx="68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drill</a:t>
            </a:r>
          </a:p>
        </p:txBody>
      </p:sp>
      <p:pic>
        <p:nvPicPr>
          <p:cNvPr id="31" name="Content Placeholder 30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2703" r="4488" b="4505"/>
          <a:stretch/>
        </p:blipFill>
        <p:spPr>
          <a:xfrm>
            <a:off x="6952361" y="1148596"/>
            <a:ext cx="2032006" cy="1500582"/>
          </a:xfrm>
          <a:ln>
            <a:solidFill>
              <a:schemeClr val="tx1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t="2318" b="1"/>
          <a:stretch/>
        </p:blipFill>
        <p:spPr>
          <a:xfrm>
            <a:off x="466666" y="3907828"/>
            <a:ext cx="7680960" cy="2600688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735801" y="3971740"/>
            <a:ext cx="7359664" cy="2468880"/>
            <a:chOff x="615210" y="3832336"/>
            <a:chExt cx="7359664" cy="2489483"/>
          </a:xfrm>
        </p:grpSpPr>
        <p:sp>
          <p:nvSpPr>
            <p:cNvPr id="44" name="Rectangle 43"/>
            <p:cNvSpPr/>
            <p:nvPr/>
          </p:nvSpPr>
          <p:spPr>
            <a:xfrm>
              <a:off x="615210" y="3832336"/>
              <a:ext cx="197749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0097" y="3832336"/>
              <a:ext cx="369099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89196" y="3832336"/>
              <a:ext cx="197749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86945" y="3832336"/>
              <a:ext cx="69161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461079" y="3832336"/>
              <a:ext cx="264162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725241" y="3832336"/>
              <a:ext cx="69161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794402" y="3832336"/>
              <a:ext cx="195001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989403" y="3832336"/>
              <a:ext cx="109431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098835" y="3832336"/>
              <a:ext cx="85570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184404" y="3832336"/>
              <a:ext cx="109431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93835" y="3832336"/>
              <a:ext cx="45719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336804" y="3832336"/>
              <a:ext cx="45719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379406" y="3832336"/>
              <a:ext cx="45719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23375" y="3832336"/>
              <a:ext cx="251726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674283" y="3832336"/>
              <a:ext cx="152849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825254" y="3832336"/>
              <a:ext cx="251726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74285" y="3832336"/>
              <a:ext cx="120826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192384" y="3832336"/>
              <a:ext cx="96660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288585" y="3832336"/>
              <a:ext cx="69620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356878" y="3832336"/>
              <a:ext cx="351372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708249" y="3832336"/>
              <a:ext cx="195049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901872" y="3836102"/>
              <a:ext cx="70587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72459" y="3832336"/>
              <a:ext cx="507525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79984" y="3836102"/>
              <a:ext cx="88842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568827" y="3832336"/>
              <a:ext cx="68005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636832" y="3836102"/>
              <a:ext cx="196157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831834" y="3832336"/>
              <a:ext cx="49632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970706" y="3832336"/>
              <a:ext cx="134166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83944" y="3836102"/>
              <a:ext cx="86762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106395" y="3836102"/>
              <a:ext cx="215765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322161" y="3832336"/>
              <a:ext cx="504882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829766" y="3836102"/>
              <a:ext cx="224230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053415" y="3832336"/>
              <a:ext cx="529585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584027" y="3836102"/>
              <a:ext cx="361963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945990" y="3832336"/>
              <a:ext cx="117711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65694" y="3836102"/>
              <a:ext cx="277558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343251" y="3832336"/>
              <a:ext cx="59865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406482" y="3836102"/>
              <a:ext cx="56474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462956" y="3832336"/>
              <a:ext cx="276814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737695" y="3836102"/>
              <a:ext cx="177314" cy="248571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915009" y="3832336"/>
              <a:ext cx="59865" cy="24894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6"/>
          <a:srcRect t="3052" r="23550"/>
          <a:stretch/>
        </p:blipFill>
        <p:spPr>
          <a:xfrm rot="5400000">
            <a:off x="7379776" y="3836169"/>
            <a:ext cx="1535700" cy="17004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708656" y="2470523"/>
            <a:ext cx="1474915" cy="2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58651" y="2470523"/>
            <a:ext cx="184251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680477" y="2470523"/>
            <a:ext cx="492730" cy="343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73207" y="2470523"/>
            <a:ext cx="494586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87190" y="2470523"/>
            <a:ext cx="18484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52080" y="2470523"/>
            <a:ext cx="12839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86111" y="2379083"/>
            <a:ext cx="0" cy="18288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70960" y="2379083"/>
            <a:ext cx="0" cy="18288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42902" y="2379083"/>
            <a:ext cx="0" cy="18288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70762" y="2379083"/>
            <a:ext cx="0" cy="18288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73207" y="2379083"/>
            <a:ext cx="0" cy="182880"/>
          </a:xfrm>
          <a:prstGeom prst="straightConnector1">
            <a:avLst/>
          </a:prstGeom>
          <a:ln w="1270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4434498" y="4379634"/>
                <a:ext cx="2196431" cy="666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dirty="0" smtClean="0">
                              <a:solidFill>
                                <a:srgbClr val="0707FF"/>
                              </a:solidFill>
                              <a:latin typeface="Cambria Math" panose="02040503050406030204" pitchFamily="18" charset="0"/>
                            </a:rPr>
                            <m:t>𝑠𝑐𝑎𝑛𝑛𝑖𝑛𝑔</m:t>
                          </m:r>
                        </m:num>
                        <m:den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den>
                      </m:f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47%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498" y="4379634"/>
                <a:ext cx="2196431" cy="666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4336129" y="1535184"/>
                <a:ext cx="2266326" cy="66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dirty="0" smtClean="0">
                              <a:solidFill>
                                <a:srgbClr val="0707FF"/>
                              </a:solidFill>
                              <a:latin typeface="Cambria Math" panose="02040503050406030204" pitchFamily="18" charset="0"/>
                            </a:rPr>
                            <m:t>𝑠𝑐𝑎𝑛</m:t>
                          </m:r>
                          <m:r>
                            <a:rPr lang="en-US" sz="2000" b="0" i="1" dirty="0" smtClean="0">
                              <a:solidFill>
                                <a:srgbClr val="0707FF"/>
                              </a:solidFill>
                              <a:latin typeface="Cambria Math" panose="02040503050406030204" pitchFamily="18" charset="0"/>
                            </a:rPr>
                            <m:t>𝑛𝑖𝑛𝑔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den>
                      </m:f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 94%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129" y="1535184"/>
                <a:ext cx="2266326" cy="666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/>
          <p:cNvSpPr txBox="1"/>
          <p:nvPr/>
        </p:nvSpPr>
        <p:spPr>
          <a:xfrm rot="16200000">
            <a:off x="-191074" y="5052912"/>
            <a:ext cx="1001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zoom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3533"/>
          </a:xfrm>
        </p:spPr>
        <p:txBody>
          <a:bodyPr>
            <a:normAutofit/>
          </a:bodyPr>
          <a:lstStyle/>
          <a:p>
            <a:r>
              <a:rPr lang="en-US" dirty="0"/>
              <a:t>Scanning Percentage</a:t>
            </a:r>
            <a:endParaRPr lang="en-US" sz="3600" dirty="0"/>
          </a:p>
        </p:txBody>
      </p:sp>
      <p:sp>
        <p:nvSpPr>
          <p:cNvPr id="89" name="Rectangle 8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1206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 animBg="1"/>
      <p:bldP spid="15" grpId="0"/>
      <p:bldP spid="16" grpId="0"/>
      <p:bldP spid="17" grpId="0"/>
      <p:bldP spid="18" grpId="0"/>
      <p:bldP spid="19" grpId="0"/>
      <p:bldP spid="20" grpId="0"/>
      <p:bldP spid="26" grpId="0"/>
      <p:bldP spid="87" grpId="0"/>
      <p:bldP spid="88" grpId="0"/>
      <p:bldP spid="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age</a:t>
            </a:r>
          </a:p>
          <a:p>
            <a:pPr algn="ctr"/>
            <a:r>
              <a:rPr lang="en-US" sz="1400" dirty="0"/>
              <a:t>years in practice</a:t>
            </a:r>
          </a:p>
          <a:p>
            <a:pPr algn="ctr"/>
            <a:r>
              <a:rPr lang="en-US" sz="1400" dirty="0"/>
              <a:t># cases per week</a:t>
            </a:r>
          </a:p>
          <a:p>
            <a:pPr algn="ctr"/>
            <a:r>
              <a:rPr lang="en-US" sz="1400" dirty="0"/>
              <a:t>affiliation</a:t>
            </a:r>
          </a:p>
          <a:p>
            <a:pPr algn="ctr"/>
            <a:r>
              <a:rPr lang="en-US" sz="1400" dirty="0"/>
              <a:t>lab size</a:t>
            </a:r>
          </a:p>
          <a:p>
            <a:pPr algn="ctr"/>
            <a:r>
              <a:rPr lang="en-US" sz="1400" dirty="0"/>
              <a:t>education</a:t>
            </a:r>
          </a:p>
          <a:p>
            <a:pPr algn="ctr"/>
            <a:r>
              <a:rPr lang="en-US" sz="1400" dirty="0"/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participant ROI*</a:t>
            </a:r>
          </a:p>
          <a:p>
            <a:pPr algn="ctr"/>
            <a:r>
              <a:rPr lang="en-US" dirty="0"/>
              <a:t>participant diagnosis</a:t>
            </a:r>
          </a:p>
          <a:p>
            <a:pPr algn="ctr"/>
            <a:r>
              <a:rPr lang="en-US" dirty="0"/>
              <a:t>viewport log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WSI</a:t>
            </a:r>
          </a:p>
          <a:p>
            <a:pPr algn="ctr"/>
            <a:r>
              <a:rPr lang="en-US" dirty="0"/>
              <a:t>consensus ROI</a:t>
            </a:r>
          </a:p>
          <a:p>
            <a:pPr algn="ctr"/>
            <a:r>
              <a:rPr lang="en-US" dirty="0"/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40061" y="5517512"/>
            <a:ext cx="239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diagnostic outcome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874439" y="2584032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confidence score</a:t>
            </a:r>
          </a:p>
          <a:p>
            <a:pPr algn="ctr"/>
            <a:r>
              <a:rPr lang="en-US" sz="1400" dirty="0"/>
              <a:t>difficulty score</a:t>
            </a:r>
          </a:p>
          <a:p>
            <a:pPr algn="ctr"/>
            <a:r>
              <a:rPr lang="en-US" sz="1400" dirty="0"/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biopsy type</a:t>
            </a:r>
          </a:p>
          <a:p>
            <a:pPr algn="ctr"/>
            <a:r>
              <a:rPr lang="en-US" sz="1400" dirty="0"/>
              <a:t>breast density</a:t>
            </a:r>
          </a:p>
          <a:p>
            <a:pPr algn="ctr"/>
            <a:r>
              <a:rPr lang="en-US" sz="1400" dirty="0"/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4853" y="5886844"/>
            <a:ext cx="198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ROI identification*</a:t>
            </a:r>
          </a:p>
          <a:p>
            <a:pPr algn="ctr"/>
            <a:r>
              <a:rPr lang="en-US" sz="1400" dirty="0"/>
              <a:t>diagnostic agreement</a:t>
            </a:r>
          </a:p>
          <a:p>
            <a:pPr algn="ctr"/>
            <a:r>
              <a:rPr lang="en-US" sz="1400" dirty="0"/>
              <a:t>efficiency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15518" y="3759221"/>
            <a:ext cx="2167967" cy="5927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6" grpId="0"/>
      <p:bldP spid="15" grpId="0"/>
      <p:bldP spid="3" grpId="0" animBg="1"/>
      <p:bldP spid="11" grpId="0"/>
      <p:bldP spid="17" grpId="0" animBg="1"/>
      <p:bldP spid="18" grpId="0" animBg="1"/>
      <p:bldP spid="7" grpId="0"/>
      <p:bldP spid="19" grpId="0"/>
      <p:bldP spid="4" grpId="0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 rot="16200000">
            <a:off x="-191074" y="2316634"/>
            <a:ext cx="1001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zoom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70</a:t>
            </a:fld>
            <a:endParaRPr lang="en-US" dirty="0"/>
          </a:p>
        </p:txBody>
      </p: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3533"/>
          </a:xfrm>
        </p:spPr>
        <p:txBody>
          <a:bodyPr>
            <a:normAutofit/>
          </a:bodyPr>
          <a:lstStyle/>
          <a:p>
            <a:r>
              <a:rPr lang="en-US" dirty="0"/>
              <a:t>Zoom Level Statistics 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6" y="1181539"/>
            <a:ext cx="7720642" cy="26731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744" y="1438035"/>
            <a:ext cx="3647514" cy="1533362"/>
          </a:xfrm>
        </p:spPr>
        <p:txBody>
          <a:bodyPr>
            <a:normAutofit/>
          </a:bodyPr>
          <a:lstStyle/>
          <a:p>
            <a:r>
              <a:rPr lang="en-US" sz="2400" dirty="0"/>
              <a:t>Average Zoom Level</a:t>
            </a:r>
          </a:p>
          <a:p>
            <a:r>
              <a:rPr lang="en-US" sz="2400" dirty="0"/>
              <a:t>Maximum Zoom Level</a:t>
            </a:r>
          </a:p>
          <a:p>
            <a:r>
              <a:rPr lang="en-US" sz="2400" dirty="0"/>
              <a:t>Zoom Level Variance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t="2318" b="1"/>
          <a:stretch/>
        </p:blipFill>
        <p:spPr>
          <a:xfrm>
            <a:off x="466666" y="3907828"/>
            <a:ext cx="7680960" cy="2600688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 rot="16200000">
            <a:off x="-191074" y="5052912"/>
            <a:ext cx="1001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zoom level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71529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Statistical Analysis</a:t>
            </a:r>
            <a:endParaRPr lang="en-US" sz="4000" dirty="0"/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20" y="2861160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338" y="4628641"/>
            <a:ext cx="293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Pathologist Characteristics</a:t>
            </a:r>
          </a:p>
          <a:p>
            <a:pPr algn="ctr"/>
            <a:r>
              <a:rPr lang="en-US" sz="1400" dirty="0"/>
              <a:t>Breast Histopathology Perceptions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3302" y="2251095"/>
            <a:ext cx="139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Pathologists</a:t>
            </a:r>
            <a:endParaRPr lang="tr-TR" sz="1200" i="1" dirty="0"/>
          </a:p>
          <a:p>
            <a:pPr algn="ctr"/>
            <a:r>
              <a:rPr lang="en-US" sz="1200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3098" y="2251095"/>
            <a:ext cx="217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Assessments</a:t>
            </a:r>
          </a:p>
          <a:p>
            <a:pPr algn="ctr"/>
            <a:r>
              <a:rPr lang="en-US" sz="1200" i="1" dirty="0"/>
              <a:t>(n=5,220)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755498" y="3775975"/>
            <a:ext cx="3112344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18" y="3227003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71</a:t>
            </a:fld>
            <a:endParaRPr lang="en-US"/>
          </a:p>
        </p:txBody>
      </p:sp>
      <p:pic>
        <p:nvPicPr>
          <p:cNvPr id="26" name="Content Placeholder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2703" r="4488" b="4505"/>
          <a:stretch/>
        </p:blipFill>
        <p:spPr>
          <a:xfrm>
            <a:off x="6282470" y="3260434"/>
            <a:ext cx="1491567" cy="910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652792" y="4628641"/>
            <a:ext cx="2718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Scanning Percentage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36646" y="3041693"/>
            <a:ext cx="358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707FF"/>
                </a:solidFill>
              </a:rPr>
              <a:t>Generalized Estimating Equations</a:t>
            </a:r>
          </a:p>
          <a:p>
            <a:pPr algn="ctr"/>
            <a:r>
              <a:rPr lang="en-US" dirty="0">
                <a:solidFill>
                  <a:srgbClr val="0707FF"/>
                </a:solidFill>
              </a:rPr>
              <a:t> (GEE)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41" y="1450710"/>
            <a:ext cx="4858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factors affect interpretative strategy?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  <p:pic>
        <p:nvPicPr>
          <p:cNvPr id="16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5647" b="24512"/>
          <a:stretch/>
        </p:blipFill>
        <p:spPr>
          <a:xfrm>
            <a:off x="7905673" y="5491903"/>
            <a:ext cx="717837" cy="674368"/>
          </a:xfrm>
        </p:spPr>
      </p:pic>
      <p:sp>
        <p:nvSpPr>
          <p:cNvPr id="17" name="TextBox 16"/>
          <p:cNvSpPr txBox="1"/>
          <p:nvPr/>
        </p:nvSpPr>
        <p:spPr>
          <a:xfrm>
            <a:off x="6028266" y="6166271"/>
            <a:ext cx="271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joint work with Prof. Tad Brunye</a:t>
            </a:r>
          </a:p>
        </p:txBody>
      </p:sp>
    </p:spTree>
    <p:extLst>
      <p:ext uri="{BB962C8B-B14F-4D97-AF65-F5344CB8AC3E}">
        <p14:creationId xmlns:p14="http://schemas.microsoft.com/office/powerpoint/2010/main" val="24508957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6891"/>
          </a:xfrm>
        </p:spPr>
        <p:txBody>
          <a:bodyPr>
            <a:normAutofit/>
          </a:bodyPr>
          <a:lstStyle/>
          <a:p>
            <a:r>
              <a:rPr lang="en-US" dirty="0"/>
              <a:t>Pathologist Demographics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72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8601" y="1506023"/>
            <a:ext cx="3657600" cy="4546322"/>
            <a:chOff x="228601" y="1506023"/>
            <a:chExt cx="3657600" cy="4546322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5" name="Chart 4">
                  <a:extLst>
                    <a:ext uri="{FF2B5EF4-FFF2-40B4-BE49-F238E27FC236}">
                      <a16:creationId xmlns:a16="http://schemas.microsoft.com/office/drawing/2014/main" id="{97EDF64E-7A9E-4748-A594-A1912E975FF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07097002"/>
                    </p:ext>
                  </p:extLst>
                </p:nvPr>
              </p:nvGraphicFramePr>
              <p:xfrm>
                <a:off x="228601" y="1825625"/>
                <a:ext cx="3657600" cy="422672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 xmlns="">
            <p:pic>
              <p:nvPicPr>
                <p:cNvPr id="5" name="Chart 4">
                  <a:extLst>
                    <a:ext uri="{FF2B5EF4-FFF2-40B4-BE49-F238E27FC236}">
                      <a16:creationId xmlns:a16="http://schemas.microsoft.com/office/drawing/2014/main" id="{97EDF64E-7A9E-4748-A594-A1912E975FF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8601" y="1825625"/>
                  <a:ext cx="3657600" cy="42267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2188241" y="1506023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7874" y="3980796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1068" y="4448374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N=25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07722" y="5071982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N=36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9902" y="5224581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N=16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86201" y="1506023"/>
            <a:ext cx="2286000" cy="4546322"/>
            <a:chOff x="3886201" y="1506023"/>
            <a:chExt cx="2286000" cy="4546322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6" name="Chart 5">
                  <a:extLst>
                    <a:ext uri="{FF2B5EF4-FFF2-40B4-BE49-F238E27FC236}">
                      <a16:creationId xmlns:a16="http://schemas.microsoft.com/office/drawing/2014/main" id="{52BB8F4B-E378-4658-B8D1-87BD414D7B9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46319174"/>
                    </p:ext>
                  </p:extLst>
                </p:nvPr>
              </p:nvGraphicFramePr>
              <p:xfrm>
                <a:off x="3886201" y="1825625"/>
                <a:ext cx="2286000" cy="422672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6" name="Chart 5">
                  <a:extLst>
                    <a:ext uri="{FF2B5EF4-FFF2-40B4-BE49-F238E27FC236}">
                      <a16:creationId xmlns:a16="http://schemas.microsoft.com/office/drawing/2014/main" id="{52BB8F4B-E378-4658-B8D1-87BD414D7B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86201" y="1825625"/>
                  <a:ext cx="2286000" cy="42267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4829177" y="1506023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Gender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84197" y="5205530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N=57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06681" y="3852325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N=30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72201" y="1506023"/>
            <a:ext cx="2286000" cy="4546322"/>
            <a:chOff x="6172201" y="1506023"/>
            <a:chExt cx="2286000" cy="4546322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7" name="Chart 6">
                  <a:extLst/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09740207"/>
                    </p:ext>
                  </p:extLst>
                </p:nvPr>
              </p:nvGraphicFramePr>
              <p:xfrm>
                <a:off x="6172201" y="1825625"/>
                <a:ext cx="2286000" cy="422672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6"/>
                </a:graphicData>
              </a:graphic>
            </p:graphicFrame>
          </mc:Choice>
          <mc:Fallback xmlns="">
            <p:pic>
              <p:nvPicPr>
                <p:cNvPr id="7" name="Chart 6">
                  <a:extLst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72201" y="1825625"/>
                  <a:ext cx="2286000" cy="42267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891198" y="1506023"/>
              <a:ext cx="1345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Facility Size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25932" y="5224581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N=55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31913" y="4918093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N=32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202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6449"/>
          </a:xfrm>
        </p:spPr>
        <p:txBody>
          <a:bodyPr/>
          <a:lstStyle/>
          <a:p>
            <a:r>
              <a:rPr lang="en-US" dirty="0"/>
              <a:t>Pathologist Demographics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73</a:t>
            </a:fld>
            <a:endParaRPr lang="en-US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A0ACC7A9-4C2F-486E-B61D-71715CB3B71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70778529"/>
                  </p:ext>
                </p:extLst>
              </p:nvPr>
            </p:nvGraphicFramePr>
            <p:xfrm>
              <a:off x="1152525" y="1876425"/>
              <a:ext cx="2286000" cy="43005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A0ACC7A9-4C2F-486E-B61D-71715CB3B7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2525" y="1876425"/>
                <a:ext cx="2286000" cy="430053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/>
          <p:cNvSpPr txBox="1"/>
          <p:nvPr/>
        </p:nvSpPr>
        <p:spPr>
          <a:xfrm>
            <a:off x="1541847" y="1506023"/>
            <a:ext cx="204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Experience (years)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9429" y="4580871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N=65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86148" y="1506023"/>
            <a:ext cx="4514851" cy="4670940"/>
            <a:chOff x="3486148" y="1506023"/>
            <a:chExt cx="4514851" cy="4670940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10" name="Chart 9">
                  <a:extLst>
                    <a:ext uri="{FF2B5EF4-FFF2-40B4-BE49-F238E27FC236}">
                      <a16:creationId xmlns:a16="http://schemas.microsoft.com/office/drawing/2014/main" id="{40428A34-75E9-4763-A9B2-6C64DAF34821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699163380"/>
                    </p:ext>
                  </p:extLst>
                </p:nvPr>
              </p:nvGraphicFramePr>
              <p:xfrm>
                <a:off x="3486148" y="1876425"/>
                <a:ext cx="4514851" cy="4300538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10" name="Chart 9">
                  <a:extLst>
                    <a:ext uri="{FF2B5EF4-FFF2-40B4-BE49-F238E27FC236}">
                      <a16:creationId xmlns:a16="http://schemas.microsoft.com/office/drawing/2014/main" id="{40428A34-75E9-4763-A9B2-6C64DAF348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86148" y="1876425"/>
                  <a:ext cx="4514851" cy="430053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4950491" y="1506023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Baseline Confidence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92588" y="5345390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N=13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98549" y="5211385"/>
              <a:ext cx="60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N=43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30351" y="4419511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N=21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90943" y="4202122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22038" y="3173283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N=2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04039" y="5314296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N=22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109469" y="3416161"/>
            <a:ext cx="1990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en-US" sz="1600" b="0" i="0" u="none" strike="noStrike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pPr>
            <a:r>
              <a:rPr lang="en-US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Scanning Percentage</a:t>
            </a:r>
            <a:endParaRPr lang="en-US" sz="2400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734611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74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87071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14384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7675" y="1995489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Participants learn to </a:t>
            </a:r>
            <a:r>
              <a:rPr lang="en-US" i="1" dirty="0"/>
              <a:t>drill</a:t>
            </a:r>
            <a:r>
              <a:rPr lang="en-US" dirty="0"/>
              <a:t> </a:t>
            </a:r>
          </a:p>
          <a:p>
            <a:r>
              <a:rPr lang="en-US" dirty="0"/>
              <a:t>even in the course of 60 cases.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9711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Statistical Analysis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723" y="2777637"/>
            <a:ext cx="217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Assessments</a:t>
            </a:r>
          </a:p>
          <a:p>
            <a:pPr algn="ctr"/>
            <a:r>
              <a:rPr lang="en-US" sz="1200" i="1" dirty="0"/>
              <a:t>(n=5,220)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740727" y="3775975"/>
            <a:ext cx="1237674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53" y="3352533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75</a:t>
            </a:fld>
            <a:endParaRPr lang="en-US"/>
          </a:p>
        </p:txBody>
      </p:sp>
      <p:pic>
        <p:nvPicPr>
          <p:cNvPr id="26" name="Content Placeholder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2703" r="4488" b="4505"/>
          <a:stretch/>
        </p:blipFill>
        <p:spPr>
          <a:xfrm>
            <a:off x="939505" y="3385964"/>
            <a:ext cx="1491567" cy="910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309827" y="4754171"/>
            <a:ext cx="271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Average Zoom Level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Maximum Zoom Level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Zoom Level Variance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Scanning Percentage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75404" y="3347696"/>
            <a:ext cx="358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707FF"/>
                </a:solidFill>
              </a:rPr>
              <a:t>ANOVA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3074" y="1500277"/>
            <a:ext cx="7137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How does interpretative strategy influence diagnostic outcome?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1118" y="3568261"/>
            <a:ext cx="230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Diagnostic </a:t>
            </a:r>
          </a:p>
          <a:p>
            <a:pPr algn="ctr"/>
            <a:r>
              <a:rPr lang="en-US" dirty="0"/>
              <a:t>Accuracy &amp; Efficiency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312" y="4615831"/>
            <a:ext cx="2718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Under-interpretation</a:t>
            </a:r>
          </a:p>
          <a:p>
            <a:pPr algn="ctr"/>
            <a:r>
              <a:rPr lang="en-US" sz="1400" dirty="0"/>
              <a:t>Over-interpretation</a:t>
            </a:r>
          </a:p>
          <a:p>
            <a:pPr algn="ctr"/>
            <a:r>
              <a:rPr lang="en-US" sz="1400" dirty="0"/>
              <a:t>Interpretation 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8545387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7849"/>
          </a:xfrm>
        </p:spPr>
        <p:txBody>
          <a:bodyPr>
            <a:normAutofit fontScale="90000"/>
          </a:bodyPr>
          <a:lstStyle/>
          <a:p>
            <a:r>
              <a:rPr lang="en-US" dirty="0"/>
              <a:t>Diagnostic Accuracy and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990690"/>
              </p:ext>
            </p:extLst>
          </p:nvPr>
        </p:nvGraphicFramePr>
        <p:xfrm>
          <a:off x="466723" y="934243"/>
          <a:ext cx="5760720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57950" y="1619250"/>
            <a:ext cx="2181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Scanning does not affect diagnostic accuracy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7950" y="2542580"/>
            <a:ext cx="1810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but it costs time.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1106" y="3254188"/>
            <a:ext cx="1353670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103235"/>
              </p:ext>
            </p:extLst>
          </p:nvPr>
        </p:nvGraphicFramePr>
        <p:xfrm>
          <a:off x="466723" y="3496235"/>
          <a:ext cx="5760720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8634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5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77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6EF9BF4-9688-4808-8C91-080388654D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463833"/>
              </p:ext>
            </p:extLst>
          </p:nvPr>
        </p:nvGraphicFramePr>
        <p:xfrm>
          <a:off x="628650" y="1409700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28650" y="365126"/>
            <a:ext cx="7886700" cy="1044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Diagnostic Concordance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2775" y="568936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569106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9325" y="568936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5450" y="568936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51347" y="2705100"/>
            <a:ext cx="1152525" cy="5334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52775" y="2771775"/>
            <a:ext cx="734450" cy="558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179094" y="2762250"/>
            <a:ext cx="1116806" cy="5675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612948" y="2695575"/>
            <a:ext cx="1168852" cy="438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966347" y="2005013"/>
            <a:ext cx="682228" cy="7981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59844" y="2006484"/>
            <a:ext cx="5926931" cy="416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559844" y="2060258"/>
            <a:ext cx="9525" cy="3636724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0800" y="6217851"/>
            <a:ext cx="1368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p&lt;0.02 (ANOVA)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45381" y="3620196"/>
            <a:ext cx="1718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Average Zoom Level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7075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44574"/>
          </a:xfrm>
        </p:spPr>
        <p:txBody>
          <a:bodyPr/>
          <a:lstStyle/>
          <a:p>
            <a:r>
              <a:rPr lang="en-US" dirty="0"/>
              <a:t>Diagnostic Concordance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78</a:t>
            </a:fld>
            <a:endParaRPr lang="en-US" dirty="0"/>
          </a:p>
        </p:txBody>
      </p:sp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600739"/>
              </p:ext>
            </p:extLst>
          </p:nvPr>
        </p:nvGraphicFramePr>
        <p:xfrm>
          <a:off x="628650" y="1254125"/>
          <a:ext cx="3931920" cy="231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5D1FAAB-64DB-48D7-B5AA-1504D7EFC4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2931603"/>
              </p:ext>
            </p:extLst>
          </p:nvPr>
        </p:nvGraphicFramePr>
        <p:xfrm>
          <a:off x="4572000" y="1254125"/>
          <a:ext cx="3931920" cy="231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86215F1-9A81-4E73-BE0D-5C0F3DFC2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596711"/>
              </p:ext>
            </p:extLst>
          </p:nvPr>
        </p:nvGraphicFramePr>
        <p:xfrm>
          <a:off x="628650" y="3736975"/>
          <a:ext cx="393192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6215F1-9A81-4E73-BE0D-5C0F3DFC2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242620"/>
              </p:ext>
            </p:extLst>
          </p:nvPr>
        </p:nvGraphicFramePr>
        <p:xfrm>
          <a:off x="4583430" y="3736975"/>
          <a:ext cx="393192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52525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9640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58180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6720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4445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1560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0100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8640" y="34734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2525" y="5942826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9640" y="5942826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8180" y="5942826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6720" y="5942826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67505" y="2239188"/>
            <a:ext cx="594595" cy="2726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831588" y="2239188"/>
            <a:ext cx="366268" cy="4170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380304" y="2222123"/>
            <a:ext cx="574658" cy="2950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088179" y="2076431"/>
            <a:ext cx="512271" cy="3270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33667" y="1733550"/>
            <a:ext cx="247783" cy="4742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91100" y="2164971"/>
            <a:ext cx="419656" cy="3468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801560" y="2092742"/>
            <a:ext cx="308080" cy="4190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57950" y="2092742"/>
            <a:ext cx="359565" cy="4190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068057" y="1905000"/>
            <a:ext cx="516733" cy="4774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711440" y="1828800"/>
            <a:ext cx="209023" cy="630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960599" y="4555994"/>
            <a:ext cx="547688" cy="4353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862026" y="4638099"/>
            <a:ext cx="366268" cy="4170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380304" y="4594258"/>
            <a:ext cx="462380" cy="3588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00311" y="4570769"/>
            <a:ext cx="456880" cy="2758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733667" y="4276725"/>
            <a:ext cx="333508" cy="4319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10800" y="6217851"/>
            <a:ext cx="1368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p&lt;0.02 (ANOVA)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4884687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4706"/>
            <a:ext cx="7886700" cy="4832257"/>
          </a:xfrm>
        </p:spPr>
        <p:txBody>
          <a:bodyPr anchor="ctr">
            <a:noAutofit/>
          </a:bodyPr>
          <a:lstStyle/>
          <a:p>
            <a:r>
              <a:rPr lang="en-US" sz="2400" dirty="0"/>
              <a:t>Pathologists exhibit two viewing patterns: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scanning </a:t>
            </a:r>
            <a:r>
              <a:rPr lang="en-US" sz="2000" dirty="0"/>
              <a:t>and</a:t>
            </a:r>
            <a:r>
              <a:rPr lang="en-US" sz="2000" dirty="0">
                <a:solidFill>
                  <a:srgbClr val="FF0000"/>
                </a:solidFill>
              </a:rPr>
              <a:t> drilling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We developed four objective measures to quantify the viewing behavior:</a:t>
            </a:r>
          </a:p>
          <a:p>
            <a:pPr lvl="1"/>
            <a:r>
              <a:rPr lang="en-US" sz="2000" dirty="0"/>
              <a:t>maximum zoom level</a:t>
            </a:r>
          </a:p>
          <a:p>
            <a:pPr lvl="1"/>
            <a:r>
              <a:rPr lang="en-US" sz="2000" dirty="0"/>
              <a:t>average zoom level</a:t>
            </a:r>
          </a:p>
          <a:p>
            <a:pPr lvl="1"/>
            <a:r>
              <a:rPr lang="en-US" sz="2000" dirty="0"/>
              <a:t>zoom level variance</a:t>
            </a:r>
          </a:p>
          <a:p>
            <a:pPr lvl="1"/>
            <a:r>
              <a:rPr lang="en-US" sz="2000" dirty="0"/>
              <a:t>scanning percentage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4454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287487"/>
            <a:ext cx="7886700" cy="79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Expert Consensus </a:t>
            </a:r>
            <a:r>
              <a:rPr lang="en-US"/>
              <a:t>Data Collection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171"/>
          <a:stretch/>
        </p:blipFill>
        <p:spPr>
          <a:xfrm>
            <a:off x="4481921" y="1416197"/>
            <a:ext cx="4077960" cy="1299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4406" y="2541478"/>
            <a:ext cx="119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benign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592" y="2541478"/>
            <a:ext cx="119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atypia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4064" y="2541478"/>
            <a:ext cx="153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(DCIS)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2665" y="2541478"/>
            <a:ext cx="143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invasive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834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60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6020" y="3097790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9310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4532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4497" y="309779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Cases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5714" y="349833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1900" y="3502876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128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5190" y="35028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162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4532" y="3502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7823" y="3446477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Consensus </a:t>
            </a:r>
          </a:p>
          <a:p>
            <a:pPr algn="ctr"/>
            <a:r>
              <a:rPr lang="en-US" dirty="0"/>
              <a:t>ROIs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426" y="3663779"/>
            <a:ext cx="1566036" cy="2529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46792"/>
          <a:stretch/>
        </p:blipFill>
        <p:spPr>
          <a:xfrm>
            <a:off x="3157823" y="4145669"/>
            <a:ext cx="2648197" cy="1566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15" y="378375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5" y="250359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0" y="133986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30183" y="2957366"/>
            <a:ext cx="762555" cy="4791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 flipV="1">
            <a:off x="1721495" y="3641736"/>
            <a:ext cx="252496" cy="503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052206" y="3195683"/>
            <a:ext cx="66928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60616" y="2247900"/>
            <a:ext cx="313375" cy="5086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2"/>
            <a:endCxn id="20" idx="1"/>
          </p:cNvCxnSpPr>
          <p:nvPr/>
        </p:nvCxnSpPr>
        <p:spPr>
          <a:xfrm>
            <a:off x="2251047" y="3196952"/>
            <a:ext cx="906776" cy="5726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2"/>
            <a:endCxn id="43" idx="1"/>
          </p:cNvCxnSpPr>
          <p:nvPr/>
        </p:nvCxnSpPr>
        <p:spPr>
          <a:xfrm flipV="1">
            <a:off x="2251047" y="2698238"/>
            <a:ext cx="903620" cy="4987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54667" y="2375072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Consensus </a:t>
            </a:r>
          </a:p>
          <a:p>
            <a:r>
              <a:rPr lang="en-US" dirty="0"/>
              <a:t>Diagnosis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8856" y="5173818"/>
            <a:ext cx="173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world experts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4048" y="2163232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digital</a:t>
            </a:r>
          </a:p>
          <a:p>
            <a:pPr algn="ctr"/>
            <a:r>
              <a:rPr lang="en-US" dirty="0"/>
              <a:t>WSI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7678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Scanning is correlated with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sex </a:t>
            </a:r>
            <a:r>
              <a:rPr lang="en-US" sz="2000" i="1" dirty="0"/>
              <a:t>(females &gt; males)</a:t>
            </a:r>
            <a:r>
              <a:rPr lang="en-US" sz="2000" dirty="0"/>
              <a:t>, age </a:t>
            </a:r>
            <a:r>
              <a:rPr lang="en-US" sz="2000" i="1" dirty="0">
                <a:solidFill>
                  <a:srgbClr val="0707FF"/>
                </a:solidFill>
              </a:rPr>
              <a:t>(+)</a:t>
            </a:r>
            <a:r>
              <a:rPr lang="en-US" sz="2000" dirty="0"/>
              <a:t> , facility size </a:t>
            </a:r>
            <a:r>
              <a:rPr lang="en-US" sz="2000" i="1" dirty="0">
                <a:solidFill>
                  <a:srgbClr val="92D050"/>
                </a:solidFill>
              </a:rPr>
              <a:t>(-)</a:t>
            </a:r>
            <a:r>
              <a:rPr lang="en-US" sz="2000" dirty="0"/>
              <a:t>, experience </a:t>
            </a:r>
            <a:r>
              <a:rPr lang="en-US" sz="2000" i="1" dirty="0">
                <a:solidFill>
                  <a:srgbClr val="92D050"/>
                </a:solidFill>
              </a:rPr>
              <a:t>(-)</a:t>
            </a:r>
            <a:r>
              <a:rPr lang="en-US" sz="2000" dirty="0"/>
              <a:t> and confidence </a:t>
            </a:r>
            <a:r>
              <a:rPr lang="en-US" sz="2000" i="1" dirty="0">
                <a:solidFill>
                  <a:srgbClr val="92D050"/>
                </a:solidFill>
              </a:rPr>
              <a:t>(-)</a:t>
            </a:r>
            <a:r>
              <a:rPr lang="en-US" sz="2000" dirty="0"/>
              <a:t>. 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Pathologists </a:t>
            </a:r>
            <a:r>
              <a:rPr lang="en-US" sz="2400" dirty="0">
                <a:solidFill>
                  <a:srgbClr val="FF0000"/>
                </a:solidFill>
              </a:rPr>
              <a:t>learn to drill </a:t>
            </a:r>
            <a:r>
              <a:rPr lang="en-US" sz="2400" dirty="0"/>
              <a:t>in the course of 60 cases.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Scanning is not predictive of diagnostic accuracy but it is </a:t>
            </a:r>
            <a:r>
              <a:rPr lang="en-US" sz="2400" dirty="0">
                <a:solidFill>
                  <a:srgbClr val="FF0000"/>
                </a:solidFill>
              </a:rPr>
              <a:t>inefficient</a:t>
            </a:r>
            <a:r>
              <a:rPr lang="en-US" sz="2400" dirty="0"/>
              <a:t> in terms of time.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Increasing average and maximum zoom levels, and variance correlates with </a:t>
            </a:r>
            <a:r>
              <a:rPr lang="en-US" sz="2400" dirty="0">
                <a:solidFill>
                  <a:srgbClr val="FF0000"/>
                </a:solidFill>
              </a:rPr>
              <a:t>over-interpretation</a:t>
            </a:r>
            <a:r>
              <a:rPr lang="en-US" sz="2400" dirty="0"/>
              <a:t>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0912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ROI Localization in WSIs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Tissue Label Segmentation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Automated Diagnosis of ROIs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Viewing Behavior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467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We propose novel </a:t>
            </a:r>
            <a:r>
              <a:rPr lang="en-US" dirty="0">
                <a:solidFill>
                  <a:srgbClr val="FF0000"/>
                </a:solidFill>
              </a:rPr>
              <a:t>image features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viewing behavior analysis methods </a:t>
            </a:r>
            <a:r>
              <a:rPr lang="en-US" dirty="0"/>
              <a:t> </a:t>
            </a:r>
          </a:p>
          <a:p>
            <a:r>
              <a:rPr lang="en-US" dirty="0"/>
              <a:t>to investigate the causes of diagnostic errors and </a:t>
            </a:r>
          </a:p>
          <a:p>
            <a:r>
              <a:rPr lang="en-US" dirty="0"/>
              <a:t>to discover accurate and efficient interpretation strategies for pathologists.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4. Automated Diagnosis    5.Viewing Behavior Analysis    </a:t>
            </a:r>
            <a:r>
              <a:rPr lang="en-US" sz="1200" b="1" dirty="0"/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6459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8847"/>
            <a:ext cx="7886700" cy="486811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Novel analysis methods for the </a:t>
            </a:r>
            <a:r>
              <a:rPr lang="en-US" sz="2400" dirty="0">
                <a:solidFill>
                  <a:srgbClr val="FF0000"/>
                </a:solidFill>
              </a:rPr>
              <a:t>viewing behavior</a:t>
            </a:r>
            <a:r>
              <a:rPr lang="en-US" sz="24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Analysis methods for the tracking logs to detect diagnostically relevant regions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Objective measures to quantify the interpretation patterns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Novel </a:t>
            </a:r>
            <a:r>
              <a:rPr lang="en-US" sz="2400" dirty="0">
                <a:solidFill>
                  <a:srgbClr val="FF0000"/>
                </a:solidFill>
              </a:rPr>
              <a:t>image features </a:t>
            </a:r>
            <a:r>
              <a:rPr lang="en-US" sz="2400" dirty="0"/>
              <a:t>for the pre-invasive and invasive lesions of the breast: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An 8-label supervised segmentation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Structure feature to describe the changes associated with pre-invasive lesions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4. Automated Diagnosis    5.Viewing Behavior Analysis    </a:t>
            </a:r>
            <a:r>
              <a:rPr lang="en-US" sz="1200" b="1" dirty="0"/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0532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76" y="1224373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179" y="1978280"/>
            <a:ext cx="1642624" cy="336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0653" y="3000456"/>
            <a:ext cx="13921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7971" y="3000456"/>
            <a:ext cx="13921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0788" y="3000456"/>
            <a:ext cx="13921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11789" y="2139188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2"/>
          <p:cNvSpPr/>
          <p:nvPr/>
        </p:nvSpPr>
        <p:spPr>
          <a:xfrm rot="10800000">
            <a:off x="5804114" y="2089814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56" y="1590216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05576" y="1636595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28830" y="5038639"/>
            <a:ext cx="2086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Viewport Analysis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137239" y="3651995"/>
            <a:ext cx="208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Viewing Pattern Characterization</a:t>
            </a:r>
          </a:p>
          <a:p>
            <a:pPr algn="ctr"/>
            <a:r>
              <a:rPr lang="en-US" sz="2800" dirty="0">
                <a:sym typeface="Wingdings" panose="05000000000000000000" pitchFamily="2" charset="2"/>
              </a:rPr>
              <a:t>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6161613" y="5038639"/>
            <a:ext cx="2470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Analysis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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740205" y="3628115"/>
            <a:ext cx="2470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707FF"/>
                </a:solidFill>
              </a:rPr>
              <a:t>Image Characteristics and Viewing Patterns</a:t>
            </a:r>
          </a:p>
          <a:p>
            <a:pPr algn="ctr"/>
            <a:r>
              <a:rPr lang="en-US" sz="2400" dirty="0">
                <a:solidFill>
                  <a:srgbClr val="0707FF"/>
                </a:solidFill>
                <a:sym typeface="Wingdings" panose="05000000000000000000" pitchFamily="2" charset="2"/>
              </a:rPr>
              <a:t></a:t>
            </a:r>
            <a:endParaRPr lang="en-US" sz="2400" dirty="0">
              <a:solidFill>
                <a:srgbClr val="0707FF"/>
              </a:solidFill>
            </a:endParaRPr>
          </a:p>
        </p:txBody>
      </p:sp>
      <p:cxnSp>
        <p:nvCxnSpPr>
          <p:cNvPr id="43" name="Straight Arrow Connector 42"/>
          <p:cNvCxnSpPr>
            <a:stCxn id="15" idx="2"/>
            <a:endCxn id="8" idx="0"/>
          </p:cNvCxnSpPr>
          <p:nvPr/>
        </p:nvCxnSpPr>
        <p:spPr>
          <a:xfrm>
            <a:off x="4554069" y="3646787"/>
            <a:ext cx="17931" cy="1391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6" idx="2"/>
            <a:endCxn id="28" idx="0"/>
          </p:cNvCxnSpPr>
          <p:nvPr/>
        </p:nvCxnSpPr>
        <p:spPr>
          <a:xfrm flipH="1">
            <a:off x="7396885" y="3646787"/>
            <a:ext cx="1" cy="1391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" idx="3"/>
            <a:endCxn id="15" idx="1"/>
          </p:cNvCxnSpPr>
          <p:nvPr/>
        </p:nvCxnSpPr>
        <p:spPr>
          <a:xfrm>
            <a:off x="2502848" y="3323622"/>
            <a:ext cx="135512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5" idx="3"/>
            <a:endCxn id="16" idx="1"/>
          </p:cNvCxnSpPr>
          <p:nvPr/>
        </p:nvCxnSpPr>
        <p:spPr>
          <a:xfrm>
            <a:off x="5250166" y="3323622"/>
            <a:ext cx="1450622" cy="0"/>
          </a:xfrm>
          <a:prstGeom prst="straightConnector1">
            <a:avLst/>
          </a:prstGeom>
          <a:ln w="19050">
            <a:solidFill>
              <a:srgbClr val="0707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Content Placeholder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2703" r="4488" b="4505"/>
          <a:stretch/>
        </p:blipFill>
        <p:spPr>
          <a:xfrm>
            <a:off x="1569956" y="4341545"/>
            <a:ext cx="1195753" cy="8830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Content Placeholder 7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955" y="5684970"/>
            <a:ext cx="1481612" cy="889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48" y="5684970"/>
            <a:ext cx="861273" cy="746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4. Automated Diagnosis    5.Viewing Behavior Analysis    </a:t>
            </a:r>
            <a:r>
              <a:rPr lang="en-US" sz="1200" b="1" dirty="0"/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9373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8" grpId="0"/>
      <p:bldP spid="3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9445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85</a:t>
            </a:fld>
            <a:endParaRPr lang="en-US" dirty="0"/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9" y="1297996"/>
            <a:ext cx="1217402" cy="1266099"/>
          </a:xfrm>
          <a:prstGeom prst="rect">
            <a:avLst/>
          </a:prstGeom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4123" r="2777" b="2126"/>
          <a:stretch/>
        </p:blipFill>
        <p:spPr>
          <a:xfrm>
            <a:off x="2407008" y="1297996"/>
            <a:ext cx="957239" cy="1266935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4558" b="10188"/>
          <a:stretch/>
        </p:blipFill>
        <p:spPr>
          <a:xfrm>
            <a:off x="3528286" y="1297995"/>
            <a:ext cx="1019549" cy="1266100"/>
          </a:xfrm>
          <a:prstGeom prst="rect">
            <a:avLst/>
          </a:prstGeom>
        </p:spPr>
      </p:pic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5647" b="6476"/>
          <a:stretch/>
        </p:blipFill>
        <p:spPr>
          <a:xfrm>
            <a:off x="5920693" y="1297995"/>
            <a:ext cx="984614" cy="1162031"/>
          </a:xfrm>
        </p:spPr>
      </p:pic>
      <p:pic>
        <p:nvPicPr>
          <p:cNvPr id="23" name="Content Placeholder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7"/>
          <a:stretch/>
        </p:blipFill>
        <p:spPr>
          <a:xfrm>
            <a:off x="4891570" y="1297995"/>
            <a:ext cx="943487" cy="1162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>
          <a:xfrm>
            <a:off x="6990944" y="1297994"/>
            <a:ext cx="982792" cy="11620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90027" y="2556021"/>
            <a:ext cx="1419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Linda Shapiro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76925" y="2556021"/>
            <a:ext cx="1217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Su-In Lee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26832" y="2556021"/>
            <a:ext cx="1423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Joann Elmore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50791" y="2507349"/>
            <a:ext cx="12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Don Weaver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04298" y="2507349"/>
            <a:ext cx="12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Tad Brunye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3638" y="2507349"/>
            <a:ext cx="12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Selim Aksoy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15902" y="3072348"/>
            <a:ext cx="14630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Bilge Soran </a:t>
            </a:r>
          </a:p>
          <a:p>
            <a:r>
              <a:rPr lang="en-US" sz="1200" dirty="0"/>
              <a:t>Sara Rolfe</a:t>
            </a:r>
          </a:p>
          <a:p>
            <a:r>
              <a:rPr lang="en-US" sz="1200" dirty="0"/>
              <a:t>Shu Liang</a:t>
            </a:r>
          </a:p>
          <a:p>
            <a:r>
              <a:rPr lang="en-US" sz="1200" dirty="0"/>
              <a:t>Deepali Aneja</a:t>
            </a:r>
          </a:p>
          <a:p>
            <a:r>
              <a:rPr lang="en-US" sz="1200" dirty="0"/>
              <a:t>Yao Lu</a:t>
            </a:r>
          </a:p>
          <a:p>
            <a:r>
              <a:rPr lang="en-US" sz="1200" dirty="0"/>
              <a:t>Yuguang Lee</a:t>
            </a:r>
          </a:p>
          <a:p>
            <a:r>
              <a:rPr lang="en-US" sz="1200" dirty="0" err="1"/>
              <a:t>Sachin</a:t>
            </a:r>
            <a:r>
              <a:rPr lang="en-US" sz="1200" dirty="0"/>
              <a:t> Mehta</a:t>
            </a:r>
          </a:p>
          <a:p>
            <a:r>
              <a:rPr lang="en-US" sz="1200" dirty="0" err="1"/>
              <a:t>Shima</a:t>
            </a:r>
            <a:r>
              <a:rPr lang="en-US" sz="1200" dirty="0"/>
              <a:t> </a:t>
            </a:r>
            <a:r>
              <a:rPr lang="en-US" sz="1200" dirty="0" err="1"/>
              <a:t>Nofallah</a:t>
            </a:r>
            <a:endParaRPr lang="en-US" sz="1200" dirty="0"/>
          </a:p>
          <a:p>
            <a:r>
              <a:rPr lang="en-US" sz="1200" dirty="0"/>
              <a:t>Sean Yang</a:t>
            </a:r>
          </a:p>
          <a:p>
            <a:r>
              <a:rPr lang="en-US" sz="1200" dirty="0" err="1"/>
              <a:t>Bindita</a:t>
            </a:r>
            <a:r>
              <a:rPr lang="en-US" sz="1200" dirty="0"/>
              <a:t> Chaudhuri</a:t>
            </a:r>
          </a:p>
          <a:p>
            <a:r>
              <a:rPr lang="en-US" sz="1200" dirty="0"/>
              <a:t>Nathan Sjoquist</a:t>
            </a:r>
          </a:p>
          <a:p>
            <a:r>
              <a:rPr lang="en-US" sz="1200" dirty="0"/>
              <a:t>Shenqi Tang</a:t>
            </a:r>
          </a:p>
          <a:p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3907694" y="3072348"/>
            <a:ext cx="146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Safiye Celik</a:t>
            </a:r>
          </a:p>
          <a:p>
            <a:r>
              <a:rPr lang="en-US" sz="1200" dirty="0"/>
              <a:t>Scott Lundberg</a:t>
            </a:r>
          </a:p>
          <a:p>
            <a:r>
              <a:rPr lang="en-US" sz="1200" dirty="0"/>
              <a:t>Nao </a:t>
            </a:r>
            <a:r>
              <a:rPr lang="en-US" sz="1200" dirty="0" err="1"/>
              <a:t>Hiranuma</a:t>
            </a:r>
            <a:endParaRPr lang="en-US" sz="1200" dirty="0"/>
          </a:p>
          <a:p>
            <a:r>
              <a:rPr lang="en-US" sz="1200" dirty="0" err="1"/>
              <a:t>Javad</a:t>
            </a:r>
            <a:r>
              <a:rPr lang="en-US" sz="1200" dirty="0"/>
              <a:t> Hosseini</a:t>
            </a:r>
          </a:p>
          <a:p>
            <a:r>
              <a:rPr lang="en-US" sz="1200" dirty="0"/>
              <a:t>Gabriel </a:t>
            </a:r>
            <a:r>
              <a:rPr lang="en-US" sz="1200" dirty="0" err="1"/>
              <a:t>Schubiner</a:t>
            </a:r>
            <a:endParaRPr lang="en-US" sz="1200" dirty="0"/>
          </a:p>
          <a:p>
            <a:r>
              <a:rPr lang="en-US" sz="1200" dirty="0"/>
              <a:t>Hugh Chen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99487" y="3072348"/>
            <a:ext cx="146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Parmita Mehta</a:t>
            </a:r>
          </a:p>
          <a:p>
            <a:r>
              <a:rPr lang="en-US" sz="1200" dirty="0"/>
              <a:t>Mike Chung</a:t>
            </a:r>
          </a:p>
          <a:p>
            <a:r>
              <a:rPr lang="en-US" sz="1200" dirty="0"/>
              <a:t>Robert Gens</a:t>
            </a:r>
          </a:p>
          <a:p>
            <a:r>
              <a:rPr lang="en-US" sz="1200" dirty="0"/>
              <a:t>Kivanc Muslu</a:t>
            </a:r>
          </a:p>
          <a:p>
            <a:r>
              <a:rPr lang="en-US" sz="1200" dirty="0"/>
              <a:t>Paul Pham</a:t>
            </a:r>
          </a:p>
          <a:p>
            <a:r>
              <a:rPr lang="en-US" sz="1200" dirty="0"/>
              <a:t>Jinna Lei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03590" y="3072348"/>
            <a:ext cx="12692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Mara Rendi</a:t>
            </a:r>
          </a:p>
          <a:p>
            <a:r>
              <a:rPr lang="en-US" sz="1200" dirty="0" err="1"/>
              <a:t>Jamen</a:t>
            </a:r>
            <a:r>
              <a:rPr lang="en-US" sz="1200" dirty="0"/>
              <a:t> Bartlett</a:t>
            </a:r>
          </a:p>
          <a:p>
            <a:r>
              <a:rPr lang="en-US" sz="1200" dirty="0"/>
              <a:t>Dilip </a:t>
            </a:r>
            <a:r>
              <a:rPr lang="en-US" sz="1200" dirty="0" err="1"/>
              <a:t>Nagarkar</a:t>
            </a:r>
            <a:endParaRPr lang="en-US" sz="1200" dirty="0"/>
          </a:p>
          <a:p>
            <a:r>
              <a:rPr lang="en-US" sz="1200" dirty="0"/>
              <a:t>Tom Morgan</a:t>
            </a:r>
          </a:p>
          <a:p>
            <a:r>
              <a:rPr lang="en-US" sz="1200" dirty="0"/>
              <a:t>Paul Frederick</a:t>
            </a:r>
          </a:p>
          <a:p>
            <a:r>
              <a:rPr lang="en-US" sz="1200" dirty="0"/>
              <a:t>Andrea Radick</a:t>
            </a:r>
          </a:p>
          <a:p>
            <a:r>
              <a:rPr lang="en-US" sz="1200" dirty="0"/>
              <a:t>Ross Lambert</a:t>
            </a:r>
          </a:p>
          <a:p>
            <a:r>
              <a:rPr lang="en-US" sz="1200" dirty="0"/>
              <a:t>Natalia Oster</a:t>
            </a:r>
          </a:p>
          <a:p>
            <a:r>
              <a:rPr lang="en-US" sz="1200" dirty="0"/>
              <a:t>Hannah </a:t>
            </a:r>
            <a:r>
              <a:rPr lang="en-US" sz="1200" dirty="0" err="1"/>
              <a:t>Shucard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48" y="4933638"/>
            <a:ext cx="737420" cy="457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46" y="4833799"/>
            <a:ext cx="965415" cy="72406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56112" y="5519639"/>
            <a:ext cx="25711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131413"/>
                </a:solidFill>
              </a:rPr>
              <a:t>R01 CA172343, R01 CA140560, and KO5 </a:t>
            </a:r>
            <a:r>
              <a:rPr lang="en-US" sz="800" dirty="0">
                <a:solidFill>
                  <a:srgbClr val="131413"/>
                </a:solidFill>
              </a:rPr>
              <a:t>CA104699</a:t>
            </a:r>
            <a:endParaRPr lang="en-US" sz="8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8514" y="5869921"/>
            <a:ext cx="3526972" cy="457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26" y="5915641"/>
            <a:ext cx="1391788" cy="3657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39" y="5824201"/>
            <a:ext cx="1022310" cy="548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511798" y="3072348"/>
            <a:ext cx="1463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Irma Lam</a:t>
            </a:r>
          </a:p>
          <a:p>
            <a:r>
              <a:rPr lang="en-US" sz="1200" dirty="0"/>
              <a:t>Mabel Raza </a:t>
            </a:r>
          </a:p>
          <a:p>
            <a:r>
              <a:rPr lang="en-US" sz="1200" dirty="0"/>
              <a:t>Nicola Dell</a:t>
            </a:r>
          </a:p>
          <a:p>
            <a:r>
              <a:rPr lang="en-US" sz="1200" dirty="0"/>
              <a:t>Raven Travillian</a:t>
            </a:r>
          </a:p>
          <a:p>
            <a:r>
              <a:rPr lang="en-US" sz="1200" dirty="0"/>
              <a:t>Jia Wu</a:t>
            </a:r>
          </a:p>
          <a:p>
            <a:r>
              <a:rPr lang="en-US" sz="1200" dirty="0"/>
              <a:t>Shulin Yang</a:t>
            </a:r>
          </a:p>
          <a:p>
            <a:r>
              <a:rPr lang="en-US" sz="1200" dirty="0"/>
              <a:t>Alfred </a:t>
            </a:r>
            <a:r>
              <a:rPr lang="en-US" sz="1200" dirty="0" err="1"/>
              <a:t>Gui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50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4960" y="383721"/>
            <a:ext cx="4834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score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invasive</a:t>
            </a:r>
            <a:r>
              <a:rPr lang="en-US" sz="2400" dirty="0"/>
              <a:t> vs. benign &amp; atypia &amp; DCIS 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  <a:noFill/>
        </p:grpSpPr>
        <p:sp>
          <p:nvSpPr>
            <p:cNvPr id="11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2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3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4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5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6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7" name="Straight Arrow Connector 16"/>
            <p:cNvCxnSpPr>
              <a:cxnSpLocks noChangeAspect="1"/>
              <a:stCxn id="23" idx="2"/>
              <a:endCxn id="11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23" idx="2"/>
              <a:endCxn id="12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2" idx="2"/>
              <a:endCxn id="13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2" idx="2"/>
              <a:endCxn id="14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Aspect="1"/>
              <a:stCxn id="13" idx="2"/>
              <a:endCxn id="15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Aspect="1"/>
              <a:stCxn id="13" idx="2"/>
              <a:endCxn id="16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34876" y="2176499"/>
            <a:ext cx="1651104" cy="287079"/>
            <a:chOff x="3916569" y="1538546"/>
            <a:chExt cx="1651104" cy="287079"/>
          </a:xfrm>
        </p:grpSpPr>
        <p:sp>
          <p:nvSpPr>
            <p:cNvPr id="24" name="Rectangle 23"/>
            <p:cNvSpPr/>
            <p:nvPr/>
          </p:nvSpPr>
          <p:spPr>
            <a:xfrm>
              <a:off x="3916569" y="1570026"/>
              <a:ext cx="224118" cy="224118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TextBox 2"/>
            <p:cNvSpPr txBox="1"/>
            <p:nvPr/>
          </p:nvSpPr>
          <p:spPr>
            <a:xfrm>
              <a:off x="4302399" y="1538546"/>
              <a:ext cx="1265274" cy="287079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No background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34876" y="2551337"/>
            <a:ext cx="1651104" cy="287079"/>
            <a:chOff x="3916569" y="2068726"/>
            <a:chExt cx="1651104" cy="287079"/>
          </a:xfrm>
        </p:grpSpPr>
        <p:sp>
          <p:nvSpPr>
            <p:cNvPr id="26" name="Rectangle 25"/>
            <p:cNvSpPr/>
            <p:nvPr/>
          </p:nvSpPr>
          <p:spPr>
            <a:xfrm>
              <a:off x="3916569" y="2100206"/>
              <a:ext cx="224118" cy="224118"/>
            </a:xfrm>
            <a:prstGeom prst="rect">
              <a:avLst/>
            </a:prstGeom>
            <a:pattFill prst="pct6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TextBox 1"/>
            <p:cNvSpPr txBox="1"/>
            <p:nvPr/>
          </p:nvSpPr>
          <p:spPr>
            <a:xfrm>
              <a:off x="4302399" y="2068726"/>
              <a:ext cx="1265274" cy="287079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No background and stroma</a:t>
              </a:r>
            </a:p>
          </p:txBody>
        </p:sp>
      </p:grp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DDC0CF36-DB5B-4980-908C-0074B848ED0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ontent Placeholder 28">
            <a:extLst/>
          </p:cNvPr>
          <p:cNvGraphicFramePr>
            <a:graphicFrameLocks/>
          </p:cNvGraphicFramePr>
          <p:nvPr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28">
            <a:extLst/>
          </p:cNvPr>
          <p:cNvGraphicFramePr>
            <a:graphicFrameLocks/>
          </p:cNvGraphicFramePr>
          <p:nvPr>
            <p:extLst/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Rectangle 3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</a:t>
            </a:r>
            <a:r>
              <a:rPr lang="en-US" sz="1200" dirty="0"/>
              <a:t>4. Automated Diagnosis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54437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87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</p:grpSpPr>
        <p:sp>
          <p:nvSpPr>
            <p:cNvPr id="9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0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1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2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3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4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5" name="Straight Arrow Connector 14"/>
            <p:cNvCxnSpPr>
              <a:cxnSpLocks noChangeAspect="1"/>
              <a:stCxn id="21" idx="2"/>
              <a:endCxn id="9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21" idx="2"/>
              <a:endCxn id="10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10" idx="2"/>
              <a:endCxn id="11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10" idx="2"/>
              <a:endCxn id="12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1" idx="2"/>
              <a:endCxn id="13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1" idx="2"/>
              <a:endCxn id="14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92759" y="373995"/>
            <a:ext cx="3358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score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atypia &amp; DCIS </a:t>
            </a:r>
            <a:r>
              <a:rPr lang="en-US" sz="2400" dirty="0"/>
              <a:t>vs. benign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7225440B-02B9-4E5B-8ECC-F9807419508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Content Placeholder 28">
            <a:extLst/>
          </p:cNvPr>
          <p:cNvGraphicFramePr>
            <a:graphicFrameLocks/>
          </p:cNvGraphicFramePr>
          <p:nvPr>
            <p:extLst/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ontent Placeholder 28">
            <a:extLst/>
          </p:cNvPr>
          <p:cNvGraphicFramePr>
            <a:graphicFrameLocks/>
          </p:cNvGraphicFramePr>
          <p:nvPr>
            <p:extLst/>
          </p:nvPr>
        </p:nvGraphicFramePr>
        <p:xfrm>
          <a:off x="68788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534876" y="2176499"/>
            <a:ext cx="1651104" cy="287079"/>
            <a:chOff x="3916569" y="1538546"/>
            <a:chExt cx="1651104" cy="287079"/>
          </a:xfrm>
        </p:grpSpPr>
        <p:sp>
          <p:nvSpPr>
            <p:cNvPr id="35" name="Rectangle 34"/>
            <p:cNvSpPr/>
            <p:nvPr/>
          </p:nvSpPr>
          <p:spPr>
            <a:xfrm>
              <a:off x="3916569" y="1570026"/>
              <a:ext cx="224118" cy="224118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TextBox 2"/>
            <p:cNvSpPr txBox="1"/>
            <p:nvPr/>
          </p:nvSpPr>
          <p:spPr>
            <a:xfrm>
              <a:off x="4302399" y="1538546"/>
              <a:ext cx="1265274" cy="287079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No background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34876" y="2551337"/>
            <a:ext cx="1651104" cy="287079"/>
            <a:chOff x="3916569" y="2068726"/>
            <a:chExt cx="1651104" cy="287079"/>
          </a:xfrm>
        </p:grpSpPr>
        <p:sp>
          <p:nvSpPr>
            <p:cNvPr id="38" name="Rectangle 37"/>
            <p:cNvSpPr/>
            <p:nvPr/>
          </p:nvSpPr>
          <p:spPr>
            <a:xfrm>
              <a:off x="3916569" y="2100206"/>
              <a:ext cx="224118" cy="224118"/>
            </a:xfrm>
            <a:prstGeom prst="rect">
              <a:avLst/>
            </a:prstGeom>
            <a:pattFill prst="pct60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TextBox 1"/>
            <p:cNvSpPr txBox="1"/>
            <p:nvPr/>
          </p:nvSpPr>
          <p:spPr>
            <a:xfrm>
              <a:off x="4302399" y="2068726"/>
              <a:ext cx="1265274" cy="287079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No background and stroma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</a:t>
            </a:r>
            <a:r>
              <a:rPr lang="en-US" sz="1200" dirty="0"/>
              <a:t>4. Automated Diagnosis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934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</p:grpSpPr>
        <p:sp>
          <p:nvSpPr>
            <p:cNvPr id="9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0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1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2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3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4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5" name="Straight Arrow Connector 14"/>
            <p:cNvCxnSpPr>
              <a:cxnSpLocks noChangeAspect="1"/>
              <a:stCxn id="21" idx="2"/>
              <a:endCxn id="9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21" idx="2"/>
              <a:endCxn id="10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10" idx="2"/>
              <a:endCxn id="11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10" idx="2"/>
              <a:endCxn id="12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1" idx="2"/>
              <a:endCxn id="13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1" idx="2"/>
              <a:endCxn id="14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DA28EF2C-6F44-41E3-BCEB-968CA0F0CA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ontent Placeholder 28">
            <a:extLst/>
          </p:cNvPr>
          <p:cNvGraphicFramePr>
            <a:graphicFrameLocks/>
          </p:cNvGraphicFramePr>
          <p:nvPr>
            <p:extLst/>
          </p:nvPr>
        </p:nvGraphicFramePr>
        <p:xfrm>
          <a:off x="687880" y="1822294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28">
            <a:extLst/>
          </p:cNvPr>
          <p:cNvGraphicFramePr>
            <a:graphicFrameLocks/>
          </p:cNvGraphicFramePr>
          <p:nvPr>
            <p:extLst/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549926" y="383721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score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DCIS</a:t>
            </a:r>
            <a:r>
              <a:rPr lang="en-US" sz="2400" dirty="0"/>
              <a:t> &amp; atypia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34876" y="2176499"/>
            <a:ext cx="1651104" cy="287079"/>
            <a:chOff x="3916569" y="1538546"/>
            <a:chExt cx="1651104" cy="287079"/>
          </a:xfrm>
        </p:grpSpPr>
        <p:sp>
          <p:nvSpPr>
            <p:cNvPr id="24" name="Rectangle 23"/>
            <p:cNvSpPr/>
            <p:nvPr/>
          </p:nvSpPr>
          <p:spPr>
            <a:xfrm>
              <a:off x="3916569" y="1570026"/>
              <a:ext cx="224118" cy="224118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TextBox 2"/>
            <p:cNvSpPr txBox="1"/>
            <p:nvPr/>
          </p:nvSpPr>
          <p:spPr>
            <a:xfrm>
              <a:off x="4302399" y="1538546"/>
              <a:ext cx="1265274" cy="287079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No background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34876" y="2551337"/>
            <a:ext cx="1651104" cy="287079"/>
            <a:chOff x="3916569" y="2068726"/>
            <a:chExt cx="1651104" cy="287079"/>
          </a:xfrm>
        </p:grpSpPr>
        <p:sp>
          <p:nvSpPr>
            <p:cNvPr id="27" name="Rectangle 26"/>
            <p:cNvSpPr/>
            <p:nvPr/>
          </p:nvSpPr>
          <p:spPr>
            <a:xfrm>
              <a:off x="3916569" y="2100206"/>
              <a:ext cx="224118" cy="224118"/>
            </a:xfrm>
            <a:prstGeom prst="rect">
              <a:avLst/>
            </a:prstGeom>
            <a:pattFill prst="pct60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4302399" y="2068726"/>
              <a:ext cx="1265274" cy="287079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No background and stroma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</a:t>
            </a:r>
            <a:r>
              <a:rPr lang="en-US" sz="1200" dirty="0"/>
              <a:t>4. Automated Diagnosis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5503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age</a:t>
            </a:r>
          </a:p>
          <a:p>
            <a:pPr algn="ctr"/>
            <a:r>
              <a:rPr lang="en-US" sz="1400" dirty="0"/>
              <a:t>years in practice</a:t>
            </a:r>
          </a:p>
          <a:p>
            <a:pPr algn="ctr"/>
            <a:r>
              <a:rPr lang="en-US" sz="1400" dirty="0"/>
              <a:t># cases per week</a:t>
            </a:r>
          </a:p>
          <a:p>
            <a:pPr algn="ctr"/>
            <a:r>
              <a:rPr lang="en-US" sz="1400" dirty="0"/>
              <a:t>affiliation</a:t>
            </a:r>
          </a:p>
          <a:p>
            <a:pPr algn="ctr"/>
            <a:r>
              <a:rPr lang="en-US" sz="1400" dirty="0"/>
              <a:t>lab size</a:t>
            </a:r>
          </a:p>
          <a:p>
            <a:pPr algn="ctr"/>
            <a:r>
              <a:rPr lang="en-US" sz="1400" dirty="0"/>
              <a:t>education</a:t>
            </a:r>
          </a:p>
          <a:p>
            <a:pPr algn="ctr"/>
            <a:r>
              <a:rPr lang="en-US" sz="1400" dirty="0"/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participant ROI*</a:t>
            </a:r>
          </a:p>
          <a:p>
            <a:pPr algn="ctr"/>
            <a:r>
              <a:rPr lang="en-US" dirty="0"/>
              <a:t>participant diagnosis</a:t>
            </a:r>
          </a:p>
          <a:p>
            <a:pPr algn="ctr"/>
            <a:r>
              <a:rPr lang="en-US" dirty="0"/>
              <a:t>viewport log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WSI</a:t>
            </a:r>
          </a:p>
          <a:p>
            <a:pPr algn="ctr"/>
            <a:r>
              <a:rPr lang="en-US" dirty="0"/>
              <a:t>consensus ROI</a:t>
            </a:r>
          </a:p>
          <a:p>
            <a:pPr algn="ctr"/>
            <a:r>
              <a:rPr lang="en-US" dirty="0"/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40061" y="5517512"/>
            <a:ext cx="239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diagnostic outcome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874439" y="2584032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confidence score</a:t>
            </a:r>
          </a:p>
          <a:p>
            <a:pPr algn="ctr"/>
            <a:r>
              <a:rPr lang="en-US" sz="1400" dirty="0"/>
              <a:t>difficulty score</a:t>
            </a:r>
          </a:p>
          <a:p>
            <a:pPr algn="ctr"/>
            <a:r>
              <a:rPr lang="en-US" sz="1400" dirty="0"/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biopsy type</a:t>
            </a:r>
          </a:p>
          <a:p>
            <a:pPr algn="ctr"/>
            <a:r>
              <a:rPr lang="en-US" sz="1400" dirty="0"/>
              <a:t>breast density</a:t>
            </a:r>
          </a:p>
          <a:p>
            <a:pPr algn="ctr"/>
            <a:r>
              <a:rPr lang="en-US" sz="1400" dirty="0"/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4853" y="5886844"/>
            <a:ext cx="198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ROI identification*</a:t>
            </a:r>
          </a:p>
          <a:p>
            <a:pPr algn="ctr"/>
            <a:r>
              <a:rPr lang="en-US" sz="1400" dirty="0"/>
              <a:t>diagnostic agreement</a:t>
            </a:r>
          </a:p>
          <a:p>
            <a:pPr algn="ctr"/>
            <a:r>
              <a:rPr lang="en-US" sz="1400" dirty="0"/>
              <a:t>efficiency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4062" y="3497212"/>
            <a:ext cx="5037387" cy="16614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9407</TotalTime>
  <Words>5194</Words>
  <Application>Microsoft Office PowerPoint</Application>
  <PresentationFormat>On-screen Show (4:3)</PresentationFormat>
  <Paragraphs>1351</Paragraphs>
  <Slides>88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Digital Pathology:  Diagnostic Errors, Viewing Behavior and Image Characteristics</vt:lpstr>
      <vt:lpstr>Our Aim</vt:lpstr>
      <vt:lpstr>Outline</vt:lpstr>
      <vt:lpstr>Medical Diagnosis of Cancer</vt:lpstr>
      <vt:lpstr>Breast Histopathology</vt:lpstr>
      <vt:lpstr>Diagnostic Categories</vt:lpstr>
      <vt:lpstr>digiPATH Dataset</vt:lpstr>
      <vt:lpstr>PowerPoint Presentation</vt:lpstr>
      <vt:lpstr>digiPATH Dataset</vt:lpstr>
      <vt:lpstr>PowerPoint Presentation</vt:lpstr>
      <vt:lpstr>Outline</vt:lpstr>
      <vt:lpstr>digiPATH Dataset</vt:lpstr>
      <vt:lpstr>Localization of Diagnostically Relevant Regions of Interest in Whole Slide Images</vt:lpstr>
      <vt:lpstr>ROI Localization in WSIs</vt:lpstr>
      <vt:lpstr>Viewport Log Analysis</vt:lpstr>
      <vt:lpstr>Zoom Level - The value of the magnification per each log entry. Higher the zoom, the smaller the rectangle.</vt:lpstr>
      <vt:lpstr>PowerPoint Presentation</vt:lpstr>
      <vt:lpstr>PowerPoint Presentation</vt:lpstr>
      <vt:lpstr>ROI Localization in WSIs</vt:lpstr>
      <vt:lpstr>Visual Bag-of-Words Model</vt:lpstr>
      <vt:lpstr>Learning Visual Dictionary</vt:lpstr>
      <vt:lpstr>PowerPoint Presentation</vt:lpstr>
      <vt:lpstr>Evaluation</vt:lpstr>
      <vt:lpstr>PowerPoint Presentation</vt:lpstr>
      <vt:lpstr>Prediction Results </vt:lpstr>
      <vt:lpstr>Dictionary Size</vt:lpstr>
      <vt:lpstr>Results</vt:lpstr>
      <vt:lpstr>Summary</vt:lpstr>
      <vt:lpstr>Outline</vt:lpstr>
      <vt:lpstr>digiPATH Dataset</vt:lpstr>
      <vt:lpstr>Tissue Label Segmentation </vt:lpstr>
      <vt:lpstr>PowerPoint Presentation</vt:lpstr>
      <vt:lpstr>Superpixel Clustering </vt:lpstr>
      <vt:lpstr>Supervised Tissue Label Segmentation</vt:lpstr>
      <vt:lpstr>Training Labels</vt:lpstr>
      <vt:lpstr>Superpixel + SVM-based Segmentation</vt:lpstr>
      <vt:lpstr>PowerPoint Presentation</vt:lpstr>
      <vt:lpstr>PowerPoint Presentation</vt:lpstr>
      <vt:lpstr>Supervised Tissue Label Segmentation</vt:lpstr>
      <vt:lpstr>Evaluation</vt:lpstr>
      <vt:lpstr>Results</vt:lpstr>
      <vt:lpstr>Confusion Matrices</vt:lpstr>
      <vt:lpstr>Segmentation Results</vt:lpstr>
      <vt:lpstr>Summary</vt:lpstr>
      <vt:lpstr>Outline</vt:lpstr>
      <vt:lpstr>digiPATH Dataset</vt:lpstr>
      <vt:lpstr>Automated Diagnosis of ROIs</vt:lpstr>
      <vt:lpstr>Superpixel Label  Frequency and Co-occurrence Histograms</vt:lpstr>
      <vt:lpstr>Structure Feature</vt:lpstr>
      <vt:lpstr>PowerPoint Presentation</vt:lpstr>
      <vt:lpstr>Structure Feature</vt:lpstr>
      <vt:lpstr>PowerPoint Presentation</vt:lpstr>
      <vt:lpstr>Diagnostic Classification</vt:lpstr>
      <vt:lpstr>PowerPoint Presentation</vt:lpstr>
      <vt:lpstr>Evaluation</vt:lpstr>
      <vt:lpstr>Experiments</vt:lpstr>
      <vt:lpstr>PowerPoint Presentation</vt:lpstr>
      <vt:lpstr>PowerPoint Presentation</vt:lpstr>
      <vt:lpstr>PowerPoint Presentation</vt:lpstr>
      <vt:lpstr>PowerPoint Presentation</vt:lpstr>
      <vt:lpstr>Results – Accuracies </vt:lpstr>
      <vt:lpstr>Structure Feature </vt:lpstr>
      <vt:lpstr>Summary</vt:lpstr>
      <vt:lpstr>Outline</vt:lpstr>
      <vt:lpstr>digiPATH Dataset</vt:lpstr>
      <vt:lpstr>Diagnostic Search Patterns: Scanners and Drillers</vt:lpstr>
      <vt:lpstr>Scanners and Drillers</vt:lpstr>
      <vt:lpstr>Scanners and Drillers</vt:lpstr>
      <vt:lpstr>Scanning Percentage</vt:lpstr>
      <vt:lpstr>Zoom Level Statistics </vt:lpstr>
      <vt:lpstr>Statistical Analysis</vt:lpstr>
      <vt:lpstr>Pathologist Demographics</vt:lpstr>
      <vt:lpstr>Pathologist Demographics</vt:lpstr>
      <vt:lpstr>Interpretation Order</vt:lpstr>
      <vt:lpstr>Statistical Analysis</vt:lpstr>
      <vt:lpstr>Diagnostic Accuracy and Efficiency</vt:lpstr>
      <vt:lpstr>PowerPoint Presentation</vt:lpstr>
      <vt:lpstr>Diagnostic Concordance</vt:lpstr>
      <vt:lpstr>Summary</vt:lpstr>
      <vt:lpstr>Summary</vt:lpstr>
      <vt:lpstr>Outline</vt:lpstr>
      <vt:lpstr>Our Aim</vt:lpstr>
      <vt:lpstr>Contributions</vt:lpstr>
      <vt:lpstr>digiPATH</vt:lpstr>
      <vt:lpstr>Acknowledgments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Ezgi Mercan</dc:creator>
  <cp:lastModifiedBy>Ezgi Mercan</cp:lastModifiedBy>
  <cp:revision>302</cp:revision>
  <cp:lastPrinted>2017-05-24T19:34:53Z</cp:lastPrinted>
  <dcterms:created xsi:type="dcterms:W3CDTF">2017-05-15T16:03:13Z</dcterms:created>
  <dcterms:modified xsi:type="dcterms:W3CDTF">2017-05-26T15:41:30Z</dcterms:modified>
</cp:coreProperties>
</file>