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1EADB-A263-4B67-9FC9-F3EA3BD6FA37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999A-87C3-47CC-BA99-DD83291AF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999A-87C3-47CC-BA99-DD83291AFB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999A-87C3-47CC-BA99-DD83291AFB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F09C-EA9E-4032-BE4D-63546556EC9A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39F3-AD0D-4A2F-B7E4-FF4C35BE14FD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AF43-68B4-43B7-9F2E-60C2CC1F492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B4BF-9A96-44D2-9F16-DCCDB39CBE71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AF10-7243-45E6-B3C0-68CED9794B65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DC81-C35C-4CD6-8F59-CDC046215108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2B09-E445-4CAE-B419-BB7F0ABF80A6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9E4C-E383-4AA0-A13C-DF9FCA8AAB88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1429-9606-4CB3-8313-F0036257985E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9D0-453B-4F13-B032-3EAA66E2165F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2999-D542-47F7-8A5D-4E36CEEDE82E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A46-C280-471B-ACDB-1354724BA082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D8C8-385D-4291-8933-3E24CD69C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Mutual Information Based Registration of Medical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Pluim</a:t>
            </a:r>
            <a:r>
              <a:rPr lang="en-US" dirty="0" smtClean="0"/>
              <a:t> et al: Survey</a:t>
            </a:r>
          </a:p>
          <a:p>
            <a:r>
              <a:rPr lang="en-US" dirty="0" smtClean="0"/>
              <a:t>Mattes et al: CT/PET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Mutual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H =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-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log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i,j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the Shannon entropy for a joint distribution; </a:t>
            </a:r>
            <a:r>
              <a:rPr lang="en-US" sz="2400" dirty="0" err="1" smtClean="0">
                <a:sym typeface="Symbol"/>
              </a:rPr>
              <a:t>p</a:t>
            </a:r>
            <a:r>
              <a:rPr lang="en-US" sz="2400" baseline="-25000" dirty="0" err="1" smtClean="0">
                <a:sym typeface="Symbol"/>
              </a:rPr>
              <a:t>ij</a:t>
            </a:r>
            <a:r>
              <a:rPr lang="en-US" sz="2400" dirty="0" smtClean="0">
                <a:sym typeface="Symbol"/>
              </a:rPr>
              <a:t> is probability of co-</a:t>
            </a:r>
            <a:r>
              <a:rPr lang="en-US" sz="2400" dirty="0" err="1" smtClean="0">
                <a:sym typeface="Symbol"/>
              </a:rPr>
              <a:t>occurence</a:t>
            </a:r>
            <a:r>
              <a:rPr lang="en-US" sz="2400" dirty="0" smtClean="0">
                <a:sym typeface="Symbol"/>
              </a:rPr>
              <a:t> of </a:t>
            </a:r>
            <a:r>
              <a:rPr lang="en-US" sz="24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and j.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743200"/>
            <a:ext cx="46928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Def. 1: I(A,B) = H(B) – H(B|A)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Def. 2: I(A,B) = H(A) + H(B) – H(A,B)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Def. 3</a:t>
            </a:r>
            <a:r>
              <a:rPr lang="en-US" sz="2400" dirty="0" smtClean="0">
                <a:sym typeface="Wingdings" pitchFamily="2" charset="2"/>
              </a:rPr>
              <a:t>: </a:t>
            </a:r>
            <a:r>
              <a:rPr lang="en-US" sz="2400" dirty="0" err="1" smtClean="0">
                <a:sym typeface="Wingdings" pitchFamily="2" charset="2"/>
              </a:rPr>
              <a:t>Kullback-Leibler</a:t>
            </a:r>
            <a:r>
              <a:rPr lang="en-US" sz="2400" dirty="0" smtClean="0">
                <a:sym typeface="Wingdings" pitchFamily="2" charset="2"/>
              </a:rPr>
              <a:t> distance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43750" r="49375" b="50000"/>
          <a:stretch>
            <a:fillRect/>
          </a:stretch>
        </p:blipFill>
        <p:spPr bwMode="auto">
          <a:xfrm>
            <a:off x="1752600" y="4724400"/>
            <a:ext cx="4400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4724400"/>
            <a:ext cx="2102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joint gray values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joint in case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independent images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Aspects of Mutual Information Procedures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1186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Preprocessing   </a:t>
            </a:r>
            <a:r>
              <a:rPr lang="en-US" sz="2400" dirty="0" smtClean="0"/>
              <a:t>(</a:t>
            </a:r>
            <a:r>
              <a:rPr lang="en-US" sz="2400" dirty="0" err="1" smtClean="0"/>
              <a:t>ie</a:t>
            </a:r>
            <a:r>
              <a:rPr lang="en-US" sz="2400" dirty="0" smtClean="0"/>
              <a:t>. filtering)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Measures </a:t>
            </a:r>
            <a:r>
              <a:rPr lang="en-US" sz="2400" dirty="0" smtClean="0"/>
              <a:t>(entropy measure, normalization measures)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Spatial Information </a:t>
            </a:r>
            <a:r>
              <a:rPr lang="en-US" sz="2400" dirty="0" smtClean="0"/>
              <a:t>(not just gray tones, but where)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Transformation </a:t>
            </a:r>
            <a:r>
              <a:rPr lang="en-US" sz="2400" dirty="0" smtClean="0"/>
              <a:t>(applied to register images)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rigid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affine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deformable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interpolation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probability distribution estimation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optimization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70359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MR with CT, PET, SPECT, US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CT with PET, SPECT, other (video, fluoroscopy)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Microscopy with other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Entities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1752600"/>
            <a:ext cx="25487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brain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thorax/lungs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spine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heart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breast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abdomen/liver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pelvis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tissue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other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74187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PET-CT Image Registration in the Chest</a:t>
            </a:r>
          </a:p>
          <a:p>
            <a:pPr algn="ctr"/>
            <a:r>
              <a:rPr lang="en-US" sz="3600" dirty="0" smtClean="0"/>
              <a:t>Using Free-Form Deformations</a:t>
            </a:r>
          </a:p>
          <a:p>
            <a:pPr algn="ctr"/>
            <a:endParaRPr lang="en-US" sz="3600" dirty="0"/>
          </a:p>
          <a:p>
            <a:pPr algn="ctr"/>
            <a:r>
              <a:rPr lang="en-US" sz="2400" dirty="0" smtClean="0"/>
              <a:t>David Mattes, David </a:t>
            </a:r>
            <a:r>
              <a:rPr lang="en-US" sz="2400" dirty="0" err="1" smtClean="0"/>
              <a:t>Haynor</a:t>
            </a:r>
            <a:r>
              <a:rPr lang="en-US" sz="2400" dirty="0" smtClean="0"/>
              <a:t>, et al</a:t>
            </a:r>
          </a:p>
          <a:p>
            <a:pPr algn="ctr"/>
            <a:r>
              <a:rPr lang="en-US" sz="2400" dirty="0" smtClean="0"/>
              <a:t>UW Medical Center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724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Popular implementation of mutual information registration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Available in ITK package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We use it in our research.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5265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PET-to-CT </a:t>
            </a:r>
            <a:r>
              <a:rPr lang="en-US" sz="2400" dirty="0" smtClean="0"/>
              <a:t>image registration in the chest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Fuse images from a modality with </a:t>
            </a:r>
            <a:r>
              <a:rPr lang="en-US" sz="2400" dirty="0" smtClean="0">
                <a:solidFill>
                  <a:srgbClr val="FF0000"/>
                </a:solidFill>
              </a:rPr>
              <a:t>high anatomic detail (CT)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With images from a modality delineating </a:t>
            </a:r>
            <a:r>
              <a:rPr lang="en-US" sz="2400" dirty="0" smtClean="0">
                <a:solidFill>
                  <a:srgbClr val="FF0000"/>
                </a:solidFill>
              </a:rPr>
              <a:t>biological function (PET)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Producing a nonparametric deformation that registers them.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Method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81938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The PET image has a corresponding </a:t>
            </a:r>
            <a:r>
              <a:rPr lang="en-US" sz="2400" dirty="0" smtClean="0">
                <a:solidFill>
                  <a:srgbClr val="FF0000"/>
                </a:solidFill>
              </a:rPr>
              <a:t>transmission image (TR)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TR image is similar to a CT attenuation map with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a higher energy radiation beam, resulting in </a:t>
            </a:r>
            <a:r>
              <a:rPr lang="en-US" sz="2400" dirty="0" smtClean="0">
                <a:solidFill>
                  <a:srgbClr val="FF0000"/>
                </a:solidFill>
              </a:rPr>
              <a:t>less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soft-tissue detail and limited resolution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Once the TR and CT images are registered, the resulting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transformation can be applied to the emission image </a:t>
            </a:r>
            <a:r>
              <a:rPr lang="en-US" sz="2400" dirty="0" smtClean="0"/>
              <a:t>for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improved PET image interpretation.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GOAL: find a deformation map that aligns the TR image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with the CT image and evaluate the accuracy.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33594" r="45000" b="29687"/>
          <a:stretch>
            <a:fillRect/>
          </a:stretch>
        </p:blipFill>
        <p:spPr bwMode="auto">
          <a:xfrm>
            <a:off x="1066800" y="1676400"/>
            <a:ext cx="49611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1371600"/>
            <a:ext cx="423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Axial Slice                      Coronal Slice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590800"/>
            <a:ext cx="11440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CT Image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TR Image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25689"/>
            <a:ext cx="6972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Notation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(x) is a test image over domain V</a:t>
            </a:r>
            <a:r>
              <a:rPr lang="en-US" sz="2400" baseline="-25000" dirty="0" smtClean="0"/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(x) is a reference image over domain V</a:t>
            </a:r>
            <a:r>
              <a:rPr lang="en-US" sz="2400" baseline="-25000" dirty="0" smtClean="0"/>
              <a:t>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g(x | </a:t>
            </a:r>
            <a:r>
              <a:rPr lang="en-US" sz="2400" dirty="0" smtClean="0">
                <a:sym typeface="Symbol"/>
              </a:rPr>
              <a:t>) is a deformation from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to V</a:t>
            </a:r>
            <a:r>
              <a:rPr lang="en-US" sz="2400" baseline="-25000" dirty="0" smtClean="0"/>
              <a:t>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 is the set of parameters of the transformation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We want to find the set of parameters </a:t>
            </a:r>
          </a:p>
          <a:p>
            <a:pPr marL="800100" lvl="1" indent="-342900"/>
            <a:r>
              <a:rPr lang="en-US" sz="2400" dirty="0" smtClean="0">
                <a:sym typeface="Symbol"/>
              </a:rPr>
              <a:t>      that minimizes an image discrepancy function S</a:t>
            </a:r>
          </a:p>
          <a:p>
            <a:pPr marL="800100" lvl="1" indent="-342900"/>
            <a:endParaRPr lang="en-US" sz="2400" dirty="0">
              <a:sym typeface="Symbol"/>
            </a:endParaRPr>
          </a:p>
          <a:p>
            <a:pPr marL="800100" lvl="1" indent="-342900"/>
            <a:endParaRPr lang="en-US" sz="2400" dirty="0" smtClean="0">
              <a:sym typeface="Symbol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They hypothesize that the set of transformation</a:t>
            </a:r>
          </a:p>
          <a:p>
            <a:pPr marL="800100" lvl="1" indent="-342900"/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parameters that minimizes S brings the transformed test image into best registration with the reference image.</a:t>
            </a:r>
          </a:p>
          <a:p>
            <a:pPr marL="800100" lvl="1" indent="-342900"/>
            <a:endParaRPr lang="en-US" sz="2400" dirty="0" smtClean="0">
              <a:sym typeface="Symbol"/>
            </a:endParaRPr>
          </a:p>
          <a:p>
            <a:pPr marL="800100" lvl="1" indent="-342900"/>
            <a:r>
              <a:rPr lang="en-US" sz="2400" dirty="0" smtClean="0">
                <a:sym typeface="Symbol"/>
              </a:rPr>
              <a:t>  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962400"/>
            <a:ext cx="41414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 =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arg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min  S(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 g( | ))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Representation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696934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 Optimizing a function requires taking </a:t>
            </a:r>
            <a:r>
              <a:rPr lang="en-US" sz="2400" dirty="0" smtClean="0">
                <a:solidFill>
                  <a:srgbClr val="FF0000"/>
                </a:solidFill>
              </a:rPr>
              <a:t>derivatives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Thus it is easier if the function can be represented in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a form that is </a:t>
            </a:r>
            <a:r>
              <a:rPr lang="en-US" sz="2400" dirty="0" smtClean="0">
                <a:solidFill>
                  <a:srgbClr val="FF0000"/>
                </a:solidFill>
              </a:rPr>
              <a:t>explicitly differentiable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This means that both the deformations and the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   similarity criterion must be differentiable.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So images are represented using a </a:t>
            </a:r>
            <a:r>
              <a:rPr lang="en-US" sz="2400" dirty="0" smtClean="0">
                <a:solidFill>
                  <a:srgbClr val="FF0000"/>
                </a:solidFill>
              </a:rPr>
              <a:t>B-</a:t>
            </a:r>
            <a:r>
              <a:rPr lang="en-US" sz="2400" dirty="0" err="1" smtClean="0">
                <a:solidFill>
                  <a:srgbClr val="FF0000"/>
                </a:solidFill>
              </a:rPr>
              <a:t>Spline</a:t>
            </a:r>
            <a:r>
              <a:rPr lang="en-US" sz="2400" dirty="0" smtClean="0">
                <a:solidFill>
                  <a:srgbClr val="FF0000"/>
                </a:solidFill>
              </a:rPr>
              <a:t> basis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   </a:t>
            </a:r>
            <a:r>
              <a:rPr lang="en-US" sz="2400" dirty="0" err="1" smtClean="0">
                <a:solidFill>
                  <a:srgbClr val="00B050"/>
                </a:solidFill>
              </a:rPr>
              <a:t>Parzen</a:t>
            </a:r>
            <a:r>
              <a:rPr lang="en-US" sz="2400" dirty="0" smtClean="0">
                <a:solidFill>
                  <a:srgbClr val="00B050"/>
                </a:solidFill>
              </a:rPr>
              <a:t> windows </a:t>
            </a:r>
            <a:r>
              <a:rPr lang="en-US" sz="2400" dirty="0" smtClean="0"/>
              <a:t>are used instead of simple, bilinear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interpolation.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40618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Mutual information-based registration was proposed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by Viola and Wells (MIT) in 1994-5.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 has become commonplace in many clinical applications.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 comes from information theory: the Shannon entropy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H =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 p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log (1/p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)  = -p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log p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i</a:t>
            </a:r>
          </a:p>
          <a:p>
            <a:endParaRPr lang="en-US" sz="2400" baseline="-25000" dirty="0">
              <a:solidFill>
                <a:srgbClr val="FF000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baseline="-25000" dirty="0" smtClean="0">
                <a:sym typeface="Symbol"/>
              </a:rPr>
              <a:t>  </a:t>
            </a:r>
            <a:r>
              <a:rPr lang="en-US" sz="2400" dirty="0" smtClean="0">
                <a:sym typeface="Symbol"/>
              </a:rPr>
              <a:t>The more rare an event, the more meaning is associated</a:t>
            </a:r>
          </a:p>
          <a:p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with its occurrence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Math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0000" t="52344" r="16875" b="42187"/>
          <a:stretch>
            <a:fillRect/>
          </a:stretch>
        </p:blipFill>
        <p:spPr bwMode="auto">
          <a:xfrm>
            <a:off x="1752600" y="23622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219200"/>
            <a:ext cx="84898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image </a:t>
            </a:r>
            <a:r>
              <a:rPr lang="en-US" sz="2400" i="1" dirty="0" smtClean="0">
                <a:solidFill>
                  <a:srgbClr val="FF0000"/>
                </a:solidFill>
              </a:rPr>
              <a:t>f(x)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coming in as a set of sampled values,</a:t>
            </a:r>
          </a:p>
          <a:p>
            <a:r>
              <a:rPr lang="en-US" sz="2400" dirty="0" smtClean="0"/>
              <a:t>   is represented by a </a:t>
            </a:r>
            <a:r>
              <a:rPr lang="en-US" sz="2400" dirty="0" smtClean="0">
                <a:solidFill>
                  <a:srgbClr val="FF0000"/>
                </a:solidFill>
              </a:rPr>
              <a:t>cubic </a:t>
            </a:r>
            <a:r>
              <a:rPr lang="en-US" sz="2400" dirty="0" err="1" smtClean="0">
                <a:solidFill>
                  <a:srgbClr val="FF0000"/>
                </a:solidFill>
              </a:rPr>
              <a:t>spline</a:t>
            </a:r>
            <a:r>
              <a:rPr lang="en-US" sz="2400" dirty="0" smtClean="0">
                <a:solidFill>
                  <a:srgbClr val="FF0000"/>
                </a:solidFill>
              </a:rPr>
              <a:t> function </a:t>
            </a:r>
            <a:r>
              <a:rPr lang="en-US" sz="2400" dirty="0" smtClean="0"/>
              <a:t>that can be interpolated</a:t>
            </a:r>
          </a:p>
          <a:p>
            <a:r>
              <a:rPr lang="en-US" sz="2400" dirty="0" smtClean="0"/>
              <a:t>   at any between-pixel position.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 err="1" smtClean="0"/>
              <a:t>spline</a:t>
            </a:r>
            <a:r>
              <a:rPr lang="en-US" sz="2400" dirty="0" smtClean="0"/>
              <a:t> function is </a:t>
            </a:r>
            <a:r>
              <a:rPr lang="en-US" sz="2400" dirty="0" smtClean="0">
                <a:solidFill>
                  <a:srgbClr val="FF0000"/>
                </a:solidFill>
              </a:rPr>
              <a:t>differentiable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The </a:t>
            </a:r>
            <a:r>
              <a:rPr lang="en-US" sz="2400" dirty="0" smtClean="0">
                <a:solidFill>
                  <a:srgbClr val="FF0000"/>
                </a:solidFill>
              </a:rPr>
              <a:t>smoothed joint histogram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 g( | )) </a:t>
            </a:r>
          </a:p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  </a:t>
            </a:r>
            <a:r>
              <a:rPr lang="en-US" sz="2400" dirty="0" smtClean="0">
                <a:sym typeface="Symbol"/>
              </a:rPr>
              <a:t>is defined as a cross product of the two </a:t>
            </a:r>
            <a:r>
              <a:rPr lang="en-US" sz="2400" dirty="0" err="1" smtClean="0">
                <a:sym typeface="Symbol"/>
              </a:rPr>
              <a:t>spline</a:t>
            </a:r>
            <a:r>
              <a:rPr lang="en-US" sz="2400" dirty="0" smtClean="0">
                <a:sym typeface="Symbol"/>
              </a:rPr>
              <a:t> functions.</a:t>
            </a:r>
          </a:p>
          <a:p>
            <a:endParaRPr lang="en-US" sz="2400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 Computation of mutual information requires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the smoothed joint histogram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the marginal smoothed histogram for the test image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the marginal probability for the reference image, which</a:t>
            </a:r>
          </a:p>
          <a:p>
            <a:pPr lvl="1"/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is independent of the transformation parameters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78935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image discrepancy measure </a:t>
            </a:r>
            <a:r>
              <a:rPr lang="en-US" sz="2400" dirty="0" smtClean="0"/>
              <a:t>is the negative of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mutual information S between the reference image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and the transformed test image expressed as 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function of the transformation parameters </a:t>
            </a:r>
            <a:r>
              <a:rPr lang="en-US" sz="2400" dirty="0" smtClean="0">
                <a:sym typeface="Symbol"/>
              </a:rPr>
              <a:t>.</a:t>
            </a: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   where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p,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and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are the </a:t>
            </a:r>
            <a:r>
              <a:rPr lang="en-US" sz="2400" dirty="0" smtClean="0">
                <a:sym typeface="Symbol"/>
              </a:rPr>
              <a:t>joint, marginal test,</a:t>
            </a:r>
          </a:p>
          <a:p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and marginal reference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probability distributions</a:t>
            </a:r>
            <a:r>
              <a:rPr lang="en-US" sz="2400" dirty="0" smtClean="0">
                <a:sym typeface="Symbol"/>
              </a:rPr>
              <a:t>,</a:t>
            </a:r>
          </a:p>
          <a:p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respectively.</a:t>
            </a:r>
          </a:p>
          <a:p>
            <a:endParaRPr lang="en-US" sz="2400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The variables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 and  are the histogram bin indexes</a:t>
            </a:r>
          </a:p>
          <a:p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for the reference and test images, respectively.</a:t>
            </a: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9375" t="47656" r="33750" b="44531"/>
          <a:stretch>
            <a:fillRect/>
          </a:stretch>
        </p:blipFill>
        <p:spPr bwMode="auto">
          <a:xfrm>
            <a:off x="2362200" y="28956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Deformations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66126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Deformations are also modeled as </a:t>
            </a:r>
            <a:r>
              <a:rPr lang="en-US" sz="2400" dirty="0" smtClean="0">
                <a:solidFill>
                  <a:srgbClr val="FF0000"/>
                </a:solidFill>
              </a:rPr>
              <a:t>cubic B-</a:t>
            </a:r>
            <a:r>
              <a:rPr lang="en-US" sz="2400" dirty="0" err="1" smtClean="0">
                <a:solidFill>
                  <a:srgbClr val="FF0000"/>
                </a:solidFill>
              </a:rPr>
              <a:t>splines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They are defined on a much </a:t>
            </a:r>
            <a:r>
              <a:rPr lang="en-US" sz="2400" dirty="0" smtClean="0">
                <a:solidFill>
                  <a:srgbClr val="FF0000"/>
                </a:solidFill>
              </a:rPr>
              <a:t>coarser grid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deformation is defined on a sparse, </a:t>
            </a:r>
            <a:r>
              <a:rPr lang="en-US" sz="2400" dirty="0" smtClean="0">
                <a:solidFill>
                  <a:srgbClr val="FF0000"/>
                </a:solidFill>
              </a:rPr>
              <a:t>regular grid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of control points placed over the test image.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deformation is varied by defining 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motion g(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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) at each control point 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2813" r="33125" b="46875"/>
          <a:stretch>
            <a:fillRect/>
          </a:stretch>
        </p:blipFill>
        <p:spPr bwMode="auto">
          <a:xfrm>
            <a:off x="1905000" y="44958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91992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The transformation of the test image is specified</a:t>
            </a:r>
          </a:p>
          <a:p>
            <a:r>
              <a:rPr lang="en-US" sz="2400" dirty="0" smtClean="0">
                <a:sym typeface="Symbol"/>
              </a:rPr>
              <a:t>   by mapping reference image coordinates according to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 locally perturbed rigid body transformation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 The parameters of the transformation are:</a:t>
            </a:r>
          </a:p>
          <a:p>
            <a:r>
              <a:rPr lang="en-US" sz="2400" dirty="0" smtClean="0">
                <a:sym typeface="Symbol"/>
              </a:rPr>
              <a:t>                  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 = { , , ,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; 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}</a:t>
            </a:r>
          </a:p>
          <a:p>
            <a:endParaRPr lang="en-US" sz="2400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2400" dirty="0" smtClean="0">
                <a:sym typeface="Symbol"/>
              </a:rPr>
              <a:t>      {, , } are the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roll-pitch-yaw</a:t>
            </a:r>
            <a:r>
              <a:rPr lang="en-US" sz="2400" dirty="0" smtClean="0">
                <a:sym typeface="Symbol"/>
              </a:rPr>
              <a:t> Euler angles,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      [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y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z</a:t>
            </a:r>
            <a:r>
              <a:rPr lang="en-US" sz="2400" dirty="0" smtClean="0">
                <a:sym typeface="Symbol"/>
              </a:rPr>
              <a:t>] is the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translation</a:t>
            </a:r>
            <a:r>
              <a:rPr lang="en-US" sz="2400" dirty="0" smtClean="0">
                <a:sym typeface="Symbol"/>
              </a:rPr>
              <a:t> vector,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      and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aseline="-25000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is the set of deformation coefficients </a:t>
            </a:r>
            <a:r>
              <a:rPr lang="en-US" sz="2400" dirty="0" smtClean="0">
                <a:sym typeface="Symbol"/>
              </a:rPr>
              <a:t>(2200 of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Multiresolution</a:t>
            </a:r>
            <a:r>
              <a:rPr lang="en-US" dirty="0" smtClean="0"/>
              <a:t> Optimization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78661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The registration process is automated by varying 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deformation in the test image until the discrepancy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between the two images is minimized.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The alignment process is divided into two registrations: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one for the rigid body part and one for the deformation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A limited-memory, quasi-Newton minimization package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is used.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To avoid local minima and decrease computation time,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 hierarchical </a:t>
            </a:r>
            <a:r>
              <a:rPr lang="en-US" sz="2400" dirty="0" err="1" smtClean="0"/>
              <a:t>multiresolution</a:t>
            </a:r>
            <a:r>
              <a:rPr lang="en-US" sz="2400" dirty="0" smtClean="0"/>
              <a:t> optimization scheme is used.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25000" r="13438" b="6250"/>
          <a:stretch>
            <a:fillRect/>
          </a:stretch>
        </p:blipFill>
        <p:spPr bwMode="auto">
          <a:xfrm>
            <a:off x="1676400" y="152400"/>
            <a:ext cx="5753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206653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28 patients, 27 successful registrations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205 slices per image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average of 100 minutes per registration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10 minutes for the rigid body part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90 minut</a:t>
            </a:r>
            <a:r>
              <a:rPr lang="en-US" sz="2400" dirty="0" smtClean="0"/>
              <a:t>es for the deformable part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error index of .54, which is in the </a:t>
            </a:r>
            <a:r>
              <a:rPr lang="en-US" sz="2400" dirty="0" smtClean="0">
                <a:solidFill>
                  <a:srgbClr val="FF0000"/>
                </a:solidFill>
              </a:rPr>
              <a:t>0 to 6mm error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6875" t="20313" r="16250" b="9375"/>
          <a:stretch>
            <a:fillRect/>
          </a:stretch>
        </p:blipFill>
        <p:spPr bwMode="auto">
          <a:xfrm>
            <a:off x="2133600" y="548640"/>
            <a:ext cx="525780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228600"/>
            <a:ext cx="369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                                            coronal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371600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16643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registered TR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unregistered TR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Images from 7 Anatomic Locations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50000" r="15625" b="11719"/>
          <a:stretch>
            <a:fillRect/>
          </a:stretch>
        </p:blipFill>
        <p:spPr bwMode="auto">
          <a:xfrm>
            <a:off x="1219200" y="1981200"/>
            <a:ext cx="693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20283-956B-4AAE-9DB0-142DF8D4EF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Entropy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is the probability of </a:t>
            </a:r>
            <a:r>
              <a:rPr lang="en-US" sz="2000" dirty="0" smtClean="0">
                <a:solidFill>
                  <a:srgbClr val="000000"/>
                </a:solidFill>
              </a:rPr>
              <a:t>event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Compute it as the proportion of </a:t>
            </a:r>
            <a:r>
              <a:rPr lang="en-US" sz="2000" dirty="0" smtClean="0">
                <a:solidFill>
                  <a:srgbClr val="000000"/>
                </a:solidFill>
              </a:rPr>
              <a:t>event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in the set.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67000" y="32766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914400" imgH="342720" progId="Equation.3">
                  <p:embed/>
                </p:oleObj>
              </mc:Choice>
              <mc:Fallback>
                <p:oleObj name="Equation" r:id="rId4" imgW="9144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2286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00800" y="2895600"/>
            <a:ext cx="2133600" cy="1905000"/>
            <a:chOff x="4272" y="2976"/>
            <a:chExt cx="1344" cy="1200"/>
          </a:xfrm>
        </p:grpSpPr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0"/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1"/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2"/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1089" name="Line 16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17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19"/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1087" name="Line 21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22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1085" name="Line 24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25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1083" name="Line 27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28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1081" name="Line 30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31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1" name="Oval 32"/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33"/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34"/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5"/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6"/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7"/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1079" name="Line 39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40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1077" name="Line 42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3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1073" name="Line 48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9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1071" name="Line 51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52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1069" name="Line 54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55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1067" name="Line 57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58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1065" name="Line 60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61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7" name="Straight Connector 66"/>
          <p:cNvCxnSpPr/>
          <p:nvPr/>
        </p:nvCxnSpPr>
        <p:spPr>
          <a:xfrm rot="5400000">
            <a:off x="6972300" y="33909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934200" y="34290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990600" y="5029200"/>
            <a:ext cx="5510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16/30 are green circles; 14/30 are pink crosses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(16/30) =  -.9;       log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(14/30) =  -1.1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Entropy = -(16/30)(-.9) –(14/30)(-1.1) = .99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43200" y="533400"/>
            <a:ext cx="2338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ENTROPY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3D6FB0-735F-4ADF-BBDE-7A0ADE7C0DD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0033CC"/>
                </a:solidFill>
              </a:rPr>
              <a:t>2-Class </a:t>
            </a:r>
            <a:r>
              <a:rPr lang="en-US" sz="4400" dirty="0" smtClean="0">
                <a:solidFill>
                  <a:srgbClr val="0033CC"/>
                </a:solidFill>
              </a:rPr>
              <a:t>Case: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entropy of a group in which all examples belong to the same class?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entropy = - 1 log</a:t>
            </a:r>
            <a:r>
              <a:rPr lang="en-US" baseline="-25000" dirty="0"/>
              <a:t>2</a:t>
            </a:r>
            <a:r>
              <a:rPr lang="en-US" dirty="0"/>
              <a:t>1 = 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What is the entropy of a group with 50% in either class?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entropy = -0.5  log</a:t>
            </a:r>
            <a:r>
              <a:rPr lang="en-US" baseline="-25000" dirty="0"/>
              <a:t>2</a:t>
            </a:r>
            <a:r>
              <a:rPr lang="en-US" dirty="0"/>
              <a:t>0.5 – 0.5  log</a:t>
            </a:r>
            <a:r>
              <a:rPr lang="en-US" baseline="-25000" dirty="0"/>
              <a:t>2</a:t>
            </a:r>
            <a:r>
              <a:rPr lang="en-US" dirty="0"/>
              <a:t>0.5 =1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0503" name="Oval 5"/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6"/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7"/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8"/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9"/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10"/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11"/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12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3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4"/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Oval 15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6"/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7"/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latin typeface="Tahoma" charset="0"/>
                <a:cs typeface="Arial" charset="0"/>
              </a:rPr>
              <a:t>minimum </a:t>
            </a:r>
            <a:endParaRPr lang="en-US" sz="2200" b="1" dirty="0">
              <a:latin typeface="Tahoma" charset="0"/>
              <a:cs typeface="Arial" charset="0"/>
            </a:endParaRPr>
          </a:p>
          <a:p>
            <a:pPr algn="ctr"/>
            <a:r>
              <a:rPr lang="en-US" sz="2200" b="1" dirty="0" smtClean="0">
                <a:latin typeface="Tahoma" charset="0"/>
                <a:cs typeface="Arial" charset="0"/>
              </a:rPr>
              <a:t>entropy</a:t>
            </a:r>
            <a:endParaRPr lang="en-US" sz="2200" b="1" dirty="0">
              <a:latin typeface="Tahoma" charset="0"/>
              <a:cs typeface="Arial" charset="0"/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7086600" y="4038600"/>
            <a:ext cx="20050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latin typeface="Tahoma" charset="0"/>
                <a:cs typeface="Arial" charset="0"/>
              </a:rPr>
              <a:t>maximum</a:t>
            </a:r>
          </a:p>
          <a:p>
            <a:pPr algn="ctr"/>
            <a:r>
              <a:rPr lang="en-US" sz="2200" b="1" dirty="0" smtClean="0">
                <a:latin typeface="Tahoma" charset="0"/>
                <a:cs typeface="Arial" charset="0"/>
              </a:rPr>
              <a:t>entropy</a:t>
            </a:r>
            <a:endParaRPr lang="en-US" sz="2200" b="1" dirty="0">
              <a:latin typeface="Tahoma" charset="0"/>
              <a:cs typeface="Arial" charset="0"/>
            </a:endParaRPr>
          </a:p>
        </p:txBody>
      </p:sp>
      <p:sp>
        <p:nvSpPr>
          <p:cNvPr id="20488" name="Oval 20"/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21"/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22"/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0501" name="Line 25"/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6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0499" name="Line 28"/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9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0497" name="Line 31"/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32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for Images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55514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Shannon entropy can be computed for a gray-tone image.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It then focuses on the distribution of the gray tones.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 image consisting of almost a single intensity will have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low entropy.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An image with roughly equal quantities of different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gray tones will have high entropy.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 of Image Intensity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2549" t="24590" r="16667" b="13115"/>
          <a:stretch>
            <a:fillRect/>
          </a:stretch>
        </p:blipFill>
        <p:spPr>
          <a:xfrm>
            <a:off x="990600" y="1828800"/>
            <a:ext cx="7162800" cy="4389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15710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Woods introduced a </a:t>
            </a:r>
            <a:r>
              <a:rPr lang="en-US" sz="2400" dirty="0" smtClean="0">
                <a:solidFill>
                  <a:srgbClr val="FF0000"/>
                </a:solidFill>
              </a:rPr>
              <a:t>registration measure for multimodality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  images in 1992.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measure was based on the assumption </a:t>
            </a:r>
            <a:r>
              <a:rPr lang="en-US" sz="2400" dirty="0" smtClean="0">
                <a:solidFill>
                  <a:srgbClr val="FF0000"/>
                </a:solidFill>
              </a:rPr>
              <a:t>that regions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similar tissue</a:t>
            </a:r>
            <a:r>
              <a:rPr lang="en-US" sz="2400" dirty="0" smtClean="0"/>
              <a:t> (and similar gray tones) </a:t>
            </a:r>
            <a:r>
              <a:rPr lang="en-US" sz="2400" dirty="0" smtClean="0">
                <a:solidFill>
                  <a:srgbClr val="FF0000"/>
                </a:solidFill>
              </a:rPr>
              <a:t>in one image would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correspond to regions in the other image </a:t>
            </a:r>
            <a:r>
              <a:rPr lang="en-US" sz="2400" dirty="0" smtClean="0"/>
              <a:t>that also consist of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similar gray values (but not the same as in the first image).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Instead of defining regions of similar tissue in the image,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they defined the regions in a feature space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When the images are correctly registered, the </a:t>
            </a:r>
            <a:r>
              <a:rPr lang="en-US" sz="2400" b="1" dirty="0" smtClean="0">
                <a:solidFill>
                  <a:srgbClr val="FF0000"/>
                </a:solidFill>
              </a:rPr>
              <a:t>joint histogram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of the two images will show certain clusters for gray tones of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matching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CT/MRI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38281" r="43125" b="47656"/>
          <a:stretch>
            <a:fillRect/>
          </a:stretch>
        </p:blipFill>
        <p:spPr bwMode="auto">
          <a:xfrm>
            <a:off x="2514600" y="14478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3048000"/>
            <a:ext cx="393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CT Image      MR Image  Joint Histogram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14478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495800" y="2133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1371600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 gray tones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743200"/>
            <a:ext cx="158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 gray tones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3886200"/>
            <a:ext cx="608968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For each pair of corresponding points (</a:t>
            </a:r>
            <a:r>
              <a:rPr lang="en-US" sz="2400" b="1" dirty="0" err="1" smtClean="0"/>
              <a:t>x</a:t>
            </a:r>
            <a:r>
              <a:rPr lang="en-US" sz="2400" dirty="0" err="1" smtClean="0"/>
              <a:t>,</a:t>
            </a:r>
            <a:r>
              <a:rPr lang="en-US" sz="2400" b="1" dirty="0" err="1" smtClean="0"/>
              <a:t>y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with </a:t>
            </a:r>
            <a:r>
              <a:rPr lang="en-US" sz="2400" b="1" dirty="0" smtClean="0"/>
              <a:t>x </a:t>
            </a:r>
            <a:r>
              <a:rPr lang="en-US" sz="2400" dirty="0" smtClean="0"/>
              <a:t>in the CT image and </a:t>
            </a:r>
            <a:r>
              <a:rPr lang="en-US" sz="2400" b="1" dirty="0" smtClean="0"/>
              <a:t>y </a:t>
            </a:r>
            <a:r>
              <a:rPr lang="en-US" sz="2400" dirty="0" smtClean="0"/>
              <a:t>in the MR image,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there is a </a:t>
            </a:r>
            <a:r>
              <a:rPr lang="en-US" sz="2400" dirty="0" smtClean="0">
                <a:solidFill>
                  <a:srgbClr val="FF0000"/>
                </a:solidFill>
              </a:rPr>
              <a:t>gray tone correspondence </a:t>
            </a:r>
            <a:r>
              <a:rPr lang="en-US" sz="2400" dirty="0" smtClean="0"/>
              <a:t>(</a:t>
            </a:r>
            <a:r>
              <a:rPr lang="en-US" sz="2400" dirty="0" err="1" smtClean="0"/>
              <a:t>gx,gy</a:t>
            </a:r>
            <a:r>
              <a:rPr lang="en-US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 joint histogram counts how many times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each gray tone correspondence occurs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181600" y="1524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4419600" y="1752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Gray-tone Histograms of an MR Image with itself at Different Rotations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43750" r="16875" b="40625"/>
          <a:stretch>
            <a:fillRect/>
          </a:stretch>
        </p:blipFill>
        <p:spPr bwMode="auto">
          <a:xfrm>
            <a:off x="1219200" y="228600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4267200"/>
            <a:ext cx="633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degrees               2 degrees               5 degrees               10 degrees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0" y="28194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114300" y="40005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029200"/>
            <a:ext cx="67571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 the images are identical, all gray-tone correspondences lie 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diagonal of the histogram matrix.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8-385D-4291-8933-3E24CD69CE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3505200"/>
            <a:ext cx="1264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joint entropy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1527</Words>
  <Application>Microsoft Office PowerPoint</Application>
  <PresentationFormat>On-screen Show (4:3)</PresentationFormat>
  <Paragraphs>276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Tahoma</vt:lpstr>
      <vt:lpstr>Wingdings</vt:lpstr>
      <vt:lpstr>Office Theme</vt:lpstr>
      <vt:lpstr>Equation</vt:lpstr>
      <vt:lpstr>Mutual Information Based Registration of Medical Images</vt:lpstr>
      <vt:lpstr>Background</vt:lpstr>
      <vt:lpstr>PowerPoint Presentation</vt:lpstr>
      <vt:lpstr>PowerPoint Presentation</vt:lpstr>
      <vt:lpstr>Entropy for Images</vt:lpstr>
      <vt:lpstr>Histograms of Image Intensity</vt:lpstr>
      <vt:lpstr>Mutual Information</vt:lpstr>
      <vt:lpstr>CT/MRI Example</vt:lpstr>
      <vt:lpstr>Joint Gray-tone Histograms of an MR Image with itself at Different Rotations</vt:lpstr>
      <vt:lpstr>Measures of Mutual Information</vt:lpstr>
      <vt:lpstr>Different Aspects of Mutual Information Procedures</vt:lpstr>
      <vt:lpstr>Modalities</vt:lpstr>
      <vt:lpstr>Anatomical Entities</vt:lpstr>
      <vt:lpstr>PowerPoint Presentation</vt:lpstr>
      <vt:lpstr>Application</vt:lpstr>
      <vt:lpstr>Overall Method</vt:lpstr>
      <vt:lpstr>PowerPoint Presentation</vt:lpstr>
      <vt:lpstr>Methodology</vt:lpstr>
      <vt:lpstr>Image Representation</vt:lpstr>
      <vt:lpstr>SOME of the Math</vt:lpstr>
      <vt:lpstr>PowerPoint Presentation</vt:lpstr>
      <vt:lpstr>Deformations </vt:lpstr>
      <vt:lpstr>Transformation</vt:lpstr>
      <vt:lpstr>Multiresolution Optimization Strategy</vt:lpstr>
      <vt:lpstr>PowerPoint Presentation</vt:lpstr>
      <vt:lpstr>Results</vt:lpstr>
      <vt:lpstr>PowerPoint Presentation</vt:lpstr>
      <vt:lpstr>Sample Images from 7 Anatomic Locations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Information Based Registration of Medical Images</dc:title>
  <dc:creator>Linda Shapiro</dc:creator>
  <cp:lastModifiedBy>Linda Shapiro</cp:lastModifiedBy>
  <cp:revision>52</cp:revision>
  <dcterms:created xsi:type="dcterms:W3CDTF">2011-09-15T18:27:31Z</dcterms:created>
  <dcterms:modified xsi:type="dcterms:W3CDTF">2017-10-11T23:11:43Z</dcterms:modified>
</cp:coreProperties>
</file>