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81" r:id="rId2"/>
    <p:sldId id="266" r:id="rId3"/>
    <p:sldId id="279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59" r:id="rId15"/>
    <p:sldId id="278" r:id="rId16"/>
    <p:sldId id="282" r:id="rId17"/>
    <p:sldId id="283" r:id="rId18"/>
    <p:sldId id="284" r:id="rId19"/>
    <p:sldId id="285" r:id="rId20"/>
    <p:sldId id="286" r:id="rId21"/>
    <p:sldId id="287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guang Lee" initials="YL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86"/>
    <p:restoredTop sz="94665"/>
  </p:normalViewPr>
  <p:slideViewPr>
    <p:cSldViewPr snapToGrid="0" snapToObjects="1">
      <p:cViewPr varScale="1">
        <p:scale>
          <a:sx n="82" d="100"/>
          <a:sy n="82" d="100"/>
        </p:scale>
        <p:origin x="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12T18:04:52.937" idx="1">
    <p:pos x="10" y="10"/>
    <p:text>Procedures of image capturing and breast cancer diagnosis</p:text>
    <p:extLst>
      <p:ext uri="{C676402C-5697-4E1C-873F-D02D1690AC5C}">
        <p15:threadingInfo xmlns:p15="http://schemas.microsoft.com/office/powerpoint/2012/main" timeZoneBias="420"/>
      </p:ext>
    </p:extLst>
  </p:cm>
  <p:cm authorId="1" dt="2016-05-12T18:15:11.938" idx="4">
    <p:pos x="106" y="106"/>
    <p:text>The formation of mitosis. Where to find mitosis. Why mitosis are related to cancer?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12T18:07:41.850" idx="2">
    <p:pos x="10" y="10"/>
    <p:text>Add easy detection illustration. Image pyramid &amp; difficult t</p:text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0668E-3AE7-864E-9EE0-E2D808061615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DD17E-AD62-BF4D-B65C-5442F5085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4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D8383-4913-9B4B-A908-00FFABF47561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C5ADC-661A-104F-9DB2-3AA193282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1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11EB-DEBB-0E46-8C10-DD4112CA149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11EB-DEBB-0E46-8C10-DD4112CA149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11EB-DEBB-0E46-8C10-DD4112CA149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11EB-DEBB-0E46-8C10-DD4112CA149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11EB-DEBB-0E46-8C10-DD4112CA149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11EB-DEBB-0E46-8C10-DD4112CA149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11EB-DEBB-0E46-8C10-DD4112CA149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11EB-DEBB-0E46-8C10-DD4112CA149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11EB-DEBB-0E46-8C10-DD4112CA149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11EB-DEBB-0E46-8C10-DD4112CA149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11EB-DEBB-0E46-8C10-DD4112CA149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A11EB-DEBB-0E46-8C10-DD4112CA149A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B4C47-B50E-3942-B262-D29A091C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mp"/><Relationship Id="rId3" Type="http://schemas.openxmlformats.org/officeDocument/2006/relationships/image" Target="../media/image7.tiff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comments" Target="../comments/comment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tmp"/><Relationship Id="rId5" Type="http://schemas.openxmlformats.org/officeDocument/2006/relationships/image" Target="../media/image16.tmp"/><Relationship Id="rId4" Type="http://schemas.openxmlformats.org/officeDocument/2006/relationships/image" Target="../media/image15.tm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mp"/><Relationship Id="rId5" Type="http://schemas.openxmlformats.org/officeDocument/2006/relationships/image" Target="../media/image23.png"/><Relationship Id="rId4" Type="http://schemas.openxmlformats.org/officeDocument/2006/relationships/image" Target="../media/image16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DBE4-A41E-43E6-8297-B8098704B21D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 descr="http://www.ee.washington.edu/images/frontpage_features/spirocall_20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t="70168" r="31091"/>
          <a:stretch/>
        </p:blipFill>
        <p:spPr bwMode="auto">
          <a:xfrm>
            <a:off x="-1" y="1037070"/>
            <a:ext cx="12192001" cy="168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66354" y="1340376"/>
            <a:ext cx="77668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kern="1400" spc="-50" dirty="0" smtClean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Fast Mitosis </a:t>
            </a:r>
            <a:r>
              <a:rPr lang="en-US" sz="3200" b="1" kern="1400" spc="-50" dirty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Detection in Histopathological Images using Deep Learning </a:t>
            </a:r>
            <a:r>
              <a:rPr lang="en-US" sz="3200" b="1" kern="1400" spc="-5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Neural </a:t>
            </a:r>
            <a:r>
              <a:rPr lang="en-US" sz="3200" b="1" kern="1400" spc="-50" smtClean="0">
                <a:solidFill>
                  <a:schemeClr val="bg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Networks</a:t>
            </a:r>
            <a:endParaRPr lang="en-US" sz="3600" b="1" kern="1400" spc="-5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://www.freelogovectors.net/wp-content/uploads/2014/01/UW_Seal_University_of_Washing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625"/>
            <a:ext cx="2720900" cy="27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35691" y="4687075"/>
            <a:ext cx="3428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Yuguang </a:t>
            </a:r>
            <a:r>
              <a:rPr lang="en-US" sz="2800" dirty="0" smtClean="0"/>
              <a:t>Li</a:t>
            </a:r>
            <a:endParaRPr lang="en-US" sz="2800" dirty="0"/>
          </a:p>
          <a:p>
            <a:pPr algn="ctr"/>
            <a:r>
              <a:rPr lang="en-US" sz="2800" dirty="0"/>
              <a:t>Advisor: Linda </a:t>
            </a:r>
            <a:r>
              <a:rPr lang="en-US" sz="2800" dirty="0" smtClean="0"/>
              <a:t>Shapiro</a:t>
            </a:r>
            <a:endParaRPr lang="en-US" sz="2800" dirty="0"/>
          </a:p>
        </p:txBody>
      </p:sp>
      <p:pic>
        <p:nvPicPr>
          <p:cNvPr id="1032" name="Picture 8" descr="http://www.ee.washington.edu/faculty/darling/ee436s15/images/EE_Icon_RG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620"/>
            <a:ext cx="1676400" cy="9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8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38709" y="6550223"/>
            <a:ext cx="244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Convolutional Neural Network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DBE4-A41E-43E6-8297-B8098704B21D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0931" y="308114"/>
            <a:ext cx="162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Testing Process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956507" y="3768983"/>
          <a:ext cx="5909691" cy="222504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845691">
                  <a:extLst>
                    <a:ext uri="{9D8B030D-6E8A-4147-A177-3AD203B41FA5}">
                      <a16:colId xmlns:a16="http://schemas.microsoft.com/office/drawing/2014/main" val="218142987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238034435"/>
                    </a:ext>
                  </a:extLst>
                </a:gridCol>
                <a:gridCol w="1354666">
                  <a:extLst>
                    <a:ext uri="{9D8B030D-6E8A-4147-A177-3AD203B41FA5}">
                      <a16:colId xmlns:a16="http://schemas.microsoft.com/office/drawing/2014/main" val="185669305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2257137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Threshold</a:t>
                      </a:r>
                      <a:r>
                        <a:rPr lang="en-US" baseline="0" dirty="0"/>
                        <a:t> Values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F-Score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186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0.6905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0.8614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0.7665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481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0.7339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0.8345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0.7723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609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0.7767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0.7921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0.7843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883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0.8409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0.7327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0.7831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232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0.8659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0.7760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47266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443772" y="1574512"/>
          <a:ext cx="4935160" cy="14732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293544080"/>
                    </a:ext>
                  </a:extLst>
                </a:gridCol>
                <a:gridCol w="1091565">
                  <a:extLst>
                    <a:ext uri="{9D8B030D-6E8A-4147-A177-3AD203B41FA5}">
                      <a16:colId xmlns:a16="http://schemas.microsoft.com/office/drawing/2014/main" val="2776902732"/>
                    </a:ext>
                  </a:extLst>
                </a:gridCol>
                <a:gridCol w="871855">
                  <a:extLst>
                    <a:ext uri="{9D8B030D-6E8A-4147-A177-3AD203B41FA5}">
                      <a16:colId xmlns:a16="http://schemas.microsoft.com/office/drawing/2014/main" val="3364963622"/>
                    </a:ext>
                  </a:extLst>
                </a:gridCol>
                <a:gridCol w="939740">
                  <a:extLst>
                    <a:ext uri="{9D8B030D-6E8A-4147-A177-3AD203B41FA5}">
                      <a16:colId xmlns:a16="http://schemas.microsoft.com/office/drawing/2014/main" val="703693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F-Score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253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Single</a:t>
                      </a:r>
                      <a:r>
                        <a:rPr lang="en-US" baseline="0" dirty="0"/>
                        <a:t> Direction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61192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/>
                        <a:t>8-direction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18050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dirty="0"/>
                        <a:t>Original 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80831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030003" y="950585"/>
            <a:ext cx="1727200" cy="715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Original Input Image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 flipV="1">
            <a:off x="2701696" y="1848554"/>
            <a:ext cx="3657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46972" y="2031434"/>
            <a:ext cx="2093261" cy="10215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Rotate 90</a:t>
            </a:r>
            <a:r>
              <a:rPr lang="en-US" dirty="0">
                <a:latin typeface="Calibri" panose="020F0502020204030204" pitchFamily="34" charset="0"/>
              </a:rPr>
              <a:t>° with/ without mirroring (8 images)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20976" y="3414146"/>
            <a:ext cx="1727200" cy="715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 CNN predictions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 flipV="1">
            <a:off x="2701696" y="3235870"/>
            <a:ext cx="3657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V="1">
            <a:off x="2696213" y="4312115"/>
            <a:ext cx="3657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15493" y="4503113"/>
            <a:ext cx="1727200" cy="715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 Probability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9421" y="5579358"/>
            <a:ext cx="1808362" cy="715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Final Label from thresholding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5400000" flipV="1">
            <a:off x="2668622" y="5401082"/>
            <a:ext cx="3657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56507" y="1205180"/>
            <a:ext cx="599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Accuracy from CNN Model with/ without 8 direction Average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3149" y="3414146"/>
            <a:ext cx="513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Accuracy from CNN Model with different thresholds</a:t>
            </a:r>
          </a:p>
        </p:txBody>
      </p:sp>
    </p:spTree>
    <p:extLst>
      <p:ext uri="{BB962C8B-B14F-4D97-AF65-F5344CB8AC3E}">
        <p14:creationId xmlns:p14="http://schemas.microsoft.com/office/powerpoint/2010/main" val="4621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38709" y="6550223"/>
            <a:ext cx="244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Convolutional Neural Network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DBE4-A41E-43E6-8297-B8098704B21D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6235" y="79979"/>
            <a:ext cx="361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/>
              <a:t>CNN extracted feature Classification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15" y="4080009"/>
            <a:ext cx="10186085" cy="2380811"/>
          </a:xfrm>
          <a:prstGeom prst="rect">
            <a:avLst/>
          </a:prstGeom>
        </p:spPr>
      </p:pic>
      <p:sp>
        <p:nvSpPr>
          <p:cNvPr id="3" name="Parallelogram 2"/>
          <p:cNvSpPr/>
          <p:nvPr/>
        </p:nvSpPr>
        <p:spPr>
          <a:xfrm rot="2780598">
            <a:off x="9943055" y="4883578"/>
            <a:ext cx="1213573" cy="298328"/>
          </a:xfrm>
          <a:prstGeom prst="parallelogram">
            <a:avLst>
              <a:gd name="adj" fmla="val 9811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4947285" y="540942"/>
            <a:ext cx="6324600" cy="2694494"/>
            <a:chOff x="107288946" y="106497426"/>
            <a:chExt cx="6325254" cy="2693938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109791069" y="106497426"/>
              <a:ext cx="1442185" cy="487374"/>
            </a:xfrm>
            <a:prstGeom prst="rect">
              <a:avLst/>
            </a:prstGeom>
            <a:gradFill rotWithShape="0">
              <a:gsLst>
                <a:gs pos="0">
                  <a:srgbClr val="17F1AE"/>
                </a:gs>
                <a:gs pos="100000">
                  <a:srgbClr val="17F1AE">
                    <a:gamma/>
                    <a:tint val="20000"/>
                    <a:invGamma/>
                  </a:srgbClr>
                </a:gs>
              </a:gsLst>
              <a:lin ang="2700000" scaled="1"/>
            </a:gra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High Dimensional Input Data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2" name="Group 5"/>
            <p:cNvGrpSpPr>
              <a:grpSpLocks/>
            </p:cNvGrpSpPr>
            <p:nvPr/>
          </p:nvGrpSpPr>
          <p:grpSpPr bwMode="auto">
            <a:xfrm>
              <a:off x="107288946" y="107425773"/>
              <a:ext cx="1579734" cy="1765591"/>
              <a:chOff x="107471537" y="107445893"/>
              <a:chExt cx="1579734" cy="1765591"/>
            </a:xfrm>
          </p:grpSpPr>
          <p:grpSp>
            <p:nvGrpSpPr>
              <p:cNvPr id="61" name="Group 6"/>
              <p:cNvGrpSpPr>
                <a:grpSpLocks/>
              </p:cNvGrpSpPr>
              <p:nvPr/>
            </p:nvGrpSpPr>
            <p:grpSpPr bwMode="auto">
              <a:xfrm>
                <a:off x="107471537" y="107820531"/>
                <a:ext cx="1579734" cy="1390953"/>
                <a:chOff x="108453066" y="105991780"/>
                <a:chExt cx="1579734" cy="1390953"/>
              </a:xfrm>
            </p:grpSpPr>
            <p:sp>
              <p:nvSpPr>
                <p:cNvPr id="63" name="AutoShape 7"/>
                <p:cNvSpPr>
                  <a:spLocks noChangeArrowheads="1"/>
                </p:cNvSpPr>
                <p:nvPr/>
              </p:nvSpPr>
              <p:spPr bwMode="auto">
                <a:xfrm>
                  <a:off x="108453066" y="105991780"/>
                  <a:ext cx="1579734" cy="1390953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FFFF"/>
                    </a:gs>
                    <a:gs pos="98999">
                      <a:srgbClr val="D9D9D9"/>
                    </a:gs>
                    <a:gs pos="98999">
                      <a:srgbClr val="D9D9D9"/>
                    </a:gs>
                    <a:gs pos="100000">
                      <a:srgbClr val="D9D9D9"/>
                    </a:gs>
                  </a:gsLst>
                  <a:lin ang="13500000" scaled="1"/>
                </a:gradFill>
                <a:ln w="12700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64" name="Group 8"/>
                <p:cNvGrpSpPr>
                  <a:grpSpLocks/>
                </p:cNvGrpSpPr>
                <p:nvPr/>
              </p:nvGrpSpPr>
              <p:grpSpPr bwMode="auto">
                <a:xfrm>
                  <a:off x="108532381" y="106244571"/>
                  <a:ext cx="1457482" cy="1024322"/>
                  <a:chOff x="108532381" y="106244571"/>
                  <a:chExt cx="1457482" cy="1024322"/>
                </a:xfrm>
              </p:grpSpPr>
              <p:sp>
                <p:nvSpPr>
                  <p:cNvPr id="66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109118400" y="106244571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EA38D"/>
                      </a:gs>
                      <a:gs pos="100000">
                        <a:srgbClr val="8EA38D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109591929" y="106631014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EA38D"/>
                      </a:gs>
                      <a:gs pos="100000">
                        <a:srgbClr val="8EA38D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08532381" y="107058581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EA38D"/>
                      </a:gs>
                      <a:gs pos="100000">
                        <a:srgbClr val="8EA38D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09439527" y="107050114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EA38D"/>
                      </a:gs>
                      <a:gs pos="100000">
                        <a:srgbClr val="8EA38D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109783034" y="107050114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2DEA5"/>
                      </a:gs>
                      <a:gs pos="100000">
                        <a:srgbClr val="52DEA5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08690229" y="106625112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2DEA5"/>
                      </a:gs>
                      <a:gs pos="100000">
                        <a:srgbClr val="52DEA5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08853513" y="107056839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2DEA5"/>
                      </a:gs>
                      <a:gs pos="100000">
                        <a:srgbClr val="52DEA5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73" name="AutoShape 1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08657571" y="106857196"/>
                    <a:ext cx="100584" cy="210312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4" name="AutoShape 1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09562706" y="106849793"/>
                    <a:ext cx="100584" cy="210312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5" name="AutoShape 1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9766100" y="106840262"/>
                    <a:ext cx="100584" cy="210312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6" name="AutoShape 1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8846766" y="106849793"/>
                    <a:ext cx="100584" cy="210312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7" name="AutoShape 2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9325229" y="106420702"/>
                    <a:ext cx="292608" cy="201168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8" name="AutoShape 2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08834914" y="106417484"/>
                    <a:ext cx="292608" cy="201168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65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09075460" y="105991780"/>
                  <a:ext cx="364067" cy="3055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tree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Rectangle 23"/>
              <p:cNvSpPr>
                <a:spLocks noChangeArrowheads="1"/>
              </p:cNvSpPr>
              <p:nvPr/>
            </p:nvSpPr>
            <p:spPr bwMode="auto">
              <a:xfrm>
                <a:off x="107572198" y="107445893"/>
                <a:ext cx="1375229" cy="304800"/>
              </a:xfrm>
              <a:prstGeom prst="rect">
                <a:avLst/>
              </a:prstGeom>
              <a:gradFill rotWithShape="0">
                <a:gsLst>
                  <a:gs pos="0">
                    <a:srgbClr val="17F1AE"/>
                  </a:gs>
                  <a:gs pos="100000">
                    <a:srgbClr val="17F1AE">
                      <a:gamma/>
                      <a:tint val="20000"/>
                      <a:invGamma/>
                    </a:srgbClr>
                  </a:gs>
                </a:gsLst>
                <a:lin ang="2700000" scaled="1"/>
              </a:gra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Random Subsets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" name="Group 24"/>
            <p:cNvGrpSpPr>
              <a:grpSpLocks/>
            </p:cNvGrpSpPr>
            <p:nvPr/>
          </p:nvGrpSpPr>
          <p:grpSpPr bwMode="auto">
            <a:xfrm>
              <a:off x="110023029" y="107442360"/>
              <a:ext cx="1579734" cy="1749004"/>
              <a:chOff x="107471537" y="107462480"/>
              <a:chExt cx="1579734" cy="1749004"/>
            </a:xfrm>
          </p:grpSpPr>
          <p:grpSp>
            <p:nvGrpSpPr>
              <p:cNvPr id="43" name="Group 25"/>
              <p:cNvGrpSpPr>
                <a:grpSpLocks/>
              </p:cNvGrpSpPr>
              <p:nvPr/>
            </p:nvGrpSpPr>
            <p:grpSpPr bwMode="auto">
              <a:xfrm>
                <a:off x="107471537" y="107820531"/>
                <a:ext cx="1579734" cy="1390953"/>
                <a:chOff x="108453066" y="105991780"/>
                <a:chExt cx="1579734" cy="1390953"/>
              </a:xfrm>
            </p:grpSpPr>
            <p:sp>
              <p:nvSpPr>
                <p:cNvPr id="45" name="AutoShape 26"/>
                <p:cNvSpPr>
                  <a:spLocks noChangeArrowheads="1"/>
                </p:cNvSpPr>
                <p:nvPr/>
              </p:nvSpPr>
              <p:spPr bwMode="auto">
                <a:xfrm>
                  <a:off x="108453066" y="105991780"/>
                  <a:ext cx="1579734" cy="1390953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FFFF"/>
                    </a:gs>
                    <a:gs pos="98999">
                      <a:srgbClr val="D9D9D9"/>
                    </a:gs>
                    <a:gs pos="98999">
                      <a:srgbClr val="D9D9D9"/>
                    </a:gs>
                    <a:gs pos="100000">
                      <a:srgbClr val="D9D9D9"/>
                    </a:gs>
                  </a:gsLst>
                  <a:lin ang="13500000" scaled="1"/>
                </a:gradFill>
                <a:ln w="12700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6" name="Group 45"/>
                <p:cNvGrpSpPr>
                  <a:grpSpLocks/>
                </p:cNvGrpSpPr>
                <p:nvPr/>
              </p:nvGrpSpPr>
              <p:grpSpPr bwMode="auto">
                <a:xfrm>
                  <a:off x="108532381" y="106244571"/>
                  <a:ext cx="1457482" cy="1024322"/>
                  <a:chOff x="108532381" y="106244571"/>
                  <a:chExt cx="1457482" cy="1024322"/>
                </a:xfrm>
              </p:grpSpPr>
              <p:sp>
                <p:nvSpPr>
                  <p:cNvPr id="48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109118400" y="106244571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EA38D"/>
                      </a:gs>
                      <a:gs pos="100000">
                        <a:srgbClr val="8EA38D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109591929" y="106631014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EA38D"/>
                      </a:gs>
                      <a:gs pos="100000">
                        <a:srgbClr val="8EA38D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108532381" y="107058581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2DEA5"/>
                      </a:gs>
                      <a:gs pos="100000">
                        <a:srgbClr val="52DEA5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109439527" y="107050114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EA38D"/>
                      </a:gs>
                      <a:gs pos="100000">
                        <a:srgbClr val="8EA38D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109783034" y="107050114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2DEA5"/>
                      </a:gs>
                      <a:gs pos="100000">
                        <a:srgbClr val="52DEA5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108690229" y="106625112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2DEA5"/>
                      </a:gs>
                      <a:gs pos="100000">
                        <a:srgbClr val="52DEA5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108853513" y="107056839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89177"/>
                      </a:gs>
                      <a:gs pos="100000">
                        <a:srgbClr val="789177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55" name="AutoShape 3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08657571" y="106857196"/>
                    <a:ext cx="100584" cy="210312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6" name="AutoShape 3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09562706" y="106849793"/>
                    <a:ext cx="100584" cy="210312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7" name="AutoShape 3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9766100" y="106840262"/>
                    <a:ext cx="100584" cy="210312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8" name="AutoShape 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8846766" y="106849793"/>
                    <a:ext cx="100584" cy="210312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9" name="AutoShape 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9325229" y="106420702"/>
                    <a:ext cx="292608" cy="201168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0" name="AutoShape 4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08834914" y="106417484"/>
                    <a:ext cx="292608" cy="201168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47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109075460" y="105991780"/>
                  <a:ext cx="364067" cy="3055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tree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44" name="Rectangle 42"/>
              <p:cNvSpPr>
                <a:spLocks noChangeArrowheads="1"/>
              </p:cNvSpPr>
              <p:nvPr/>
            </p:nvSpPr>
            <p:spPr bwMode="auto">
              <a:xfrm>
                <a:off x="107574370" y="107462480"/>
                <a:ext cx="1371742" cy="304800"/>
              </a:xfrm>
              <a:prstGeom prst="rect">
                <a:avLst/>
              </a:prstGeom>
              <a:gradFill rotWithShape="0">
                <a:gsLst>
                  <a:gs pos="0">
                    <a:srgbClr val="17F1AE"/>
                  </a:gs>
                  <a:gs pos="100000">
                    <a:srgbClr val="17F1AE">
                      <a:gamma/>
                      <a:tint val="20000"/>
                      <a:invGamma/>
                    </a:srgbClr>
                  </a:gs>
                </a:gsLst>
                <a:lin ang="2700000" scaled="1"/>
              </a:gra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Random Subsets</a:t>
                </a:r>
                <a:endParaRPr kumimoji="0" lang="en-US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" name="Group 43"/>
            <p:cNvGrpSpPr>
              <a:grpSpLocks/>
            </p:cNvGrpSpPr>
            <p:nvPr/>
          </p:nvGrpSpPr>
          <p:grpSpPr bwMode="auto">
            <a:xfrm>
              <a:off x="112034466" y="107425773"/>
              <a:ext cx="1579734" cy="1765591"/>
              <a:chOff x="107471537" y="107445893"/>
              <a:chExt cx="1579734" cy="1765591"/>
            </a:xfrm>
          </p:grpSpPr>
          <p:grpSp>
            <p:nvGrpSpPr>
              <p:cNvPr id="25" name="Group 44"/>
              <p:cNvGrpSpPr>
                <a:grpSpLocks/>
              </p:cNvGrpSpPr>
              <p:nvPr/>
            </p:nvGrpSpPr>
            <p:grpSpPr bwMode="auto">
              <a:xfrm>
                <a:off x="107471537" y="107820531"/>
                <a:ext cx="1579734" cy="1390953"/>
                <a:chOff x="108453066" y="105991780"/>
                <a:chExt cx="1579734" cy="1390953"/>
              </a:xfrm>
            </p:grpSpPr>
            <p:sp>
              <p:nvSpPr>
                <p:cNvPr id="27" name="AutoShape 45"/>
                <p:cNvSpPr>
                  <a:spLocks noChangeArrowheads="1"/>
                </p:cNvSpPr>
                <p:nvPr/>
              </p:nvSpPr>
              <p:spPr bwMode="auto">
                <a:xfrm>
                  <a:off x="108453066" y="105991780"/>
                  <a:ext cx="1579734" cy="1390953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FFFF"/>
                    </a:gs>
                    <a:gs pos="98999">
                      <a:srgbClr val="D9D9D9"/>
                    </a:gs>
                    <a:gs pos="98999">
                      <a:srgbClr val="D9D9D9"/>
                    </a:gs>
                    <a:gs pos="100000">
                      <a:srgbClr val="D9D9D9"/>
                    </a:gs>
                  </a:gsLst>
                  <a:lin ang="13500000" scaled="1"/>
                </a:gradFill>
                <a:ln w="12700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8" name="Group 46"/>
                <p:cNvGrpSpPr>
                  <a:grpSpLocks/>
                </p:cNvGrpSpPr>
                <p:nvPr/>
              </p:nvGrpSpPr>
              <p:grpSpPr bwMode="auto">
                <a:xfrm>
                  <a:off x="108532381" y="106244571"/>
                  <a:ext cx="1457482" cy="1024322"/>
                  <a:chOff x="108532381" y="106244571"/>
                  <a:chExt cx="1457482" cy="1024322"/>
                </a:xfrm>
              </p:grpSpPr>
              <p:sp>
                <p:nvSpPr>
                  <p:cNvPr id="30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109118400" y="106244571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EA38D"/>
                      </a:gs>
                      <a:gs pos="100000">
                        <a:srgbClr val="8EA38D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09591929" y="106631014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EA38D"/>
                      </a:gs>
                      <a:gs pos="100000">
                        <a:srgbClr val="8EA38D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108532381" y="107058581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8EA38D"/>
                      </a:gs>
                      <a:gs pos="100000">
                        <a:srgbClr val="8EA38D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109439527" y="107050114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2DEA5"/>
                      </a:gs>
                      <a:gs pos="100000">
                        <a:srgbClr val="52DEA5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109783034" y="107050114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89177"/>
                      </a:gs>
                      <a:gs pos="100000">
                        <a:srgbClr val="789177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789177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108690229" y="106625112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89177"/>
                      </a:gs>
                      <a:gs pos="100000">
                        <a:srgbClr val="789177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108853513" y="107056839"/>
                    <a:ext cx="206829" cy="21031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789177"/>
                      </a:gs>
                      <a:gs pos="100000">
                        <a:srgbClr val="789177">
                          <a:gamma/>
                          <a:shade val="6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37" name="AutoShape 5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08657571" y="106857196"/>
                    <a:ext cx="100584" cy="210312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8" name="AutoShape 5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09562706" y="106849793"/>
                    <a:ext cx="100584" cy="210312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9" name="AutoShape 5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9766100" y="106840262"/>
                    <a:ext cx="100584" cy="210312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0" name="AutoShape 5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8846766" y="106849793"/>
                    <a:ext cx="100584" cy="210312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1" name="AutoShape 5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9325229" y="106420702"/>
                    <a:ext cx="292608" cy="201168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2" name="AutoShape 5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08834914" y="106417484"/>
                    <a:ext cx="292608" cy="201168"/>
                  </a:xfrm>
                  <a:prstGeom prst="straightConnector1">
                    <a:avLst/>
                  </a:prstGeom>
                  <a:noFill/>
                  <a:ln w="25400" algn="ctr">
                    <a:solidFill>
                      <a:srgbClr val="657C64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29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109075460" y="105991780"/>
                  <a:ext cx="364067" cy="3055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</a:rPr>
                    <a:t>tree</a:t>
                  </a:r>
                  <a:endParaRPr kumimoji="0" lang="en-US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Rectangle 61"/>
              <p:cNvSpPr>
                <a:spLocks noChangeArrowheads="1"/>
              </p:cNvSpPr>
              <p:nvPr/>
            </p:nvSpPr>
            <p:spPr bwMode="auto">
              <a:xfrm>
                <a:off x="107575533" y="107445893"/>
                <a:ext cx="1371742" cy="304800"/>
              </a:xfrm>
              <a:prstGeom prst="rect">
                <a:avLst/>
              </a:prstGeom>
              <a:gradFill rotWithShape="0">
                <a:gsLst>
                  <a:gs pos="0">
                    <a:srgbClr val="17F1AE"/>
                  </a:gs>
                  <a:gs pos="100000">
                    <a:srgbClr val="17F1AE">
                      <a:gamma/>
                      <a:tint val="20000"/>
                      <a:invGamma/>
                    </a:srgbClr>
                  </a:gs>
                </a:gsLst>
                <a:lin ang="2700000" scaled="1"/>
              </a:gra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Random Subsets</a:t>
                </a:r>
                <a:endParaRPr kumimoji="0" lang="en-US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5" name="Text Box 62"/>
            <p:cNvSpPr txBox="1">
              <a:spLocks noChangeArrowheads="1"/>
            </p:cNvSpPr>
            <p:nvPr/>
          </p:nvSpPr>
          <p:spPr bwMode="auto">
            <a:xfrm>
              <a:off x="109126867" y="108253379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… ...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16" name="AutoShape 63"/>
            <p:cNvCxnSpPr>
              <a:cxnSpLocks noChangeShapeType="1"/>
            </p:cNvCxnSpPr>
            <p:nvPr/>
          </p:nvCxnSpPr>
          <p:spPr bwMode="auto">
            <a:xfrm>
              <a:off x="108077000" y="107154122"/>
              <a:ext cx="1" cy="274320"/>
            </a:xfrm>
            <a:prstGeom prst="straightConnector1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7" name="AutoShape 64"/>
            <p:cNvCxnSpPr>
              <a:cxnSpLocks noChangeShapeType="1"/>
            </p:cNvCxnSpPr>
            <p:nvPr/>
          </p:nvCxnSpPr>
          <p:spPr bwMode="auto">
            <a:xfrm>
              <a:off x="110815967" y="107160116"/>
              <a:ext cx="1" cy="274320"/>
            </a:xfrm>
            <a:prstGeom prst="straightConnector1">
              <a:avLst/>
            </a:prstGeom>
            <a:noFill/>
            <a:ln w="19050" algn="ctr">
              <a:solidFill>
                <a:srgbClr val="33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8" name="AutoShape 65"/>
            <p:cNvCxnSpPr>
              <a:cxnSpLocks noChangeShapeType="1"/>
            </p:cNvCxnSpPr>
            <p:nvPr/>
          </p:nvCxnSpPr>
          <p:spPr bwMode="auto">
            <a:xfrm>
              <a:off x="112826800" y="107154122"/>
              <a:ext cx="1" cy="274320"/>
            </a:xfrm>
            <a:prstGeom prst="straightConnector1">
              <a:avLst/>
            </a:prstGeom>
            <a:noFill/>
            <a:ln w="19050" algn="ctr">
              <a:solidFill>
                <a:srgbClr val="33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9" name="AutoShape 66"/>
            <p:cNvCxnSpPr>
              <a:cxnSpLocks noChangeShapeType="1"/>
            </p:cNvCxnSpPr>
            <p:nvPr/>
          </p:nvCxnSpPr>
          <p:spPr bwMode="auto">
            <a:xfrm>
              <a:off x="110134400" y="106976333"/>
              <a:ext cx="0" cy="173736"/>
            </a:xfrm>
            <a:prstGeom prst="straightConnector1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20" name="AutoShape 67"/>
            <p:cNvCxnSpPr>
              <a:cxnSpLocks noChangeShapeType="1"/>
            </p:cNvCxnSpPr>
            <p:nvPr/>
          </p:nvCxnSpPr>
          <p:spPr bwMode="auto">
            <a:xfrm flipV="1">
              <a:off x="108068534" y="107154127"/>
              <a:ext cx="2074333" cy="0"/>
            </a:xfrm>
            <a:prstGeom prst="straightConnector1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21" name="AutoShape 68"/>
            <p:cNvCxnSpPr>
              <a:cxnSpLocks noChangeShapeType="1"/>
            </p:cNvCxnSpPr>
            <p:nvPr/>
          </p:nvCxnSpPr>
          <p:spPr bwMode="auto">
            <a:xfrm>
              <a:off x="110583133" y="106986380"/>
              <a:ext cx="0" cy="173736"/>
            </a:xfrm>
            <a:prstGeom prst="straightConnector1">
              <a:avLst/>
            </a:prstGeom>
            <a:noFill/>
            <a:ln w="19050" algn="ctr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22" name="AutoShape 69"/>
            <p:cNvCxnSpPr>
              <a:cxnSpLocks noChangeShapeType="1"/>
            </p:cNvCxnSpPr>
            <p:nvPr/>
          </p:nvCxnSpPr>
          <p:spPr bwMode="auto">
            <a:xfrm>
              <a:off x="110930267" y="106986380"/>
              <a:ext cx="0" cy="173736"/>
            </a:xfrm>
            <a:prstGeom prst="straightConnector1">
              <a:avLst/>
            </a:prstGeom>
            <a:noFill/>
            <a:ln w="19050" algn="ctr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70"/>
            <p:cNvCxnSpPr>
              <a:cxnSpLocks noChangeShapeType="1"/>
            </p:cNvCxnSpPr>
            <p:nvPr/>
          </p:nvCxnSpPr>
          <p:spPr bwMode="auto">
            <a:xfrm flipV="1">
              <a:off x="110932080" y="107154127"/>
              <a:ext cx="1892808" cy="0"/>
            </a:xfrm>
            <a:prstGeom prst="straightConnector1">
              <a:avLst/>
            </a:prstGeom>
            <a:noFill/>
            <a:ln w="19050" algn="ctr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24" name="AutoShape 71"/>
            <p:cNvCxnSpPr>
              <a:cxnSpLocks noChangeShapeType="1"/>
            </p:cNvCxnSpPr>
            <p:nvPr/>
          </p:nvCxnSpPr>
          <p:spPr bwMode="auto">
            <a:xfrm flipV="1">
              <a:off x="110583133" y="107160116"/>
              <a:ext cx="228600" cy="0"/>
            </a:xfrm>
            <a:prstGeom prst="straightConnector1">
              <a:avLst/>
            </a:prstGeom>
            <a:noFill/>
            <a:ln w="19050" algn="ctr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</p:grpSp>
      <p:sp>
        <p:nvSpPr>
          <p:cNvPr id="79" name="TextBox 78"/>
          <p:cNvSpPr txBox="1"/>
          <p:nvPr/>
        </p:nvSpPr>
        <p:spPr>
          <a:xfrm>
            <a:off x="4787040" y="465685"/>
            <a:ext cx="2539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Random Forest Classifier</a:t>
            </a:r>
          </a:p>
        </p:txBody>
      </p:sp>
      <p:sp>
        <p:nvSpPr>
          <p:cNvPr id="5" name="Up Arrow 4"/>
          <p:cNvSpPr/>
          <p:nvPr/>
        </p:nvSpPr>
        <p:spPr>
          <a:xfrm>
            <a:off x="10249594" y="3355617"/>
            <a:ext cx="314794" cy="1076132"/>
          </a:xfrm>
          <a:prstGeom prst="upArrow">
            <a:avLst>
              <a:gd name="adj1" fmla="val 50000"/>
              <a:gd name="adj2" fmla="val 12090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436049"/>
              </p:ext>
            </p:extLst>
          </p:nvPr>
        </p:nvGraphicFramePr>
        <p:xfrm>
          <a:off x="814454" y="579805"/>
          <a:ext cx="3645598" cy="3391985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634428">
                  <a:extLst>
                    <a:ext uri="{9D8B030D-6E8A-4147-A177-3AD203B41FA5}">
                      <a16:colId xmlns:a16="http://schemas.microsoft.com/office/drawing/2014/main" val="497064202"/>
                    </a:ext>
                  </a:extLst>
                </a:gridCol>
                <a:gridCol w="584835">
                  <a:extLst>
                    <a:ext uri="{9D8B030D-6E8A-4147-A177-3AD203B41FA5}">
                      <a16:colId xmlns:a16="http://schemas.microsoft.com/office/drawing/2014/main" val="2391789429"/>
                    </a:ext>
                  </a:extLst>
                </a:gridCol>
                <a:gridCol w="1569085">
                  <a:extLst>
                    <a:ext uri="{9D8B030D-6E8A-4147-A177-3AD203B41FA5}">
                      <a16:colId xmlns:a16="http://schemas.microsoft.com/office/drawing/2014/main" val="2003803432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16579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Layer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Type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Neurons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Filter Size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18580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3M x 101 x </a:t>
                      </a:r>
                      <a:r>
                        <a:rPr lang="en-US" sz="1600" dirty="0" smtClean="0">
                          <a:effectLst/>
                        </a:rPr>
                        <a:t>101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8153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98 x </a:t>
                      </a:r>
                      <a:r>
                        <a:rPr lang="en-US" sz="1600" dirty="0" smtClean="0">
                          <a:effectLst/>
                        </a:rPr>
                        <a:t>98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x 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7058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MP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49 x </a:t>
                      </a:r>
                      <a:r>
                        <a:rPr lang="en-US" sz="1600" dirty="0" smtClean="0">
                          <a:effectLst/>
                        </a:rPr>
                        <a:t>49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x 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1528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46 x </a:t>
                      </a:r>
                      <a:r>
                        <a:rPr lang="en-US" sz="1600" dirty="0" smtClean="0">
                          <a:effectLst/>
                        </a:rPr>
                        <a:t>46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x 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9761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MP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23 x </a:t>
                      </a:r>
                      <a:r>
                        <a:rPr lang="en-US" sz="1600" dirty="0" smtClean="0">
                          <a:effectLst/>
                        </a:rPr>
                        <a:t>23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x 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4070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20 x </a:t>
                      </a:r>
                      <a:r>
                        <a:rPr lang="en-US" sz="1600" dirty="0" smtClean="0">
                          <a:effectLst/>
                        </a:rPr>
                        <a:t>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x 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0482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MP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10 x </a:t>
                      </a:r>
                      <a:r>
                        <a:rPr lang="en-US" sz="1600" dirty="0" smtClean="0">
                          <a:effectLst/>
                        </a:rPr>
                        <a:t>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x 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9002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8 x </a:t>
                      </a:r>
                      <a:r>
                        <a:rPr lang="en-US" sz="1600" dirty="0" smtClean="0">
                          <a:effectLst/>
                        </a:rPr>
                        <a:t>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x 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3095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MP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4 x </a:t>
                      </a:r>
                      <a:r>
                        <a:rPr lang="en-US" sz="1600" dirty="0" smtClean="0">
                          <a:effectLst/>
                        </a:rPr>
                        <a:t>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x 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7953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100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 x 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26457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x 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467681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20945" y="80390"/>
            <a:ext cx="361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-------Merging Different CNN models</a:t>
            </a:r>
          </a:p>
        </p:txBody>
      </p:sp>
    </p:spTree>
    <p:extLst>
      <p:ext uri="{BB962C8B-B14F-4D97-AF65-F5344CB8AC3E}">
        <p14:creationId xmlns:p14="http://schemas.microsoft.com/office/powerpoint/2010/main" val="144012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DBE4-A41E-43E6-8297-B8098704B21D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84985" y="400544"/>
            <a:ext cx="242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CNN Classifier Accuracy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38709" y="6550223"/>
            <a:ext cx="244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Convolutional Neural Network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764085"/>
              </p:ext>
            </p:extLst>
          </p:nvPr>
        </p:nvGraphicFramePr>
        <p:xfrm>
          <a:off x="4503276" y="98535"/>
          <a:ext cx="6850524" cy="3020183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2233914">
                  <a:extLst>
                    <a:ext uri="{9D8B030D-6E8A-4147-A177-3AD203B41FA5}">
                      <a16:colId xmlns:a16="http://schemas.microsoft.com/office/drawing/2014/main" val="2324642351"/>
                    </a:ext>
                  </a:extLst>
                </a:gridCol>
                <a:gridCol w="886348">
                  <a:extLst>
                    <a:ext uri="{9D8B030D-6E8A-4147-A177-3AD203B41FA5}">
                      <a16:colId xmlns:a16="http://schemas.microsoft.com/office/drawing/2014/main" val="3952821346"/>
                    </a:ext>
                  </a:extLst>
                </a:gridCol>
                <a:gridCol w="97458">
                  <a:extLst>
                    <a:ext uri="{9D8B030D-6E8A-4147-A177-3AD203B41FA5}">
                      <a16:colId xmlns:a16="http://schemas.microsoft.com/office/drawing/2014/main" val="3545631499"/>
                    </a:ext>
                  </a:extLst>
                </a:gridCol>
                <a:gridCol w="567832">
                  <a:extLst>
                    <a:ext uri="{9D8B030D-6E8A-4147-A177-3AD203B41FA5}">
                      <a16:colId xmlns:a16="http://schemas.microsoft.com/office/drawing/2014/main" val="2719564891"/>
                    </a:ext>
                  </a:extLst>
                </a:gridCol>
                <a:gridCol w="778510">
                  <a:extLst>
                    <a:ext uri="{9D8B030D-6E8A-4147-A177-3AD203B41FA5}">
                      <a16:colId xmlns:a16="http://schemas.microsoft.com/office/drawing/2014/main" val="2660657867"/>
                    </a:ext>
                  </a:extLst>
                </a:gridCol>
                <a:gridCol w="543560">
                  <a:extLst>
                    <a:ext uri="{9D8B030D-6E8A-4147-A177-3AD203B41FA5}">
                      <a16:colId xmlns:a16="http://schemas.microsoft.com/office/drawing/2014/main" val="3832810117"/>
                    </a:ext>
                  </a:extLst>
                </a:gridCol>
                <a:gridCol w="299102">
                  <a:extLst>
                    <a:ext uri="{9D8B030D-6E8A-4147-A177-3AD203B41FA5}">
                      <a16:colId xmlns:a16="http://schemas.microsoft.com/office/drawing/2014/main" val="1197950643"/>
                    </a:ext>
                  </a:extLst>
                </a:gridCol>
                <a:gridCol w="665290">
                  <a:extLst>
                    <a:ext uri="{9D8B030D-6E8A-4147-A177-3AD203B41FA5}">
                      <a16:colId xmlns:a16="http://schemas.microsoft.com/office/drawing/2014/main" val="1869807129"/>
                    </a:ext>
                  </a:extLst>
                </a:gridCol>
                <a:gridCol w="778510">
                  <a:extLst>
                    <a:ext uri="{9D8B030D-6E8A-4147-A177-3AD203B41FA5}">
                      <a16:colId xmlns:a16="http://schemas.microsoft.com/office/drawing/2014/main" val="2936089103"/>
                    </a:ext>
                  </a:extLst>
                </a:gridCol>
              </a:tblGrid>
              <a:tr h="4109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10-layer DNN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12-layer DNN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471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Prec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Recall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F-</a:t>
                      </a:r>
                      <a:r>
                        <a:rPr lang="en-US" sz="1600" dirty="0" err="1">
                          <a:effectLst/>
                        </a:rPr>
                        <a:t>meas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Prec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Recall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F-meas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84031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Original Paper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0.751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0.88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0.70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0.782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0749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Scanning window + Initial Samples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0.74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0.13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0.221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0.93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0.084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8923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Scanning window + Augmented Samples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0.80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0.769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0.79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0.784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75083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Extracted DNN feat. + RF classifier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0.775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0.84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0.781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0311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Merged block-wise DNN feat. + RF classifier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Precision: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0.82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Recall: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F-meas: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0.789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235423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4503276" y="2609209"/>
            <a:ext cx="6850524" cy="507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/>
          <a:stretch/>
        </p:blipFill>
        <p:spPr>
          <a:xfrm>
            <a:off x="557938" y="3151656"/>
            <a:ext cx="11308597" cy="356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0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DBE4-A41E-43E6-8297-B8098704B21D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67586"/>
            <a:ext cx="2447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Yuguang Li Quals– 2016 Spring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354" y="577811"/>
            <a:ext cx="190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Training Efficiency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74247" y="1460384"/>
          <a:ext cx="5173598" cy="2105884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1307528">
                  <a:extLst>
                    <a:ext uri="{9D8B030D-6E8A-4147-A177-3AD203B41FA5}">
                      <a16:colId xmlns:a16="http://schemas.microsoft.com/office/drawing/2014/main" val="3164901452"/>
                    </a:ext>
                  </a:extLst>
                </a:gridCol>
                <a:gridCol w="1407350">
                  <a:extLst>
                    <a:ext uri="{9D8B030D-6E8A-4147-A177-3AD203B41FA5}">
                      <a16:colId xmlns:a16="http://schemas.microsoft.com/office/drawing/2014/main" val="3701978290"/>
                    </a:ext>
                  </a:extLst>
                </a:gridCol>
                <a:gridCol w="1207135">
                  <a:extLst>
                    <a:ext uri="{9D8B030D-6E8A-4147-A177-3AD203B41FA5}">
                      <a16:colId xmlns:a16="http://schemas.microsoft.com/office/drawing/2014/main" val="3874957645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1626677496"/>
                    </a:ext>
                  </a:extLst>
                </a:gridCol>
              </a:tblGrid>
              <a:tr h="52647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ICPR Initial Set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ICPR Augmented Set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868567"/>
                  </a:ext>
                </a:extLst>
              </a:tr>
              <a:tr h="5264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K40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NVIDIA K40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CPU</a:t>
                      </a:r>
                    </a:p>
                  </a:txBody>
                  <a:tcPr marL="68580" marR="6858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717042"/>
                  </a:ext>
                </a:extLst>
              </a:tr>
              <a:tr h="5264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10-layer CNN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40 min.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 hrs.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20hrs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88396373"/>
                  </a:ext>
                </a:extLst>
              </a:tr>
              <a:tr h="5264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12-layer CNN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 hrs.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 hrs.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45hrs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430803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74247" y="4272530"/>
            <a:ext cx="5625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Random forest classifier is trained in less than 1 minute with extracted features on a CPU machine.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99544" y="585672"/>
            <a:ext cx="181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Testing Efficiency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9544" y="1045873"/>
            <a:ext cx="5480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Convolutional Neural Network (5-pixel scanning interval)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54501" y="1460384"/>
            <a:ext cx="5593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tested with 8 rotations: </a:t>
            </a:r>
            <a:r>
              <a:rPr lang="en-US" b="1" dirty="0"/>
              <a:t>24min per image with CPU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4247" y="955004"/>
            <a:ext cx="435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Convolutional Neural Network (Caffe library)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4247" y="3868819"/>
            <a:ext cx="279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CNN-feature-based </a:t>
            </a:r>
            <a:r>
              <a:rPr lang="en-US" dirty="0"/>
              <a:t>Method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12535" y="6538912"/>
            <a:ext cx="1762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Accuracy &amp; Efficiency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3055" y="1874895"/>
            <a:ext cx="3763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Lots </a:t>
            </a:r>
            <a:r>
              <a:rPr lang="en-US" sz="2400" b="1" smtClean="0">
                <a:solidFill>
                  <a:srgbClr val="FF0000"/>
                </a:solidFill>
              </a:rPr>
              <a:t>of unnecessary scans!!!</a:t>
            </a:r>
            <a:endParaRPr lang="en-US" sz="2400" b="1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77" y="2327554"/>
            <a:ext cx="4451094" cy="4451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77" y="2324702"/>
            <a:ext cx="4451094" cy="44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8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7905" y="418454"/>
            <a:ext cx="451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Region-based Convolutional Neural Network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800"/>
            <a:ext cx="12192000" cy="4974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6243" y="6538912"/>
            <a:ext cx="291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/>
              <a:t>Region-based convolutional network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3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8" b="25208"/>
          <a:stretch/>
        </p:blipFill>
        <p:spPr>
          <a:xfrm>
            <a:off x="1316459" y="721501"/>
            <a:ext cx="5122309" cy="51223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DBE4-A41E-43E6-8297-B8098704B21D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96243" y="6538912"/>
            <a:ext cx="291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/>
              <a:t>Region-based convolutional network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12911"/>
            <a:ext cx="4196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Initial Mitotic Region </a:t>
            </a:r>
            <a:r>
              <a:rPr lang="en-US" b="1" dirty="0" smtClean="0"/>
              <a:t>Proposal </a:t>
            </a:r>
            <a:r>
              <a:rPr lang="en-US" b="1" dirty="0"/>
              <a:t>Generation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2092" y="455678"/>
            <a:ext cx="3513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List of features </a:t>
            </a:r>
            <a:r>
              <a:rPr lang="en-US" sz="2000" b="1" dirty="0" smtClean="0"/>
              <a:t>(10 dimensions</a:t>
            </a:r>
            <a:r>
              <a:rPr lang="en-US" sz="2000" b="1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66507" y="916341"/>
            <a:ext cx="35106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Multiscale Gaussian Smoothing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Multiscale Laplacian of Gaussian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Difference </a:t>
            </a:r>
            <a:r>
              <a:rPr lang="en-US" dirty="0"/>
              <a:t>of Gaussians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Structure Tensor Eigenvalues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Hessian of Gaussian Eigenvalues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67586"/>
            <a:ext cx="2447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Yuguang Li Quals– 2016 Spring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26" b="25309"/>
          <a:stretch/>
        </p:blipFill>
        <p:spPr>
          <a:xfrm>
            <a:off x="1320237" y="698707"/>
            <a:ext cx="5121116" cy="51223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80609" y="5898402"/>
            <a:ext cx="199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Mitosis Candidates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152092" y="2869179"/>
            <a:ext cx="359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Idea: </a:t>
            </a:r>
            <a:r>
              <a:rPr lang="en-US" dirty="0" smtClean="0"/>
              <a:t>Only Scan in proposed regions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66508" y="4095565"/>
            <a:ext cx="3949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Proposal Generation </a:t>
            </a:r>
            <a:r>
              <a:rPr lang="mr-IN" dirty="0" smtClean="0"/>
              <a:t>–</a:t>
            </a:r>
            <a:r>
              <a:rPr lang="en-US" dirty="0" smtClean="0"/>
              <a:t> 10sec/per image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52092" y="3574348"/>
            <a:ext cx="4139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Speed </a:t>
            </a:r>
            <a:r>
              <a:rPr lang="en-US" sz="2000" smtClean="0"/>
              <a:t>(</a:t>
            </a:r>
            <a:r>
              <a:rPr lang="en-US" sz="2000" dirty="0" smtClean="0"/>
              <a:t>2000 * 2000 pixel RGB image):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466507" y="4580401"/>
            <a:ext cx="446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CNN classification in 8 directions </a:t>
            </a:r>
            <a:r>
              <a:rPr lang="mr-IN" dirty="0" smtClean="0"/>
              <a:t>–</a:t>
            </a:r>
            <a:r>
              <a:rPr lang="en-US" dirty="0" smtClean="0"/>
              <a:t> 20sec/per image with </a:t>
            </a:r>
            <a:r>
              <a:rPr lang="en-US" dirty="0" err="1" smtClean="0"/>
              <a:t>cpu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466507" y="5388857"/>
            <a:ext cx="4339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Calls CNN function 3200 times /per image instead of 320,000 times / per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65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RCNN-Based Mitosis Detection Pipeline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4161" y="1825625"/>
            <a:ext cx="4363677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18286" y="1937431"/>
            <a:ext cx="331174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Stage 1: The CCE extracts</a:t>
            </a:r>
          </a:p>
          <a:p>
            <a:r>
              <a:rPr lang="en-US" sz="2400" dirty="0" err="1"/>
              <a:t>p</a:t>
            </a:r>
            <a:r>
              <a:rPr lang="en-US" sz="2400" dirty="0" err="1" smtClean="0"/>
              <a:t>ixelwise</a:t>
            </a:r>
            <a:r>
              <a:rPr lang="en-US" sz="2400" dirty="0" smtClean="0"/>
              <a:t> features at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ifferent scales and 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lassifies each pixel as</a:t>
            </a:r>
          </a:p>
          <a:p>
            <a:r>
              <a:rPr lang="en-US" sz="2400" dirty="0" smtClean="0"/>
              <a:t>possibly mitosis or not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418286" y="4473751"/>
            <a:ext cx="334854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Stage 2: The FCE uses a</a:t>
            </a:r>
          </a:p>
          <a:p>
            <a:r>
              <a:rPr lang="en-US" sz="2400" dirty="0" smtClean="0"/>
              <a:t>CNN to check a fixed size </a:t>
            </a:r>
          </a:p>
          <a:p>
            <a:r>
              <a:rPr lang="en-US" sz="2400" dirty="0" smtClean="0"/>
              <a:t>region centered at each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ositive pixel to decide if</a:t>
            </a:r>
          </a:p>
          <a:p>
            <a:r>
              <a:rPr lang="en-US" sz="2400" dirty="0"/>
              <a:t>i</a:t>
            </a:r>
            <a:r>
              <a:rPr lang="en-US" sz="2400" dirty="0" smtClean="0"/>
              <a:t>t is a possible </a:t>
            </a:r>
            <a:r>
              <a:rPr lang="en-US" sz="2400" dirty="0" err="1" smtClean="0"/>
              <a:t>mitosos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51543" y="4607303"/>
            <a:ext cx="3131178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Stage 3: The FMP uses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he same CNN to check</a:t>
            </a:r>
          </a:p>
          <a:p>
            <a:r>
              <a:rPr lang="en-US" sz="2400" dirty="0"/>
              <a:t>m</a:t>
            </a:r>
            <a:r>
              <a:rPr lang="en-US" sz="2400" dirty="0" smtClean="0"/>
              <a:t>ultiple pixels and also</a:t>
            </a:r>
          </a:p>
          <a:p>
            <a:r>
              <a:rPr lang="en-US" sz="2400" dirty="0"/>
              <a:t>m</a:t>
            </a:r>
            <a:r>
              <a:rPr lang="en-US" sz="2400" dirty="0" smtClean="0"/>
              <a:t>ultiple rotations.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204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Coarse Candidate Extractor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37 multi-scale features</a:t>
            </a:r>
          </a:p>
          <a:p>
            <a:pPr lvl="1"/>
            <a:r>
              <a:rPr lang="en-US" dirty="0" smtClean="0"/>
              <a:t>Color (pixel values in Gaussian-smoothed color images)</a:t>
            </a:r>
          </a:p>
          <a:p>
            <a:pPr lvl="1"/>
            <a:r>
              <a:rPr lang="en-US" dirty="0" smtClean="0"/>
              <a:t>Edge (Gaussian Gradient Magnitude, Gaussian Gradient Magnitude, Laplacian of Gaussian and Difference of Gaussian)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Texture (Structure Tensor Eigenvalues and Hessian of Gaussian Eigenvalues)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Feature selection to reduce 37 to 10.</a:t>
            </a:r>
          </a:p>
          <a:p>
            <a:r>
              <a:rPr lang="en-US" dirty="0" smtClean="0"/>
              <a:t>Random forest classifier with six trees uses the 10 features to label pixels as mitotic candidate or not.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50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 </a:t>
            </a:r>
            <a:r>
              <a:rPr lang="en-US" dirty="0" smtClean="0"/>
              <a:t>Candidate </a:t>
            </a:r>
            <a:r>
              <a:rPr lang="en-US" dirty="0" smtClean="0"/>
              <a:t>Extractor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Uses a CNN model trained using the ground truth training data provided by the organizers of the ICPR12 and ICPR 14 contests.</a:t>
            </a:r>
          </a:p>
          <a:p>
            <a:r>
              <a:rPr lang="en-US" dirty="0" smtClean="0"/>
              <a:t>We color normalized it according to a color transfer method described in </a:t>
            </a:r>
            <a:r>
              <a:rPr lang="en-US" dirty="0" err="1" smtClean="0"/>
              <a:t>Reinhard</a:t>
            </a:r>
            <a:r>
              <a:rPr lang="en-US" dirty="0" smtClean="0"/>
              <a:t> et al. 2001.</a:t>
            </a:r>
          </a:p>
          <a:p>
            <a:r>
              <a:rPr lang="en-US" dirty="0" smtClean="0"/>
              <a:t>Each pixel of each training image is labeled a mitosis if it is a pixel of a mitotic region and within 8 µm of the centroid.</a:t>
            </a:r>
          </a:p>
          <a:p>
            <a:r>
              <a:rPr lang="en-US" dirty="0" smtClean="0"/>
              <a:t>For ICPR14 data, which is probabilistic, only mitotic regions with probability &gt; 0.6 were used.</a:t>
            </a:r>
          </a:p>
          <a:p>
            <a:r>
              <a:rPr lang="en-US" dirty="0" smtClean="0"/>
              <a:t>The two stage sampling techniques from </a:t>
            </a:r>
            <a:r>
              <a:rPr lang="en-US" dirty="0" err="1" smtClean="0"/>
              <a:t>Ciresan</a:t>
            </a:r>
            <a:r>
              <a:rPr lang="en-US" dirty="0" smtClean="0"/>
              <a:t> et al 2013 were used to build the final training image sample set.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02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705" t="17128" r="20577" b="14257"/>
          <a:stretch/>
        </p:blipFill>
        <p:spPr>
          <a:xfrm>
            <a:off x="2192214" y="340431"/>
            <a:ext cx="7151077" cy="62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3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714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Histopathological Image </a:t>
            </a:r>
            <a:r>
              <a:rPr lang="en-US" sz="2400" b="1" dirty="0" smtClean="0"/>
              <a:t>Analysis </a:t>
            </a:r>
            <a:r>
              <a:rPr lang="mr-IN" sz="2400" b="1" dirty="0" smtClean="0"/>
              <a:t>–</a:t>
            </a:r>
            <a:r>
              <a:rPr lang="en-US" sz="2400" b="1" dirty="0" smtClean="0"/>
              <a:t> Breast Cancer Diagnosis</a:t>
            </a:r>
            <a:endParaRPr lang="en-US" sz="2400" b="1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DBE4-A41E-43E6-8297-B8098704B21D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81463" y="6550223"/>
            <a:ext cx="2632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Histopathological Image Analysis</a:t>
            </a:r>
          </a:p>
        </p:txBody>
      </p:sp>
      <p:pic>
        <p:nvPicPr>
          <p:cNvPr id="1026" name="Picture 2" descr="http://www.intechopen.com/source/html/38445/media/image5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64"/>
          <a:stretch/>
        </p:blipFill>
        <p:spPr bwMode="auto">
          <a:xfrm>
            <a:off x="287872" y="1563132"/>
            <a:ext cx="2973487" cy="366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eyerinst.com/wp-content/uploads/bfi_thumb/nanozoomer2-ltl2s6eqxgv2fnhjayirurl69t4seytf9hcedx3h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18" y="2383667"/>
            <a:ext cx="47625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7917" y="5364846"/>
            <a:ext cx="2333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Tissue Slide Staining</a:t>
            </a:r>
          </a:p>
        </p:txBody>
      </p:sp>
      <p:sp>
        <p:nvSpPr>
          <p:cNvPr id="2" name="Right Arrow 1"/>
          <p:cNvSpPr/>
          <p:nvPr/>
        </p:nvSpPr>
        <p:spPr>
          <a:xfrm>
            <a:off x="3535680" y="3261360"/>
            <a:ext cx="92964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37446" y="5364846"/>
            <a:ext cx="1847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Image Scanning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82590" y="1426607"/>
            <a:ext cx="1571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Terminology: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04184" y="2582338"/>
            <a:ext cx="22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Whole Image Slides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95555" y="1932464"/>
            <a:ext cx="2793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Histopathological Images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504184" y="2258977"/>
            <a:ext cx="1725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Tissue Staining</a:t>
            </a:r>
          </a:p>
        </p:txBody>
      </p:sp>
    </p:spTree>
    <p:extLst>
      <p:ext uri="{BB962C8B-B14F-4D97-AF65-F5344CB8AC3E}">
        <p14:creationId xmlns:p14="http://schemas.microsoft.com/office/powerpoint/2010/main" val="34275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Mitosis Predictor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Inputs the binary image produced by the FCE and uses the same trained CNN, but in a sequence of scans of multiple different pixels of the input image.</a:t>
            </a:r>
          </a:p>
          <a:p>
            <a:r>
              <a:rPr lang="en-US" dirty="0" smtClean="0"/>
              <a:t>Each pixel that passes Stage 2 leads to a detailed search of a region around it for evidence of a mitotic figure.</a:t>
            </a:r>
          </a:p>
          <a:p>
            <a:r>
              <a:rPr lang="en-US" dirty="0" smtClean="0"/>
              <a:t>A spiral scan path carries out this detailed search.</a:t>
            </a:r>
          </a:p>
          <a:p>
            <a:r>
              <a:rPr lang="en-US" dirty="0" smtClean="0"/>
              <a:t>Pixels that pass Stage 2 become the centers for the first scan in Stage 3 at an intermediate threshold.</a:t>
            </a:r>
          </a:p>
          <a:p>
            <a:r>
              <a:rPr lang="en-US" dirty="0" smtClean="0"/>
              <a:t>If a pixel in the first scan passes, the system goes into a finer scanning mode at a final threshold.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91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 path of final mitosis classifier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1226" y="1825625"/>
            <a:ext cx="44295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on ICPR 2012 and 2014 Datasets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887" t="31055" r="22553" b="21797"/>
          <a:stretch/>
        </p:blipFill>
        <p:spPr>
          <a:xfrm>
            <a:off x="638942" y="1690688"/>
            <a:ext cx="5714966" cy="4367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154" t="36307" r="26346" b="46125"/>
          <a:stretch/>
        </p:blipFill>
        <p:spPr>
          <a:xfrm>
            <a:off x="6013939" y="2870382"/>
            <a:ext cx="5943600" cy="200794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015013" y="3500220"/>
            <a:ext cx="2713892" cy="11957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3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59709" y="6546980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69CADBE4-A41E-43E6-8297-B8098704B21D}" type="slidenum">
              <a:rPr lang="en-US">
                <a:solidFill>
                  <a:schemeClr val="tx1"/>
                </a:solidFill>
              </a:rPr>
              <a:pPr/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90" y="0"/>
            <a:ext cx="737032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6" b="32469"/>
          <a:stretch/>
        </p:blipFill>
        <p:spPr>
          <a:xfrm>
            <a:off x="2591132" y="0"/>
            <a:ext cx="6157120" cy="5990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82590" y="1426607"/>
            <a:ext cx="1571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Terminology: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04184" y="2582338"/>
            <a:ext cx="22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Whole Image Slides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95555" y="1932464"/>
            <a:ext cx="2793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Histopathological Images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04184" y="2258977"/>
            <a:ext cx="1725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Tissue Staining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04184" y="3593607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Cell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95555" y="4550474"/>
            <a:ext cx="943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Mitosis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70" y="10926"/>
            <a:ext cx="5943043" cy="59430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0"/>
            <a:ext cx="4376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Histopathological Image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1120" y="2582338"/>
            <a:ext cx="106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Scale x10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98322" y="2183363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Whole Slide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42512" y="2938923"/>
            <a:ext cx="106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Scale x40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505715" y="3233543"/>
            <a:ext cx="2033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Region of Interest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504184" y="2927363"/>
            <a:ext cx="18987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Region of Tumor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567586"/>
            <a:ext cx="2447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Yuguang Li Quals– 2016 Spring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75485" y="4386969"/>
            <a:ext cx="6162069" cy="2481324"/>
            <a:chOff x="1906870" y="4376676"/>
            <a:chExt cx="6162069" cy="2481324"/>
          </a:xfrm>
        </p:grpSpPr>
        <p:pic>
          <p:nvPicPr>
            <p:cNvPr id="1026" name="Picture 2" descr="http://thegreatestgarden.com/wp-content/uploads/animal-cells-example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870" y="4376676"/>
              <a:ext cx="3294207" cy="2470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s1.thingpic.com/images/nM/Hm1WNfAW9nFJWwDJhXyLUjeJ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1077" y="4376676"/>
              <a:ext cx="2867862" cy="2481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3141018" y="3815359"/>
            <a:ext cx="4808394" cy="1516872"/>
            <a:chOff x="2970755" y="4556016"/>
            <a:chExt cx="4286250" cy="1152526"/>
          </a:xfrm>
        </p:grpSpPr>
        <p:sp>
          <p:nvSpPr>
            <p:cNvPr id="9" name="Rectangle 8"/>
            <p:cNvSpPr/>
            <p:nvPr/>
          </p:nvSpPr>
          <p:spPr>
            <a:xfrm>
              <a:off x="3054096" y="4619096"/>
              <a:ext cx="4087368" cy="1089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mitosis in onion roo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755" y="4556016"/>
              <a:ext cx="4286250" cy="1152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25" y="5323209"/>
            <a:ext cx="4574943" cy="1534916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488936" y="888443"/>
            <a:ext cx="713232" cy="46319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rot="16200000">
            <a:off x="9346398" y="4682740"/>
            <a:ext cx="164592" cy="1598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5" t="24080" r="40997" b="23035"/>
          <a:stretch/>
        </p:blipFill>
        <p:spPr>
          <a:xfrm>
            <a:off x="10439147" y="4356806"/>
            <a:ext cx="832104" cy="81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3" grpId="0"/>
      <p:bldP spid="3" grpId="1"/>
      <p:bldP spid="20" grpId="0"/>
      <p:bldP spid="21" grpId="0"/>
      <p:bldP spid="22" grpId="0"/>
      <p:bldP spid="23" grpId="0"/>
      <p:bldP spid="26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020" y="90932"/>
            <a:ext cx="3833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Objectives: Counting Mitosis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9CADBE4-A41E-43E6-8297-B8098704B21D}" type="slidenum">
              <a:rPr lang="en-US">
                <a:solidFill>
                  <a:schemeClr val="tx1"/>
                </a:solidFill>
              </a:rPr>
              <a:pPr/>
              <a:t>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2525" y="6630368"/>
            <a:ext cx="894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Objective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23668" y="552597"/>
            <a:ext cx="5905177" cy="3765236"/>
            <a:chOff x="1855883" y="1612880"/>
            <a:chExt cx="5905177" cy="37652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5883" y="1612880"/>
              <a:ext cx="4065482" cy="376523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2" t="25088" r="68714" b="58421"/>
            <a:stretch/>
          </p:blipFill>
          <p:spPr>
            <a:xfrm>
              <a:off x="5921365" y="1612880"/>
              <a:ext cx="1839694" cy="190034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34" t="23519" r="13507" b="60000"/>
            <a:stretch/>
          </p:blipFill>
          <p:spPr>
            <a:xfrm>
              <a:off x="5921366" y="3513222"/>
              <a:ext cx="1839694" cy="186489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612075" y="497034"/>
            <a:ext cx="3590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Challenges in Mitosis Detection:</a:t>
            </a:r>
          </a:p>
        </p:txBody>
      </p:sp>
      <p:sp>
        <p:nvSpPr>
          <p:cNvPr id="7" name="Rectangle 6"/>
          <p:cNvSpPr/>
          <p:nvPr/>
        </p:nvSpPr>
        <p:spPr>
          <a:xfrm>
            <a:off x="7612075" y="1032421"/>
            <a:ext cx="45799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Roman12-Regular"/>
              </a:rPr>
              <a:t>Small objects with a large variety of shape configurations &amp; texture variation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Roman12-Regular"/>
              </a:rPr>
              <a:t>Low frequency of appearance.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MRoman12-Regular"/>
              </a:rPr>
              <a:t>Similarity with other types of nuclei</a:t>
            </a:r>
          </a:p>
          <a:p>
            <a:endParaRPr lang="en-US" dirty="0"/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01" y="2333540"/>
            <a:ext cx="4549534" cy="1752752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" t="2893" r="1388" b="4219"/>
          <a:stretch/>
        </p:blipFill>
        <p:spPr>
          <a:xfrm>
            <a:off x="3271340" y="4353281"/>
            <a:ext cx="7129904" cy="113898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" t="7475" r="1080" b="1"/>
          <a:stretch/>
        </p:blipFill>
        <p:spPr>
          <a:xfrm>
            <a:off x="3294256" y="5582849"/>
            <a:ext cx="7106987" cy="1093258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888744" y="4779498"/>
            <a:ext cx="882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Mitosis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88744" y="5944812"/>
            <a:ext cx="1405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Non-Mitosis</a:t>
            </a:r>
          </a:p>
        </p:txBody>
      </p:sp>
    </p:spTree>
    <p:extLst>
      <p:ext uri="{BB962C8B-B14F-4D97-AF65-F5344CB8AC3E}">
        <p14:creationId xmlns:p14="http://schemas.microsoft.com/office/powerpoint/2010/main" val="161504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298448" y="1837944"/>
            <a:ext cx="9574609" cy="2167128"/>
          </a:xfrm>
          <a:prstGeom prst="rect">
            <a:avLst/>
          </a:prstGeom>
          <a:solidFill>
            <a:srgbClr val="FFFFB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5278" y="800769"/>
            <a:ext cx="542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MITOS dataset</a:t>
            </a:r>
            <a:r>
              <a:rPr lang="en-US" dirty="0"/>
              <a:t> – ICPR 2012 Mitosis Detection Challenge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4259" y="2007148"/>
            <a:ext cx="94487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 high-power fields (x40 magnitude) images in 5 different biopsy slides stained with </a:t>
            </a:r>
            <a:r>
              <a:rPr lang="en-US" dirty="0" err="1"/>
              <a:t>Hematosin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field has 2048*2048 pixels representing a 512×512μm2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Expert pathologists manually annotated 300 mitoses. Average Mitosis size 30*30 pixels. Every pixel of each mitosis is labeled.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annotated mitoses are what two pathologists agreed on. So there are mitosis-like regions unannotated in these images.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9CADBE4-A41E-43E6-8297-B8098704B21D}" type="slidenum">
              <a:rPr lang="en-US">
                <a:solidFill>
                  <a:schemeClr val="tx1"/>
                </a:solidFill>
              </a:rPr>
              <a:pPr/>
              <a:t>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4421" y="6538912"/>
            <a:ext cx="146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Research Dataset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30476" y="4747361"/>
            <a:ext cx="5058260" cy="896112"/>
          </a:xfrm>
          <a:prstGeom prst="roundRect">
            <a:avLst/>
          </a:prstGeom>
          <a:solidFill>
            <a:srgbClr val="BAFEC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05256" y="4378029"/>
            <a:ext cx="130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Training Set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1235" y="4860636"/>
            <a:ext cx="468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35 images (7 images from each biopsy slides)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 mitoses annotated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3872" y="4378029"/>
            <a:ext cx="120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Testing Set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653872" y="4731636"/>
            <a:ext cx="5058260" cy="8961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82901" y="4856526"/>
            <a:ext cx="468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 images (3 images from each biopsy slides)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 mitoses annotated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03753" y="1433154"/>
            <a:ext cx="212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General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00852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3" grpId="0"/>
      <p:bldP spid="9" grpId="0"/>
      <p:bldP spid="14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8253" y="348027"/>
            <a:ext cx="308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Convolutional Neural Network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9161" y="3441823"/>
            <a:ext cx="1693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 Figure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5123" y="6880454"/>
            <a:ext cx="4233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Collection with different class labels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0981" y="7175440"/>
            <a:ext cx="811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Mention that the CNN features could be classified with different classifiers. They represent different image features from different regions and cases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0600" y="6504809"/>
            <a:ext cx="2743200" cy="365125"/>
          </a:xfrm>
        </p:spPr>
        <p:txBody>
          <a:bodyPr vert="horz" lIns="91440" tIns="45720" rIns="91440" bIns="45720" rtlCol="0" anchor="ctr"/>
          <a:lstStyle/>
          <a:p>
            <a:fld id="{69CADBE4-A41E-43E6-8297-B8098704B21D}" type="slidenum">
              <a:rPr lang="en-US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4434" y="6538912"/>
            <a:ext cx="244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Convolutional Neural Network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90" y="722491"/>
            <a:ext cx="11634417" cy="2719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7924"/>
          <a:stretch/>
        </p:blipFill>
        <p:spPr>
          <a:xfrm>
            <a:off x="0" y="3992656"/>
            <a:ext cx="5907505" cy="2182312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98" y="-159648"/>
            <a:ext cx="5753599" cy="669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5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9CADBE4-A41E-43E6-8297-B8098704B21D}" type="slidenum">
              <a:rPr lang="en-US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4434" y="6538912"/>
            <a:ext cx="244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Convolutional Neural Network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980" y="429218"/>
            <a:ext cx="427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Structure of Convolutional Neural Network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08130" y="2224959"/>
            <a:ext cx="361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Testing method: Sliding Window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5" t="27268"/>
          <a:stretch/>
        </p:blipFill>
        <p:spPr>
          <a:xfrm>
            <a:off x="5431539" y="2782115"/>
            <a:ext cx="3369815" cy="34767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5" t="27268"/>
          <a:stretch/>
        </p:blipFill>
        <p:spPr>
          <a:xfrm>
            <a:off x="8801355" y="2782115"/>
            <a:ext cx="3369814" cy="3476739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8" r="50010"/>
          <a:stretch/>
        </p:blipFill>
        <p:spPr>
          <a:xfrm>
            <a:off x="6148647" y="312050"/>
            <a:ext cx="1197864" cy="122620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7434072" y="765686"/>
            <a:ext cx="509268" cy="318932"/>
          </a:xfrm>
          <a:prstGeom prst="rightArrow">
            <a:avLst>
              <a:gd name="adj1" fmla="val 50000"/>
              <a:gd name="adj2" fmla="val 930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deeplearning.net/tutorial/_images/mlp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82"/>
          <a:stretch/>
        </p:blipFill>
        <p:spPr bwMode="auto">
          <a:xfrm rot="5400000">
            <a:off x="7751315" y="304981"/>
            <a:ext cx="1840992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20"/>
          <p:cNvSpPr/>
          <p:nvPr/>
        </p:nvSpPr>
        <p:spPr>
          <a:xfrm>
            <a:off x="9487843" y="765686"/>
            <a:ext cx="509268" cy="318932"/>
          </a:xfrm>
          <a:prstGeom prst="rightArrow">
            <a:avLst>
              <a:gd name="adj1" fmla="val 50000"/>
              <a:gd name="adj2" fmla="val 930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302491" y="9241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2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018" y="642141"/>
            <a:ext cx="1493649" cy="5639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52997" y="1788209"/>
            <a:ext cx="1389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RGB Patch Input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99914" y="1788209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CNN Classifier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440031" y="1775463"/>
            <a:ext cx="1001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Probability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970664" y="6231135"/>
            <a:ext cx="1383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Probability Map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96830" y="6231134"/>
            <a:ext cx="1269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Original Image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151606"/>
              </p:ext>
            </p:extLst>
          </p:nvPr>
        </p:nvGraphicFramePr>
        <p:xfrm>
          <a:off x="285980" y="1748606"/>
          <a:ext cx="4870759" cy="3872383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662012">
                  <a:extLst>
                    <a:ext uri="{9D8B030D-6E8A-4147-A177-3AD203B41FA5}">
                      <a16:colId xmlns:a16="http://schemas.microsoft.com/office/drawing/2014/main" val="4215789751"/>
                    </a:ext>
                  </a:extLst>
                </a:gridCol>
                <a:gridCol w="995998">
                  <a:extLst>
                    <a:ext uri="{9D8B030D-6E8A-4147-A177-3AD203B41FA5}">
                      <a16:colId xmlns:a16="http://schemas.microsoft.com/office/drawing/2014/main" val="168598275"/>
                    </a:ext>
                  </a:extLst>
                </a:gridCol>
                <a:gridCol w="1752429">
                  <a:extLst>
                    <a:ext uri="{9D8B030D-6E8A-4147-A177-3AD203B41FA5}">
                      <a16:colId xmlns:a16="http://schemas.microsoft.com/office/drawing/2014/main" val="4028699275"/>
                    </a:ext>
                  </a:extLst>
                </a:gridCol>
                <a:gridCol w="1460320">
                  <a:extLst>
                    <a:ext uri="{9D8B030D-6E8A-4147-A177-3AD203B41FA5}">
                      <a16:colId xmlns:a16="http://schemas.microsoft.com/office/drawing/2014/main" val="19139005"/>
                    </a:ext>
                  </a:extLst>
                </a:gridCol>
              </a:tblGrid>
              <a:tr h="4803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Layer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Type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Neurons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Filter Size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0094236"/>
                  </a:ext>
                </a:extLst>
              </a:tr>
              <a:tr h="234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Input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3M x 101 x </a:t>
                      </a:r>
                      <a:r>
                        <a:rPr lang="en-US" sz="1600" dirty="0" smtClean="0">
                          <a:effectLst/>
                        </a:rPr>
                        <a:t>101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--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9674921"/>
                  </a:ext>
                </a:extLst>
              </a:tr>
              <a:tr h="234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Conv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100 x </a:t>
                      </a:r>
                      <a:r>
                        <a:rPr lang="en-US" sz="1600" dirty="0" smtClean="0">
                          <a:effectLst/>
                        </a:rPr>
                        <a:t>100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x 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3202569"/>
                  </a:ext>
                </a:extLst>
              </a:tr>
              <a:tr h="234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</a:rPr>
                        <a:t>MaxPool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50 x </a:t>
                      </a:r>
                      <a:r>
                        <a:rPr lang="en-US" sz="1600" dirty="0" smtClean="0">
                          <a:effectLst/>
                        </a:rPr>
                        <a:t>50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x 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4889559"/>
                  </a:ext>
                </a:extLst>
              </a:tr>
              <a:tr h="234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Conv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48 x </a:t>
                      </a:r>
                      <a:r>
                        <a:rPr lang="en-US" sz="1600" dirty="0" smtClean="0">
                          <a:effectLst/>
                        </a:rPr>
                        <a:t>48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x 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4735925"/>
                  </a:ext>
                </a:extLst>
              </a:tr>
              <a:tr h="234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</a:rPr>
                        <a:t>MaxPool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24 x </a:t>
                      </a:r>
                      <a:r>
                        <a:rPr lang="en-US" sz="1600" dirty="0" smtClean="0">
                          <a:effectLst/>
                        </a:rPr>
                        <a:t>24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x 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9439369"/>
                  </a:ext>
                </a:extLst>
              </a:tr>
              <a:tr h="234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Conv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22 x </a:t>
                      </a:r>
                      <a:r>
                        <a:rPr lang="en-US" sz="1600" dirty="0" smtClean="0">
                          <a:effectLst/>
                        </a:rPr>
                        <a:t>22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x 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6410528"/>
                  </a:ext>
                </a:extLst>
              </a:tr>
              <a:tr h="234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</a:rPr>
                        <a:t>MaxPool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11 x </a:t>
                      </a:r>
                      <a:r>
                        <a:rPr lang="en-US" sz="1600" dirty="0" smtClean="0">
                          <a:effectLst/>
                        </a:rPr>
                        <a:t>11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x 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4435827"/>
                  </a:ext>
                </a:extLst>
              </a:tr>
              <a:tr h="234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Conv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10 x </a:t>
                      </a:r>
                      <a:r>
                        <a:rPr lang="en-US" sz="1600" dirty="0" smtClean="0">
                          <a:effectLst/>
                        </a:rPr>
                        <a:t>10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x 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2765902"/>
                  </a:ext>
                </a:extLst>
              </a:tr>
              <a:tr h="234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</a:rPr>
                        <a:t>MaxPool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5 x </a:t>
                      </a:r>
                      <a:r>
                        <a:rPr lang="en-US" sz="1600" dirty="0" smtClean="0">
                          <a:effectLst/>
                        </a:rPr>
                        <a:t>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 x 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1128292"/>
                  </a:ext>
                </a:extLst>
              </a:tr>
              <a:tr h="234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Conv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4 x </a:t>
                      </a:r>
                      <a:r>
                        <a:rPr lang="en-US" sz="1600" dirty="0" smtClean="0">
                          <a:effectLst/>
                        </a:rPr>
                        <a:t>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 x 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2173714"/>
                  </a:ext>
                </a:extLst>
              </a:tr>
              <a:tr h="234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</a:rPr>
                        <a:t>MaxPool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16M x 2 x </a:t>
                      </a:r>
                      <a:r>
                        <a:rPr lang="en-US" sz="1600" dirty="0" smtClean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 x 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3834853"/>
                  </a:ext>
                </a:extLst>
              </a:tr>
              <a:tr h="234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</a:rPr>
                        <a:t>FullyConn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100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x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2587266"/>
                  </a:ext>
                </a:extLst>
              </a:tr>
              <a:tr h="234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</a:rPr>
                        <a:t>FullyConn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x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6705326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1549629" y="1317624"/>
            <a:ext cx="211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12-layer CNN Model</a:t>
            </a:r>
          </a:p>
        </p:txBody>
      </p:sp>
    </p:spTree>
    <p:extLst>
      <p:ext uri="{BB962C8B-B14F-4D97-AF65-F5344CB8AC3E}">
        <p14:creationId xmlns:p14="http://schemas.microsoft.com/office/powerpoint/2010/main" val="1775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9CADBE4-A41E-43E6-8297-B8098704B21D}" type="slidenum">
              <a:rPr lang="en-US">
                <a:solidFill>
                  <a:schemeClr val="tx1"/>
                </a:solidFill>
              </a:rPr>
              <a:pPr/>
              <a:t>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2729" y="244933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few positive samples exist in the images. Only 200 Mitosis in training set. All the rest of the areas are non-mitosis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Trained classifier needs to be rotational and shift invariant.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24434" y="6538912"/>
            <a:ext cx="244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Convolutional Neural Network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980" y="429218"/>
            <a:ext cx="4152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Training </a:t>
            </a:r>
            <a:r>
              <a:rPr lang="en-US" b="1" dirty="0"/>
              <a:t>of Convolutional Neural Network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8847" y="2036314"/>
            <a:ext cx="1400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Challenges:</a:t>
            </a:r>
          </a:p>
        </p:txBody>
      </p:sp>
      <p:sp>
        <p:nvSpPr>
          <p:cNvPr id="2" name="Rectangle 1"/>
          <p:cNvSpPr/>
          <p:nvPr/>
        </p:nvSpPr>
        <p:spPr>
          <a:xfrm>
            <a:off x="962729" y="478458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used random rotation, shift and mirroring to augmented the positive training </a:t>
            </a:r>
            <a:r>
              <a:rPr lang="en-US" dirty="0" smtClean="0"/>
              <a:t>samples.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the first stage, we </a:t>
            </a:r>
            <a:r>
              <a:rPr lang="en-US" dirty="0"/>
              <a:t>are using 66000 </a:t>
            </a:r>
            <a:r>
              <a:rPr lang="en-US" dirty="0" smtClean="0"/>
              <a:t>mitosis and 66000 non-mitosis patches in </a:t>
            </a:r>
            <a:r>
              <a:rPr lang="en-US" dirty="0"/>
              <a:t>training </a:t>
            </a:r>
            <a:r>
              <a:rPr lang="en-US" dirty="0" smtClean="0"/>
              <a:t>samples.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Non-mitosis samples are randomly selected from the non-mitosis areas.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8847" y="4418125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Solutions: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847" y="889906"/>
            <a:ext cx="1269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Objective: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62729" y="1314105"/>
            <a:ext cx="896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Create an image patch classifier react positively when mitosis is found in the center of a patch.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7058729" y="1825657"/>
            <a:ext cx="4993216" cy="2464361"/>
            <a:chOff x="7058729" y="3563865"/>
            <a:chExt cx="4993216" cy="24643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617" y="4530599"/>
              <a:ext cx="1481328" cy="148132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861" y="4546898"/>
              <a:ext cx="1481328" cy="148132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392" y="4529905"/>
              <a:ext cx="1482022" cy="148202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058729" y="3563865"/>
              <a:ext cx="34084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Augmented Training Samples:</a:t>
              </a:r>
              <a:endParaRPr lang="en-US" sz="20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372861" y="4814783"/>
            <a:ext cx="4691623" cy="1481328"/>
            <a:chOff x="7372861" y="5020399"/>
            <a:chExt cx="4691623" cy="148132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3156" y="5020399"/>
              <a:ext cx="1481328" cy="14813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5730" y="5020399"/>
              <a:ext cx="1481328" cy="148132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861" y="5020399"/>
              <a:ext cx="1481328" cy="1481328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7207315" y="2283902"/>
            <a:ext cx="906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training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207315" y="4348153"/>
            <a:ext cx="822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43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827" y="437947"/>
            <a:ext cx="451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/>
              <a:t>Training technique: Semi-supervised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4434" y="6538912"/>
            <a:ext cx="244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Convolutional Neural Network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9CADBE4-A41E-43E6-8297-B8098704B21D}" type="slidenum">
              <a:rPr lang="en-US">
                <a:solidFill>
                  <a:schemeClr val="tx1"/>
                </a:solidFill>
              </a:rPr>
              <a:pPr/>
              <a:t>9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5318" b="24974"/>
          <a:stretch/>
        </p:blipFill>
        <p:spPr>
          <a:xfrm>
            <a:off x="1277199" y="1086102"/>
            <a:ext cx="2825570" cy="28386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54" b="24608"/>
          <a:stretch/>
        </p:blipFill>
        <p:spPr>
          <a:xfrm>
            <a:off x="1277199" y="4008056"/>
            <a:ext cx="2825570" cy="2838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6359" y="960021"/>
            <a:ext cx="252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1: Initial training set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7265" y="1554480"/>
            <a:ext cx="705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Positive Samples ----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37265" y="2148939"/>
            <a:ext cx="251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Negative Samples ----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36359" y="4233923"/>
            <a:ext cx="309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2: Augmented training set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37265" y="4828382"/>
            <a:ext cx="2420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Positive Samples ----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1801" y="5224438"/>
            <a:ext cx="251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Negative Samples ---- </a:t>
            </a:r>
          </a:p>
        </p:txBody>
      </p:sp>
      <p:sp>
        <p:nvSpPr>
          <p:cNvPr id="6" name="Rectangle 5"/>
          <p:cNvSpPr/>
          <p:nvPr/>
        </p:nvSpPr>
        <p:spPr>
          <a:xfrm>
            <a:off x="8861543" y="819649"/>
            <a:ext cx="2240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66000 Mitosis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66000 Non-mitosis</a:t>
            </a:r>
          </a:p>
        </p:txBody>
      </p:sp>
      <p:sp>
        <p:nvSpPr>
          <p:cNvPr id="8" name="Rectangle 7"/>
          <p:cNvSpPr/>
          <p:nvPr/>
        </p:nvSpPr>
        <p:spPr>
          <a:xfrm>
            <a:off x="8892471" y="4095423"/>
            <a:ext cx="2412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66000 Mitosis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1million Non-mitosis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17668" y="1553363"/>
            <a:ext cx="4652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Apply rotations and shifts on 200 mitosis.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17668" y="2144782"/>
            <a:ext cx="4652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Randomly sampled from the non-mitosis pixels.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17668" y="4841744"/>
            <a:ext cx="4652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Same samples as above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417668" y="5221317"/>
            <a:ext cx="4652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Use the probability of false positive samples from last step as sampling probabilities to create a lot more difficult samples.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97065" y="3780194"/>
            <a:ext cx="420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Have the classifier </a:t>
            </a:r>
            <a:r>
              <a:rPr lang="en-US" b="1" dirty="0" smtClean="0"/>
              <a:t> </a:t>
            </a:r>
            <a:r>
              <a:rPr lang="en-US" b="1" dirty="0"/>
              <a:t>learn difficult samples.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152138" y="2484974"/>
            <a:ext cx="637247" cy="385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93556" y="2775481"/>
            <a:ext cx="265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Sampling Probability Map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2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1485</Words>
  <Application>Microsoft Office PowerPoint</Application>
  <PresentationFormat>Widescreen</PresentationFormat>
  <Paragraphs>394</Paragraphs>
  <Slides>22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LMRoman12-Regular</vt:lpstr>
      <vt:lpstr>Mangal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RCNN-Based Mitosis Detection Pipeline</vt:lpstr>
      <vt:lpstr>Coarse Candidate Extractor</vt:lpstr>
      <vt:lpstr>Fine Candidate Extractor</vt:lpstr>
      <vt:lpstr>PowerPoint Presentation</vt:lpstr>
      <vt:lpstr>Final Mitosis Predictor</vt:lpstr>
      <vt:lpstr>Scan path of final mitosis classifier</vt:lpstr>
      <vt:lpstr>Results on ICPR 2012 and 2014 Datasets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Yuguang Lee</dc:creator>
  <cp:lastModifiedBy>Linda Shapiro</cp:lastModifiedBy>
  <cp:revision>33</cp:revision>
  <dcterms:created xsi:type="dcterms:W3CDTF">2016-11-08T16:33:53Z</dcterms:created>
  <dcterms:modified xsi:type="dcterms:W3CDTF">2017-11-28T23:43:38Z</dcterms:modified>
</cp:coreProperties>
</file>