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58" r:id="rId9"/>
    <p:sldId id="275" r:id="rId10"/>
    <p:sldId id="260" r:id="rId11"/>
    <p:sldId id="276" r:id="rId12"/>
    <p:sldId id="261" r:id="rId13"/>
    <p:sldId id="262" r:id="rId14"/>
    <p:sldId id="264" r:id="rId15"/>
    <p:sldId id="263" r:id="rId16"/>
    <p:sldId id="265" r:id="rId17"/>
    <p:sldId id="266" r:id="rId18"/>
    <p:sldId id="267" r:id="rId19"/>
    <p:sldId id="268" r:id="rId20"/>
    <p:sldId id="269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11D9"/>
    <a:srgbClr val="1307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48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45A7D-E413-42FD-BCF0-AE922CBA4E64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12103-D9B5-46BE-836B-364737E5A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87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  <a:p>
            <a:r>
              <a:rPr lang="en-CA" altLang="en-US" smtClean="0"/>
              <a:t>Compound nevus (most common type): nevus cells within both epidermis and dermis layers.</a:t>
            </a:r>
          </a:p>
          <a:p>
            <a:r>
              <a:rPr lang="en-CA" altLang="en-US" smtClean="0"/>
              <a:t>Dysplastic (atypical) nevus: it already has mild cytological atypia.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28C9EDB-D609-46BE-9EC6-6B9130DF4A3B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328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47F006C-D674-4C9C-A6B9-1D65A17ECD9F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91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B061292-BAA8-4D33-AD33-C3F6FD5C1283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797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D4B2A3C3-96D0-4C0A-88D3-4DFC60AFFF2B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23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0C11E00-7385-490A-9AC9-77421B08D6E1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40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CBE6939-45E5-4A11-AD5A-99AB89559C02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529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A6FAA84-7EC6-49AA-AEFD-21B36C07B135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92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781078-354A-4A7D-A9DC-2737AE3E8680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19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975408B-7D1F-438C-A252-F799C70A7FAB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067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D5659A-0104-446A-A8D5-0A909400ADE9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40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0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6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75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24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4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94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B81BF-5197-451E-86DE-C49EBD3F4518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EE05D-8A15-4A9B-ACFE-858EEFF83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Automated Analysis and Classification of Melanocytic Tumor on </a:t>
            </a:r>
            <a:r>
              <a:rPr lang="en-US" dirty="0" err="1" smtClean="0"/>
              <a:t>SkinWhole</a:t>
            </a:r>
            <a:r>
              <a:rPr lang="en-US" dirty="0" smtClean="0"/>
              <a:t> </a:t>
            </a:r>
            <a:r>
              <a:rPr lang="en-US" dirty="0"/>
              <a:t>Slide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86200"/>
            <a:ext cx="6934200" cy="1752600"/>
          </a:xfrm>
        </p:spPr>
        <p:txBody>
          <a:bodyPr/>
          <a:lstStyle/>
          <a:p>
            <a:r>
              <a:rPr lang="en-US" dirty="0" err="1"/>
              <a:t>Hongming</a:t>
            </a:r>
            <a:r>
              <a:rPr lang="en-US" dirty="0"/>
              <a:t> </a:t>
            </a:r>
            <a:r>
              <a:rPr lang="en-US" dirty="0" err="1"/>
              <a:t>Xua</a:t>
            </a:r>
            <a:r>
              <a:rPr lang="en-US" dirty="0"/>
              <a:t>, Cheng </a:t>
            </a:r>
            <a:r>
              <a:rPr lang="en-US" dirty="0" err="1"/>
              <a:t>Lub</a:t>
            </a:r>
            <a:r>
              <a:rPr lang="en-US" dirty="0"/>
              <a:t>, Richard </a:t>
            </a:r>
            <a:r>
              <a:rPr lang="en-US" dirty="0" err="1"/>
              <a:t>Berendtc</a:t>
            </a:r>
            <a:r>
              <a:rPr lang="en-US" dirty="0"/>
              <a:t>, Naresh </a:t>
            </a:r>
            <a:r>
              <a:rPr lang="en-US" dirty="0" err="1"/>
              <a:t>Jhac</a:t>
            </a:r>
            <a:r>
              <a:rPr lang="en-US" dirty="0"/>
              <a:t>, </a:t>
            </a:r>
            <a:r>
              <a:rPr lang="en-US" dirty="0" err="1"/>
              <a:t>Mrinal</a:t>
            </a:r>
            <a:r>
              <a:rPr lang="en-US" dirty="0"/>
              <a:t> </a:t>
            </a:r>
            <a:r>
              <a:rPr lang="en-US" dirty="0" smtClean="0"/>
              <a:t>Mandala</a:t>
            </a:r>
          </a:p>
          <a:p>
            <a:r>
              <a:rPr lang="en-US" dirty="0" smtClean="0"/>
              <a:t>University of Alberta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Epidermis Segmentation: </a:t>
            </a:r>
            <a:br>
              <a:rPr lang="en-US" dirty="0" smtClean="0"/>
            </a:br>
            <a:r>
              <a:rPr lang="en-US" dirty="0" smtClean="0"/>
              <a:t>Coarse to Fine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method first </a:t>
            </a:r>
            <a:r>
              <a:rPr lang="en-US" dirty="0"/>
              <a:t>performs a coarse segmentation using </a:t>
            </a:r>
            <a:r>
              <a:rPr lang="en-US" dirty="0" smtClean="0"/>
              <a:t> global </a:t>
            </a:r>
            <a:r>
              <a:rPr lang="en-US" dirty="0"/>
              <a:t>thresholding and shape </a:t>
            </a:r>
            <a:r>
              <a:rPr lang="en-US" dirty="0" smtClean="0"/>
              <a:t>analysis on </a:t>
            </a:r>
            <a:r>
              <a:rPr lang="en-US" dirty="0"/>
              <a:t>the red </a:t>
            </a:r>
            <a:r>
              <a:rPr lang="en-US" dirty="0" smtClean="0"/>
              <a:t>channel </a:t>
            </a:r>
            <a:r>
              <a:rPr lang="en-US" dirty="0"/>
              <a:t>of </a:t>
            </a:r>
            <a:r>
              <a:rPr lang="en-US" dirty="0" smtClean="0"/>
              <a:t>the image.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A second-pass of fine segmentation </a:t>
            </a:r>
            <a:r>
              <a:rPr lang="en-US" dirty="0" smtClean="0"/>
              <a:t>using k-means </a:t>
            </a:r>
            <a:r>
              <a:rPr lang="en-US" dirty="0"/>
              <a:t>algorithm is then applied to enhance the poor quality </a:t>
            </a:r>
            <a:r>
              <a:rPr lang="en-US" dirty="0" smtClean="0"/>
              <a:t>segmentation identified </a:t>
            </a:r>
            <a:r>
              <a:rPr lang="en-US" dirty="0"/>
              <a:t>based on epidermis thickness measurement.</a:t>
            </a:r>
          </a:p>
        </p:txBody>
      </p:sp>
    </p:spTree>
    <p:extLst>
      <p:ext uri="{BB962C8B-B14F-4D97-AF65-F5344CB8AC3E}">
        <p14:creationId xmlns:p14="http://schemas.microsoft.com/office/powerpoint/2010/main" val="236595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Interpretation (from thesis)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This method first performs a coarse segmentation based on </a:t>
            </a:r>
            <a:r>
              <a:rPr lang="en-US" dirty="0" err="1" smtClean="0">
                <a:solidFill>
                  <a:srgbClr val="FF0000"/>
                </a:solidFill>
              </a:rPr>
              <a:t>thresholding</a:t>
            </a:r>
            <a:r>
              <a:rPr lang="en-US" dirty="0" smtClean="0"/>
              <a:t> the red channel of the H&amp;E stained image followed by a </a:t>
            </a:r>
            <a:r>
              <a:rPr lang="en-US" dirty="0" smtClean="0">
                <a:solidFill>
                  <a:srgbClr val="FF0000"/>
                </a:solidFill>
              </a:rPr>
              <a:t>connected components</a:t>
            </a:r>
            <a:r>
              <a:rPr lang="en-US" dirty="0" smtClean="0"/>
              <a:t> and a rule-based analysis related to </a:t>
            </a:r>
            <a:r>
              <a:rPr lang="en-US" dirty="0" smtClean="0">
                <a:solidFill>
                  <a:srgbClr val="FF0000"/>
                </a:solidFill>
              </a:rPr>
              <a:t>area and shape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then uses </a:t>
            </a:r>
            <a:r>
              <a:rPr lang="en-US" dirty="0" smtClean="0">
                <a:solidFill>
                  <a:srgbClr val="2E11D9"/>
                </a:solidFill>
              </a:rPr>
              <a:t>line segments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2E11D9"/>
                </a:solidFill>
              </a:rPr>
              <a:t>perpendicular </a:t>
            </a:r>
            <a:r>
              <a:rPr lang="en-US" dirty="0" smtClean="0"/>
              <a:t>to the axis of the candidate region to </a:t>
            </a:r>
            <a:r>
              <a:rPr lang="en-US" dirty="0" smtClean="0">
                <a:solidFill>
                  <a:srgbClr val="2E11D9"/>
                </a:solidFill>
              </a:rPr>
              <a:t>measure its </a:t>
            </a:r>
            <a:r>
              <a:rPr lang="en-US" b="1" dirty="0" smtClean="0">
                <a:solidFill>
                  <a:srgbClr val="2E11D9"/>
                </a:solidFill>
              </a:rPr>
              <a:t>depth</a:t>
            </a:r>
            <a:r>
              <a:rPr lang="en-US" dirty="0" smtClean="0"/>
              <a:t>.</a:t>
            </a:r>
          </a:p>
          <a:p>
            <a:r>
              <a:rPr lang="en-US" dirty="0" smtClean="0"/>
              <a:t>If it judged </a:t>
            </a:r>
            <a:r>
              <a:rPr lang="en-US" dirty="0" smtClean="0">
                <a:solidFill>
                  <a:srgbClr val="FF0000"/>
                </a:solidFill>
              </a:rPr>
              <a:t>too big</a:t>
            </a:r>
            <a:r>
              <a:rPr lang="en-US" dirty="0" smtClean="0"/>
              <a:t>, a fine segmentation is performed using </a:t>
            </a:r>
            <a:r>
              <a:rPr lang="en-US" dirty="0" smtClean="0">
                <a:solidFill>
                  <a:srgbClr val="FF0000"/>
                </a:solidFill>
              </a:rPr>
              <a:t>RGB </a:t>
            </a:r>
            <a:r>
              <a:rPr lang="en-US" dirty="0" smtClean="0"/>
              <a:t>color channels to break this region into two classes, the top being epidermis.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8" y="1066800"/>
            <a:ext cx="9178337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71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6" y="1219200"/>
            <a:ext cx="908710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04800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Epidermis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5791200"/>
            <a:ext cx="6071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Next, the epidermis is divided into three layers.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60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ll </a:t>
            </a:r>
            <a:r>
              <a:rPr lang="en-US" dirty="0" smtClean="0"/>
              <a:t>the nuclei in the </a:t>
            </a:r>
            <a:r>
              <a:rPr lang="en-US" dirty="0" smtClean="0"/>
              <a:t>epidermis are segmented, </a:t>
            </a:r>
            <a:r>
              <a:rPr lang="en-US" dirty="0" smtClean="0"/>
              <a:t>including </a:t>
            </a:r>
            <a:r>
              <a:rPr lang="en-US" dirty="0" smtClean="0">
                <a:solidFill>
                  <a:srgbClr val="00B050"/>
                </a:solidFill>
              </a:rPr>
              <a:t>keratinocyte</a:t>
            </a:r>
            <a:r>
              <a:rPr lang="en-US" dirty="0" smtClean="0">
                <a:solidFill>
                  <a:srgbClr val="002060"/>
                </a:solidFill>
              </a:rPr>
              <a:t>s and </a:t>
            </a:r>
            <a:r>
              <a:rPr lang="en-US" dirty="0" smtClean="0">
                <a:solidFill>
                  <a:srgbClr val="C00000"/>
                </a:solidFill>
              </a:rPr>
              <a:t>melanocytes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dirty="0" smtClean="0">
                <a:solidFill>
                  <a:srgbClr val="2E11D9"/>
                </a:solidFill>
              </a:rPr>
              <a:t>Morphological (shape) features </a:t>
            </a:r>
            <a:r>
              <a:rPr lang="en-US" dirty="0" smtClean="0">
                <a:solidFill>
                  <a:srgbClr val="002060"/>
                </a:solidFill>
              </a:rPr>
              <a:t>of the nuclei are computed and the average and SD computed</a:t>
            </a:r>
          </a:p>
          <a:p>
            <a:r>
              <a:rPr lang="en-US" dirty="0" smtClean="0">
                <a:solidFill>
                  <a:srgbClr val="2E11D9"/>
                </a:solidFill>
              </a:rPr>
              <a:t>Ratio of total number of melanocytes </a:t>
            </a:r>
            <a:r>
              <a:rPr lang="en-US" dirty="0" smtClean="0">
                <a:solidFill>
                  <a:srgbClr val="002060"/>
                </a:solidFill>
              </a:rPr>
              <a:t>to total number of nuclei is computed.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Epidermis Features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6420"/>
            <a:ext cx="9144000" cy="328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61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Dermis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Normalization</a:t>
            </a:r>
          </a:p>
          <a:p>
            <a:endParaRPr lang="en-US" dirty="0" smtClean="0"/>
          </a:p>
          <a:p>
            <a:r>
              <a:rPr lang="en-US" dirty="0" smtClean="0"/>
              <a:t>Nuclei Segmentation (much fancier)</a:t>
            </a:r>
          </a:p>
          <a:p>
            <a:endParaRPr lang="en-US" dirty="0" smtClean="0"/>
          </a:p>
          <a:p>
            <a:r>
              <a:rPr lang="en-US" dirty="0" smtClean="0"/>
              <a:t>Dermis Feature 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6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Nuclei Segmentation:</a:t>
            </a:r>
            <a:br>
              <a:rPr lang="en-US" dirty="0" smtClean="0"/>
            </a:br>
            <a:r>
              <a:rPr lang="en-US" dirty="0" smtClean="0"/>
              <a:t>They want the exact boundaries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634331"/>
            <a:ext cx="7289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6451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0400" y="1524000"/>
            <a:ext cx="176670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Normal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Skin Nevus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Melanoma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188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61150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1447800"/>
            <a:ext cx="154215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Voronoi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Diagram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Delaunay</a:t>
            </a:r>
          </a:p>
          <a:p>
            <a:r>
              <a:rPr lang="en-US" sz="2800" dirty="0" smtClean="0"/>
              <a:t>Triangles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867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 framework for whole slide skin image analysis</a:t>
            </a:r>
          </a:p>
          <a:p>
            <a:r>
              <a:rPr lang="en-US" dirty="0" smtClean="0"/>
              <a:t>A </a:t>
            </a:r>
            <a:r>
              <a:rPr lang="en-US" dirty="0"/>
              <a:t>multiresolution framework to generate skin epidermis and dermis image tiles</a:t>
            </a:r>
          </a:p>
          <a:p>
            <a:r>
              <a:rPr lang="en-US" dirty="0" smtClean="0"/>
              <a:t>Both </a:t>
            </a:r>
            <a:r>
              <a:rPr lang="en-US" dirty="0"/>
              <a:t>skin epidermis and dermis analyses are integrated for skin </a:t>
            </a:r>
            <a:r>
              <a:rPr lang="en-US" dirty="0" smtClean="0"/>
              <a:t>melanoma diagnosis</a:t>
            </a:r>
            <a:endParaRPr lang="en-US" dirty="0"/>
          </a:p>
          <a:p>
            <a:r>
              <a:rPr lang="en-US" dirty="0" smtClean="0"/>
              <a:t>Both </a:t>
            </a:r>
            <a:r>
              <a:rPr lang="en-US" dirty="0"/>
              <a:t>cytological and textural features are used for skin image classification</a:t>
            </a:r>
          </a:p>
          <a:p>
            <a:r>
              <a:rPr lang="en-US" dirty="0" smtClean="0"/>
              <a:t>More </a:t>
            </a:r>
            <a:r>
              <a:rPr lang="en-US" dirty="0"/>
              <a:t>than 95% classification accuracy is achieved</a:t>
            </a:r>
          </a:p>
        </p:txBody>
      </p:sp>
    </p:spTree>
    <p:extLst>
      <p:ext uri="{BB962C8B-B14F-4D97-AF65-F5344CB8AC3E}">
        <p14:creationId xmlns:p14="http://schemas.microsoft.com/office/powerpoint/2010/main" val="91129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410200" cy="660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200" y="990600"/>
            <a:ext cx="289066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Texture features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Shape features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Color features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Architectural features</a:t>
            </a:r>
          </a:p>
        </p:txBody>
      </p:sp>
    </p:spTree>
    <p:extLst>
      <p:ext uri="{BB962C8B-B14F-4D97-AF65-F5344CB8AC3E}">
        <p14:creationId xmlns:p14="http://schemas.microsoft.com/office/powerpoint/2010/main" val="26407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Skin WSI Analysis and Classification</a:t>
            </a:r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02663" y="6408738"/>
            <a:ext cx="4111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0BF6346-834E-4C70-B1BB-5BED878AE351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81924" name="Picture 2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2551113"/>
            <a:ext cx="743585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Content Placeholder 1"/>
          <p:cNvSpPr>
            <a:spLocks noGrp="1"/>
          </p:cNvSpPr>
          <p:nvPr>
            <p:ph idx="1"/>
          </p:nvPr>
        </p:nvSpPr>
        <p:spPr bwMode="auto">
          <a:xfrm>
            <a:off x="373063" y="1047750"/>
            <a:ext cx="8313737" cy="1420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8775">
              <a:spcBef>
                <a:spcPct val="0"/>
              </a:spcBef>
            </a:pPr>
            <a:r>
              <a:rPr lang="en-CA" altLang="en-US" sz="2000" smtClean="0"/>
              <a:t>Epidermis Analysis: </a:t>
            </a:r>
            <a:r>
              <a:rPr lang="en-CA" altLang="en-US" sz="1900" smtClean="0">
                <a:solidFill>
                  <a:srgbClr val="993300"/>
                </a:solidFill>
              </a:rPr>
              <a:t>13 features (3 spatial distribution features &amp; 10 nuclear morphological features) </a:t>
            </a:r>
          </a:p>
          <a:p>
            <a:pPr marL="358775">
              <a:spcBef>
                <a:spcPts val="600"/>
              </a:spcBef>
            </a:pPr>
            <a:r>
              <a:rPr lang="en-CA" altLang="en-US" sz="2000" smtClean="0"/>
              <a:t>Dermis Analysis: </a:t>
            </a:r>
            <a:r>
              <a:rPr lang="en-CA" altLang="en-US" sz="1900" smtClean="0">
                <a:solidFill>
                  <a:srgbClr val="993300"/>
                </a:solidFill>
              </a:rPr>
              <a:t>60 features (30 textural features &amp; 30 cytological features)</a:t>
            </a:r>
          </a:p>
        </p:txBody>
      </p:sp>
    </p:spTree>
    <p:extLst>
      <p:ext uri="{BB962C8B-B14F-4D97-AF65-F5344CB8AC3E}">
        <p14:creationId xmlns:p14="http://schemas.microsoft.com/office/powerpoint/2010/main" val="39944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1EFB27-CC48-42F0-AA13-8E2FC7E69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50" y="1085850"/>
            <a:ext cx="8229600" cy="28035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CA" altLang="zh-CN" sz="2000" b="1" smtClean="0">
                <a:ea typeface="宋体" pitchFamily="2" charset="-122"/>
              </a:rPr>
              <a:t>Test strategies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CA" altLang="zh-CN" sz="1600" smtClean="0">
                <a:ea typeface="宋体" pitchFamily="2" charset="-122"/>
              </a:rPr>
              <a:t>I: melanoma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non-melanoma</a:t>
            </a:r>
          </a:p>
          <a:p>
            <a:pPr lvl="1">
              <a:buFont typeface="Wingdings" pitchFamily="2" charset="2"/>
              <a:buChar char="§"/>
            </a:pPr>
            <a:r>
              <a:rPr lang="en-CA" altLang="zh-CN" sz="1600" smtClean="0">
                <a:ea typeface="宋体" pitchFamily="2" charset="-122"/>
              </a:rPr>
              <a:t>II: normal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nevus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melanoma</a:t>
            </a:r>
          </a:p>
          <a:p>
            <a:pPr lvl="1">
              <a:buFont typeface="Wingdings" pitchFamily="2" charset="2"/>
              <a:buChar char="§"/>
            </a:pPr>
            <a:r>
              <a:rPr lang="en-CA" altLang="zh-CN" sz="1600" smtClean="0">
                <a:ea typeface="宋体" pitchFamily="2" charset="-122"/>
              </a:rPr>
              <a:t>III: lentiginous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superficial spreading </a:t>
            </a:r>
          </a:p>
          <a:p>
            <a:pPr lvl="1">
              <a:buFont typeface="Verdana" pitchFamily="34" charset="0"/>
              <a:buNone/>
            </a:pP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        VS</a:t>
            </a:r>
            <a:r>
              <a:rPr lang="en-CA" altLang="zh-CN" sz="1600" smtClean="0">
                <a:ea typeface="宋体" pitchFamily="2" charset="-122"/>
              </a:rPr>
              <a:t> nodular</a:t>
            </a:r>
          </a:p>
          <a:p>
            <a:pPr lvl="1">
              <a:buFont typeface="Wingdings" pitchFamily="2" charset="2"/>
              <a:buChar char="§"/>
            </a:pPr>
            <a:r>
              <a:rPr lang="en-CA" altLang="zh-CN" sz="1600" smtClean="0">
                <a:ea typeface="宋体" pitchFamily="2" charset="-122"/>
              </a:rPr>
              <a:t>IV: normal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nevus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lentiginous </a:t>
            </a:r>
          </a:p>
          <a:p>
            <a:pPr lvl="1">
              <a:buFont typeface="Verdana" pitchFamily="34" charset="0"/>
              <a:buNone/>
            </a:pP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        VS</a:t>
            </a:r>
            <a:r>
              <a:rPr lang="en-CA" altLang="zh-CN" sz="1600" smtClean="0">
                <a:ea typeface="宋体" pitchFamily="2" charset="-122"/>
              </a:rPr>
              <a:t> superficial spreading </a:t>
            </a:r>
            <a:r>
              <a:rPr lang="en-CA" altLang="zh-CN" sz="1600" b="1" smtClean="0">
                <a:solidFill>
                  <a:srgbClr val="33CC33"/>
                </a:solidFill>
                <a:ea typeface="宋体" pitchFamily="2" charset="-122"/>
              </a:rPr>
              <a:t>VS</a:t>
            </a:r>
            <a:r>
              <a:rPr lang="en-CA" altLang="zh-CN" sz="1600" smtClean="0">
                <a:ea typeface="宋体" pitchFamily="2" charset="-122"/>
              </a:rPr>
              <a:t> nodular</a:t>
            </a:r>
          </a:p>
          <a:p>
            <a:pPr lvl="1">
              <a:buFont typeface="Verdana" pitchFamily="34" charset="0"/>
              <a:buNone/>
            </a:pPr>
            <a:endParaRPr lang="en-CA" altLang="zh-CN" sz="1600" smtClean="0">
              <a:ea typeface="宋体" pitchFamily="2" charset="-122"/>
            </a:endParaRPr>
          </a:p>
          <a:p>
            <a:pPr lvl="1">
              <a:spcBef>
                <a:spcPts val="600"/>
              </a:spcBef>
              <a:buSzPct val="68000"/>
              <a:buFont typeface="Wingdings 3" pitchFamily="18" charset="2"/>
              <a:buChar char=""/>
            </a:pPr>
            <a:r>
              <a:rPr lang="en-CA" altLang="zh-CN" sz="2000" b="1" smtClean="0">
                <a:ea typeface="宋体" pitchFamily="2" charset="-122"/>
              </a:rPr>
              <a:t>Ten-fold cross evaluation</a:t>
            </a:r>
          </a:p>
        </p:txBody>
      </p:sp>
      <p:sp>
        <p:nvSpPr>
          <p:cNvPr id="83971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Experiments on Classification</a:t>
            </a: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28050" y="6408738"/>
            <a:ext cx="485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2172A8C-6CD0-4E62-963D-D5DFE91D9246}" type="slidenum">
              <a:rPr lang="en-US" altLang="en-US"/>
              <a:pPr/>
              <a:t>22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984750" y="1189038"/>
          <a:ext cx="3889375" cy="2133698"/>
        </p:xfrm>
        <a:graphic>
          <a:graphicData uri="http://schemas.openxmlformats.org/drawingml/2006/table">
            <a:tbl>
              <a:tblPr/>
              <a:tblGrid>
                <a:gridCol w="1112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54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 grid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Tissue Classes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NO.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 grid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Normal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17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 grid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Nevus (compound)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17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 rowSpan="3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CA" altLang="zh-CN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Melanoma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lentiginous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9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superficial spreading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18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nodular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5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 grid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Total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66</a:t>
                      </a:r>
                    </a:p>
                  </a:txBody>
                  <a:tcPr marL="91439" marR="91439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EC73DE-8631-44E2-9BBD-5AB362B77970}"/>
              </a:ext>
            </a:extLst>
          </p:cNvPr>
          <p:cNvGraphicFramePr>
            <a:graphicFrameLocks noGrp="1"/>
          </p:cNvGraphicFramePr>
          <p:nvPr/>
        </p:nvGraphicFramePr>
        <p:xfrm>
          <a:off x="355600" y="4043363"/>
          <a:ext cx="8432800" cy="1857375"/>
        </p:xfrm>
        <a:graphic>
          <a:graphicData uri="http://schemas.openxmlformats.org/drawingml/2006/table">
            <a:tbl>
              <a:tblPr/>
              <a:tblGrid>
                <a:gridCol w="4005263">
                  <a:extLst>
                    <a:ext uri="{9D8B030D-6E8A-4147-A177-3AD203B41FA5}">
                      <a16:colId xmlns:a16="http://schemas.microsoft.com/office/drawing/2014/main" val="2100321684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3774062941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3222594869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843518538"/>
                    </a:ext>
                  </a:extLst>
                </a:gridCol>
                <a:gridCol w="969962">
                  <a:extLst>
                    <a:ext uri="{9D8B030D-6E8A-4147-A177-3AD203B41FA5}">
                      <a16:colId xmlns:a16="http://schemas.microsoft.com/office/drawing/2014/main" val="2265313168"/>
                    </a:ext>
                  </a:extLst>
                </a:gridCol>
              </a:tblGrid>
              <a:tr h="371475">
                <a:tc rowSpan="2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2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Techniques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Average classification accuracies (%)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25538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I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II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III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IV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4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LM technique [2015]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88.86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89.07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90.17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90.24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17408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Proposed with all features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97.90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95.78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91.32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91.98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9809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Proposed with feature selection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97.80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98.08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95.81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anose="05040102010807070707" pitchFamily="18" charset="2"/>
                        <a:defRPr sz="23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anose="020B06040305040B0204" pitchFamily="34" charset="0"/>
                        <a:defRPr sz="21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7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anose="05020102010507070707" pitchFamily="18" charset="2"/>
                        <a:defRPr sz="160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  <a:ea typeface="宋体" panose="02010600030101010101" pitchFamily="2" charset="-122"/>
                          <a:cs typeface="Arial" panose="020B0604020202090204" pitchFamily="34" charset="0"/>
                        </a:rPr>
                        <a:t>95.73</a:t>
                      </a:r>
                    </a:p>
                  </a:txBody>
                  <a:tcPr marL="91457" marR="9145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100245"/>
                  </a:ext>
                </a:extLst>
              </a:tr>
            </a:tbl>
          </a:graphicData>
        </a:graphic>
      </p:graphicFrame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23850" y="6049963"/>
            <a:ext cx="54387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>
                <a:solidFill>
                  <a:srgbClr val="00B0F0"/>
                </a:solidFill>
              </a:rPr>
              <a:t>Feature selection: Sequential Feature Selection method</a:t>
            </a:r>
            <a:endParaRPr lang="en-CA" altLang="en-US" sz="16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6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85850"/>
            <a:ext cx="8229600" cy="57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2000" smtClean="0"/>
              <a:t>Using MART-1 stained skin biopsy images</a:t>
            </a:r>
          </a:p>
        </p:txBody>
      </p:sp>
      <p:sp>
        <p:nvSpPr>
          <p:cNvPr id="86019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Melanoma Invasion Measurement</a:t>
            </a: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28050" y="6408738"/>
            <a:ext cx="485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FEB2C909-0638-41ED-AEAD-C4CE8650AB61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860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478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3467100"/>
            <a:ext cx="3165475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Box 3"/>
          <p:cNvSpPr txBox="1">
            <a:spLocks noChangeArrowheads="1"/>
          </p:cNvSpPr>
          <p:nvPr/>
        </p:nvSpPr>
        <p:spPr bwMode="auto">
          <a:xfrm>
            <a:off x="68263" y="6423025"/>
            <a:ext cx="3073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>
                <a:solidFill>
                  <a:srgbClr val="CC00FF"/>
                </a:solidFill>
              </a:rPr>
              <a:t>MART-1 stained skin biopsy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CBB16B-8040-480C-BE94-1DD6F3B06DA0}"/>
              </a:ext>
            </a:extLst>
          </p:cNvPr>
          <p:cNvCxnSpPr>
            <a:cxnSpLocks/>
            <a:stCxn id="86025" idx="0"/>
          </p:cNvCxnSpPr>
          <p:nvPr/>
        </p:nvCxnSpPr>
        <p:spPr>
          <a:xfrm flipH="1" flipV="1">
            <a:off x="1857375" y="5332413"/>
            <a:ext cx="577850" cy="3365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5" name="TextBox 11"/>
          <p:cNvSpPr txBox="1">
            <a:spLocks noChangeArrowheads="1"/>
          </p:cNvSpPr>
          <p:nvPr/>
        </p:nvSpPr>
        <p:spPr bwMode="auto">
          <a:xfrm>
            <a:off x="1576388" y="5668963"/>
            <a:ext cx="1717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CA" altLang="en-US" sz="1600">
                <a:solidFill>
                  <a:srgbClr val="916E5F"/>
                </a:solidFill>
              </a:rPr>
              <a:t>Brown regions </a:t>
            </a:r>
            <a:r>
              <a:rPr lang="en-CA" altLang="en-US" sz="1600">
                <a:solidFill>
                  <a:srgbClr val="33CC33"/>
                </a:solidFill>
              </a:rPr>
              <a:t>Melanoma</a:t>
            </a:r>
          </a:p>
        </p:txBody>
      </p:sp>
      <p:pic>
        <p:nvPicPr>
          <p:cNvPr id="860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711575"/>
            <a:ext cx="28924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706813"/>
            <a:ext cx="287337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TextBox 11"/>
          <p:cNvSpPr txBox="1">
            <a:spLocks noChangeArrowheads="1"/>
          </p:cNvSpPr>
          <p:nvPr/>
        </p:nvSpPr>
        <p:spPr bwMode="auto">
          <a:xfrm>
            <a:off x="3708400" y="6161088"/>
            <a:ext cx="2073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B050"/>
                </a:solidFill>
              </a:rPr>
              <a:t>Melanoma segmentation</a:t>
            </a:r>
            <a:endParaRPr lang="en-CA" altLang="en-US">
              <a:solidFill>
                <a:srgbClr val="00B050"/>
              </a:solidFill>
            </a:endParaRPr>
          </a:p>
        </p:txBody>
      </p:sp>
      <p:sp>
        <p:nvSpPr>
          <p:cNvPr id="86029" name="TextBox 11"/>
          <p:cNvSpPr txBox="1">
            <a:spLocks noChangeArrowheads="1"/>
          </p:cNvSpPr>
          <p:nvPr/>
        </p:nvSpPr>
        <p:spPr bwMode="auto">
          <a:xfrm>
            <a:off x="6613525" y="6116638"/>
            <a:ext cx="2073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B050"/>
                </a:solidFill>
              </a:rPr>
              <a:t>Image segmentation</a:t>
            </a:r>
            <a:endParaRPr lang="en-CA" altLang="en-US">
              <a:solidFill>
                <a:srgbClr val="00B050"/>
              </a:solidFill>
            </a:endParaRPr>
          </a:p>
        </p:txBody>
      </p:sp>
      <p:sp>
        <p:nvSpPr>
          <p:cNvPr id="86030" name="TextBox 11"/>
          <p:cNvSpPr txBox="1">
            <a:spLocks noChangeArrowheads="1"/>
          </p:cNvSpPr>
          <p:nvPr/>
        </p:nvSpPr>
        <p:spPr bwMode="auto">
          <a:xfrm>
            <a:off x="6359525" y="3800475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20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6031" name="TextBox 13"/>
          <p:cNvSpPr txBox="1">
            <a:spLocks noChangeArrowheads="1"/>
          </p:cNvSpPr>
          <p:nvPr/>
        </p:nvSpPr>
        <p:spPr bwMode="auto">
          <a:xfrm>
            <a:off x="6842125" y="4060825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2000" b="1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6032" name="TextBox 11"/>
          <p:cNvSpPr txBox="1">
            <a:spLocks noChangeArrowheads="1"/>
          </p:cNvSpPr>
          <p:nvPr/>
        </p:nvSpPr>
        <p:spPr bwMode="auto">
          <a:xfrm>
            <a:off x="7321550" y="4919663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20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86033" name="TextBox 11"/>
          <p:cNvSpPr txBox="1">
            <a:spLocks noChangeArrowheads="1"/>
          </p:cNvSpPr>
          <p:nvPr/>
        </p:nvSpPr>
        <p:spPr bwMode="auto">
          <a:xfrm>
            <a:off x="8358188" y="5438775"/>
            <a:ext cx="34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20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86034" name="Content Placeholder 1"/>
          <p:cNvSpPr txBox="1">
            <a:spLocks/>
          </p:cNvSpPr>
          <p:nvPr/>
        </p:nvSpPr>
        <p:spPr bwMode="auto">
          <a:xfrm>
            <a:off x="3473450" y="3078163"/>
            <a:ext cx="25273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0713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8838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3716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828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86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743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200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CA" altLang="en-US">
                <a:solidFill>
                  <a:srgbClr val="CC00FF"/>
                </a:solidFill>
                <a:latin typeface="Lucida Sans Unicode" pitchFamily="34" charset="0"/>
              </a:rPr>
              <a:t>RGB color features are used</a:t>
            </a:r>
          </a:p>
        </p:txBody>
      </p:sp>
      <p:sp>
        <p:nvSpPr>
          <p:cNvPr id="86035" name="Content Placeholder 1"/>
          <p:cNvSpPr txBox="1">
            <a:spLocks/>
          </p:cNvSpPr>
          <p:nvPr/>
        </p:nvSpPr>
        <p:spPr bwMode="auto">
          <a:xfrm>
            <a:off x="6308725" y="3078163"/>
            <a:ext cx="252571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079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20713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8838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3716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828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286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743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2004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en-CA" altLang="en-US">
                <a:solidFill>
                  <a:srgbClr val="993300"/>
                </a:solidFill>
                <a:latin typeface="Lucida Sans Unicode" pitchFamily="34" charset="0"/>
              </a:rPr>
              <a:t>Multi-thresholding is used</a:t>
            </a:r>
          </a:p>
        </p:txBody>
      </p:sp>
    </p:spTree>
    <p:extLst>
      <p:ext uri="{BB962C8B-B14F-4D97-AF65-F5344CB8AC3E}">
        <p14:creationId xmlns:p14="http://schemas.microsoft.com/office/powerpoint/2010/main" val="34569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Content Placeholder 1"/>
          <p:cNvSpPr>
            <a:spLocks noGrp="1"/>
          </p:cNvSpPr>
          <p:nvPr>
            <p:ph idx="1"/>
          </p:nvPr>
        </p:nvSpPr>
        <p:spPr bwMode="auto">
          <a:xfrm>
            <a:off x="347663" y="1047750"/>
            <a:ext cx="5491162" cy="2112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2000" smtClean="0">
                <a:ea typeface="宋体" pitchFamily="2" charset="-122"/>
              </a:rPr>
              <a:t>Granular layer</a:t>
            </a:r>
            <a:r>
              <a:rPr lang="en-US" altLang="zh-CN" sz="2000" smtClean="0">
                <a:solidFill>
                  <a:srgbClr val="33CC33"/>
                </a:solidFill>
                <a:ea typeface="宋体" pitchFamily="2" charset="-122"/>
              </a:rPr>
              <a:t>-middle layer within epidermis</a:t>
            </a:r>
          </a:p>
          <a:p>
            <a:r>
              <a:rPr lang="en-US" altLang="zh-CN" sz="2000" smtClean="0">
                <a:ea typeface="宋体" pitchFamily="2" charset="-122"/>
              </a:rPr>
              <a:t>Cornified layer</a:t>
            </a:r>
            <a:r>
              <a:rPr lang="en-US" altLang="zh-CN" sz="2000" smtClean="0">
                <a:solidFill>
                  <a:srgbClr val="CC00FF"/>
                </a:solidFill>
                <a:ea typeface="宋体" pitchFamily="2" charset="-122"/>
              </a:rPr>
              <a:t>-lighter intensities than other layers</a:t>
            </a:r>
          </a:p>
          <a:p>
            <a:r>
              <a:rPr lang="en-US" altLang="zh-CN" sz="2000" smtClean="0">
                <a:ea typeface="宋体" pitchFamily="2" charset="-122"/>
              </a:rPr>
              <a:t>A Bayesian classification</a:t>
            </a:r>
            <a:r>
              <a:rPr lang="en-US" altLang="zh-CN" sz="2000" smtClean="0">
                <a:solidFill>
                  <a:srgbClr val="33CC33"/>
                </a:solidFill>
                <a:ea typeface="宋体" pitchFamily="2" charset="-122"/>
              </a:rPr>
              <a:t>-</a:t>
            </a:r>
            <a:r>
              <a:rPr lang="en-US" altLang="zh-CN" sz="2000" smtClean="0">
                <a:solidFill>
                  <a:srgbClr val="FF33CC"/>
                </a:solidFill>
                <a:ea typeface="宋体" pitchFamily="2" charset="-122"/>
              </a:rPr>
              <a:t>to remove cornified layer pixels</a:t>
            </a:r>
          </a:p>
          <a:p>
            <a:pPr>
              <a:buFont typeface="Wingdings 3" pitchFamily="18" charset="2"/>
              <a:buNone/>
            </a:pPr>
            <a:endParaRPr lang="en-CA" altLang="zh-CN" smtClean="0">
              <a:ea typeface="宋体" pitchFamily="2" charset="-122"/>
            </a:endParaRPr>
          </a:p>
        </p:txBody>
      </p:sp>
      <p:sp>
        <p:nvSpPr>
          <p:cNvPr id="88067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Granular Layer Identification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28050" y="6408738"/>
            <a:ext cx="4857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950DC85-C9F1-4A86-B133-105BBDBD5DE7}" type="slidenum">
              <a:rPr lang="en-US" altLang="en-US"/>
              <a:pPr/>
              <a:t>24</a:t>
            </a:fld>
            <a:endParaRPr lang="en-US" altLang="en-US"/>
          </a:p>
        </p:txBody>
      </p:sp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101725"/>
            <a:ext cx="22002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TextBox 17"/>
          <p:cNvSpPr txBox="1">
            <a:spLocks noChangeArrowheads="1"/>
          </p:cNvSpPr>
          <p:nvPr/>
        </p:nvSpPr>
        <p:spPr bwMode="auto">
          <a:xfrm>
            <a:off x="6583363" y="2560638"/>
            <a:ext cx="1619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>
                <a:solidFill>
                  <a:srgbClr val="FF33CC"/>
                </a:solidFill>
              </a:rPr>
              <a:t>Cornified layer</a:t>
            </a:r>
            <a:endParaRPr lang="en-CA" altLang="en-US" sz="1600" b="1">
              <a:solidFill>
                <a:srgbClr val="FF33CC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A16E3E-FB87-4A19-918B-E708853E9F5C}"/>
              </a:ext>
            </a:extLst>
          </p:cNvPr>
          <p:cNvCxnSpPr/>
          <p:nvPr/>
        </p:nvCxnSpPr>
        <p:spPr>
          <a:xfrm flipH="1">
            <a:off x="7851775" y="1485900"/>
            <a:ext cx="460375" cy="1857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2" name="TextBox 19"/>
          <p:cNvSpPr txBox="1">
            <a:spLocks noChangeArrowheads="1"/>
          </p:cNvSpPr>
          <p:nvPr/>
        </p:nvSpPr>
        <p:spPr bwMode="auto">
          <a:xfrm>
            <a:off x="8081963" y="1169988"/>
            <a:ext cx="1046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FF33CC"/>
                </a:solidFill>
              </a:rPr>
              <a:t>Granular layer</a:t>
            </a:r>
            <a:endParaRPr lang="en-CA" altLang="en-US" sz="1600">
              <a:solidFill>
                <a:srgbClr val="FF33CC"/>
              </a:solidFill>
            </a:endParaRPr>
          </a:p>
        </p:txBody>
      </p:sp>
      <p:sp>
        <p:nvSpPr>
          <p:cNvPr id="88073" name="TextBox 21"/>
          <p:cNvSpPr txBox="1">
            <a:spLocks noChangeArrowheads="1"/>
          </p:cNvSpPr>
          <p:nvPr/>
        </p:nvSpPr>
        <p:spPr bwMode="auto">
          <a:xfrm>
            <a:off x="6084888" y="1331913"/>
            <a:ext cx="1606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 b="1">
                <a:solidFill>
                  <a:srgbClr val="FF33CC"/>
                </a:solidFill>
              </a:rPr>
              <a:t>Malpighian layer</a:t>
            </a:r>
            <a:endParaRPr lang="en-CA" altLang="en-US" sz="1600" b="1">
              <a:solidFill>
                <a:srgbClr val="FF33CC"/>
              </a:solidFill>
            </a:endParaRPr>
          </a:p>
        </p:txBody>
      </p:sp>
      <p:pic>
        <p:nvPicPr>
          <p:cNvPr id="88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897313"/>
            <a:ext cx="3148013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3859213"/>
            <a:ext cx="290988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851275"/>
            <a:ext cx="2867025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E4A2B65-049E-4C20-9B1A-58F28C9F5090}"/>
              </a:ext>
            </a:extLst>
          </p:cNvPr>
          <p:cNvCxnSpPr>
            <a:cxnSpLocks/>
          </p:cNvCxnSpPr>
          <p:nvPr/>
        </p:nvCxnSpPr>
        <p:spPr>
          <a:xfrm flipH="1">
            <a:off x="1884363" y="3594100"/>
            <a:ext cx="690562" cy="6191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49450" y="3236913"/>
            <a:ext cx="1720850" cy="33813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/>
              <a:t>Granular layer</a:t>
            </a:r>
            <a:endParaRPr lang="en-CA" altLang="en-US" sz="16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DDE127-A792-4761-89AA-D832E146D0D7}"/>
              </a:ext>
            </a:extLst>
          </p:cNvPr>
          <p:cNvCxnSpPr>
            <a:cxnSpLocks/>
          </p:cNvCxnSpPr>
          <p:nvPr/>
        </p:nvCxnSpPr>
        <p:spPr>
          <a:xfrm>
            <a:off x="846138" y="3644900"/>
            <a:ext cx="187325" cy="7286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17475" y="3236913"/>
            <a:ext cx="1682750" cy="33813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/>
              <a:t>Cornified layer</a:t>
            </a:r>
            <a:endParaRPr lang="en-CA" altLang="en-US" sz="1600"/>
          </a:p>
        </p:txBody>
      </p:sp>
      <p:sp>
        <p:nvSpPr>
          <p:cNvPr id="88081" name="TextBox 6"/>
          <p:cNvSpPr txBox="1">
            <a:spLocks noChangeArrowheads="1"/>
          </p:cNvSpPr>
          <p:nvPr/>
        </p:nvSpPr>
        <p:spPr bwMode="auto">
          <a:xfrm>
            <a:off x="309563" y="6232525"/>
            <a:ext cx="2687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i="1">
                <a:solidFill>
                  <a:srgbClr val="00B050"/>
                </a:solidFill>
              </a:rPr>
              <a:t>Epidermis including cornified layer pixels</a:t>
            </a:r>
            <a:endParaRPr lang="en-CA" altLang="en-US" sz="1600" i="1">
              <a:solidFill>
                <a:srgbClr val="00B050"/>
              </a:solidFill>
            </a:endParaRPr>
          </a:p>
        </p:txBody>
      </p:sp>
      <p:sp>
        <p:nvSpPr>
          <p:cNvPr id="88082" name="TextBox 10"/>
          <p:cNvSpPr txBox="1">
            <a:spLocks noChangeArrowheads="1"/>
          </p:cNvSpPr>
          <p:nvPr/>
        </p:nvSpPr>
        <p:spPr bwMode="auto">
          <a:xfrm>
            <a:off x="3468688" y="6232525"/>
            <a:ext cx="244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i="1">
                <a:solidFill>
                  <a:srgbClr val="00B050"/>
                </a:solidFill>
              </a:rPr>
              <a:t>Epidermis excluding cornified layer pixels</a:t>
            </a:r>
            <a:endParaRPr lang="en-CA" altLang="en-US" sz="1600" i="1">
              <a:solidFill>
                <a:srgbClr val="00B050"/>
              </a:solidFill>
            </a:endParaRPr>
          </a:p>
        </p:txBody>
      </p:sp>
      <p:sp>
        <p:nvSpPr>
          <p:cNvPr id="88083" name="TextBox 10"/>
          <p:cNvSpPr txBox="1">
            <a:spLocks noChangeArrowheads="1"/>
          </p:cNvSpPr>
          <p:nvPr/>
        </p:nvSpPr>
        <p:spPr bwMode="auto">
          <a:xfrm>
            <a:off x="6376988" y="6224588"/>
            <a:ext cx="2447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i="1">
                <a:solidFill>
                  <a:srgbClr val="00B050"/>
                </a:solidFill>
              </a:rPr>
              <a:t>Identified granular layer</a:t>
            </a:r>
            <a:endParaRPr lang="en-CA" altLang="en-US" sz="160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09650"/>
            <a:ext cx="8229600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2000" smtClean="0"/>
              <a:t>Invasion measurement – </a:t>
            </a:r>
            <a:r>
              <a:rPr lang="en-CA" altLang="en-US" sz="2000" smtClean="0">
                <a:solidFill>
                  <a:srgbClr val="CC00FF"/>
                </a:solidFill>
              </a:rPr>
              <a:t>using multi-resolution Hausdorff distance measure</a:t>
            </a:r>
          </a:p>
        </p:txBody>
      </p:sp>
      <p:sp>
        <p:nvSpPr>
          <p:cNvPr id="90115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Invasion Depth Measurement</a:t>
            </a: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66150" y="6408738"/>
            <a:ext cx="4476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0597D70-867B-4B0D-A876-F9950C695429}" type="slidenum">
              <a:rPr lang="en-US" altLang="en-US"/>
              <a:pPr/>
              <a:t>25</a:t>
            </a:fld>
            <a:endParaRPr lang="en-US" altLang="en-US"/>
          </a:p>
        </p:txBody>
      </p:sp>
      <p:pic>
        <p:nvPicPr>
          <p:cNvPr id="90117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947988"/>
            <a:ext cx="71501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DF815-D3B5-4B41-A68F-B56677611C15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28560" y="1587712"/>
            <a:ext cx="3475653" cy="650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CA">
                <a:noFill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322FA-8E2A-4ED1-B6C6-0F346EE2873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85120" y="2346064"/>
            <a:ext cx="7300598" cy="391646"/>
          </a:xfrm>
          <a:prstGeom prst="rect">
            <a:avLst/>
          </a:prstGeom>
          <a:blipFill>
            <a:blip r:embed="rId4" cstate="print"/>
            <a:stretch>
              <a:fillRect t="-9375" b="-18750"/>
            </a:stretch>
          </a:blipFill>
        </p:spPr>
        <p:txBody>
          <a:bodyPr/>
          <a:lstStyle/>
          <a:p>
            <a:pPr>
              <a:defRPr/>
            </a:pPr>
            <a:r>
              <a:rPr lang="en-CA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097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09650"/>
            <a:ext cx="8229600" cy="768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2000" smtClean="0"/>
              <a:t>AE: </a:t>
            </a:r>
            <a:r>
              <a:rPr lang="en-CA" altLang="en-US" sz="2000" smtClean="0">
                <a:solidFill>
                  <a:srgbClr val="CC00FF"/>
                </a:solidFill>
              </a:rPr>
              <a:t>average error</a:t>
            </a:r>
            <a:r>
              <a:rPr lang="en-CA" altLang="en-US" sz="2000" smtClean="0"/>
              <a:t>; SD: </a:t>
            </a:r>
            <a:r>
              <a:rPr lang="en-CA" altLang="en-US" sz="2000" smtClean="0">
                <a:solidFill>
                  <a:srgbClr val="33CC33"/>
                </a:solidFill>
              </a:rPr>
              <a:t>standard deviation</a:t>
            </a:r>
            <a:r>
              <a:rPr lang="en-CA" altLang="en-US" sz="2000" smtClean="0"/>
              <a:t>; APE: </a:t>
            </a:r>
            <a:r>
              <a:rPr lang="en-CA" altLang="en-US" sz="2000" smtClean="0">
                <a:solidFill>
                  <a:srgbClr val="00B0F0"/>
                </a:solidFill>
              </a:rPr>
              <a:t>average percentage of error</a:t>
            </a:r>
          </a:p>
        </p:txBody>
      </p:sp>
      <p:sp>
        <p:nvSpPr>
          <p:cNvPr id="91139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Evaluations &amp; Comparisons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08738"/>
            <a:ext cx="4095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816AC37-82DD-4807-8992-D667F6EB46BF}" type="slidenum">
              <a:rPr lang="en-US" altLang="en-US"/>
              <a:pPr/>
              <a:t>26</a:t>
            </a:fld>
            <a:endParaRPr lang="en-US" alt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7850" y="1792288"/>
          <a:ext cx="7834313" cy="1479552"/>
        </p:xfrm>
        <a:graphic>
          <a:graphicData uri="http://schemas.openxmlformats.org/drawingml/2006/table">
            <a:tbl>
              <a:tblPr/>
              <a:tblGrid>
                <a:gridCol w="262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Techniques</a:t>
                      </a:r>
                      <a:endParaRPr kumimoji="0" lang="en-CA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AE (microns)</a:t>
                      </a:r>
                      <a:endParaRPr kumimoji="0" lang="en-CA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SD (microns)</a:t>
                      </a:r>
                      <a:endParaRPr kumimoji="0" lang="en-CA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APE (%)</a:t>
                      </a:r>
                      <a:endParaRPr kumimoji="0" lang="en-CA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Mokhtari </a:t>
                      </a:r>
                      <a:r>
                        <a:rPr kumimoji="0" lang="en-US" altLang="zh-CN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et al. [2014]</a:t>
                      </a:r>
                      <a:endParaRPr kumimoji="0" lang="en-CA" altLang="zh-CN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28.03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29.70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10.66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Noroozi </a:t>
                      </a:r>
                      <a:r>
                        <a:rPr kumimoji="0" lang="en-US" altLang="zh-CN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et al. [2015]</a:t>
                      </a:r>
                      <a:endParaRPr kumimoji="0" lang="en-CA" altLang="zh-CN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20.54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17.21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6.81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Proposed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10.95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17.49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3.53</a:t>
                      </a:r>
                      <a:endParaRPr kumimoji="0" lang="en-CA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6" marR="91446" marT="45700" marB="45700" horzOverflow="overflow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1166" name="TextBox 4"/>
          <p:cNvSpPr txBox="1">
            <a:spLocks noChangeArrowheads="1"/>
          </p:cNvSpPr>
          <p:nvPr/>
        </p:nvSpPr>
        <p:spPr bwMode="auto">
          <a:xfrm>
            <a:off x="1308100" y="6273800"/>
            <a:ext cx="6143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33CC"/>
                </a:solidFill>
              </a:rPr>
              <a:t>Normalized errors with respect to Ground Truth</a:t>
            </a:r>
            <a:endParaRPr lang="en-CA" altLang="en-US" sz="1600" b="1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158875"/>
            <a:ext cx="8229600" cy="2154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CA" altLang="zh-CN" sz="2200" smtClean="0">
                <a:ea typeface="宋体" pitchFamily="2" charset="-122"/>
              </a:rPr>
              <a:t>Several automated techniques for ROIs detection &amp; segmentation in biopsy images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CA" altLang="zh-CN" sz="2200" smtClean="0">
                <a:ea typeface="宋体" pitchFamily="2" charset="-122"/>
              </a:rPr>
              <a:t>Automated skin whole slide biopsy image analysis</a:t>
            </a:r>
          </a:p>
          <a:p>
            <a:pPr marL="365125" lvl="1" indent="-255588">
              <a:lnSpc>
                <a:spcPct val="150000"/>
              </a:lnSpc>
              <a:spcBef>
                <a:spcPct val="0"/>
              </a:spcBef>
              <a:buSzPct val="68000"/>
              <a:buFont typeface="Wingdings 3" pitchFamily="18" charset="2"/>
              <a:buChar char=""/>
            </a:pPr>
            <a:r>
              <a:rPr lang="en-CA" altLang="zh-CN" sz="2200" smtClean="0">
                <a:ea typeface="宋体" pitchFamily="2" charset="-122"/>
              </a:rPr>
              <a:t>Automated melanoma invasion depth measurement</a:t>
            </a:r>
          </a:p>
        </p:txBody>
      </p:sp>
      <p:sp>
        <p:nvSpPr>
          <p:cNvPr id="92163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Conclusion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04250" y="6408738"/>
            <a:ext cx="4095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C73E864-60B9-49BE-8D9C-AA854E3A88B8}" type="slidenum">
              <a:rPr lang="en-US" altLang="en-US"/>
              <a:pPr/>
              <a:t>27</a:t>
            </a:fld>
            <a:endParaRPr lang="en-US" altLang="en-US"/>
          </a:p>
        </p:txBody>
      </p:sp>
      <p:graphicFrame>
        <p:nvGraphicFramePr>
          <p:cNvPr id="5" name="Group 22"/>
          <p:cNvGraphicFramePr>
            <a:graphicFrameLocks noGrp="1"/>
          </p:cNvGraphicFramePr>
          <p:nvPr/>
        </p:nvGraphicFramePr>
        <p:xfrm>
          <a:off x="582613" y="3567113"/>
          <a:ext cx="8104187" cy="2089151"/>
        </p:xfrm>
        <a:graphic>
          <a:graphicData uri="http://schemas.openxmlformats.org/drawingml/2006/table">
            <a:tbl>
              <a:tblPr/>
              <a:tblGrid>
                <a:gridCol w="413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6563"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CA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Pros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9" marR="91449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CA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Cons</a:t>
                      </a:r>
                      <a:endParaRPr kumimoji="0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cida Sans Unicode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marL="91449" marR="91449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2588">
                <a:tc>
                  <a:txBody>
                    <a:bodyPr/>
                    <a:lstStyle>
                      <a:lvl1pPr marL="285750" indent="-28575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FF"/>
                        </a:buClr>
                        <a:buSzPct val="10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Automatic &amp; Efficient &amp; Robust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FF"/>
                        </a:buClr>
                        <a:buSzPct val="10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Second-opinion for pathologist    in cancer diagnosis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FF"/>
                        </a:buClr>
                        <a:buSzPct val="10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Outperform existing   techniques.</a:t>
                      </a:r>
                    </a:p>
                  </a:txBody>
                  <a:tcPr marL="91449" marR="91449"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85750" indent="-285750">
                        <a:spcBef>
                          <a:spcPts val="400"/>
                        </a:spcBef>
                        <a:buClr>
                          <a:schemeClr val="accent1"/>
                        </a:buClr>
                        <a:buSzPct val="68000"/>
                        <a:buFont typeface="Wingdings 3" pitchFamily="18" charset="2"/>
                        <a:defRPr sz="23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1pPr>
                      <a:lvl2pPr marL="742950" indent="-285750">
                        <a:spcBef>
                          <a:spcPts val="325"/>
                        </a:spcBef>
                        <a:buClr>
                          <a:schemeClr val="accent1"/>
                        </a:buClr>
                        <a:buFont typeface="Verdana" pitchFamily="34" charset="0"/>
                        <a:defRPr sz="21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2pPr>
                      <a:lvl3pPr marL="11430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SzPct val="100000"/>
                        <a:buFont typeface="Wingdings 2" pitchFamily="18" charset="2"/>
                        <a:defRPr sz="19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3pPr>
                      <a:lvl4pPr marL="16002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7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4pPr>
                      <a:lvl5pPr marL="2057400" indent="-228600">
                        <a:spcBef>
                          <a:spcPts val="35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 2" pitchFamily="18" charset="2"/>
                        <a:defRPr sz="1600">
                          <a:solidFill>
                            <a:schemeClr val="tx1"/>
                          </a:solidFill>
                          <a:latin typeface="Lucida Sans Unicode" pitchFamily="34" charset="0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FF"/>
                        </a:buClr>
                        <a:buSzPct val="10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Some of techniques need off-line training;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FF"/>
                        </a:buClr>
                        <a:buSzPct val="10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ucida Sans Unicode" pitchFamily="34" charset="0"/>
                          <a:ea typeface="宋体" pitchFamily="2" charset="-122"/>
                          <a:cs typeface="Arial" charset="0"/>
                        </a:rPr>
                        <a:t>Some of techniques need appropriate parameter settings</a:t>
                      </a:r>
                    </a:p>
                  </a:txBody>
                  <a:tcPr marL="91449" marR="91449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0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85850"/>
            <a:ext cx="8229600" cy="492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1800" b="1" smtClean="0"/>
              <a:t>Refereed Journals: </a:t>
            </a:r>
            <a:endParaRPr lang="en-CA" altLang="en-US" sz="1800" smtClean="0"/>
          </a:p>
          <a:p>
            <a:r>
              <a:rPr lang="en-CA" altLang="en-US" sz="1400" b="1" smtClean="0"/>
              <a:t>Hongming Xu, </a:t>
            </a:r>
            <a:r>
              <a:rPr lang="en-CA" altLang="en-US" sz="1400" smtClean="0"/>
              <a:t>Richard Berendt, Naresh Jha and Mrinal Mandal, “Automatic measurement of melanoma depth of invasion in skin histopathological images”, </a:t>
            </a:r>
            <a:r>
              <a:rPr lang="en-CA" altLang="en-US" sz="1400" b="1" i="1" smtClean="0"/>
              <a:t>Micron</a:t>
            </a:r>
            <a:r>
              <a:rPr lang="en-CA" altLang="en-US" sz="1400" smtClean="0"/>
              <a:t>, </a:t>
            </a:r>
            <a:r>
              <a:rPr lang="en-CA" altLang="en-US" sz="1400" i="1" smtClean="0"/>
              <a:t>vol.97, pp.56-67, </a:t>
            </a:r>
            <a:r>
              <a:rPr lang="en-CA" altLang="en-US" sz="1400" smtClean="0"/>
              <a:t>2017. </a:t>
            </a:r>
          </a:p>
          <a:p>
            <a:r>
              <a:rPr lang="en-CA" altLang="en-US" sz="1400" b="1" smtClean="0"/>
              <a:t>Hongming Xu, </a:t>
            </a:r>
            <a:r>
              <a:rPr lang="en-CA" altLang="en-US" sz="1400" smtClean="0"/>
              <a:t>Cheng Lu, Richard Berendt, Naresh Jha and Mrinal Mandal, “Automatic nuclear segmentation using multi-scale radial line scanning with dynamic programming”, </a:t>
            </a:r>
            <a:r>
              <a:rPr lang="en-CA" altLang="en-US" sz="1400" i="1" smtClean="0"/>
              <a:t>accepted by </a:t>
            </a:r>
            <a:r>
              <a:rPr lang="en-CA" altLang="en-US" sz="1400" b="1" i="1" smtClean="0"/>
              <a:t>IEEE Transactions on Biomedical Engineering (TBME)</a:t>
            </a:r>
            <a:r>
              <a:rPr lang="en-CA" altLang="en-US" sz="1400" smtClean="0"/>
              <a:t>, January, 2017. </a:t>
            </a:r>
          </a:p>
          <a:p>
            <a:r>
              <a:rPr lang="en-CA" altLang="en-US" sz="1400" smtClean="0"/>
              <a:t>Cheng Lu, </a:t>
            </a:r>
            <a:r>
              <a:rPr lang="en-CA" altLang="en-US" sz="1400" b="1" smtClean="0"/>
              <a:t>Hongming Xu</a:t>
            </a:r>
            <a:r>
              <a:rPr lang="en-CA" altLang="en-US" sz="1400" smtClean="0"/>
              <a:t>, Jun Xu, Hannah Gilmore, Mrinal Mandal and Anant Madabhushi, “Multiple-pass voting technique for nuclei detection in histopathological Images”, </a:t>
            </a:r>
            <a:r>
              <a:rPr lang="en-CA" altLang="en-US" sz="1400" i="1" smtClean="0"/>
              <a:t>accepted by </a:t>
            </a:r>
            <a:r>
              <a:rPr lang="en-CA" altLang="en-US" sz="1400" b="1" i="1" smtClean="0"/>
              <a:t>Scientific Report</a:t>
            </a:r>
            <a:r>
              <a:rPr lang="en-CA" altLang="en-US" sz="1400" smtClean="0"/>
              <a:t>, August, 2016. </a:t>
            </a:r>
          </a:p>
          <a:p>
            <a:r>
              <a:rPr lang="en-CA" altLang="en-US" sz="1400" b="1" smtClean="0"/>
              <a:t>Hongming Xu</a:t>
            </a:r>
            <a:r>
              <a:rPr lang="en-CA" altLang="en-US" sz="1400" smtClean="0"/>
              <a:t>, Cheng Lu, Richard Berendt, Naresh Jha and Mrinal Mandal, “Automatic nuclei detection based on generalized Laplacian of Gaussian filters”,</a:t>
            </a:r>
            <a:r>
              <a:rPr lang="en-CA" altLang="en-US" sz="1400" i="1" smtClean="0"/>
              <a:t> </a:t>
            </a:r>
            <a:r>
              <a:rPr lang="en-CA" altLang="en-US" sz="1400" b="1" i="1" smtClean="0"/>
              <a:t>IEEE Journal of Biomedical and Health Informatics (JBHI)</a:t>
            </a:r>
            <a:r>
              <a:rPr lang="en-CA" altLang="en-US" sz="1400" smtClean="0"/>
              <a:t>, vol.21, no.3, pp.826-837, 2017. </a:t>
            </a:r>
          </a:p>
          <a:p>
            <a:r>
              <a:rPr lang="en-CA" altLang="en-US" sz="1400" b="1" smtClean="0"/>
              <a:t>Hongming Xu </a:t>
            </a:r>
            <a:r>
              <a:rPr lang="en-CA" altLang="en-US" sz="1400" smtClean="0"/>
              <a:t>and Mrinal Mandal, “Epidermis segmentation in skin histopathological images based on thickness measurement and k-means algorithm”, </a:t>
            </a:r>
            <a:r>
              <a:rPr lang="en-CA" altLang="en-US" sz="1400" b="1" i="1" smtClean="0"/>
              <a:t>EURASIP Journal on Image and Video Processing, </a:t>
            </a:r>
            <a:r>
              <a:rPr lang="en-CA" altLang="en-US" sz="1400" i="1" smtClean="0"/>
              <a:t>vol.2015, no.1, pp.1-14, 2015. </a:t>
            </a:r>
            <a:endParaRPr lang="en-CA" altLang="en-US" sz="1400" smtClean="0"/>
          </a:p>
          <a:p>
            <a:r>
              <a:rPr lang="en-CA" altLang="en-US" sz="1400" b="1" smtClean="0"/>
              <a:t>Hongming Xu</a:t>
            </a:r>
            <a:r>
              <a:rPr lang="en-CA" altLang="en-US" sz="1400" smtClean="0"/>
              <a:t>, Cheng Lu, and Mrinal Mandal, “An efficient technique for nuclei segmentation based on ellipse descriptor analysis and improved seed detection algorithm,” </a:t>
            </a:r>
            <a:r>
              <a:rPr lang="en-CA" altLang="en-US" sz="1400" b="1" i="1" smtClean="0"/>
              <a:t>IEEE Journal of Biomedical and Health Informatics (JBHI)</a:t>
            </a:r>
            <a:r>
              <a:rPr lang="en-CA" altLang="en-US" sz="1400" i="1" smtClean="0"/>
              <a:t>, vol.18, no.5, pp.1729-1741, 2014. </a:t>
            </a:r>
            <a:endParaRPr lang="en-CA" altLang="en-US" sz="1400" smtClean="0"/>
          </a:p>
          <a:p>
            <a:endParaRPr lang="en-CA" altLang="en-US" smtClean="0"/>
          </a:p>
        </p:txBody>
      </p:sp>
      <p:sp>
        <p:nvSpPr>
          <p:cNvPr id="94211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Publications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66150" y="6408738"/>
            <a:ext cx="4476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E3976C2-8555-42FF-B8BD-5296B01627E6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>
            <a:extLst>
              <a:ext uri="{FF2B5EF4-FFF2-40B4-BE49-F238E27FC236}">
                <a16:creationId xmlns:a16="http://schemas.microsoft.com/office/drawing/2014/main" id="{8A18C36F-014E-479F-8D9F-C01B148E75F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190625"/>
            <a:ext cx="8229600" cy="18923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</a:pPr>
            <a:r>
              <a:rPr lang="en-CA" altLang="en-US" sz="2200" smtClean="0"/>
              <a:t>Skin cancer: </a:t>
            </a:r>
            <a:r>
              <a:rPr lang="en-CA" altLang="en-US" sz="2200" smtClean="0">
                <a:solidFill>
                  <a:srgbClr val="CC00FF"/>
                </a:solidFill>
              </a:rPr>
              <a:t>most common of all cancers</a:t>
            </a:r>
          </a:p>
          <a:p>
            <a:pPr>
              <a:spcBef>
                <a:spcPts val="1200"/>
              </a:spcBef>
            </a:pPr>
            <a:r>
              <a:rPr lang="en-CA" altLang="en-US" sz="2200" smtClean="0"/>
              <a:t>Melanoma: </a:t>
            </a:r>
            <a:r>
              <a:rPr lang="en-CA" altLang="en-US" sz="2200" smtClean="0">
                <a:solidFill>
                  <a:srgbClr val="33CC33"/>
                </a:solidFill>
              </a:rPr>
              <a:t>most aggressive type of skin cancer</a:t>
            </a:r>
          </a:p>
          <a:p>
            <a:pPr>
              <a:spcBef>
                <a:spcPts val="1200"/>
              </a:spcBef>
            </a:pPr>
            <a:r>
              <a:rPr lang="en-CA" altLang="en-US" sz="2200" smtClean="0"/>
              <a:t>Early detection: </a:t>
            </a:r>
            <a:r>
              <a:rPr lang="en-CA" altLang="en-US" sz="2200" smtClean="0">
                <a:solidFill>
                  <a:srgbClr val="FF0066"/>
                </a:solidFill>
              </a:rPr>
              <a:t>significantly reduce mortality</a:t>
            </a:r>
          </a:p>
          <a:p>
            <a:pPr>
              <a:spcBef>
                <a:spcPts val="1200"/>
              </a:spcBef>
            </a:pPr>
            <a:r>
              <a:rPr lang="en-CA" altLang="en-US" sz="2200" smtClean="0"/>
              <a:t>Difficult diagnosis: </a:t>
            </a:r>
            <a:r>
              <a:rPr lang="en-CA" altLang="en-US" sz="2200" smtClean="0">
                <a:solidFill>
                  <a:srgbClr val="1FAECD"/>
                </a:solidFill>
              </a:rPr>
              <a:t>similar to nevus</a:t>
            </a:r>
          </a:p>
          <a:p>
            <a:pPr>
              <a:spcBef>
                <a:spcPts val="1800"/>
              </a:spcBef>
            </a:pPr>
            <a:endParaRPr lang="en-CA" altLang="en-US" sz="2400" smtClean="0"/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Skin Cancer &amp; Melanoma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FC1AAA3-3ACD-4836-ACD8-647B9017943D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3292475"/>
            <a:ext cx="22796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275013"/>
            <a:ext cx="2554288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901700" y="5951538"/>
            <a:ext cx="217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Compound Nevus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5916613" y="5942013"/>
            <a:ext cx="2381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Malignant Melanoma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3290888"/>
            <a:ext cx="25146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3457575" y="5964238"/>
            <a:ext cx="2301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Dysplastic Nevus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7" name="TextBox 1"/>
          <p:cNvSpPr txBox="1">
            <a:spLocks noChangeArrowheads="1"/>
          </p:cNvSpPr>
          <p:nvPr/>
        </p:nvSpPr>
        <p:spPr bwMode="auto">
          <a:xfrm>
            <a:off x="1133475" y="6467475"/>
            <a:ext cx="68770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1000"/>
              <a:t>(https://challenge.kitware.com/#challenge/n/ISIC_2017%3A_Skin_Lesion_Analysis_Towards_Melanoma_Detection)</a:t>
            </a:r>
          </a:p>
        </p:txBody>
      </p:sp>
    </p:spTree>
    <p:extLst>
      <p:ext uri="{BB962C8B-B14F-4D97-AF65-F5344CB8AC3E}">
        <p14:creationId xmlns:p14="http://schemas.microsoft.com/office/powerpoint/2010/main" val="4420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Histological Examination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C8A5CD2-07DB-401A-85EC-380790BCBE98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21508" name="Picture 9" descr="Tissue_processing_-_Stained_section_on_the_slide_is_mounted_under_a_thin_glass_coversl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1201738"/>
            <a:ext cx="317182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4"/>
          <p:cNvGrpSpPr>
            <a:grpSpLocks/>
          </p:cNvGrpSpPr>
          <p:nvPr/>
        </p:nvGrpSpPr>
        <p:grpSpPr bwMode="auto">
          <a:xfrm>
            <a:off x="4418013" y="2162175"/>
            <a:ext cx="3648075" cy="2316163"/>
            <a:chOff x="2694" y="1071"/>
            <a:chExt cx="2817" cy="1701"/>
          </a:xfrm>
        </p:grpSpPr>
        <p:pic>
          <p:nvPicPr>
            <p:cNvPr id="21514" name="Picture 5" descr="300px-Microscope_with_stained_sli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071"/>
              <a:ext cx="2268" cy="1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Line 10"/>
            <p:cNvSpPr>
              <a:spLocks noChangeShapeType="1"/>
            </p:cNvSpPr>
            <p:nvPr/>
          </p:nvSpPr>
          <p:spPr bwMode="auto">
            <a:xfrm>
              <a:off x="2694" y="1309"/>
              <a:ext cx="549" cy="30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3697288"/>
            <a:ext cx="331787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A312C1-9FA6-4B34-92AE-E80ED929F948}"/>
              </a:ext>
            </a:extLst>
          </p:cNvPr>
          <p:cNvCxnSpPr/>
          <p:nvPr/>
        </p:nvCxnSpPr>
        <p:spPr>
          <a:xfrm flipH="1">
            <a:off x="4456113" y="4005263"/>
            <a:ext cx="654050" cy="652462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12" name="Rectangle 15"/>
          <p:cNvSpPr>
            <a:spLocks noChangeArrowheads="1"/>
          </p:cNvSpPr>
          <p:nvPr/>
        </p:nvSpPr>
        <p:spPr bwMode="auto">
          <a:xfrm>
            <a:off x="4572000" y="5003800"/>
            <a:ext cx="430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zh-CN"/>
              <a:t>Histological slides (</a:t>
            </a:r>
            <a:r>
              <a:rPr lang="en-US" altLang="zh-CN">
                <a:solidFill>
                  <a:srgbClr val="CC00FF"/>
                </a:solidFill>
              </a:rPr>
              <a:t>H&amp;E stained</a:t>
            </a:r>
            <a:r>
              <a:rPr lang="en-US" altLang="zh-CN"/>
              <a:t>) provide a cellular level view of the cell and tissue.</a:t>
            </a:r>
            <a:endParaRPr lang="zh-CN" altLang="en-US"/>
          </a:p>
        </p:txBody>
      </p:sp>
      <p:sp>
        <p:nvSpPr>
          <p:cNvPr id="21513" name="TextBox 1"/>
          <p:cNvSpPr txBox="1">
            <a:spLocks noChangeArrowheads="1"/>
          </p:cNvSpPr>
          <p:nvPr/>
        </p:nvSpPr>
        <p:spPr bwMode="auto">
          <a:xfrm>
            <a:off x="5573713" y="6469063"/>
            <a:ext cx="2476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altLang="en-US" sz="1000"/>
              <a:t>(https://en.wikipedia.org/wiki/Histology)</a:t>
            </a:r>
          </a:p>
        </p:txBody>
      </p:sp>
    </p:spTree>
    <p:extLst>
      <p:ext uri="{BB962C8B-B14F-4D97-AF65-F5344CB8AC3E}">
        <p14:creationId xmlns:p14="http://schemas.microsoft.com/office/powerpoint/2010/main" val="7633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85850"/>
            <a:ext cx="8229600" cy="492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200"/>
              </a:spcBef>
            </a:pPr>
            <a:r>
              <a:rPr lang="en-CA" altLang="en-US" sz="2200" smtClean="0"/>
              <a:t>Digitized scanning: </a:t>
            </a:r>
            <a:r>
              <a:rPr lang="en-CA" altLang="en-US" sz="2200" smtClean="0">
                <a:solidFill>
                  <a:srgbClr val="CC00FF"/>
                </a:solidFill>
              </a:rPr>
              <a:t>generate high resolution images</a:t>
            </a:r>
          </a:p>
          <a:p>
            <a:pPr>
              <a:spcBef>
                <a:spcPts val="1200"/>
              </a:spcBef>
            </a:pPr>
            <a:r>
              <a:rPr lang="en-CA" altLang="en-US" sz="2200" smtClean="0"/>
              <a:t>Visual examination: </a:t>
            </a:r>
            <a:r>
              <a:rPr lang="en-CA" altLang="en-US" sz="2200" smtClean="0">
                <a:solidFill>
                  <a:srgbClr val="33CC33"/>
                </a:solidFill>
              </a:rPr>
              <a:t>observe digital biopsy images </a:t>
            </a:r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Digitized Biopsy Analysis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E46BA0B-7A0C-4EB2-BFE4-F7D71C46119E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62175"/>
            <a:ext cx="234315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77"/>
          <a:stretch>
            <a:fillRect/>
          </a:stretch>
        </p:blipFill>
        <p:spPr bwMode="auto">
          <a:xfrm>
            <a:off x="596900" y="4389438"/>
            <a:ext cx="226536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638175" y="3946525"/>
            <a:ext cx="2193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Digital Scanning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731838" y="6270625"/>
            <a:ext cx="2151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Exam on Monitor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2276475"/>
            <a:ext cx="5070475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Rectangle 11"/>
          <p:cNvSpPr>
            <a:spLocks noChangeArrowheads="1"/>
          </p:cNvSpPr>
          <p:nvPr/>
        </p:nvSpPr>
        <p:spPr bwMode="auto">
          <a:xfrm>
            <a:off x="423863" y="2065338"/>
            <a:ext cx="2555875" cy="462756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en-CA" alt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94369E-AA99-4656-9C5D-A5D86661B1DD}"/>
              </a:ext>
            </a:extLst>
          </p:cNvPr>
          <p:cNvSpPr/>
          <p:nvPr/>
        </p:nvSpPr>
        <p:spPr>
          <a:xfrm>
            <a:off x="3113088" y="4273550"/>
            <a:ext cx="227012" cy="115888"/>
          </a:xfrm>
          <a:prstGeom prst="rightArrow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en-CA" altLang="zh-CN">
              <a:solidFill>
                <a:srgbClr val="FFFFFF"/>
              </a:solidFill>
              <a:latin typeface="Lucida Sans Unicode" pitchFamily="34" charset="0"/>
              <a:ea typeface="宋体" pitchFamily="2" charset="-122"/>
            </a:endParaRPr>
          </a:p>
        </p:txBody>
      </p:sp>
      <p:sp>
        <p:nvSpPr>
          <p:cNvPr id="23564" name="TextBox 11"/>
          <p:cNvSpPr txBox="1">
            <a:spLocks noChangeArrowheads="1"/>
          </p:cNvSpPr>
          <p:nvPr/>
        </p:nvSpPr>
        <p:spPr bwMode="auto">
          <a:xfrm>
            <a:off x="4533900" y="6270625"/>
            <a:ext cx="305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MIRAX Viewer Software</a:t>
            </a:r>
            <a:endParaRPr lang="en-CA" altLang="en-US" i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1"/>
          <p:cNvSpPr>
            <a:spLocks noGrp="1"/>
          </p:cNvSpPr>
          <p:nvPr>
            <p:ph idx="1"/>
          </p:nvPr>
        </p:nvSpPr>
        <p:spPr bwMode="auto">
          <a:xfrm>
            <a:off x="457200" y="1085850"/>
            <a:ext cx="8229600" cy="1309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CA" altLang="en-US" sz="2200" smtClean="0"/>
              <a:t>Breslow Thickness</a:t>
            </a:r>
          </a:p>
          <a:p>
            <a:pPr marL="636588" lvl="1" indent="-3810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>
                <a:solidFill>
                  <a:srgbClr val="CC00FF"/>
                </a:solidFill>
              </a:rPr>
              <a:t>distance from skin granular layer to the deepest tumor cell</a:t>
            </a:r>
          </a:p>
          <a:p>
            <a:pPr marL="636588" lvl="1" indent="-381000" eaLnBrk="1" hangingPunct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>
                <a:solidFill>
                  <a:srgbClr val="33CC33"/>
                </a:solidFill>
              </a:rPr>
              <a:t>the deeper the Breslow depth, the worse is the prognosis</a:t>
            </a:r>
          </a:p>
          <a:p>
            <a:endParaRPr lang="en-CA" altLang="en-US" smtClean="0"/>
          </a:p>
          <a:p>
            <a:endParaRPr lang="en-CA" altLang="en-US" smtClean="0"/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Histological Grading of Melanoma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20BDB2B-DA74-415E-8879-DAB77410A836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2395538"/>
            <a:ext cx="531971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2C5A03F4-769E-4A50-8B41-813AAB8D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3736975"/>
            <a:ext cx="2781300" cy="9842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1600">
                <a:latin typeface="Lucida Sans Unicode" pitchFamily="34" charset="0"/>
                <a:cs typeface="Times New Roman" pitchFamily="18" charset="0"/>
              </a:rPr>
              <a:t>MART-1 stained image:</a:t>
            </a:r>
          </a:p>
          <a:p>
            <a:pPr algn="ctr">
              <a:spcBef>
                <a:spcPts val="600"/>
              </a:spcBef>
            </a:pPr>
            <a:r>
              <a:rPr lang="en-US" altLang="en-US" sz="1600">
                <a:solidFill>
                  <a:srgbClr val="00B0F0"/>
                </a:solidFill>
                <a:latin typeface="Lucida Sans Unicode" pitchFamily="34" charset="0"/>
                <a:cs typeface="Times New Roman" pitchFamily="18" charset="0"/>
              </a:rPr>
              <a:t> </a:t>
            </a:r>
            <a:r>
              <a:rPr lang="en-US" altLang="en-US" sz="1600">
                <a:solidFill>
                  <a:srgbClr val="993300"/>
                </a:solidFill>
                <a:latin typeface="Lucida Sans Unicode" pitchFamily="34" charset="0"/>
                <a:cs typeface="Times New Roman" pitchFamily="18" charset="0"/>
              </a:rPr>
              <a:t>Melanoma (brown color)</a:t>
            </a:r>
          </a:p>
          <a:p>
            <a:pPr algn="ctr">
              <a:spcBef>
                <a:spcPts val="600"/>
              </a:spcBef>
            </a:pPr>
            <a:r>
              <a:rPr lang="en-US" altLang="en-US" sz="1600">
                <a:solidFill>
                  <a:srgbClr val="0070C0"/>
                </a:solidFill>
                <a:latin typeface="Lucida Sans Unicode" pitchFamily="34" charset="0"/>
                <a:cs typeface="Times New Roman" pitchFamily="18" charset="0"/>
              </a:rPr>
              <a:t>Other nuclei (blue color)</a:t>
            </a:r>
            <a:endParaRPr lang="en-CA" altLang="en-US" sz="1600">
              <a:solidFill>
                <a:srgbClr val="0070C0"/>
              </a:solidFill>
              <a:latin typeface="Lucida Sans Unicode" pitchFamily="34" charset="0"/>
              <a:cs typeface="Times New Roman" pitchFamily="18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17AC5D26-11EB-4BEB-A46C-1BA01F722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8" y="3294063"/>
            <a:ext cx="1577975" cy="1108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400">
                <a:solidFill>
                  <a:srgbClr val="0033CC"/>
                </a:solidFill>
                <a:latin typeface="Lucida Sans Unicode" pitchFamily="34" charset="0"/>
                <a:cs typeface="Times New Roman" pitchFamily="18" charset="0"/>
              </a:rPr>
              <a:t>L1: Cornified</a:t>
            </a:r>
          </a:p>
          <a:p>
            <a:pPr>
              <a:spcBef>
                <a:spcPts val="600"/>
              </a:spcBef>
            </a:pPr>
            <a:r>
              <a:rPr lang="en-US" altLang="en-US" sz="1400">
                <a:solidFill>
                  <a:srgbClr val="0033CC"/>
                </a:solidFill>
                <a:latin typeface="Lucida Sans Unicode" pitchFamily="34" charset="0"/>
                <a:cs typeface="Times New Roman" pitchFamily="18" charset="0"/>
              </a:rPr>
              <a:t>L2: Granular</a:t>
            </a:r>
          </a:p>
          <a:p>
            <a:pPr>
              <a:spcBef>
                <a:spcPts val="600"/>
              </a:spcBef>
            </a:pPr>
            <a:r>
              <a:rPr lang="en-US" altLang="en-US" sz="1400">
                <a:solidFill>
                  <a:srgbClr val="0033CC"/>
                </a:solidFill>
                <a:latin typeface="Lucida Sans Unicode" pitchFamily="34" charset="0"/>
                <a:cs typeface="Times New Roman" pitchFamily="18" charset="0"/>
              </a:rPr>
              <a:t>L3: Squamous &amp; Basal</a:t>
            </a:r>
            <a:endParaRPr lang="en-CA" altLang="en-US" sz="1400">
              <a:solidFill>
                <a:srgbClr val="0033CC"/>
              </a:solidFill>
              <a:latin typeface="Lucida Sans Unicod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1">
            <a:extLst>
              <a:ext uri="{FF2B5EF4-FFF2-40B4-BE49-F238E27FC236}">
                <a16:creationId xmlns:a16="http://schemas.microsoft.com/office/drawing/2014/main" id="{51786CE3-A15F-4336-B115-D62C7533942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57200" y="1235075"/>
            <a:ext cx="8229600" cy="426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600"/>
              </a:spcBef>
            </a:pPr>
            <a:r>
              <a:rPr lang="en-CA" altLang="zh-CN" sz="2200" smtClean="0">
                <a:ea typeface="宋体" pitchFamily="2" charset="-122"/>
              </a:rPr>
              <a:t>Motivations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Manual analysis: </a:t>
            </a:r>
            <a:r>
              <a:rPr lang="en-US" altLang="en-US" sz="2000" smtClean="0">
                <a:solidFill>
                  <a:srgbClr val="993300"/>
                </a:solidFill>
              </a:rPr>
              <a:t>labor-intensive, inter- and intra- observer variations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Computerized algorithms: </a:t>
            </a:r>
            <a:r>
              <a:rPr lang="en-US" altLang="en-US" sz="2000" smtClean="0">
                <a:solidFill>
                  <a:srgbClr val="993300"/>
                </a:solidFill>
              </a:rPr>
              <a:t>objective, reliable, efficient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Existing works: </a:t>
            </a:r>
            <a:r>
              <a:rPr lang="en-US" altLang="en-US" sz="2000" smtClean="0">
                <a:solidFill>
                  <a:srgbClr val="993300"/>
                </a:solidFill>
              </a:rPr>
              <a:t>Little works done on analyzing skin biopsy images</a:t>
            </a:r>
            <a:endParaRPr lang="en-US" altLang="en-US" sz="2000" smtClean="0"/>
          </a:p>
          <a:p>
            <a:pPr lvl="1">
              <a:spcBef>
                <a:spcPts val="2400"/>
              </a:spcBef>
              <a:buSzPct val="68000"/>
              <a:buFont typeface="Wingdings 3" pitchFamily="18" charset="2"/>
              <a:buChar char=""/>
            </a:pPr>
            <a:r>
              <a:rPr lang="en-US" altLang="en-US" sz="2200" smtClean="0">
                <a:ea typeface="宋体" pitchFamily="2" charset="-122"/>
              </a:rPr>
              <a:t>Objectives: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Automated algorithms for skin biopsy image analysis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Automated melanoma diagnosis system</a:t>
            </a:r>
          </a:p>
          <a:p>
            <a:pPr lvl="1">
              <a:spcBef>
                <a:spcPts val="600"/>
              </a:spcBef>
              <a:buFont typeface="Arial" charset="0"/>
              <a:buChar char="•"/>
            </a:pPr>
            <a:r>
              <a:rPr lang="en-US" altLang="en-US" sz="2000" smtClean="0"/>
              <a:t>Automated measurement of melanoma invasion depth</a:t>
            </a:r>
          </a:p>
          <a:p>
            <a:endParaRPr lang="en-CA" altLang="zh-CN" smtClean="0">
              <a:ea typeface="宋体" pitchFamily="2" charset="-122"/>
            </a:endParaRPr>
          </a:p>
        </p:txBody>
      </p:sp>
      <p:sp>
        <p:nvSpPr>
          <p:cNvPr id="33795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Motivation &amp; Objective Statement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66150" y="6408738"/>
            <a:ext cx="4476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B7D2D31-1394-4C43-9A17-46038292C10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" name="下箭头 4">
            <a:extLst>
              <a:ext uri="{FF2B5EF4-FFF2-40B4-BE49-F238E27FC236}">
                <a16:creationId xmlns:a16="http://schemas.microsoft.com/office/drawing/2014/main" id="{E5EE1629-716E-4B9D-9809-95411AE1D448}"/>
              </a:ext>
            </a:extLst>
          </p:cNvPr>
          <p:cNvSpPr/>
          <p:nvPr/>
        </p:nvSpPr>
        <p:spPr>
          <a:xfrm>
            <a:off x="3995738" y="5276850"/>
            <a:ext cx="268287" cy="379413"/>
          </a:xfrm>
          <a:prstGeom prst="downArrow">
            <a:avLst>
              <a:gd name="adj1" fmla="val 50000"/>
              <a:gd name="adj2" fmla="val 47521"/>
            </a:avLst>
          </a:prstGeom>
          <a:solidFill>
            <a:srgbClr val="92D050"/>
          </a:solidFill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Lucida Sans Unicode" pitchFamily="34" charset="0"/>
            </a:endParaRPr>
          </a:p>
        </p:txBody>
      </p:sp>
      <p:sp>
        <p:nvSpPr>
          <p:cNvPr id="33798" name="TextBox 5"/>
          <p:cNvSpPr txBox="1">
            <a:spLocks noChangeArrowheads="1"/>
          </p:cNvSpPr>
          <p:nvPr/>
        </p:nvSpPr>
        <p:spPr bwMode="auto">
          <a:xfrm>
            <a:off x="1268413" y="5738813"/>
            <a:ext cx="579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zh-CN" sz="2000" b="1">
                <a:solidFill>
                  <a:srgbClr val="CC00FF"/>
                </a:solidFill>
              </a:rPr>
              <a:t>Assist pathologists in melanoma diagnosis</a:t>
            </a:r>
            <a:endParaRPr lang="zh-CN" altLang="en-US" sz="20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6" y="1219200"/>
            <a:ext cx="8167667" cy="4419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749915"/>
            <a:ext cx="731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Normal                  Benign nevus     Malignant melanoma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231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9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CA" altLang="en-US" smtClean="0"/>
              <a:t>Proposed Framework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566150" y="6408738"/>
            <a:ext cx="4476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65DA0D0-E629-4827-8DBF-DF27D93EF4A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84263"/>
            <a:ext cx="6048375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5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1156</Words>
  <Application>Microsoft Office PowerPoint</Application>
  <PresentationFormat>On-screen Show (4:3)</PresentationFormat>
  <Paragraphs>244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宋体</vt:lpstr>
      <vt:lpstr>Arial</vt:lpstr>
      <vt:lpstr>Calibri</vt:lpstr>
      <vt:lpstr>Lucida Sans Unicode</vt:lpstr>
      <vt:lpstr>Times New Roman</vt:lpstr>
      <vt:lpstr>Verdana</vt:lpstr>
      <vt:lpstr>Wingdings</vt:lpstr>
      <vt:lpstr>Wingdings 3</vt:lpstr>
      <vt:lpstr>Office Theme</vt:lpstr>
      <vt:lpstr>Automated Analysis and Classification of Melanocytic Tumor on SkinWhole Slide Images</vt:lpstr>
      <vt:lpstr>Highlights</vt:lpstr>
      <vt:lpstr>Skin Cancer &amp; Melanoma</vt:lpstr>
      <vt:lpstr>Histological Examination</vt:lpstr>
      <vt:lpstr>Digitized Biopsy Analysis</vt:lpstr>
      <vt:lpstr>Histological Grading of Melanoma</vt:lpstr>
      <vt:lpstr>Motivation &amp; Objective Statement</vt:lpstr>
      <vt:lpstr>PowerPoint Presentation</vt:lpstr>
      <vt:lpstr>Proposed Framework</vt:lpstr>
      <vt:lpstr>Epidermis Segmentation:  Coarse to Fine</vt:lpstr>
      <vt:lpstr>My Interpretation (from thesis)</vt:lpstr>
      <vt:lpstr>PowerPoint Presentation</vt:lpstr>
      <vt:lpstr>PowerPoint Presentation</vt:lpstr>
      <vt:lpstr>Nuclei</vt:lpstr>
      <vt:lpstr>Epidermis Features</vt:lpstr>
      <vt:lpstr>Dermis Analysis</vt:lpstr>
      <vt:lpstr>Nuclei Segmentation: They want the exact boundaries</vt:lpstr>
      <vt:lpstr>PowerPoint Presentation</vt:lpstr>
      <vt:lpstr>PowerPoint Presentation</vt:lpstr>
      <vt:lpstr>PowerPoint Presentation</vt:lpstr>
      <vt:lpstr>Skin WSI Analysis and Classification</vt:lpstr>
      <vt:lpstr>Experiments on Classification</vt:lpstr>
      <vt:lpstr>Melanoma Invasion Measurement</vt:lpstr>
      <vt:lpstr>Granular Layer Identification</vt:lpstr>
      <vt:lpstr>Invasion Depth Measurement</vt:lpstr>
      <vt:lpstr>Evaluations &amp; Comparisons</vt:lpstr>
      <vt:lpstr>Conclusion</vt:lpstr>
      <vt:lpstr>Publications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Analysis and Classification of Melanocytic Tumor on SkinWhole Slide Images</dc:title>
  <dc:creator>CSE</dc:creator>
  <cp:lastModifiedBy>Linda Shapiro</cp:lastModifiedBy>
  <cp:revision>16</cp:revision>
  <dcterms:created xsi:type="dcterms:W3CDTF">2017-11-30T23:32:11Z</dcterms:created>
  <dcterms:modified xsi:type="dcterms:W3CDTF">2017-12-01T18:59:10Z</dcterms:modified>
</cp:coreProperties>
</file>