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584" r:id="rId2"/>
    <p:sldId id="282" r:id="rId3"/>
    <p:sldId id="283" r:id="rId4"/>
    <p:sldId id="29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311" r:id="rId15"/>
    <p:sldId id="294" r:id="rId16"/>
    <p:sldId id="276" r:id="rId17"/>
    <p:sldId id="277" r:id="rId18"/>
    <p:sldId id="278" r:id="rId19"/>
    <p:sldId id="358" r:id="rId20"/>
    <p:sldId id="257" r:id="rId21"/>
    <p:sldId id="271" r:id="rId22"/>
    <p:sldId id="270" r:id="rId23"/>
    <p:sldId id="258" r:id="rId24"/>
    <p:sldId id="259" r:id="rId25"/>
    <p:sldId id="260" r:id="rId26"/>
    <p:sldId id="266" r:id="rId27"/>
    <p:sldId id="265" r:id="rId28"/>
    <p:sldId id="267" r:id="rId29"/>
    <p:sldId id="268" r:id="rId30"/>
    <p:sldId id="269" r:id="rId31"/>
    <p:sldId id="272" r:id="rId32"/>
    <p:sldId id="273" r:id="rId33"/>
    <p:sldId id="274" r:id="rId34"/>
    <p:sldId id="395" r:id="rId35"/>
    <p:sldId id="388" r:id="rId36"/>
    <p:sldId id="359" r:id="rId37"/>
    <p:sldId id="280" r:id="rId38"/>
    <p:sldId id="386" r:id="rId39"/>
    <p:sldId id="387" r:id="rId40"/>
    <p:sldId id="367" r:id="rId41"/>
    <p:sldId id="371" r:id="rId42"/>
    <p:sldId id="381" r:id="rId43"/>
    <p:sldId id="373" r:id="rId44"/>
    <p:sldId id="375" r:id="rId45"/>
    <p:sldId id="382" r:id="rId46"/>
    <p:sldId id="377" r:id="rId47"/>
    <p:sldId id="384" r:id="rId48"/>
    <p:sldId id="383" r:id="rId49"/>
    <p:sldId id="385" r:id="rId50"/>
    <p:sldId id="345" r:id="rId51"/>
    <p:sldId id="349" r:id="rId52"/>
    <p:sldId id="351" r:id="rId53"/>
    <p:sldId id="356" r:id="rId54"/>
    <p:sldId id="396" r:id="rId55"/>
    <p:sldId id="398" r:id="rId56"/>
    <p:sldId id="401" r:id="rId57"/>
    <p:sldId id="402" r:id="rId58"/>
    <p:sldId id="403" r:id="rId59"/>
    <p:sldId id="404" r:id="rId60"/>
    <p:sldId id="256" r:id="rId61"/>
    <p:sldId id="262" r:id="rId62"/>
    <p:sldId id="360" r:id="rId63"/>
    <p:sldId id="361" r:id="rId64"/>
    <p:sldId id="362" r:id="rId65"/>
    <p:sldId id="391" r:id="rId66"/>
    <p:sldId id="392" r:id="rId67"/>
    <p:sldId id="394" r:id="rId68"/>
    <p:sldId id="389" r:id="rId69"/>
    <p:sldId id="261" r:id="rId70"/>
    <p:sldId id="390" r:id="rId71"/>
    <p:sldId id="263" r:id="rId72"/>
    <p:sldId id="264" r:id="rId73"/>
    <p:sldId id="363" r:id="rId74"/>
    <p:sldId id="364" r:id="rId75"/>
    <p:sldId id="365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D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EE63-5A1C-4BF2-BF5B-37B9E53E1370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D538C-F3BE-4851-87ED-8795D377B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91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g379fb3be33_0_1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1" name="Google Shape;1041;g379fb3be33_0_1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64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79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8123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883c1a335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883c1a335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10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8049a0c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8049a0c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49a0cd4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49a0cd4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97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55a581e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55a581e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7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55a581e8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55a581e8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55a581e8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55a581e8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55a581e8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55a581e8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55a581e84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55a581e84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49a0cd4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49a0cd4f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49a0cd4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49a0cd4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49a0cd4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49a0cd4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883c1a33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883c1a33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216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D538C-F3BE-4851-87ED-8795D377BFD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4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379fb3be33_0_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379fb3be33_0_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379fb3be33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9" name="Google Shape;939;g379fb3be33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79fb3be33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79fb3be33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79fb3be33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379fb3be33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49a0cd4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49a0cd4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26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E2BB-9524-4CF0-95D3-5E692E410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EF201-A185-4CC1-BA7F-77B4F654A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5C0CE-B0CA-4AB2-8EE9-574FA914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741AB-5D90-47F0-BDB9-EC2C6AFE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A0322-4349-41CC-9C8E-9FBC7490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9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01413-93CE-49AC-AEAE-8419474C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8F1BB-1CFC-42D9-99C2-F09A9DF82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1B43F-D162-4E0B-BB5E-2524A61D6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32806-2D80-4BE0-9CDA-30BC45D1E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39BFC-0175-4F2F-88AC-19D9275E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81B652-8626-4E73-853B-0C97C26D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28AA1-332D-4F96-AD26-B010F24DF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4F4E-B241-46E6-9978-394EE21E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301D4-28B6-4A8F-9C2E-DA77A193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B3D26-438F-49BF-8F7B-48691BE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30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  <a:defRPr sz="3200">
                <a:solidFill>
                  <a:srgbClr val="000000"/>
                </a:solidFill>
              </a:defRPr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  <a:defRPr sz="2400">
                <a:solidFill>
                  <a:srgbClr val="000000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cxnSp>
        <p:nvCxnSpPr>
          <p:cNvPr id="20" name="Google Shape;20;p4"/>
          <p:cNvCxnSpPr/>
          <p:nvPr/>
        </p:nvCxnSpPr>
        <p:spPr>
          <a:xfrm>
            <a:off x="298401" y="897915"/>
            <a:ext cx="115952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67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067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067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067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067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067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067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067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3380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82089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6E93D-82A4-41FA-A8E9-21F6D8A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73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C841-63A1-48A1-99AA-B929C252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53DC9-0D21-468D-ABE5-40187546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4D19-AED7-4024-B9CA-FD1EF8EC2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FA81B-D10C-4FA1-8EB7-F2B8A5D90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BB9BD-42ED-446F-96B7-A588ECFD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CFDB6-960A-4988-BE71-0F022FC3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E7D90-9B6E-4115-A362-59E50E7E7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6C96-3C8D-466E-BB84-D4655ED2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5E37-D466-43B4-84B9-F57E46D4F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D89C4-CB20-4198-9BF3-7F261E326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5108F-E8DA-4ED7-A6C7-C2F58883C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31441-1C28-4613-9B63-E83E35C4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02CA4-47ED-4330-811A-E21798052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6C86E-6716-4D16-8088-0D9E8ABC9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50FED-B837-4DA2-A8EC-3279571C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0B0F6-9386-40E3-9447-7E6B0FFBA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31A5-6726-4BF5-B489-32AD7E79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C056-4D8F-4F64-860C-D5701A2B0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5205C-9B93-416A-8604-D3882CB17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F204A-75A8-4D7E-A9CA-3F7A42A3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7B684-6BE5-4B65-BD0B-2AD3FFCE7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31D85F-885F-4EFB-84CE-F6285723B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92A25-0C72-4597-A16A-232700EAC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1F44FC-8374-4F7E-9251-AE625094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38A8F2-275F-4843-B1C8-56D5EBB1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4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89BDB-93EF-4268-B169-763D33C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740A8-DA6A-469B-8A75-36B8C413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D052F-8E04-4598-A163-8B6BC7CE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DBC551-E6A1-4D82-9BBA-26D57087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17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392CB-FE79-48FD-9CBB-CBB486C1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94FE-936C-4AF0-AD65-A8ECAB92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EF25-8DA9-45AC-8526-F8D836AB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3758-D552-4864-B624-82C75BBB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0E42-401E-4977-8CF3-E397C71D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4C965-C87D-4012-930F-7AB11DDCA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AAAC7-3213-4B8D-9DCF-8BA5E4E4D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26122-50F0-4587-AD52-3535B0938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C0240-7AFD-4BC0-BAC5-339778280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3CD5-ECA7-479A-B667-82FEFE74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905A9-0718-4063-B2A0-BC7A543B4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EEDB3F-97A2-4837-BBA9-65C3E89A2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080031-AE1A-4682-9662-EAC1A576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1AA86-9E2A-4903-9B12-2E909CE0D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BA9D8-AC8E-4DD6-9DCB-E8DB5E83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6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9B89DF-6F76-40C9-9B20-0AF6C062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93388-BF33-460C-B1C0-95E3996AB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952A2-B7B1-4B85-9133-7DF593E86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C54-0E79-4E28-BC5D-EB3331E9DC3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60ADB-27BF-4841-9053-5AD4F349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C8F20-CC53-421B-8F25-F802E29B5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52B2-63D4-4B68-BF0A-2ACAE9BAC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mtu.edu/~nilufer/classes/cs4811/2016-spring/lecture-slides/cs4811-neural-net-algorithm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Relationship Id="rId9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0.png"/><Relationship Id="rId7" Type="http://schemas.openxmlformats.org/officeDocument/2006/relationships/image" Target="../media/image18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.png"/><Relationship Id="rId4" Type="http://schemas.openxmlformats.org/officeDocument/2006/relationships/image" Target="../media/image120.png"/><Relationship Id="rId9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0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40.png"/><Relationship Id="rId15" Type="http://schemas.openxmlformats.org/officeDocument/2006/relationships/image" Target="../media/image22.png"/><Relationship Id="rId10" Type="http://schemas.openxmlformats.org/officeDocument/2006/relationships/image" Target="../media/image120.png"/><Relationship Id="rId4" Type="http://schemas.openxmlformats.org/officeDocument/2006/relationships/image" Target="../media/image110.png"/><Relationship Id="rId9" Type="http://schemas.openxmlformats.org/officeDocument/2006/relationships/image" Target="../media/image130.png"/><Relationship Id="rId1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0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image" Target="../media/image130.png"/><Relationship Id="rId10" Type="http://schemas.openxmlformats.org/officeDocument/2006/relationships/image" Target="../media/image27.png"/><Relationship Id="rId4" Type="http://schemas.openxmlformats.org/officeDocument/2006/relationships/image" Target="../media/image120.png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10.png"/><Relationship Id="rId7" Type="http://schemas.openxmlformats.org/officeDocument/2006/relationships/image" Target="../media/image26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s://www.youtube.com/channel/UCYO_jab_esuFRV4b17AJtAw" TargetMode="Externa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0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735637"/>
          </a:xfrm>
        </p:spPr>
        <p:txBody>
          <a:bodyPr>
            <a:noAutofit/>
          </a:bodyPr>
          <a:lstStyle/>
          <a:p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Computer Vision</a:t>
            </a: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CSE/EE 576</a:t>
            </a:r>
            <a:br>
              <a:rPr lang="en-US" dirty="0">
                <a:cs typeface="Arial Rounded MT Bold"/>
              </a:rPr>
            </a:br>
            <a:r>
              <a:rPr lang="en-US" dirty="0">
                <a:cs typeface="Arial Rounded MT Bold"/>
              </a:rPr>
              <a:t>SVMs and Neural Nets</a:t>
            </a:r>
            <a:br>
              <a:rPr lang="en-US" sz="3600" dirty="0">
                <a:cs typeface="Arial Rounded MT Bold"/>
              </a:rPr>
            </a:br>
            <a:br>
              <a:rPr lang="en-US" sz="3600" dirty="0">
                <a:cs typeface="Arial Rounded MT Bold"/>
              </a:rPr>
            </a:br>
            <a:r>
              <a:rPr lang="en-US" sz="3600" dirty="0">
                <a:cs typeface="Arial Rounded MT Bold"/>
              </a:rPr>
              <a:t>Linda Shapiro</a:t>
            </a:r>
            <a:br>
              <a:rPr lang="en-US" sz="36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Computer Science &amp; Engineering</a:t>
            </a:r>
            <a:br>
              <a:rPr lang="en-US" sz="2800" dirty="0">
                <a:cs typeface="Arial Rounded MT Bold"/>
              </a:rPr>
            </a:br>
            <a:r>
              <a:rPr lang="en-US" sz="2800" dirty="0">
                <a:cs typeface="Arial Rounded MT Bold"/>
              </a:rPr>
              <a:t>Professor of Electrical &amp; Computer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24801" y="914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6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9D830-3D5E-4EEF-A733-27114F7F53A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The Kernel Trick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955925" y="1870075"/>
            <a:ext cx="70038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SVM algorithm implicitly maps the original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data to a feature space of possibly infinite dimension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in which data (which is not separable in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 space) becomes separable in the feature space.</a:t>
            </a:r>
          </a:p>
        </p:txBody>
      </p:sp>
      <p:sp>
        <p:nvSpPr>
          <p:cNvPr id="41989" name="Line 4"/>
          <p:cNvSpPr>
            <a:spLocks noChangeShapeType="1"/>
          </p:cNvSpPr>
          <p:nvPr/>
        </p:nvSpPr>
        <p:spPr bwMode="auto">
          <a:xfrm>
            <a:off x="3429000" y="4191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0" name="Line 5"/>
          <p:cNvSpPr>
            <a:spLocks noChangeShapeType="1"/>
          </p:cNvSpPr>
          <p:nvPr/>
        </p:nvSpPr>
        <p:spPr bwMode="auto">
          <a:xfrm>
            <a:off x="3429000" y="6400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3794125" y="4613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403725" y="44608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3717925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4327525" y="5451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4784725" y="4994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4327525" y="4918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5655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098925" y="590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3336925" y="3775075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Original space R</a:t>
            </a:r>
            <a:r>
              <a:rPr lang="en-US" altLang="en-US" sz="2400" baseline="30000">
                <a:latin typeface="Times New Roman" pitchFamily="16" charset="0"/>
              </a:rPr>
              <a:t>k</a:t>
            </a:r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>
            <a:off x="6950075" y="4149725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6950075" y="6359525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02" name="Text Box 17"/>
          <p:cNvSpPr txBox="1">
            <a:spLocks noChangeArrowheads="1"/>
          </p:cNvSpPr>
          <p:nvPr/>
        </p:nvSpPr>
        <p:spPr bwMode="auto">
          <a:xfrm>
            <a:off x="7315200" y="4572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3" name="Text Box 18"/>
          <p:cNvSpPr txBox="1">
            <a:spLocks noChangeArrowheads="1"/>
          </p:cNvSpPr>
          <p:nvPr/>
        </p:nvSpPr>
        <p:spPr bwMode="auto">
          <a:xfrm>
            <a:off x="7543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7239000" y="5257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7848600" y="5410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7467600" y="5638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0</a:t>
            </a:r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8686800" y="4419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85344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88392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0" name="AutoShape 25"/>
          <p:cNvSpPr>
            <a:spLocks noChangeArrowheads="1"/>
          </p:cNvSpPr>
          <p:nvPr/>
        </p:nvSpPr>
        <p:spPr bwMode="auto">
          <a:xfrm>
            <a:off x="6019800" y="49530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11" name="Line 26"/>
          <p:cNvSpPr>
            <a:spLocks noChangeShapeType="1"/>
          </p:cNvSpPr>
          <p:nvPr/>
        </p:nvSpPr>
        <p:spPr bwMode="auto">
          <a:xfrm>
            <a:off x="7848600" y="4343400"/>
            <a:ext cx="1295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6705600" y="3657600"/>
            <a:ext cx="2230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Feature space R</a:t>
            </a:r>
            <a:r>
              <a:rPr lang="en-US" altLang="en-US" sz="2400" baseline="30000">
                <a:latin typeface="Times New Roman" pitchFamily="16" charset="0"/>
              </a:rPr>
              <a:t>n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5165725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4" name="Text Box 29"/>
          <p:cNvSpPr txBox="1">
            <a:spLocks noChangeArrowheads="1"/>
          </p:cNvSpPr>
          <p:nvPr/>
        </p:nvSpPr>
        <p:spPr bwMode="auto">
          <a:xfrm>
            <a:off x="9128125" y="5375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1</a:t>
            </a:r>
          </a:p>
        </p:txBody>
      </p:sp>
      <p:sp>
        <p:nvSpPr>
          <p:cNvPr id="42015" name="Text Box 30"/>
          <p:cNvSpPr txBox="1">
            <a:spLocks noChangeArrowheads="1"/>
          </p:cNvSpPr>
          <p:nvPr/>
        </p:nvSpPr>
        <p:spPr bwMode="auto">
          <a:xfrm>
            <a:off x="5775326" y="5375276"/>
            <a:ext cx="10214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Kernel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trick</a:t>
            </a:r>
          </a:p>
        </p:txBody>
      </p:sp>
    </p:spTree>
    <p:extLst>
      <p:ext uri="{BB962C8B-B14F-4D97-AF65-F5344CB8AC3E}">
        <p14:creationId xmlns:p14="http://schemas.microsoft.com/office/powerpoint/2010/main" val="31139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1BBC448-6B59-43E3-AD79-BCE1EAE1612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Functions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kernel function is designed by the developer of the SVM.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It is applied to pairs of input data to evaluate </a:t>
            </a:r>
            <a:r>
              <a:rPr lang="en-US" altLang="en-US" sz="2400" dirty="0">
                <a:solidFill>
                  <a:srgbClr val="0000FF"/>
                </a:solidFill>
              </a:rPr>
              <a:t>dot products </a:t>
            </a:r>
            <a:r>
              <a:rPr lang="en-US" altLang="en-US" sz="2400" dirty="0"/>
              <a:t>in some corresponding feature space.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Kernels can be all sorts of functions including polynomials and exponentials.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Simplest is just the </a:t>
            </a:r>
            <a:r>
              <a:rPr lang="en-US" altLang="en-US" sz="2400" dirty="0">
                <a:solidFill>
                  <a:srgbClr val="C00000"/>
                </a:solidFill>
              </a:rPr>
              <a:t>plain</a:t>
            </a:r>
            <a:r>
              <a:rPr lang="en-US" altLang="en-US" sz="2400" dirty="0"/>
              <a:t> dot product: 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solidFill>
                  <a:srgbClr val="C00000"/>
                </a:solidFill>
              </a:rPr>
              <a:t>polynomial</a:t>
            </a:r>
            <a:r>
              <a:rPr lang="en-US" altLang="en-US" sz="2400" dirty="0"/>
              <a:t> kernel </a:t>
            </a:r>
            <a:r>
              <a:rPr lang="en-US" altLang="en-US" sz="2400" dirty="0">
                <a:solidFill>
                  <a:srgbClr val="0000FF"/>
                </a:solidFill>
              </a:rPr>
              <a:t>K(</a:t>
            </a:r>
            <a:r>
              <a:rPr lang="en-US" altLang="en-US" sz="2400" dirty="0" err="1">
                <a:solidFill>
                  <a:srgbClr val="0000FF"/>
                </a:solidFill>
              </a:rPr>
              <a:t>xi,xj</a:t>
            </a:r>
            <a:r>
              <a:rPr lang="en-US" altLang="en-US" sz="2400" dirty="0">
                <a:solidFill>
                  <a:srgbClr val="0000FF"/>
                </a:solidFill>
              </a:rPr>
              <a:t>) = (</a:t>
            </a:r>
            <a:r>
              <a:rPr lang="en-US" altLang="en-US" sz="2400" dirty="0" err="1">
                <a:solidFill>
                  <a:srgbClr val="0000FF"/>
                </a:solidFill>
              </a:rPr>
              <a:t>xi•xj</a:t>
            </a:r>
            <a:r>
              <a:rPr lang="en-US" altLang="en-US" sz="2400" dirty="0">
                <a:solidFill>
                  <a:srgbClr val="0000FF"/>
                </a:solidFill>
              </a:rPr>
              <a:t> + 1)</a:t>
            </a:r>
            <a:r>
              <a:rPr lang="en-US" altLang="en-US" sz="2400" baseline="30000" dirty="0">
                <a:solidFill>
                  <a:srgbClr val="0000FF"/>
                </a:solidFill>
              </a:rPr>
              <a:t>p</a:t>
            </a:r>
            <a:r>
              <a:rPr lang="en-US" altLang="en-US" sz="2400" dirty="0"/>
              <a:t>, where p is a tunable parameter.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96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BD8CFAD-6606-48ED-9032-476EECF1ECAA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Kernel Function used in our 3D Computer Vision Work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2133600"/>
            <a:ext cx="4724400" cy="3429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k(A,B) = exp(-</a:t>
            </a:r>
            <a:r>
              <a:rPr lang="en-US" altLang="en-US" sz="2400">
                <a:sym typeface="Symbol" pitchFamily="16" charset="2"/>
              </a:rPr>
              <a:t>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 baseline="-25000">
                <a:sym typeface="Symbol" pitchFamily="16" charset="2"/>
              </a:rPr>
              <a:t>AB</a:t>
            </a:r>
            <a:r>
              <a:rPr lang="en-US" altLang="en-US" sz="2400">
                <a:sym typeface="Symbol" pitchFamily="16" charset="2"/>
              </a:rPr>
              <a:t>/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A and B are shape descriptors (big vectors).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 is the angle between these vectors.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>
                <a:sym typeface="Symbol" pitchFamily="16" charset="2"/>
              </a:rPr>
              <a:t></a:t>
            </a:r>
            <a:r>
              <a:rPr lang="en-US" altLang="en-US" sz="2400" baseline="30000">
                <a:sym typeface="Symbol" pitchFamily="16" charset="2"/>
              </a:rPr>
              <a:t>2</a:t>
            </a:r>
            <a:r>
              <a:rPr lang="en-US" altLang="en-US" sz="2400">
                <a:sym typeface="Symbol" pitchFamily="16" charset="2"/>
              </a:rPr>
              <a:t> is the “width” of the kernel.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>
              <a:sym typeface="Symbol" pitchFamily="16" charset="2"/>
            </a:endParaRPr>
          </a:p>
        </p:txBody>
      </p:sp>
      <p:pic>
        <p:nvPicPr>
          <p:cNvPr id="4403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32031" r="45000" b="28125"/>
          <a:stretch>
            <a:fillRect/>
          </a:stretch>
        </p:blipFill>
        <p:spPr>
          <a:xfrm>
            <a:off x="7391400" y="1600200"/>
            <a:ext cx="2819400" cy="4876800"/>
          </a:xfrm>
          <a:noFill/>
        </p:spPr>
      </p:pic>
    </p:spTree>
    <p:extLst>
      <p:ext uri="{BB962C8B-B14F-4D97-AF65-F5344CB8AC3E}">
        <p14:creationId xmlns:p14="http://schemas.microsoft.com/office/powerpoint/2010/main" val="3906004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33CC"/>
                </a:solidFill>
              </a:rPr>
              <a:t>What does SVM learning  solve?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863" y="1676401"/>
            <a:ext cx="82296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400" dirty="0"/>
              <a:t>The SVM is looking for the </a:t>
            </a:r>
            <a:r>
              <a:rPr lang="en-US" sz="2400" dirty="0">
                <a:solidFill>
                  <a:srgbClr val="0033CC"/>
                </a:solidFill>
              </a:rPr>
              <a:t>best separating plane </a:t>
            </a:r>
            <a:r>
              <a:rPr lang="en-US" sz="2400" dirty="0"/>
              <a:t>in its alternate space.</a:t>
            </a:r>
          </a:p>
          <a:p>
            <a:pPr>
              <a:spcAft>
                <a:spcPts val="1200"/>
              </a:spcAft>
              <a:defRPr/>
            </a:pPr>
            <a:r>
              <a:rPr lang="en-US" sz="2400" dirty="0"/>
              <a:t>It solves a </a:t>
            </a:r>
            <a:r>
              <a:rPr lang="en-US" sz="2400" dirty="0">
                <a:solidFill>
                  <a:srgbClr val="0033CC"/>
                </a:solidFill>
              </a:rPr>
              <a:t>quadratic programming optimization </a:t>
            </a:r>
            <a:r>
              <a:rPr lang="en-US" sz="2400" dirty="0"/>
              <a:t>problem 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en-US" dirty="0"/>
              <a:t>    </a:t>
            </a:r>
            <a:r>
              <a:rPr lang="en-US" i="1" dirty="0"/>
              <a:t>argmax</a:t>
            </a:r>
            <a:r>
              <a:rPr lang="en-US" dirty="0"/>
              <a:t>   </a:t>
            </a:r>
            <a:r>
              <a:rPr lang="el-GR" dirty="0"/>
              <a:t>Σα</a:t>
            </a:r>
            <a:r>
              <a:rPr lang="en-US" baseline="-25000" dirty="0"/>
              <a:t>j    </a:t>
            </a:r>
            <a:r>
              <a:rPr lang="en-US" dirty="0"/>
              <a:t>- 1/2 </a:t>
            </a:r>
            <a:r>
              <a:rPr lang="el-GR" dirty="0"/>
              <a:t>Σα</a:t>
            </a:r>
            <a:r>
              <a:rPr lang="en-US" baseline="-25000" dirty="0"/>
              <a:t>j </a:t>
            </a:r>
            <a:r>
              <a:rPr lang="el-GR" dirty="0"/>
              <a:t>α</a:t>
            </a:r>
            <a:r>
              <a:rPr lang="en-US" baseline="-25000" dirty="0"/>
              <a:t>k </a:t>
            </a:r>
            <a:r>
              <a:rPr lang="en-US" dirty="0" err="1"/>
              <a:t>y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baseline="-25000" dirty="0" err="1"/>
              <a:t>j</a:t>
            </a:r>
            <a:r>
              <a:rPr lang="en-US" dirty="0" err="1"/>
              <a:t>•</a:t>
            </a:r>
            <a:r>
              <a:rPr lang="en-US" b="1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subject to </a:t>
            </a:r>
            <a:r>
              <a:rPr lang="el-GR" sz="2400" dirty="0"/>
              <a:t>α</a:t>
            </a:r>
            <a:r>
              <a:rPr lang="en-US" sz="2400" baseline="-25000" dirty="0"/>
              <a:t>j</a:t>
            </a:r>
            <a:r>
              <a:rPr lang="en-US" sz="2400" dirty="0"/>
              <a:t> &gt; 0 and </a:t>
            </a:r>
            <a:r>
              <a:rPr lang="el-GR" sz="2400" dirty="0"/>
              <a:t>Σα</a:t>
            </a:r>
            <a:r>
              <a:rPr lang="en-US" sz="2400" baseline="-25000" dirty="0" err="1"/>
              <a:t>j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= 0.</a:t>
            </a: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equation for the separator </a:t>
            </a:r>
            <a:r>
              <a:rPr lang="en-US" sz="2400" dirty="0"/>
              <a:t>for these optimal </a:t>
            </a:r>
            <a:r>
              <a:rPr lang="el-GR" sz="2400" dirty="0"/>
              <a:t>α</a:t>
            </a:r>
            <a:r>
              <a:rPr lang="en-US" sz="2400" baseline="-25000" dirty="0"/>
              <a:t>j </a:t>
            </a:r>
            <a:r>
              <a:rPr lang="en-US" sz="2400" dirty="0"/>
              <a:t>is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en-US" sz="2400" dirty="0"/>
              <a:t>   h(</a:t>
            </a:r>
            <a:r>
              <a:rPr lang="en-US" sz="2400" b="1" dirty="0"/>
              <a:t>x</a:t>
            </a:r>
            <a:r>
              <a:rPr lang="en-US" sz="2400" dirty="0"/>
              <a:t>) = sign(</a:t>
            </a:r>
            <a:r>
              <a:rPr lang="el-GR" sz="2400" dirty="0"/>
              <a:t>Σα</a:t>
            </a:r>
            <a:r>
              <a:rPr lang="en-US" sz="2400" baseline="-25000" dirty="0"/>
              <a:t>j</a:t>
            </a:r>
            <a:r>
              <a:rPr lang="en-US" sz="2400" dirty="0"/>
              <a:t> </a:t>
            </a:r>
            <a:r>
              <a:rPr lang="en-US" sz="2400" dirty="0" err="1"/>
              <a:t>y</a:t>
            </a:r>
            <a:r>
              <a:rPr lang="en-US" sz="2400" baseline="-25000" dirty="0" err="1"/>
              <a:t>j</a:t>
            </a:r>
            <a:r>
              <a:rPr lang="en-US" sz="2400" dirty="0"/>
              <a:t> (</a:t>
            </a:r>
            <a:r>
              <a:rPr lang="en-US" sz="2400" dirty="0" err="1"/>
              <a:t>x•x</a:t>
            </a:r>
            <a:r>
              <a:rPr lang="en-US" sz="2400" baseline="-25000" dirty="0" err="1"/>
              <a:t>j</a:t>
            </a:r>
            <a:r>
              <a:rPr lang="en-US" sz="2400" dirty="0"/>
              <a:t>) – b)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endParaRPr lang="en-US" sz="2400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EF215C-825C-4F23-B3F7-1836DAEC9BC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56561" y="3484562"/>
            <a:ext cx="260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2400" dirty="0"/>
              <a:t>α</a:t>
            </a:r>
            <a:r>
              <a:rPr lang="en-US" altLang="en-US" sz="2400" dirty="0"/>
              <a:t>       j               </a:t>
            </a:r>
            <a:r>
              <a:rPr lang="en-US" altLang="en-US" sz="2400" dirty="0" err="1"/>
              <a:t>j,k</a:t>
            </a:r>
            <a:endParaRPr lang="en-US" altLang="en-US" sz="2400" dirty="0"/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4865688" y="4267201"/>
            <a:ext cx="269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3578517" y="5496719"/>
            <a:ext cx="229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j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8200" y="5017475"/>
            <a:ext cx="3657600" cy="1022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99626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/>
              <a:t>Simple Example of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65" y="9885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K(A,B) = A </a:t>
            </a:r>
            <a:r>
              <a:rPr lang="en-US" dirty="0">
                <a:sym typeface="Symbol"/>
              </a:rPr>
              <a:t> B</a:t>
            </a:r>
          </a:p>
          <a:p>
            <a:r>
              <a:rPr lang="en-US" dirty="0">
                <a:sym typeface="Symbol"/>
              </a:rPr>
              <a:t>known positive class points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{(3,1),(3,-1),(6,1),(6,-1)}</a:t>
            </a:r>
          </a:p>
          <a:p>
            <a:r>
              <a:rPr lang="en-US" dirty="0">
                <a:sym typeface="Symbol"/>
              </a:rPr>
              <a:t>known negative class points</a:t>
            </a:r>
            <a:r>
              <a:rPr lang="en-US" dirty="0">
                <a:solidFill>
                  <a:srgbClr val="0000FF"/>
                </a:solidFill>
                <a:sym typeface="Symbol"/>
              </a:rPr>
              <a:t>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{(1,0),(0,1),(0,-1),(-1,0)}</a:t>
            </a:r>
          </a:p>
          <a:p>
            <a:r>
              <a:rPr lang="en-US" dirty="0">
                <a:sym typeface="Symbol"/>
              </a:rPr>
              <a:t>support vectors: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s = {(1,0),(3,1),(3,-1)} </a:t>
            </a:r>
            <a:r>
              <a:rPr lang="en-US" dirty="0">
                <a:sym typeface="Symbol"/>
              </a:rPr>
              <a:t>with weights 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ym typeface="Symbol"/>
              </a:rPr>
              <a:t> = -3.5, .75, .75</a:t>
            </a:r>
            <a:endParaRPr lang="en-US" dirty="0">
              <a:solidFill>
                <a:srgbClr val="FF0000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classifier equation: f(x) = sign(</a:t>
            </a:r>
            <a:r>
              <a:rPr lang="el-GR" dirty="0">
                <a:latin typeface="Arial"/>
                <a:cs typeface="Arial"/>
                <a:sym typeface="Symbol"/>
              </a:rPr>
              <a:t>Σ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baseline="-25000" dirty="0">
                <a:latin typeface="Arial"/>
                <a:cs typeface="Arial"/>
                <a:sym typeface="Symbol"/>
              </a:rPr>
              <a:t> </a:t>
            </a:r>
            <a:r>
              <a:rPr lang="en-US" dirty="0">
                <a:latin typeface="Arial"/>
                <a:cs typeface="Arial"/>
                <a:sym typeface="Symbol"/>
              </a:rPr>
              <a:t>[</a:t>
            </a:r>
            <a:r>
              <a:rPr lang="el-GR" dirty="0">
                <a:latin typeface="Arial"/>
                <a:cs typeface="Arial"/>
                <a:sym typeface="Symbol"/>
              </a:rPr>
              <a:t>α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>
                <a:latin typeface="Arial"/>
                <a:cs typeface="Arial"/>
                <a:sym typeface="Symbol"/>
              </a:rPr>
              <a:t>*K(</a:t>
            </a:r>
            <a:r>
              <a:rPr lang="en-US" dirty="0" err="1">
                <a:latin typeface="Arial"/>
                <a:cs typeface="Arial"/>
                <a:sym typeface="Symbol"/>
              </a:rPr>
              <a:t>s</a:t>
            </a:r>
            <a:r>
              <a:rPr lang="en-US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dirty="0" err="1">
                <a:latin typeface="Arial"/>
                <a:cs typeface="Arial"/>
                <a:sym typeface="Symbol"/>
              </a:rPr>
              <a:t>,x</a:t>
            </a:r>
            <a:r>
              <a:rPr lang="en-US" dirty="0">
                <a:latin typeface="Arial"/>
                <a:cs typeface="Arial"/>
                <a:sym typeface="Symbol"/>
              </a:rPr>
              <a:t>)]-b) </a:t>
            </a:r>
            <a:endParaRPr lang="en-US" dirty="0"/>
          </a:p>
        </p:txBody>
      </p:sp>
      <p:pic>
        <p:nvPicPr>
          <p:cNvPr id="4" name="Picture 3" descr="C:\Users\shapiro\AppData\Local\Microsoft\Windows\Temporary Internet Files\Content.IE5\CT7EEUT8\1185px-2D_Cartesian_Coordinates.svg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66" y="4038601"/>
            <a:ext cx="2903855" cy="250888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200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517874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48000" y="5562600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343962"/>
            <a:ext cx="76200" cy="762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97876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5134591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77614" y="5524500"/>
            <a:ext cx="76200" cy="762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467100" y="5000032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67100" y="5428400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086100" y="5233445"/>
            <a:ext cx="304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60000">
            <a:off x="3435694" y="4267201"/>
            <a:ext cx="31407" cy="22802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432325" y="356355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b=2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5400" y="4068917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f(</a:t>
            </a:r>
            <a:r>
              <a:rPr lang="en-US" sz="2000" dirty="0">
                <a:solidFill>
                  <a:srgbClr val="0000FF"/>
                </a:solidFill>
              </a:rPr>
              <a:t>1,1</a:t>
            </a:r>
            <a:r>
              <a:rPr lang="en-US" sz="2000" dirty="0"/>
              <a:t>) = sign(</a:t>
            </a:r>
            <a:r>
              <a:rPr lang="el-GR" sz="2000" dirty="0">
                <a:latin typeface="Arial"/>
                <a:cs typeface="Arial"/>
                <a:sym typeface="Symbol"/>
              </a:rPr>
              <a:t>Σ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baseline="-25000" dirty="0">
                <a:latin typeface="Arial"/>
                <a:cs typeface="Arial"/>
                <a:sym typeface="Symbol"/>
              </a:rPr>
              <a:t>  </a:t>
            </a:r>
            <a:r>
              <a:rPr lang="el-GR" sz="2000" dirty="0">
                <a:latin typeface="Arial"/>
                <a:cs typeface="Arial"/>
                <a:sym typeface="Symbol"/>
              </a:rPr>
              <a:t>α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</a:t>
            </a:r>
            <a:r>
              <a:rPr lang="en-US" sz="2000" dirty="0" err="1">
                <a:latin typeface="Arial"/>
                <a:cs typeface="Arial"/>
                <a:sym typeface="Symbol"/>
              </a:rPr>
              <a:t>s</a:t>
            </a:r>
            <a:r>
              <a:rPr lang="en-US" sz="2000" baseline="-25000" dirty="0" err="1">
                <a:latin typeface="Arial"/>
                <a:cs typeface="Arial"/>
                <a:sym typeface="Symbol"/>
              </a:rPr>
              <a:t>i</a:t>
            </a:r>
            <a:r>
              <a:rPr lang="en-US" sz="2000" dirty="0">
                <a:latin typeface="Arial"/>
                <a:cs typeface="Arial"/>
                <a:sym typeface="Symbol"/>
              </a:rPr>
              <a:t>   (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  <a:sym typeface="Symbol"/>
              </a:rPr>
              <a:t>1,1</a:t>
            </a:r>
            <a:r>
              <a:rPr lang="en-US" sz="2000" dirty="0">
                <a:latin typeface="Arial"/>
                <a:cs typeface="Arial"/>
                <a:sym typeface="Symbol"/>
              </a:rPr>
              <a:t>)    - 2)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784143" y="4467208"/>
            <a:ext cx="59683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 sign(.75*(3,1) </a:t>
            </a:r>
            <a:r>
              <a:rPr lang="en-US" dirty="0">
                <a:sym typeface="Symbol"/>
              </a:rPr>
              <a:t> (1,1) + .75*(3,-1)(1,1)+(-3.5)*(1,0)(1,1) -2)</a:t>
            </a:r>
          </a:p>
          <a:p>
            <a:r>
              <a:rPr lang="en-US" dirty="0"/>
              <a:t>= sign(1 – 2) = sign(-1) = -  </a:t>
            </a:r>
            <a:r>
              <a:rPr lang="en-US" dirty="0">
                <a:solidFill>
                  <a:srgbClr val="C00000"/>
                </a:solidFill>
              </a:rPr>
              <a:t>negative class</a:t>
            </a:r>
          </a:p>
          <a:p>
            <a:r>
              <a:rPr lang="en-US" dirty="0">
                <a:solidFill>
                  <a:srgbClr val="C00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864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381001"/>
            <a:ext cx="626998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0.15 seconds</a:t>
            </a:r>
          </a:p>
          <a:p>
            <a:endParaRPr lang="en-US" dirty="0"/>
          </a:p>
          <a:p>
            <a:r>
              <a:rPr lang="en-US" dirty="0"/>
              <a:t>Correctly Classified Instances         319               </a:t>
            </a:r>
            <a:r>
              <a:rPr lang="en-US" dirty="0">
                <a:solidFill>
                  <a:srgbClr val="0000FF"/>
                </a:solidFill>
              </a:rPr>
              <a:t>83.5079 %</a:t>
            </a:r>
          </a:p>
          <a:p>
            <a:r>
              <a:rPr lang="en-US" dirty="0"/>
              <a:t>Incorrectly Classified Instances        63               16.4921 %</a:t>
            </a:r>
          </a:p>
          <a:p>
            <a:r>
              <a:rPr lang="en-US" dirty="0"/>
              <a:t>Kappa statistic                          0.6685</a:t>
            </a:r>
          </a:p>
          <a:p>
            <a:r>
              <a:rPr lang="en-US" dirty="0"/>
              <a:t>Mean absolute error                      0.1649</a:t>
            </a:r>
          </a:p>
          <a:p>
            <a:r>
              <a:rPr lang="en-US" dirty="0"/>
              <a:t>Root mean squared error                  0.4061</a:t>
            </a:r>
          </a:p>
          <a:p>
            <a:r>
              <a:rPr lang="en-US" dirty="0"/>
              <a:t>Relative absolute error                 33.0372 %</a:t>
            </a:r>
          </a:p>
          <a:p>
            <a:r>
              <a:rPr lang="en-US" dirty="0"/>
              <a:t>Root relative squared error             81.1136 %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TP Rate   FP Rate   Precision   Recall  F-Measure   ROC Area  Class</a:t>
            </a:r>
          </a:p>
          <a:p>
            <a:r>
              <a:rPr lang="en-US" dirty="0"/>
              <a:t>                 0.722     0.056      0.925     0.722     0.811      0.833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0.944     0.278      0.78       0.944     0.854      0.833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0.835     0.17         0.851     0.835     0.833      0.833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135  52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11 184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5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2B2EFF0-F3AB-41C0-93F7-B4F04EFAFEFD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33CC"/>
                </a:solidFill>
              </a:rPr>
              <a:t>Neural Net Learning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Motivated by studies of the </a:t>
            </a:r>
            <a:r>
              <a:rPr lang="en-US" altLang="en-US" dirty="0">
                <a:solidFill>
                  <a:srgbClr val="FF0000"/>
                </a:solidFill>
              </a:rPr>
              <a:t>brain</a:t>
            </a:r>
            <a:r>
              <a:rPr lang="en-US" altLang="en-US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 network of </a:t>
            </a:r>
            <a:r>
              <a:rPr lang="en-US" altLang="en-US" dirty="0">
                <a:solidFill>
                  <a:srgbClr val="FF0000"/>
                </a:solidFill>
              </a:rPr>
              <a:t>“artificial neurons”</a:t>
            </a:r>
            <a:r>
              <a:rPr lang="en-US" altLang="en-US" dirty="0"/>
              <a:t> that learns a function.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Doesn’t have clear decision rules like decision trees, but highly successful in many different applications. (e.g. </a:t>
            </a:r>
            <a:r>
              <a:rPr lang="en-US" altLang="en-US" dirty="0">
                <a:solidFill>
                  <a:srgbClr val="FF0000"/>
                </a:solidFill>
              </a:rPr>
              <a:t>face detection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We use them frequently in our research.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r>
              <a:rPr lang="en-US" dirty="0"/>
              <a:t>I’ll be using algorithms from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http://www.cs.mtu.edu/~nilufer/classes/cs4811/2016-spring/lecture-slides/cs4811-neural-net-algorithms.pdf</a:t>
            </a:r>
            <a:endParaRPr 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20650"/>
            <a:ext cx="8229600" cy="6396038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2576"/>
            <a:ext cx="8153400" cy="64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115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dirty="0"/>
              <a:t>Common activation functions </a:t>
            </a:r>
            <a:r>
              <a:rPr lang="en" sz="4000" dirty="0">
                <a:latin typeface="Arial"/>
                <a:ea typeface="Arial"/>
                <a:cs typeface="Arial"/>
                <a:sym typeface="Arial"/>
              </a:rPr>
              <a:t>φ</a:t>
            </a:r>
            <a:endParaRPr sz="4000" i="1" dirty="0"/>
          </a:p>
        </p:txBody>
      </p:sp>
      <p:sp>
        <p:nvSpPr>
          <p:cNvPr id="1045" name="Google Shape;1045;p115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134" y="1329251"/>
            <a:ext cx="9537703" cy="5364968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2053892" y="1799240"/>
            <a:ext cx="2492000" cy="654893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linear</a:t>
            </a:r>
          </a:p>
          <a:p>
            <a:pPr algn="ctr">
              <a:lnSpc>
                <a:spcPct val="115000"/>
              </a:lnSpc>
              <a:spcAft>
                <a:spcPts val="2133"/>
              </a:spcAft>
            </a:pP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4850000" y="981733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logistic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49" name="Google Shape;1049;p115"/>
          <p:cNvSpPr txBox="1"/>
          <p:nvPr/>
        </p:nvSpPr>
        <p:spPr>
          <a:xfrm>
            <a:off x="7707500" y="1825767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tanh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0" name="Google Shape;1050;p115"/>
          <p:cNvSpPr txBox="1"/>
          <p:nvPr/>
        </p:nvSpPr>
        <p:spPr>
          <a:xfrm>
            <a:off x="3097400" y="4403867"/>
            <a:ext cx="2492000" cy="688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REctified Linear Unit (RELU)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1" name="Google Shape;1051;p115"/>
          <p:cNvSpPr txBox="1"/>
          <p:nvPr/>
        </p:nvSpPr>
        <p:spPr>
          <a:xfrm>
            <a:off x="6522318" y="4426299"/>
            <a:ext cx="2492000" cy="5744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Leaky RELU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843CB6-068A-4CC0-BBB9-FF39AC00667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Kernel Machines 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relatively new learning methodology (1992) derived from statistical learning theory.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Became famous when it gave accuracy comparable to neural nets in a handwriting recognition class.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Was introduced to computer vision researchers by Tomaso Poggio at MIT who started using it for face detection and got better results than neural nets.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Has become very popular and widely used with packages available.</a:t>
            </a:r>
          </a:p>
        </p:txBody>
      </p:sp>
    </p:spTree>
    <p:extLst>
      <p:ext uri="{BB962C8B-B14F-4D97-AF65-F5344CB8AC3E}">
        <p14:creationId xmlns:p14="http://schemas.microsoft.com/office/powerpoint/2010/main" val="3056145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599" y="1634229"/>
            <a:ext cx="183255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in = (∑ </a:t>
            </a:r>
            <a:r>
              <a:rPr lang="en-US" sz="2000" dirty="0" err="1">
                <a:solidFill>
                  <a:srgbClr val="FF0000"/>
                </a:solidFill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x</a:t>
            </a:r>
            <a:r>
              <a:rPr lang="en-US" sz="2000" baseline="-25000" dirty="0" err="1">
                <a:solidFill>
                  <a:srgbClr val="FF0000"/>
                </a:solidFill>
              </a:rPr>
              <a:t>j</a:t>
            </a:r>
            <a:r>
              <a:rPr lang="en-US" sz="2000" dirty="0">
                <a:solidFill>
                  <a:srgbClr val="FF0000"/>
                </a:solidFill>
              </a:rPr>
              <a:t>) +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out = g[in]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11529" y="2514601"/>
            <a:ext cx="32993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 is the activation function</a:t>
            </a:r>
          </a:p>
          <a:p>
            <a:endParaRPr lang="en-US" dirty="0"/>
          </a:p>
          <a:p>
            <a:r>
              <a:rPr lang="en-US" dirty="0"/>
              <a:t>It can be a step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 if x &gt;=0 and 0 (or -1) else.</a:t>
            </a:r>
          </a:p>
          <a:p>
            <a:endParaRPr lang="en-US" dirty="0"/>
          </a:p>
          <a:p>
            <a:r>
              <a:rPr lang="en-US" dirty="0"/>
              <a:t>It can be a sigmoid function:</a:t>
            </a:r>
          </a:p>
          <a:p>
            <a:r>
              <a:rPr lang="en-US" dirty="0">
                <a:solidFill>
                  <a:srgbClr val="FF0000"/>
                </a:solidFill>
              </a:rPr>
              <a:t>g(x) = 1/(1+exp(-x)).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529" y="4720282"/>
            <a:ext cx="24479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4876800"/>
            <a:ext cx="3727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sigmoid function is differentiable</a:t>
            </a:r>
          </a:p>
          <a:p>
            <a:r>
              <a:rPr lang="en-US" dirty="0">
                <a:solidFill>
                  <a:srgbClr val="0000FF"/>
                </a:solidFill>
              </a:rPr>
              <a:t>and can be used in a gradient descent</a:t>
            </a:r>
          </a:p>
          <a:p>
            <a:r>
              <a:rPr lang="en-US" dirty="0">
                <a:solidFill>
                  <a:srgbClr val="0000FF"/>
                </a:solidFill>
              </a:rPr>
              <a:t>algorithm to update the weights.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B7165D-D698-48FE-BAE3-26A5769A4053}"/>
              </a:ext>
            </a:extLst>
          </p:cNvPr>
          <p:cNvSpPr txBox="1"/>
          <p:nvPr/>
        </p:nvSpPr>
        <p:spPr>
          <a:xfrm>
            <a:off x="10410830" y="4876800"/>
            <a:ext cx="168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other things…</a:t>
            </a:r>
          </a:p>
        </p:txBody>
      </p:sp>
    </p:spTree>
    <p:extLst>
      <p:ext uri="{BB962C8B-B14F-4D97-AF65-F5344CB8AC3E}">
        <p14:creationId xmlns:p14="http://schemas.microsoft.com/office/powerpoint/2010/main" val="118980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Gradient Descent</a:t>
            </a:r>
            <a:br>
              <a:rPr lang="en-US" dirty="0"/>
            </a:br>
            <a:r>
              <a:rPr lang="en-US" sz="2400" dirty="0">
                <a:solidFill>
                  <a:srgbClr val="0000FF"/>
                </a:solidFill>
              </a:rPr>
              <a:t>takes steps proportional to the </a:t>
            </a:r>
            <a:r>
              <a:rPr lang="en-US" sz="2400" b="1" dirty="0">
                <a:solidFill>
                  <a:srgbClr val="0000FF"/>
                </a:solidFill>
              </a:rPr>
              <a:t>negative</a:t>
            </a:r>
            <a:r>
              <a:rPr lang="en-US" sz="2400" dirty="0">
                <a:solidFill>
                  <a:srgbClr val="0000FF"/>
                </a:solidFill>
              </a:rPr>
              <a:t> of the gradient of a function to find its local minimum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</a:t>
            </a:r>
            <a:r>
              <a:rPr lang="en-US" b="1" dirty="0"/>
              <a:t>X </a:t>
            </a:r>
            <a:r>
              <a:rPr lang="en-US" dirty="0"/>
              <a:t>be the inputs, y the class, </a:t>
            </a:r>
            <a:r>
              <a:rPr lang="en-US" b="1" dirty="0"/>
              <a:t>W</a:t>
            </a:r>
            <a:r>
              <a:rPr lang="en-US" dirty="0"/>
              <a:t> the weights</a:t>
            </a:r>
          </a:p>
          <a:p>
            <a:r>
              <a:rPr lang="en-US" dirty="0"/>
              <a:t>in = ∑ </a:t>
            </a:r>
            <a:r>
              <a:rPr lang="en-US" dirty="0" err="1"/>
              <a:t>W</a:t>
            </a:r>
            <a:r>
              <a:rPr lang="en-US" baseline="-25000" dirty="0" err="1"/>
              <a:t>j</a:t>
            </a:r>
            <a:r>
              <a:rPr lang="en-US" dirty="0"/>
              <a:t>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endParaRPr lang="en-US" baseline="-25000" dirty="0"/>
          </a:p>
          <a:p>
            <a:r>
              <a:rPr lang="en-US" dirty="0"/>
              <a:t>Err = y – g(in)</a:t>
            </a:r>
          </a:p>
          <a:p>
            <a:r>
              <a:rPr lang="en-US" dirty="0">
                <a:solidFill>
                  <a:srgbClr val="0000FF"/>
                </a:solidFill>
              </a:rPr>
              <a:t>E = ½ Err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is the squared error to minimize</a:t>
            </a:r>
          </a:p>
          <a:p>
            <a:r>
              <a:rPr lang="en-US" dirty="0">
                <a:sym typeface="Symbol"/>
              </a:rPr>
              <a:t>E/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 = Err * Err/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baseline="-25000" dirty="0">
                <a:sym typeface="Symbol"/>
              </a:rPr>
              <a:t> </a:t>
            </a:r>
            <a:r>
              <a:rPr lang="en-US" dirty="0">
                <a:sym typeface="Symbol"/>
              </a:rPr>
              <a:t>= Err * /</a:t>
            </a:r>
            <a:r>
              <a:rPr lang="en-US" dirty="0" err="1">
                <a:sym typeface="Symbol"/>
              </a:rPr>
              <a:t>W</a:t>
            </a:r>
            <a:r>
              <a:rPr lang="en-US" baseline="-25000" dirty="0" err="1">
                <a:sym typeface="Symbol"/>
              </a:rPr>
              <a:t>j</a:t>
            </a:r>
            <a:r>
              <a:rPr lang="en-US" dirty="0">
                <a:sym typeface="Symbol"/>
              </a:rPr>
              <a:t>(g(in))(-1)</a:t>
            </a:r>
          </a:p>
          <a:p>
            <a:r>
              <a:rPr lang="en-US" dirty="0">
                <a:sym typeface="Symbol"/>
              </a:rPr>
              <a:t>= </a:t>
            </a:r>
            <a:r>
              <a:rPr lang="en-US" dirty="0">
                <a:solidFill>
                  <a:srgbClr val="0000FF"/>
                </a:solidFill>
                <a:sym typeface="Symbol"/>
              </a:rPr>
              <a:t>-Err * g’(in) * </a:t>
            </a:r>
            <a:r>
              <a:rPr lang="en-US" dirty="0" err="1">
                <a:solidFill>
                  <a:srgbClr val="0000FF"/>
                </a:solidFill>
                <a:sym typeface="Symbo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sym typeface="Symbol"/>
              </a:rPr>
              <a:t>j</a:t>
            </a:r>
            <a:endParaRPr lang="en-US" baseline="-25000" dirty="0">
              <a:solidFill>
                <a:srgbClr val="0000FF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The update is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&lt;- </a:t>
            </a:r>
            <a:r>
              <a:rPr lang="en-US" dirty="0" err="1">
                <a:solidFill>
                  <a:srgbClr val="FF0000"/>
                </a:solidFill>
                <a:sym typeface="Symbol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sym typeface="Symbol"/>
              </a:rPr>
              <a:t>j</a:t>
            </a:r>
            <a:r>
              <a:rPr lang="en-US" dirty="0">
                <a:solidFill>
                  <a:srgbClr val="FF0000"/>
                </a:solidFill>
                <a:sym typeface="Symbol"/>
              </a:rPr>
              <a:t> + 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α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* Err * g’(in) * </a:t>
            </a:r>
            <a:r>
              <a:rPr lang="en-US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x</a:t>
            </a:r>
            <a:r>
              <a:rPr lang="en-US" baseline="-25000" dirty="0" err="1">
                <a:solidFill>
                  <a:srgbClr val="FF0000"/>
                </a:solidFill>
                <a:latin typeface="Arial"/>
                <a:cs typeface="Arial"/>
                <a:sym typeface="Symbol"/>
              </a:rPr>
              <a:t>j</a:t>
            </a:r>
            <a:endParaRPr lang="en-US" baseline="-25000" dirty="0">
              <a:solidFill>
                <a:srgbClr val="FF0000"/>
              </a:solidFill>
              <a:latin typeface="Arial"/>
              <a:cs typeface="Arial"/>
              <a:sym typeface="Symbol"/>
            </a:endParaRPr>
          </a:p>
          <a:p>
            <a:r>
              <a:rPr lang="en-US" dirty="0">
                <a:latin typeface="Arial"/>
                <a:cs typeface="Arial"/>
                <a:sym typeface="Symbol"/>
              </a:rPr>
              <a:t>α is called the learning rate.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Feed-Forward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1828801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2738736"/>
            <a:ext cx="473206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x2</a:t>
            </a:r>
          </a:p>
        </p:txBody>
      </p:sp>
      <p:sp>
        <p:nvSpPr>
          <p:cNvPr id="6" name="Oval 5"/>
          <p:cNvSpPr/>
          <p:nvPr/>
        </p:nvSpPr>
        <p:spPr>
          <a:xfrm>
            <a:off x="3886200" y="2290465"/>
            <a:ext cx="533400" cy="44827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81400" y="350520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/>
              </a:rPr>
              <a:t>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4" idx="3"/>
            <a:endCxn id="6" idx="2"/>
          </p:cNvCxnSpPr>
          <p:nvPr/>
        </p:nvCxnSpPr>
        <p:spPr>
          <a:xfrm>
            <a:off x="3064006" y="2059634"/>
            <a:ext cx="822194" cy="454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064006" y="2667000"/>
            <a:ext cx="822194" cy="302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</p:cNvCxnSpPr>
          <p:nvPr/>
        </p:nvCxnSpPr>
        <p:spPr>
          <a:xfrm flipV="1">
            <a:off x="3753884" y="2818284"/>
            <a:ext cx="208517" cy="686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52801" y="-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182880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00400" y="279241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</a:t>
            </a:r>
          </a:p>
        </p:txBody>
      </p:sp>
      <p:cxnSp>
        <p:nvCxnSpPr>
          <p:cNvPr id="19" name="Straight Arrow Connector 18"/>
          <p:cNvCxnSpPr>
            <a:stCxn id="6" idx="6"/>
          </p:cNvCxnSpPr>
          <p:nvPr/>
        </p:nvCxnSpPr>
        <p:spPr>
          <a:xfrm>
            <a:off x="4419600" y="25146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29009" y="232993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g(in)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1" y="2277071"/>
            <a:ext cx="83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out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1" y="1729770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rgbClr val="0000FF"/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160050" y="4114801"/>
            <a:ext cx="6874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0050" y="5486400"/>
            <a:ext cx="5687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Note1: when g is a step function, the g’(in) is removed.</a:t>
            </a:r>
          </a:p>
          <a:p>
            <a:r>
              <a:rPr lang="en-US" dirty="0">
                <a:solidFill>
                  <a:srgbClr val="0000FF"/>
                </a:solidFill>
              </a:rPr>
              <a:t>Note2: later in back propagation, Err * g’(in) will be called   </a:t>
            </a:r>
          </a:p>
          <a:p>
            <a:r>
              <a:rPr lang="en-US" dirty="0">
                <a:solidFill>
                  <a:srgbClr val="0000FF"/>
                </a:solidFill>
              </a:rPr>
              <a:t>We’ll let g(x) = 1 if x &gt;=0 else -1</a:t>
            </a:r>
          </a:p>
        </p:txBody>
      </p:sp>
      <p:pic>
        <p:nvPicPr>
          <p:cNvPr id="3075" name="Picture 3" descr="C:\Users\shapiro\AppData\Local\Microsoft\Windows\Temporary Internet Files\Content.IE5\EVIHS3PZ\100px-Greek_uc_delta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96" y="5810779"/>
            <a:ext cx="198965" cy="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endParaRPr lang="en-US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188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6063"/>
            <a:ext cx="10515600" cy="1325563"/>
          </a:xfrm>
        </p:spPr>
        <p:txBody>
          <a:bodyPr/>
          <a:lstStyle/>
          <a:p>
            <a:r>
              <a:rPr lang="en-US" dirty="0"/>
              <a:t>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6156" y="1018119"/>
            <a:ext cx="450956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A=[(.5,1.5),+1],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B=[(-.5,.5),-1],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156" y="3014031"/>
            <a:ext cx="3329758" cy="224676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A=[(.5,1.5),+1]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.5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(1.5)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1; Err = 0; NO CHANGE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B=[(-.5,.5),-1]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(-.5)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-2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-1.5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Err = 0; NO CHANGE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6156" y="5374641"/>
            <a:ext cx="3031599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C=[(.5,.5),+1]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in =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(1) + </a:t>
            </a:r>
            <a:r>
              <a:rPr lang="en-US" sz="2000" dirty="0">
                <a:solidFill>
                  <a:srgbClr val="C00000"/>
                </a:solidFill>
              </a:rPr>
              <a:t>(.5)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(2) </a:t>
            </a:r>
            <a:r>
              <a:rPr lang="en-US" sz="2000" dirty="0">
                <a:solidFill>
                  <a:srgbClr val="C00000"/>
                </a:solidFill>
              </a:rPr>
              <a:t>– 2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= -.5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g(in) = -1; </a:t>
            </a:r>
            <a:r>
              <a:rPr lang="en-US" sz="2000" dirty="0">
                <a:solidFill>
                  <a:srgbClr val="FF0000"/>
                </a:solidFill>
              </a:rPr>
              <a:t>Err = 1-(-1)=2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3014031"/>
            <a:ext cx="3930628" cy="255454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Let </a:t>
            </a:r>
            <a:r>
              <a:rPr lang="el-GR" sz="2000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=.5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/>
              <a:t>W1 &lt;- W1 + .5(2) (.5)   </a:t>
            </a:r>
            <a:r>
              <a:rPr lang="en-US" sz="2000" dirty="0">
                <a:solidFill>
                  <a:srgbClr val="00B050"/>
                </a:solidFill>
              </a:rPr>
              <a:t>leaving out g’</a:t>
            </a:r>
          </a:p>
          <a:p>
            <a:r>
              <a:rPr lang="en-US" sz="2000" dirty="0"/>
              <a:t>       &lt;-  1 + 1(.5) = </a:t>
            </a:r>
            <a:r>
              <a:rPr lang="en-US" sz="2000" dirty="0">
                <a:solidFill>
                  <a:srgbClr val="FF0000"/>
                </a:solidFill>
              </a:rPr>
              <a:t>1.5</a:t>
            </a:r>
          </a:p>
          <a:p>
            <a:r>
              <a:rPr lang="en-US" sz="2000" dirty="0"/>
              <a:t>W2 &lt;- W2 + .5(2) (.5)</a:t>
            </a:r>
          </a:p>
          <a:p>
            <a:r>
              <a:rPr lang="en-US" sz="2000" dirty="0"/>
              <a:t>       &lt;-  2 + 1(.5) = </a:t>
            </a:r>
            <a:r>
              <a:rPr lang="en-US" sz="2000" dirty="0">
                <a:solidFill>
                  <a:srgbClr val="FF0000"/>
                </a:solidFill>
              </a:rPr>
              <a:t>2.5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  + .5(+1 – (-1))</a:t>
            </a:r>
          </a:p>
          <a:p>
            <a:pPr marL="342900" indent="-342900">
              <a:buFont typeface="Symbol"/>
              <a:buChar char="q"/>
            </a:pPr>
            <a:r>
              <a:rPr lang="en-US" sz="2000" dirty="0">
                <a:sym typeface="Symbol"/>
              </a:rPr>
              <a:t>&lt;- -2 + .5(2) =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0800" y="229106"/>
            <a:ext cx="32215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repeat</a:t>
            </a:r>
          </a:p>
          <a:p>
            <a:r>
              <a:rPr lang="en-US" sz="2000" dirty="0"/>
              <a:t>   for each e in examples do</a:t>
            </a:r>
          </a:p>
          <a:p>
            <a:r>
              <a:rPr lang="en-US" sz="2000" dirty="0"/>
              <a:t>      in = (∑ </a:t>
            </a:r>
            <a:r>
              <a:rPr lang="en-US" sz="2000" dirty="0" err="1"/>
              <a:t>W</a:t>
            </a:r>
            <a:r>
              <a:rPr lang="en-US" sz="2000" baseline="-25000" dirty="0" err="1"/>
              <a:t>j</a:t>
            </a:r>
            <a:r>
              <a:rPr lang="en-US" sz="2000" dirty="0"/>
              <a:t> </a:t>
            </a:r>
            <a:r>
              <a:rPr lang="en-US" sz="2000" dirty="0" err="1"/>
              <a:t>x</a:t>
            </a:r>
            <a:r>
              <a:rPr lang="en-US" sz="2000" baseline="-25000" dirty="0" err="1"/>
              <a:t>j</a:t>
            </a:r>
            <a:r>
              <a:rPr lang="en-US" sz="2000" dirty="0"/>
              <a:t>) + </a:t>
            </a:r>
            <a:r>
              <a:rPr lang="en-US" sz="2000" dirty="0">
                <a:sym typeface="Symbol"/>
              </a:rPr>
              <a:t></a:t>
            </a:r>
          </a:p>
          <a:p>
            <a:r>
              <a:rPr lang="en-US" sz="2000" dirty="0">
                <a:sym typeface="Symbol"/>
              </a:rPr>
              <a:t>      Err = y[e] – g[in]</a:t>
            </a:r>
          </a:p>
          <a:p>
            <a:r>
              <a:rPr lang="en-US" sz="2000" dirty="0">
                <a:sym typeface="Symbol"/>
              </a:rPr>
              <a:t>     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= </a:t>
            </a:r>
            <a:r>
              <a:rPr lang="en-US" sz="2000" dirty="0" err="1">
                <a:sym typeface="Symbol"/>
              </a:rPr>
              <a:t>W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 + </a:t>
            </a:r>
            <a:r>
              <a:rPr lang="el-GR" sz="2000" dirty="0">
                <a:sym typeface="Symbol"/>
              </a:rPr>
              <a:t>α</a:t>
            </a:r>
            <a:r>
              <a:rPr lang="en-US" sz="2000" dirty="0">
                <a:sym typeface="Symbol"/>
              </a:rPr>
              <a:t> Err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/>
              </a:rPr>
              <a:t>g’(in) </a:t>
            </a:r>
            <a:r>
              <a:rPr lang="en-US" sz="2000" dirty="0" err="1">
                <a:sym typeface="Symbol"/>
              </a:rPr>
              <a:t>x</a:t>
            </a:r>
            <a:r>
              <a:rPr lang="en-US" sz="2000" baseline="-25000" dirty="0" err="1">
                <a:sym typeface="Symbol"/>
              </a:rPr>
              <a:t>j</a:t>
            </a:r>
            <a:r>
              <a:rPr lang="en-US" sz="2000" dirty="0">
                <a:sym typeface="Symbol"/>
              </a:rPr>
              <a:t>[e]</a:t>
            </a:r>
          </a:p>
          <a:p>
            <a:r>
              <a:rPr lang="en-US" sz="2000" dirty="0">
                <a:sym typeface="Symbol"/>
              </a:rPr>
              <a:t>until done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698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Graphically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600201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Examples: A=[(.5,1.5),+1], B=[(-.5,.5),-1], C=[(.5,.5),+1]</a:t>
            </a:r>
          </a:p>
          <a:p>
            <a:r>
              <a:rPr lang="en-US" sz="2400" dirty="0">
                <a:solidFill>
                  <a:srgbClr val="C00000"/>
                </a:solidFill>
              </a:rPr>
              <a:t>Initialization: W</a:t>
            </a:r>
            <a:r>
              <a:rPr lang="en-US" sz="2400" baseline="-25000" dirty="0">
                <a:solidFill>
                  <a:srgbClr val="C00000"/>
                </a:solidFill>
              </a:rPr>
              <a:t>1</a:t>
            </a:r>
            <a:r>
              <a:rPr lang="en-US" sz="2400" dirty="0">
                <a:solidFill>
                  <a:srgbClr val="C00000"/>
                </a:solidFill>
              </a:rPr>
              <a:t> = 1, W</a:t>
            </a:r>
            <a:r>
              <a:rPr lang="en-US" sz="2400" baseline="-25000" dirty="0">
                <a:solidFill>
                  <a:srgbClr val="C00000"/>
                </a:solidFill>
              </a:rPr>
              <a:t>2</a:t>
            </a:r>
            <a:r>
              <a:rPr lang="en-US" sz="2400" dirty="0">
                <a:solidFill>
                  <a:srgbClr val="C00000"/>
                </a:solidFill>
              </a:rPr>
              <a:t> = 2, </a:t>
            </a:r>
            <a:r>
              <a:rPr lang="en-US" sz="2400" dirty="0">
                <a:solidFill>
                  <a:srgbClr val="C00000"/>
                </a:solidFill>
                <a:sym typeface="Symbol"/>
              </a:rPr>
              <a:t> = -2</a:t>
            </a:r>
            <a:endParaRPr lang="en-US" sz="2400" dirty="0">
              <a:solidFill>
                <a:srgbClr val="C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581400" y="5105400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419600" y="279029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hapiro\AppData\Local\Microsoft\Windows\Temporary Internet Files\Content.IE5\N8G9AB0X\6vT1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53815"/>
            <a:ext cx="20701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12969" y="4908210"/>
            <a:ext cx="46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90654" y="2445972"/>
            <a:ext cx="4683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4705921" y="404759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729682" y="479391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4036099" y="4809151"/>
            <a:ext cx="76200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5882" y="38862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5882" y="46244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33800" y="467020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657600" y="4047590"/>
            <a:ext cx="2146300" cy="104528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300000">
            <a:off x="198120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4" name="TextBox 1023"/>
          <p:cNvSpPr txBox="1"/>
          <p:nvPr/>
        </p:nvSpPr>
        <p:spPr>
          <a:xfrm>
            <a:off x="2491486" y="3662755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wrong</a:t>
            </a:r>
          </a:p>
          <a:p>
            <a:r>
              <a:rPr lang="en-US" dirty="0">
                <a:solidFill>
                  <a:srgbClr val="C00000"/>
                </a:solidFill>
              </a:rPr>
              <a:t>boundary</a:t>
            </a:r>
          </a:p>
        </p:txBody>
      </p:sp>
      <p:sp>
        <p:nvSpPr>
          <p:cNvPr id="1025" name="TextBox 1024"/>
          <p:cNvSpPr txBox="1"/>
          <p:nvPr/>
        </p:nvSpPr>
        <p:spPr>
          <a:xfrm>
            <a:off x="6553200" y="2895600"/>
            <a:ext cx="3484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Boundary is W</a:t>
            </a:r>
            <a:r>
              <a:rPr lang="en-US" sz="2000" baseline="-25000" dirty="0"/>
              <a:t>1</a:t>
            </a:r>
            <a:r>
              <a:rPr lang="en-US" sz="2000" dirty="0"/>
              <a:t>x</a:t>
            </a:r>
            <a:r>
              <a:rPr lang="en-US" sz="2000" baseline="-25000" dirty="0"/>
              <a:t>1</a:t>
            </a:r>
            <a:r>
              <a:rPr lang="en-US" sz="2000" dirty="0"/>
              <a:t> + W</a:t>
            </a:r>
            <a:r>
              <a:rPr lang="en-US" sz="2000" baseline="-25000" dirty="0"/>
              <a:t>2</a:t>
            </a:r>
            <a:r>
              <a:rPr lang="en-US" sz="2000" dirty="0"/>
              <a:t>x</a:t>
            </a:r>
            <a:r>
              <a:rPr lang="en-US" sz="2000" baseline="-25000" dirty="0"/>
              <a:t>2</a:t>
            </a:r>
            <a:r>
              <a:rPr lang="en-US" sz="2000" dirty="0"/>
              <a:t> + </a:t>
            </a:r>
            <a:r>
              <a:rPr lang="en-US" sz="2000" dirty="0">
                <a:sym typeface="Symbol"/>
              </a:rPr>
              <a:t> = 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733800" y="4262880"/>
            <a:ext cx="1380180" cy="1014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32396" y="5150828"/>
            <a:ext cx="320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approximately correct boundary</a:t>
            </a:r>
          </a:p>
        </p:txBody>
      </p:sp>
    </p:spTree>
    <p:extLst>
      <p:ext uri="{BB962C8B-B14F-4D97-AF65-F5344CB8AC3E}">
        <p14:creationId xmlns:p14="http://schemas.microsoft.com/office/powerpoint/2010/main" val="831720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single layer networks with feed forward learning were not powerful enough.</a:t>
            </a:r>
          </a:p>
          <a:p>
            <a:r>
              <a:rPr lang="en-US" dirty="0"/>
              <a:t>Could only produce simple linear classifiers.</a:t>
            </a:r>
          </a:p>
          <a:p>
            <a:r>
              <a:rPr lang="en-US" dirty="0"/>
              <a:t>More powerful networks have multiple hidden layers.</a:t>
            </a:r>
          </a:p>
          <a:p>
            <a:r>
              <a:rPr lang="en-US" dirty="0"/>
              <a:t>The learning algorithm is called </a:t>
            </a:r>
            <a:r>
              <a:rPr lang="en-US" dirty="0">
                <a:solidFill>
                  <a:srgbClr val="FF0000"/>
                </a:solidFill>
              </a:rPr>
              <a:t>back propagation</a:t>
            </a:r>
            <a:r>
              <a:rPr lang="en-US" dirty="0"/>
              <a:t>, because it computes the error at the end and propagates it back through the weights of the network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65890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8234"/>
          <a:stretch/>
        </p:blipFill>
        <p:spPr bwMode="auto">
          <a:xfrm>
            <a:off x="2817342" y="152401"/>
            <a:ext cx="5812625" cy="658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67" y="2514601"/>
            <a:ext cx="1379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Let’s break it</a:t>
            </a:r>
          </a:p>
          <a:p>
            <a:r>
              <a:rPr lang="en-US" dirty="0">
                <a:solidFill>
                  <a:srgbClr val="0000FF"/>
                </a:solidFill>
              </a:rPr>
              <a:t>into steps.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1" y="218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61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10846"/>
            <a:ext cx="10515600" cy="1325563"/>
          </a:xfrm>
        </p:spPr>
        <p:txBody>
          <a:bodyPr/>
          <a:lstStyle/>
          <a:p>
            <a:r>
              <a:rPr lang="en-US" dirty="0"/>
              <a:t>Initialize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12144" r="22309" b="55041"/>
          <a:stretch/>
        </p:blipFill>
        <p:spPr bwMode="auto">
          <a:xfrm>
            <a:off x="2220362" y="110564"/>
            <a:ext cx="9301078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10" name="Straight Arrow Connector 9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22" name="Straight Arrow Connector 21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5772D2A-BA92-4D13-A382-A7B81FD7C945}"/>
              </a:ext>
            </a:extLst>
          </p:cNvPr>
          <p:cNvSpPr/>
          <p:nvPr/>
        </p:nvSpPr>
        <p:spPr>
          <a:xfrm>
            <a:off x="2057912" y="3626755"/>
            <a:ext cx="4251558" cy="9697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05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dirty="0"/>
              <a:t>Forward Computation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2" t="44958" r="22309" b="35024"/>
          <a:stretch/>
        </p:blipFill>
        <p:spPr bwMode="auto">
          <a:xfrm>
            <a:off x="1548715" y="1447800"/>
            <a:ext cx="90948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E3334-38EA-4FFB-B971-CDEFFFC869EE}"/>
              </a:ext>
            </a:extLst>
          </p:cNvPr>
          <p:cNvSpPr txBox="1"/>
          <p:nvPr/>
        </p:nvSpPr>
        <p:spPr>
          <a:xfrm>
            <a:off x="5941062" y="5383431"/>
            <a:ext cx="1432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</a:t>
            </a:r>
            <a:r>
              <a:rPr lang="en-US" dirty="0" err="1">
                <a:solidFill>
                  <a:srgbClr val="FF0000"/>
                </a:solidFill>
              </a:rPr>
              <a:t>in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r>
              <a:rPr lang="en-US" dirty="0">
                <a:solidFill>
                  <a:srgbClr val="FF0000"/>
                </a:solidFill>
              </a:rPr>
              <a:t>) =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baseline="-25000" dirty="0" err="1">
                <a:solidFill>
                  <a:srgbClr val="FF0000"/>
                </a:solidFill>
              </a:rPr>
              <a:t>nf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603089-F8CF-4713-8ABE-626A3B8DE4EC}"/>
              </a:ext>
            </a:extLst>
          </p:cNvPr>
          <p:cNvSpPr txBox="1"/>
          <p:nvPr/>
        </p:nvSpPr>
        <p:spPr>
          <a:xfrm>
            <a:off x="4395138" y="4307840"/>
            <a:ext cx="143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F4AC32-E3CD-4AA3-8C15-BDC390E9F88D}"/>
              </a:ext>
            </a:extLst>
          </p:cNvPr>
          <p:cNvSpPr txBox="1"/>
          <p:nvPr/>
        </p:nvSpPr>
        <p:spPr>
          <a:xfrm>
            <a:off x="4221482" y="6410960"/>
            <a:ext cx="223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g(in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  <a:r>
              <a:rPr lang="en-US" dirty="0">
                <a:solidFill>
                  <a:srgbClr val="FF0000"/>
                </a:solidFill>
              </a:rPr>
              <a:t>) = a</a:t>
            </a:r>
            <a:r>
              <a:rPr lang="en-US" baseline="-25000" dirty="0">
                <a:solidFill>
                  <a:srgbClr val="FF0000"/>
                </a:solidFill>
              </a:rPr>
              <a:t>n2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AD28BF-A0AC-4C97-94ED-636B08D07016}"/>
              </a:ext>
            </a:extLst>
          </p:cNvPr>
          <p:cNvCxnSpPr/>
          <p:nvPr/>
        </p:nvCxnSpPr>
        <p:spPr>
          <a:xfrm flipV="1">
            <a:off x="4066697" y="4677172"/>
            <a:ext cx="469167" cy="324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8D5EB-DF25-4DA8-BF62-FB1412DFD20D}"/>
              </a:ext>
            </a:extLst>
          </p:cNvPr>
          <p:cNvCxnSpPr/>
          <p:nvPr/>
        </p:nvCxnSpPr>
        <p:spPr>
          <a:xfrm>
            <a:off x="4145279" y="6246032"/>
            <a:ext cx="173656" cy="2993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34BB4E1-143A-4EC0-ADE8-407B4D511975}"/>
              </a:ext>
            </a:extLst>
          </p:cNvPr>
          <p:cNvCxnSpPr>
            <a:stCxn id="15" idx="3"/>
            <a:endCxn id="23" idx="1"/>
          </p:cNvCxnSpPr>
          <p:nvPr/>
        </p:nvCxnSpPr>
        <p:spPr>
          <a:xfrm>
            <a:off x="5176280" y="5568096"/>
            <a:ext cx="764782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15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032101A-5050-47C8-8A8B-413B05CF5702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 Machines (SVM)</a:t>
            </a: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819400" y="1600200"/>
            <a:ext cx="7194550" cy="448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Support vector machines are learning algorithms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that try to find a </a:t>
            </a: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that separates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       the different classes of data the most.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Times New Roman" pitchFamily="16" charset="0"/>
              </a:rPr>
              <a:t>They are a specific kind of kernel machines based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	two key ideas: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maximum margin hyperplanes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solidFill>
                  <a:srgbClr val="CC0000"/>
                </a:solidFill>
                <a:latin typeface="Times New Roman" pitchFamily="16" charset="0"/>
              </a:rPr>
              <a:t>a kernel ‘trick’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2400">
              <a:solidFill>
                <a:srgbClr val="CC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81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1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4677" r="22360" b="30816"/>
          <a:stretch/>
        </p:blipFill>
        <p:spPr bwMode="auto">
          <a:xfrm>
            <a:off x="1524000" y="1524001"/>
            <a:ext cx="8991600" cy="57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33722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90289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43148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51777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26332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52188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88710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82188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96789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70244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95472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71891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424283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6121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50621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51777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508824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6598" y="2667000"/>
            <a:ext cx="7829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Node </a:t>
            </a:r>
            <a:r>
              <a:rPr lang="en-US" dirty="0" err="1">
                <a:solidFill>
                  <a:srgbClr val="0000FF"/>
                </a:solidFill>
              </a:rPr>
              <a:t>nf</a:t>
            </a:r>
            <a:r>
              <a:rPr lang="en-US" dirty="0"/>
              <a:t> is the only node in our output layer.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</a:t>
            </a:r>
            <a:r>
              <a:rPr lang="en-US" dirty="0">
                <a:solidFill>
                  <a:srgbClr val="0000FF"/>
                </a:solidFill>
              </a:rPr>
              <a:t>error</a:t>
            </a:r>
            <a:r>
              <a:rPr lang="en-US" dirty="0"/>
              <a:t> at that node and multiply by the derivative of the weighted</a:t>
            </a:r>
          </a:p>
          <a:p>
            <a:r>
              <a:rPr lang="en-US" dirty="0"/>
              <a:t>      input sum to get the </a:t>
            </a:r>
            <a:r>
              <a:rPr lang="en-US" dirty="0">
                <a:solidFill>
                  <a:srgbClr val="0000FF"/>
                </a:solidFill>
              </a:rPr>
              <a:t>change delta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/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= g’(</a:t>
                </a:r>
                <a:r>
                  <a:rPr lang="en-US" dirty="0" err="1">
                    <a:solidFill>
                      <a:srgbClr val="FF0000"/>
                    </a:solidFill>
                  </a:rPr>
                  <a:t>in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 * (</a:t>
                </a:r>
                <a:r>
                  <a:rPr lang="en-US" dirty="0" err="1">
                    <a:solidFill>
                      <a:srgbClr val="FF0000"/>
                    </a:solidFill>
                  </a:rPr>
                  <a:t>y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 –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r>
                  <a:rPr lang="en-US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9202E36-030E-4145-8AD6-0EB3200E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4702438"/>
                <a:ext cx="2677161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07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2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68797" r="22360" b="21836"/>
          <a:stretch/>
        </p:blipFill>
        <p:spPr bwMode="auto">
          <a:xfrm>
            <a:off x="1524000" y="2051223"/>
            <a:ext cx="8991600" cy="119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4375" y="5001741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375" y="5567415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84375" y="6096000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3183" y="5182291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5927845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2985447" y="5186407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2985447" y="5551624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985447" y="5486401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57912" y="4632409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066698" y="5366958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081114" y="5619241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383430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59369" y="49073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6794" y="52766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6794" y="572666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67201" y="5182291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1441" y="5752762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14136" y="3249828"/>
            <a:ext cx="4748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At each of the other layers, the deltas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derivative of its input sum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sum of its output weights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delta computed for the output error </a:t>
            </a:r>
          </a:p>
        </p:txBody>
      </p:sp>
      <p:cxnSp>
        <p:nvCxnSpPr>
          <p:cNvPr id="23" name="Straight Arrow Connector 22"/>
          <p:cNvCxnSpPr>
            <a:stCxn id="4" idx="3"/>
          </p:cNvCxnSpPr>
          <p:nvPr/>
        </p:nvCxnSpPr>
        <p:spPr>
          <a:xfrm>
            <a:off x="2985447" y="5186408"/>
            <a:ext cx="732982" cy="75102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F052C9E-FC4E-4E12-819D-43C609D06AB6}"/>
              </a:ext>
            </a:extLst>
          </p:cNvPr>
          <p:cNvSpPr txBox="1"/>
          <p:nvPr/>
        </p:nvSpPr>
        <p:spPr>
          <a:xfrm>
            <a:off x="10477338" y="2880496"/>
            <a:ext cx="381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/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nf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A9053F-A3CC-4E27-868F-ED31BD857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338" y="5434575"/>
                <a:ext cx="12555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/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m:rPr>
                            <m:sty m:val="p"/>
                          </m:rP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baseline="-250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baseline="-25000" dirty="0" err="1">
                    <a:solidFill>
                      <a:srgbClr val="FF0000"/>
                    </a:solidFill>
                  </a:rPr>
                  <a:t>nf</a:t>
                </a:r>
                <a:endParaRPr lang="en-US" baseline="-25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2E1703-D240-44D7-B34E-799D3196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05" y="4882991"/>
                <a:ext cx="3048001" cy="369332"/>
              </a:xfrm>
              <a:prstGeom prst="rect">
                <a:avLst/>
              </a:prstGeom>
              <a:blipFill>
                <a:blip r:embed="rId4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02C196-7378-4064-B85F-904E2138BC0A}"/>
              </a:ext>
            </a:extLst>
          </p:cNvPr>
          <p:cNvCxnSpPr>
            <a:endCxn id="25" idx="1"/>
          </p:cNvCxnSpPr>
          <p:nvPr/>
        </p:nvCxnSpPr>
        <p:spPr>
          <a:xfrm flipV="1">
            <a:off x="4081113" y="5067657"/>
            <a:ext cx="775292" cy="114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A2BDAF-6120-475D-84FD-0D9C90DCBE81}"/>
              </a:ext>
            </a:extLst>
          </p:cNvPr>
          <p:cNvSpPr txBox="1"/>
          <p:nvPr/>
        </p:nvSpPr>
        <p:spPr>
          <a:xfrm>
            <a:off x="7169990" y="4678677"/>
            <a:ext cx="286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there were two output nodes, there would be a summation.</a:t>
            </a:r>
          </a:p>
        </p:txBody>
      </p:sp>
    </p:spTree>
    <p:extLst>
      <p:ext uri="{BB962C8B-B14F-4D97-AF65-F5344CB8AC3E}">
        <p14:creationId xmlns:p14="http://schemas.microsoft.com/office/powerpoint/2010/main" val="11311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Propagation 3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1" t="77972" r="22360" b="15156"/>
          <a:stretch/>
        </p:blipFill>
        <p:spPr bwMode="auto">
          <a:xfrm>
            <a:off x="1524000" y="1447800"/>
            <a:ext cx="8991600" cy="87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0885" y="4090773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0885" y="4656447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0885" y="5185032"/>
            <a:ext cx="4010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9693" y="4271323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94109" y="5016877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n2</a:t>
            </a:r>
          </a:p>
        </p:txBody>
      </p:sp>
      <p:cxnSp>
        <p:nvCxnSpPr>
          <p:cNvPr id="9" name="Straight Arrow Connector 8"/>
          <p:cNvCxnSpPr>
            <a:stCxn id="4" idx="3"/>
            <a:endCxn id="7" idx="1"/>
          </p:cNvCxnSpPr>
          <p:nvPr/>
        </p:nvCxnSpPr>
        <p:spPr>
          <a:xfrm>
            <a:off x="3121957" y="4275439"/>
            <a:ext cx="657736" cy="180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3121957" y="4640656"/>
            <a:ext cx="657736" cy="7290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3121957" y="4575433"/>
            <a:ext cx="657736" cy="26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94422" y="3721441"/>
            <a:ext cx="332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layer 1                   2                    3=L</a:t>
            </a: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4203208" y="4455990"/>
            <a:ext cx="733903" cy="252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 flipV="1">
            <a:off x="4217624" y="4708273"/>
            <a:ext cx="719487" cy="493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37110" y="4472462"/>
            <a:ext cx="3756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nf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95879" y="399638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3304" y="436571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63304" y="48157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w31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03711" y="427132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w1f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7951" y="484179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w2f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1" y="2895600"/>
            <a:ext cx="668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Now that all the deltas are defined, the weight updates just use them.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E27A8B-4AB3-47AA-811B-564260E60E74}"/>
              </a:ext>
            </a:extLst>
          </p:cNvPr>
          <p:cNvSpPr txBox="1"/>
          <p:nvPr/>
        </p:nvSpPr>
        <p:spPr>
          <a:xfrm flipH="1">
            <a:off x="6476999" y="4640655"/>
            <a:ext cx="53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47E95-E921-43C5-B012-5BB21C767CD4}"/>
              </a:ext>
            </a:extLst>
          </p:cNvPr>
          <p:cNvSpPr txBox="1"/>
          <p:nvPr/>
        </p:nvSpPr>
        <p:spPr>
          <a:xfrm>
            <a:off x="7935441" y="4605756"/>
            <a:ext cx="239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D6AD2E-F094-40BC-B92D-E636EBE42CAE}"/>
              </a:ext>
            </a:extLst>
          </p:cNvPr>
          <p:cNvCxnSpPr>
            <a:endCxn id="23" idx="1"/>
          </p:cNvCxnSpPr>
          <p:nvPr/>
        </p:nvCxnSpPr>
        <p:spPr>
          <a:xfrm flipV="1">
            <a:off x="6743699" y="4790422"/>
            <a:ext cx="1191742" cy="25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F9E3128-389E-4832-8C84-969A0BA7A1A0}"/>
              </a:ext>
            </a:extLst>
          </p:cNvPr>
          <p:cNvSpPr txBox="1"/>
          <p:nvPr/>
        </p:nvSpPr>
        <p:spPr>
          <a:xfrm flipH="1">
            <a:off x="7056121" y="4455989"/>
            <a:ext cx="787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</a:t>
            </a:r>
            <a:r>
              <a:rPr lang="en-US" baseline="-25000" dirty="0" err="1"/>
              <a:t>ij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/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j</m:t>
                      </m:r>
                    </m:oMath>
                  </m:oMathPara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264F24F-7EA1-457B-ACD7-4D27F0590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787" y="4467256"/>
                <a:ext cx="178406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2999C2B5-95D0-46EE-A719-28BFB4F9C5E7}"/>
              </a:ext>
            </a:extLst>
          </p:cNvPr>
          <p:cNvSpPr txBox="1"/>
          <p:nvPr/>
        </p:nvSpPr>
        <p:spPr>
          <a:xfrm flipH="1">
            <a:off x="6166268" y="4421090"/>
            <a:ext cx="4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6102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Propagation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 delta values for the output units using observed errors.</a:t>
            </a:r>
          </a:p>
          <a:p>
            <a:r>
              <a:rPr lang="en-US" dirty="0"/>
              <a:t>Starting at the </a:t>
            </a:r>
            <a:r>
              <a:rPr lang="en-US" dirty="0">
                <a:solidFill>
                  <a:srgbClr val="0000FF"/>
                </a:solidFill>
              </a:rPr>
              <a:t>output-1</a:t>
            </a:r>
            <a:r>
              <a:rPr lang="en-US" dirty="0"/>
              <a:t> layer</a:t>
            </a:r>
          </a:p>
          <a:p>
            <a:pPr lvl="1"/>
            <a:r>
              <a:rPr lang="en-US" dirty="0"/>
              <a:t>repeat</a:t>
            </a:r>
          </a:p>
          <a:p>
            <a:pPr lvl="2"/>
            <a:r>
              <a:rPr lang="en-US" dirty="0"/>
              <a:t>propagate delta values back to previous layer</a:t>
            </a:r>
          </a:p>
          <a:p>
            <a:pPr lvl="2"/>
            <a:r>
              <a:rPr lang="en-US" dirty="0"/>
              <a:t>till done with all layers</a:t>
            </a:r>
          </a:p>
          <a:p>
            <a:pPr lvl="1"/>
            <a:r>
              <a:rPr lang="en-US" dirty="0"/>
              <a:t>update weights for all layers 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This is done for all examples and multiple epochs, till convergence or enough iterations.</a:t>
            </a:r>
          </a:p>
        </p:txBody>
      </p:sp>
    </p:spTree>
    <p:extLst>
      <p:ext uri="{BB962C8B-B14F-4D97-AF65-F5344CB8AC3E}">
        <p14:creationId xmlns:p14="http://schemas.microsoft.com/office/powerpoint/2010/main" val="6706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1" y="609601"/>
            <a:ext cx="698697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taken to build model: </a:t>
            </a:r>
            <a:r>
              <a:rPr lang="en-US" dirty="0">
                <a:solidFill>
                  <a:srgbClr val="0000FF"/>
                </a:solidFill>
              </a:rPr>
              <a:t>16.2 seconds</a:t>
            </a:r>
          </a:p>
          <a:p>
            <a:endParaRPr lang="en-US" dirty="0"/>
          </a:p>
          <a:p>
            <a:r>
              <a:rPr lang="en-US" dirty="0"/>
              <a:t>Correctly Classified Instances         307               </a:t>
            </a:r>
            <a:r>
              <a:rPr lang="en-US" dirty="0">
                <a:solidFill>
                  <a:srgbClr val="0000FF"/>
                </a:solidFill>
              </a:rPr>
              <a:t>80.3665 % (did not boost)</a:t>
            </a:r>
          </a:p>
          <a:p>
            <a:r>
              <a:rPr lang="en-US" dirty="0"/>
              <a:t>Incorrectly Classified Instances        75               19.6335 %</a:t>
            </a:r>
          </a:p>
          <a:p>
            <a:r>
              <a:rPr lang="en-US" dirty="0"/>
              <a:t>Kappa statistic                          0.6056</a:t>
            </a:r>
          </a:p>
          <a:p>
            <a:r>
              <a:rPr lang="en-US" dirty="0"/>
              <a:t>Mean absolute error                      0.1982</a:t>
            </a:r>
          </a:p>
          <a:p>
            <a:r>
              <a:rPr lang="en-US" dirty="0"/>
              <a:t>Root mean squared error                  0.41  </a:t>
            </a:r>
          </a:p>
          <a:p>
            <a:r>
              <a:rPr lang="en-US" dirty="0"/>
              <a:t>Relative absolute error                 39.7113 %</a:t>
            </a:r>
          </a:p>
          <a:p>
            <a:r>
              <a:rPr lang="en-US" dirty="0"/>
              <a:t>Root relative squared error             81.9006 %</a:t>
            </a:r>
          </a:p>
          <a:p>
            <a:r>
              <a:rPr lang="en-US" dirty="0"/>
              <a:t>Total Number of Instances              382     </a:t>
            </a:r>
          </a:p>
          <a:p>
            <a:endParaRPr lang="en-US" dirty="0"/>
          </a:p>
          <a:p>
            <a:r>
              <a:rPr lang="en-US" dirty="0"/>
              <a:t>               TP Rate   FP Rate   Precision   Recall  F-Measure   ROC Area  Class</a:t>
            </a:r>
          </a:p>
          <a:p>
            <a:r>
              <a:rPr lang="en-US" dirty="0"/>
              <a:t>                 0.706     0.103      0.868     0.706     0.779      0.872   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               0.897     0.294      0.761     0.897     0.824      0.872    </a:t>
            </a:r>
            <a:r>
              <a:rPr lang="en-US" dirty="0" err="1"/>
              <a:t>dor</a:t>
            </a:r>
            <a:endParaRPr lang="en-US" dirty="0"/>
          </a:p>
          <a:p>
            <a:r>
              <a:rPr lang="en-US" dirty="0"/>
              <a:t>W Avg.    0.804     0.2           0.814     0.804     0.802      0.872</a:t>
            </a:r>
          </a:p>
          <a:p>
            <a:endParaRPr lang="en-US" dirty="0"/>
          </a:p>
          <a:p>
            <a:r>
              <a:rPr lang="en-US" dirty="0"/>
              <a:t>=== Confusion Matrix ===</a:t>
            </a:r>
          </a:p>
          <a:p>
            <a:endParaRPr lang="en-US" dirty="0"/>
          </a:p>
          <a:p>
            <a:r>
              <a:rPr lang="en-US" dirty="0"/>
              <a:t>   a   b   &lt;-- classified as</a:t>
            </a:r>
          </a:p>
          <a:p>
            <a:r>
              <a:rPr lang="en-US" dirty="0"/>
              <a:t> 132  55 |   a = </a:t>
            </a:r>
            <a:r>
              <a:rPr lang="en-US" dirty="0" err="1"/>
              <a:t>cal</a:t>
            </a:r>
            <a:endParaRPr lang="en-US" dirty="0"/>
          </a:p>
          <a:p>
            <a:r>
              <a:rPr lang="en-US" dirty="0"/>
              <a:t>  20 175 |   b = </a:t>
            </a:r>
            <a:r>
              <a:rPr lang="en-US" dirty="0" err="1"/>
              <a:t>dor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15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" y="226378"/>
            <a:ext cx="10515600" cy="2852737"/>
          </a:xfrm>
        </p:spPr>
        <p:txBody>
          <a:bodyPr/>
          <a:lstStyle/>
          <a:p>
            <a:r>
              <a:rPr lang="en-US" dirty="0"/>
              <a:t>Multi-Class 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2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7F60C-1C93-4A71-BC58-7F817106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2C4FC-3764-4184-8F14-FCE077739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791"/>
            <a:ext cx="6035261" cy="4401172"/>
          </a:xfrm>
        </p:spPr>
        <p:txBody>
          <a:bodyPr>
            <a:normAutofit fontScale="92500"/>
          </a:bodyPr>
          <a:lstStyle/>
          <a:p>
            <a:r>
              <a:rPr lang="en-US" dirty="0"/>
              <a:t>Traditional Method: 1-vs-other method</a:t>
            </a:r>
          </a:p>
          <a:p>
            <a:pPr lvl="1"/>
            <a:r>
              <a:rPr lang="en-US" dirty="0"/>
              <a:t>Too slow. If we have n-classes, we need to train n models</a:t>
            </a:r>
          </a:p>
          <a:p>
            <a:pPr lvl="1"/>
            <a:r>
              <a:rPr lang="en-US" dirty="0"/>
              <a:t>Performance is not great, because the sample size is different for positive and negative classes</a:t>
            </a:r>
          </a:p>
          <a:p>
            <a:r>
              <a:rPr lang="en-US" dirty="0"/>
              <a:t>Multiple Neurons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Use n output neuron to correspond n classes.</a:t>
            </a:r>
          </a:p>
          <a:p>
            <a:pPr lvl="1"/>
            <a:r>
              <a:rPr lang="en-US" dirty="0"/>
              <a:t>Easy, fast, and robust</a:t>
            </a:r>
          </a:p>
          <a:p>
            <a:pPr lvl="1"/>
            <a:r>
              <a:rPr lang="en-US" dirty="0"/>
              <a:t>Problem: how to model the probability? The values in the neural network can be negative or greater than 1.</a:t>
            </a:r>
          </a:p>
        </p:txBody>
      </p:sp>
      <p:pic>
        <p:nvPicPr>
          <p:cNvPr id="1028" name="Picture 4" descr="Classify Sentences via a Multilayer Perceptron (MLP) - Austin G ...">
            <a:extLst>
              <a:ext uri="{FF2B5EF4-FFF2-40B4-BE49-F238E27FC236}">
                <a16:creationId xmlns:a16="http://schemas.microsoft.com/office/drawing/2014/main" id="{B9A6503D-4458-4204-A0E7-662C6906B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819" y="1487488"/>
            <a:ext cx="3828520" cy="43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92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Softmax: normalized exponential</a:t>
            </a:r>
            <a:endParaRPr sz="3200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Input: vector of reals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Output: </a:t>
            </a:r>
            <a:r>
              <a:rPr lang="en" b="1" dirty="0">
                <a:solidFill>
                  <a:schemeClr val="dk1"/>
                </a:solidFill>
              </a:rPr>
              <a:t>probability</a:t>
            </a:r>
            <a:r>
              <a:rPr lang="en" dirty="0">
                <a:solidFill>
                  <a:schemeClr val="dk1"/>
                </a:solidFill>
              </a:rPr>
              <a:t> distribution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softmax([1,2,7,3,2]):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: [2.72, 7.39, 1096.63, 20.09, 7.39]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Calculate 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): 2.72+7.39+1096.63+20.09+7.39 = 1134.22</a:t>
            </a:r>
            <a:br>
              <a:rPr lang="en" sz="2400" dirty="0">
                <a:solidFill>
                  <a:schemeClr val="dk1"/>
                </a:solidFill>
              </a:rPr>
            </a:br>
            <a:r>
              <a:rPr lang="en" sz="2400" dirty="0">
                <a:solidFill>
                  <a:schemeClr val="dk1"/>
                </a:solidFill>
              </a:rPr>
              <a:t>	Normalize: 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/sum(e</a:t>
            </a:r>
            <a:r>
              <a:rPr lang="en" sz="2400" baseline="30000" dirty="0">
                <a:solidFill>
                  <a:schemeClr val="dk1"/>
                </a:solidFill>
              </a:rPr>
              <a:t>x</a:t>
            </a:r>
            <a:r>
              <a:rPr lang="en" sz="2400" dirty="0">
                <a:solidFill>
                  <a:schemeClr val="dk1"/>
                </a:solidFill>
              </a:rPr>
              <a:t>) = [0.002, 0.007, 0.967, 0.017, 0.007]</a:t>
            </a:r>
          </a:p>
          <a:p>
            <a:pPr marL="0" indent="0">
              <a:lnSpc>
                <a:spcPct val="115000"/>
              </a:lnSpc>
              <a:spcBef>
                <a:spcPts val="2133"/>
              </a:spcBef>
              <a:buNone/>
            </a:pPr>
            <a:r>
              <a:rPr lang="en" sz="2400" dirty="0">
                <a:solidFill>
                  <a:schemeClr val="dk1"/>
                </a:solidFill>
              </a:rPr>
              <a:t>              </a:t>
            </a:r>
            <a:r>
              <a:rPr lang="en" sz="2400" dirty="0">
                <a:solidFill>
                  <a:srgbClr val="FF0000"/>
                </a:solidFill>
              </a:rPr>
              <a:t>Result is a vector of reals.</a:t>
            </a:r>
            <a:br>
              <a:rPr lang="en" sz="2400" dirty="0">
                <a:solidFill>
                  <a:srgbClr val="FF0000"/>
                </a:solidFill>
              </a:rPr>
            </a:br>
            <a:br>
              <a:rPr lang="en" sz="2400" dirty="0">
                <a:solidFill>
                  <a:schemeClr val="dk1"/>
                </a:solidFill>
              </a:rPr>
            </a:br>
            <a:endParaRPr sz="2400"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3969" y="1178435"/>
            <a:ext cx="4927659" cy="1689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38536A-3E84-4C15-8016-98B688E9CB9C}"/>
              </a:ext>
            </a:extLst>
          </p:cNvPr>
          <p:cNvSpPr txBox="1"/>
          <p:nvPr/>
        </p:nvSpPr>
        <p:spPr>
          <a:xfrm>
            <a:off x="2621280" y="3075057"/>
            <a:ext cx="386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72309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7418"/>
            <a:ext cx="10515600" cy="2852737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Here, we will go over a simple 2-layer neural network (no bias).</a:t>
            </a:r>
          </a:p>
        </p:txBody>
      </p:sp>
    </p:spTree>
    <p:extLst>
      <p:ext uri="{BB962C8B-B14F-4D97-AF65-F5344CB8AC3E}">
        <p14:creationId xmlns:p14="http://schemas.microsoft.com/office/powerpoint/2010/main" val="671027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7C3C9-9000-49FB-8E77-1952DB48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Mini-batch for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8AE-7956-41DA-831D-80590C541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We use a matrix to represent data. </a:t>
            </a:r>
          </a:p>
          <a:p>
            <a:r>
              <a:rPr lang="en-US" dirty="0"/>
              <a:t>If there are 10,000 images, and each image contains 784 features, we can use a 10,000 x 784 matrix to represent the whole dataset.</a:t>
            </a:r>
          </a:p>
          <a:p>
            <a:r>
              <a:rPr lang="en-US" dirty="0"/>
              <a:t>Hard to load a large dataset at once; so, we can </a:t>
            </a:r>
            <a:r>
              <a:rPr lang="en-US" dirty="0">
                <a:solidFill>
                  <a:srgbClr val="0000FF"/>
                </a:solidFill>
              </a:rPr>
              <a:t>split the dataset </a:t>
            </a:r>
            <a:r>
              <a:rPr lang="en-US" dirty="0"/>
              <a:t>into smaller batches. </a:t>
            </a:r>
          </a:p>
          <a:p>
            <a:r>
              <a:rPr lang="en-US" dirty="0"/>
              <a:t>For instance, in </a:t>
            </a:r>
            <a:r>
              <a:rPr lang="en-US" dirty="0">
                <a:solidFill>
                  <a:srgbClr val="FF0000"/>
                </a:solidFill>
              </a:rPr>
              <a:t>homework 5, we use batch size 128</a:t>
            </a:r>
            <a:r>
              <a:rPr lang="en-US" dirty="0"/>
              <a:t>. Then, each batch contains 128 images, and the corresponding data is stored in a 128 x 784 matrix.</a:t>
            </a:r>
          </a:p>
          <a:p>
            <a:r>
              <a:rPr lang="en-US" dirty="0"/>
              <a:t>Then, we can feed batches one-by-one to the ML model, and train it for each batch.</a:t>
            </a:r>
          </a:p>
        </p:txBody>
      </p:sp>
    </p:spTree>
    <p:extLst>
      <p:ext uri="{BB962C8B-B14F-4D97-AF65-F5344CB8AC3E}">
        <p14:creationId xmlns:p14="http://schemas.microsoft.com/office/powerpoint/2010/main" val="326574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SVM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525963"/>
          </a:xfrm>
        </p:spPr>
        <p:txBody>
          <a:bodyPr/>
          <a:lstStyle/>
          <a:p>
            <a:r>
              <a:rPr lang="en-US" dirty="0" err="1"/>
              <a:t>y</a:t>
            </a:r>
            <a:r>
              <a:rPr lang="en-US" baseline="-25000" dirty="0" err="1"/>
              <a:t>SVM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q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dirty="0"/>
              <a:t> </a:t>
            </a:r>
            <a:r>
              <a:rPr lang="el-GR" dirty="0"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US" baseline="-25000" dirty="0" err="1"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 K(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i</a:t>
            </a:r>
            <a:r>
              <a:rPr lang="en-US" dirty="0" err="1">
                <a:latin typeface="Arial"/>
                <a:cs typeface="Arial"/>
              </a:rPr>
              <a:t>,x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)</a:t>
            </a: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dirty="0">
                <a:latin typeface="Arial"/>
                <a:cs typeface="Arial"/>
              </a:rPr>
              <a:t> is a query or unknown object</a:t>
            </a:r>
          </a:p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lang="en-US" dirty="0">
                <a:latin typeface="Arial"/>
                <a:cs typeface="Arial"/>
              </a:rPr>
              <a:t> indexes the classes</a:t>
            </a:r>
          </a:p>
          <a:p>
            <a:r>
              <a:rPr lang="en-US" dirty="0">
                <a:latin typeface="Arial"/>
                <a:cs typeface="Arial"/>
              </a:rPr>
              <a:t>there are m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support vectors x</a:t>
            </a:r>
            <a:r>
              <a:rPr lang="en-US" baseline="-250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with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weights </a:t>
            </a:r>
            <a:r>
              <a:rPr lang="el-GR" dirty="0">
                <a:solidFill>
                  <a:srgbClr val="0000FF"/>
                </a:solidFill>
                <a:latin typeface="Arial"/>
                <a:cs typeface="Arial"/>
              </a:rPr>
              <a:t>α</a:t>
            </a:r>
            <a:r>
              <a:rPr lang="en-US" baseline="-25000" dirty="0" err="1">
                <a:solidFill>
                  <a:srgbClr val="0000FF"/>
                </a:solidFill>
                <a:latin typeface="Arial"/>
                <a:cs typeface="Arial"/>
              </a:rPr>
              <a:t>i,c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=1 to m for class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lang="en-US" dirty="0">
                <a:latin typeface="Arial"/>
                <a:cs typeface="Arial"/>
              </a:rPr>
              <a:t> is the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kernel function </a:t>
            </a:r>
            <a:r>
              <a:rPr lang="en-US" dirty="0">
                <a:latin typeface="Arial"/>
                <a:cs typeface="Arial"/>
              </a:rPr>
              <a:t>that compares x</a:t>
            </a:r>
            <a:r>
              <a:rPr lang="en-US" baseline="-25000" dirty="0">
                <a:latin typeface="Arial"/>
                <a:cs typeface="Arial"/>
              </a:rPr>
              <a:t>i</a:t>
            </a:r>
            <a:r>
              <a:rPr lang="en-US" dirty="0">
                <a:latin typeface="Arial"/>
                <a:cs typeface="Arial"/>
              </a:rPr>
              <a:t> to </a:t>
            </a:r>
            <a:r>
              <a:rPr lang="en-US" dirty="0" err="1">
                <a:latin typeface="Arial"/>
                <a:cs typeface="Arial"/>
              </a:rPr>
              <a:t>x</a:t>
            </a:r>
            <a:r>
              <a:rPr lang="en-US" baseline="-25000" dirty="0" err="1">
                <a:latin typeface="Arial"/>
                <a:cs typeface="Arial"/>
              </a:rPr>
              <a:t>q</a:t>
            </a:r>
            <a:endParaRPr lang="en-US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3997960" y="159866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            </a:t>
            </a:r>
            <a:r>
              <a:rPr lang="en-US" dirty="0" err="1"/>
              <a:t>i</a:t>
            </a:r>
            <a:r>
              <a:rPr lang="en-US" dirty="0"/>
              <a:t>=1,m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7996" y="5791201"/>
            <a:ext cx="8240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*** This is for multiple class SVMs with support vectors</a:t>
            </a:r>
          </a:p>
          <a:p>
            <a:r>
              <a:rPr lang="en-US" sz="2800" dirty="0">
                <a:solidFill>
                  <a:srgbClr val="0000FF"/>
                </a:solidFill>
              </a:rPr>
              <a:t>for every class; we’ll see a simpler equation for 2 class.</a:t>
            </a:r>
          </a:p>
        </p:txBody>
      </p:sp>
    </p:spTree>
    <p:extLst>
      <p:ext uri="{BB962C8B-B14F-4D97-AF65-F5344CB8AC3E}">
        <p14:creationId xmlns:p14="http://schemas.microsoft.com/office/powerpoint/2010/main" val="10911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Easy Example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2" name="Table 15">
            <a:extLst>
              <a:ext uri="{FF2B5EF4-FFF2-40B4-BE49-F238E27FC236}">
                <a16:creationId xmlns:a16="http://schemas.microsoft.com/office/drawing/2014/main" id="{34EF56D9-1E0B-46C9-9AE8-DF3D61446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51459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3" name="Table 15">
            <a:extLst>
              <a:ext uri="{FF2B5EF4-FFF2-40B4-BE49-F238E27FC236}">
                <a16:creationId xmlns:a16="http://schemas.microsoft.com/office/drawing/2014/main" id="{F5289D3B-8415-4950-927B-166539F92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102735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2422C6-FD05-4D83-BE9C-907B3E8CE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88D663C-3C11-4F52-85DF-EAC1D677C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40359FB-B2D9-47AF-9BB9-5A87F1D4F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D9EE9B3E-E524-472E-A75B-126E7115F9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10320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34ED8B10-4AC0-45A6-9F3A-C82BAD488692}"/>
              </a:ext>
            </a:extLst>
          </p:cNvPr>
          <p:cNvSpPr txBox="1"/>
          <p:nvPr/>
        </p:nvSpPr>
        <p:spPr>
          <a:xfrm>
            <a:off x="9554117" y="331951"/>
            <a:ext cx="2546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Here, we use batch size of 4, and we only visualize the first sample  for simplicity.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D94A49-3575-47F4-A5B4-7BB9FCE818B7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371DB5-4018-41D1-BFD4-474306D6CF3A}"/>
              </a:ext>
            </a:extLst>
          </p:cNvPr>
          <p:cNvSpPr txBox="1"/>
          <p:nvPr/>
        </p:nvSpPr>
        <p:spPr>
          <a:xfrm>
            <a:off x="1306434" y="2070567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pixel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92626C-A913-45BD-A6D8-EADDC2F59ED7}"/>
              </a:ext>
            </a:extLst>
          </p:cNvPr>
          <p:cNvSpPr txBox="1"/>
          <p:nvPr/>
        </p:nvSpPr>
        <p:spPr>
          <a:xfrm>
            <a:off x="1334316" y="3058878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pixel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BA8598B-86D8-49F9-90CE-9DB344324E0E}"/>
              </a:ext>
            </a:extLst>
          </p:cNvPr>
          <p:cNvSpPr txBox="1"/>
          <p:nvPr/>
        </p:nvSpPr>
        <p:spPr>
          <a:xfrm>
            <a:off x="1334673" y="4029740"/>
            <a:ext cx="13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pixel</a:t>
            </a:r>
          </a:p>
        </p:txBody>
      </p:sp>
    </p:spTree>
    <p:extLst>
      <p:ext uri="{BB962C8B-B14F-4D97-AF65-F5344CB8AC3E}">
        <p14:creationId xmlns:p14="http://schemas.microsoft.com/office/powerpoint/2010/main" val="1507185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40" y="-58907"/>
            <a:ext cx="10515600" cy="1325563"/>
          </a:xfrm>
        </p:spPr>
        <p:txBody>
          <a:bodyPr/>
          <a:lstStyle/>
          <a:p>
            <a:r>
              <a:rPr lang="en-US" dirty="0"/>
              <a:t>[Example] Forward Pass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871553" y="4863624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69898" y="4715980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533341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86991"/>
              </p:ext>
            </p:extLst>
          </p:nvPr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761" y="5953385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4" name="Table 15">
            <a:extLst>
              <a:ext uri="{FF2B5EF4-FFF2-40B4-BE49-F238E27FC236}">
                <a16:creationId xmlns:a16="http://schemas.microsoft.com/office/drawing/2014/main" id="{F7198104-3CCC-481D-80C8-142D301229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238651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70A2C8CB-1538-4572-B039-CA45B6C2B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57" name="Table 15">
            <a:extLst>
              <a:ext uri="{FF2B5EF4-FFF2-40B4-BE49-F238E27FC236}">
                <a16:creationId xmlns:a16="http://schemas.microsoft.com/office/drawing/2014/main" id="{E3EE1F9F-09A9-4639-8CA5-82FF79FFD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848847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/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=0.61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B8982F9-CB41-4388-A966-30DCEC631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462" y="2246904"/>
                <a:ext cx="3458254" cy="5643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/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−0.3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0.74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1.16+0.74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=0.39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38FAF429-8568-48B5-AA28-EA50EF7A1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85" y="4146659"/>
                <a:ext cx="3455048" cy="5604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5272FE31-A193-4F7B-9A3F-F6120737B88F}"/>
              </a:ext>
            </a:extLst>
          </p:cNvPr>
          <p:cNvSpPr txBox="1"/>
          <p:nvPr/>
        </p:nvSpPr>
        <p:spPr>
          <a:xfrm flipH="1">
            <a:off x="5368067" y="983933"/>
            <a:ext cx="131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-6.0</a:t>
            </a:r>
          </a:p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9C3E3-2448-4BEF-86A1-2F6C3599DF41}"/>
              </a:ext>
            </a:extLst>
          </p:cNvPr>
          <p:cNvSpPr txBox="1"/>
          <p:nvPr/>
        </p:nvSpPr>
        <p:spPr>
          <a:xfrm>
            <a:off x="5435828" y="3889970"/>
            <a:ext cx="73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7970235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Ground Truth and Loss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44" name="Table 15">
            <a:extLst>
              <a:ext uri="{FF2B5EF4-FFF2-40B4-BE49-F238E27FC236}">
                <a16:creationId xmlns:a16="http://schemas.microsoft.com/office/drawing/2014/main" id="{8D90FABC-2D78-41BF-8744-18EED5415A43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00FF19-B6A0-46FA-8480-2D36481704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97EC71-A5DD-471E-BD7A-60103B9B0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FC48BBE-6BBA-4D64-A282-45A74AD13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15">
            <a:extLst>
              <a:ext uri="{FF2B5EF4-FFF2-40B4-BE49-F238E27FC236}">
                <a16:creationId xmlns:a16="http://schemas.microsoft.com/office/drawing/2014/main" id="{FB37E468-9CD0-4EE9-B403-5192596C001F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3A0B8885-C79A-40AD-AA08-E5E8446E7E83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835D9A-6F1A-4680-8E06-D8413D07B30D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EDFA16E-6ECE-4F48-B34F-0FC421FC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5D47596-6346-42C1-AF67-F3069B138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lowchart: Connector 58">
            <a:extLst>
              <a:ext uri="{FF2B5EF4-FFF2-40B4-BE49-F238E27FC236}">
                <a16:creationId xmlns:a16="http://schemas.microsoft.com/office/drawing/2014/main" id="{01C2C80B-CB89-4007-A539-CA31C1530CFA}"/>
              </a:ext>
            </a:extLst>
          </p:cNvPr>
          <p:cNvSpPr/>
          <p:nvPr/>
        </p:nvSpPr>
        <p:spPr>
          <a:xfrm>
            <a:off x="10193795" y="1595135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AC6C915A-5B9E-45A2-8D04-C27D73E4FCBA}"/>
              </a:ext>
            </a:extLst>
          </p:cNvPr>
          <p:cNvSpPr/>
          <p:nvPr/>
        </p:nvSpPr>
        <p:spPr>
          <a:xfrm>
            <a:off x="10228461" y="364261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4F0DA1-14D4-4FDA-81E6-8198CE4B9A23}"/>
              </a:ext>
            </a:extLst>
          </p:cNvPr>
          <p:cNvSpPr txBox="1"/>
          <p:nvPr/>
        </p:nvSpPr>
        <p:spPr>
          <a:xfrm>
            <a:off x="9856979" y="4711056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2AFBDA0-B8AA-4573-A546-4EFDA6C8DB6B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63" name="Rectangle: Diagonal Corners Snipped 62">
            <a:extLst>
              <a:ext uri="{FF2B5EF4-FFF2-40B4-BE49-F238E27FC236}">
                <a16:creationId xmlns:a16="http://schemas.microsoft.com/office/drawing/2014/main" id="{4D34A137-A545-42B1-9921-18AF5C600BA9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graphicFrame>
        <p:nvGraphicFramePr>
          <p:cNvPr id="64" name="Table 15">
            <a:extLst>
              <a:ext uri="{FF2B5EF4-FFF2-40B4-BE49-F238E27FC236}">
                <a16:creationId xmlns:a16="http://schemas.microsoft.com/office/drawing/2014/main" id="{0959F183-D018-4CE8-8C68-6B7DA3DA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2B7F22D9-0653-49C2-95F4-C461520DD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84FBF-902E-4670-8F78-25A60F9ECD52}"/>
              </a:ext>
            </a:extLst>
          </p:cNvPr>
          <p:cNvSpPr txBox="1"/>
          <p:nvPr/>
        </p:nvSpPr>
        <p:spPr>
          <a:xfrm flipH="1">
            <a:off x="9922861" y="834170"/>
            <a:ext cx="143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Ground truth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/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4D11106-7B2B-45E5-8CBB-BFCF97422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424" y="2269195"/>
                <a:ext cx="6112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/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69330F-B678-4603-9A2F-A996215CD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083244" y="4329147"/>
                <a:ext cx="5235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72DB821-8358-4815-A199-1CA9AE25D6F3}"/>
              </a:ext>
            </a:extLst>
          </p:cNvPr>
          <p:cNvCxnSpPr/>
          <p:nvPr/>
        </p:nvCxnSpPr>
        <p:spPr>
          <a:xfrm>
            <a:off x="9271660" y="2579924"/>
            <a:ext cx="670342" cy="296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A7EFC3-1C81-497D-8C63-B0DDE7D3027A}"/>
              </a:ext>
            </a:extLst>
          </p:cNvPr>
          <p:cNvCxnSpPr/>
          <p:nvPr/>
        </p:nvCxnSpPr>
        <p:spPr>
          <a:xfrm flipV="1">
            <a:off x="9503741" y="3203498"/>
            <a:ext cx="419120" cy="949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/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b="0" i="0" baseline="-250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0328C8-54C8-4F9A-A5B4-45F672E58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831" y="2756273"/>
                <a:ext cx="112776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6" name="Table 15">
            <a:extLst>
              <a:ext uri="{FF2B5EF4-FFF2-40B4-BE49-F238E27FC236}">
                <a16:creationId xmlns:a16="http://schemas.microsoft.com/office/drawing/2014/main" id="{CC3624D5-9DF0-4706-B690-9C375C639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770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Backpropagation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424426F-6EB3-4550-942B-35F9BA22B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CE6CCADB-A2DF-4712-B1D1-185C4933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7032F58D-ADF1-41B6-9268-57CAFDB35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111941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FF0000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5FF7F8A0-860B-4E13-8AD3-C9208A2A4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B16AAFCB-D70E-4777-94EA-9E4CF0E659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99083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0" name="Table 15">
            <a:extLst>
              <a:ext uri="{FF2B5EF4-FFF2-40B4-BE49-F238E27FC236}">
                <a16:creationId xmlns:a16="http://schemas.microsoft.com/office/drawing/2014/main" id="{9E3084ED-3761-4264-9688-9BFFCB5C4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23259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318602"/>
                  </a:ext>
                </a:extLst>
              </a:tr>
            </a:tbl>
          </a:graphicData>
        </a:graphic>
      </p:graphicFrame>
      <p:sp>
        <p:nvSpPr>
          <p:cNvPr id="92" name="TextBox 91">
            <a:extLst>
              <a:ext uri="{FF2B5EF4-FFF2-40B4-BE49-F238E27FC236}">
                <a16:creationId xmlns:a16="http://schemas.microsoft.com/office/drawing/2014/main" id="{03F1FC78-C564-4A26-9EA6-F67F4D47E326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4854059D-81BD-48A8-9167-DF1CCEF1F749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3A1608D6-1C77-47F9-8649-178F1B8BC92E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0A677C9-5FA4-41B7-B37B-EC2346F24244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B20C622-CAD8-4F6D-AF29-AF5D0D547CFB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graphicFrame>
        <p:nvGraphicFramePr>
          <p:cNvPr id="97" name="Table 15">
            <a:extLst>
              <a:ext uri="{FF2B5EF4-FFF2-40B4-BE49-F238E27FC236}">
                <a16:creationId xmlns:a16="http://schemas.microsoft.com/office/drawing/2014/main" id="{A00F7B66-323E-4508-92AF-1AD64230455B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15657B-E098-4E90-B286-56035DCD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3C180536-9BFC-4BA1-ACE6-E8AEC9AF5E94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3" name="Rectangle: Diagonal Corners Snipped 102">
            <a:extLst>
              <a:ext uri="{FF2B5EF4-FFF2-40B4-BE49-F238E27FC236}">
                <a16:creationId xmlns:a16="http://schemas.microsoft.com/office/drawing/2014/main" id="{E0289505-DFA5-4D45-888D-F9FF5A782AE8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98C8652-A6A5-4F8F-BB69-082914974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4" name="Table 15">
            <a:extLst>
              <a:ext uri="{FF2B5EF4-FFF2-40B4-BE49-F238E27FC236}">
                <a16:creationId xmlns:a16="http://schemas.microsoft.com/office/drawing/2014/main" id="{AEECB6C9-74DC-47AC-BA37-B11CBBD8D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15" name="Table 15">
            <a:extLst>
              <a:ext uri="{FF2B5EF4-FFF2-40B4-BE49-F238E27FC236}">
                <a16:creationId xmlns:a16="http://schemas.microsoft.com/office/drawing/2014/main" id="{A7AE7066-C312-453E-B8A0-888FFCE1C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sp>
        <p:nvSpPr>
          <p:cNvPr id="117" name="Rectangle 116">
            <a:extLst>
              <a:ext uri="{FF2B5EF4-FFF2-40B4-BE49-F238E27FC236}">
                <a16:creationId xmlns:a16="http://schemas.microsoft.com/office/drawing/2014/main" id="{A1FCDE04-5B60-4B9E-81DD-48CA9F01147F}"/>
              </a:ext>
            </a:extLst>
          </p:cNvPr>
          <p:cNvSpPr/>
          <p:nvPr/>
        </p:nvSpPr>
        <p:spPr>
          <a:xfrm>
            <a:off x="7535371" y="529413"/>
            <a:ext cx="2245452" cy="4431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Assume g’(.)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/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layer 2.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86E3251-0709-4B04-A559-EE718F97A3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74" y="1774042"/>
                <a:ext cx="2245452" cy="897212"/>
              </a:xfrm>
              <a:prstGeom prst="rect">
                <a:avLst/>
              </a:prstGeom>
              <a:blipFill>
                <a:blip r:embed="rId14"/>
                <a:stretch>
                  <a:fillRect t="-4027" r="-1351" b="-1140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9" name="Table 15">
            <a:extLst>
              <a:ext uri="{FF2B5EF4-FFF2-40B4-BE49-F238E27FC236}">
                <a16:creationId xmlns:a16="http://schemas.microsoft.com/office/drawing/2014/main" id="{D7E910C9-A4DC-4CF3-B9BD-3AC0D6895F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/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” represents elementwise multiplication for matrix</a:t>
                </a: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F62357C-E5DA-4E18-BCAC-EE165426D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368" y="265980"/>
                <a:ext cx="2662051" cy="897212"/>
              </a:xfrm>
              <a:prstGeom prst="rect">
                <a:avLst/>
              </a:prstGeom>
              <a:blipFill>
                <a:blip r:embed="rId15"/>
                <a:stretch>
                  <a:fillRect t="-4027" b="-1073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3" grpId="0"/>
      <p:bldP spid="85" grpId="0"/>
      <p:bldP spid="117" grpId="0" animBg="1"/>
      <p:bldP spid="58" grpId="0" animBg="1"/>
      <p:bldP spid="6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Backpropagation [Cont.]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859007"/>
              </p:ext>
            </p:extLst>
          </p:nvPr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/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8674CBD-95DB-4184-99EF-8466F263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437" y="6041967"/>
                <a:ext cx="523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/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FBE21A4-FFF1-4B6B-A7B9-700C0F42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38" y="6041967"/>
                <a:ext cx="52358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22" y="1776885"/>
                <a:ext cx="2624376" cy="9289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172708"/>
              </p:ext>
            </p:extLst>
          </p:nvPr>
        </p:nvGraphicFramePr>
        <p:xfrm>
          <a:off x="414685" y="2245490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/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0AAEBFC-2425-44AD-B2AF-C22C3D248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560" y="3438087"/>
                <a:ext cx="2993197" cy="649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4EC0A640-2444-4CFD-9F14-C3AE0B959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022037"/>
              </p:ext>
            </p:extLst>
          </p:nvPr>
        </p:nvGraphicFramePr>
        <p:xfrm>
          <a:off x="23461" y="3790702"/>
          <a:ext cx="2690763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96921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896921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0.0585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-0.0585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8533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/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b="0" dirty="0">
                          <a:solidFill>
                            <a:srgbClr val="FF0000"/>
                          </a:solidFill>
                        </a:rPr>
                        <m:t>)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FB7570A-FD16-4DB8-B877-5815877A9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0" y="31427"/>
                <a:ext cx="1619296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8" name="Table 15">
            <a:extLst>
              <a:ext uri="{FF2B5EF4-FFF2-40B4-BE49-F238E27FC236}">
                <a16:creationId xmlns:a16="http://schemas.microsoft.com/office/drawing/2014/main" id="{01286918-6B30-4528-83A1-E60EB8774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637329"/>
              </p:ext>
            </p:extLst>
          </p:nvPr>
        </p:nvGraphicFramePr>
        <p:xfrm>
          <a:off x="737381" y="308751"/>
          <a:ext cx="1410794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0539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0539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650660"/>
                  </a:ext>
                </a:extLst>
              </a:tr>
            </a:tbl>
          </a:graphicData>
        </a:graphic>
      </p:graphicFrame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960797"/>
              </p:ext>
            </p:extLst>
          </p:nvPr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93" name="Table 15">
            <a:extLst>
              <a:ext uri="{FF2B5EF4-FFF2-40B4-BE49-F238E27FC236}">
                <a16:creationId xmlns:a16="http://schemas.microsoft.com/office/drawing/2014/main" id="{C3935A82-6510-435E-89FE-46D80E138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886191"/>
              </p:ext>
            </p:extLst>
          </p:nvPr>
        </p:nvGraphicFramePr>
        <p:xfrm>
          <a:off x="9997660" y="3647882"/>
          <a:ext cx="1931230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65615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65615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1.092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637901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2825"/>
                  </a:ext>
                </a:extLst>
              </a:tr>
              <a:tr h="232498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561378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p:graphicFrame>
        <p:nvGraphicFramePr>
          <p:cNvPr id="105" name="Table 15">
            <a:extLst>
              <a:ext uri="{FF2B5EF4-FFF2-40B4-BE49-F238E27FC236}">
                <a16:creationId xmlns:a16="http://schemas.microsoft.com/office/drawing/2014/main" id="{9722D36B-B395-428F-AEAF-D178A121F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graphicFrame>
        <p:nvGraphicFramePr>
          <p:cNvPr id="106" name="Table 15">
            <a:extLst>
              <a:ext uri="{FF2B5EF4-FFF2-40B4-BE49-F238E27FC236}">
                <a16:creationId xmlns:a16="http://schemas.microsoft.com/office/drawing/2014/main" id="{C4D54BDB-548C-4888-AD76-EE5E920D3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30772"/>
              </p:ext>
            </p:extLst>
          </p:nvPr>
        </p:nvGraphicFramePr>
        <p:xfrm>
          <a:off x="6202624" y="5359623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50669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886B602C-A38E-46D3-946F-C1A94E4C2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294469"/>
              </p:ext>
            </p:extLst>
          </p:nvPr>
        </p:nvGraphicFramePr>
        <p:xfrm>
          <a:off x="10152417" y="500003"/>
          <a:ext cx="1579755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5976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819988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31274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127611"/>
                  </a:ext>
                </a:extLst>
              </a:tr>
            </a:tbl>
          </a:graphicData>
        </a:graphic>
      </p:graphicFrame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90E64D10-3A6D-4B44-AA1E-C4D48E915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867503"/>
              </p:ext>
            </p:extLst>
          </p:nvPr>
        </p:nvGraphicFramePr>
        <p:xfrm>
          <a:off x="9780823" y="5310447"/>
          <a:ext cx="1180888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03503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79767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/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CB7C16E-480E-4B38-9201-E5BA55ABA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4695" y="3268694"/>
                <a:ext cx="2447752" cy="6501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/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72D6BD0-9FA7-4C8B-A817-B35693E00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859" y="169579"/>
                <a:ext cx="243316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825E63-28C7-4967-B4B8-A4215A94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433166" cy="120366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3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2" grpId="0"/>
      <p:bldP spid="8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</a:t>
            </a:r>
            <a:r>
              <a:rPr lang="en-US" altLang="zh-CN" dirty="0"/>
              <a:t>Update with Learning Rate 0.1</a:t>
            </a:r>
            <a:endParaRPr lang="en-US" dirty="0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722647" y="36478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0.5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478581" y="393303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205109" y="439907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-0.5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389670" y="3484344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389670" y="415289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</a:t>
            </a:r>
          </a:p>
        </p:txBody>
      </p:sp>
      <p:graphicFrame>
        <p:nvGraphicFramePr>
          <p:cNvPr id="55" name="Table 15">
            <a:extLst>
              <a:ext uri="{FF2B5EF4-FFF2-40B4-BE49-F238E27FC236}">
                <a16:creationId xmlns:a16="http://schemas.microsoft.com/office/drawing/2014/main" id="{457FA890-1752-445A-96D0-762E253D9AE1}"/>
              </a:ext>
            </a:extLst>
          </p:cNvPr>
          <p:cNvGraphicFramePr>
            <a:graphicFrameLocks noGrp="1"/>
          </p:cNvGraphicFramePr>
          <p:nvPr/>
        </p:nvGraphicFramePr>
        <p:xfrm>
          <a:off x="4486236" y="5629193"/>
          <a:ext cx="1180888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43" y="5978581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: Diagonal Corners Snipped 69">
            <a:extLst>
              <a:ext uri="{FF2B5EF4-FFF2-40B4-BE49-F238E27FC236}">
                <a16:creationId xmlns:a16="http://schemas.microsoft.com/office/drawing/2014/main" id="{80748C93-3772-4DE8-A0B3-D53CA522EDC1}"/>
              </a:ext>
            </a:extLst>
          </p:cNvPr>
          <p:cNvSpPr/>
          <p:nvPr/>
        </p:nvSpPr>
        <p:spPr>
          <a:xfrm>
            <a:off x="5331844" y="2164513"/>
            <a:ext cx="1292221" cy="302369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1.092 (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2" name="Rectangle: Diagonal Corners Snipped 71">
            <a:extLst>
              <a:ext uri="{FF2B5EF4-FFF2-40B4-BE49-F238E27FC236}">
                <a16:creationId xmlns:a16="http://schemas.microsoft.com/office/drawing/2014/main" id="{801A6F27-AB34-4C06-96E6-5D2129BA6CF3}"/>
              </a:ext>
            </a:extLst>
          </p:cNvPr>
          <p:cNvSpPr/>
          <p:nvPr/>
        </p:nvSpPr>
        <p:spPr>
          <a:xfrm>
            <a:off x="5694894" y="4804959"/>
            <a:ext cx="929171" cy="251385"/>
          </a:xfrm>
          <a:prstGeom prst="snip2Diag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0" dirty="0"/>
              <a:t>0.117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/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)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m:rPr>
                          <m:sty m:val="p"/>
                        </m:rPr>
                        <a:rPr lang="en-US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B984FBBD-8C18-4D95-8FA0-F6F79EB54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1" y="1681261"/>
                <a:ext cx="2636983" cy="928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" name="Table 15">
            <a:extLst>
              <a:ext uri="{FF2B5EF4-FFF2-40B4-BE49-F238E27FC236}">
                <a16:creationId xmlns:a16="http://schemas.microsoft.com/office/drawing/2014/main" id="{96A68419-0FFF-4E9D-A59F-D646CE807E7E}"/>
              </a:ext>
            </a:extLst>
          </p:cNvPr>
          <p:cNvGraphicFramePr>
            <a:graphicFrameLocks noGrp="1"/>
          </p:cNvGraphicFramePr>
          <p:nvPr/>
        </p:nvGraphicFramePr>
        <p:xfrm>
          <a:off x="434275" y="2149866"/>
          <a:ext cx="157970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0.468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/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</m:e>
                            <m:sub>
                              <m:r>
                                <a:rPr lang="en-US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∘</m:t>
                          </m:r>
                          <m:r>
                            <m:rPr>
                              <m:sty m:val="p"/>
                            </m:rPr>
                            <a:rPr lang="en-US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solidFill>
                            <a:schemeClr val="tx1"/>
                          </a:solidFill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FBD82D4A-0720-4477-BACF-DA5E95169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281" y="1941811"/>
                <a:ext cx="2522840" cy="1203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2" name="Table 15">
            <a:extLst>
              <a:ext uri="{FF2B5EF4-FFF2-40B4-BE49-F238E27FC236}">
                <a16:creationId xmlns:a16="http://schemas.microsoft.com/office/drawing/2014/main" id="{72290808-30C7-4DD3-9736-6D83535F72D9}"/>
              </a:ext>
            </a:extLst>
          </p:cNvPr>
          <p:cNvGraphicFramePr>
            <a:graphicFrameLocks noGrp="1"/>
          </p:cNvGraphicFramePr>
          <p:nvPr/>
        </p:nvGraphicFramePr>
        <p:xfrm>
          <a:off x="10099499" y="2320999"/>
          <a:ext cx="1579704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9852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789852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95A837A1-7A03-45FC-A3DB-FD824D9BF355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:a16="http://schemas.microsoft.com/office/drawing/2014/main" id="{D96C8135-F319-4967-BF39-01F5F1E46101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8CA5A32-A3A6-43A5-965F-D32B1BE4BB4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E198E37-D6C2-4F18-84C6-3927F475C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8" name="Table 15">
            <a:extLst>
              <a:ext uri="{FF2B5EF4-FFF2-40B4-BE49-F238E27FC236}">
                <a16:creationId xmlns:a16="http://schemas.microsoft.com/office/drawing/2014/main" id="{9BBDC25A-1F42-4130-BD3B-884944109A9E}"/>
              </a:ext>
            </a:extLst>
          </p:cNvPr>
          <p:cNvGraphicFramePr>
            <a:graphicFrameLocks noGrp="1"/>
          </p:cNvGraphicFramePr>
          <p:nvPr/>
        </p:nvGraphicFramePr>
        <p:xfrm>
          <a:off x="8071631" y="5725383"/>
          <a:ext cx="1180888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51A4689B-32FC-4D86-BCB8-A40CCA277F9B}"/>
              </a:ext>
            </a:extLst>
          </p:cNvPr>
          <p:cNvSpPr txBox="1"/>
          <p:nvPr/>
        </p:nvSpPr>
        <p:spPr>
          <a:xfrm>
            <a:off x="8423869" y="120350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831DB04-4F30-4775-950D-119EBE8CADE5}"/>
              </a:ext>
            </a:extLst>
          </p:cNvPr>
          <p:cNvSpPr txBox="1"/>
          <p:nvPr/>
        </p:nvSpPr>
        <p:spPr>
          <a:xfrm>
            <a:off x="8336094" y="3299678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101" name="Rectangle: Diagonal Corners Snipped 100">
            <a:extLst>
              <a:ext uri="{FF2B5EF4-FFF2-40B4-BE49-F238E27FC236}">
                <a16:creationId xmlns:a16="http://schemas.microsoft.com/office/drawing/2014/main" id="{889165F5-0FF0-4720-8BC6-91AF68F40211}"/>
              </a:ext>
            </a:extLst>
          </p:cNvPr>
          <p:cNvSpPr/>
          <p:nvPr/>
        </p:nvSpPr>
        <p:spPr>
          <a:xfrm>
            <a:off x="8231989" y="2313680"/>
            <a:ext cx="816166" cy="251385"/>
          </a:xfrm>
          <a:prstGeom prst="snip2Diag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0.39</a:t>
            </a:r>
          </a:p>
        </p:txBody>
      </p:sp>
      <p:sp>
        <p:nvSpPr>
          <p:cNvPr id="102" name="Rectangle: Diagonal Corners Snipped 101">
            <a:extLst>
              <a:ext uri="{FF2B5EF4-FFF2-40B4-BE49-F238E27FC236}">
                <a16:creationId xmlns:a16="http://schemas.microsoft.com/office/drawing/2014/main" id="{56B0B985-DEA0-492A-B2E3-589549C659E2}"/>
              </a:ext>
            </a:extLst>
          </p:cNvPr>
          <p:cNvSpPr/>
          <p:nvPr/>
        </p:nvSpPr>
        <p:spPr>
          <a:xfrm>
            <a:off x="8239839" y="4399072"/>
            <a:ext cx="816166" cy="251385"/>
          </a:xfrm>
          <a:prstGeom prst="snip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-0.39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101073-EA8D-4CE9-B355-4DE81CAF4185}"/>
              </a:ext>
            </a:extLst>
          </p:cNvPr>
          <p:cNvSpPr txBox="1"/>
          <p:nvPr/>
        </p:nvSpPr>
        <p:spPr>
          <a:xfrm>
            <a:off x="7379116" y="2222648"/>
            <a:ext cx="5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/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55665CB-8DC6-4986-8F42-1B06A057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14" y="3438286"/>
                <a:ext cx="22630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5" name="Table 15">
            <a:extLst>
              <a:ext uri="{FF2B5EF4-FFF2-40B4-BE49-F238E27FC236}">
                <a16:creationId xmlns:a16="http://schemas.microsoft.com/office/drawing/2014/main" id="{ABCDAC78-049C-41C2-BBFD-FDF3973BB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438923"/>
              </p:ext>
            </p:extLst>
          </p:nvPr>
        </p:nvGraphicFramePr>
        <p:xfrm>
          <a:off x="360597" y="3968288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/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5A310B-155F-4FC5-944D-C23E2C653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6159" y="3487212"/>
                <a:ext cx="22630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7" name="Table 15">
            <a:extLst>
              <a:ext uri="{FF2B5EF4-FFF2-40B4-BE49-F238E27FC236}">
                <a16:creationId xmlns:a16="http://schemas.microsoft.com/office/drawing/2014/main" id="{1A9258D3-6A6D-4E6F-BD52-9A55885F4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31135"/>
              </p:ext>
            </p:extLst>
          </p:nvPr>
        </p:nvGraphicFramePr>
        <p:xfrm>
          <a:off x="9841316" y="3997379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68" name="Table 15">
            <a:extLst>
              <a:ext uri="{FF2B5EF4-FFF2-40B4-BE49-F238E27FC236}">
                <a16:creationId xmlns:a16="http://schemas.microsoft.com/office/drawing/2014/main" id="{92C653D0-66BB-48DC-9B36-E0BF2B64E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6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[Example] Done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71565"/>
              </p:ext>
            </p:extLst>
          </p:nvPr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334744"/>
              </p:ext>
            </p:extLst>
          </p:nvPr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85" name="Table 15">
            <a:extLst>
              <a:ext uri="{FF2B5EF4-FFF2-40B4-BE49-F238E27FC236}">
                <a16:creationId xmlns:a16="http://schemas.microsoft.com/office/drawing/2014/main" id="{E2D4EDEF-5365-4439-936F-0C9605CB34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683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376E6-F9EC-40AC-B683-FD3A7C370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226557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283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3705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384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039593" y="1910235"/>
            <a:ext cx="2233498" cy="26637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039593" y="3995627"/>
            <a:ext cx="2246583" cy="57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graphicFrame>
        <p:nvGraphicFramePr>
          <p:cNvPr id="39" name="Table 15">
            <a:extLst>
              <a:ext uri="{FF2B5EF4-FFF2-40B4-BE49-F238E27FC236}">
                <a16:creationId xmlns:a16="http://schemas.microsoft.com/office/drawing/2014/main" id="{C81B2D51-34E8-43F0-B082-7F28C1062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418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65B52D-CE28-42F5-9DF7-5D69A6C5BBC0}"/>
              </a:ext>
            </a:extLst>
          </p:cNvPr>
          <p:cNvSpPr/>
          <p:nvPr/>
        </p:nvSpPr>
        <p:spPr>
          <a:xfrm>
            <a:off x="10971883" y="1159202"/>
            <a:ext cx="1090485" cy="3675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Previous</a:t>
            </a:r>
          </a:p>
          <a:p>
            <a:pPr algn="ctr"/>
            <a:r>
              <a:rPr lang="en-US" dirty="0"/>
              <a:t>Output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88B6E2B-ACD8-40D0-A194-EBBB8B845030}"/>
              </a:ext>
            </a:extLst>
          </p:cNvPr>
          <p:cNvSpPr/>
          <p:nvPr/>
        </p:nvSpPr>
        <p:spPr>
          <a:xfrm>
            <a:off x="2688259" y="194260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4029BB5-180D-4061-87D2-268717D365C0}"/>
              </a:ext>
            </a:extLst>
          </p:cNvPr>
          <p:cNvSpPr/>
          <p:nvPr/>
        </p:nvSpPr>
        <p:spPr>
          <a:xfrm>
            <a:off x="2688259" y="2856026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EFC7F1DF-0A57-4DB1-AFBB-35EE8B62450C}"/>
              </a:ext>
            </a:extLst>
          </p:cNvPr>
          <p:cNvSpPr/>
          <p:nvPr/>
        </p:nvSpPr>
        <p:spPr>
          <a:xfrm>
            <a:off x="2688259" y="3841877"/>
            <a:ext cx="694310" cy="694944"/>
          </a:xfrm>
          <a:prstGeom prst="flowChartConnector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01307C2-3DC2-4DEB-8DDC-3B19F5F0A7E1}"/>
              </a:ext>
            </a:extLst>
          </p:cNvPr>
          <p:cNvSpPr/>
          <p:nvPr/>
        </p:nvSpPr>
        <p:spPr>
          <a:xfrm>
            <a:off x="5332198" y="1350393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FC147E6-59EB-4253-AE11-016E6DC4414C}"/>
              </a:ext>
            </a:extLst>
          </p:cNvPr>
          <p:cNvSpPr/>
          <p:nvPr/>
        </p:nvSpPr>
        <p:spPr>
          <a:xfrm>
            <a:off x="5345283" y="4327047"/>
            <a:ext cx="863218" cy="594454"/>
          </a:xfrm>
          <a:prstGeom prst="flowChartConnecto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1.84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1BF752A-36D5-4386-B4B1-6781ED37E787}"/>
              </a:ext>
            </a:extLst>
          </p:cNvPr>
          <p:cNvSpPr/>
          <p:nvPr/>
        </p:nvSpPr>
        <p:spPr>
          <a:xfrm>
            <a:off x="8273091" y="1562763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.68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85C60F83-841E-4899-95C8-C6286714461A}"/>
              </a:ext>
            </a:extLst>
          </p:cNvPr>
          <p:cNvSpPr/>
          <p:nvPr/>
        </p:nvSpPr>
        <p:spPr>
          <a:xfrm>
            <a:off x="8286176" y="3648155"/>
            <a:ext cx="694310" cy="694944"/>
          </a:xfrm>
          <a:prstGeom prst="flowChartConnector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2288-3F01-43D2-8A77-689FC5DA08A6}"/>
              </a:ext>
            </a:extLst>
          </p:cNvPr>
          <p:cNvSpPr txBox="1"/>
          <p:nvPr/>
        </p:nvSpPr>
        <p:spPr>
          <a:xfrm>
            <a:off x="2437095" y="5082017"/>
            <a:ext cx="125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A03F-5676-4FC5-A057-34FCBE4061C5}"/>
              </a:ext>
            </a:extLst>
          </p:cNvPr>
          <p:cNvSpPr txBox="1"/>
          <p:nvPr/>
        </p:nvSpPr>
        <p:spPr>
          <a:xfrm>
            <a:off x="4997755" y="5015386"/>
            <a:ext cx="182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1-st Layer (</a:t>
            </a:r>
            <a:r>
              <a:rPr lang="en-US" dirty="0" err="1"/>
              <a:t>ReLU</a:t>
            </a:r>
            <a:r>
              <a:rPr lang="en-US" dirty="0"/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E768AE-B09C-4312-8B50-42614DFBCD1D}"/>
              </a:ext>
            </a:extLst>
          </p:cNvPr>
          <p:cNvSpPr txBox="1"/>
          <p:nvPr/>
        </p:nvSpPr>
        <p:spPr>
          <a:xfrm>
            <a:off x="7843038" y="4879573"/>
            <a:ext cx="1554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Layer</a:t>
            </a:r>
          </a:p>
          <a:p>
            <a:r>
              <a:rPr lang="en-US" dirty="0"/>
              <a:t>with </a:t>
            </a:r>
            <a:r>
              <a:rPr lang="en-US" dirty="0" err="1"/>
              <a:t>Softmax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E04F80-0C15-4B32-BF2B-5F7E7C8D54C6}"/>
              </a:ext>
            </a:extLst>
          </p:cNvPr>
          <p:cNvCxnSpPr>
            <a:cxnSpLocks/>
            <a:stCxn id="4" idx="6"/>
            <a:endCxn id="7" idx="2"/>
          </p:cNvCxnSpPr>
          <p:nvPr/>
        </p:nvCxnSpPr>
        <p:spPr>
          <a:xfrm flipV="1">
            <a:off x="3382569" y="1697865"/>
            <a:ext cx="1949629" cy="592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7F4E9C5-F507-468B-953C-E1A78F64DE89}"/>
              </a:ext>
            </a:extLst>
          </p:cNvPr>
          <p:cNvSpPr txBox="1"/>
          <p:nvPr/>
        </p:nvSpPr>
        <p:spPr>
          <a:xfrm>
            <a:off x="4143308" y="1669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8D4177-5DBE-4642-94F4-EFE708A2751B}"/>
              </a:ext>
            </a:extLst>
          </p:cNvPr>
          <p:cNvCxnSpPr>
            <a:cxnSpLocks/>
            <a:stCxn id="5" idx="6"/>
            <a:endCxn id="7" idx="2"/>
          </p:cNvCxnSpPr>
          <p:nvPr/>
        </p:nvCxnSpPr>
        <p:spPr>
          <a:xfrm flipV="1">
            <a:off x="3382569" y="1697865"/>
            <a:ext cx="1949629" cy="1505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568D8C-6461-4F85-BF3C-D6921308B140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3382569" y="1697865"/>
            <a:ext cx="1949629" cy="2491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CB42A11-A875-4D21-86F8-198B7C82A9B3}"/>
              </a:ext>
            </a:extLst>
          </p:cNvPr>
          <p:cNvSpPr txBox="1"/>
          <p:nvPr/>
        </p:nvSpPr>
        <p:spPr>
          <a:xfrm>
            <a:off x="4055945" y="209755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1E39A6-C311-46E4-A724-E2D096F2EE83}"/>
              </a:ext>
            </a:extLst>
          </p:cNvPr>
          <p:cNvSpPr txBox="1"/>
          <p:nvPr/>
        </p:nvSpPr>
        <p:spPr>
          <a:xfrm>
            <a:off x="4588121" y="2320999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-2.3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8168C16-01E6-4273-A277-E130BCA3051E}"/>
              </a:ext>
            </a:extLst>
          </p:cNvPr>
          <p:cNvCxnSpPr>
            <a:cxnSpLocks/>
            <a:stCxn id="4" idx="6"/>
            <a:endCxn id="8" idx="2"/>
          </p:cNvCxnSpPr>
          <p:nvPr/>
        </p:nvCxnSpPr>
        <p:spPr>
          <a:xfrm>
            <a:off x="3382569" y="2290079"/>
            <a:ext cx="1962714" cy="2334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BB9571-17B1-43E7-9FDE-A9DCFD791E89}"/>
              </a:ext>
            </a:extLst>
          </p:cNvPr>
          <p:cNvCxnSpPr>
            <a:cxnSpLocks/>
            <a:stCxn id="5" idx="6"/>
            <a:endCxn id="8" idx="2"/>
          </p:cNvCxnSpPr>
          <p:nvPr/>
        </p:nvCxnSpPr>
        <p:spPr>
          <a:xfrm>
            <a:off x="3382569" y="3203498"/>
            <a:ext cx="1962714" cy="1420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C208CC8-2BD3-4894-9630-6B18AB4FD819}"/>
              </a:ext>
            </a:extLst>
          </p:cNvPr>
          <p:cNvCxnSpPr>
            <a:cxnSpLocks/>
            <a:stCxn id="6" idx="6"/>
            <a:endCxn id="8" idx="2"/>
          </p:cNvCxnSpPr>
          <p:nvPr/>
        </p:nvCxnSpPr>
        <p:spPr>
          <a:xfrm>
            <a:off x="3382569" y="4189349"/>
            <a:ext cx="1962714" cy="434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29C734-8A42-405E-9156-4E90B87A1923}"/>
              </a:ext>
            </a:extLst>
          </p:cNvPr>
          <p:cNvSpPr txBox="1"/>
          <p:nvPr/>
        </p:nvSpPr>
        <p:spPr>
          <a:xfrm>
            <a:off x="4620219" y="354797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.5351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56474A3-E933-48D1-B3A6-66315D373E0B}"/>
              </a:ext>
            </a:extLst>
          </p:cNvPr>
          <p:cNvSpPr txBox="1"/>
          <p:nvPr/>
        </p:nvSpPr>
        <p:spPr>
          <a:xfrm>
            <a:off x="4151142" y="3957715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1.0234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7033A55-4501-4AC6-A819-F7CA7890124A}"/>
              </a:ext>
            </a:extLst>
          </p:cNvPr>
          <p:cNvSpPr txBox="1"/>
          <p:nvPr/>
        </p:nvSpPr>
        <p:spPr>
          <a:xfrm>
            <a:off x="4100175" y="4414424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-0.4532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CBB67C3-FAB9-479D-AAA1-527EE9198D2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6026508" y="1697865"/>
            <a:ext cx="2246583" cy="21237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C64A4CA-CCA4-47CE-8F0D-1C03F6363B2C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 flipV="1">
            <a:off x="6208501" y="1910235"/>
            <a:ext cx="2064590" cy="271403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8323AD68-8FAC-47F3-BBBE-AF9FA9493534}"/>
              </a:ext>
            </a:extLst>
          </p:cNvPr>
          <p:cNvCxnSpPr>
            <a:cxnSpLocks/>
            <a:stCxn id="7" idx="6"/>
            <a:endCxn id="11" idx="2"/>
          </p:cNvCxnSpPr>
          <p:nvPr/>
        </p:nvCxnSpPr>
        <p:spPr>
          <a:xfrm>
            <a:off x="6026508" y="1697865"/>
            <a:ext cx="2259668" cy="2297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B99F680C-86FE-4DDD-81BD-A07B4338D88C}"/>
              </a:ext>
            </a:extLst>
          </p:cNvPr>
          <p:cNvCxnSpPr>
            <a:cxnSpLocks/>
            <a:stCxn id="8" idx="6"/>
            <a:endCxn id="11" idx="2"/>
          </p:cNvCxnSpPr>
          <p:nvPr/>
        </p:nvCxnSpPr>
        <p:spPr>
          <a:xfrm flipV="1">
            <a:off x="6208501" y="3995627"/>
            <a:ext cx="2077675" cy="62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50BD7B53-0ADA-4ACC-AC90-177A15E9D5BA}"/>
              </a:ext>
            </a:extLst>
          </p:cNvPr>
          <p:cNvSpPr txBox="1"/>
          <p:nvPr/>
        </p:nvSpPr>
        <p:spPr>
          <a:xfrm>
            <a:off x="7519558" y="1562763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24E268B-6EFD-446E-BD83-9D4B598E60BA}"/>
              </a:ext>
            </a:extLst>
          </p:cNvPr>
          <p:cNvSpPr txBox="1"/>
          <p:nvPr/>
        </p:nvSpPr>
        <p:spPr>
          <a:xfrm>
            <a:off x="7132886" y="2262043"/>
            <a:ext cx="106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0.1585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2F62F58-2A22-4601-8A4E-C0297EC9D411}"/>
              </a:ext>
            </a:extLst>
          </p:cNvPr>
          <p:cNvSpPr txBox="1"/>
          <p:nvPr/>
        </p:nvSpPr>
        <p:spPr>
          <a:xfrm>
            <a:off x="7185154" y="33908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-2.1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CEDC54D-2648-4978-A198-574C82F22AA1}"/>
              </a:ext>
            </a:extLst>
          </p:cNvPr>
          <p:cNvSpPr txBox="1"/>
          <p:nvPr/>
        </p:nvSpPr>
        <p:spPr>
          <a:xfrm>
            <a:off x="7238633" y="4192375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-0.2585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/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D04298D-99C7-411E-8EAB-B19EA9FAE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444" y="6003224"/>
                <a:ext cx="52358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/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343B005-7CBF-41FE-A057-DA02D3DE4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068" y="5885165"/>
                <a:ext cx="52358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/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C664CFF-6CEC-4626-9EE2-B4063DBA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47" y="5885165"/>
                <a:ext cx="52358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3" name="Table 15">
            <a:extLst>
              <a:ext uri="{FF2B5EF4-FFF2-40B4-BE49-F238E27FC236}">
                <a16:creationId xmlns:a16="http://schemas.microsoft.com/office/drawing/2014/main" id="{E8B200FA-ACE5-4282-94F7-F4C01D2EB3B7}"/>
              </a:ext>
            </a:extLst>
          </p:cNvPr>
          <p:cNvGraphicFramePr>
            <a:graphicFrameLocks noGrp="1"/>
          </p:cNvGraphicFramePr>
          <p:nvPr/>
        </p:nvGraphicFramePr>
        <p:xfrm>
          <a:off x="8193041" y="5639250"/>
          <a:ext cx="2019379" cy="731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83749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35630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-0.2585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</a:tbl>
          </a:graphicData>
        </a:graphic>
      </p:graphicFrame>
      <p:graphicFrame>
        <p:nvGraphicFramePr>
          <p:cNvPr id="84" name="Table 15">
            <a:extLst>
              <a:ext uri="{FF2B5EF4-FFF2-40B4-BE49-F238E27FC236}">
                <a16:creationId xmlns:a16="http://schemas.microsoft.com/office/drawing/2014/main" id="{F298014B-FAFA-4A2E-A31C-4BD9A692F775}"/>
              </a:ext>
            </a:extLst>
          </p:cNvPr>
          <p:cNvGraphicFramePr>
            <a:graphicFrameLocks noGrp="1"/>
          </p:cNvGraphicFramePr>
          <p:nvPr/>
        </p:nvGraphicFramePr>
        <p:xfrm>
          <a:off x="4790062" y="5533590"/>
          <a:ext cx="1827814" cy="10972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13907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913907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0.5351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1.0234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-0.4532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199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937314F-D83A-4A16-907B-AC1A557F2E64}"/>
              </a:ext>
            </a:extLst>
          </p:cNvPr>
          <p:cNvSpPr txBox="1"/>
          <p:nvPr/>
        </p:nvSpPr>
        <p:spPr>
          <a:xfrm>
            <a:off x="8423869" y="120350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0.292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A77DCB-33FA-4B59-B725-EA4936FCF1F6}"/>
              </a:ext>
            </a:extLst>
          </p:cNvPr>
          <p:cNvSpPr txBox="1"/>
          <p:nvPr/>
        </p:nvSpPr>
        <p:spPr>
          <a:xfrm>
            <a:off x="8336094" y="3299678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-0.475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01D518A-5EC0-481F-B3B8-7B68E114158F}"/>
              </a:ext>
            </a:extLst>
          </p:cNvPr>
          <p:cNvSpPr txBox="1"/>
          <p:nvPr/>
        </p:nvSpPr>
        <p:spPr>
          <a:xfrm>
            <a:off x="8468169" y="2563907"/>
            <a:ext cx="254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final output is closer to the actual label</a:t>
            </a:r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3003E8E0-6660-4B50-AA83-0D7C2E69CAAF}"/>
              </a:ext>
            </a:extLst>
          </p:cNvPr>
          <p:cNvSpPr/>
          <p:nvPr/>
        </p:nvSpPr>
        <p:spPr>
          <a:xfrm>
            <a:off x="11182419" y="1688346"/>
            <a:ext cx="694310" cy="694944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.61</a:t>
            </a:r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49D196B-C702-4385-9B52-64FD12C976EF}"/>
              </a:ext>
            </a:extLst>
          </p:cNvPr>
          <p:cNvSpPr/>
          <p:nvPr/>
        </p:nvSpPr>
        <p:spPr>
          <a:xfrm>
            <a:off x="11195504" y="3773738"/>
            <a:ext cx="694310" cy="694944"/>
          </a:xfrm>
          <a:prstGeom prst="flowChartConnecto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.39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95C432C-CF34-4C0B-85B0-955A6D3FE7E9}"/>
              </a:ext>
            </a:extLst>
          </p:cNvPr>
          <p:cNvSpPr txBox="1"/>
          <p:nvPr/>
        </p:nvSpPr>
        <p:spPr>
          <a:xfrm>
            <a:off x="11333197" y="1329085"/>
            <a:ext cx="593432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0.15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9A00864-0773-49EF-A07C-5F8FA0D95468}"/>
              </a:ext>
            </a:extLst>
          </p:cNvPr>
          <p:cNvSpPr txBox="1"/>
          <p:nvPr/>
        </p:nvSpPr>
        <p:spPr>
          <a:xfrm>
            <a:off x="11245422" y="3425261"/>
            <a:ext cx="546945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-0.3</a:t>
            </a: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1E7C6B95-E135-4CFE-A6B6-9E59351058DB}"/>
              </a:ext>
            </a:extLst>
          </p:cNvPr>
          <p:cNvSpPr/>
          <p:nvPr/>
        </p:nvSpPr>
        <p:spPr>
          <a:xfrm>
            <a:off x="9737595" y="1554222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5C4F92E2-E57D-4635-A474-1DF2CE2A4C5E}"/>
              </a:ext>
            </a:extLst>
          </p:cNvPr>
          <p:cNvSpPr/>
          <p:nvPr/>
        </p:nvSpPr>
        <p:spPr>
          <a:xfrm>
            <a:off x="9772261" y="3601699"/>
            <a:ext cx="694310" cy="694944"/>
          </a:xfrm>
          <a:prstGeom prst="flowChartConnector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C0585E-F049-4749-B876-655F93D0CD4F}"/>
              </a:ext>
            </a:extLst>
          </p:cNvPr>
          <p:cNvSpPr txBox="1"/>
          <p:nvPr/>
        </p:nvSpPr>
        <p:spPr>
          <a:xfrm>
            <a:off x="9383081" y="5041104"/>
            <a:ext cx="1554415" cy="369332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Label</a:t>
            </a:r>
          </a:p>
        </p:txBody>
      </p:sp>
      <p:graphicFrame>
        <p:nvGraphicFramePr>
          <p:cNvPr id="63" name="Table 15">
            <a:extLst>
              <a:ext uri="{FF2B5EF4-FFF2-40B4-BE49-F238E27FC236}">
                <a16:creationId xmlns:a16="http://schemas.microsoft.com/office/drawing/2014/main" id="{AC044C32-BF02-45B3-B2DF-8055CD89B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87534"/>
              </p:ext>
            </p:extLst>
          </p:nvPr>
        </p:nvGraphicFramePr>
        <p:xfrm>
          <a:off x="1688341" y="5402774"/>
          <a:ext cx="1771332" cy="14630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90444">
                  <a:extLst>
                    <a:ext uri="{9D8B030D-6E8A-4147-A177-3AD203B41FA5}">
                      <a16:colId xmlns:a16="http://schemas.microsoft.com/office/drawing/2014/main" val="3797607340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2368948364"/>
                    </a:ext>
                  </a:extLst>
                </a:gridCol>
                <a:gridCol w="590444">
                  <a:extLst>
                    <a:ext uri="{9D8B030D-6E8A-4147-A177-3AD203B41FA5}">
                      <a16:colId xmlns:a16="http://schemas.microsoft.com/office/drawing/2014/main" val="3099286457"/>
                    </a:ext>
                  </a:extLst>
                </a:gridCol>
              </a:tblGrid>
              <a:tr h="232498">
                <a:tc>
                  <a:txBody>
                    <a:bodyPr/>
                    <a:lstStyle/>
                    <a:p>
                      <a:r>
                        <a:rPr lang="en-US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98868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9593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96391"/>
                  </a:ext>
                </a:extLst>
              </a:tr>
              <a:tr h="242210"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627602"/>
                  </a:ext>
                </a:extLst>
              </a:tr>
            </a:tbl>
          </a:graphicData>
        </a:graphic>
      </p:graphicFrame>
      <p:sp>
        <p:nvSpPr>
          <p:cNvPr id="64" name="Title 1">
            <a:extLst>
              <a:ext uri="{FF2B5EF4-FFF2-40B4-BE49-F238E27FC236}">
                <a16:creationId xmlns:a16="http://schemas.microsoft.com/office/drawing/2014/main" id="{BAE51F61-C4D5-4C63-B95F-8213C245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612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Think: What will happen if we go forward again?</a:t>
            </a:r>
          </a:p>
        </p:txBody>
      </p:sp>
    </p:spTree>
    <p:extLst>
      <p:ext uri="{BB962C8B-B14F-4D97-AF65-F5344CB8AC3E}">
        <p14:creationId xmlns:p14="http://schemas.microsoft.com/office/powerpoint/2010/main" val="307276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dirty="0"/>
              <a:t>Tricks for Neural Network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7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1021031-E04C-4DC4-BFB8-9C5FE5DE7B5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solidFill>
                  <a:srgbClr val="0033CC"/>
                </a:solidFill>
              </a:rPr>
              <a:t>Maximal Margin (2 class problem)</a:t>
            </a:r>
          </a:p>
        </p:txBody>
      </p:sp>
      <p:sp>
        <p:nvSpPr>
          <p:cNvPr id="36868" name="Text Box 26"/>
          <p:cNvSpPr txBox="1">
            <a:spLocks noChangeArrowheads="1"/>
          </p:cNvSpPr>
          <p:nvPr/>
        </p:nvSpPr>
        <p:spPr bwMode="auto">
          <a:xfrm>
            <a:off x="3336926" y="5375275"/>
            <a:ext cx="6469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Find the </a:t>
            </a:r>
            <a:r>
              <a:rPr lang="en-US" altLang="en-US" sz="2400">
                <a:solidFill>
                  <a:srgbClr val="FF0000"/>
                </a:solidFill>
                <a:latin typeface="Times New Roman" pitchFamily="16" charset="0"/>
              </a:rPr>
              <a:t>hyperplane</a:t>
            </a:r>
            <a:r>
              <a:rPr lang="en-US" altLang="en-US" sz="2400">
                <a:latin typeface="Times New Roman" pitchFamily="16" charset="0"/>
              </a:rPr>
              <a:t> with maximal margin for all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the points. This originates an optimization problem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6" charset="0"/>
              </a:rPr>
              <a:t>which has a unique solution.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390900" y="3162300"/>
            <a:ext cx="2819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00600" y="4572000"/>
            <a:ext cx="365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8674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2390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29400" y="2438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362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2895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7056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96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534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05400" y="3200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05400" y="39624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10200" y="36576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6800" y="2590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38862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562600" y="4114800"/>
            <a:ext cx="152400" cy="152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762500" y="1790700"/>
            <a:ext cx="2819400" cy="2743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5372100" y="17907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4610100" y="2247900"/>
            <a:ext cx="2514600" cy="24384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715000" y="2743200"/>
            <a:ext cx="685800" cy="533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0" name="TextBox 34"/>
          <p:cNvSpPr txBox="1">
            <a:spLocks noChangeArrowheads="1"/>
          </p:cNvSpPr>
          <p:nvPr/>
        </p:nvSpPr>
        <p:spPr bwMode="auto">
          <a:xfrm>
            <a:off x="7239001" y="4114800"/>
            <a:ext cx="132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hyperplane</a:t>
            </a:r>
          </a:p>
        </p:txBody>
      </p:sp>
      <p:sp>
        <p:nvSpPr>
          <p:cNvPr id="36891" name="TextBox 35"/>
          <p:cNvSpPr txBox="1">
            <a:spLocks noChangeArrowheads="1"/>
          </p:cNvSpPr>
          <p:nvPr/>
        </p:nvSpPr>
        <p:spPr bwMode="auto">
          <a:xfrm>
            <a:off x="5410200" y="2667000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margin</a:t>
            </a:r>
          </a:p>
        </p:txBody>
      </p:sp>
      <p:sp>
        <p:nvSpPr>
          <p:cNvPr id="36892" name="TextBox 36"/>
          <p:cNvSpPr txBox="1">
            <a:spLocks noChangeArrowheads="1"/>
          </p:cNvSpPr>
          <p:nvPr/>
        </p:nvSpPr>
        <p:spPr bwMode="auto">
          <a:xfrm>
            <a:off x="1905000" y="1981201"/>
            <a:ext cx="2274888" cy="230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2D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hyperplane 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 line.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In 3D space,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it is a plane.</a:t>
            </a:r>
          </a:p>
        </p:txBody>
      </p:sp>
    </p:spTree>
    <p:extLst>
      <p:ext uri="{BB962C8B-B14F-4D97-AF65-F5344CB8AC3E}">
        <p14:creationId xmlns:p14="http://schemas.microsoft.com/office/powerpoint/2010/main" val="3027831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02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Problem: </a:t>
            </a:r>
            <a:r>
              <a:rPr lang="en" dirty="0"/>
              <a:t>Under and Overfitting</a:t>
            </a:r>
            <a:endParaRPr dirty="0"/>
          </a:p>
        </p:txBody>
      </p:sp>
      <p:sp>
        <p:nvSpPr>
          <p:cNvPr id="908" name="Google Shape;908;p102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/>
              <a:t>Underfitting: model not powerful enough, too much bias</a:t>
            </a:r>
            <a:endParaRPr/>
          </a:p>
          <a:p>
            <a:pPr marL="0" indent="0">
              <a:spcBef>
                <a:spcPts val="2133"/>
              </a:spcBef>
              <a:buNone/>
            </a:pPr>
            <a:r>
              <a:rPr lang="en"/>
              <a:t>Overfitting: model too powerful, fits to noise, doesn’t generalize well</a:t>
            </a:r>
            <a:endParaRPr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/>
              <a:t>Want the happy medium, how?</a:t>
            </a:r>
            <a:endParaRPr/>
          </a:p>
        </p:txBody>
      </p:sp>
      <p:sp>
        <p:nvSpPr>
          <p:cNvPr id="909" name="Google Shape;909;p102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910" name="Google Shape;910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34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1" name="Google Shape;911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595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2" name="Google Shape;912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7601" y="4502233"/>
            <a:ext cx="3340103" cy="187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06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 i="1"/>
              <a:t>Weight decay</a:t>
            </a:r>
            <a:r>
              <a:rPr lang="en" sz="3200"/>
              <a:t>: neural network regularization</a:t>
            </a:r>
            <a:endParaRPr sz="3200" i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" name="Google Shape;942;p106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4000" baseline="-25000" dirty="0">
                    <a:solidFill>
                      <a:srgbClr val="FF0000"/>
                    </a:solidFill>
                  </a:rPr>
                  <a:t>We want the weights to be close to 0.</a:t>
                </a:r>
              </a:p>
              <a:p>
                <a:pPr marL="0" indent="0">
                  <a:buNone/>
                </a:pPr>
                <a:endParaRPr lang="en-US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Let L be the “loss” function; </a:t>
                </a:r>
                <a:r>
                  <a:rPr lang="en-US" sz="2800" dirty="0">
                    <a:solidFill>
                      <a:schemeClr val="tx1"/>
                    </a:solidFill>
                  </a:rPr>
                  <a:t>(e.g.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|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 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p>
                      <m:sSupPr>
                        <m:ctrlP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– </m:t>
                            </m:r>
                            <m:r>
                              <a:rPr lang="ar-AE" sz="2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ar-AE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etc.)</a:t>
                </a:r>
                <a:endParaRPr lang="ar-AE" sz="2800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l-GR" sz="2400" dirty="0">
                    <a:solidFill>
                      <a:schemeClr val="tx1"/>
                    </a:solidFill>
                  </a:rPr>
                  <a:t>λ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regularization parameter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(for decay)</a:t>
                </a:r>
                <a:br>
                  <a:rPr lang="en-US" sz="2400" dirty="0">
                    <a:solidFill>
                      <a:srgbClr val="FF0000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Higher: more penalty for large weights, less powerful model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Lower: less penalty, more overfitting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Before:</a:t>
                </a:r>
                <a:br>
                  <a:rPr lang="en-US" sz="2400" dirty="0">
                    <a:solidFill>
                      <a:schemeClr val="dk1"/>
                    </a:solidFill>
                  </a:rPr>
                </a:br>
                <a:r>
                  <a:rPr lang="en-US" sz="2400" dirty="0">
                    <a:solidFill>
                      <a:schemeClr val="dk1"/>
                    </a:solidFill>
                  </a:rPr>
                  <a:t>	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-∂/∂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L(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t+1</a:t>
                </a:r>
                <a:r>
                  <a:rPr lang="en-US" sz="2400" dirty="0">
                    <a:solidFill>
                      <a:schemeClr val="dk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endParaRPr lang="en-US" sz="2400" dirty="0">
                  <a:solidFill>
                    <a:schemeClr val="dk1"/>
                  </a:solidFill>
                </a:endParaRPr>
              </a:p>
              <a:p>
                <a:pPr marL="0" indent="0">
                  <a:spcBef>
                    <a:spcPts val="2133"/>
                  </a:spcBef>
                  <a:buNone/>
                </a:pPr>
                <a:r>
                  <a:rPr lang="en-US" sz="2400" dirty="0">
                    <a:solidFill>
                      <a:schemeClr val="dk1"/>
                    </a:solidFill>
                  </a:rPr>
                  <a:t>Now:</a:t>
                </a:r>
                <a:br>
                  <a:rPr lang="en-US" sz="2400" dirty="0">
                    <a:solidFill>
                      <a:schemeClr val="tx1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	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t+1</a:t>
                </a:r>
                <a:r>
                  <a:rPr lang="en-US" sz="2400" dirty="0">
                    <a:solidFill>
                      <a:schemeClr val="tx1"/>
                    </a:solidFill>
                  </a:rPr>
                  <a:t>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 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</a:t>
                </a:r>
                <a:r>
                  <a:rPr lang="el-GR" sz="2400" dirty="0">
                    <a:solidFill>
                      <a:schemeClr val="tx1"/>
                    </a:solidFill>
                  </a:rPr>
                  <a:t>[-</a:t>
                </a:r>
                <a:r>
                  <a:rPr lang="el-GR" sz="2400" dirty="0">
                    <a:solidFill>
                      <a:schemeClr val="dk1"/>
                    </a:solidFill>
                  </a:rPr>
                  <a:t> 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] </a:t>
                </a:r>
              </a:p>
              <a:p>
                <a:pPr marL="0" indent="0">
                  <a:spcBef>
                    <a:spcPts val="2133"/>
                  </a:spcBef>
                  <a:spcAft>
                    <a:spcPts val="2133"/>
                  </a:spcAft>
                  <a:buClr>
                    <a:schemeClr val="dk1"/>
                  </a:buClr>
                  <a:buSzPts val="1100"/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		=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∂/∂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L(w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) 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  =     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dk1"/>
                    </a:solidFill>
                  </a:rPr>
                  <a:t>+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dk1"/>
                    </a:solidFill>
                  </a:rPr>
                  <a:t>Δ</a:t>
                </a:r>
                <a:r>
                  <a:rPr lang="en-US" sz="2400" dirty="0" err="1">
                    <a:solidFill>
                      <a:schemeClr val="dk1"/>
                    </a:solidFill>
                  </a:rPr>
                  <a:t>w</a:t>
                </a:r>
                <a:r>
                  <a:rPr lang="en-US" sz="2400" baseline="-25000" dirty="0" err="1">
                    <a:solidFill>
                      <a:schemeClr val="dk1"/>
                    </a:solidFill>
                  </a:rPr>
                  <a:t>t</a:t>
                </a:r>
                <a:r>
                  <a:rPr lang="en-US" sz="2400" baseline="-25000" dirty="0">
                    <a:solidFill>
                      <a:schemeClr val="dk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- </a:t>
                </a:r>
                <a:r>
                  <a:rPr lang="el-GR" sz="2400" dirty="0">
                    <a:solidFill>
                      <a:schemeClr val="tx1"/>
                    </a:solidFill>
                    <a:latin typeface="Arial"/>
                    <a:cs typeface="Arial"/>
                    <a:sym typeface="Symbol"/>
                  </a:rPr>
                  <a:t>α </a:t>
                </a:r>
                <a:r>
                  <a:rPr lang="el-GR" sz="2400" dirty="0">
                    <a:solidFill>
                      <a:schemeClr val="tx1"/>
                    </a:solidFill>
                  </a:rPr>
                  <a:t>λ</a:t>
                </a: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2" name="Google Shape;942;p10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8400" y="1019832"/>
                <a:ext cx="11723000" cy="5838167"/>
              </a:xfrm>
              <a:prstGeom prst="rect">
                <a:avLst/>
              </a:prstGeom>
              <a:blipFill>
                <a:blip r:embed="rId3"/>
                <a:stretch>
                  <a:fillRect l="-832" b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" name="Google Shape;944;p106"/>
          <p:cNvSpPr/>
          <p:nvPr/>
        </p:nvSpPr>
        <p:spPr>
          <a:xfrm>
            <a:off x="7705060" y="6100508"/>
            <a:ext cx="1006550" cy="757492"/>
          </a:xfrm>
          <a:custGeom>
            <a:avLst/>
            <a:gdLst/>
            <a:ahLst/>
            <a:cxnLst/>
            <a:rect l="l" t="t" r="r" b="b"/>
            <a:pathLst>
              <a:path w="28582" h="23781" extrusionOk="0">
                <a:moveTo>
                  <a:pt x="25285" y="358"/>
                </a:moveTo>
                <a:cubicBezTo>
                  <a:pt x="18803" y="358"/>
                  <a:pt x="12049" y="-786"/>
                  <a:pt x="5854" y="1120"/>
                </a:cubicBezTo>
                <a:cubicBezTo>
                  <a:pt x="2270" y="2223"/>
                  <a:pt x="-1157" y="7672"/>
                  <a:pt x="520" y="11026"/>
                </a:cubicBezTo>
                <a:cubicBezTo>
                  <a:pt x="4155" y="18297"/>
                  <a:pt x="14585" y="26472"/>
                  <a:pt x="21856" y="22837"/>
                </a:cubicBezTo>
                <a:cubicBezTo>
                  <a:pt x="26378" y="20576"/>
                  <a:pt x="29325" y="14079"/>
                  <a:pt x="28333" y="9121"/>
                </a:cubicBezTo>
                <a:cubicBezTo>
                  <a:pt x="27675" y="5833"/>
                  <a:pt x="24419" y="3666"/>
                  <a:pt x="22237" y="1120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5" name="Google Shape;945;p106"/>
          <p:cNvSpPr txBox="1"/>
          <p:nvPr/>
        </p:nvSpPr>
        <p:spPr>
          <a:xfrm>
            <a:off x="7538128" y="3721898"/>
            <a:ext cx="4582300" cy="11648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Subtract a little bit of weight every iteration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B7E2827A-BA2B-4176-B046-B0438124FE9C}"/>
              </a:ext>
            </a:extLst>
          </p:cNvPr>
          <p:cNvCxnSpPr>
            <a:cxnSpLocks/>
            <a:stCxn id="945" idx="2"/>
          </p:cNvCxnSpPr>
          <p:nvPr/>
        </p:nvCxnSpPr>
        <p:spPr>
          <a:xfrm rot="5400000">
            <a:off x="8474166" y="5124142"/>
            <a:ext cx="1592556" cy="1117668"/>
          </a:xfrm>
          <a:prstGeom prst="curvedConnector3">
            <a:avLst>
              <a:gd name="adj1" fmla="val 102521"/>
            </a:avLst>
          </a:prstGeom>
          <a:ln>
            <a:solidFill>
              <a:srgbClr val="CB00D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/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We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to represent the weight gradient for timepoint </a:t>
                </a:r>
                <a:r>
                  <a:rPr lang="en-US" b="1" dirty="0">
                    <a:solidFill>
                      <a:srgbClr val="FF0000"/>
                    </a:solidFill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</a:rPr>
                  <a:t> (the current step).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9AFC9FA-0896-43DF-82FB-8C5FFDFD6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128" y="983638"/>
                <a:ext cx="4197899" cy="766959"/>
              </a:xfrm>
              <a:prstGeom prst="rect">
                <a:avLst/>
              </a:prstGeom>
              <a:blipFill>
                <a:blip r:embed="rId4"/>
                <a:stretch>
                  <a:fillRect l="-435" r="-290" b="-390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108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Momentum: speeding up SGD</a:t>
            </a:r>
            <a:endParaRPr sz="4000" i="1"/>
          </a:p>
        </p:txBody>
      </p:sp>
      <p:sp>
        <p:nvSpPr>
          <p:cNvPr id="975" name="Google Shape;975;p108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If we keep moving in same direction we should move further every round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Before: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Now: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	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+ mΔw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 </a:t>
            </a:r>
            <a:r>
              <a:rPr lang="en" dirty="0">
                <a:solidFill>
                  <a:schemeClr val="dk1"/>
                </a:solidFill>
              </a:rPr>
              <a:t>Δw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sz="1867" dirty="0">
                <a:solidFill>
                  <a:schemeClr val="dk1"/>
                </a:solidFill>
              </a:rPr>
              <a:t>Side effect: </a:t>
            </a:r>
            <a:r>
              <a:rPr lang="en" sz="1867" b="1" dirty="0">
                <a:solidFill>
                  <a:schemeClr val="dk1"/>
                </a:solidFill>
              </a:rPr>
              <a:t>smooths</a:t>
            </a:r>
            <a:r>
              <a:rPr lang="en" sz="1867" dirty="0">
                <a:solidFill>
                  <a:schemeClr val="dk1"/>
                </a:solidFill>
              </a:rPr>
              <a:t> out updates if gradient is in different directions</a:t>
            </a:r>
            <a:endParaRPr sz="1867" dirty="0">
              <a:solidFill>
                <a:schemeClr val="dk1"/>
              </a:solidFill>
            </a:endParaRPr>
          </a:p>
        </p:txBody>
      </p:sp>
      <p:pic>
        <p:nvPicPr>
          <p:cNvPr id="1026" name="Picture 2" descr="Hyper Parameter—Momentum - AI³ | Theory, Practice, Business - Medium">
            <a:extLst>
              <a:ext uri="{FF2B5EF4-FFF2-40B4-BE49-F238E27FC236}">
                <a16:creationId xmlns:a16="http://schemas.microsoft.com/office/drawing/2014/main" id="{5AE16CC6-D0B3-45BE-85A8-B2C8085B4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877322"/>
            <a:ext cx="4719859" cy="34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/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gradient calculated in the previous step.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62364B3-720D-4A84-A3C7-C51139C57A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972" y="5472379"/>
                <a:ext cx="3664687" cy="766959"/>
              </a:xfrm>
              <a:prstGeom prst="rect">
                <a:avLst/>
              </a:prstGeom>
              <a:blipFill>
                <a:blip r:embed="rId4"/>
                <a:stretch>
                  <a:fillRect b="-312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13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4000"/>
              <a:t>NN updates with weight decay and momentum</a:t>
            </a:r>
            <a:endParaRPr sz="4000" i="1"/>
          </a:p>
        </p:txBody>
      </p:sp>
      <p:sp>
        <p:nvSpPr>
          <p:cNvPr id="1022" name="Google Shape;1022;p113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= -∂/∂w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L(w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) - λw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mΔw’</a:t>
            </a:r>
            <a:r>
              <a:rPr lang="en" baseline="-25000" dirty="0">
                <a:solidFill>
                  <a:schemeClr val="dk1"/>
                </a:solidFill>
              </a:rPr>
              <a:t>t-1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buNone/>
            </a:pP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w</a:t>
            </a:r>
            <a:r>
              <a:rPr lang="en" baseline="-25000" dirty="0">
                <a:solidFill>
                  <a:schemeClr val="dk1"/>
                </a:solidFill>
              </a:rPr>
              <a:t>t+1</a:t>
            </a:r>
            <a:r>
              <a:rPr lang="en" dirty="0">
                <a:solidFill>
                  <a:schemeClr val="dk1"/>
                </a:solidFill>
              </a:rPr>
              <a:t> = w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r>
              <a:rPr lang="en" dirty="0">
                <a:solidFill>
                  <a:schemeClr val="dk1"/>
                </a:solidFill>
              </a:rPr>
              <a:t> + </a:t>
            </a:r>
            <a:r>
              <a:rPr lang="el-GR" dirty="0">
                <a:solidFill>
                  <a:schemeClr val="tx1"/>
                </a:solidFill>
                <a:latin typeface="Arial"/>
                <a:cs typeface="Arial"/>
                <a:sym typeface="Symbol"/>
              </a:rPr>
              <a:t>α</a:t>
            </a:r>
            <a:r>
              <a:rPr lang="el-GR" dirty="0">
                <a:solidFill>
                  <a:srgbClr val="FF0000"/>
                </a:solidFill>
                <a:latin typeface="Arial"/>
                <a:cs typeface="Arial"/>
                <a:sym typeface="Symbol"/>
              </a:rPr>
              <a:t> </a:t>
            </a:r>
            <a:r>
              <a:rPr lang="en" dirty="0">
                <a:solidFill>
                  <a:schemeClr val="dk1"/>
                </a:solidFill>
              </a:rPr>
              <a:t>Δw’</a:t>
            </a:r>
            <a:r>
              <a:rPr lang="en" baseline="-25000" dirty="0">
                <a:solidFill>
                  <a:schemeClr val="dk1"/>
                </a:solidFill>
              </a:rPr>
              <a:t>t</a:t>
            </a:r>
            <a:endParaRPr sz="1867" dirty="0">
              <a:solidFill>
                <a:schemeClr val="dk1"/>
              </a:solidFill>
            </a:endParaRPr>
          </a:p>
        </p:txBody>
      </p:sp>
      <p:sp>
        <p:nvSpPr>
          <p:cNvPr id="1023" name="Google Shape;1023;p113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1024" name="Google Shape;1024;p113"/>
          <p:cNvSpPr/>
          <p:nvPr/>
        </p:nvSpPr>
        <p:spPr>
          <a:xfrm>
            <a:off x="1349111" y="972248"/>
            <a:ext cx="2111362" cy="853801"/>
          </a:xfrm>
          <a:custGeom>
            <a:avLst/>
            <a:gdLst/>
            <a:ahLst/>
            <a:cxnLst/>
            <a:rect l="l" t="t" r="r" b="b"/>
            <a:pathLst>
              <a:path w="84420" h="23889" extrusionOk="0">
                <a:moveTo>
                  <a:pt x="36448" y="1589"/>
                </a:moveTo>
                <a:cubicBezTo>
                  <a:pt x="25773" y="1589"/>
                  <a:pt x="14743" y="-77"/>
                  <a:pt x="4444" y="2732"/>
                </a:cubicBezTo>
                <a:cubicBezTo>
                  <a:pt x="489" y="3811"/>
                  <a:pt x="-1134" y="11052"/>
                  <a:pt x="1015" y="14543"/>
                </a:cubicBezTo>
                <a:cubicBezTo>
                  <a:pt x="9189" y="27826"/>
                  <a:pt x="31526" y="22989"/>
                  <a:pt x="47116" y="22544"/>
                </a:cubicBezTo>
                <a:cubicBezTo>
                  <a:pt x="59689" y="22185"/>
                  <a:pt x="81022" y="27127"/>
                  <a:pt x="84073" y="14924"/>
                </a:cubicBezTo>
                <a:cubicBezTo>
                  <a:pt x="88048" y="-974"/>
                  <a:pt x="53597" y="65"/>
                  <a:pt x="37210" y="65"/>
                </a:cubicBezTo>
              </a:path>
            </a:pathLst>
          </a:custGeom>
          <a:noFill/>
          <a:ln w="38100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5" name="Google Shape;1025;p113"/>
          <p:cNvSpPr/>
          <p:nvPr/>
        </p:nvSpPr>
        <p:spPr>
          <a:xfrm>
            <a:off x="3406439" y="1019833"/>
            <a:ext cx="1040845" cy="797958"/>
          </a:xfrm>
          <a:custGeom>
            <a:avLst/>
            <a:gdLst/>
            <a:ahLst/>
            <a:cxnLst/>
            <a:rect l="l" t="t" r="r" b="b"/>
            <a:pathLst>
              <a:path w="37719" h="23649" extrusionOk="0">
                <a:moveTo>
                  <a:pt x="22584" y="167"/>
                </a:moveTo>
                <a:cubicBezTo>
                  <a:pt x="15757" y="167"/>
                  <a:pt x="7853" y="-500"/>
                  <a:pt x="2391" y="3596"/>
                </a:cubicBezTo>
                <a:cubicBezTo>
                  <a:pt x="-268" y="5590"/>
                  <a:pt x="-684" y="10797"/>
                  <a:pt x="1248" y="13502"/>
                </a:cubicBezTo>
                <a:cubicBezTo>
                  <a:pt x="8129" y="23135"/>
                  <a:pt x="27929" y="27588"/>
                  <a:pt x="36300" y="19217"/>
                </a:cubicBezTo>
                <a:cubicBezTo>
                  <a:pt x="41785" y="13732"/>
                  <a:pt x="29197" y="1310"/>
                  <a:pt x="21441" y="131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6" name="Google Shape;1026;p113"/>
          <p:cNvSpPr/>
          <p:nvPr/>
        </p:nvSpPr>
        <p:spPr>
          <a:xfrm>
            <a:off x="4638984" y="1019833"/>
            <a:ext cx="1605871" cy="620593"/>
          </a:xfrm>
          <a:custGeom>
            <a:avLst/>
            <a:gdLst/>
            <a:ahLst/>
            <a:cxnLst/>
            <a:rect l="l" t="t" r="r" b="b"/>
            <a:pathLst>
              <a:path w="44816" h="23172" extrusionOk="0">
                <a:moveTo>
                  <a:pt x="20562" y="466"/>
                </a:moveTo>
                <a:cubicBezTo>
                  <a:pt x="14445" y="466"/>
                  <a:pt x="7461" y="-1252"/>
                  <a:pt x="2274" y="1990"/>
                </a:cubicBezTo>
                <a:cubicBezTo>
                  <a:pt x="-331" y="3618"/>
                  <a:pt x="-573" y="8578"/>
                  <a:pt x="1131" y="11134"/>
                </a:cubicBezTo>
                <a:cubicBezTo>
                  <a:pt x="6599" y="19336"/>
                  <a:pt x="18714" y="21755"/>
                  <a:pt x="28563" y="22183"/>
                </a:cubicBezTo>
                <a:cubicBezTo>
                  <a:pt x="33526" y="22399"/>
                  <a:pt x="40151" y="24779"/>
                  <a:pt x="43422" y="21040"/>
                </a:cubicBezTo>
                <a:cubicBezTo>
                  <a:pt x="50254" y="13232"/>
                  <a:pt x="29261" y="4509"/>
                  <a:pt x="19419" y="1228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7" name="Google Shape;1027;p113"/>
          <p:cNvSpPr txBox="1"/>
          <p:nvPr/>
        </p:nvSpPr>
        <p:spPr>
          <a:xfrm>
            <a:off x="295434" y="1800366"/>
            <a:ext cx="3213634" cy="707077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Gradient of loss</a:t>
            </a:r>
          </a:p>
        </p:txBody>
      </p:sp>
      <p:sp>
        <p:nvSpPr>
          <p:cNvPr id="1028" name="Google Shape;1028;p113"/>
          <p:cNvSpPr txBox="1"/>
          <p:nvPr/>
        </p:nvSpPr>
        <p:spPr>
          <a:xfrm>
            <a:off x="3700769" y="1800367"/>
            <a:ext cx="1534465" cy="117572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Weight decay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9" name="Google Shape;1029;p113"/>
          <p:cNvSpPr txBox="1"/>
          <p:nvPr/>
        </p:nvSpPr>
        <p:spPr>
          <a:xfrm>
            <a:off x="5845548" y="1640427"/>
            <a:ext cx="2004106" cy="541576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Momentum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30" name="Google Shape;1030;p113"/>
          <p:cNvSpPr/>
          <p:nvPr/>
        </p:nvSpPr>
        <p:spPr>
          <a:xfrm>
            <a:off x="2170314" y="3181118"/>
            <a:ext cx="382572" cy="707077"/>
          </a:xfrm>
          <a:custGeom>
            <a:avLst/>
            <a:gdLst/>
            <a:ahLst/>
            <a:cxnLst/>
            <a:rect l="l" t="t" r="r" b="b"/>
            <a:pathLst>
              <a:path w="12775" h="20720" extrusionOk="0">
                <a:moveTo>
                  <a:pt x="7800" y="0"/>
                </a:moveTo>
                <a:cubicBezTo>
                  <a:pt x="4700" y="0"/>
                  <a:pt x="565" y="2257"/>
                  <a:pt x="180" y="5334"/>
                </a:cubicBezTo>
                <a:cubicBezTo>
                  <a:pt x="-539" y="11087"/>
                  <a:pt x="2877" y="19437"/>
                  <a:pt x="8562" y="20574"/>
                </a:cubicBezTo>
                <a:cubicBezTo>
                  <a:pt x="14415" y="21745"/>
                  <a:pt x="13901" y="5336"/>
                  <a:pt x="8562" y="2667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1" name="Google Shape;1031;p113"/>
          <p:cNvSpPr txBox="1"/>
          <p:nvPr/>
        </p:nvSpPr>
        <p:spPr>
          <a:xfrm>
            <a:off x="2312295" y="3814257"/>
            <a:ext cx="2296355" cy="1009259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2133"/>
              </a:spcAft>
            </a:pPr>
            <a:r>
              <a:rPr lang="en" sz="2400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Learning rate</a:t>
            </a:r>
            <a:endParaRPr sz="2400" dirty="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  <p:bldP spid="10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0359-23D7-470C-9975-289D4FA9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576263"/>
            <a:ext cx="10515600" cy="2852737"/>
          </a:xfrm>
        </p:spPr>
        <p:txBody>
          <a:bodyPr/>
          <a:lstStyle/>
          <a:p>
            <a:r>
              <a:rPr lang="en-US" altLang="zh-CN" dirty="0"/>
              <a:t>Activations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33823-254E-4B61-9E2A-A4E254FB1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915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Linear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 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Only offers linear effects.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For a 2-layer NN with linear activations for both layers.</a:t>
                </a:r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𝑋𝑤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dirty="0"/>
                  <a:t>Not so great, need Non-Linear activations to learn more complex data distribution.</a:t>
                </a:r>
                <a:endParaRPr dirty="0"/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9307044" cy="4555200"/>
              </a:xfrm>
              <a:prstGeom prst="rect">
                <a:avLst/>
              </a:prstGeom>
              <a:blipFill>
                <a:blip r:embed="rId3"/>
                <a:stretch>
                  <a:fillRect l="-65" b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836" t="22363" r="68283" b="40944"/>
          <a:stretch/>
        </p:blipFill>
        <p:spPr>
          <a:xfrm>
            <a:off x="8200571" y="372683"/>
            <a:ext cx="3483429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624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Logistic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 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Aka Sigmoid function (S-shape)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Used in Logistic regression.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The result is in range (0, 1),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altLang="zh-CN" sz="2400" dirty="0"/>
                  <a:t>It can </a:t>
                </a:r>
                <a:r>
                  <a:rPr lang="en-US" sz="2400" dirty="0"/>
                  <a:t>represent probability.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A special case of logistic growth (population model).</a:t>
                </a:r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564094" cy="4555200"/>
              </a:xfrm>
              <a:prstGeom prst="rect">
                <a:avLst/>
              </a:prstGeom>
              <a:blipFill>
                <a:blip r:embed="rId3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8050" t="1061" r="39167" b="62246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The logistic (sigmoid) curve of population growth over time. The ...">
            <a:extLst>
              <a:ext uri="{FF2B5EF4-FFF2-40B4-BE49-F238E27FC236}">
                <a16:creationId xmlns:a16="http://schemas.microsoft.com/office/drawing/2014/main" id="{FEE6D38C-FF34-45E8-86C6-3EFDE11F9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993" y="3593806"/>
            <a:ext cx="4545836" cy="317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87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ReLU</a:t>
            </a:r>
            <a:r>
              <a:rPr lang="en-US" dirty="0"/>
              <a:t> Activation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</p:spPr>
            <p:txBody>
              <a:bodyPr spcFirstLastPara="1" vert="horz" wrap="square" lIns="121900" tIns="121900" rIns="121900" bIns="121900" rtlCol="0" anchor="t" anchorCtr="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 dirty="0" smtClean="0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⁡(0,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’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dirty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&gt;0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dirty="0"/>
                  <a:t>Rectified linear unit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400" b="1" i="1" dirty="0"/>
                  <a:t>Fast!</a:t>
                </a:r>
                <a:r>
                  <a:rPr lang="en-US" sz="2400" dirty="0"/>
                  <a:t> In backpropagation, 1 when positive, 0 otherwise.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Optimizes important (positive) values and ignore the others.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Analog to neurons</a:t>
                </a:r>
              </a:p>
              <a:p>
                <a:pPr marL="457200" indent="-457200">
                  <a:lnSpc>
                    <a:spcPct val="100000"/>
                  </a:lnSpc>
                </a:pPr>
                <a:r>
                  <a:rPr lang="en-US" sz="2200" dirty="0"/>
                  <a:t>Information loss is small (other neurons will carry information)</a:t>
                </a:r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8678394" cy="4555200"/>
              </a:xfrm>
              <a:prstGeom prst="rect">
                <a:avLst/>
              </a:prstGeom>
              <a:blipFill>
                <a:blip r:embed="rId3"/>
                <a:stretch>
                  <a:fillRect l="-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863" t="65167" r="58354" b="-1860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2934D4C-01A2-49E6-A90E-E89EBB3E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188" y="3690938"/>
            <a:ext cx="28575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287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6A0-D564-4B99-ADFD-CDED2C9A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with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C7EF-1B19-4A93-AB63-82C8C8A5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6478772"/>
            <a:ext cx="11360800" cy="379228"/>
          </a:xfrm>
        </p:spPr>
        <p:txBody>
          <a:bodyPr/>
          <a:lstStyle/>
          <a:p>
            <a:pPr marL="152396" indent="0" algn="r">
              <a:buNone/>
            </a:pPr>
            <a:r>
              <a:rPr lang="en-US" sz="1600" dirty="0">
                <a:hlinkClick r:id="rId2"/>
              </a:rPr>
              <a:t>https://www.youtube.com/channel/UCYO_jab_esuFRV4b17AJtAw</a:t>
            </a:r>
            <a:endParaRPr lang="en-US" sz="1600" dirty="0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ECACE1CA-8640-4BD4-AEAA-2E2E531CFD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24" y="1536633"/>
            <a:ext cx="8356055" cy="47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38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 err="1"/>
              <a:t>LeakyReLU</a:t>
            </a:r>
            <a:r>
              <a:rPr lang="en-US" dirty="0"/>
              <a:t> Activation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678394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No information loss (compared to </a:t>
            </a:r>
            <a:r>
              <a:rPr lang="en-US" sz="2400" dirty="0" err="1"/>
              <a:t>ReLU</a:t>
            </a:r>
            <a:r>
              <a:rPr lang="en-US" sz="2400" dirty="0"/>
              <a:t>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Solves “dying </a:t>
            </a:r>
            <a:r>
              <a:rPr lang="en-US" sz="2400" dirty="0" err="1"/>
              <a:t>ReLU</a:t>
            </a:r>
            <a:r>
              <a:rPr lang="en-US" sz="2400" dirty="0"/>
              <a:t>” problem (i.e. all neurons output 0)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Similar to </a:t>
            </a:r>
            <a:r>
              <a:rPr lang="en-US" sz="2400" dirty="0" err="1"/>
              <a:t>ReLU</a:t>
            </a:r>
            <a:r>
              <a:rPr lang="en-US" sz="2400" dirty="0"/>
              <a:t>, pays less attention to less important neurons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200" dirty="0"/>
              <a:t>Not always better than </a:t>
            </a:r>
            <a:r>
              <a:rPr lang="en-US" sz="2200" dirty="0" err="1"/>
              <a:t>ReLU</a:t>
            </a:r>
            <a:endParaRPr lang="en-US" sz="2200" dirty="0"/>
          </a:p>
        </p:txBody>
      </p:sp>
      <p:pic>
        <p:nvPicPr>
          <p:cNvPr id="4" name="Google Shape;1046;p115">
            <a:extLst>
              <a:ext uri="{FF2B5EF4-FFF2-40B4-BE49-F238E27FC236}">
                <a16:creationId xmlns:a16="http://schemas.microsoft.com/office/drawing/2014/main" id="{32DBFFB9-DCE9-4311-8439-B8D5CA1F5BF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6455" t="65552" r="20762" b="-2245"/>
          <a:stretch/>
        </p:blipFill>
        <p:spPr>
          <a:xfrm>
            <a:off x="8513136" y="-75035"/>
            <a:ext cx="3189768" cy="2864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87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47A10B7-C448-478B-9190-CFB0EF8543F3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Support Vectors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The </a:t>
            </a:r>
            <a:r>
              <a:rPr lang="en-US" altLang="en-US">
                <a:solidFill>
                  <a:srgbClr val="CC0000"/>
                </a:solidFill>
              </a:rPr>
              <a:t>weights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</a:t>
            </a:r>
            <a:r>
              <a:rPr lang="en-US" altLang="en-US" baseline="-25000">
                <a:solidFill>
                  <a:srgbClr val="CC0000"/>
                </a:solidFill>
                <a:sym typeface="Symbol" pitchFamily="16" charset="2"/>
              </a:rPr>
              <a:t>i</a:t>
            </a:r>
            <a:r>
              <a:rPr lang="en-US" altLang="en-US">
                <a:sym typeface="Symbol" pitchFamily="16" charset="2"/>
              </a:rPr>
              <a:t> associated with data points are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zero</a:t>
            </a:r>
            <a:r>
              <a:rPr lang="en-US" altLang="en-US">
                <a:sym typeface="Symbol" pitchFamily="16" charset="2"/>
              </a:rPr>
              <a:t>, except for those points closest to the separator.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The points with nonzero weights are called the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support vectors</a:t>
            </a:r>
            <a:r>
              <a:rPr lang="en-US" altLang="en-US">
                <a:sym typeface="Symbol" pitchFamily="16" charset="2"/>
              </a:rPr>
              <a:t> (because they hold up the separating plane).</a:t>
            </a:r>
          </a:p>
          <a:p>
            <a:pPr eaLnBrk="1" hangingPunct="1">
              <a:lnSpc>
                <a:spcPct val="80000"/>
              </a:lnSpc>
            </a:pPr>
            <a:endParaRPr lang="en-US" altLang="en-US">
              <a:sym typeface="Symbol" pitchFamily="16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>
                <a:sym typeface="Symbol" pitchFamily="16" charset="2"/>
              </a:rPr>
              <a:t>Because there are many fewer support vectors than total data points, the number of parameters defining the optimal separator is </a:t>
            </a:r>
            <a:r>
              <a:rPr lang="en-US" altLang="en-US">
                <a:solidFill>
                  <a:srgbClr val="CC0000"/>
                </a:solidFill>
                <a:sym typeface="Symbol" pitchFamily="16" charset="2"/>
              </a:rPr>
              <a:t>small</a:t>
            </a:r>
            <a:r>
              <a:rPr lang="en-US" altLang="en-US">
                <a:sym typeface="Symbol" pitchFamily="16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85691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00" y="766267"/>
            <a:ext cx="11448000" cy="32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/>
              <a:t>Homework 4</a:t>
            </a:r>
            <a:endParaRPr dirty="0"/>
          </a:p>
          <a:p>
            <a:pPr>
              <a:spcBef>
                <a:spcPts val="0"/>
              </a:spcBef>
            </a:pPr>
            <a:r>
              <a:rPr lang="en" sz="4800" dirty="0"/>
              <a:t>Neural Network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5046921"/>
            <a:ext cx="11505600" cy="107111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70600" y="256233"/>
            <a:ext cx="1185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MNIST: Handwriting recognition</a:t>
            </a: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298400" y="1019833"/>
            <a:ext cx="11595200" cy="567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dirty="0">
                <a:solidFill>
                  <a:schemeClr val="dk1"/>
                </a:solidFill>
              </a:rPr>
              <a:t>50,000 images of handwriting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28 x 28 x 1 (grayscale)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Numbers 0-9</a:t>
            </a:r>
            <a:endParaRPr dirty="0">
              <a:solidFill>
                <a:schemeClr val="dk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10 class softmax regression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Input is 784 pixel values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Train the model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&gt; 95% accuracy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title" idx="2"/>
          </p:nvPr>
        </p:nvSpPr>
        <p:spPr>
          <a:xfrm>
            <a:off x="298400" y="6381033"/>
            <a:ext cx="11595200" cy="31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267" y="2999500"/>
            <a:ext cx="3556000" cy="3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463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Functions You need to Code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733" dirty="0">
                <a:solidFill>
                  <a:schemeClr val="dk1"/>
                </a:solidFill>
              </a:rPr>
              <a:t>Functions You need to Code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classifier.c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rgbClr val="0000FF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buClr>
                <a:schemeClr val="dk1"/>
              </a:buClr>
              <a:buSzPts val="1100"/>
              <a:buNone/>
            </a:pPr>
            <a:r>
              <a:rPr lang="en" sz="3733" dirty="0">
                <a:solidFill>
                  <a:schemeClr val="dk1"/>
                </a:solidFill>
              </a:rPr>
              <a:t>Run Experiments and Write a Report (</a:t>
            </a:r>
            <a:r>
              <a:rPr lang="en" sz="3733" b="1" dirty="0">
                <a:solidFill>
                  <a:schemeClr val="dk1"/>
                </a:solidFill>
                <a:highlight>
                  <a:srgbClr val="FFFF00"/>
                </a:highlight>
              </a:rPr>
              <a:t>hw4.pdf</a:t>
            </a:r>
            <a:r>
              <a:rPr lang="en" sz="3733" dirty="0">
                <a:solidFill>
                  <a:schemeClr val="dk1"/>
                </a:solidFill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buNone/>
            </a:pPr>
            <a:r>
              <a:rPr lang="en" dirty="0"/>
              <a:t>	Play around with tryhw4.py file, and answer the questions.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" dirty="0"/>
              <a:t>	Save your question to a PDF file and submit to Canvas for grading.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Important Data Structure (image.h)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435200" cy="511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enum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LINEAR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LOGISTIC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LRELU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>
                <a:solidFill>
                  <a:srgbClr val="098658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SOFTMAX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ACTIVATION;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in;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Saved input to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Current weights for a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dw;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// Current weight updates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v;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// Past weight updates (for use with momentum)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matrix out;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// Saved output from the layer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ACTIVATION activation;</a:t>
            </a:r>
            <a:r>
              <a:rPr lang="en" sz="140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// Activation the layer uses</a:t>
            </a:r>
            <a:endParaRPr sz="140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typedef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struct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{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layer *layers;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 </a:t>
            </a:r>
            <a:r>
              <a:rPr lang="en" sz="140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model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00000"/>
              </a:lnSpc>
              <a:spcAft>
                <a:spcPts val="2133"/>
              </a:spcAft>
              <a:buNone/>
            </a:pPr>
            <a:endParaRPr sz="1400">
              <a:solidFill>
                <a:srgbClr val="569CD6"/>
              </a:solidFill>
              <a:highlight>
                <a:srgbClr val="1E1E1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Useful Matrix manipulation function</a:t>
            </a:r>
            <a:r>
              <a:rPr lang="en-US" dirty="0"/>
              <a:t>s</a:t>
            </a:r>
            <a:r>
              <a:rPr lang="en" dirty="0"/>
              <a:t> (matrix.c)</a:t>
            </a:r>
            <a:endParaRPr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matrix_mult_matrix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transpose_matrix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axpy_matrix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267F99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// a * x + y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6B87681-BB9A-4ADC-93BF-930B33F6BB16}"/>
              </a:ext>
            </a:extLst>
          </p:cNvPr>
          <p:cNvSpPr/>
          <p:nvPr/>
        </p:nvSpPr>
        <p:spPr>
          <a:xfrm>
            <a:off x="2374604" y="138159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453EA2-2A45-4803-9CE6-4EE8B28B251D}"/>
              </a:ext>
            </a:extLst>
          </p:cNvPr>
          <p:cNvSpPr/>
          <p:nvPr/>
        </p:nvSpPr>
        <p:spPr>
          <a:xfrm>
            <a:off x="3009016" y="414428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forward_layer</a:t>
            </a:r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C7D4B63-AF7F-491E-8C7A-ADD67FBD1836}"/>
              </a:ext>
            </a:extLst>
          </p:cNvPr>
          <p:cNvCxnSpPr>
            <a:cxnSpLocks/>
            <a:stCxn id="18" idx="2"/>
            <a:endCxn id="6" idx="0"/>
          </p:cNvCxnSpPr>
          <p:nvPr/>
        </p:nvCxnSpPr>
        <p:spPr>
          <a:xfrm>
            <a:off x="4015565" y="329209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9FB1934D-8F9B-48B0-88AA-C524FB2577BA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015565" y="414428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3194745-50E4-45B0-8912-4C8F2176A835}"/>
              </a:ext>
            </a:extLst>
          </p:cNvPr>
          <p:cNvSpPr txBox="1"/>
          <p:nvPr/>
        </p:nvSpPr>
        <p:spPr>
          <a:xfrm>
            <a:off x="3587402" y="531386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E6045-8C1B-4AF7-BB7D-FBF5592DFCC3}"/>
              </a:ext>
            </a:extLst>
          </p:cNvPr>
          <p:cNvSpPr txBox="1"/>
          <p:nvPr/>
        </p:nvSpPr>
        <p:spPr>
          <a:xfrm>
            <a:off x="2642193" y="292276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data X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A2C514-6013-4E0A-A8C8-3684BADB8C4B}"/>
              </a:ext>
            </a:extLst>
          </p:cNvPr>
          <p:cNvCxnSpPr>
            <a:cxnSpLocks/>
            <a:stCxn id="6" idx="2"/>
            <a:endCxn id="17" idx="0"/>
          </p:cNvCxnSpPr>
          <p:nvPr/>
        </p:nvCxnSpPr>
        <p:spPr>
          <a:xfrm>
            <a:off x="4015565" y="470426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5222CDE-FE4D-4503-A72C-FC70BAED70A0}"/>
              </a:ext>
            </a:extLst>
          </p:cNvPr>
          <p:cNvSpPr txBox="1"/>
          <p:nvPr/>
        </p:nvSpPr>
        <p:spPr>
          <a:xfrm>
            <a:off x="2700671" y="149109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forward_model</a:t>
            </a:r>
            <a:endParaRPr lang="en-US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CB0AE66-033F-4965-BE4B-E2EDB5AC11C8}"/>
              </a:ext>
            </a:extLst>
          </p:cNvPr>
          <p:cNvSpPr/>
          <p:nvPr/>
        </p:nvSpPr>
        <p:spPr>
          <a:xfrm>
            <a:off x="6660212" y="1356967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332561-CFE2-4D59-96AF-28680544C59B}"/>
              </a:ext>
            </a:extLst>
          </p:cNvPr>
          <p:cNvSpPr/>
          <p:nvPr/>
        </p:nvSpPr>
        <p:spPr>
          <a:xfrm>
            <a:off x="7294623" y="3107431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 = in * l-&gt;w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B44DA37-EBBE-414A-82AB-C53A0ED05C44}"/>
              </a:ext>
            </a:extLst>
          </p:cNvPr>
          <p:cNvCxnSpPr>
            <a:cxnSpLocks/>
            <a:stCxn id="40" idx="2"/>
            <a:endCxn id="36" idx="0"/>
          </p:cNvCxnSpPr>
          <p:nvPr/>
        </p:nvCxnSpPr>
        <p:spPr>
          <a:xfrm flipH="1">
            <a:off x="8301172" y="2656282"/>
            <a:ext cx="1" cy="4511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B48BFA-1C86-468F-A78A-E18EDEDE8372}"/>
              </a:ext>
            </a:extLst>
          </p:cNvPr>
          <p:cNvSpPr txBox="1"/>
          <p:nvPr/>
        </p:nvSpPr>
        <p:spPr>
          <a:xfrm>
            <a:off x="7873008" y="5687482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769F66-FF38-4EB6-928D-77FC4BEEFB7F}"/>
              </a:ext>
            </a:extLst>
          </p:cNvPr>
          <p:cNvSpPr txBox="1"/>
          <p:nvPr/>
        </p:nvSpPr>
        <p:spPr>
          <a:xfrm>
            <a:off x="6927801" y="2286950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data in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B080C45-0484-4379-9514-D3EE81F376E3}"/>
              </a:ext>
            </a:extLst>
          </p:cNvPr>
          <p:cNvCxnSpPr>
            <a:cxnSpLocks/>
            <a:stCxn id="47" idx="2"/>
            <a:endCxn id="39" idx="0"/>
          </p:cNvCxnSpPr>
          <p:nvPr/>
        </p:nvCxnSpPr>
        <p:spPr>
          <a:xfrm flipH="1">
            <a:off x="8301171" y="5048939"/>
            <a:ext cx="1" cy="6385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A93C9F4-BC3E-42C9-A878-52C2D4D53776}"/>
              </a:ext>
            </a:extLst>
          </p:cNvPr>
          <p:cNvSpPr txBox="1"/>
          <p:nvPr/>
        </p:nvSpPr>
        <p:spPr>
          <a:xfrm>
            <a:off x="6986279" y="1466469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forward_layer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013B134-4770-4651-B697-ABE2D7E662B8}"/>
              </a:ext>
            </a:extLst>
          </p:cNvPr>
          <p:cNvSpPr/>
          <p:nvPr/>
        </p:nvSpPr>
        <p:spPr>
          <a:xfrm>
            <a:off x="7224083" y="4144287"/>
            <a:ext cx="2154177" cy="90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activation_matrix</a:t>
            </a:r>
            <a:endParaRPr lang="en-US" dirty="0">
              <a:solidFill>
                <a:srgbClr val="FFC000"/>
              </a:solidFill>
            </a:endParaRPr>
          </a:p>
          <a:p>
            <a:pPr algn="ctr"/>
            <a:r>
              <a:rPr lang="en-US" dirty="0"/>
              <a:t>(X, l-&gt;activation)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9607C7F-5A89-4D73-96CE-B791D3F1C5C7}"/>
              </a:ext>
            </a:extLst>
          </p:cNvPr>
          <p:cNvCxnSpPr>
            <a:cxnSpLocks/>
            <a:stCxn id="36" idx="2"/>
            <a:endCxn id="47" idx="0"/>
          </p:cNvCxnSpPr>
          <p:nvPr/>
        </p:nvCxnSpPr>
        <p:spPr>
          <a:xfrm>
            <a:off x="8301172" y="3667413"/>
            <a:ext cx="0" cy="476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Forward Pass in Homework</a:t>
            </a:r>
          </a:p>
        </p:txBody>
      </p:sp>
    </p:spTree>
    <p:extLst>
      <p:ext uri="{BB962C8B-B14F-4D97-AF65-F5344CB8AC3E}">
        <p14:creationId xmlns:p14="http://schemas.microsoft.com/office/powerpoint/2010/main" val="20986010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AF54D-C380-4EF3-9C5C-0DA2E32B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Backward Pass in Homework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1D9C32-46C3-4E89-853B-4E756DDE4FF9}"/>
              </a:ext>
            </a:extLst>
          </p:cNvPr>
          <p:cNvSpPr/>
          <p:nvPr/>
        </p:nvSpPr>
        <p:spPr>
          <a:xfrm>
            <a:off x="2601431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DDB15B-8E9A-4C7F-A0DA-FBC2621C0F9E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backward_layer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E32745-CCB7-41CC-9507-5DFC20D6A7F2}"/>
              </a:ext>
            </a:extLst>
          </p:cNvPr>
          <p:cNvCxnSpPr>
            <a:cxnSpLocks/>
            <a:stCxn id="10" idx="2"/>
            <a:endCxn id="6" idx="0"/>
          </p:cNvCxnSpPr>
          <p:nvPr/>
        </p:nvCxnSpPr>
        <p:spPr>
          <a:xfrm>
            <a:off x="4242392" y="3442937"/>
            <a:ext cx="0" cy="8521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947E809-E213-4537-A7CF-296AD09DC92C}"/>
              </a:ext>
            </a:extLst>
          </p:cNvPr>
          <p:cNvCxnSpPr>
            <a:cxnSpLocks/>
            <a:stCxn id="6" idx="3"/>
            <a:endCxn id="6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2F86359-6A10-4355-9130-EE0B8FBE3827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4E799A-99FB-475E-8AAE-5628D8E92E78}"/>
              </a:ext>
            </a:extLst>
          </p:cNvPr>
          <p:cNvSpPr txBox="1"/>
          <p:nvPr/>
        </p:nvSpPr>
        <p:spPr>
          <a:xfrm>
            <a:off x="2869020" y="3073605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model m, matrix 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E7D5C4-B934-4CDC-976B-F0EC0AF64888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303349-3D3F-44D1-A7CF-39125AB1A315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backward_model</a:t>
            </a:r>
            <a:endParaRPr lang="en-US" b="1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415D9-292A-41E7-88D9-F956B2FD7277}"/>
              </a:ext>
            </a:extLst>
          </p:cNvPr>
          <p:cNvSpPr/>
          <p:nvPr/>
        </p:nvSpPr>
        <p:spPr>
          <a:xfrm>
            <a:off x="6611418" y="1532433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D5D576-6AB7-479F-845F-13AA12665B4A}"/>
              </a:ext>
            </a:extLst>
          </p:cNvPr>
          <p:cNvSpPr/>
          <p:nvPr/>
        </p:nvSpPr>
        <p:spPr>
          <a:xfrm>
            <a:off x="7153930" y="3456444"/>
            <a:ext cx="2149306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gradient_matrix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12852D9-A3DC-44B6-AB98-5662DA9C9777}"/>
              </a:ext>
            </a:extLst>
          </p:cNvPr>
          <p:cNvCxnSpPr>
            <a:cxnSpLocks/>
            <a:stCxn id="21" idx="2"/>
            <a:endCxn id="18" idx="0"/>
          </p:cNvCxnSpPr>
          <p:nvPr/>
        </p:nvCxnSpPr>
        <p:spPr>
          <a:xfrm flipH="1">
            <a:off x="8228583" y="2824490"/>
            <a:ext cx="2436" cy="631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/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1DDD7D-2321-4DF1-A4C8-943942B23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57" y="5855690"/>
                <a:ext cx="50391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91C2889-5533-4AC7-839D-1080DBDC538F}"/>
              </a:ext>
            </a:extLst>
          </p:cNvPr>
          <p:cNvSpPr txBox="1"/>
          <p:nvPr/>
        </p:nvSpPr>
        <p:spPr>
          <a:xfrm>
            <a:off x="6857647" y="2455158"/>
            <a:ext cx="27467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Input: layer l, matrix delta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48DF36B-509D-4CE6-903B-88B7F88F2103}"/>
              </a:ext>
            </a:extLst>
          </p:cNvPr>
          <p:cNvCxnSpPr>
            <a:cxnSpLocks/>
            <a:stCxn id="35" idx="2"/>
            <a:endCxn id="20" idx="0"/>
          </p:cNvCxnSpPr>
          <p:nvPr/>
        </p:nvCxnSpPr>
        <p:spPr>
          <a:xfrm>
            <a:off x="8229568" y="5353212"/>
            <a:ext cx="1449" cy="5024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0BC2B5-7674-4C6E-AF48-F42489D1AA6D}"/>
              </a:ext>
            </a:extLst>
          </p:cNvPr>
          <p:cNvSpPr txBox="1"/>
          <p:nvPr/>
        </p:nvSpPr>
        <p:spPr>
          <a:xfrm>
            <a:off x="6916125" y="1634677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backward_layer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/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382C845-E3B3-4EFA-A5AF-EB4F88F8E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29" y="4216081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30193A-4942-481E-A0A1-99721664CEBD}"/>
              </a:ext>
            </a:extLst>
          </p:cNvPr>
          <p:cNvCxnSpPr>
            <a:cxnSpLocks/>
            <a:stCxn id="18" idx="2"/>
            <a:endCxn id="24" idx="0"/>
          </p:cNvCxnSpPr>
          <p:nvPr/>
        </p:nvCxnSpPr>
        <p:spPr>
          <a:xfrm>
            <a:off x="8228583" y="3825776"/>
            <a:ext cx="0" cy="390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/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17941E-CCC7-423D-83B1-A373EE795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914" y="4983880"/>
                <a:ext cx="2149307" cy="369332"/>
              </a:xfrm>
              <a:prstGeom prst="rect">
                <a:avLst/>
              </a:prstGeom>
              <a:blipFill>
                <a:blip r:embed="rId5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9062A3-0A70-44A3-A8E3-08F79020337F}"/>
              </a:ext>
            </a:extLst>
          </p:cNvPr>
          <p:cNvCxnSpPr>
            <a:cxnSpLocks/>
            <a:stCxn id="24" idx="2"/>
            <a:endCxn id="35" idx="0"/>
          </p:cNvCxnSpPr>
          <p:nvPr/>
        </p:nvCxnSpPr>
        <p:spPr>
          <a:xfrm>
            <a:off x="8228583" y="4585413"/>
            <a:ext cx="985" cy="39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99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>
            <a:extLst>
              <a:ext uri="{FF2B5EF4-FFF2-40B4-BE49-F238E27FC236}">
                <a16:creationId xmlns:a16="http://schemas.microsoft.com/office/drawing/2014/main" id="{6E6C923B-65DD-4785-B25B-5F354680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/>
          <a:lstStyle/>
          <a:p>
            <a:r>
              <a:rPr lang="en-US" dirty="0"/>
              <a:t>Weight Update in Homework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838ED5-E5EB-4C68-BA35-B3A95D2C2AD7}"/>
              </a:ext>
            </a:extLst>
          </p:cNvPr>
          <p:cNvSpPr/>
          <p:nvPr/>
        </p:nvSpPr>
        <p:spPr>
          <a:xfrm>
            <a:off x="6864085" y="1532431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/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75F6981-5CEC-45D9-8ACA-E4E0521405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104" y="3896520"/>
                <a:ext cx="3138532" cy="3695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C14776-2E3F-42E6-A46D-B8629B01B28E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>
            <a:off x="8611369" y="3109472"/>
            <a:ext cx="1" cy="787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/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layer l, learning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2FDE0EA-4E95-4A2B-B227-24D2879EB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237" y="2463141"/>
                <a:ext cx="3256264" cy="646331"/>
              </a:xfrm>
              <a:prstGeom prst="rect">
                <a:avLst/>
              </a:prstGeom>
              <a:blipFill>
                <a:blip r:embed="rId3"/>
                <a:stretch>
                  <a:fillRect t="-370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C9728B3-89F5-4A9A-9E11-37CA41D9A3B1}"/>
              </a:ext>
            </a:extLst>
          </p:cNvPr>
          <p:cNvSpPr txBox="1"/>
          <p:nvPr/>
        </p:nvSpPr>
        <p:spPr>
          <a:xfrm>
            <a:off x="7291811" y="1605614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update_layer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/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882EC32-4A46-48C8-BF8D-D0F0A854B3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024" y="5400589"/>
                <a:ext cx="214930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4A1CBC-E14E-40F7-907C-B1D08CDE1F27}"/>
              </a:ext>
            </a:extLst>
          </p:cNvPr>
          <p:cNvCxnSpPr>
            <a:cxnSpLocks/>
            <a:stCxn id="22" idx="2"/>
            <a:endCxn id="27" idx="0"/>
          </p:cNvCxnSpPr>
          <p:nvPr/>
        </p:nvCxnSpPr>
        <p:spPr>
          <a:xfrm>
            <a:off x="8611370" y="4266063"/>
            <a:ext cx="308" cy="11345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/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represent the regularized gradient from the previous step.</a:t>
                </a:r>
              </a:p>
              <a:p>
                <a:pPr algn="ctr"/>
                <a:r>
                  <a:rPr lang="en-US" dirty="0">
                    <a:solidFill>
                      <a:srgbClr val="FF0000"/>
                    </a:solidFill>
                  </a:rPr>
                  <a:t>In the code, we use “l-&gt;v” to store this value.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122B896-1D40-4C3D-9F61-1229543E1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713" y="198039"/>
                <a:ext cx="3708575" cy="1200574"/>
              </a:xfrm>
              <a:prstGeom prst="rect">
                <a:avLst/>
              </a:prstGeom>
              <a:blipFill>
                <a:blip r:embed="rId5"/>
                <a:stretch>
                  <a:fillRect t="-1508" b="-703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:a16="http://schemas.microsoft.com/office/drawing/2014/main" id="{DBBBF275-C1C2-458F-BE19-A93C4C4B1659}"/>
              </a:ext>
            </a:extLst>
          </p:cNvPr>
          <p:cNvSpPr/>
          <p:nvPr/>
        </p:nvSpPr>
        <p:spPr>
          <a:xfrm>
            <a:off x="2495105" y="1532432"/>
            <a:ext cx="3494569" cy="49707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6C8A063-54D7-48CB-ADAA-41E891244DD7}"/>
              </a:ext>
            </a:extLst>
          </p:cNvPr>
          <p:cNvSpPr/>
          <p:nvPr/>
        </p:nvSpPr>
        <p:spPr>
          <a:xfrm>
            <a:off x="3235843" y="4295127"/>
            <a:ext cx="2013098" cy="559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update_layer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0D086D1-DBBE-4C0F-8343-AF598210D663}"/>
              </a:ext>
            </a:extLst>
          </p:cNvPr>
          <p:cNvCxnSpPr>
            <a:cxnSpLocks/>
            <a:stCxn id="44" idx="2"/>
            <a:endCxn id="32" idx="0"/>
          </p:cNvCxnSpPr>
          <p:nvPr/>
        </p:nvCxnSpPr>
        <p:spPr>
          <a:xfrm>
            <a:off x="4242391" y="3325911"/>
            <a:ext cx="1" cy="969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Curved 37">
            <a:extLst>
              <a:ext uri="{FF2B5EF4-FFF2-40B4-BE49-F238E27FC236}">
                <a16:creationId xmlns:a16="http://schemas.microsoft.com/office/drawing/2014/main" id="{608920FB-1946-4A0B-93D1-7EFBC3BB9706}"/>
              </a:ext>
            </a:extLst>
          </p:cNvPr>
          <p:cNvCxnSpPr>
            <a:cxnSpLocks/>
            <a:stCxn id="32" idx="3"/>
            <a:endCxn id="32" idx="0"/>
          </p:cNvCxnSpPr>
          <p:nvPr/>
        </p:nvCxnSpPr>
        <p:spPr>
          <a:xfrm flipH="1" flipV="1">
            <a:off x="4242392" y="4295127"/>
            <a:ext cx="1006549" cy="279991"/>
          </a:xfrm>
          <a:prstGeom prst="curvedConnector4">
            <a:avLst>
              <a:gd name="adj1" fmla="val -24120"/>
              <a:gd name="adj2" fmla="val 275316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FA6B496-EB30-490F-852F-C608E4DBF8AE}"/>
              </a:ext>
            </a:extLst>
          </p:cNvPr>
          <p:cNvSpPr txBox="1"/>
          <p:nvPr/>
        </p:nvSpPr>
        <p:spPr>
          <a:xfrm>
            <a:off x="3814229" y="5464709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/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Input: model m, learning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,</a:t>
                </a:r>
              </a:p>
              <a:p>
                <a:pPr algn="ctr"/>
                <a:r>
                  <a:rPr lang="en-US" dirty="0"/>
                  <a:t>decay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, momentum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1365C11-433B-439D-BA7B-640051E29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54" y="2679580"/>
                <a:ext cx="3170273" cy="646331"/>
              </a:xfrm>
              <a:prstGeom prst="rect">
                <a:avLst/>
              </a:prstGeom>
              <a:blipFill>
                <a:blip r:embed="rId6"/>
                <a:stretch>
                  <a:fillRect l="-1341" t="-4630" r="-1341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E7CE2F4-4478-4B01-9D1B-7E918CEF860F}"/>
              </a:ext>
            </a:extLst>
          </p:cNvPr>
          <p:cNvCxnSpPr>
            <a:cxnSpLocks/>
            <a:stCxn id="32" idx="2"/>
            <a:endCxn id="43" idx="0"/>
          </p:cNvCxnSpPr>
          <p:nvPr/>
        </p:nvCxnSpPr>
        <p:spPr>
          <a:xfrm>
            <a:off x="4242392" y="4855109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1933772-F0A2-4E8C-AC3B-CE606E889654}"/>
              </a:ext>
            </a:extLst>
          </p:cNvPr>
          <p:cNvSpPr txBox="1"/>
          <p:nvPr/>
        </p:nvSpPr>
        <p:spPr>
          <a:xfrm>
            <a:off x="2927498" y="1641935"/>
            <a:ext cx="274674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update_model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46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activate_matrix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181967"/>
            <a:ext cx="11360800" cy="552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sum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267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(a == LOGISTIC){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1 / (1 + exp(-x));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LRELU){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x if x &gt; 0; otherwise, it should equal 0.1 * x.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// TODO  m.data[i][j] should equals exp(x) here, and we will normalize it later.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sum += 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267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267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(a == SOFTMAX) {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have to normalize by sum if we are using SOFTMAX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609585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for all the possible j, we should normalize it as m.data[i][j] /= sum; </a:t>
            </a:r>
            <a:endParaRPr sz="1267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267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267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sz="2267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0AD86-BB6E-4EA0-9F67-66DF9FCE18D0}"/>
              </a:ext>
            </a:extLst>
          </p:cNvPr>
          <p:cNvSpPr txBox="1"/>
          <p:nvPr/>
        </p:nvSpPr>
        <p:spPr>
          <a:xfrm>
            <a:off x="7598735" y="1269994"/>
            <a:ext cx="40687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Apply activation “a” to the matrix “m”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i, j;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(i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i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rows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++i){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(j = </a:t>
            </a:r>
            <a:r>
              <a:rPr lang="en" sz="1400" dirty="0">
                <a:solidFill>
                  <a:srgbClr val="09885A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j &lt;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cols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 ++j){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 =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[i][j];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TODO: multiply the correct element of d by the gradient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// if a is SOFTMAX or a is LINEAR, we should do nothing (multiply by 1)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LOGISTIC,  d.data[i][j] should times x * (1.0 - x);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RELU and x &lt;= 0, d.data[i][j] should be zero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21917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if a is LRELU and x &lt;= 0, d.data[i][j] should multiple 0.1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/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Calculate g’(m) * d, and store in-place to matrix d.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The matrix “m” is the output of a layer, and matrix “d”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of output.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1EFC83-6CDD-45CA-8F17-64F885976A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70" y="1172301"/>
                <a:ext cx="7010400" cy="646331"/>
              </a:xfrm>
              <a:prstGeom prst="rect">
                <a:avLst/>
              </a:prstGeom>
              <a:blipFill>
                <a:blip r:embed="rId3"/>
                <a:stretch>
                  <a:fillRect l="-608" t="-3704" r="-347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5720F8-93AC-43FC-942D-42560817654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35356" r="38637" b="14136"/>
          <a:stretch>
            <a:fillRect/>
          </a:stretch>
        </p:blipFill>
        <p:spPr>
          <a:xfrm>
            <a:off x="2057400" y="152401"/>
            <a:ext cx="8153400" cy="5965825"/>
          </a:xfrm>
          <a:noFill/>
        </p:spPr>
      </p:pic>
      <p:sp>
        <p:nvSpPr>
          <p:cNvPr id="2" name="Rectangle 1"/>
          <p:cNvSpPr/>
          <p:nvPr/>
        </p:nvSpPr>
        <p:spPr>
          <a:xfrm>
            <a:off x="7086600" y="41910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4648200"/>
            <a:ext cx="1600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15399" y="5105400"/>
            <a:ext cx="1780403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8024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/>
              <a:t> </a:t>
            </a:r>
            <a:r>
              <a:rPr lang="en" sz="2400" b="1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forward_layer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240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2296633"/>
            <a:ext cx="11360800" cy="37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in;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input for backpropagation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multiply input by weights and apply activation function.   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out = in * l-&gt;w (note: matrix multiplication here)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Then, apply activate_matrix function to out with l-&gt;activation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free the old output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out;       </a:t>
            </a: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 Save the current output for gradient calculation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out;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96D2C-8BE5-4BE8-B774-D099194C8750}"/>
              </a:ext>
            </a:extLst>
          </p:cNvPr>
          <p:cNvSpPr txBox="1"/>
          <p:nvPr/>
        </p:nvSpPr>
        <p:spPr>
          <a:xfrm>
            <a:off x="5103628" y="1172301"/>
            <a:ext cx="641497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the input data “in” and layer “l”, calculate the output data.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415600" y="17515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  <a:buClr>
                <a:schemeClr val="dk1"/>
              </a:buClr>
              <a:buSzPts val="1100"/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delta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endParaRPr sz="2400"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415600" y="1885507"/>
            <a:ext cx="11360800" cy="47215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delta is</a:t>
            </a:r>
            <a:r>
              <a:rPr lang="el-GR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Δ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out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   // TODO: modify it in place to be “g'(out) * delta” out with //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gradient_matrix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Courier New"/>
                <a:ea typeface="Courier New"/>
                <a:cs typeface="Courier New"/>
                <a:sym typeface="Courier New"/>
              </a:rPr>
              <a:t> function.</a:t>
            </a: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accent6">
                    <a:lumMod val="50000"/>
                  </a:schemeClr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You can use gradient_matrix function with “l-&gt;out” and “l-&gt;activation” to “delta”</a:t>
            </a:r>
            <a:endParaRPr sz="1400" dirty="0">
              <a:solidFill>
                <a:schemeClr val="accent6">
                  <a:lumMod val="50000"/>
                </a:schemeClr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then calculate dL/dw and save it in l-&gt;dw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free_matrix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xt as the transpose matrix of “l-&gt;in” 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dw as xt times delta (matrix multiplication)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free matrix xt to avoid memory leak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-&gt;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dw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dw;</a:t>
            </a: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TODO: finally, calculate dL/dx and return it. (Similar to 1.4.2. Care memory leak)</a:t>
            </a:r>
            <a:endParaRPr sz="1400" dirty="0">
              <a:solidFill>
                <a:srgbClr val="008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dx = delta * (l-&gt;w)^T,   where * is matrix multiplication and ^T is matrix transpose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" sz="1400" dirty="0">
                <a:solidFill>
                  <a:srgbClr val="AF00DB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dx;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/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Given the layer “l” and delta, perform backward step: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1.4.1: Calculate the delta after considering the activation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1.4.2: Calculate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1.4.3: Calculate and Return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Δo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(aka “dx”).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93EF19-95BC-4060-8DAA-38B2F7F5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25" y="811966"/>
                <a:ext cx="5911702" cy="1200329"/>
              </a:xfrm>
              <a:prstGeom prst="rect">
                <a:avLst/>
              </a:prstGeom>
              <a:blipFill>
                <a:blip r:embed="rId3"/>
                <a:stretch>
                  <a:fillRect l="-720" t="-2010" r="-823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35714"/>
              </a:lnSpc>
            </a:pPr>
            <a:r>
              <a:rPr lang="en" sz="2400" dirty="0"/>
              <a:t> </a:t>
            </a:r>
            <a:r>
              <a:rPr lang="en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TODO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update_layer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(layer *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2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2400" dirty="0"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400" dirty="0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415600" y="1904829"/>
            <a:ext cx="11360800" cy="458180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Calculate Δw_t = dL/dw_t - λw_t + mΔw_{t-1}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save it to l-&gt;v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Note that You can use axpy_matrix to perform the matrix summation/subtraction</a:t>
            </a: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Update l-&gt;w</a:t>
            </a:r>
            <a:endParaRPr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274E1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// l-&gt;w = rate * l-&gt;v + l-&gt;w</a:t>
            </a: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274E13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endParaRPr lang="en-US"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-US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Note the multiplication and </a:t>
            </a:r>
            <a:r>
              <a:rPr lang="en-US" sz="1400" dirty="0" err="1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summ</a:t>
            </a:r>
            <a:r>
              <a:rPr lang="en" sz="14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ation in this slides all mean matrix multiplication or matrix summation.</a:t>
            </a:r>
            <a:endParaRPr sz="1400" dirty="0">
              <a:solidFill>
                <a:srgbClr val="FF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04031-2414-4809-A222-B54D306C7555}"/>
              </a:ext>
            </a:extLst>
          </p:cNvPr>
          <p:cNvSpPr txBox="1"/>
          <p:nvPr/>
        </p:nvSpPr>
        <p:spPr>
          <a:xfrm>
            <a:off x="6166884" y="1141229"/>
            <a:ext cx="579381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Given a layer “l”,  learning rate, momentum, and decay rate,</a:t>
            </a:r>
          </a:p>
          <a:p>
            <a:r>
              <a:rPr lang="en-US" dirty="0">
                <a:solidFill>
                  <a:srgbClr val="FF0000"/>
                </a:solidFill>
              </a:rPr>
              <a:t>Update the weight (i.e. l-&gt;w)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Functions You Need to Know </a:t>
            </a:r>
            <a:r>
              <a:rPr lang="en-US" dirty="0"/>
              <a:t>before</a:t>
            </a:r>
            <a:r>
              <a:rPr lang="en" dirty="0"/>
              <a:t> Experiments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For simplicity, we already filled the following functions for you. You should read and understand these functions (classifier.c) before running experiments.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layer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make_layer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output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ACTIVATION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activation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matrix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backward_model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update_model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accuracy_model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cross_entropy_loss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matrix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Clr>
                <a:schemeClr val="dk1"/>
              </a:buClr>
              <a:buSzPts val="1100"/>
              <a:buNone/>
            </a:pP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795E2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train_model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(model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data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batch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iters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rate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momentum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" sz="1400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1400" dirty="0">
                <a:solidFill>
                  <a:srgbClr val="001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decay</a:t>
            </a: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Get the Data</a:t>
            </a:r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indent="0">
              <a:buNone/>
            </a:pPr>
            <a:r>
              <a:rPr lang="en" dirty="0"/>
              <a:t>1. Download, Unzip, and Prepare the MNIST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https://pjreddie.com/media/files/mnist_test.tar.gz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mnist_train.tar.gz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mnist_test.tar.gz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train -name \*.png &gt; mnist.train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test -name \*.png &gt; mnist.test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396" indent="0">
              <a:buNone/>
            </a:pPr>
            <a:r>
              <a:rPr lang="en" dirty="0"/>
              <a:t>2. Download, Unzip, and Prepare the CIFAR-10 Dataset</a:t>
            </a:r>
            <a:endParaRPr dirty="0"/>
          </a:p>
          <a:p>
            <a:pPr marL="0" indent="0">
              <a:lnSpc>
                <a:spcPct val="135714"/>
              </a:lnSpc>
              <a:spcBef>
                <a:spcPts val="2133"/>
              </a:spcBef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wget http://pjreddie.com/media/files/cifar.tgz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xzf cifar.tgz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cifar/train -name \*.png &gt; cifar.train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r>
              <a:rPr lang="en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find cifar/test -name \*.png &gt; cifar.test</a:t>
            </a: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35714"/>
              </a:lnSpc>
              <a:buNone/>
            </a:pPr>
            <a:endParaRPr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203195" marR="203195" indent="0">
              <a:lnSpc>
                <a:spcPct val="145000"/>
              </a:lnSpc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203195" indent="0">
              <a:lnSpc>
                <a:spcPct val="145000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333" dirty="0">
              <a:solidFill>
                <a:srgbClr val="24292E"/>
              </a:solidFill>
              <a:highlight>
                <a:srgbClr val="F6F8FA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>
              <a:spcBef>
                <a:spcPts val="1600"/>
              </a:spcBef>
              <a:spcAft>
                <a:spcPts val="2133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Experiments (Write Your Answers to </a:t>
            </a:r>
            <a:r>
              <a:rPr lang="en" b="1" dirty="0"/>
              <a:t>hw4.pdf</a:t>
            </a:r>
            <a:r>
              <a:rPr lang="en" dirty="0"/>
              <a:t>)</a:t>
            </a:r>
            <a:endParaRPr dirty="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554000" cy="501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AutoNum type="arabicPeriod"/>
            </a:pPr>
            <a:r>
              <a:rPr lang="en" dirty="0"/>
              <a:t>Coding and Data prepare</a:t>
            </a:r>
            <a:endParaRPr dirty="0"/>
          </a:p>
          <a:p>
            <a:pPr>
              <a:buAutoNum type="arabicPeriod"/>
            </a:pPr>
            <a:r>
              <a:rPr lang="en" dirty="0"/>
              <a:t>MNIST Experiments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Linear Softmax Model (1-layer)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Run the basic model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(2-layer NNs and 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Find the best activation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decay for 3-layer Neural Network</a:t>
            </a:r>
            <a:endParaRPr dirty="0"/>
          </a:p>
          <a:p>
            <a:pPr>
              <a:buAutoNum type="arabicPeriod"/>
            </a:pPr>
            <a:r>
              <a:rPr lang="en" dirty="0"/>
              <a:t>Experiments for CIFAR-10</a:t>
            </a:r>
            <a:endParaRPr dirty="0"/>
          </a:p>
          <a:p>
            <a:pPr lvl="1">
              <a:spcBef>
                <a:spcPts val="0"/>
              </a:spcBef>
              <a:buAutoNum type="arabicPeriod"/>
            </a:pPr>
            <a:r>
              <a:rPr lang="en" dirty="0"/>
              <a:t>Neural Network (3-layer NNs)</a:t>
            </a:r>
            <a:endParaRPr dirty="0"/>
          </a:p>
          <a:p>
            <a:pPr lvl="2">
              <a:spcBef>
                <a:spcPts val="0"/>
              </a:spcBef>
              <a:buAutoNum type="arabicPeriod"/>
            </a:pPr>
            <a:r>
              <a:rPr lang="en" dirty="0"/>
              <a:t>Tune the learning rate and decay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kernel is just a similarity function. It takes 2 inputs and decides how similar they are.</a:t>
            </a:r>
          </a:p>
          <a:p>
            <a:endParaRPr lang="en-US" altLang="en-US" dirty="0"/>
          </a:p>
          <a:p>
            <a:r>
              <a:rPr lang="en-US" altLang="en-US" dirty="0"/>
              <a:t>Kernels offer an alternative to standard feature vectors. Instead of using a bunch of features, you define a single kernel to decide the similarity between two objects.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65531EF-4352-4BDA-B045-F190A2C5B8BB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3411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Kernels and SVMs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Under some conditions, </a:t>
            </a:r>
            <a:r>
              <a:rPr lang="en-US" altLang="en-US" dirty="0">
                <a:solidFill>
                  <a:srgbClr val="0000FF"/>
                </a:solidFill>
              </a:rPr>
              <a:t>every kernel function can be expressed as a dot product </a:t>
            </a:r>
            <a:r>
              <a:rPr lang="en-US" altLang="en-US" dirty="0"/>
              <a:t>in a (possibly infinite dimensional) feature space (Mercer’s theorem)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SVM machine learning can be expressed in terms of dot products.</a:t>
            </a:r>
          </a:p>
          <a:p>
            <a:r>
              <a:rPr lang="en-US" altLang="en-US" dirty="0"/>
              <a:t>So SVM machines can use kernels instead of feature vectors.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91C60C-B501-47A3-85FA-436A735D264E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875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4169</TotalTime>
  <Words>5999</Words>
  <Application>Microsoft Office PowerPoint</Application>
  <PresentationFormat>Widescreen</PresentationFormat>
  <Paragraphs>1321</Paragraphs>
  <Slides>75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7" baseType="lpstr">
      <vt:lpstr>等线</vt:lpstr>
      <vt:lpstr>等线 Light</vt:lpstr>
      <vt:lpstr>Arial</vt:lpstr>
      <vt:lpstr>Arial Rounded MT Bold</vt:lpstr>
      <vt:lpstr>Calibri</vt:lpstr>
      <vt:lpstr>Calibri Light</vt:lpstr>
      <vt:lpstr>Cambria Math</vt:lpstr>
      <vt:lpstr>Consolas</vt:lpstr>
      <vt:lpstr>Courier New</vt:lpstr>
      <vt:lpstr>Symbol</vt:lpstr>
      <vt:lpstr>Times New Roman</vt:lpstr>
      <vt:lpstr>Office Theme</vt:lpstr>
      <vt:lpstr>  Computer Vision   CSE/EE 576 SVMs and Neural Nets  Linda Shapiro Professor of Computer Science &amp; Engineering Professor of Electrical &amp; Computer Engineering</vt:lpstr>
      <vt:lpstr>Kernel Machines </vt:lpstr>
      <vt:lpstr>Support Vector Machines (SVM)</vt:lpstr>
      <vt:lpstr>The SVM Equation</vt:lpstr>
      <vt:lpstr>Maximal Margin (2 class problem)</vt:lpstr>
      <vt:lpstr>Support Vectors</vt:lpstr>
      <vt:lpstr>PowerPoint Presentation</vt:lpstr>
      <vt:lpstr>Kernels</vt:lpstr>
      <vt:lpstr>Kernels and SVMs</vt:lpstr>
      <vt:lpstr>The Kernel Trick</vt:lpstr>
      <vt:lpstr>Kernel Functions</vt:lpstr>
      <vt:lpstr>Kernel Function used in our 3D Computer Vision Work</vt:lpstr>
      <vt:lpstr>What does SVM learning  solve?</vt:lpstr>
      <vt:lpstr>Simple Example of Classification</vt:lpstr>
      <vt:lpstr>PowerPoint Presentation</vt:lpstr>
      <vt:lpstr>Neural Net Learning</vt:lpstr>
      <vt:lpstr>PowerPoint Presentation</vt:lpstr>
      <vt:lpstr>PowerPoint Presentation</vt:lpstr>
      <vt:lpstr>Common activation functions φ</vt:lpstr>
      <vt:lpstr>Simple Feed-Forward Perceptrons</vt:lpstr>
      <vt:lpstr>Gradient Descent takes steps proportional to the negative of the gradient of a function to find its local minimum</vt:lpstr>
      <vt:lpstr>Simple Feed-Forward Perceptrons</vt:lpstr>
      <vt:lpstr>Graphically</vt:lpstr>
      <vt:lpstr>Learning</vt:lpstr>
      <vt:lpstr>Graphically</vt:lpstr>
      <vt:lpstr>Back Propagation</vt:lpstr>
      <vt:lpstr>PowerPoint Presentation</vt:lpstr>
      <vt:lpstr>Initialize</vt:lpstr>
      <vt:lpstr>Forward Computation</vt:lpstr>
      <vt:lpstr>Backward Propagation 1</vt:lpstr>
      <vt:lpstr>Backward Propagation 2</vt:lpstr>
      <vt:lpstr>Backward Propagation 3</vt:lpstr>
      <vt:lpstr>Back Propagation Summary</vt:lpstr>
      <vt:lpstr>PowerPoint Presentation</vt:lpstr>
      <vt:lpstr>Multi-Class Classification</vt:lpstr>
      <vt:lpstr>Solution</vt:lpstr>
      <vt:lpstr>Softmax: normalized exponential</vt:lpstr>
      <vt:lpstr>A Simple Example</vt:lpstr>
      <vt:lpstr>Mini-batch for Machine Learning</vt:lpstr>
      <vt:lpstr>Neural Network Easy Example</vt:lpstr>
      <vt:lpstr>[Example] Forward Pass</vt:lpstr>
      <vt:lpstr>[Example] Ground Truth and Loss</vt:lpstr>
      <vt:lpstr>[Example] Backpropagation</vt:lpstr>
      <vt:lpstr>            Backpropagation [Cont.]</vt:lpstr>
      <vt:lpstr>[Example] Update with Learning Rate 0.1</vt:lpstr>
      <vt:lpstr>[Example] Done</vt:lpstr>
      <vt:lpstr>Think: What will happen if we go forward again?</vt:lpstr>
      <vt:lpstr>Think: What will happen if we go forward again?</vt:lpstr>
      <vt:lpstr>Tricks for Neural Network</vt:lpstr>
      <vt:lpstr>Problem: Under and Overfitting</vt:lpstr>
      <vt:lpstr>Weight decay: neural network regularization</vt:lpstr>
      <vt:lpstr>Momentum: speeding up SGD</vt:lpstr>
      <vt:lpstr>NN updates with weight decay and momentum</vt:lpstr>
      <vt:lpstr>Activations</vt:lpstr>
      <vt:lpstr>Linear Activation</vt:lpstr>
      <vt:lpstr>Logistic Activation</vt:lpstr>
      <vt:lpstr>ReLU Activation</vt:lpstr>
      <vt:lpstr>Visualization with ReLU</vt:lpstr>
      <vt:lpstr>LeakyReLU Activation</vt:lpstr>
      <vt:lpstr>Homework 4 Neural Network</vt:lpstr>
      <vt:lpstr>MNIST: Handwriting recognition</vt:lpstr>
      <vt:lpstr>Functions You need to Code</vt:lpstr>
      <vt:lpstr>Important Data Structure (image.h)</vt:lpstr>
      <vt:lpstr>Useful Matrix manipulation functions (matrix.c)</vt:lpstr>
      <vt:lpstr>Forward Pass in Homework</vt:lpstr>
      <vt:lpstr>Backward Pass in Homework</vt:lpstr>
      <vt:lpstr>Weight Update in Homework</vt:lpstr>
      <vt:lpstr>TODO void activate_matrix(matrix m, ACTIVATION a)</vt:lpstr>
      <vt:lpstr> TODO void gradient_matrix(matrix m, ACTIVATION a, matrix d) </vt:lpstr>
      <vt:lpstr> TODO matrix forward_layer(layer *l, matrix in) </vt:lpstr>
      <vt:lpstr> TODO matrix backward_layer(layer *l, matrix delta) </vt:lpstr>
      <vt:lpstr> TODO void update_layer(layer *l, double rate, double momentum, double decay)</vt:lpstr>
      <vt:lpstr>Functions You Need to Know before Experiments</vt:lpstr>
      <vt:lpstr>Get the Data</vt:lpstr>
      <vt:lpstr>Experiments (Write Your Answers to hw4.pdf)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Beibin Li</dc:creator>
  <cp:lastModifiedBy>shapiro</cp:lastModifiedBy>
  <cp:revision>140</cp:revision>
  <dcterms:created xsi:type="dcterms:W3CDTF">2020-05-15T18:17:18Z</dcterms:created>
  <dcterms:modified xsi:type="dcterms:W3CDTF">2021-05-03T17:49:41Z</dcterms:modified>
</cp:coreProperties>
</file>