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193"/>
  </p:notesMasterIdLst>
  <p:sldIdLst>
    <p:sldId id="256" r:id="rId4"/>
    <p:sldId id="615" r:id="rId5"/>
    <p:sldId id="338" r:id="rId6"/>
    <p:sldId id="1707" r:id="rId7"/>
    <p:sldId id="1705" r:id="rId8"/>
    <p:sldId id="1710" r:id="rId9"/>
    <p:sldId id="1696" r:id="rId10"/>
    <p:sldId id="1697" r:id="rId11"/>
    <p:sldId id="1711" r:id="rId12"/>
    <p:sldId id="1784" r:id="rId13"/>
    <p:sldId id="609" r:id="rId14"/>
    <p:sldId id="1699" r:id="rId15"/>
    <p:sldId id="1700" r:id="rId16"/>
    <p:sldId id="1698" r:id="rId17"/>
    <p:sldId id="610" r:id="rId18"/>
    <p:sldId id="611" r:id="rId19"/>
    <p:sldId id="1712" r:id="rId20"/>
    <p:sldId id="1706" r:id="rId21"/>
    <p:sldId id="258" r:id="rId22"/>
    <p:sldId id="259" r:id="rId23"/>
    <p:sldId id="260" r:id="rId24"/>
    <p:sldId id="261" r:id="rId25"/>
    <p:sldId id="266" r:id="rId26"/>
    <p:sldId id="267" r:id="rId27"/>
    <p:sldId id="262" r:id="rId28"/>
    <p:sldId id="263" r:id="rId29"/>
    <p:sldId id="264" r:id="rId30"/>
    <p:sldId id="265" r:id="rId31"/>
    <p:sldId id="330" r:id="rId32"/>
    <p:sldId id="331" r:id="rId33"/>
    <p:sldId id="332" r:id="rId34"/>
    <p:sldId id="335" r:id="rId35"/>
    <p:sldId id="336" r:id="rId36"/>
    <p:sldId id="337" r:id="rId37"/>
    <p:sldId id="1713" r:id="rId38"/>
    <p:sldId id="268" r:id="rId39"/>
    <p:sldId id="269" r:id="rId40"/>
    <p:sldId id="270" r:id="rId41"/>
    <p:sldId id="1709" r:id="rId42"/>
    <p:sldId id="1716" r:id="rId43"/>
    <p:sldId id="1708" r:id="rId44"/>
    <p:sldId id="1717" r:id="rId45"/>
    <p:sldId id="1714" r:id="rId46"/>
    <p:sldId id="271" r:id="rId47"/>
    <p:sldId id="274" r:id="rId48"/>
    <p:sldId id="275" r:id="rId49"/>
    <p:sldId id="276" r:id="rId50"/>
    <p:sldId id="277" r:id="rId51"/>
    <p:sldId id="282" r:id="rId52"/>
    <p:sldId id="278" r:id="rId53"/>
    <p:sldId id="281" r:id="rId54"/>
    <p:sldId id="280" r:id="rId55"/>
    <p:sldId id="279" r:id="rId56"/>
    <p:sldId id="283" r:id="rId57"/>
    <p:sldId id="285" r:id="rId58"/>
    <p:sldId id="286" r:id="rId59"/>
    <p:sldId id="287" r:id="rId60"/>
    <p:sldId id="289" r:id="rId61"/>
    <p:sldId id="288" r:id="rId62"/>
    <p:sldId id="284" r:id="rId63"/>
    <p:sldId id="290" r:id="rId64"/>
    <p:sldId id="291" r:id="rId65"/>
    <p:sldId id="292" r:id="rId66"/>
    <p:sldId id="293" r:id="rId67"/>
    <p:sldId id="294" r:id="rId68"/>
    <p:sldId id="295" r:id="rId69"/>
    <p:sldId id="296" r:id="rId70"/>
    <p:sldId id="297" r:id="rId71"/>
    <p:sldId id="298" r:id="rId72"/>
    <p:sldId id="348" r:id="rId73"/>
    <p:sldId id="299" r:id="rId74"/>
    <p:sldId id="300" r:id="rId75"/>
    <p:sldId id="301" r:id="rId76"/>
    <p:sldId id="302" r:id="rId77"/>
    <p:sldId id="305" r:id="rId78"/>
    <p:sldId id="304" r:id="rId79"/>
    <p:sldId id="306" r:id="rId80"/>
    <p:sldId id="303" r:id="rId81"/>
    <p:sldId id="307" r:id="rId82"/>
    <p:sldId id="308" r:id="rId83"/>
    <p:sldId id="309" r:id="rId84"/>
    <p:sldId id="351" r:id="rId85"/>
    <p:sldId id="352" r:id="rId86"/>
    <p:sldId id="1773" r:id="rId87"/>
    <p:sldId id="1775" r:id="rId88"/>
    <p:sldId id="1785" r:id="rId89"/>
    <p:sldId id="1786" r:id="rId90"/>
    <p:sldId id="1787" r:id="rId91"/>
    <p:sldId id="1788" r:id="rId92"/>
    <p:sldId id="1791" r:id="rId93"/>
    <p:sldId id="1789" r:id="rId94"/>
    <p:sldId id="1792" r:id="rId95"/>
    <p:sldId id="1774" r:id="rId96"/>
    <p:sldId id="1718" r:id="rId97"/>
    <p:sldId id="1723" r:id="rId98"/>
    <p:sldId id="1724" r:id="rId99"/>
    <p:sldId id="1725" r:id="rId100"/>
    <p:sldId id="1726" r:id="rId101"/>
    <p:sldId id="1727" r:id="rId102"/>
    <p:sldId id="1728" r:id="rId103"/>
    <p:sldId id="1729" r:id="rId104"/>
    <p:sldId id="1730" r:id="rId105"/>
    <p:sldId id="353" r:id="rId106"/>
    <p:sldId id="1731" r:id="rId107"/>
    <p:sldId id="355" r:id="rId108"/>
    <p:sldId id="354" r:id="rId109"/>
    <p:sldId id="1732" r:id="rId110"/>
    <p:sldId id="272" r:id="rId111"/>
    <p:sldId id="273" r:id="rId112"/>
    <p:sldId id="1733" r:id="rId113"/>
    <p:sldId id="356" r:id="rId114"/>
    <p:sldId id="357" r:id="rId115"/>
    <p:sldId id="358" r:id="rId116"/>
    <p:sldId id="360" r:id="rId117"/>
    <p:sldId id="361" r:id="rId118"/>
    <p:sldId id="362" r:id="rId119"/>
    <p:sldId id="363" r:id="rId120"/>
    <p:sldId id="1734" r:id="rId121"/>
    <p:sldId id="1735" r:id="rId122"/>
    <p:sldId id="1736" r:id="rId123"/>
    <p:sldId id="1737" r:id="rId124"/>
    <p:sldId id="1738" r:id="rId125"/>
    <p:sldId id="1739" r:id="rId126"/>
    <p:sldId id="1740" r:id="rId127"/>
    <p:sldId id="1741" r:id="rId128"/>
    <p:sldId id="1742" r:id="rId129"/>
    <p:sldId id="1743" r:id="rId130"/>
    <p:sldId id="1744" r:id="rId131"/>
    <p:sldId id="1745" r:id="rId132"/>
    <p:sldId id="1746" r:id="rId133"/>
    <p:sldId id="1747" r:id="rId134"/>
    <p:sldId id="1748" r:id="rId135"/>
    <p:sldId id="1749" r:id="rId136"/>
    <p:sldId id="1750" r:id="rId137"/>
    <p:sldId id="1751" r:id="rId138"/>
    <p:sldId id="1752" r:id="rId139"/>
    <p:sldId id="1753" r:id="rId140"/>
    <p:sldId id="1754" r:id="rId141"/>
    <p:sldId id="1755" r:id="rId142"/>
    <p:sldId id="1756" r:id="rId143"/>
    <p:sldId id="1757" r:id="rId144"/>
    <p:sldId id="1758" r:id="rId145"/>
    <p:sldId id="1759" r:id="rId146"/>
    <p:sldId id="1760" r:id="rId147"/>
    <p:sldId id="313" r:id="rId148"/>
    <p:sldId id="312" r:id="rId149"/>
    <p:sldId id="316" r:id="rId150"/>
    <p:sldId id="315" r:id="rId151"/>
    <p:sldId id="314" r:id="rId152"/>
    <p:sldId id="317" r:id="rId153"/>
    <p:sldId id="318" r:id="rId154"/>
    <p:sldId id="319" r:id="rId155"/>
    <p:sldId id="322" r:id="rId156"/>
    <p:sldId id="321" r:id="rId157"/>
    <p:sldId id="320" r:id="rId158"/>
    <p:sldId id="323" r:id="rId159"/>
    <p:sldId id="1761" r:id="rId160"/>
    <p:sldId id="1762" r:id="rId161"/>
    <p:sldId id="328" r:id="rId162"/>
    <p:sldId id="1763" r:id="rId163"/>
    <p:sldId id="329" r:id="rId164"/>
    <p:sldId id="333" r:id="rId165"/>
    <p:sldId id="324" r:id="rId166"/>
    <p:sldId id="326" r:id="rId167"/>
    <p:sldId id="334" r:id="rId168"/>
    <p:sldId id="327" r:id="rId169"/>
    <p:sldId id="1764" r:id="rId170"/>
    <p:sldId id="1765" r:id="rId171"/>
    <p:sldId id="1766" r:id="rId172"/>
    <p:sldId id="1767" r:id="rId173"/>
    <p:sldId id="339" r:id="rId174"/>
    <p:sldId id="343" r:id="rId175"/>
    <p:sldId id="1768" r:id="rId176"/>
    <p:sldId id="341" r:id="rId177"/>
    <p:sldId id="344" r:id="rId178"/>
    <p:sldId id="342" r:id="rId179"/>
    <p:sldId id="345" r:id="rId180"/>
    <p:sldId id="347" r:id="rId181"/>
    <p:sldId id="1769" r:id="rId182"/>
    <p:sldId id="1770" r:id="rId183"/>
    <p:sldId id="1776" r:id="rId184"/>
    <p:sldId id="1779" r:id="rId185"/>
    <p:sldId id="1794" r:id="rId186"/>
    <p:sldId id="1795" r:id="rId187"/>
    <p:sldId id="1793" r:id="rId188"/>
    <p:sldId id="1780" r:id="rId189"/>
    <p:sldId id="1782" r:id="rId190"/>
    <p:sldId id="1781" r:id="rId191"/>
    <p:sldId id="1777" r:id="rId1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ana Otero" initials="DO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B05"/>
    <a:srgbClr val="FFFF00"/>
    <a:srgbClr val="F7F2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32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161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81" Type="http://schemas.openxmlformats.org/officeDocument/2006/relationships/slide" Target="slides/slide178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71" Type="http://schemas.openxmlformats.org/officeDocument/2006/relationships/slide" Target="slides/slide168.xml"/><Relationship Id="rId192" Type="http://schemas.openxmlformats.org/officeDocument/2006/relationships/slide" Target="slides/slide189.xml"/><Relationship Id="rId12" Type="http://schemas.openxmlformats.org/officeDocument/2006/relationships/slide" Target="slides/slide9.xml"/><Relationship Id="rId33" Type="http://schemas.openxmlformats.org/officeDocument/2006/relationships/slide" Target="slides/slide30.xml"/><Relationship Id="rId108" Type="http://schemas.openxmlformats.org/officeDocument/2006/relationships/slide" Target="slides/slide105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5" Type="http://schemas.openxmlformats.org/officeDocument/2006/relationships/slide" Target="slides/slide72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61" Type="http://schemas.openxmlformats.org/officeDocument/2006/relationships/slide" Target="slides/slide158.xml"/><Relationship Id="rId182" Type="http://schemas.openxmlformats.org/officeDocument/2006/relationships/slide" Target="slides/slide179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5" Type="http://schemas.openxmlformats.org/officeDocument/2006/relationships/slide" Target="slides/slide62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51" Type="http://schemas.openxmlformats.org/officeDocument/2006/relationships/slide" Target="slides/slide148.xml"/><Relationship Id="rId172" Type="http://schemas.openxmlformats.org/officeDocument/2006/relationships/slide" Target="slides/slide169.xml"/><Relationship Id="rId193" Type="http://schemas.openxmlformats.org/officeDocument/2006/relationships/notesMaster" Target="notesMasters/notesMaster1.xml"/><Relationship Id="rId13" Type="http://schemas.openxmlformats.org/officeDocument/2006/relationships/slide" Target="slides/slide10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20" Type="http://schemas.openxmlformats.org/officeDocument/2006/relationships/slide" Target="slides/slide117.xml"/><Relationship Id="rId141" Type="http://schemas.openxmlformats.org/officeDocument/2006/relationships/slide" Target="slides/slide138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commentAuthors" Target="commentAuthor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presProps" Target="presProps.xml"/><Relationship Id="rId190" Type="http://schemas.openxmlformats.org/officeDocument/2006/relationships/slide" Target="slides/slide187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viewProps" Target="viewProps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165" Type="http://schemas.openxmlformats.org/officeDocument/2006/relationships/slide" Target="slides/slide162.xml"/><Relationship Id="rId186" Type="http://schemas.openxmlformats.org/officeDocument/2006/relationships/slide" Target="slides/slide183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Relationship Id="rId176" Type="http://schemas.openxmlformats.org/officeDocument/2006/relationships/slide" Target="slides/slide173.xml"/><Relationship Id="rId197" Type="http://schemas.openxmlformats.org/officeDocument/2006/relationships/theme" Target="theme/theme1.xml"/><Relationship Id="rId17" Type="http://schemas.openxmlformats.org/officeDocument/2006/relationships/slide" Target="slides/slide14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24" Type="http://schemas.openxmlformats.org/officeDocument/2006/relationships/slide" Target="slides/slide121.xml"/><Relationship Id="rId70" Type="http://schemas.openxmlformats.org/officeDocument/2006/relationships/slide" Target="slides/slide67.xml"/><Relationship Id="rId91" Type="http://schemas.openxmlformats.org/officeDocument/2006/relationships/slide" Target="slides/slide88.xml"/><Relationship Id="rId145" Type="http://schemas.openxmlformats.org/officeDocument/2006/relationships/slide" Target="slides/slide142.xml"/><Relationship Id="rId166" Type="http://schemas.openxmlformats.org/officeDocument/2006/relationships/slide" Target="slides/slide163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60" Type="http://schemas.openxmlformats.org/officeDocument/2006/relationships/slide" Target="slides/slide57.xml"/><Relationship Id="rId81" Type="http://schemas.openxmlformats.org/officeDocument/2006/relationships/slide" Target="slides/slide78.xml"/><Relationship Id="rId135" Type="http://schemas.openxmlformats.org/officeDocument/2006/relationships/slide" Target="slides/slide132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tableStyles" Target="tableStyles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104" Type="http://schemas.openxmlformats.org/officeDocument/2006/relationships/slide" Target="slides/slide101.xml"/><Relationship Id="rId125" Type="http://schemas.openxmlformats.org/officeDocument/2006/relationships/slide" Target="slides/slide122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B0461-F42C-4657-89B6-F6C5CE3FC2F5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D4ED9-1B63-4229-8F06-FCD43E3C5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22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actual content of Lecture 5 for CSE 576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85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actual content of Lecture 5 for CSE 576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46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(ungraded) exercise, will become important next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2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(ungraded) exercise, will become important next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4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actual content of Lecture 5 for CSE 576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74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actual content of Lecture 5 for CSE 576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49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actual content of Lecture 5 for CSE 576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29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the red, green, and blue regions?</a:t>
            </a:r>
          </a:p>
          <a:p>
            <a:r>
              <a:rPr lang="en-US" dirty="0"/>
              <a:t>To obtain the *posterior* of a class given an input (feature), you have to multiply by the class priors and normalize (divide) by the sum of all likelihoods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76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actual content of Lecture 5 for CSE 576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33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actual content of Lecture 5 for CSE 576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D4ED9-1B63-4229-8F06-FCD43E3C532E}" type="slidenum">
              <a:rPr lang="en-US" smtClean="0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29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B3470-BF52-4DBC-86FE-F7EB78025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855EE2-0DF5-4EE1-B5DB-E8764985E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4BDF1-2FB9-477A-874D-346EC2DC8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09C67-34DB-45A7-9502-22566D9A8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26764-D310-43D0-A858-E8869EBE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987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8FAB-62A8-4EAC-813F-844B71AF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171E8F-3E87-4001-B66C-2DEE66767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BA9AC-89DE-4D8C-A9F8-CECA542C8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97520-4E43-4BDD-8A99-938D20F9A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017EA-ED72-4DFB-9C41-D633D9121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0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4B2686-4D85-4289-A550-DB486360B4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3ABDA2-BBB5-4429-80AA-CB6806F56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7E956-E68B-482E-B88E-77B3E4BF9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C31B4-1A6A-4FF3-9E23-72FCFDD1D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140B0-FBB1-48F7-9815-00AF3DA2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96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2F23-04BC-174D-975B-EA52EAFD2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7F4B8-8373-BC4A-8421-8BD78F92E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60A5D-2670-46FB-9F71-125129B3C1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6349" cy="126673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171876-96D7-40D9-B5A9-E47ED4ADD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416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FEFD5-305F-3C4E-B5C5-B78BD3A74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4F126-98FF-6B4D-94F9-975ED7B51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CD4EA1D-3BB7-425E-A2D4-396EA92A0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952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0771B-1A74-4C45-B6AF-47D374D92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148F0-52BC-7748-9157-69DC4A773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10DCD-E7F0-45F1-889B-9273A2954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6349" cy="12667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C9234-F65F-489C-8BF6-2D58A516B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405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17107-386C-1641-9CD9-0EC991B19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BDF79-BAF5-EB47-8AC9-CDF09BA2B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049E3-C1F5-CC4A-AC46-C057EFD00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81EEE-07E2-4433-89F0-A485480FA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239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3362D-E980-D946-9FCF-611BCF4E7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56468-B094-734F-B799-EBFFA6535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1A95BD-C379-1647-A664-F00FED3CE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47818D-C5DD-3949-AF73-EA9BC14A7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3B6B6-0AE2-F441-A704-ED8394DD9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DCD080-62AD-41B4-98C7-11051E6701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264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C863E-F1DC-634D-8382-33C14251B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0696A53-1420-4DC0-802A-0E01355FA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128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DF79AB-86D9-428D-B986-520040056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170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81AFD-80A6-6549-AD56-7A92D9BC6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4F5DC-D4BA-BD47-ACE3-F8A98BC75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DE935-FB9D-544B-BC4D-29D041A70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5D744-9BE6-4760-9BB6-4D3999EE8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300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47F8E-1D34-4868-BF8B-4E9763C39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DCF43-776A-4B65-8BAE-460550A0E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8C9FA-C981-4663-A128-3B487A1B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79C60-BAD1-4957-9DBB-13372B728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US" dirty="0"/>
              <a:t>UW CSE 576 -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74F89-9777-40F1-8286-685DA751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0B2D1479-DF4D-48DC-965E-2EAAECBF71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433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ED920-4F51-D640-B8F1-07E31B2B7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C4BEF5-1B11-FA44-96F2-FA7B0DC114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CBEFB-77FD-AB47-8634-5B508E791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03F69-4475-457D-8C25-BE3EFFAAD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422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26919-1AE4-084C-916B-607FA50E3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6BDEF-CA8F-6C48-8CFE-1DDCD148B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C19E0A-E39D-4563-8C0A-EBB531534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896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705CC2-D948-264B-A9D4-D4CF09ADCF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F8B9-534E-594B-AA27-53CF50564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7D03756-7836-4D15-AC3E-416BEA074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980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2F23-04BC-174D-975B-EA52EAFD2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7F4B8-8373-BC4A-8421-8BD78F92E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60A5D-2670-46FB-9F71-125129B3C1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6349" cy="126673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171876-96D7-40D9-B5A9-E47ED4ADD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3 -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644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FEFD5-305F-3C4E-B5C5-B78BD3A74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4F126-98FF-6B4D-94F9-975ED7B51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CD4EA1D-3BB7-425E-A2D4-396EA92A0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3 -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71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0771B-1A74-4C45-B6AF-47D374D92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148F0-52BC-7748-9157-69DC4A773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10DCD-E7F0-45F1-889B-9273A2954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6349" cy="12667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C9234-F65F-489C-8BF6-2D58A516B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81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17107-386C-1641-9CD9-0EC991B19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BDF79-BAF5-EB47-8AC9-CDF09BA2B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049E3-C1F5-CC4A-AC46-C057EFD00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81EEE-07E2-4433-89F0-A485480FA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675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3362D-E980-D946-9FCF-611BCF4E7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56468-B094-734F-B799-EBFFA6535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1A95BD-C379-1647-A664-F00FED3CE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47818D-C5DD-3949-AF73-EA9BC14A7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3B6B6-0AE2-F441-A704-ED8394DD9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DCD080-62AD-41B4-98C7-11051E6701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250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C863E-F1DC-634D-8382-33C14251B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0696A53-1420-4DC0-802A-0E01355FA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991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EDF79AB-86D9-428D-B986-520040056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933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78B69-FB78-4189-A4CD-669FBA146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3F167-C22A-4F2A-8601-50F62AD7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076C0-4778-4C54-AD06-C183C605C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59327-F71B-4DEA-A63A-E7A99830E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F08EB-9083-4822-9C6D-836E165E6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27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81AFD-80A6-6549-AD56-7A92D9BC6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4F5DC-D4BA-BD47-ACE3-F8A98BC75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DE935-FB9D-544B-BC4D-29D041A700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5D744-9BE6-4760-9BB6-4D3999EE8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602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ED920-4F51-D640-B8F1-07E31B2B7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C4BEF5-1B11-FA44-96F2-FA7B0DC114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CBEFB-77FD-AB47-8634-5B508E791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03F69-4475-457D-8C25-BE3EFFAAD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189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26919-1AE4-084C-916B-607FA50E3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6BDEF-CA8F-6C48-8CFE-1DDCD148B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C19E0A-E39D-4563-8C0A-EBB531534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697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705CC2-D948-264B-A9D4-D4CF09ADCF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F8B9-534E-594B-AA27-53CF50564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7D03756-7836-4D15-AC3E-416BEA074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105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4D4A3-2DC9-48EF-B824-886751788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30D69-3812-4CF9-9AF6-8C50348C3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227FE-E1E1-47EA-9FBF-F7D53E882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4D25A-91F3-495A-BEDC-643E261ED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A6405-1981-439C-8B73-510C0859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5C4BD-5BAE-4AE3-93B8-969B6C1F1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89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6067B-E91B-41F7-91D7-DE15F2359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u="sng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162EE-7F8B-4927-BFB0-DC85C7B04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501E7-E1DB-4662-B5B9-D654C774C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799CA7-C87D-4D86-951D-579C91E02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97AF3B-BBE6-4D5F-BB06-86F6D6C75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AF6D22-C4B5-4612-AD5D-4E92ACE1D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C3E928-E5B8-4FCE-8E8A-79A842F8F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DD1B47-24BD-4330-941B-A173803F5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34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F341-12C2-4D7A-89DE-1FB169E3D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u="sng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49F61-B677-4397-9572-E22CD0CFD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A06CE-CFD7-483B-A213-B373DFA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7520C-556D-46AA-9428-6D28FC227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9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EB9F19-F8FD-4046-AF66-D9BDE7233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57EF89-95A2-4B58-BD9D-1F6173B83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04BF0-8869-4CC8-A834-228DE1618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25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F7738-6A12-4FB5-9ED1-93EF67D34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80F27-0162-4715-962C-94C357A15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967F1-9A23-4AB4-82FB-B69D19441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E51034-FE72-4A0A-B143-0E12D5101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E314F-2EE8-421F-8DD7-43167DB06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5CCCA-3501-4FFF-B6A5-ABD181B55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56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2454E-67BA-4977-A1F9-4E09C0D7D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3FC2FB-991B-4C5A-BFBB-97C5FF157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4DB0D6-1649-4CAF-825B-4CFB099E9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805DD-9590-4FE5-BC2E-754902074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7FED12-549C-4D68-BF5B-16E540CEB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129FF-8BAE-4E95-94B8-9ED78DC2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16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52E124-DD79-4F40-9EC1-98852E67B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40ACC-BBDF-4FDB-BD05-2A266ABCC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EFE5E-97A8-4F23-AE26-054F979CD7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E208F-400C-4E4E-9585-7D0E84026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UW CSE 576 -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1448B-BF43-48F8-ABF5-223187EF6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D1479-DF4D-48DC-965E-2EAAECBF71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22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A112F1-0439-894A-84D1-2EC63A591433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D972C9-ACB3-E341-B4E5-2D6626D2D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D0A5B-105D-DE45-A0A8-CB0E7B303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3936"/>
            <a:ext cx="10515600" cy="5120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4AAF8-7122-C84B-B6BE-14153B0B7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2x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87CA8-D8A2-484C-BCF7-8D63AD7E53F8}"/>
              </a:ext>
            </a:extLst>
          </p:cNvPr>
          <p:cNvSpPr txBox="1"/>
          <p:nvPr userDrawn="1"/>
        </p:nvSpPr>
        <p:spPr>
          <a:xfrm>
            <a:off x="838200" y="6429345"/>
            <a:ext cx="175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B05"/>
                </a:solidFill>
              </a:rPr>
              <a:t>Justin Johnson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E82331-011A-BB4A-90CA-EBA3BA780B6B}"/>
              </a:ext>
            </a:extLst>
          </p:cNvPr>
          <p:cNvSpPr txBox="1"/>
          <p:nvPr userDrawn="1"/>
        </p:nvSpPr>
        <p:spPr>
          <a:xfrm>
            <a:off x="8934275" y="6429345"/>
            <a:ext cx="241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 i="0" u="none" kern="1200" dirty="0">
                <a:solidFill>
                  <a:srgbClr val="FFCB05"/>
                </a:solidFill>
                <a:effectLst/>
                <a:latin typeface="+mn-lt"/>
                <a:ea typeface="+mn-ea"/>
                <a:cs typeface="+mn-cs"/>
              </a:rPr>
              <a:t>Fall 2019</a:t>
            </a:r>
            <a:endParaRPr lang="en-US" sz="2000" u="none" dirty="0">
              <a:solidFill>
                <a:srgbClr val="FFCB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5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A112F1-0439-894A-84D1-2EC63A591433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D972C9-ACB3-E341-B4E5-2D6626D2D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D0A5B-105D-DE45-A0A8-CB0E7B303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3936"/>
            <a:ext cx="10515600" cy="5120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4AAF8-7122-C84B-B6BE-14153B0B7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448612" y="6446837"/>
            <a:ext cx="32947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EECS 498-007 Lecture 3 -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87CA8-D8A2-484C-BCF7-8D63AD7E53F8}"/>
              </a:ext>
            </a:extLst>
          </p:cNvPr>
          <p:cNvSpPr txBox="1"/>
          <p:nvPr userDrawn="1"/>
        </p:nvSpPr>
        <p:spPr>
          <a:xfrm>
            <a:off x="838200" y="6429345"/>
            <a:ext cx="175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B05"/>
                </a:solidFill>
              </a:rPr>
              <a:t>Justin Johnson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E82331-011A-BB4A-90CA-EBA3BA780B6B}"/>
              </a:ext>
            </a:extLst>
          </p:cNvPr>
          <p:cNvSpPr txBox="1"/>
          <p:nvPr userDrawn="1"/>
        </p:nvSpPr>
        <p:spPr>
          <a:xfrm>
            <a:off x="8934275" y="6429345"/>
            <a:ext cx="241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 i="0" u="none" kern="1200" dirty="0">
                <a:solidFill>
                  <a:srgbClr val="FFCB05"/>
                </a:solidFill>
                <a:effectLst/>
                <a:latin typeface="+mn-lt"/>
                <a:ea typeface="+mn-ea"/>
                <a:cs typeface="+mn-cs"/>
              </a:rPr>
              <a:t>Fall 2019</a:t>
            </a:r>
            <a:endParaRPr lang="en-US" sz="2000" u="none" dirty="0">
              <a:solidFill>
                <a:srgbClr val="FFCB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0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sandbox.open.wolframcloud.com/app/objects/26bc9cd9-50a8-42a9-8dbf-7a265d9e79c8" TargetMode="Externa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2.0/" TargetMode="External"/><Relationship Id="rId3" Type="http://schemas.openxmlformats.org/officeDocument/2006/relationships/image" Target="../media/image91.png"/><Relationship Id="rId7" Type="http://schemas.openxmlformats.org/officeDocument/2006/relationships/hyperlink" Target="https://www.flickr.com/photos/malfet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lickr.com/photos/malfet/1428198050" TargetMode="External"/><Relationship Id="rId11" Type="http://schemas.openxmlformats.org/officeDocument/2006/relationships/hyperlink" Target="https://en.wikipedia.org/wiki/File:Red_eyed_tree_frog_edit2.jpg" TargetMode="External"/><Relationship Id="rId5" Type="http://schemas.openxmlformats.org/officeDocument/2006/relationships/image" Target="../media/image93.png"/><Relationship Id="rId10" Type="http://schemas.openxmlformats.org/officeDocument/2006/relationships/hyperlink" Target="https://creativecommons.org/publicdomain/zero/1.0/" TargetMode="External"/><Relationship Id="rId4" Type="http://schemas.openxmlformats.org/officeDocument/2006/relationships/image" Target="../media/image92.png"/><Relationship Id="rId9" Type="http://schemas.openxmlformats.org/officeDocument/2006/relationships/hyperlink" Target="https://www.pexels.com/photo/audi-cabriolet-car-red-2568/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image" Target="../media/image29.png"/><Relationship Id="rId4" Type="http://schemas.openxmlformats.org/officeDocument/2006/relationships/image" Target="../media/image98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image" Target="../media/image29.png"/><Relationship Id="rId4" Type="http://schemas.openxmlformats.org/officeDocument/2006/relationships/image" Target="../media/image98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image" Target="../media/image29.png"/><Relationship Id="rId4" Type="http://schemas.openxmlformats.org/officeDocument/2006/relationships/image" Target="../media/image98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image" Target="../media/image29.png"/><Relationship Id="rId4" Type="http://schemas.openxmlformats.org/officeDocument/2006/relationships/image" Target="../media/image98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image" Target="../media/image29.png"/><Relationship Id="rId4" Type="http://schemas.openxmlformats.org/officeDocument/2006/relationships/image" Target="../media/image98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image" Target="../media/image29.png"/><Relationship Id="rId4" Type="http://schemas.openxmlformats.org/officeDocument/2006/relationships/image" Target="../media/image98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image" Target="../media/image29.png"/><Relationship Id="rId4" Type="http://schemas.openxmlformats.org/officeDocument/2006/relationships/image" Target="../media/image98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image" Target="../media/image29.png"/><Relationship Id="rId4" Type="http://schemas.openxmlformats.org/officeDocument/2006/relationships/image" Target="../media/image98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image" Target="../media/image29.png"/><Relationship Id="rId4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image" Target="../media/image29.png"/><Relationship Id="rId4" Type="http://schemas.openxmlformats.org/officeDocument/2006/relationships/image" Target="../media/image98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7.png"/><Relationship Id="rId7" Type="http://schemas.openxmlformats.org/officeDocument/2006/relationships/image" Target="../media/image9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image" Target="../media/image29.png"/><Relationship Id="rId4" Type="http://schemas.openxmlformats.org/officeDocument/2006/relationships/image" Target="../media/image98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5" Type="http://schemas.openxmlformats.org/officeDocument/2006/relationships/image" Target="../media/image99.png"/><Relationship Id="rId4" Type="http://schemas.openxmlformats.org/officeDocument/2006/relationships/image" Target="../media/image9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5" Type="http://schemas.openxmlformats.org/officeDocument/2006/relationships/image" Target="../media/image99.png"/><Relationship Id="rId4" Type="http://schemas.openxmlformats.org/officeDocument/2006/relationships/image" Target="../media/image92.pn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2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2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2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png"/><Relationship Id="rId5" Type="http://schemas.openxmlformats.org/officeDocument/2006/relationships/image" Target="../media/image98.png"/><Relationship Id="rId4" Type="http://schemas.openxmlformats.org/officeDocument/2006/relationships/image" Target="../media/image116.png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alfet/" TargetMode="External"/><Relationship Id="rId2" Type="http://schemas.openxmlformats.org/officeDocument/2006/relationships/hyperlink" Target="https://www.flickr.com/photos/malfet/1428198050" TargetMode="Externa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png"/><Relationship Id="rId4" Type="http://schemas.openxmlformats.org/officeDocument/2006/relationships/hyperlink" Target="https://creativecommons.org/licenses/by/2.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alfet/" TargetMode="External"/><Relationship Id="rId2" Type="http://schemas.openxmlformats.org/officeDocument/2006/relationships/hyperlink" Target="https://www.flickr.com/photos/malfet/1428198050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creativecommons.org/licenses/by/2.0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reativecommons.org/licenses/by/2.0/" TargetMode="External"/><Relationship Id="rId5" Type="http://schemas.openxmlformats.org/officeDocument/2006/relationships/hyperlink" Target="https://www.flickr.com/photos/malfet/" TargetMode="External"/><Relationship Id="rId4" Type="http://schemas.openxmlformats.org/officeDocument/2006/relationships/hyperlink" Target="https://www.flickr.com/photos/malfet/142819805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maxpixel.freegreatpicture.com/Cat-Kittens-Free-Float-Kitten-Rush-Cat-Puppy-555822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reativecommons.org/publicdomain/zero/1.0/deed.en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3" Type="http://schemas.openxmlformats.org/officeDocument/2006/relationships/hyperlink" Target="https://pixabay.com/photos/maine-coon-cat-animal-portrait-3347769/" TargetMode="External"/><Relationship Id="rId7" Type="http://schemas.openxmlformats.org/officeDocument/2006/relationships/hyperlink" Target="http://creativecommons.org/publicdomain/zero/1.0/" TargetMode="External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publicdomainpictures.net/en/view-image.php?image=99009&amp;picture=ragdoll-cat-with-green-eyes" TargetMode="External"/><Relationship Id="rId5" Type="http://schemas.openxmlformats.org/officeDocument/2006/relationships/image" Target="../media/image33.tiff"/><Relationship Id="rId10" Type="http://schemas.openxmlformats.org/officeDocument/2006/relationships/hyperlink" Target="https://creativecommons.org/publicdomain/zero/1.0/" TargetMode="External"/><Relationship Id="rId4" Type="http://schemas.openxmlformats.org/officeDocument/2006/relationships/hyperlink" Target="https://pixabay.com/service/license/" TargetMode="External"/><Relationship Id="rId9" Type="http://schemas.openxmlformats.org/officeDocument/2006/relationships/hyperlink" Target="https://pxhere.com/en/photo/1374002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at-camouflage-autumn-fur-animals-408728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pexels.com/photo/view-of-cat-in-snow-248276/" TargetMode="External"/><Relationship Id="rId5" Type="http://schemas.openxmlformats.org/officeDocument/2006/relationships/image" Target="../media/image36.png"/><Relationship Id="rId4" Type="http://schemas.openxmlformats.org/officeDocument/2006/relationships/hyperlink" Target="https://creativecommons.org/publicdomain/zero/1.0/deed.en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red-cat-animals-cat-face-cat-red-1451799/" TargetMode="External"/><Relationship Id="rId3" Type="http://schemas.openxmlformats.org/officeDocument/2006/relationships/hyperlink" Target="https://pixabay.com/en/cat-cat-in-the-dark-eyes-staring-987528/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maxpixel.freegreatpicture.com/Cats-Silhouette-Cats-Eyes-Silhouette-Cat-694730" TargetMode="External"/><Relationship Id="rId5" Type="http://schemas.openxmlformats.org/officeDocument/2006/relationships/image" Target="../media/image38.png"/><Relationship Id="rId10" Type="http://schemas.openxmlformats.org/officeDocument/2006/relationships/hyperlink" Target="http://maxpixel.freegreatpicture.com/Animals-Tree-Sun-Cat-In-Tree-Cat-Feline-Titus-63683" TargetMode="External"/><Relationship Id="rId4" Type="http://schemas.openxmlformats.org/officeDocument/2006/relationships/hyperlink" Target="https://creativecommons.org/publicdomain/zero/1.0/deed.en" TargetMode="External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sarahcord/" TargetMode="External"/><Relationship Id="rId13" Type="http://schemas.openxmlformats.org/officeDocument/2006/relationships/image" Target="../media/image44.png"/><Relationship Id="rId3" Type="http://schemas.openxmlformats.org/officeDocument/2006/relationships/hyperlink" Target="https://www.flickr.com/photos/kaibara/" TargetMode="External"/><Relationship Id="rId7" Type="http://schemas.openxmlformats.org/officeDocument/2006/relationships/hyperlink" Target="https://www.flickr.com/photos/sarahcord/364252525" TargetMode="External"/><Relationship Id="rId12" Type="http://schemas.openxmlformats.org/officeDocument/2006/relationships/hyperlink" Target="https://www.flickr.com/photos/34745138@N00/4068996309" TargetMode="External"/><Relationship Id="rId2" Type="http://schemas.openxmlformats.org/officeDocument/2006/relationships/hyperlink" Target="https://www.flickr.com/photos/kaibara/3625964429/in/photostream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lickr.com/photos/eviltomthai/" TargetMode="External"/><Relationship Id="rId11" Type="http://schemas.openxmlformats.org/officeDocument/2006/relationships/image" Target="../media/image43.png"/><Relationship Id="rId5" Type="http://schemas.openxmlformats.org/officeDocument/2006/relationships/hyperlink" Target="https://c1.staticflickr.com/5/4101/4877610923_52c9a5fedf_b.jpg" TargetMode="External"/><Relationship Id="rId10" Type="http://schemas.openxmlformats.org/officeDocument/2006/relationships/image" Target="../media/image42.png"/><Relationship Id="rId4" Type="http://schemas.openxmlformats.org/officeDocument/2006/relationships/hyperlink" Target="https://creativecommons.org/licenses/by/2.0/" TargetMode="External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s://creativecommons.org/publicdomain/zero/1.0/deed.en" TargetMode="External"/><Relationship Id="rId7" Type="http://schemas.openxmlformats.org/officeDocument/2006/relationships/image" Target="../media/image45.png"/><Relationship Id="rId2" Type="http://schemas.openxmlformats.org/officeDocument/2006/relationships/hyperlink" Target="https://pixabay.com/p-393294/?no_redirect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reativecommons.org/licenses/by/2.0/" TargetMode="External"/><Relationship Id="rId5" Type="http://schemas.openxmlformats.org/officeDocument/2006/relationships/hyperlink" Target="https://www.flickr.com/people/81571077@N00?rb=1" TargetMode="External"/><Relationship Id="rId10" Type="http://schemas.openxmlformats.org/officeDocument/2006/relationships/image" Target="../media/image47.png"/><Relationship Id="rId4" Type="http://schemas.openxmlformats.org/officeDocument/2006/relationships/hyperlink" Target="https://commons.wikimedia.org/wiki/File:New_hiding_place_(4224719255).jpg" TargetMode="External"/><Relationship Id="rId9" Type="http://schemas.openxmlformats.org/officeDocument/2006/relationships/hyperlink" Target="https://pixabay.com/en/cat-hidden-meadow-green-summer-1009957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man-beach-water-ocean-36348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pexels.com/creative-commons-images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man-beach-water-ocean-36348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pexels.com/creative-commons-images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man-beach-water-ocean-36348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pexels.com/creative-commons-images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man-beach-water-ocean-36348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pexels.com/creative-commons-images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man-beach-water-ocean-36348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pexels.com/creative-commons-images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man-beach-water-ocean-36348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pexels.com/creative-commons-images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man-beach-water-ocean-36348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pexels.com/creative-commons-images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acebookresearch/faiss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4.png"/><Relationship Id="rId4" Type="http://schemas.openxmlformats.org/officeDocument/2006/relationships/hyperlink" Target="http://vision.stanford.edu/teaching/cs231n-demos/knn/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hyperlink" Target="https://creativecommons.org/publicdomain/zero/1.0/" TargetMode="Externa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pexels.com/photo/blonde-haired-woman-in-blue-shirt-y-27411/" TargetMode="Externa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maxpixel.freegreatpicture.com/Play-Wooden-Blocks-Tower-Kindergarten-Child-Toys-1864718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reativecommons.org/publicdomain/zero/1.0/deed.en" TargetMode="Externa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BAAF9-585F-40C2-A2C8-25D7198F0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4051" y="1122363"/>
            <a:ext cx="9620655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Machine Learning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Computer Vision (UW EE/CSE 576)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9329E-03EA-47D9-A887-2BE4EF66C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57048"/>
            <a:ext cx="9144000" cy="1655762"/>
          </a:xfrm>
        </p:spPr>
        <p:txBody>
          <a:bodyPr/>
          <a:lstStyle/>
          <a:p>
            <a:r>
              <a:rPr lang="en-US" dirty="0"/>
              <a:t>Richard Szeliski</a:t>
            </a:r>
          </a:p>
          <a:p>
            <a:r>
              <a:rPr lang="en-US" dirty="0"/>
              <a:t>Facebook &amp; UW</a:t>
            </a:r>
          </a:p>
          <a:p>
            <a:r>
              <a:rPr lang="en-US" dirty="0"/>
              <a:t>Lecture 6 – Apr 16, 2020</a:t>
            </a:r>
          </a:p>
        </p:txBody>
      </p:sp>
      <p:pic>
        <p:nvPicPr>
          <p:cNvPr id="7" name="Picture 6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F96145F6-3B10-4923-8FD9-2CEF1FDCC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51" y="4079875"/>
            <a:ext cx="2329619" cy="1655762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F612F270-42AD-454D-88E4-DBE820766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234" y="4079875"/>
            <a:ext cx="2223251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61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62DD0CF2-B22F-4831-94F0-4B69AE35DC46}"/>
              </a:ext>
            </a:extLst>
          </p:cNvPr>
          <p:cNvGrpSpPr/>
          <p:nvPr/>
        </p:nvGrpSpPr>
        <p:grpSpPr>
          <a:xfrm>
            <a:off x="2896570" y="3629030"/>
            <a:ext cx="2249424" cy="1767677"/>
            <a:chOff x="8276567" y="1835498"/>
            <a:chExt cx="2249424" cy="1767677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1DC50E2-4148-4330-9D85-D0A6F68F9C00}"/>
                </a:ext>
              </a:extLst>
            </p:cNvPr>
            <p:cNvCxnSpPr>
              <a:stCxn id="28" idx="0"/>
            </p:cNvCxnSpPr>
            <p:nvPr/>
          </p:nvCxnSpPr>
          <p:spPr>
            <a:xfrm flipH="1" flipV="1">
              <a:off x="8610600" y="2190650"/>
              <a:ext cx="360271" cy="5814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CC3289E-6770-411B-AB51-1B0642D8870A}"/>
                </a:ext>
              </a:extLst>
            </p:cNvPr>
            <p:cNvSpPr/>
            <p:nvPr/>
          </p:nvSpPr>
          <p:spPr>
            <a:xfrm>
              <a:off x="8276567" y="2079175"/>
              <a:ext cx="1527048" cy="1524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9B72A5F-AE4A-41A8-9FA7-EDE66FA39A97}"/>
                </a:ext>
              </a:extLst>
            </p:cNvPr>
            <p:cNvSpPr/>
            <p:nvPr/>
          </p:nvSpPr>
          <p:spPr>
            <a:xfrm>
              <a:off x="9382991" y="1835498"/>
              <a:ext cx="1143000" cy="1143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3B90B4C-2E28-4ED1-8037-15D762408AAA}"/>
                </a:ext>
              </a:extLst>
            </p:cNvPr>
            <p:cNvSpPr/>
            <p:nvPr/>
          </p:nvSpPr>
          <p:spPr>
            <a:xfrm>
              <a:off x="9174965" y="2104540"/>
              <a:ext cx="914400" cy="914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B368569E-AF27-4D81-9DC6-E03F25038A14}"/>
                </a:ext>
              </a:extLst>
            </p:cNvPr>
            <p:cNvSpPr/>
            <p:nvPr/>
          </p:nvSpPr>
          <p:spPr>
            <a:xfrm>
              <a:off x="9486138" y="2421082"/>
              <a:ext cx="239753" cy="207818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Star: 5 Points 25">
              <a:extLst>
                <a:ext uri="{FF2B5EF4-FFF2-40B4-BE49-F238E27FC236}">
                  <a16:creationId xmlns:a16="http://schemas.microsoft.com/office/drawing/2014/main" id="{2D0E1A97-2F01-4410-9786-94AA41D750D1}"/>
                </a:ext>
              </a:extLst>
            </p:cNvPr>
            <p:cNvSpPr/>
            <p:nvPr/>
          </p:nvSpPr>
          <p:spPr>
            <a:xfrm>
              <a:off x="8920214" y="2688775"/>
              <a:ext cx="239753" cy="207818"/>
            </a:xfrm>
            <a:prstGeom prst="star5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tar: 5 Points 26">
              <a:extLst>
                <a:ext uri="{FF2B5EF4-FFF2-40B4-BE49-F238E27FC236}">
                  <a16:creationId xmlns:a16="http://schemas.microsoft.com/office/drawing/2014/main" id="{45C3010A-C121-4D0E-881D-39AC8AF39E37}"/>
                </a:ext>
              </a:extLst>
            </p:cNvPr>
            <p:cNvSpPr/>
            <p:nvPr/>
          </p:nvSpPr>
          <p:spPr>
            <a:xfrm>
              <a:off x="9862323" y="2287549"/>
              <a:ext cx="239753" cy="207818"/>
            </a:xfrm>
            <a:prstGeom prst="star5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43AF31D-1851-4BF3-8D0E-8DD15D9CC11F}"/>
                </a:ext>
              </a:extLst>
            </p:cNvPr>
            <p:cNvSpPr txBox="1"/>
            <p:nvPr/>
          </p:nvSpPr>
          <p:spPr>
            <a:xfrm>
              <a:off x="8765858" y="2772069"/>
              <a:ext cx="410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i="1" baseline="-250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DBFD426-7F73-49D1-97DB-0A94C6D86306}"/>
                </a:ext>
              </a:extLst>
            </p:cNvPr>
            <p:cNvSpPr txBox="1"/>
            <p:nvPr/>
          </p:nvSpPr>
          <p:spPr>
            <a:xfrm>
              <a:off x="10088447" y="2019144"/>
              <a:ext cx="410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i="1" baseline="-250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</a:t>
              </a:r>
              <a:endParaRPr lang="en-US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261F039-9E07-4708-9BB8-C9850DE36E9B}"/>
                </a:ext>
              </a:extLst>
            </p:cNvPr>
            <p:cNvSpPr txBox="1"/>
            <p:nvPr/>
          </p:nvSpPr>
          <p:spPr>
            <a:xfrm>
              <a:off x="9230012" y="2190650"/>
              <a:ext cx="410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E72802F-7B8D-48DD-89E8-8621A8D7794F}"/>
                </a:ext>
              </a:extLst>
            </p:cNvPr>
            <p:cNvSpPr txBox="1"/>
            <p:nvPr/>
          </p:nvSpPr>
          <p:spPr>
            <a:xfrm>
              <a:off x="8532876" y="2321092"/>
              <a:ext cx="410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i="1" baseline="-250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854BF3F-EA75-41A0-AEB0-79F9487A2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Answer: merge GPS readings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805E9-85FB-4A42-93CB-F19F73FE3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Measurement 1</a:t>
            </a:r>
            <a:r>
              <a:rPr lang="en-US" dirty="0"/>
              <a:t>: 10.1 ± 0.1667 (1/6) Gaussian noise</a:t>
            </a:r>
          </a:p>
          <a:p>
            <a:r>
              <a:rPr lang="en-US" i="1" dirty="0"/>
              <a:t>Measurement 2</a:t>
            </a:r>
            <a:r>
              <a:rPr lang="en-US" dirty="0"/>
              <a:t>: 10.2 ± 0.1250 (1/8) Gaussian noise</a:t>
            </a:r>
          </a:p>
          <a:p>
            <a:r>
              <a:rPr lang="en-US" dirty="0"/>
              <a:t>What is the optimal combined measurement?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01393-9987-49E1-97D4-82A5859D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7234C-55D4-47AA-8DC2-1828F5E1F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083A7-FAB5-4D9D-B536-6676B35F9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10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CB4CA5-A3AB-4677-924D-2F291394E9B9}"/>
              </a:ext>
            </a:extLst>
          </p:cNvPr>
          <p:cNvSpPr/>
          <p:nvPr/>
        </p:nvSpPr>
        <p:spPr>
          <a:xfrm>
            <a:off x="3657600" y="5486400"/>
            <a:ext cx="9144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F90177-06A0-4AC7-A0B4-609F2D7BC811}"/>
              </a:ext>
            </a:extLst>
          </p:cNvPr>
          <p:cNvSpPr/>
          <p:nvPr/>
        </p:nvSpPr>
        <p:spPr>
          <a:xfrm>
            <a:off x="4572000" y="5486930"/>
            <a:ext cx="9144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DF8C02-8F9A-427C-A5BC-952788163BAB}"/>
              </a:ext>
            </a:extLst>
          </p:cNvPr>
          <p:cNvSpPr/>
          <p:nvPr/>
        </p:nvSpPr>
        <p:spPr>
          <a:xfrm>
            <a:off x="5486400" y="5486400"/>
            <a:ext cx="9144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74441-2E34-4126-8B74-C900A7826060}"/>
              </a:ext>
            </a:extLst>
          </p:cNvPr>
          <p:cNvSpPr/>
          <p:nvPr/>
        </p:nvSpPr>
        <p:spPr>
          <a:xfrm>
            <a:off x="2743200" y="5487987"/>
            <a:ext cx="9144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7B5FBC-32BB-436A-B301-3C46CB895A33}"/>
              </a:ext>
            </a:extLst>
          </p:cNvPr>
          <p:cNvSpPr txBox="1"/>
          <p:nvPr/>
        </p:nvSpPr>
        <p:spPr>
          <a:xfrm>
            <a:off x="2417234" y="5779268"/>
            <a:ext cx="4406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10.0	10.1	10.2	10.3	10.4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7EA88E-00E4-4D45-A499-3898B6874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208" y="483639"/>
            <a:ext cx="3560428" cy="1274518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C3BC59E-5075-4393-9764-6E9A98E587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382810"/>
              </p:ext>
            </p:extLst>
          </p:nvPr>
        </p:nvGraphicFramePr>
        <p:xfrm>
          <a:off x="6691735" y="4196720"/>
          <a:ext cx="4546602" cy="11506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4894">
                  <a:extLst>
                    <a:ext uri="{9D8B030D-6E8A-4147-A177-3AD203B41FA5}">
                      <a16:colId xmlns:a16="http://schemas.microsoft.com/office/drawing/2014/main" val="423209590"/>
                    </a:ext>
                  </a:extLst>
                </a:gridCol>
                <a:gridCol w="609175">
                  <a:extLst>
                    <a:ext uri="{9D8B030D-6E8A-4147-A177-3AD203B41FA5}">
                      <a16:colId xmlns:a16="http://schemas.microsoft.com/office/drawing/2014/main" val="3502180560"/>
                    </a:ext>
                  </a:extLst>
                </a:gridCol>
                <a:gridCol w="828097">
                  <a:extLst>
                    <a:ext uri="{9D8B030D-6E8A-4147-A177-3AD203B41FA5}">
                      <a16:colId xmlns:a16="http://schemas.microsoft.com/office/drawing/2014/main" val="2143577680"/>
                    </a:ext>
                  </a:extLst>
                </a:gridCol>
                <a:gridCol w="736086">
                  <a:extLst>
                    <a:ext uri="{9D8B030D-6E8A-4147-A177-3AD203B41FA5}">
                      <a16:colId xmlns:a16="http://schemas.microsoft.com/office/drawing/2014/main" val="992851004"/>
                    </a:ext>
                  </a:extLst>
                </a:gridCol>
                <a:gridCol w="609175">
                  <a:extLst>
                    <a:ext uri="{9D8B030D-6E8A-4147-A177-3AD203B41FA5}">
                      <a16:colId xmlns:a16="http://schemas.microsoft.com/office/drawing/2014/main" val="2203690584"/>
                    </a:ext>
                  </a:extLst>
                </a:gridCol>
                <a:gridCol w="609175">
                  <a:extLst>
                    <a:ext uri="{9D8B030D-6E8A-4147-A177-3AD203B41FA5}">
                      <a16:colId xmlns:a16="http://schemas.microsoft.com/office/drawing/2014/main" val="1746519297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Measurement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value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std.dev.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variance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inv.var.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wght. contr.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85911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10.1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0.166667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0.02778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363.6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0249904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10.2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0.125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0.01563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652.8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1170144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summed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10.16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0.01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</a:rPr>
                        <a:t>100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1016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01724233"/>
                  </a:ext>
                </a:extLst>
              </a:tr>
            </a:tbl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BD20A51F-6796-479E-BBD7-49B3BF460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745" y="3092649"/>
            <a:ext cx="2254414" cy="70331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2819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Parametric Approach: Linear Classifier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100</a:t>
            </a:fld>
            <a:endParaRPr lang="en-US" dirty="0"/>
          </a:p>
        </p:txBody>
      </p:sp>
      <p:pic>
        <p:nvPicPr>
          <p:cNvPr id="5" name="Google Shape;722;p66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630519" y="222278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23;p66"/>
          <p:cNvSpPr txBox="1"/>
          <p:nvPr/>
        </p:nvSpPr>
        <p:spPr>
          <a:xfrm>
            <a:off x="713231" y="1570651"/>
            <a:ext cx="1404034" cy="644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>
                <a:solidFill>
                  <a:srgbClr val="0000FF"/>
                </a:solidFill>
              </a:rPr>
              <a:t>Image</a:t>
            </a:r>
            <a:endParaRPr sz="3199">
              <a:solidFill>
                <a:srgbClr val="0000FF"/>
              </a:solidFill>
            </a:endParaRPr>
          </a:p>
        </p:txBody>
      </p:sp>
      <p:sp>
        <p:nvSpPr>
          <p:cNvPr id="7" name="Google Shape;724;p66"/>
          <p:cNvSpPr txBox="1"/>
          <p:nvPr/>
        </p:nvSpPr>
        <p:spPr>
          <a:xfrm>
            <a:off x="4373172" y="4904663"/>
            <a:ext cx="2240791" cy="1084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>
                <a:solidFill>
                  <a:srgbClr val="FF0000"/>
                </a:solidFill>
              </a:rPr>
              <a:t>parameters</a:t>
            </a:r>
            <a:endParaRPr sz="3199" dirty="0">
              <a:solidFill>
                <a:srgbClr val="FF0000"/>
              </a:solidFill>
            </a:endParaRPr>
          </a:p>
          <a:p>
            <a:pPr algn="ctr"/>
            <a:r>
              <a:rPr lang="en" sz="3199" dirty="0">
                <a:solidFill>
                  <a:srgbClr val="FF0000"/>
                </a:solidFill>
              </a:rPr>
              <a:t>or weights</a:t>
            </a:r>
            <a:endParaRPr sz="3199" dirty="0">
              <a:solidFill>
                <a:srgbClr val="FF0000"/>
              </a:solidFill>
            </a:endParaRPr>
          </a:p>
        </p:txBody>
      </p:sp>
      <p:sp>
        <p:nvSpPr>
          <p:cNvPr id="8" name="Google Shape;725;p66"/>
          <p:cNvSpPr txBox="1"/>
          <p:nvPr/>
        </p:nvSpPr>
        <p:spPr>
          <a:xfrm>
            <a:off x="4927716" y="4020454"/>
            <a:ext cx="1131705" cy="957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6398">
                <a:solidFill>
                  <a:srgbClr val="FF0000"/>
                </a:solidFill>
              </a:rPr>
              <a:t>W</a:t>
            </a:r>
            <a:endParaRPr sz="6398">
              <a:solidFill>
                <a:srgbClr val="FF0000"/>
              </a:solidFill>
            </a:endParaRPr>
          </a:p>
        </p:txBody>
      </p:sp>
      <p:sp>
        <p:nvSpPr>
          <p:cNvPr id="9" name="Google Shape;726;p66"/>
          <p:cNvSpPr txBox="1"/>
          <p:nvPr/>
        </p:nvSpPr>
        <p:spPr>
          <a:xfrm>
            <a:off x="4585005" y="2591885"/>
            <a:ext cx="1817127" cy="79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/>
              <a:t>f(</a:t>
            </a:r>
            <a:r>
              <a:rPr lang="en" sz="3999" b="1">
                <a:solidFill>
                  <a:srgbClr val="0000FF"/>
                </a:solidFill>
              </a:rPr>
              <a:t>x</a:t>
            </a:r>
            <a:r>
              <a:rPr lang="en" sz="3999"/>
              <a:t>,</a:t>
            </a:r>
            <a:r>
              <a:rPr lang="en" sz="3999" b="1">
                <a:solidFill>
                  <a:srgbClr val="FF0000"/>
                </a:solidFill>
              </a:rPr>
              <a:t>W</a:t>
            </a:r>
            <a:r>
              <a:rPr lang="en" sz="3999"/>
              <a:t>)</a:t>
            </a:r>
            <a:endParaRPr sz="3999"/>
          </a:p>
        </p:txBody>
      </p:sp>
      <p:cxnSp>
        <p:nvCxnSpPr>
          <p:cNvPr id="10" name="Google Shape;727;p66"/>
          <p:cNvCxnSpPr/>
          <p:nvPr/>
        </p:nvCxnSpPr>
        <p:spPr>
          <a:xfrm>
            <a:off x="2425567" y="2991181"/>
            <a:ext cx="2159438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728;p66"/>
          <p:cNvCxnSpPr/>
          <p:nvPr/>
        </p:nvCxnSpPr>
        <p:spPr>
          <a:xfrm rot="10800000">
            <a:off x="5493569" y="3390618"/>
            <a:ext cx="0" cy="629836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" name="Google Shape;729;p66"/>
          <p:cNvCxnSpPr/>
          <p:nvPr/>
        </p:nvCxnSpPr>
        <p:spPr>
          <a:xfrm>
            <a:off x="6201418" y="2991181"/>
            <a:ext cx="1653169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" name="Google Shape;730;p66"/>
          <p:cNvSpPr txBox="1"/>
          <p:nvPr/>
        </p:nvSpPr>
        <p:spPr>
          <a:xfrm>
            <a:off x="8081693" y="2326670"/>
            <a:ext cx="3384165" cy="132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3199" b="1"/>
              <a:t>10</a:t>
            </a:r>
            <a:r>
              <a:rPr lang="en" sz="3199"/>
              <a:t> numbers giving class scores</a:t>
            </a:r>
            <a:endParaRPr sz="3199" dirty="0"/>
          </a:p>
        </p:txBody>
      </p:sp>
      <p:sp>
        <p:nvSpPr>
          <p:cNvPr id="14" name="Google Shape;731;p66"/>
          <p:cNvSpPr txBox="1"/>
          <p:nvPr/>
        </p:nvSpPr>
        <p:spPr>
          <a:xfrm>
            <a:off x="0" y="3767480"/>
            <a:ext cx="3624739" cy="92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/>
              <a:t>Array of </a:t>
            </a:r>
            <a:r>
              <a:rPr lang="en" sz="2399" b="1"/>
              <a:t>32x32x3 </a:t>
            </a:r>
            <a:r>
              <a:rPr lang="en" sz="2399"/>
              <a:t>numbers</a:t>
            </a:r>
            <a:endParaRPr sz="2399" dirty="0"/>
          </a:p>
          <a:p>
            <a:r>
              <a:rPr lang="en" sz="2399" dirty="0"/>
              <a:t>(3072 numbers total)</a:t>
            </a:r>
            <a:endParaRPr sz="2399" dirty="0"/>
          </a:p>
        </p:txBody>
      </p:sp>
      <p:sp>
        <p:nvSpPr>
          <p:cNvPr id="15" name="Google Shape;732;p66"/>
          <p:cNvSpPr txBox="1"/>
          <p:nvPr/>
        </p:nvSpPr>
        <p:spPr>
          <a:xfrm>
            <a:off x="3691038" y="1166356"/>
            <a:ext cx="4390655" cy="89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4799" dirty="0"/>
              <a:t>f(</a:t>
            </a:r>
            <a:r>
              <a:rPr lang="en" sz="4799" dirty="0" err="1"/>
              <a:t>x,W</a:t>
            </a:r>
            <a:r>
              <a:rPr lang="en" sz="4799" dirty="0"/>
              <a:t>) = </a:t>
            </a:r>
            <a:r>
              <a:rPr lang="en" sz="4799" dirty="0" err="1"/>
              <a:t>Wx</a:t>
            </a:r>
            <a:r>
              <a:rPr lang="en-US" sz="4799" dirty="0"/>
              <a:t>  + b</a:t>
            </a:r>
            <a:endParaRPr sz="4799" dirty="0"/>
          </a:p>
        </p:txBody>
      </p:sp>
      <p:sp>
        <p:nvSpPr>
          <p:cNvPr id="16" name="Google Shape;750;p67"/>
          <p:cNvSpPr/>
          <p:nvPr/>
        </p:nvSpPr>
        <p:spPr>
          <a:xfrm>
            <a:off x="6439148" y="1493103"/>
            <a:ext cx="297523" cy="413492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751;p67"/>
          <p:cNvSpPr txBox="1"/>
          <p:nvPr/>
        </p:nvSpPr>
        <p:spPr>
          <a:xfrm>
            <a:off x="3991283" y="2037722"/>
            <a:ext cx="1060402" cy="529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-US" sz="3199" b="1" dirty="0">
                <a:solidFill>
                  <a:srgbClr val="38761D"/>
                </a:solidFill>
              </a:rPr>
              <a:t>(</a:t>
            </a:r>
            <a:r>
              <a:rPr lang="en" sz="3199" b="1" dirty="0">
                <a:solidFill>
                  <a:srgbClr val="38761D"/>
                </a:solidFill>
              </a:rPr>
              <a:t>10</a:t>
            </a:r>
            <a:r>
              <a:rPr lang="en-US" sz="3199" b="1" dirty="0">
                <a:solidFill>
                  <a:srgbClr val="38761D"/>
                </a:solidFill>
              </a:rPr>
              <a:t>,)</a:t>
            </a:r>
            <a:endParaRPr sz="3199" b="1" dirty="0">
              <a:solidFill>
                <a:srgbClr val="38761D"/>
              </a:solidFill>
            </a:endParaRPr>
          </a:p>
        </p:txBody>
      </p:sp>
      <p:sp>
        <p:nvSpPr>
          <p:cNvPr id="18" name="Google Shape;752;p67"/>
          <p:cNvSpPr/>
          <p:nvPr/>
        </p:nvSpPr>
        <p:spPr>
          <a:xfrm>
            <a:off x="3691038" y="1354925"/>
            <a:ext cx="1660892" cy="655763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9" name="Google Shape;753;p67"/>
          <p:cNvSpPr txBox="1"/>
          <p:nvPr/>
        </p:nvSpPr>
        <p:spPr>
          <a:xfrm>
            <a:off x="5351930" y="2031351"/>
            <a:ext cx="2043413" cy="529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3199" b="1" dirty="0">
                <a:solidFill>
                  <a:srgbClr val="FF0000"/>
                </a:solidFill>
              </a:rPr>
              <a:t>(</a:t>
            </a:r>
            <a:r>
              <a:rPr lang="en" sz="3199" b="1" dirty="0">
                <a:solidFill>
                  <a:srgbClr val="FF0000"/>
                </a:solidFill>
              </a:rPr>
              <a:t>10</a:t>
            </a:r>
            <a:r>
              <a:rPr lang="en-US" sz="3199" b="1" dirty="0">
                <a:solidFill>
                  <a:srgbClr val="FF0000"/>
                </a:solidFill>
              </a:rPr>
              <a:t>, </a:t>
            </a:r>
            <a:r>
              <a:rPr lang="en" sz="3199" b="1" dirty="0">
                <a:solidFill>
                  <a:srgbClr val="FF0000"/>
                </a:solidFill>
              </a:rPr>
              <a:t>3072</a:t>
            </a:r>
            <a:r>
              <a:rPr lang="en-US" sz="3199" b="1" dirty="0">
                <a:solidFill>
                  <a:srgbClr val="FF0000"/>
                </a:solidFill>
              </a:rPr>
              <a:t>)</a:t>
            </a:r>
            <a:endParaRPr sz="3199" b="1" dirty="0">
              <a:solidFill>
                <a:srgbClr val="FF0000"/>
              </a:solidFill>
            </a:endParaRPr>
          </a:p>
        </p:txBody>
      </p:sp>
      <p:sp>
        <p:nvSpPr>
          <p:cNvPr id="20" name="Google Shape;754;p67"/>
          <p:cNvSpPr/>
          <p:nvPr/>
        </p:nvSpPr>
        <p:spPr>
          <a:xfrm>
            <a:off x="5786358" y="1338231"/>
            <a:ext cx="622916" cy="610241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1" name="Google Shape;755;p67"/>
          <p:cNvSpPr txBox="1"/>
          <p:nvPr/>
        </p:nvSpPr>
        <p:spPr>
          <a:xfrm>
            <a:off x="6373636" y="807669"/>
            <a:ext cx="1914301" cy="529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-US" sz="3199" b="1" dirty="0">
                <a:solidFill>
                  <a:srgbClr val="0000FF"/>
                </a:solidFill>
              </a:rPr>
              <a:t>(</a:t>
            </a:r>
            <a:r>
              <a:rPr lang="en" sz="3199" b="1" dirty="0">
                <a:solidFill>
                  <a:srgbClr val="0000FF"/>
                </a:solidFill>
              </a:rPr>
              <a:t>3072</a:t>
            </a:r>
            <a:r>
              <a:rPr lang="en-US" sz="3199" b="1" dirty="0">
                <a:solidFill>
                  <a:srgbClr val="0000FF"/>
                </a:solidFill>
              </a:rPr>
              <a:t>,)</a:t>
            </a:r>
            <a:endParaRPr sz="3199" b="1" dirty="0">
              <a:solidFill>
                <a:srgbClr val="0000FF"/>
              </a:solidFill>
            </a:endParaRPr>
          </a:p>
        </p:txBody>
      </p:sp>
      <p:sp>
        <p:nvSpPr>
          <p:cNvPr id="22" name="Google Shape;779;p68"/>
          <p:cNvSpPr/>
          <p:nvPr/>
        </p:nvSpPr>
        <p:spPr>
          <a:xfrm>
            <a:off x="7287844" y="1364458"/>
            <a:ext cx="643832" cy="610241"/>
          </a:xfrm>
          <a:prstGeom prst="rect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3" name="Google Shape;780;p68"/>
          <p:cNvSpPr txBox="1"/>
          <p:nvPr/>
        </p:nvSpPr>
        <p:spPr>
          <a:xfrm>
            <a:off x="7989828" y="1394883"/>
            <a:ext cx="1165747" cy="61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3199" b="1" dirty="0">
                <a:solidFill>
                  <a:srgbClr val="9900FF"/>
                </a:solidFill>
              </a:rPr>
              <a:t>(</a:t>
            </a:r>
            <a:r>
              <a:rPr lang="en" sz="3199" b="1" dirty="0">
                <a:solidFill>
                  <a:srgbClr val="9900FF"/>
                </a:solidFill>
              </a:rPr>
              <a:t>10</a:t>
            </a:r>
            <a:r>
              <a:rPr lang="en-US" sz="3199" b="1" dirty="0">
                <a:solidFill>
                  <a:srgbClr val="9900FF"/>
                </a:solidFill>
              </a:rPr>
              <a:t>,)</a:t>
            </a:r>
            <a:endParaRPr sz="3199" b="1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4394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for 2x2 image, 3 classes (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cat</a:t>
            </a:r>
            <a:r>
              <a:rPr lang="en-US" dirty="0"/>
              <a:t>/</a:t>
            </a:r>
            <a:r>
              <a:rPr lang="en-US" dirty="0">
                <a:solidFill>
                  <a:srgbClr val="7030A0"/>
                </a:solidFill>
              </a:rPr>
              <a:t>dog</a:t>
            </a:r>
            <a:r>
              <a:rPr lang="en-US" dirty="0"/>
              <a:t>/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ship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7" name="Google Shape;802;p70"/>
          <p:cNvSpPr txBox="1"/>
          <p:nvPr/>
        </p:nvSpPr>
        <p:spPr>
          <a:xfrm>
            <a:off x="1026093" y="4571878"/>
            <a:ext cx="1896236" cy="82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 dirty="0"/>
              <a:t>Input image</a:t>
            </a:r>
            <a:endParaRPr lang="en-US" sz="2487" dirty="0"/>
          </a:p>
          <a:p>
            <a:pPr algn="ctr"/>
            <a:r>
              <a:rPr lang="en-US" sz="2487" dirty="0"/>
              <a:t>(2, 2)</a:t>
            </a:r>
            <a:endParaRPr sz="2487" dirty="0"/>
          </a:p>
        </p:txBody>
      </p:sp>
      <p:graphicFrame>
        <p:nvGraphicFramePr>
          <p:cNvPr id="8" name="Google Shape;803;p70"/>
          <p:cNvGraphicFramePr/>
          <p:nvPr/>
        </p:nvGraphicFramePr>
        <p:xfrm>
          <a:off x="7077261" y="2269962"/>
          <a:ext cx="824385" cy="31289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24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56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231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24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Google Shape;804;p70"/>
          <p:cNvGraphicFramePr/>
          <p:nvPr/>
        </p:nvGraphicFramePr>
        <p:xfrm>
          <a:off x="1149839" y="2894782"/>
          <a:ext cx="1648770" cy="15644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24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56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231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24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Google Shape;805;p70"/>
          <p:cNvPicPr preferRelativeResize="0"/>
          <p:nvPr/>
        </p:nvPicPr>
        <p:blipFill rotWithShape="1">
          <a:blip r:embed="rId2">
            <a:alphaModFix amt="56000"/>
          </a:blip>
          <a:srcRect l="13919" t="13185" b="34052"/>
          <a:stretch/>
        </p:blipFill>
        <p:spPr>
          <a:xfrm>
            <a:off x="1060316" y="2782144"/>
            <a:ext cx="1827791" cy="17897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806;p70"/>
          <p:cNvCxnSpPr/>
          <p:nvPr/>
        </p:nvCxnSpPr>
        <p:spPr>
          <a:xfrm rot="-5400000">
            <a:off x="3028337" y="777467"/>
            <a:ext cx="950552" cy="3058803"/>
          </a:xfrm>
          <a:prstGeom prst="bent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807;p70"/>
          <p:cNvCxnSpPr/>
          <p:nvPr/>
        </p:nvCxnSpPr>
        <p:spPr>
          <a:xfrm>
            <a:off x="4999169" y="1831726"/>
            <a:ext cx="2492151" cy="440685"/>
          </a:xfrm>
          <a:prstGeom prst="bentConnector3">
            <a:avLst>
              <a:gd name="adj1" fmla="val 99315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" name="Google Shape;808;p70"/>
          <p:cNvSpPr txBox="1"/>
          <p:nvPr/>
        </p:nvSpPr>
        <p:spPr>
          <a:xfrm>
            <a:off x="2888107" y="1232804"/>
            <a:ext cx="3696119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Stretch pixels into column</a:t>
            </a:r>
            <a:endParaRPr sz="2487" dirty="0"/>
          </a:p>
        </p:txBody>
      </p:sp>
      <p:sp>
        <p:nvSpPr>
          <p:cNvPr id="19" name="Google Shape;802;p70"/>
          <p:cNvSpPr txBox="1"/>
          <p:nvPr/>
        </p:nvSpPr>
        <p:spPr>
          <a:xfrm>
            <a:off x="7099054" y="5420112"/>
            <a:ext cx="780798" cy="504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/>
              <a:t>(4,)</a:t>
            </a:r>
            <a:endParaRPr sz="2487" dirty="0"/>
          </a:p>
        </p:txBody>
      </p:sp>
      <p:sp>
        <p:nvSpPr>
          <p:cNvPr id="23" name="Google Shape;844;p72"/>
          <p:cNvSpPr txBox="1"/>
          <p:nvPr/>
        </p:nvSpPr>
        <p:spPr>
          <a:xfrm>
            <a:off x="8824356" y="1302107"/>
            <a:ext cx="2529444" cy="61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800" dirty="0"/>
              <a:t>f(</a:t>
            </a:r>
            <a:r>
              <a:rPr lang="en" sz="2800" dirty="0" err="1"/>
              <a:t>x,W</a:t>
            </a:r>
            <a:r>
              <a:rPr lang="en" sz="2800" dirty="0"/>
              <a:t>) = </a:t>
            </a:r>
            <a:r>
              <a:rPr lang="en" sz="2800" dirty="0" err="1"/>
              <a:t>Wx</a:t>
            </a:r>
            <a:r>
              <a:rPr lang="en-US" sz="2800" dirty="0"/>
              <a:t> + b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19815164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for 2x2 image, 3 classes (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cat</a:t>
            </a:r>
            <a:r>
              <a:rPr lang="en-US" dirty="0"/>
              <a:t>/</a:t>
            </a:r>
            <a:r>
              <a:rPr lang="en-US" dirty="0">
                <a:solidFill>
                  <a:srgbClr val="7030A0"/>
                </a:solidFill>
              </a:rPr>
              <a:t>dog</a:t>
            </a:r>
            <a:r>
              <a:rPr lang="en-US" dirty="0"/>
              <a:t>/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ship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102</a:t>
            </a:fld>
            <a:endParaRPr lang="en-US" dirty="0"/>
          </a:p>
        </p:txBody>
      </p:sp>
      <p:graphicFrame>
        <p:nvGraphicFramePr>
          <p:cNvPr id="5" name="Google Shape;800;p70"/>
          <p:cNvGraphicFramePr/>
          <p:nvPr/>
        </p:nvGraphicFramePr>
        <p:xfrm>
          <a:off x="3481331" y="2661076"/>
          <a:ext cx="3297540" cy="23466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24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4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0.2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-0.5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0.1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2.0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1.5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1.3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2.1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0.0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0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dirty="0"/>
                        <a:t>0.25</a:t>
                      </a:r>
                      <a:endParaRPr sz="2100" b="1" dirty="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0.2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dirty="0"/>
                        <a:t>-0.3</a:t>
                      </a:r>
                      <a:endParaRPr sz="2100" b="1" dirty="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Google Shape;801;p70"/>
          <p:cNvSpPr txBox="1"/>
          <p:nvPr/>
        </p:nvSpPr>
        <p:spPr>
          <a:xfrm>
            <a:off x="4646428" y="4932384"/>
            <a:ext cx="967348" cy="844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4799" dirty="0"/>
              <a:t>W</a:t>
            </a:r>
            <a:endParaRPr sz="4799" dirty="0"/>
          </a:p>
        </p:txBody>
      </p:sp>
      <p:sp>
        <p:nvSpPr>
          <p:cNvPr id="7" name="Google Shape;802;p70"/>
          <p:cNvSpPr txBox="1"/>
          <p:nvPr/>
        </p:nvSpPr>
        <p:spPr>
          <a:xfrm>
            <a:off x="1026093" y="4571878"/>
            <a:ext cx="1896236" cy="82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 dirty="0"/>
              <a:t>Input image</a:t>
            </a:r>
            <a:endParaRPr lang="en-US" sz="2487" dirty="0"/>
          </a:p>
          <a:p>
            <a:pPr algn="ctr"/>
            <a:r>
              <a:rPr lang="en-US" sz="2487" dirty="0"/>
              <a:t>(2, 2)</a:t>
            </a:r>
            <a:endParaRPr sz="2487" dirty="0"/>
          </a:p>
        </p:txBody>
      </p:sp>
      <p:graphicFrame>
        <p:nvGraphicFramePr>
          <p:cNvPr id="8" name="Google Shape;803;p70"/>
          <p:cNvGraphicFramePr/>
          <p:nvPr/>
        </p:nvGraphicFramePr>
        <p:xfrm>
          <a:off x="7077261" y="2269962"/>
          <a:ext cx="824385" cy="31289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24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56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231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24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Google Shape;804;p70"/>
          <p:cNvGraphicFramePr/>
          <p:nvPr/>
        </p:nvGraphicFramePr>
        <p:xfrm>
          <a:off x="1149839" y="2894782"/>
          <a:ext cx="1648770" cy="15644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24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56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231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24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Google Shape;805;p70"/>
          <p:cNvPicPr preferRelativeResize="0"/>
          <p:nvPr/>
        </p:nvPicPr>
        <p:blipFill rotWithShape="1">
          <a:blip r:embed="rId2">
            <a:alphaModFix amt="56000"/>
          </a:blip>
          <a:srcRect l="13919" t="13185" b="34052"/>
          <a:stretch/>
        </p:blipFill>
        <p:spPr>
          <a:xfrm>
            <a:off x="1060316" y="2782144"/>
            <a:ext cx="1827791" cy="17897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806;p70"/>
          <p:cNvCxnSpPr/>
          <p:nvPr/>
        </p:nvCxnSpPr>
        <p:spPr>
          <a:xfrm rot="-5400000">
            <a:off x="3028337" y="777467"/>
            <a:ext cx="950552" cy="3058803"/>
          </a:xfrm>
          <a:prstGeom prst="bent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807;p70"/>
          <p:cNvCxnSpPr/>
          <p:nvPr/>
        </p:nvCxnSpPr>
        <p:spPr>
          <a:xfrm>
            <a:off x="4999169" y="1831726"/>
            <a:ext cx="2492151" cy="440685"/>
          </a:xfrm>
          <a:prstGeom prst="bentConnector3">
            <a:avLst>
              <a:gd name="adj1" fmla="val 99315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" name="Google Shape;808;p70"/>
          <p:cNvSpPr txBox="1"/>
          <p:nvPr/>
        </p:nvSpPr>
        <p:spPr>
          <a:xfrm>
            <a:off x="2888107" y="1232804"/>
            <a:ext cx="3696119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Stretch pixels into column</a:t>
            </a:r>
            <a:endParaRPr sz="2487" dirty="0"/>
          </a:p>
        </p:txBody>
      </p:sp>
      <p:graphicFrame>
        <p:nvGraphicFramePr>
          <p:cNvPr id="14" name="Google Shape;809;p70"/>
          <p:cNvGraphicFramePr/>
          <p:nvPr/>
        </p:nvGraphicFramePr>
        <p:xfrm>
          <a:off x="8462700" y="2661094"/>
          <a:ext cx="824385" cy="23466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24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1.1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3.2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-1.2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Google Shape;810;p70"/>
          <p:cNvSpPr txBox="1"/>
          <p:nvPr/>
        </p:nvSpPr>
        <p:spPr>
          <a:xfrm>
            <a:off x="7698499" y="3412147"/>
            <a:ext cx="967348" cy="844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4799"/>
              <a:t>+</a:t>
            </a:r>
            <a:endParaRPr sz="4799"/>
          </a:p>
        </p:txBody>
      </p:sp>
      <p:graphicFrame>
        <p:nvGraphicFramePr>
          <p:cNvPr id="16" name="Google Shape;811;p70"/>
          <p:cNvGraphicFramePr/>
          <p:nvPr/>
        </p:nvGraphicFramePr>
        <p:xfrm>
          <a:off x="9993668" y="2661094"/>
          <a:ext cx="1119642" cy="23466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19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-96.8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437.9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61.95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Google Shape;812;p70"/>
          <p:cNvSpPr txBox="1"/>
          <p:nvPr/>
        </p:nvSpPr>
        <p:spPr>
          <a:xfrm>
            <a:off x="9102734" y="3412131"/>
            <a:ext cx="967348" cy="844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4799"/>
              <a:t>=</a:t>
            </a:r>
            <a:endParaRPr sz="4799"/>
          </a:p>
        </p:txBody>
      </p:sp>
      <p:sp>
        <p:nvSpPr>
          <p:cNvPr id="18" name="Google Shape;816;p70"/>
          <p:cNvSpPr txBox="1"/>
          <p:nvPr/>
        </p:nvSpPr>
        <p:spPr>
          <a:xfrm>
            <a:off x="8391219" y="4922871"/>
            <a:ext cx="967348" cy="844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4799"/>
              <a:t>b</a:t>
            </a:r>
            <a:endParaRPr sz="4799"/>
          </a:p>
        </p:txBody>
      </p:sp>
      <p:sp>
        <p:nvSpPr>
          <p:cNvPr id="19" name="Google Shape;802;p70"/>
          <p:cNvSpPr txBox="1"/>
          <p:nvPr/>
        </p:nvSpPr>
        <p:spPr>
          <a:xfrm>
            <a:off x="7099054" y="5420112"/>
            <a:ext cx="780798" cy="504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/>
              <a:t>(4,)</a:t>
            </a:r>
            <a:endParaRPr sz="2487" dirty="0"/>
          </a:p>
        </p:txBody>
      </p:sp>
      <p:sp>
        <p:nvSpPr>
          <p:cNvPr id="20" name="Google Shape;802;p70"/>
          <p:cNvSpPr txBox="1"/>
          <p:nvPr/>
        </p:nvSpPr>
        <p:spPr>
          <a:xfrm>
            <a:off x="5376583" y="5102540"/>
            <a:ext cx="1139624" cy="504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/>
              <a:t>(3, 4)</a:t>
            </a:r>
            <a:endParaRPr sz="2487" dirty="0"/>
          </a:p>
        </p:txBody>
      </p:sp>
      <p:sp>
        <p:nvSpPr>
          <p:cNvPr id="21" name="Google Shape;802;p70"/>
          <p:cNvSpPr txBox="1"/>
          <p:nvPr/>
        </p:nvSpPr>
        <p:spPr>
          <a:xfrm>
            <a:off x="8305080" y="5661089"/>
            <a:ext cx="1139624" cy="504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/>
              <a:t>(3,)</a:t>
            </a:r>
            <a:endParaRPr sz="2487" dirty="0"/>
          </a:p>
        </p:txBody>
      </p:sp>
      <p:sp>
        <p:nvSpPr>
          <p:cNvPr id="22" name="Google Shape;802;p70"/>
          <p:cNvSpPr txBox="1"/>
          <p:nvPr/>
        </p:nvSpPr>
        <p:spPr>
          <a:xfrm>
            <a:off x="9986282" y="5043025"/>
            <a:ext cx="1139624" cy="504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/>
              <a:t>(3,)</a:t>
            </a:r>
            <a:endParaRPr sz="2487" dirty="0"/>
          </a:p>
        </p:txBody>
      </p:sp>
      <p:sp>
        <p:nvSpPr>
          <p:cNvPr id="23" name="Google Shape;844;p72"/>
          <p:cNvSpPr txBox="1"/>
          <p:nvPr/>
        </p:nvSpPr>
        <p:spPr>
          <a:xfrm>
            <a:off x="8824356" y="1302107"/>
            <a:ext cx="2529444" cy="61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800" dirty="0"/>
              <a:t>f(</a:t>
            </a:r>
            <a:r>
              <a:rPr lang="en" sz="2800" dirty="0" err="1"/>
              <a:t>x,W</a:t>
            </a:r>
            <a:r>
              <a:rPr lang="en" sz="2800" dirty="0"/>
              <a:t>) = </a:t>
            </a:r>
            <a:r>
              <a:rPr lang="en" sz="2800" dirty="0" err="1"/>
              <a:t>Wx</a:t>
            </a:r>
            <a:r>
              <a:rPr lang="en-US" sz="2800" dirty="0"/>
              <a:t> + b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106492863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Linear Classifier: </a:t>
            </a:r>
            <a:r>
              <a:rPr lang="en-US" u="sng" dirty="0"/>
              <a:t>Algebraic Viewpoint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103</a:t>
            </a:fld>
            <a:endParaRPr lang="en-US" dirty="0"/>
          </a:p>
        </p:txBody>
      </p:sp>
      <p:graphicFrame>
        <p:nvGraphicFramePr>
          <p:cNvPr id="5" name="Google Shape;800;p70"/>
          <p:cNvGraphicFramePr/>
          <p:nvPr/>
        </p:nvGraphicFramePr>
        <p:xfrm>
          <a:off x="3481331" y="2661076"/>
          <a:ext cx="3297540" cy="23466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24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4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0.2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-0.5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0.1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2.0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1.5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1.3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2.1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0.0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0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dirty="0"/>
                        <a:t>0.25</a:t>
                      </a:r>
                      <a:endParaRPr sz="2100" b="1" dirty="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0.2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dirty="0"/>
                        <a:t>-0.3</a:t>
                      </a:r>
                      <a:endParaRPr sz="2100" b="1" dirty="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Google Shape;801;p70"/>
          <p:cNvSpPr txBox="1"/>
          <p:nvPr/>
        </p:nvSpPr>
        <p:spPr>
          <a:xfrm>
            <a:off x="4646428" y="4932384"/>
            <a:ext cx="967348" cy="844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4799" dirty="0"/>
              <a:t>W</a:t>
            </a:r>
            <a:endParaRPr sz="4799" dirty="0"/>
          </a:p>
        </p:txBody>
      </p:sp>
      <p:sp>
        <p:nvSpPr>
          <p:cNvPr id="7" name="Google Shape;802;p70"/>
          <p:cNvSpPr txBox="1"/>
          <p:nvPr/>
        </p:nvSpPr>
        <p:spPr>
          <a:xfrm>
            <a:off x="1026093" y="4571878"/>
            <a:ext cx="1896236" cy="82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 dirty="0"/>
              <a:t>Input image</a:t>
            </a:r>
            <a:endParaRPr lang="en-US" sz="2487" dirty="0"/>
          </a:p>
          <a:p>
            <a:pPr algn="ctr"/>
            <a:r>
              <a:rPr lang="en-US" sz="2487" dirty="0"/>
              <a:t>(2, 2)</a:t>
            </a:r>
            <a:endParaRPr sz="2487" dirty="0"/>
          </a:p>
        </p:txBody>
      </p:sp>
      <p:graphicFrame>
        <p:nvGraphicFramePr>
          <p:cNvPr id="8" name="Google Shape;803;p70"/>
          <p:cNvGraphicFramePr/>
          <p:nvPr/>
        </p:nvGraphicFramePr>
        <p:xfrm>
          <a:off x="7077261" y="2269962"/>
          <a:ext cx="824385" cy="31289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24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56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231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24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Google Shape;804;p70"/>
          <p:cNvGraphicFramePr/>
          <p:nvPr/>
        </p:nvGraphicFramePr>
        <p:xfrm>
          <a:off x="1149839" y="2894782"/>
          <a:ext cx="1648770" cy="15644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24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56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231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24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Google Shape;805;p70"/>
          <p:cNvPicPr preferRelativeResize="0"/>
          <p:nvPr/>
        </p:nvPicPr>
        <p:blipFill rotWithShape="1">
          <a:blip r:embed="rId2">
            <a:alphaModFix amt="56000"/>
          </a:blip>
          <a:srcRect l="13919" t="13185" b="34052"/>
          <a:stretch/>
        </p:blipFill>
        <p:spPr>
          <a:xfrm>
            <a:off x="1060316" y="2782144"/>
            <a:ext cx="1827791" cy="17897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806;p70"/>
          <p:cNvCxnSpPr/>
          <p:nvPr/>
        </p:nvCxnSpPr>
        <p:spPr>
          <a:xfrm rot="-5400000">
            <a:off x="3028337" y="777467"/>
            <a:ext cx="950552" cy="3058803"/>
          </a:xfrm>
          <a:prstGeom prst="bent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807;p70"/>
          <p:cNvCxnSpPr/>
          <p:nvPr/>
        </p:nvCxnSpPr>
        <p:spPr>
          <a:xfrm>
            <a:off x="4999169" y="1831726"/>
            <a:ext cx="2492151" cy="440685"/>
          </a:xfrm>
          <a:prstGeom prst="bentConnector3">
            <a:avLst>
              <a:gd name="adj1" fmla="val 99315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" name="Google Shape;808;p70"/>
          <p:cNvSpPr txBox="1"/>
          <p:nvPr/>
        </p:nvSpPr>
        <p:spPr>
          <a:xfrm>
            <a:off x="2888107" y="1232804"/>
            <a:ext cx="3696119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Stretch pixels into column</a:t>
            </a:r>
            <a:endParaRPr sz="2487" dirty="0"/>
          </a:p>
        </p:txBody>
      </p:sp>
      <p:graphicFrame>
        <p:nvGraphicFramePr>
          <p:cNvPr id="14" name="Google Shape;809;p70"/>
          <p:cNvGraphicFramePr/>
          <p:nvPr/>
        </p:nvGraphicFramePr>
        <p:xfrm>
          <a:off x="8462700" y="2661094"/>
          <a:ext cx="824385" cy="23466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24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1.1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3.2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-1.2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Google Shape;810;p70"/>
          <p:cNvSpPr txBox="1"/>
          <p:nvPr/>
        </p:nvSpPr>
        <p:spPr>
          <a:xfrm>
            <a:off x="7698499" y="3412147"/>
            <a:ext cx="967348" cy="844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4799"/>
              <a:t>+</a:t>
            </a:r>
            <a:endParaRPr sz="4799"/>
          </a:p>
        </p:txBody>
      </p:sp>
      <p:graphicFrame>
        <p:nvGraphicFramePr>
          <p:cNvPr id="16" name="Google Shape;811;p70"/>
          <p:cNvGraphicFramePr/>
          <p:nvPr/>
        </p:nvGraphicFramePr>
        <p:xfrm>
          <a:off x="9993668" y="2661094"/>
          <a:ext cx="1119642" cy="23466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19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-96.8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437.9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61.95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Google Shape;812;p70"/>
          <p:cNvSpPr txBox="1"/>
          <p:nvPr/>
        </p:nvSpPr>
        <p:spPr>
          <a:xfrm>
            <a:off x="9102734" y="3412131"/>
            <a:ext cx="967348" cy="844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4799"/>
              <a:t>=</a:t>
            </a:r>
            <a:endParaRPr sz="4799"/>
          </a:p>
        </p:txBody>
      </p:sp>
      <p:sp>
        <p:nvSpPr>
          <p:cNvPr id="18" name="Google Shape;816;p70"/>
          <p:cNvSpPr txBox="1"/>
          <p:nvPr/>
        </p:nvSpPr>
        <p:spPr>
          <a:xfrm>
            <a:off x="8391219" y="4922871"/>
            <a:ext cx="967348" cy="844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4799"/>
              <a:t>b</a:t>
            </a:r>
            <a:endParaRPr sz="4799"/>
          </a:p>
        </p:txBody>
      </p:sp>
      <p:sp>
        <p:nvSpPr>
          <p:cNvPr id="19" name="Google Shape;802;p70"/>
          <p:cNvSpPr txBox="1"/>
          <p:nvPr/>
        </p:nvSpPr>
        <p:spPr>
          <a:xfrm>
            <a:off x="7099054" y="5420112"/>
            <a:ext cx="780798" cy="504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/>
              <a:t>(4,)</a:t>
            </a:r>
            <a:endParaRPr sz="2487" dirty="0"/>
          </a:p>
        </p:txBody>
      </p:sp>
      <p:sp>
        <p:nvSpPr>
          <p:cNvPr id="20" name="Google Shape;802;p70"/>
          <p:cNvSpPr txBox="1"/>
          <p:nvPr/>
        </p:nvSpPr>
        <p:spPr>
          <a:xfrm>
            <a:off x="5376583" y="5102540"/>
            <a:ext cx="1139624" cy="504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/>
              <a:t>(3, 4)</a:t>
            </a:r>
            <a:endParaRPr sz="2487" dirty="0"/>
          </a:p>
        </p:txBody>
      </p:sp>
      <p:sp>
        <p:nvSpPr>
          <p:cNvPr id="21" name="Google Shape;802;p70"/>
          <p:cNvSpPr txBox="1"/>
          <p:nvPr/>
        </p:nvSpPr>
        <p:spPr>
          <a:xfrm>
            <a:off x="8305080" y="5661089"/>
            <a:ext cx="1139624" cy="504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/>
              <a:t>(3,)</a:t>
            </a:r>
            <a:endParaRPr sz="2487" dirty="0"/>
          </a:p>
        </p:txBody>
      </p:sp>
      <p:sp>
        <p:nvSpPr>
          <p:cNvPr id="22" name="Google Shape;802;p70"/>
          <p:cNvSpPr txBox="1"/>
          <p:nvPr/>
        </p:nvSpPr>
        <p:spPr>
          <a:xfrm>
            <a:off x="9986282" y="5043025"/>
            <a:ext cx="1139624" cy="504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/>
              <a:t>(3,)</a:t>
            </a:r>
            <a:endParaRPr sz="2487" dirty="0"/>
          </a:p>
        </p:txBody>
      </p:sp>
      <p:sp>
        <p:nvSpPr>
          <p:cNvPr id="23" name="Google Shape;844;p72"/>
          <p:cNvSpPr txBox="1"/>
          <p:nvPr/>
        </p:nvSpPr>
        <p:spPr>
          <a:xfrm>
            <a:off x="8824356" y="1302107"/>
            <a:ext cx="2529444" cy="61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800" dirty="0"/>
              <a:t>f(</a:t>
            </a:r>
            <a:r>
              <a:rPr lang="en" sz="2800" dirty="0" err="1"/>
              <a:t>x,W</a:t>
            </a:r>
            <a:r>
              <a:rPr lang="en" sz="2800" dirty="0"/>
              <a:t>) = </a:t>
            </a:r>
            <a:r>
              <a:rPr lang="en" sz="2800" dirty="0" err="1"/>
              <a:t>Wx</a:t>
            </a:r>
            <a:r>
              <a:rPr lang="en-US" sz="2800" dirty="0"/>
              <a:t> + b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15851805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Linear Classifier: Bias Trick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104</a:t>
            </a:fld>
            <a:endParaRPr lang="en-US" dirty="0"/>
          </a:p>
        </p:txBody>
      </p:sp>
      <p:graphicFrame>
        <p:nvGraphicFramePr>
          <p:cNvPr id="5" name="Google Shape;800;p70"/>
          <p:cNvGraphicFramePr/>
          <p:nvPr/>
        </p:nvGraphicFramePr>
        <p:xfrm>
          <a:off x="3481331" y="2661076"/>
          <a:ext cx="3297540" cy="23466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24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4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0.2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-0.5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0.1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2.0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1.5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1.3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2.1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0.0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0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dirty="0"/>
                        <a:t>0.25</a:t>
                      </a:r>
                      <a:endParaRPr sz="2100" b="1" dirty="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0.2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dirty="0"/>
                        <a:t>-0.3</a:t>
                      </a:r>
                      <a:endParaRPr sz="2100" b="1" dirty="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Google Shape;801;p70"/>
          <p:cNvSpPr txBox="1"/>
          <p:nvPr/>
        </p:nvSpPr>
        <p:spPr>
          <a:xfrm>
            <a:off x="4646428" y="4932384"/>
            <a:ext cx="967348" cy="844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4799" dirty="0"/>
              <a:t>W</a:t>
            </a:r>
            <a:endParaRPr sz="4799" dirty="0"/>
          </a:p>
        </p:txBody>
      </p:sp>
      <p:sp>
        <p:nvSpPr>
          <p:cNvPr id="7" name="Google Shape;802;p70"/>
          <p:cNvSpPr txBox="1"/>
          <p:nvPr/>
        </p:nvSpPr>
        <p:spPr>
          <a:xfrm>
            <a:off x="1026093" y="4571878"/>
            <a:ext cx="1896236" cy="82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487" dirty="0"/>
              <a:t>Input image</a:t>
            </a:r>
            <a:endParaRPr lang="en-US" sz="2487" dirty="0"/>
          </a:p>
          <a:p>
            <a:pPr algn="ctr"/>
            <a:r>
              <a:rPr lang="en-US" sz="2487" dirty="0"/>
              <a:t>(2, 2)</a:t>
            </a:r>
            <a:endParaRPr sz="2487" dirty="0"/>
          </a:p>
        </p:txBody>
      </p:sp>
      <p:graphicFrame>
        <p:nvGraphicFramePr>
          <p:cNvPr id="8" name="Google Shape;803;p70"/>
          <p:cNvGraphicFramePr/>
          <p:nvPr/>
        </p:nvGraphicFramePr>
        <p:xfrm>
          <a:off x="8241039" y="2269962"/>
          <a:ext cx="824385" cy="31289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24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dirty="0"/>
                        <a:t>56</a:t>
                      </a:r>
                      <a:endParaRPr sz="2100" b="1" dirty="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dirty="0"/>
                        <a:t>231</a:t>
                      </a:r>
                      <a:endParaRPr sz="2100" b="1" dirty="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dirty="0"/>
                        <a:t>24</a:t>
                      </a:r>
                      <a:endParaRPr sz="2100" b="1" dirty="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dirty="0"/>
                        <a:t>2</a:t>
                      </a:r>
                      <a:endParaRPr sz="2100" b="1" dirty="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Google Shape;804;p70"/>
          <p:cNvGraphicFramePr/>
          <p:nvPr/>
        </p:nvGraphicFramePr>
        <p:xfrm>
          <a:off x="1149839" y="2894782"/>
          <a:ext cx="1648770" cy="15644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24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56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231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24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2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Google Shape;805;p70"/>
          <p:cNvPicPr preferRelativeResize="0"/>
          <p:nvPr/>
        </p:nvPicPr>
        <p:blipFill rotWithShape="1">
          <a:blip r:embed="rId2">
            <a:alphaModFix amt="56000"/>
          </a:blip>
          <a:srcRect l="13919" t="13185" b="34052"/>
          <a:stretch/>
        </p:blipFill>
        <p:spPr>
          <a:xfrm>
            <a:off x="1060316" y="2782144"/>
            <a:ext cx="1827791" cy="17897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806;p70"/>
          <p:cNvCxnSpPr/>
          <p:nvPr/>
        </p:nvCxnSpPr>
        <p:spPr>
          <a:xfrm rot="-5400000">
            <a:off x="3028337" y="777467"/>
            <a:ext cx="950552" cy="3058803"/>
          </a:xfrm>
          <a:prstGeom prst="bentConnector2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807;p70"/>
          <p:cNvCxnSpPr/>
          <p:nvPr/>
        </p:nvCxnSpPr>
        <p:spPr>
          <a:xfrm>
            <a:off x="5033015" y="1831592"/>
            <a:ext cx="3633961" cy="440819"/>
          </a:xfrm>
          <a:prstGeom prst="bentConnector3">
            <a:avLst>
              <a:gd name="adj1" fmla="val 99998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" name="Google Shape;808;p70"/>
          <p:cNvSpPr txBox="1"/>
          <p:nvPr/>
        </p:nvSpPr>
        <p:spPr>
          <a:xfrm>
            <a:off x="2888107" y="1232804"/>
            <a:ext cx="3696119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/>
              <a:t>Stretch pixels into column</a:t>
            </a:r>
            <a:endParaRPr sz="2487" dirty="0"/>
          </a:p>
        </p:txBody>
      </p:sp>
      <p:graphicFrame>
        <p:nvGraphicFramePr>
          <p:cNvPr id="14" name="Google Shape;809;p70"/>
          <p:cNvGraphicFramePr/>
          <p:nvPr/>
        </p:nvGraphicFramePr>
        <p:xfrm>
          <a:off x="6788280" y="2661094"/>
          <a:ext cx="824385" cy="23466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24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dirty="0"/>
                        <a:t>1.1</a:t>
                      </a:r>
                      <a:endParaRPr sz="2100" b="1" dirty="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3.2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dirty="0"/>
                        <a:t>-1.2</a:t>
                      </a:r>
                      <a:endParaRPr sz="2100" b="1" dirty="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Google Shape;811;p70"/>
          <p:cNvGraphicFramePr/>
          <p:nvPr/>
        </p:nvGraphicFramePr>
        <p:xfrm>
          <a:off x="9993668" y="2661094"/>
          <a:ext cx="1119642" cy="23466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19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/>
                        <a:t>-96.8</a:t>
                      </a:r>
                      <a:endParaRPr sz="21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dirty="0"/>
                        <a:t>437.9</a:t>
                      </a:r>
                      <a:endParaRPr sz="2100" b="1" dirty="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dirty="0"/>
                        <a:t>61.95</a:t>
                      </a:r>
                      <a:endParaRPr sz="2100" b="1" dirty="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Google Shape;812;p70"/>
          <p:cNvSpPr txBox="1"/>
          <p:nvPr/>
        </p:nvSpPr>
        <p:spPr>
          <a:xfrm>
            <a:off x="9102734" y="3412131"/>
            <a:ext cx="967348" cy="844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4799"/>
              <a:t>=</a:t>
            </a:r>
            <a:endParaRPr sz="4799"/>
          </a:p>
        </p:txBody>
      </p:sp>
      <p:sp>
        <p:nvSpPr>
          <p:cNvPr id="19" name="Google Shape;802;p70"/>
          <p:cNvSpPr txBox="1"/>
          <p:nvPr/>
        </p:nvSpPr>
        <p:spPr>
          <a:xfrm>
            <a:off x="9022856" y="5420112"/>
            <a:ext cx="780798" cy="504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 dirty="0"/>
              <a:t>(5,)</a:t>
            </a:r>
            <a:endParaRPr sz="2487" dirty="0"/>
          </a:p>
        </p:txBody>
      </p:sp>
      <p:sp>
        <p:nvSpPr>
          <p:cNvPr id="20" name="Google Shape;802;p70"/>
          <p:cNvSpPr txBox="1"/>
          <p:nvPr/>
        </p:nvSpPr>
        <p:spPr>
          <a:xfrm>
            <a:off x="5376583" y="5102540"/>
            <a:ext cx="1139624" cy="504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 dirty="0"/>
              <a:t>(3, 5)</a:t>
            </a:r>
            <a:endParaRPr sz="2487" dirty="0"/>
          </a:p>
        </p:txBody>
      </p:sp>
      <p:sp>
        <p:nvSpPr>
          <p:cNvPr id="22" name="Google Shape;802;p70"/>
          <p:cNvSpPr txBox="1"/>
          <p:nvPr/>
        </p:nvSpPr>
        <p:spPr>
          <a:xfrm>
            <a:off x="9986282" y="5043025"/>
            <a:ext cx="1139624" cy="504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2487"/>
              <a:t>(3,)</a:t>
            </a:r>
            <a:endParaRPr sz="2487" dirty="0"/>
          </a:p>
        </p:txBody>
      </p:sp>
      <p:graphicFrame>
        <p:nvGraphicFramePr>
          <p:cNvPr id="23" name="Google Shape;803;p70"/>
          <p:cNvGraphicFramePr/>
          <p:nvPr/>
        </p:nvGraphicFramePr>
        <p:xfrm>
          <a:off x="8241039" y="5398882"/>
          <a:ext cx="824385" cy="7822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24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8223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dirty="0"/>
                        <a:t>1</a:t>
                      </a:r>
                      <a:endParaRPr sz="2100" b="1" dirty="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4" name="Straight Connector 23"/>
          <p:cNvCxnSpPr/>
          <p:nvPr/>
        </p:nvCxnSpPr>
        <p:spPr>
          <a:xfrm>
            <a:off x="6764530" y="2661076"/>
            <a:ext cx="0" cy="234669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808;p70"/>
          <p:cNvSpPr txBox="1"/>
          <p:nvPr/>
        </p:nvSpPr>
        <p:spPr>
          <a:xfrm>
            <a:off x="7519150" y="229546"/>
            <a:ext cx="4134516" cy="1373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487" dirty="0"/>
              <a:t>Add extra one to data vector; bias is absorbed into last column </a:t>
            </a:r>
            <a:r>
              <a:rPr lang="en-US" sz="2487"/>
              <a:t>of weight matrix</a:t>
            </a:r>
            <a:endParaRPr sz="2487" dirty="0"/>
          </a:p>
        </p:txBody>
      </p:sp>
    </p:spTree>
    <p:extLst>
      <p:ext uri="{BB962C8B-B14F-4D97-AF65-F5344CB8AC3E}">
        <p14:creationId xmlns:p14="http://schemas.microsoft.com/office/powerpoint/2010/main" val="1368014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Linear Classifier: Predictions are Linear!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105</a:t>
            </a:fld>
            <a:endParaRPr lang="en-US" dirty="0"/>
          </a:p>
        </p:txBody>
      </p:sp>
      <p:sp>
        <p:nvSpPr>
          <p:cNvPr id="5" name="Google Shape;844;p72"/>
          <p:cNvSpPr txBox="1"/>
          <p:nvPr/>
        </p:nvSpPr>
        <p:spPr>
          <a:xfrm>
            <a:off x="3258292" y="1131157"/>
            <a:ext cx="5675415" cy="1132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600" dirty="0"/>
              <a:t>f(x,</a:t>
            </a:r>
            <a:r>
              <a:rPr lang="en-US" sz="3600" dirty="0"/>
              <a:t> </a:t>
            </a:r>
            <a:r>
              <a:rPr lang="en" sz="3600" dirty="0"/>
              <a:t>W) = </a:t>
            </a:r>
            <a:r>
              <a:rPr lang="en" sz="3600" dirty="0" err="1"/>
              <a:t>Wx</a:t>
            </a:r>
            <a:r>
              <a:rPr lang="en-US" sz="3600" dirty="0"/>
              <a:t>    (ignore bias)</a:t>
            </a:r>
          </a:p>
          <a:p>
            <a:endParaRPr lang="en-US" sz="3600" dirty="0"/>
          </a:p>
          <a:p>
            <a:r>
              <a:rPr lang="en-US" sz="3600" dirty="0"/>
              <a:t>f(cx, W) = W(cx) = c * f(x, W)</a:t>
            </a:r>
          </a:p>
        </p:txBody>
      </p:sp>
    </p:spTree>
    <p:extLst>
      <p:ext uri="{BB962C8B-B14F-4D97-AF65-F5344CB8AC3E}">
        <p14:creationId xmlns:p14="http://schemas.microsoft.com/office/powerpoint/2010/main" val="194848456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Linear Classifier: Predictions are Linear!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5" name="Google Shape;844;p72"/>
          <p:cNvSpPr txBox="1"/>
          <p:nvPr/>
        </p:nvSpPr>
        <p:spPr>
          <a:xfrm>
            <a:off x="3258292" y="1131157"/>
            <a:ext cx="5675415" cy="1132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600" dirty="0"/>
              <a:t>f(x,</a:t>
            </a:r>
            <a:r>
              <a:rPr lang="en-US" sz="3600" dirty="0"/>
              <a:t> </a:t>
            </a:r>
            <a:r>
              <a:rPr lang="en" sz="3600" dirty="0"/>
              <a:t>W) = </a:t>
            </a:r>
            <a:r>
              <a:rPr lang="en" sz="3600" dirty="0" err="1"/>
              <a:t>Wx</a:t>
            </a:r>
            <a:r>
              <a:rPr lang="en-US" sz="3600" dirty="0"/>
              <a:t>    (ignore bias)</a:t>
            </a:r>
          </a:p>
          <a:p>
            <a:endParaRPr lang="en-US" sz="3600" dirty="0"/>
          </a:p>
          <a:p>
            <a:r>
              <a:rPr lang="en-US" sz="3600" dirty="0"/>
              <a:t>f(cx, W) = W(cx) = c * f(x, W)</a:t>
            </a:r>
          </a:p>
        </p:txBody>
      </p:sp>
      <p:pic>
        <p:nvPicPr>
          <p:cNvPr id="6" name="Google Shape;805;p70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283290" y="3585436"/>
            <a:ext cx="2243685" cy="2196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05;p70"/>
          <p:cNvPicPr preferRelativeResize="0"/>
          <p:nvPr/>
        </p:nvPicPr>
        <p:blipFill rotWithShape="1">
          <a:blip r:embed="rId2">
            <a:alphaModFix amt="50000"/>
          </a:blip>
          <a:srcRect l="13919" t="13185" b="34052"/>
          <a:stretch/>
        </p:blipFill>
        <p:spPr>
          <a:xfrm>
            <a:off x="6333765" y="3585435"/>
            <a:ext cx="2243685" cy="21969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867003" y="3062216"/>
            <a:ext cx="1076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Image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7529" y="3101912"/>
            <a:ext cx="1876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0.5 * Image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262137" y="3062216"/>
            <a:ext cx="1127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Scores</a:t>
            </a:r>
          </a:p>
        </p:txBody>
      </p:sp>
      <p:graphicFrame>
        <p:nvGraphicFramePr>
          <p:cNvPr id="12" name="Google Shape;811;p70"/>
          <p:cNvGraphicFramePr/>
          <p:nvPr/>
        </p:nvGraphicFramePr>
        <p:xfrm>
          <a:off x="4262137" y="3590269"/>
          <a:ext cx="1119642" cy="219213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19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07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dirty="0"/>
                        <a:t>-96.8</a:t>
                      </a:r>
                      <a:endParaRPr sz="2100" b="1" dirty="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7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dirty="0"/>
                        <a:t>437.</a:t>
                      </a:r>
                      <a:r>
                        <a:rPr lang="en-US" sz="2100" b="1" dirty="0"/>
                        <a:t>8</a:t>
                      </a:r>
                      <a:endParaRPr sz="2100" b="1" dirty="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7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dirty="0"/>
                        <a:t>62.0</a:t>
                      </a:r>
                      <a:endParaRPr sz="2100" b="1" dirty="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4" name="Straight Arrow Connector 13"/>
          <p:cNvCxnSpPr/>
          <p:nvPr/>
        </p:nvCxnSpPr>
        <p:spPr>
          <a:xfrm>
            <a:off x="3598979" y="4619501"/>
            <a:ext cx="583713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Google Shape;811;p70"/>
          <p:cNvGraphicFramePr/>
          <p:nvPr/>
        </p:nvGraphicFramePr>
        <p:xfrm>
          <a:off x="9307171" y="3585435"/>
          <a:ext cx="1119642" cy="219213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19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07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 dirty="0"/>
                        <a:t>-</a:t>
                      </a:r>
                      <a:r>
                        <a:rPr lang="en-US" sz="2100" b="1" dirty="0"/>
                        <a:t>48.4</a:t>
                      </a:r>
                      <a:endParaRPr sz="2100" b="1" dirty="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7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dirty="0"/>
                        <a:t>218.9</a:t>
                      </a:r>
                      <a:endParaRPr sz="2100" b="1" dirty="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7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100" b="1" dirty="0"/>
                        <a:t>31.0</a:t>
                      </a:r>
                      <a:endParaRPr sz="2100" b="1" dirty="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7" name="Straight Arrow Connector 16"/>
          <p:cNvCxnSpPr/>
          <p:nvPr/>
        </p:nvCxnSpPr>
        <p:spPr>
          <a:xfrm>
            <a:off x="8644013" y="4614667"/>
            <a:ext cx="583713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903202" y="3062215"/>
            <a:ext cx="1927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0.5 </a:t>
            </a:r>
            <a:r>
              <a:rPr lang="en-US" sz="2800"/>
              <a:t>* Scores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596735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107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Interpreting a Linear Classifier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83" y="2786409"/>
            <a:ext cx="4990198" cy="2498230"/>
          </a:xfrm>
          <a:prstGeom prst="rect">
            <a:avLst/>
          </a:prstGeom>
        </p:spPr>
      </p:pic>
      <p:sp>
        <p:nvSpPr>
          <p:cNvPr id="29" name="Google Shape;844;p72"/>
          <p:cNvSpPr txBox="1"/>
          <p:nvPr/>
        </p:nvSpPr>
        <p:spPr>
          <a:xfrm>
            <a:off x="1496291" y="1895238"/>
            <a:ext cx="2529444" cy="61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800" dirty="0"/>
              <a:t>f(</a:t>
            </a:r>
            <a:r>
              <a:rPr lang="en" sz="2800" dirty="0" err="1"/>
              <a:t>x,W</a:t>
            </a:r>
            <a:r>
              <a:rPr lang="en" sz="2800" dirty="0"/>
              <a:t>) = </a:t>
            </a:r>
            <a:r>
              <a:rPr lang="en" sz="2800" dirty="0" err="1"/>
              <a:t>Wx</a:t>
            </a:r>
            <a:r>
              <a:rPr lang="en-US" sz="2800" dirty="0"/>
              <a:t> + b</a:t>
            </a:r>
            <a:endParaRPr sz="2800" dirty="0"/>
          </a:p>
        </p:txBody>
      </p:sp>
      <p:sp>
        <p:nvSpPr>
          <p:cNvPr id="30" name="Google Shape;845;p72"/>
          <p:cNvSpPr txBox="1"/>
          <p:nvPr/>
        </p:nvSpPr>
        <p:spPr>
          <a:xfrm>
            <a:off x="1153640" y="1300598"/>
            <a:ext cx="3215582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800" u="sng"/>
              <a:t>Algebraic Viewpoint</a:t>
            </a:r>
            <a:endParaRPr sz="2800" u="sng" dirty="0"/>
          </a:p>
        </p:txBody>
      </p:sp>
    </p:spTree>
    <p:extLst>
      <p:ext uri="{BB962C8B-B14F-4D97-AF65-F5344CB8AC3E}">
        <p14:creationId xmlns:p14="http://schemas.microsoft.com/office/powerpoint/2010/main" val="80395583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108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Interpreting a Linear Classifier</a:t>
            </a:r>
          </a:p>
        </p:txBody>
      </p:sp>
      <p:pic>
        <p:nvPicPr>
          <p:cNvPr id="7" name="Google Shape;834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09556" y="1437508"/>
            <a:ext cx="1207985" cy="11908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835;p72"/>
          <p:cNvGraphicFramePr/>
          <p:nvPr/>
        </p:nvGraphicFramePr>
        <p:xfrm>
          <a:off x="6473288" y="2978373"/>
          <a:ext cx="1208018" cy="1190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04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863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0.2</a:t>
                      </a:r>
                      <a:endParaRPr sz="15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-0.5</a:t>
                      </a:r>
                      <a:endParaRPr sz="15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25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0.1</a:t>
                      </a:r>
                      <a:endParaRPr sz="15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2.0</a:t>
                      </a:r>
                      <a:endParaRPr sz="15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Google Shape;836;p72"/>
          <p:cNvGraphicFramePr/>
          <p:nvPr/>
        </p:nvGraphicFramePr>
        <p:xfrm>
          <a:off x="8309527" y="2978373"/>
          <a:ext cx="1208018" cy="1190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04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863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1.5</a:t>
                      </a:r>
                      <a:endParaRPr sz="15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1.3</a:t>
                      </a:r>
                      <a:endParaRPr sz="15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25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2.1</a:t>
                      </a:r>
                      <a:endParaRPr sz="15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0.0</a:t>
                      </a:r>
                      <a:endParaRPr sz="15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Google Shape;837;p72"/>
          <p:cNvGraphicFramePr/>
          <p:nvPr/>
        </p:nvGraphicFramePr>
        <p:xfrm>
          <a:off x="10145782" y="2978373"/>
          <a:ext cx="1208018" cy="1190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04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863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0</a:t>
                      </a:r>
                      <a:endParaRPr sz="15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.25</a:t>
                      </a:r>
                      <a:endParaRPr sz="15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25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0.2</a:t>
                      </a:r>
                      <a:endParaRPr sz="15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-0.3</a:t>
                      </a:r>
                      <a:endParaRPr sz="1500" b="1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Google Shape;838;p72"/>
          <p:cNvGraphicFramePr/>
          <p:nvPr/>
        </p:nvGraphicFramePr>
        <p:xfrm>
          <a:off x="6822131" y="4506908"/>
          <a:ext cx="510334" cy="50786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10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786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1.1</a:t>
                      </a:r>
                      <a:endParaRPr sz="150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oogle Shape;839;p72"/>
          <p:cNvGraphicFramePr/>
          <p:nvPr/>
        </p:nvGraphicFramePr>
        <p:xfrm>
          <a:off x="8658370" y="4506908"/>
          <a:ext cx="510334" cy="50786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10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786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3.2</a:t>
                      </a:r>
                      <a:endParaRPr sz="150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Google Shape;840;p72"/>
          <p:cNvGraphicFramePr/>
          <p:nvPr/>
        </p:nvGraphicFramePr>
        <p:xfrm>
          <a:off x="10509606" y="4506908"/>
          <a:ext cx="510334" cy="50786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10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786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-1.2</a:t>
                      </a:r>
                      <a:endParaRPr sz="120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Google Shape;841;p72"/>
          <p:cNvSpPr txBox="1"/>
          <p:nvPr/>
        </p:nvSpPr>
        <p:spPr>
          <a:xfrm>
            <a:off x="5762407" y="3277712"/>
            <a:ext cx="510267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W</a:t>
            </a:r>
            <a:endParaRPr sz="2399" b="1"/>
          </a:p>
        </p:txBody>
      </p:sp>
      <p:sp>
        <p:nvSpPr>
          <p:cNvPr id="15" name="Google Shape;842;p72"/>
          <p:cNvSpPr txBox="1"/>
          <p:nvPr/>
        </p:nvSpPr>
        <p:spPr>
          <a:xfrm>
            <a:off x="5762407" y="4464703"/>
            <a:ext cx="510267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b</a:t>
            </a:r>
            <a:endParaRPr sz="2399" b="1"/>
          </a:p>
        </p:txBody>
      </p:sp>
      <p:cxnSp>
        <p:nvCxnSpPr>
          <p:cNvPr id="16" name="Google Shape;843;p72"/>
          <p:cNvCxnSpPr/>
          <p:nvPr/>
        </p:nvCxnSpPr>
        <p:spPr>
          <a:xfrm flipH="1">
            <a:off x="7066676" y="2032952"/>
            <a:ext cx="1242876" cy="949753"/>
          </a:xfrm>
          <a:prstGeom prst="bentConnector3">
            <a:avLst>
              <a:gd name="adj1" fmla="val 100701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Google Shape;846;p72"/>
          <p:cNvCxnSpPr/>
          <p:nvPr/>
        </p:nvCxnSpPr>
        <p:spPr>
          <a:xfrm>
            <a:off x="9517538" y="2032953"/>
            <a:ext cx="1224481" cy="932157"/>
          </a:xfrm>
          <a:prstGeom prst="bentConnector3">
            <a:avLst>
              <a:gd name="adj1" fmla="val 9927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" name="Google Shape;847;p72"/>
          <p:cNvCxnSpPr/>
          <p:nvPr/>
        </p:nvCxnSpPr>
        <p:spPr>
          <a:xfrm rot="-5400000" flipH="1">
            <a:off x="8738391" y="2803552"/>
            <a:ext cx="354308" cy="399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" name="Google Shape;848;p72"/>
          <p:cNvCxnSpPr/>
          <p:nvPr/>
        </p:nvCxnSpPr>
        <p:spPr>
          <a:xfrm>
            <a:off x="7075598" y="4207719"/>
            <a:ext cx="0" cy="26433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" name="Google Shape;849;p72"/>
          <p:cNvCxnSpPr/>
          <p:nvPr/>
        </p:nvCxnSpPr>
        <p:spPr>
          <a:xfrm>
            <a:off x="8903922" y="4207719"/>
            <a:ext cx="0" cy="26433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" name="Google Shape;850;p72"/>
          <p:cNvCxnSpPr/>
          <p:nvPr/>
        </p:nvCxnSpPr>
        <p:spPr>
          <a:xfrm>
            <a:off x="10758685" y="4207719"/>
            <a:ext cx="0" cy="26433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aphicFrame>
        <p:nvGraphicFramePr>
          <p:cNvPr id="22" name="Google Shape;851;p72"/>
          <p:cNvGraphicFramePr/>
          <p:nvPr/>
        </p:nvGraphicFramePr>
        <p:xfrm>
          <a:off x="6709893" y="5290171"/>
          <a:ext cx="731409" cy="50786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31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786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-96.8</a:t>
                      </a:r>
                      <a:endParaRPr sz="160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23" name="Google Shape;853;p72"/>
          <p:cNvCxnSpPr/>
          <p:nvPr/>
        </p:nvCxnSpPr>
        <p:spPr>
          <a:xfrm>
            <a:off x="7075598" y="5020308"/>
            <a:ext cx="0" cy="26433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" name="Google Shape;854;p72"/>
          <p:cNvCxnSpPr/>
          <p:nvPr/>
        </p:nvCxnSpPr>
        <p:spPr>
          <a:xfrm>
            <a:off x="8903922" y="5020308"/>
            <a:ext cx="0" cy="26433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" name="Google Shape;855;p72"/>
          <p:cNvCxnSpPr/>
          <p:nvPr/>
        </p:nvCxnSpPr>
        <p:spPr>
          <a:xfrm>
            <a:off x="10758685" y="5020308"/>
            <a:ext cx="0" cy="26433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aphicFrame>
        <p:nvGraphicFramePr>
          <p:cNvPr id="26" name="Google Shape;856;p72"/>
          <p:cNvGraphicFramePr/>
          <p:nvPr/>
        </p:nvGraphicFramePr>
        <p:xfrm>
          <a:off x="8482798" y="5290171"/>
          <a:ext cx="842247" cy="50786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42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786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437.9</a:t>
                      </a:r>
                      <a:endParaRPr sz="160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Google Shape;857;p72"/>
          <p:cNvGraphicFramePr/>
          <p:nvPr/>
        </p:nvGraphicFramePr>
        <p:xfrm>
          <a:off x="10328684" y="5290171"/>
          <a:ext cx="842247" cy="50786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42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786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61.95</a:t>
                      </a:r>
                      <a:endParaRPr sz="1600"/>
                    </a:p>
                  </a:txBody>
                  <a:tcPr marL="121868" marR="121868" marT="121868" marB="121868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83" y="2786409"/>
            <a:ext cx="4990198" cy="2498230"/>
          </a:xfrm>
          <a:prstGeom prst="rect">
            <a:avLst/>
          </a:prstGeom>
        </p:spPr>
      </p:pic>
      <p:sp>
        <p:nvSpPr>
          <p:cNvPr id="30" name="Google Shape;845;p72"/>
          <p:cNvSpPr txBox="1"/>
          <p:nvPr/>
        </p:nvSpPr>
        <p:spPr>
          <a:xfrm>
            <a:off x="1153640" y="1300598"/>
            <a:ext cx="3215582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800" u="sng"/>
              <a:t>Algebraic Viewpoint</a:t>
            </a:r>
            <a:endParaRPr sz="2800" u="sng" dirty="0"/>
          </a:p>
        </p:txBody>
      </p:sp>
      <p:sp>
        <p:nvSpPr>
          <p:cNvPr id="31" name="Google Shape;844;p72"/>
          <p:cNvSpPr txBox="1"/>
          <p:nvPr/>
        </p:nvSpPr>
        <p:spPr>
          <a:xfrm>
            <a:off x="1496291" y="1895238"/>
            <a:ext cx="2529444" cy="61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800" dirty="0"/>
              <a:t>f(</a:t>
            </a:r>
            <a:r>
              <a:rPr lang="en" sz="2800" dirty="0" err="1"/>
              <a:t>x,W</a:t>
            </a:r>
            <a:r>
              <a:rPr lang="en" sz="2800" dirty="0"/>
              <a:t>) = </a:t>
            </a:r>
            <a:r>
              <a:rPr lang="en" sz="2800" dirty="0" err="1"/>
              <a:t>Wx</a:t>
            </a:r>
            <a:r>
              <a:rPr lang="en-US" sz="2800" dirty="0"/>
              <a:t> + b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164462480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109</a:t>
            </a:fld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461" y="1030147"/>
            <a:ext cx="4866762" cy="3756226"/>
          </a:xfrm>
          <a:prstGeom prst="rect">
            <a:avLst/>
          </a:prstGeom>
        </p:spPr>
      </p:pic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Interpreting an Linear Classifier</a:t>
            </a:r>
            <a:endParaRPr lang="en-US" u="sng" dirty="0"/>
          </a:p>
        </p:txBody>
      </p:sp>
      <p:pic>
        <p:nvPicPr>
          <p:cNvPr id="28" name="Google Shape;86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5946" y="1155652"/>
            <a:ext cx="4905921" cy="36307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683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1" descr="A picture containing clock&#10;&#10;Description automatically generated">
            <a:extLst>
              <a:ext uri="{FF2B5EF4-FFF2-40B4-BE49-F238E27FC236}">
                <a16:creationId xmlns:a16="http://schemas.microsoft.com/office/drawing/2014/main" id="{A2FBB1FF-1126-4ABB-AA25-9B048E5B0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061" y="1289448"/>
            <a:ext cx="5084141" cy="5004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6FCDDF-850D-4A37-84D6-A848F430E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Bayesian formulation?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2A11BE-9F04-41CC-BA59-56D89F3FD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Wider range of probability distributions</a:t>
            </a:r>
          </a:p>
          <a:p>
            <a:r>
              <a:rPr lang="en-US" dirty="0"/>
              <a:t>Learn distributions from data</a:t>
            </a:r>
          </a:p>
          <a:p>
            <a:r>
              <a:rPr lang="en-US" dirty="0"/>
              <a:t>Wider range of inference algorithms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 err="1"/>
              <a:t>Kappes</a:t>
            </a:r>
            <a:r>
              <a:rPr lang="en-US" dirty="0"/>
              <a:t>, Andres, </a:t>
            </a:r>
            <a:r>
              <a:rPr lang="en-US" i="1" dirty="0"/>
              <a:t>et al.</a:t>
            </a:r>
            <a:r>
              <a:rPr lang="en-US" dirty="0"/>
              <a:t>, IJCV 2015]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45A75F-77EE-40AA-829B-3DE70DAC5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1B244-94AE-4DE4-89BE-8CE4DE059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529821-F934-46F9-B6E5-E4C1A6BF0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9CC7E7-C3E5-4F03-A56B-E2CF1314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768" y="3921129"/>
            <a:ext cx="3472876" cy="23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5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110</a:t>
            </a:fld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461" y="1030147"/>
            <a:ext cx="4866762" cy="3756226"/>
          </a:xfrm>
          <a:prstGeom prst="rect">
            <a:avLst/>
          </a:prstGeom>
        </p:spPr>
      </p:pic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Interpreting an Linear Classifier: </a:t>
            </a:r>
            <a:r>
              <a:rPr lang="en-US" u="sng" dirty="0"/>
              <a:t>Visual Viewpoint</a:t>
            </a:r>
          </a:p>
        </p:txBody>
      </p:sp>
      <p:pic>
        <p:nvPicPr>
          <p:cNvPr id="28" name="Google Shape;86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5946" y="1155652"/>
            <a:ext cx="4905921" cy="3630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874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566" y="5002335"/>
            <a:ext cx="11642867" cy="1231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08873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111</a:t>
            </a:fld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461" y="1030147"/>
            <a:ext cx="4866762" cy="3756226"/>
          </a:xfrm>
          <a:prstGeom prst="rect">
            <a:avLst/>
          </a:prstGeom>
        </p:spPr>
      </p:pic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Interpreting an Linear Classifier: </a:t>
            </a:r>
            <a:r>
              <a:rPr lang="en-US" u="sng" dirty="0"/>
              <a:t>Visual Viewpoint</a:t>
            </a:r>
          </a:p>
        </p:txBody>
      </p:sp>
      <p:pic>
        <p:nvPicPr>
          <p:cNvPr id="29" name="Google Shape;87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566" y="5002335"/>
            <a:ext cx="11642867" cy="12315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38845" y="1530156"/>
            <a:ext cx="3716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Linear classifier has one “template” </a:t>
            </a:r>
            <a:r>
              <a:rPr lang="en-US" sz="2800"/>
              <a:t>per category</a:t>
            </a:r>
          </a:p>
        </p:txBody>
      </p:sp>
    </p:spTree>
    <p:extLst>
      <p:ext uri="{BB962C8B-B14F-4D97-AF65-F5344CB8AC3E}">
        <p14:creationId xmlns:p14="http://schemas.microsoft.com/office/powerpoint/2010/main" val="24885093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112</a:t>
            </a:fld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461" y="1030147"/>
            <a:ext cx="4866762" cy="3756226"/>
          </a:xfrm>
          <a:prstGeom prst="rect">
            <a:avLst/>
          </a:prstGeom>
        </p:spPr>
      </p:pic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Interpreting an Linear Classifier: </a:t>
            </a:r>
            <a:r>
              <a:rPr lang="en-US" u="sng" dirty="0"/>
              <a:t>Visual Viewpoint</a:t>
            </a:r>
          </a:p>
        </p:txBody>
      </p:sp>
      <p:pic>
        <p:nvPicPr>
          <p:cNvPr id="29" name="Google Shape;87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566" y="5002335"/>
            <a:ext cx="11642867" cy="12315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38845" y="1530156"/>
            <a:ext cx="3716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Linear classifier has one “template” </a:t>
            </a:r>
            <a:r>
              <a:rPr lang="en-US" sz="2800"/>
              <a:t>per category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1951" y="2835358"/>
            <a:ext cx="50707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single template cannot capture multiple modes of the data</a:t>
            </a:r>
          </a:p>
          <a:p>
            <a:endParaRPr lang="en-US" sz="2800" dirty="0"/>
          </a:p>
          <a:p>
            <a:r>
              <a:rPr lang="en-US" sz="2800" dirty="0"/>
              <a:t>e.g. horse template has 2 heads!</a:t>
            </a:r>
          </a:p>
        </p:txBody>
      </p:sp>
      <p:sp>
        <p:nvSpPr>
          <p:cNvPr id="3" name="Rectangle 2"/>
          <p:cNvSpPr/>
          <p:nvPr/>
        </p:nvSpPr>
        <p:spPr>
          <a:xfrm>
            <a:off x="8455231" y="4963886"/>
            <a:ext cx="1140031" cy="127002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0694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7125" cy="684357"/>
          </a:xfrm>
        </p:spPr>
        <p:txBody>
          <a:bodyPr>
            <a:normAutofit fontScale="90000"/>
          </a:bodyPr>
          <a:lstStyle/>
          <a:p>
            <a:r>
              <a:rPr lang="en-US"/>
              <a:t>Interpreting a Linear Classifier: </a:t>
            </a:r>
            <a:r>
              <a:rPr lang="en-US" u="sng"/>
              <a:t>Geometric Viewpoint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113</a:t>
            </a:fld>
            <a:endParaRPr lang="en-US" dirty="0"/>
          </a:p>
        </p:txBody>
      </p:sp>
      <p:sp>
        <p:nvSpPr>
          <p:cNvPr id="5" name="Google Shape;882;p75"/>
          <p:cNvSpPr txBox="1"/>
          <p:nvPr/>
        </p:nvSpPr>
        <p:spPr>
          <a:xfrm>
            <a:off x="7077990" y="1526524"/>
            <a:ext cx="4855135" cy="89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4799"/>
              <a:t>f(</a:t>
            </a:r>
            <a:r>
              <a:rPr lang="en" sz="4799" dirty="0" err="1"/>
              <a:t>x,W</a:t>
            </a:r>
            <a:r>
              <a:rPr lang="en" sz="4799" dirty="0"/>
              <a:t>) = </a:t>
            </a:r>
            <a:r>
              <a:rPr lang="en" sz="4799" dirty="0" err="1"/>
              <a:t>Wx</a:t>
            </a:r>
            <a:r>
              <a:rPr lang="en" sz="4799" dirty="0"/>
              <a:t> + b</a:t>
            </a:r>
            <a:endParaRPr sz="4799" dirty="0"/>
          </a:p>
        </p:txBody>
      </p:sp>
      <p:pic>
        <p:nvPicPr>
          <p:cNvPr id="6" name="Google Shape;883;p75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8498619" y="2463740"/>
            <a:ext cx="2013875" cy="19719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84;p75"/>
          <p:cNvSpPr txBox="1"/>
          <p:nvPr/>
        </p:nvSpPr>
        <p:spPr>
          <a:xfrm>
            <a:off x="7493882" y="4605446"/>
            <a:ext cx="4023352" cy="111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Array of </a:t>
            </a:r>
            <a:r>
              <a:rPr lang="en" sz="2399" b="1"/>
              <a:t>32x32x3 </a:t>
            </a:r>
            <a:r>
              <a:rPr lang="en" sz="2399"/>
              <a:t>numbers</a:t>
            </a:r>
            <a:endParaRPr sz="2399" dirty="0"/>
          </a:p>
          <a:p>
            <a:r>
              <a:rPr lang="en" sz="2399" dirty="0"/>
              <a:t>(3072 numbers total)</a:t>
            </a:r>
            <a:endParaRPr sz="2399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721921" y="1757548"/>
            <a:ext cx="0" cy="3587196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325087" y="5120265"/>
            <a:ext cx="462445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303981" y="5165100"/>
            <a:ext cx="3021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Value of pixel (15, 8, 0)</a:t>
            </a:r>
          </a:p>
        </p:txBody>
      </p:sp>
      <p:sp>
        <p:nvSpPr>
          <p:cNvPr id="17" name="Oval 16"/>
          <p:cNvSpPr/>
          <p:nvPr/>
        </p:nvSpPr>
        <p:spPr>
          <a:xfrm>
            <a:off x="9392740" y="2898533"/>
            <a:ext cx="225632" cy="2256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2009905" y="2352268"/>
            <a:ext cx="3609237" cy="1987606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563424" y="1988030"/>
            <a:ext cx="1525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accent1"/>
                </a:solidFill>
              </a:rPr>
              <a:t>Airplane Score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1788953" y="4538301"/>
            <a:ext cx="4051140" cy="24101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620293" y="4118190"/>
            <a:ext cx="1705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rgbClr val="FF0000"/>
                </a:solidFill>
              </a:rPr>
              <a:t>Car Score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 flipV="1">
            <a:off x="1823550" y="3108391"/>
            <a:ext cx="3795592" cy="641665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964459" y="2984228"/>
            <a:ext cx="1825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accent6"/>
                </a:solidFill>
              </a:rPr>
              <a:t>Deer Score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0567" y="3091949"/>
            <a:ext cx="1319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Classifier score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55194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7125" cy="684357"/>
          </a:xfrm>
        </p:spPr>
        <p:txBody>
          <a:bodyPr>
            <a:normAutofit fontScale="90000"/>
          </a:bodyPr>
          <a:lstStyle/>
          <a:p>
            <a:r>
              <a:rPr lang="en-US"/>
              <a:t>Interpreting a Linear Classifier: </a:t>
            </a:r>
            <a:r>
              <a:rPr lang="en-US" u="sng"/>
              <a:t>Geometric Viewpoint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114</a:t>
            </a:fld>
            <a:endParaRPr lang="en-US" dirty="0"/>
          </a:p>
        </p:txBody>
      </p:sp>
      <p:sp>
        <p:nvSpPr>
          <p:cNvPr id="5" name="Google Shape;882;p75"/>
          <p:cNvSpPr txBox="1"/>
          <p:nvPr/>
        </p:nvSpPr>
        <p:spPr>
          <a:xfrm>
            <a:off x="7077990" y="1526524"/>
            <a:ext cx="4855135" cy="89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4799"/>
              <a:t>f(</a:t>
            </a:r>
            <a:r>
              <a:rPr lang="en" sz="4799" dirty="0" err="1"/>
              <a:t>x,W</a:t>
            </a:r>
            <a:r>
              <a:rPr lang="en" sz="4799" dirty="0"/>
              <a:t>) = </a:t>
            </a:r>
            <a:r>
              <a:rPr lang="en" sz="4799" dirty="0" err="1"/>
              <a:t>Wx</a:t>
            </a:r>
            <a:r>
              <a:rPr lang="en" sz="4799" dirty="0"/>
              <a:t> + b</a:t>
            </a:r>
            <a:endParaRPr sz="4799" dirty="0"/>
          </a:p>
        </p:txBody>
      </p:sp>
      <p:pic>
        <p:nvPicPr>
          <p:cNvPr id="6" name="Google Shape;883;p75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8498619" y="2463740"/>
            <a:ext cx="2013875" cy="19719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84;p75"/>
          <p:cNvSpPr txBox="1"/>
          <p:nvPr/>
        </p:nvSpPr>
        <p:spPr>
          <a:xfrm>
            <a:off x="7493882" y="4605446"/>
            <a:ext cx="4023352" cy="111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Array of </a:t>
            </a:r>
            <a:r>
              <a:rPr lang="en" sz="2399" b="1"/>
              <a:t>32x32x3 </a:t>
            </a:r>
            <a:r>
              <a:rPr lang="en" sz="2399"/>
              <a:t>numbers</a:t>
            </a:r>
            <a:endParaRPr sz="2399" dirty="0"/>
          </a:p>
          <a:p>
            <a:r>
              <a:rPr lang="en" sz="2399" dirty="0"/>
              <a:t>(3072 numbers total)</a:t>
            </a:r>
            <a:endParaRPr sz="2399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610099" y="1846862"/>
            <a:ext cx="3524" cy="3900795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622030" y="3750056"/>
            <a:ext cx="4339383" cy="2547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3317" y="3488728"/>
            <a:ext cx="1375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Pixel</a:t>
            </a:r>
          </a:p>
          <a:p>
            <a:r>
              <a:rPr lang="en-US" sz="2400" dirty="0"/>
              <a:t>(15, 8, 0)</a:t>
            </a:r>
          </a:p>
        </p:txBody>
      </p:sp>
      <p:sp>
        <p:nvSpPr>
          <p:cNvPr id="17" name="Oval 16"/>
          <p:cNvSpPr/>
          <p:nvPr/>
        </p:nvSpPr>
        <p:spPr>
          <a:xfrm>
            <a:off x="9392740" y="2898533"/>
            <a:ext cx="225632" cy="2256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167142" y="-3190221"/>
            <a:ext cx="1525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accent1"/>
                </a:solidFill>
              </a:rPr>
              <a:t>Airplane Score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3372736" y="1525623"/>
            <a:ext cx="3111191" cy="317700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814511" y="4748089"/>
            <a:ext cx="1579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Car Score = 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68177" y="-2194023"/>
            <a:ext cx="1825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accent6"/>
                </a:solidFill>
              </a:rPr>
              <a:t>Deer Score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16982" y="1332359"/>
            <a:ext cx="1496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Pixel </a:t>
            </a:r>
          </a:p>
          <a:p>
            <a:pPr algn="ctr"/>
            <a:r>
              <a:rPr lang="en-US" sz="2400" dirty="0"/>
              <a:t>(11, 11, 0)</a:t>
            </a:r>
          </a:p>
        </p:txBody>
      </p:sp>
      <p:sp>
        <p:nvSpPr>
          <p:cNvPr id="19" name="Oval 18"/>
          <p:cNvSpPr/>
          <p:nvPr/>
        </p:nvSpPr>
        <p:spPr>
          <a:xfrm>
            <a:off x="9842023" y="3750056"/>
            <a:ext cx="225632" cy="2256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9787" y="2326180"/>
            <a:ext cx="17414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Car score increases </a:t>
            </a:r>
            <a:r>
              <a:rPr lang="en-US" sz="2800" dirty="0">
                <a:solidFill>
                  <a:srgbClr val="FF0000"/>
                </a:solidFill>
              </a:rPr>
              <a:t>this way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4687183" y="2624447"/>
            <a:ext cx="229202" cy="21933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64740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/>
          <p:cNvCxnSpPr/>
          <p:nvPr/>
        </p:nvCxnSpPr>
        <p:spPr>
          <a:xfrm flipV="1">
            <a:off x="3593545" y="1480163"/>
            <a:ext cx="2740695" cy="224702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7125" cy="684357"/>
          </a:xfrm>
        </p:spPr>
        <p:txBody>
          <a:bodyPr>
            <a:normAutofit fontScale="90000"/>
          </a:bodyPr>
          <a:lstStyle/>
          <a:p>
            <a:r>
              <a:rPr lang="en-US"/>
              <a:t>Interpreting a Linear Classifier: </a:t>
            </a:r>
            <a:r>
              <a:rPr lang="en-US" u="sng"/>
              <a:t>Geometric Viewpoint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115</a:t>
            </a:fld>
            <a:endParaRPr lang="en-US" dirty="0"/>
          </a:p>
        </p:txBody>
      </p:sp>
      <p:sp>
        <p:nvSpPr>
          <p:cNvPr id="5" name="Google Shape;882;p75"/>
          <p:cNvSpPr txBox="1"/>
          <p:nvPr/>
        </p:nvSpPr>
        <p:spPr>
          <a:xfrm>
            <a:off x="7077990" y="1526524"/>
            <a:ext cx="4855135" cy="89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4799"/>
              <a:t>f(</a:t>
            </a:r>
            <a:r>
              <a:rPr lang="en" sz="4799" dirty="0" err="1"/>
              <a:t>x,W</a:t>
            </a:r>
            <a:r>
              <a:rPr lang="en" sz="4799" dirty="0"/>
              <a:t>) = </a:t>
            </a:r>
            <a:r>
              <a:rPr lang="en" sz="4799" dirty="0" err="1"/>
              <a:t>Wx</a:t>
            </a:r>
            <a:r>
              <a:rPr lang="en" sz="4799" dirty="0"/>
              <a:t> + b</a:t>
            </a:r>
            <a:endParaRPr sz="4799" dirty="0"/>
          </a:p>
        </p:txBody>
      </p:sp>
      <p:pic>
        <p:nvPicPr>
          <p:cNvPr id="6" name="Google Shape;883;p75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8498619" y="2463740"/>
            <a:ext cx="2013875" cy="19719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84;p75"/>
          <p:cNvSpPr txBox="1"/>
          <p:nvPr/>
        </p:nvSpPr>
        <p:spPr>
          <a:xfrm>
            <a:off x="7493882" y="4605446"/>
            <a:ext cx="4023352" cy="111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Array of </a:t>
            </a:r>
            <a:r>
              <a:rPr lang="en" sz="2399" b="1"/>
              <a:t>32x32x3 </a:t>
            </a:r>
            <a:r>
              <a:rPr lang="en" sz="2399"/>
              <a:t>numbers</a:t>
            </a:r>
            <a:endParaRPr sz="2399" dirty="0"/>
          </a:p>
          <a:p>
            <a:r>
              <a:rPr lang="en" sz="2399" dirty="0"/>
              <a:t>(3072 numbers total)</a:t>
            </a:r>
            <a:endParaRPr sz="2399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610099" y="1846862"/>
            <a:ext cx="3524" cy="3900795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622030" y="3750056"/>
            <a:ext cx="4339383" cy="2547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3317" y="3488728"/>
            <a:ext cx="1375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Pixel</a:t>
            </a:r>
          </a:p>
          <a:p>
            <a:r>
              <a:rPr lang="en-US" sz="2400" dirty="0"/>
              <a:t>(15, 8, 0)</a:t>
            </a:r>
          </a:p>
        </p:txBody>
      </p:sp>
      <p:sp>
        <p:nvSpPr>
          <p:cNvPr id="17" name="Oval 16"/>
          <p:cNvSpPr/>
          <p:nvPr/>
        </p:nvSpPr>
        <p:spPr>
          <a:xfrm>
            <a:off x="9392740" y="2898533"/>
            <a:ext cx="225632" cy="2256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167142" y="-3190221"/>
            <a:ext cx="1525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accent1"/>
                </a:solidFill>
              </a:rPr>
              <a:t>Airplane Score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3372736" y="1525623"/>
            <a:ext cx="3111191" cy="317700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814511" y="4748089"/>
            <a:ext cx="1579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Car Score = 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68177" y="-2194023"/>
            <a:ext cx="1825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accent6"/>
                </a:solidFill>
              </a:rPr>
              <a:t>Deer Score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16982" y="1332359"/>
            <a:ext cx="1496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Pixel </a:t>
            </a:r>
          </a:p>
          <a:p>
            <a:pPr algn="ctr"/>
            <a:r>
              <a:rPr lang="en-US" sz="2400" dirty="0"/>
              <a:t>(11, 11, 0)</a:t>
            </a:r>
          </a:p>
        </p:txBody>
      </p:sp>
      <p:sp>
        <p:nvSpPr>
          <p:cNvPr id="19" name="Oval 18"/>
          <p:cNvSpPr/>
          <p:nvPr/>
        </p:nvSpPr>
        <p:spPr>
          <a:xfrm>
            <a:off x="9842023" y="3750056"/>
            <a:ext cx="225632" cy="2256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9787" y="2326180"/>
            <a:ext cx="17414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Car score increases </a:t>
            </a:r>
            <a:r>
              <a:rPr lang="en-US" sz="2800" dirty="0">
                <a:solidFill>
                  <a:srgbClr val="FF0000"/>
                </a:solidFill>
              </a:rPr>
              <a:t>this way</a:t>
            </a:r>
          </a:p>
        </p:txBody>
      </p:sp>
      <p:pic>
        <p:nvPicPr>
          <p:cNvPr id="28" name="Google Shape;887;p75"/>
          <p:cNvPicPr preferRelativeResize="0"/>
          <p:nvPr/>
        </p:nvPicPr>
        <p:blipFill rotWithShape="1">
          <a:blip r:embed="rId3">
            <a:alphaModFix/>
          </a:blip>
          <a:srcRect l="10274" t="13569" r="80851"/>
          <a:stretch/>
        </p:blipFill>
        <p:spPr>
          <a:xfrm>
            <a:off x="5895040" y="1211365"/>
            <a:ext cx="1033263" cy="106445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3834432" y="1038153"/>
            <a:ext cx="20926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Car template on this line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4687183" y="2624447"/>
            <a:ext cx="229202" cy="21933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13022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Arrow Connector 34"/>
          <p:cNvCxnSpPr/>
          <p:nvPr/>
        </p:nvCxnSpPr>
        <p:spPr>
          <a:xfrm>
            <a:off x="3629693" y="3750056"/>
            <a:ext cx="537449" cy="1579758"/>
          </a:xfrm>
          <a:prstGeom prst="straightConnector1">
            <a:avLst/>
          </a:prstGeom>
          <a:ln w="38100">
            <a:solidFill>
              <a:schemeClr val="accent6"/>
            </a:solidFill>
            <a:prstDash val="sysDot"/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593545" y="1480163"/>
            <a:ext cx="2740695" cy="224702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7125" cy="684357"/>
          </a:xfrm>
        </p:spPr>
        <p:txBody>
          <a:bodyPr>
            <a:normAutofit fontScale="90000"/>
          </a:bodyPr>
          <a:lstStyle/>
          <a:p>
            <a:r>
              <a:rPr lang="en-US"/>
              <a:t>Interpreting a Linear Classifier: </a:t>
            </a:r>
            <a:r>
              <a:rPr lang="en-US" u="sng"/>
              <a:t>Geometric Viewpoint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116</a:t>
            </a:fld>
            <a:endParaRPr lang="en-US" dirty="0"/>
          </a:p>
        </p:txBody>
      </p:sp>
      <p:sp>
        <p:nvSpPr>
          <p:cNvPr id="5" name="Google Shape;882;p75"/>
          <p:cNvSpPr txBox="1"/>
          <p:nvPr/>
        </p:nvSpPr>
        <p:spPr>
          <a:xfrm>
            <a:off x="7077990" y="1526524"/>
            <a:ext cx="4855135" cy="89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4799"/>
              <a:t>f(</a:t>
            </a:r>
            <a:r>
              <a:rPr lang="en" sz="4799" dirty="0" err="1"/>
              <a:t>x,W</a:t>
            </a:r>
            <a:r>
              <a:rPr lang="en" sz="4799" dirty="0"/>
              <a:t>) = </a:t>
            </a:r>
            <a:r>
              <a:rPr lang="en" sz="4799" dirty="0" err="1"/>
              <a:t>Wx</a:t>
            </a:r>
            <a:r>
              <a:rPr lang="en" sz="4799" dirty="0"/>
              <a:t> + b</a:t>
            </a:r>
            <a:endParaRPr sz="4799" dirty="0"/>
          </a:p>
        </p:txBody>
      </p:sp>
      <p:pic>
        <p:nvPicPr>
          <p:cNvPr id="6" name="Google Shape;883;p75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8498619" y="2463740"/>
            <a:ext cx="2013875" cy="19719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84;p75"/>
          <p:cNvSpPr txBox="1"/>
          <p:nvPr/>
        </p:nvSpPr>
        <p:spPr>
          <a:xfrm>
            <a:off x="7493882" y="4605446"/>
            <a:ext cx="4023352" cy="111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Array of </a:t>
            </a:r>
            <a:r>
              <a:rPr lang="en" sz="2399" b="1"/>
              <a:t>32x32x3 </a:t>
            </a:r>
            <a:r>
              <a:rPr lang="en" sz="2399"/>
              <a:t>numbers</a:t>
            </a:r>
            <a:endParaRPr sz="2399" dirty="0"/>
          </a:p>
          <a:p>
            <a:r>
              <a:rPr lang="en" sz="2399" dirty="0"/>
              <a:t>(3072 numbers total)</a:t>
            </a:r>
            <a:endParaRPr sz="2399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610099" y="1846862"/>
            <a:ext cx="3524" cy="3900795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622030" y="3750056"/>
            <a:ext cx="4339383" cy="2547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6618" y="3833506"/>
            <a:ext cx="1943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Pixel (15</a:t>
            </a:r>
            <a:r>
              <a:rPr lang="en-US" sz="2400" dirty="0"/>
              <a:t>, 8, 0)</a:t>
            </a:r>
          </a:p>
        </p:txBody>
      </p:sp>
      <p:sp>
        <p:nvSpPr>
          <p:cNvPr id="17" name="Oval 16"/>
          <p:cNvSpPr/>
          <p:nvPr/>
        </p:nvSpPr>
        <p:spPr>
          <a:xfrm>
            <a:off x="9392740" y="2898533"/>
            <a:ext cx="225632" cy="2256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167142" y="-3190221"/>
            <a:ext cx="1525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accent1"/>
                </a:solidFill>
              </a:rPr>
              <a:t>Airplane Score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3372736" y="1525623"/>
            <a:ext cx="3111191" cy="317700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814511" y="4748089"/>
            <a:ext cx="1579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Car Score = 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68177" y="-2194023"/>
            <a:ext cx="1825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accent6"/>
                </a:solidFill>
              </a:rPr>
              <a:t>Deer Score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16982" y="1332359"/>
            <a:ext cx="1496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Pixel </a:t>
            </a:r>
          </a:p>
          <a:p>
            <a:pPr algn="ctr"/>
            <a:r>
              <a:rPr lang="en-US" sz="2400" dirty="0"/>
              <a:t>(11, 11, 0)</a:t>
            </a:r>
          </a:p>
        </p:txBody>
      </p:sp>
      <p:sp>
        <p:nvSpPr>
          <p:cNvPr id="19" name="Oval 18"/>
          <p:cNvSpPr/>
          <p:nvPr/>
        </p:nvSpPr>
        <p:spPr>
          <a:xfrm>
            <a:off x="9842023" y="3750056"/>
            <a:ext cx="225632" cy="2256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4687183" y="2624447"/>
            <a:ext cx="229202" cy="21933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19787" y="2326180"/>
            <a:ext cx="17414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Car score increases </a:t>
            </a:r>
            <a:r>
              <a:rPr lang="en-US" sz="2800" dirty="0">
                <a:solidFill>
                  <a:srgbClr val="FF0000"/>
                </a:solidFill>
              </a:rPr>
              <a:t>this way</a:t>
            </a:r>
          </a:p>
        </p:txBody>
      </p:sp>
      <p:pic>
        <p:nvPicPr>
          <p:cNvPr id="28" name="Google Shape;887;p75"/>
          <p:cNvPicPr preferRelativeResize="0"/>
          <p:nvPr/>
        </p:nvPicPr>
        <p:blipFill rotWithShape="1">
          <a:blip r:embed="rId3">
            <a:alphaModFix/>
          </a:blip>
          <a:srcRect l="10274" t="13569" r="80851"/>
          <a:stretch/>
        </p:blipFill>
        <p:spPr>
          <a:xfrm>
            <a:off x="5895040" y="1211365"/>
            <a:ext cx="1033263" cy="106445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3834432" y="1038153"/>
            <a:ext cx="20926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Car template on this line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2295287" y="4085112"/>
            <a:ext cx="4259892" cy="1270475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506159" y="5286774"/>
            <a:ext cx="1023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6"/>
                </a:solidFill>
              </a:rPr>
              <a:t>Deer Score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005470" y="4818586"/>
            <a:ext cx="122841" cy="337744"/>
          </a:xfrm>
          <a:prstGeom prst="straightConnector1">
            <a:avLst/>
          </a:prstGeom>
          <a:ln w="635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125683" y="2125683"/>
            <a:ext cx="475013" cy="2751737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47918" y="1209249"/>
            <a:ext cx="1619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accent1"/>
                </a:solidFill>
              </a:rPr>
              <a:t>Airplane Score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1971304" y="3431969"/>
            <a:ext cx="410139" cy="70886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603169" y="3336966"/>
            <a:ext cx="2027407" cy="401537"/>
          </a:xfrm>
          <a:prstGeom prst="straightConnector1">
            <a:avLst/>
          </a:prstGeom>
          <a:ln w="38100">
            <a:solidFill>
              <a:schemeClr val="accent1"/>
            </a:solidFill>
            <a:prstDash val="sysDot"/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oogle Shape;886;p75"/>
          <p:cNvPicPr preferRelativeResize="0"/>
          <p:nvPr/>
        </p:nvPicPr>
        <p:blipFill rotWithShape="1">
          <a:blip r:embed="rId3">
            <a:alphaModFix/>
          </a:blip>
          <a:srcRect l="40146" t="13569" r="50226"/>
          <a:stretch/>
        </p:blipFill>
        <p:spPr>
          <a:xfrm>
            <a:off x="3950354" y="5286774"/>
            <a:ext cx="1120808" cy="106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888;p75"/>
          <p:cNvPicPr preferRelativeResize="0"/>
          <p:nvPr/>
        </p:nvPicPr>
        <p:blipFill rotWithShape="1">
          <a:blip r:embed="rId3">
            <a:alphaModFix/>
          </a:blip>
          <a:srcRect t="13569" r="90818"/>
          <a:stretch/>
        </p:blipFill>
        <p:spPr>
          <a:xfrm>
            <a:off x="647895" y="2591937"/>
            <a:ext cx="1069023" cy="106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777097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Arrow Connector 34"/>
          <p:cNvCxnSpPr/>
          <p:nvPr/>
        </p:nvCxnSpPr>
        <p:spPr>
          <a:xfrm>
            <a:off x="3629693" y="3750056"/>
            <a:ext cx="537449" cy="1579758"/>
          </a:xfrm>
          <a:prstGeom prst="straightConnector1">
            <a:avLst/>
          </a:prstGeom>
          <a:ln w="38100">
            <a:solidFill>
              <a:schemeClr val="accent6"/>
            </a:solidFill>
            <a:prstDash val="sysDot"/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593545" y="1480163"/>
            <a:ext cx="2740695" cy="2247027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7125" cy="684357"/>
          </a:xfrm>
        </p:spPr>
        <p:txBody>
          <a:bodyPr>
            <a:normAutofit fontScale="90000"/>
          </a:bodyPr>
          <a:lstStyle/>
          <a:p>
            <a:r>
              <a:rPr lang="en-US"/>
              <a:t>Interpreting a Linear Classifier: </a:t>
            </a:r>
            <a:r>
              <a:rPr lang="en-US" u="sng"/>
              <a:t>Geometric Viewpoint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117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610099" y="1846862"/>
            <a:ext cx="3524" cy="3900795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622030" y="3750056"/>
            <a:ext cx="4339383" cy="2547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6618" y="3833506"/>
            <a:ext cx="1943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Pixel (15</a:t>
            </a:r>
            <a:r>
              <a:rPr lang="en-US" sz="2400" dirty="0"/>
              <a:t>, 8, 0)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67142" y="-3190221"/>
            <a:ext cx="15252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accent1"/>
                </a:solidFill>
              </a:rPr>
              <a:t>Airplane Score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3372736" y="1525623"/>
            <a:ext cx="3111191" cy="317700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814511" y="4748089"/>
            <a:ext cx="15792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Car Score = 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68177" y="-2194023"/>
            <a:ext cx="1825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accent6"/>
                </a:solidFill>
              </a:rPr>
              <a:t>Deer Score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16982" y="1332359"/>
            <a:ext cx="1496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Pixel </a:t>
            </a:r>
          </a:p>
          <a:p>
            <a:pPr algn="ctr"/>
            <a:r>
              <a:rPr lang="en-US" sz="2400" dirty="0"/>
              <a:t>(11, 11, 0)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4687183" y="2624447"/>
            <a:ext cx="229202" cy="21933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19787" y="2326180"/>
            <a:ext cx="17414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Car score increases </a:t>
            </a:r>
            <a:r>
              <a:rPr lang="en-US" sz="2800" dirty="0">
                <a:solidFill>
                  <a:srgbClr val="FF0000"/>
                </a:solidFill>
              </a:rPr>
              <a:t>this way</a:t>
            </a:r>
          </a:p>
        </p:txBody>
      </p:sp>
      <p:pic>
        <p:nvPicPr>
          <p:cNvPr id="28" name="Google Shape;887;p75"/>
          <p:cNvPicPr preferRelativeResize="0"/>
          <p:nvPr/>
        </p:nvPicPr>
        <p:blipFill rotWithShape="1">
          <a:blip r:embed="rId2">
            <a:alphaModFix/>
          </a:blip>
          <a:srcRect l="10274" t="13569" r="80851"/>
          <a:stretch/>
        </p:blipFill>
        <p:spPr>
          <a:xfrm>
            <a:off x="5895040" y="1211365"/>
            <a:ext cx="1033263" cy="106445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3834432" y="1038153"/>
            <a:ext cx="20926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Car template on this line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2295287" y="4085112"/>
            <a:ext cx="4259892" cy="1270475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506159" y="5286774"/>
            <a:ext cx="1023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6"/>
                </a:solidFill>
              </a:rPr>
              <a:t>Deer Score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005470" y="4818586"/>
            <a:ext cx="122841" cy="337744"/>
          </a:xfrm>
          <a:prstGeom prst="straightConnector1">
            <a:avLst/>
          </a:prstGeom>
          <a:ln w="635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2125683" y="2125683"/>
            <a:ext cx="475013" cy="2751737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47918" y="1209249"/>
            <a:ext cx="1619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>
                <a:solidFill>
                  <a:schemeClr val="accent1"/>
                </a:solidFill>
              </a:rPr>
              <a:t>Airplane Score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1971304" y="3431969"/>
            <a:ext cx="410139" cy="70886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603169" y="3336966"/>
            <a:ext cx="2027407" cy="401537"/>
          </a:xfrm>
          <a:prstGeom prst="straightConnector1">
            <a:avLst/>
          </a:prstGeom>
          <a:ln w="38100">
            <a:solidFill>
              <a:schemeClr val="accent1"/>
            </a:solidFill>
            <a:prstDash val="sysDot"/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oogle Shape;886;p75"/>
          <p:cNvPicPr preferRelativeResize="0"/>
          <p:nvPr/>
        </p:nvPicPr>
        <p:blipFill rotWithShape="1">
          <a:blip r:embed="rId2">
            <a:alphaModFix/>
          </a:blip>
          <a:srcRect l="40146" t="13569" r="50226"/>
          <a:stretch/>
        </p:blipFill>
        <p:spPr>
          <a:xfrm>
            <a:off x="3950354" y="5286774"/>
            <a:ext cx="1120808" cy="106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888;p75"/>
          <p:cNvPicPr preferRelativeResize="0"/>
          <p:nvPr/>
        </p:nvPicPr>
        <p:blipFill rotWithShape="1">
          <a:blip r:embed="rId2">
            <a:alphaModFix/>
          </a:blip>
          <a:srcRect t="13569" r="90818"/>
          <a:stretch/>
        </p:blipFill>
        <p:spPr>
          <a:xfrm>
            <a:off x="647895" y="2591937"/>
            <a:ext cx="1069023" cy="106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885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8870" y="2543585"/>
            <a:ext cx="4317837" cy="341570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890;p75"/>
          <p:cNvSpPr txBox="1"/>
          <p:nvPr/>
        </p:nvSpPr>
        <p:spPr>
          <a:xfrm>
            <a:off x="10321066" y="5948157"/>
            <a:ext cx="1756139" cy="292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800"/>
              <a:t>Plot created using </a:t>
            </a:r>
            <a:r>
              <a:rPr lang="en" sz="800" u="sng">
                <a:solidFill>
                  <a:schemeClr val="hlink"/>
                </a:solidFill>
                <a:hlinkClick r:id="rId4"/>
              </a:rPr>
              <a:t>Wolfram Cloud</a:t>
            </a:r>
            <a:endParaRPr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7716277" y="1382183"/>
            <a:ext cx="3870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Hyperplanes carving up a high-dimensional space</a:t>
            </a:r>
          </a:p>
        </p:txBody>
      </p:sp>
    </p:spTree>
    <p:extLst>
      <p:ext uri="{BB962C8B-B14F-4D97-AF65-F5344CB8AC3E}">
        <p14:creationId xmlns:p14="http://schemas.microsoft.com/office/powerpoint/2010/main" val="23158084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Hard Cases for a Linear Classifier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118</a:t>
            </a:fld>
            <a:endParaRPr lang="en-US" dirty="0"/>
          </a:p>
        </p:txBody>
      </p:sp>
      <p:sp>
        <p:nvSpPr>
          <p:cNvPr id="5" name="Google Shape;895;p76"/>
          <p:cNvSpPr/>
          <p:nvPr/>
        </p:nvSpPr>
        <p:spPr>
          <a:xfrm>
            <a:off x="4524493" y="2975450"/>
            <a:ext cx="3232758" cy="3171974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6" name="Google Shape;896;p76"/>
          <p:cNvSpPr/>
          <p:nvPr/>
        </p:nvSpPr>
        <p:spPr>
          <a:xfrm>
            <a:off x="4953981" y="3369148"/>
            <a:ext cx="2356186" cy="2356186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7" name="Google Shape;897;p76"/>
          <p:cNvSpPr/>
          <p:nvPr/>
        </p:nvSpPr>
        <p:spPr>
          <a:xfrm>
            <a:off x="5593814" y="4008981"/>
            <a:ext cx="1076520" cy="1076520"/>
          </a:xfrm>
          <a:prstGeom prst="ellipse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8" name="Google Shape;898;p76"/>
          <p:cNvSpPr/>
          <p:nvPr/>
        </p:nvSpPr>
        <p:spPr>
          <a:xfrm>
            <a:off x="462500" y="4561437"/>
            <a:ext cx="1621578" cy="1591186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9" name="Google Shape;899;p76"/>
          <p:cNvSpPr/>
          <p:nvPr/>
        </p:nvSpPr>
        <p:spPr>
          <a:xfrm>
            <a:off x="2087577" y="2970385"/>
            <a:ext cx="1621578" cy="1591186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0" name="Google Shape;900;p76"/>
          <p:cNvSpPr/>
          <p:nvPr/>
        </p:nvSpPr>
        <p:spPr>
          <a:xfrm>
            <a:off x="2087577" y="4561437"/>
            <a:ext cx="1621578" cy="1591186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901;p76"/>
          <p:cNvSpPr/>
          <p:nvPr/>
        </p:nvSpPr>
        <p:spPr>
          <a:xfrm>
            <a:off x="459001" y="2970385"/>
            <a:ext cx="1621578" cy="1591186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2" name="Google Shape;904;p76"/>
          <p:cNvCxnSpPr/>
          <p:nvPr/>
        </p:nvCxnSpPr>
        <p:spPr>
          <a:xfrm>
            <a:off x="2084078" y="2989647"/>
            <a:ext cx="0" cy="314358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905;p76"/>
          <p:cNvCxnSpPr/>
          <p:nvPr/>
        </p:nvCxnSpPr>
        <p:spPr>
          <a:xfrm rot="10800000">
            <a:off x="476497" y="4561437"/>
            <a:ext cx="3232758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906;p76"/>
          <p:cNvSpPr txBox="1"/>
          <p:nvPr/>
        </p:nvSpPr>
        <p:spPr>
          <a:xfrm>
            <a:off x="372124" y="1143661"/>
            <a:ext cx="3737027" cy="1507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133" b="1">
                <a:solidFill>
                  <a:srgbClr val="0000FF"/>
                </a:solidFill>
              </a:rPr>
              <a:t>Class 1</a:t>
            </a:r>
            <a:r>
              <a:rPr lang="en" sz="2133"/>
              <a:t>: </a:t>
            </a:r>
            <a:endParaRPr sz="2133"/>
          </a:p>
          <a:p>
            <a:r>
              <a:rPr lang="en" sz="2133"/>
              <a:t>First and third quadrants</a:t>
            </a:r>
            <a:endParaRPr sz="2133"/>
          </a:p>
          <a:p>
            <a:endParaRPr sz="2133"/>
          </a:p>
          <a:p>
            <a:r>
              <a:rPr lang="en" sz="2133" b="1">
                <a:solidFill>
                  <a:srgbClr val="FF0000"/>
                </a:solidFill>
              </a:rPr>
              <a:t>Class 2</a:t>
            </a:r>
            <a:r>
              <a:rPr lang="en" sz="2133"/>
              <a:t>: </a:t>
            </a:r>
            <a:endParaRPr sz="2133"/>
          </a:p>
          <a:p>
            <a:r>
              <a:rPr lang="en" sz="2133"/>
              <a:t>Second and fourth quadrants</a:t>
            </a:r>
            <a:endParaRPr sz="2133"/>
          </a:p>
        </p:txBody>
      </p:sp>
      <p:cxnSp>
        <p:nvCxnSpPr>
          <p:cNvPr id="15" name="Google Shape;907;p76"/>
          <p:cNvCxnSpPr/>
          <p:nvPr/>
        </p:nvCxnSpPr>
        <p:spPr>
          <a:xfrm>
            <a:off x="6132074" y="2975450"/>
            <a:ext cx="0" cy="314358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908;p76"/>
          <p:cNvCxnSpPr/>
          <p:nvPr/>
        </p:nvCxnSpPr>
        <p:spPr>
          <a:xfrm rot="10800000">
            <a:off x="4524493" y="4547241"/>
            <a:ext cx="3232758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909;p76"/>
          <p:cNvSpPr txBox="1"/>
          <p:nvPr/>
        </p:nvSpPr>
        <p:spPr>
          <a:xfrm>
            <a:off x="4821165" y="1143661"/>
            <a:ext cx="2639313" cy="186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133" b="1">
                <a:solidFill>
                  <a:srgbClr val="0000FF"/>
                </a:solidFill>
              </a:rPr>
              <a:t>Class 1</a:t>
            </a:r>
            <a:r>
              <a:rPr lang="en" sz="2133"/>
              <a:t>: </a:t>
            </a:r>
            <a:endParaRPr sz="2133"/>
          </a:p>
          <a:p>
            <a:r>
              <a:rPr lang="en" sz="2133"/>
              <a:t>1 &lt;= L2 norm &lt;= 2</a:t>
            </a:r>
            <a:endParaRPr sz="2133"/>
          </a:p>
          <a:p>
            <a:endParaRPr sz="1333"/>
          </a:p>
          <a:p>
            <a:r>
              <a:rPr lang="en" sz="2133" b="1">
                <a:solidFill>
                  <a:srgbClr val="FF0000"/>
                </a:solidFill>
              </a:rPr>
              <a:t>Class 2</a:t>
            </a:r>
            <a:r>
              <a:rPr lang="en" sz="2133"/>
              <a:t>:</a:t>
            </a:r>
            <a:endParaRPr sz="2133"/>
          </a:p>
          <a:p>
            <a:r>
              <a:rPr lang="en" sz="2133"/>
              <a:t>Everything else</a:t>
            </a:r>
            <a:endParaRPr sz="2133"/>
          </a:p>
        </p:txBody>
      </p:sp>
      <p:sp>
        <p:nvSpPr>
          <p:cNvPr id="18" name="Google Shape;910;p76"/>
          <p:cNvSpPr/>
          <p:nvPr/>
        </p:nvSpPr>
        <p:spPr>
          <a:xfrm>
            <a:off x="8572521" y="2975450"/>
            <a:ext cx="3232758" cy="3171974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9" name="Google Shape;911;p76"/>
          <p:cNvSpPr/>
          <p:nvPr/>
        </p:nvSpPr>
        <p:spPr>
          <a:xfrm>
            <a:off x="9326592" y="5085501"/>
            <a:ext cx="731409" cy="731409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20" name="Google Shape;912;p76"/>
          <p:cNvCxnSpPr/>
          <p:nvPr/>
        </p:nvCxnSpPr>
        <p:spPr>
          <a:xfrm>
            <a:off x="10180102" y="2975450"/>
            <a:ext cx="0" cy="314358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913;p76"/>
          <p:cNvCxnSpPr/>
          <p:nvPr/>
        </p:nvCxnSpPr>
        <p:spPr>
          <a:xfrm rot="10800000">
            <a:off x="8572521" y="4547241"/>
            <a:ext cx="3232758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914;p76"/>
          <p:cNvSpPr txBox="1"/>
          <p:nvPr/>
        </p:nvSpPr>
        <p:spPr>
          <a:xfrm>
            <a:off x="8860446" y="1143661"/>
            <a:ext cx="2639313" cy="186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133" b="1">
                <a:solidFill>
                  <a:srgbClr val="0000FF"/>
                </a:solidFill>
              </a:rPr>
              <a:t>Class 1</a:t>
            </a:r>
            <a:r>
              <a:rPr lang="en" sz="2133"/>
              <a:t>: </a:t>
            </a:r>
            <a:endParaRPr sz="2133"/>
          </a:p>
          <a:p>
            <a:r>
              <a:rPr lang="en" sz="2133"/>
              <a:t>Three modes</a:t>
            </a:r>
            <a:endParaRPr sz="2133"/>
          </a:p>
          <a:p>
            <a:endParaRPr sz="1333"/>
          </a:p>
          <a:p>
            <a:r>
              <a:rPr lang="en" sz="2133" b="1">
                <a:solidFill>
                  <a:srgbClr val="FF0000"/>
                </a:solidFill>
              </a:rPr>
              <a:t>Class 2</a:t>
            </a:r>
            <a:r>
              <a:rPr lang="en" sz="2133"/>
              <a:t>:</a:t>
            </a:r>
            <a:endParaRPr sz="2133"/>
          </a:p>
          <a:p>
            <a:r>
              <a:rPr lang="en" sz="2133"/>
              <a:t>Everything else</a:t>
            </a:r>
            <a:endParaRPr sz="2133"/>
          </a:p>
        </p:txBody>
      </p:sp>
      <p:sp>
        <p:nvSpPr>
          <p:cNvPr id="23" name="Google Shape;915;p76"/>
          <p:cNvSpPr/>
          <p:nvPr/>
        </p:nvSpPr>
        <p:spPr>
          <a:xfrm>
            <a:off x="8860446" y="3536071"/>
            <a:ext cx="731409" cy="731409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4" name="Google Shape;916;p76"/>
          <p:cNvSpPr/>
          <p:nvPr/>
        </p:nvSpPr>
        <p:spPr>
          <a:xfrm>
            <a:off x="10628253" y="3686732"/>
            <a:ext cx="731409" cy="731409"/>
          </a:xfrm>
          <a:prstGeom prst="ellipse">
            <a:avLst/>
          </a:prstGeom>
          <a:solidFill>
            <a:srgbClr val="C9DAF8"/>
          </a:solidFill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</p:spTree>
    <p:extLst>
      <p:ext uri="{BB962C8B-B14F-4D97-AF65-F5344CB8AC3E}">
        <p14:creationId xmlns:p14="http://schemas.microsoft.com/office/powerpoint/2010/main" val="57398906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Linear Classifier: Three Viewpoints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119</a:t>
            </a:fld>
            <a:endParaRPr lang="en-US" dirty="0"/>
          </a:p>
        </p:txBody>
      </p:sp>
      <p:pic>
        <p:nvPicPr>
          <p:cNvPr id="5" name="Google Shape;923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5556" y="3616408"/>
            <a:ext cx="3883287" cy="15702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924;p77"/>
          <p:cNvGrpSpPr/>
          <p:nvPr/>
        </p:nvGrpSpPr>
        <p:grpSpPr>
          <a:xfrm>
            <a:off x="4597594" y="3670003"/>
            <a:ext cx="3455777" cy="1463071"/>
            <a:chOff x="2181723" y="3651475"/>
            <a:chExt cx="2705603" cy="1145350"/>
          </a:xfrm>
        </p:grpSpPr>
        <p:pic>
          <p:nvPicPr>
            <p:cNvPr id="7" name="Google Shape;925;p77"/>
            <p:cNvPicPr preferRelativeResize="0"/>
            <p:nvPr/>
          </p:nvPicPr>
          <p:blipFill rotWithShape="1">
            <a:blip r:embed="rId3">
              <a:alphaModFix/>
            </a:blip>
            <a:srcRect r="50027"/>
            <a:stretch/>
          </p:blipFill>
          <p:spPr>
            <a:xfrm>
              <a:off x="2181723" y="3651475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926;p77"/>
            <p:cNvPicPr preferRelativeResize="0"/>
            <p:nvPr/>
          </p:nvPicPr>
          <p:blipFill rotWithShape="1">
            <a:blip r:embed="rId3">
              <a:alphaModFix/>
            </a:blip>
            <a:srcRect l="50027"/>
            <a:stretch/>
          </p:blipFill>
          <p:spPr>
            <a:xfrm>
              <a:off x="2181726" y="4224150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927;p77"/>
          <p:cNvSpPr txBox="1"/>
          <p:nvPr/>
        </p:nvSpPr>
        <p:spPr>
          <a:xfrm>
            <a:off x="1265227" y="2454240"/>
            <a:ext cx="1843920" cy="68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f(x,W) = Wx</a:t>
            </a:r>
            <a:endParaRPr sz="2399"/>
          </a:p>
        </p:txBody>
      </p:sp>
      <p:sp>
        <p:nvSpPr>
          <p:cNvPr id="10" name="Google Shape;928;p77"/>
          <p:cNvSpPr txBox="1"/>
          <p:nvPr/>
        </p:nvSpPr>
        <p:spPr>
          <a:xfrm>
            <a:off x="689561" y="1455700"/>
            <a:ext cx="2995220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u="sng"/>
              <a:t>Algebraic Viewpoint</a:t>
            </a:r>
            <a:endParaRPr sz="2399" u="sng"/>
          </a:p>
        </p:txBody>
      </p:sp>
      <p:sp>
        <p:nvSpPr>
          <p:cNvPr id="11" name="Google Shape;929;p77"/>
          <p:cNvSpPr txBox="1"/>
          <p:nvPr/>
        </p:nvSpPr>
        <p:spPr>
          <a:xfrm>
            <a:off x="5041207" y="1409512"/>
            <a:ext cx="2568531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u="sng"/>
              <a:t>Visual Viewpoint</a:t>
            </a:r>
            <a:endParaRPr sz="2399" u="sng"/>
          </a:p>
        </p:txBody>
      </p:sp>
      <p:sp>
        <p:nvSpPr>
          <p:cNvPr id="12" name="Google Shape;930;p77"/>
          <p:cNvSpPr txBox="1"/>
          <p:nvPr/>
        </p:nvSpPr>
        <p:spPr>
          <a:xfrm>
            <a:off x="8705855" y="1455700"/>
            <a:ext cx="3172774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u="sng"/>
              <a:t>Geometric Viewpoint</a:t>
            </a:r>
            <a:endParaRPr sz="2399" u="sng"/>
          </a:p>
        </p:txBody>
      </p:sp>
      <p:pic>
        <p:nvPicPr>
          <p:cNvPr id="13" name="Google Shape;931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55509" y="3575285"/>
            <a:ext cx="3073434" cy="221655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32;p77"/>
          <p:cNvSpPr txBox="1"/>
          <p:nvPr/>
        </p:nvSpPr>
        <p:spPr>
          <a:xfrm>
            <a:off x="5227361" y="2408052"/>
            <a:ext cx="2196228" cy="852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/>
              <a:t>One template per class</a:t>
            </a:r>
            <a:endParaRPr sz="2399"/>
          </a:p>
        </p:txBody>
      </p:sp>
      <p:cxnSp>
        <p:nvCxnSpPr>
          <p:cNvPr id="15" name="Google Shape;933;p77"/>
          <p:cNvCxnSpPr/>
          <p:nvPr/>
        </p:nvCxnSpPr>
        <p:spPr>
          <a:xfrm>
            <a:off x="4378516" y="1552276"/>
            <a:ext cx="0" cy="454761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934;p77"/>
          <p:cNvCxnSpPr/>
          <p:nvPr/>
        </p:nvCxnSpPr>
        <p:spPr>
          <a:xfrm>
            <a:off x="8339884" y="1552276"/>
            <a:ext cx="0" cy="454761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935;p77"/>
          <p:cNvSpPr txBox="1"/>
          <p:nvPr/>
        </p:nvSpPr>
        <p:spPr>
          <a:xfrm>
            <a:off x="8949992" y="2408036"/>
            <a:ext cx="2684501" cy="852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/>
              <a:t>Hyperplanes cutting up space</a:t>
            </a:r>
            <a:endParaRPr sz="2399"/>
          </a:p>
        </p:txBody>
      </p:sp>
    </p:spTree>
    <p:extLst>
      <p:ext uri="{BB962C8B-B14F-4D97-AF65-F5344CB8AC3E}">
        <p14:creationId xmlns:p14="http://schemas.microsoft.com/office/powerpoint/2010/main" val="922528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1B5DE-3D1F-4035-AF7F-38D54648F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minimization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2E442-1E67-4131-8EEA-5BEFA8405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D063D-40BB-4FA7-8008-7109BA78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4223A-4E07-43D7-BC40-ECBA7DEA2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802411-1F29-464B-A01C-AEBE5AACC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267" y="1821278"/>
            <a:ext cx="9003465" cy="410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4957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 Far: Defined a linear </a:t>
            </a:r>
            <a:r>
              <a:rPr lang="en-US" b="1" u="sng" dirty="0"/>
              <a:t>score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120</a:t>
            </a:fld>
            <a:endParaRPr lang="en-US" dirty="0"/>
          </a:p>
        </p:txBody>
      </p:sp>
      <p:sp>
        <p:nvSpPr>
          <p:cNvPr id="6" name="Google Shape;942;p78"/>
          <p:cNvSpPr txBox="1"/>
          <p:nvPr/>
        </p:nvSpPr>
        <p:spPr>
          <a:xfrm>
            <a:off x="9090185" y="230671"/>
            <a:ext cx="3217562" cy="720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f(</a:t>
            </a:r>
            <a:r>
              <a:rPr lang="en" sz="3199" dirty="0" err="1"/>
              <a:t>x,W</a:t>
            </a:r>
            <a:r>
              <a:rPr lang="en" sz="3199" dirty="0"/>
              <a:t>) = </a:t>
            </a:r>
            <a:r>
              <a:rPr lang="en" sz="3199" dirty="0" err="1"/>
              <a:t>Wx</a:t>
            </a:r>
            <a:r>
              <a:rPr lang="en" sz="3199" dirty="0"/>
              <a:t> + b</a:t>
            </a:r>
            <a:endParaRPr sz="3199" dirty="0"/>
          </a:p>
        </p:txBody>
      </p:sp>
      <p:pic>
        <p:nvPicPr>
          <p:cNvPr id="7" name="Google Shape;947;p78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607931" y="1244015"/>
            <a:ext cx="1569479" cy="15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48;p78"/>
          <p:cNvPicPr preferRelativeResize="0"/>
          <p:nvPr/>
        </p:nvPicPr>
        <p:blipFill rotWithShape="1">
          <a:blip r:embed="rId3">
            <a:alphaModFix/>
          </a:blip>
          <a:srcRect l="11760" r="15953"/>
          <a:stretch/>
        </p:blipFill>
        <p:spPr>
          <a:xfrm>
            <a:off x="3382179" y="1232941"/>
            <a:ext cx="1677631" cy="153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50;p78"/>
          <p:cNvPicPr preferRelativeResize="0"/>
          <p:nvPr/>
        </p:nvPicPr>
        <p:blipFill rotWithShape="1">
          <a:blip r:embed="rId4">
            <a:alphaModFix/>
          </a:blip>
          <a:srcRect r="27262"/>
          <a:stretch/>
        </p:blipFill>
        <p:spPr>
          <a:xfrm>
            <a:off x="5242542" y="1232941"/>
            <a:ext cx="1492718" cy="153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43;p78"/>
          <p:cNvPicPr preferRelativeResize="0"/>
          <p:nvPr/>
        </p:nvPicPr>
        <p:blipFill rotWithShape="1">
          <a:blip r:embed="rId5">
            <a:alphaModFix/>
          </a:blip>
          <a:srcRect r="76818" b="2133"/>
          <a:stretch/>
        </p:blipFill>
        <p:spPr>
          <a:xfrm>
            <a:off x="621568" y="2975349"/>
            <a:ext cx="1008837" cy="32397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44;p78"/>
          <p:cNvSpPr txBox="1"/>
          <p:nvPr/>
        </p:nvSpPr>
        <p:spPr>
          <a:xfrm>
            <a:off x="1501503" y="2857313"/>
            <a:ext cx="1782336" cy="440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 -3.45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-8.87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0.09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b="1" dirty="0">
                <a:latin typeface="Courier New"/>
                <a:ea typeface="Courier New"/>
                <a:cs typeface="Courier New"/>
                <a:sym typeface="Courier New"/>
              </a:rPr>
              <a:t>2.9</a:t>
            </a:r>
            <a:endParaRPr sz="190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4.48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8.02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3.78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1.06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-0.36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-0.72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/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2" name="Google Shape;945;p78"/>
          <p:cNvSpPr txBox="1"/>
          <p:nvPr/>
        </p:nvSpPr>
        <p:spPr>
          <a:xfrm>
            <a:off x="3329827" y="2857313"/>
            <a:ext cx="1782336" cy="4492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-0.51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b="1" dirty="0">
                <a:latin typeface="Courier New"/>
                <a:ea typeface="Courier New"/>
                <a:cs typeface="Courier New"/>
                <a:sym typeface="Courier New"/>
              </a:rPr>
              <a:t>6.04</a:t>
            </a:r>
            <a:endParaRPr sz="190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5.31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-4.22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-4.19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3.58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4.49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-4.37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-2.09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-2.93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/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" name="Google Shape;946;p78"/>
          <p:cNvSpPr txBox="1"/>
          <p:nvPr/>
        </p:nvSpPr>
        <p:spPr>
          <a:xfrm>
            <a:off x="5097733" y="2869943"/>
            <a:ext cx="1782336" cy="447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3.42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4.64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2.65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5.1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2.64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5.55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b="1">
                <a:latin typeface="Courier New"/>
                <a:ea typeface="Courier New"/>
                <a:cs typeface="Courier New"/>
                <a:sym typeface="Courier New"/>
              </a:rPr>
              <a:t>-4.34</a:t>
            </a:r>
            <a:endParaRPr sz="1900" b="1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-1.5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-4.79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6.14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/>
            <a:endParaRPr sz="19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4" name="Google Shape;951;p78"/>
          <p:cNvSpPr txBox="1"/>
          <p:nvPr/>
        </p:nvSpPr>
        <p:spPr>
          <a:xfrm>
            <a:off x="7724741" y="1750193"/>
            <a:ext cx="3759843" cy="3767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dirty="0"/>
              <a:t>Given a W, we can compute class scores for an image x.</a:t>
            </a:r>
            <a:endParaRPr sz="3199" dirty="0"/>
          </a:p>
          <a:p>
            <a:endParaRPr lang="en-US" sz="3199" dirty="0"/>
          </a:p>
          <a:p>
            <a:r>
              <a:rPr lang="en-US" sz="3199" dirty="0"/>
              <a:t>But how can we actually choose a good W?</a:t>
            </a:r>
            <a:endParaRPr sz="3199" dirty="0"/>
          </a:p>
        </p:txBody>
      </p:sp>
      <p:sp>
        <p:nvSpPr>
          <p:cNvPr id="15" name="Google Shape;144;p20"/>
          <p:cNvSpPr txBox="1"/>
          <p:nvPr/>
        </p:nvSpPr>
        <p:spPr>
          <a:xfrm>
            <a:off x="7017327" y="6032561"/>
            <a:ext cx="5174673" cy="319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800" u="sng">
                <a:solidFill>
                  <a:srgbClr val="999999"/>
                </a:solidFill>
                <a:hlinkClick r:id="rId6"/>
              </a:rPr>
              <a:t>Cat image</a:t>
            </a:r>
            <a:r>
              <a:rPr lang="en" sz="800">
                <a:solidFill>
                  <a:srgbClr val="999999"/>
                </a:solidFill>
              </a:rPr>
              <a:t> by </a:t>
            </a:r>
            <a:r>
              <a:rPr lang="en" sz="800" u="sng">
                <a:solidFill>
                  <a:srgbClr val="999999"/>
                </a:solidFill>
                <a:hlinkClick r:id="rId7"/>
              </a:rPr>
              <a:t>Nikita</a:t>
            </a:r>
            <a:r>
              <a:rPr lang="en" sz="800">
                <a:solidFill>
                  <a:srgbClr val="999999"/>
                </a:solidFill>
              </a:rPr>
              <a:t> is licensed under </a:t>
            </a:r>
            <a:r>
              <a:rPr lang="en" sz="800" u="sng">
                <a:solidFill>
                  <a:srgbClr val="999999"/>
                </a:solidFill>
                <a:hlinkClick r:id="rId8"/>
              </a:rPr>
              <a:t>CC-BY 2.0</a:t>
            </a:r>
            <a:r>
              <a:rPr lang="en" sz="800">
                <a:solidFill>
                  <a:srgbClr val="999999"/>
                </a:solidFill>
              </a:rPr>
              <a:t>; </a:t>
            </a:r>
            <a:r>
              <a:rPr lang="en" sz="800" u="sng">
                <a:solidFill>
                  <a:srgbClr val="999999"/>
                </a:solidFill>
                <a:hlinkClick r:id="rId9"/>
              </a:rPr>
              <a:t>Car image</a:t>
            </a:r>
            <a:r>
              <a:rPr lang="en" sz="800">
                <a:solidFill>
                  <a:srgbClr val="999999"/>
                </a:solidFill>
              </a:rPr>
              <a:t> is </a:t>
            </a:r>
            <a:r>
              <a:rPr lang="en" sz="800" u="sng">
                <a:solidFill>
                  <a:srgbClr val="999999"/>
                </a:solidFill>
                <a:hlinkClick r:id="rId10"/>
              </a:rPr>
              <a:t>CC0 1.0</a:t>
            </a:r>
            <a:r>
              <a:rPr lang="en" sz="800">
                <a:solidFill>
                  <a:srgbClr val="999999"/>
                </a:solidFill>
              </a:rPr>
              <a:t> public domain; </a:t>
            </a:r>
            <a:r>
              <a:rPr lang="en" sz="800" u="sng">
                <a:solidFill>
                  <a:srgbClr val="999999"/>
                </a:solidFill>
                <a:hlinkClick r:id="rId11"/>
              </a:rPr>
              <a:t>Frog image</a:t>
            </a:r>
            <a:r>
              <a:rPr lang="en" sz="800">
                <a:solidFill>
                  <a:srgbClr val="999999"/>
                </a:solidFill>
              </a:rPr>
              <a:t> is in the public domain</a:t>
            </a:r>
            <a:endParaRPr sz="800" dirty="0">
              <a:solidFill>
                <a:srgbClr val="99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4800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Choosing a good 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6" name="Google Shape;942;p78"/>
          <p:cNvSpPr txBox="1"/>
          <p:nvPr/>
        </p:nvSpPr>
        <p:spPr>
          <a:xfrm>
            <a:off x="9090185" y="230671"/>
            <a:ext cx="3217562" cy="720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f(</a:t>
            </a:r>
            <a:r>
              <a:rPr lang="en" sz="3199" dirty="0" err="1"/>
              <a:t>x,W</a:t>
            </a:r>
            <a:r>
              <a:rPr lang="en" sz="3199" dirty="0"/>
              <a:t>) = </a:t>
            </a:r>
            <a:r>
              <a:rPr lang="en" sz="3199" dirty="0" err="1"/>
              <a:t>Wx</a:t>
            </a:r>
            <a:r>
              <a:rPr lang="en" sz="3199" dirty="0"/>
              <a:t> + b</a:t>
            </a:r>
            <a:endParaRPr sz="3199" dirty="0"/>
          </a:p>
        </p:txBody>
      </p:sp>
      <p:pic>
        <p:nvPicPr>
          <p:cNvPr id="7" name="Google Shape;947;p78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607931" y="1244015"/>
            <a:ext cx="1569479" cy="15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48;p78"/>
          <p:cNvPicPr preferRelativeResize="0"/>
          <p:nvPr/>
        </p:nvPicPr>
        <p:blipFill rotWithShape="1">
          <a:blip r:embed="rId3">
            <a:alphaModFix/>
          </a:blip>
          <a:srcRect l="11760" r="15953"/>
          <a:stretch/>
        </p:blipFill>
        <p:spPr>
          <a:xfrm>
            <a:off x="3382179" y="1232941"/>
            <a:ext cx="1677631" cy="153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50;p78"/>
          <p:cNvPicPr preferRelativeResize="0"/>
          <p:nvPr/>
        </p:nvPicPr>
        <p:blipFill rotWithShape="1">
          <a:blip r:embed="rId4">
            <a:alphaModFix/>
          </a:blip>
          <a:srcRect r="27262"/>
          <a:stretch/>
        </p:blipFill>
        <p:spPr>
          <a:xfrm>
            <a:off x="5242542" y="1232941"/>
            <a:ext cx="1492718" cy="153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43;p78"/>
          <p:cNvPicPr preferRelativeResize="0"/>
          <p:nvPr/>
        </p:nvPicPr>
        <p:blipFill rotWithShape="1">
          <a:blip r:embed="rId5">
            <a:alphaModFix/>
          </a:blip>
          <a:srcRect r="76818" b="2133"/>
          <a:stretch/>
        </p:blipFill>
        <p:spPr>
          <a:xfrm>
            <a:off x="621568" y="2975349"/>
            <a:ext cx="1008837" cy="32397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44;p78"/>
          <p:cNvSpPr txBox="1"/>
          <p:nvPr/>
        </p:nvSpPr>
        <p:spPr>
          <a:xfrm>
            <a:off x="1501503" y="2857313"/>
            <a:ext cx="1782336" cy="440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 -3.45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-8.87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0.09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b="1" dirty="0">
                <a:latin typeface="Courier New"/>
                <a:ea typeface="Courier New"/>
                <a:cs typeface="Courier New"/>
                <a:sym typeface="Courier New"/>
              </a:rPr>
              <a:t>2.9</a:t>
            </a:r>
            <a:endParaRPr sz="190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4.48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8.02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3.78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1.06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-0.36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-0.72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/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2" name="Google Shape;945;p78"/>
          <p:cNvSpPr txBox="1"/>
          <p:nvPr/>
        </p:nvSpPr>
        <p:spPr>
          <a:xfrm>
            <a:off x="3329827" y="2857313"/>
            <a:ext cx="1782336" cy="4492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-0.51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b="1" dirty="0">
                <a:latin typeface="Courier New"/>
                <a:ea typeface="Courier New"/>
                <a:cs typeface="Courier New"/>
                <a:sym typeface="Courier New"/>
              </a:rPr>
              <a:t>6.04</a:t>
            </a:r>
            <a:endParaRPr sz="1900" b="1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5.31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-4.22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-4.19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3.58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4.49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-4.37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-2.09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dirty="0">
                <a:latin typeface="Courier New"/>
                <a:ea typeface="Courier New"/>
                <a:cs typeface="Courier New"/>
                <a:sym typeface="Courier New"/>
              </a:rPr>
              <a:t>-2.93</a:t>
            </a:r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  <a:p>
            <a:pPr algn="ctr"/>
            <a:endParaRPr sz="1900" dirty="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" name="Google Shape;946;p78"/>
          <p:cNvSpPr txBox="1"/>
          <p:nvPr/>
        </p:nvSpPr>
        <p:spPr>
          <a:xfrm>
            <a:off x="5097733" y="2869943"/>
            <a:ext cx="1782336" cy="447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3.42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4.64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2.65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5.1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2.64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5.55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 b="1">
                <a:latin typeface="Courier New"/>
                <a:ea typeface="Courier New"/>
                <a:cs typeface="Courier New"/>
                <a:sym typeface="Courier New"/>
              </a:rPr>
              <a:t>-4.34</a:t>
            </a:r>
            <a:endParaRPr sz="1900" b="1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-1.5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-4.79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>
              <a:lnSpc>
                <a:spcPct val="115000"/>
              </a:lnSpc>
            </a:pPr>
            <a:r>
              <a:rPr lang="en" sz="1900">
                <a:latin typeface="Courier New"/>
                <a:ea typeface="Courier New"/>
                <a:cs typeface="Courier New"/>
                <a:sym typeface="Courier New"/>
              </a:rPr>
              <a:t>6.14</a:t>
            </a:r>
            <a:endParaRPr sz="1900">
              <a:latin typeface="Courier New"/>
              <a:ea typeface="Courier New"/>
              <a:cs typeface="Courier New"/>
              <a:sym typeface="Courier New"/>
            </a:endParaRPr>
          </a:p>
          <a:p>
            <a:pPr algn="ctr"/>
            <a:endParaRPr sz="19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67600" y="1764520"/>
            <a:ext cx="42459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TODO:</a:t>
            </a:r>
          </a:p>
          <a:p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Use a </a:t>
            </a:r>
            <a:r>
              <a:rPr lang="en-US" sz="2800" b="1" dirty="0"/>
              <a:t>loss function</a:t>
            </a:r>
            <a:r>
              <a:rPr lang="en-US" sz="2800" dirty="0"/>
              <a:t> to quantify how good a value of W is</a:t>
            </a:r>
            <a:br>
              <a:rPr lang="en-US" sz="2800" dirty="0"/>
            </a:br>
            <a:endParaRPr lang="en-US" sz="2800" dirty="0"/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Find a W that minimizes the loss function (</a:t>
            </a:r>
            <a:r>
              <a:rPr lang="en-US" sz="2800" b="1" dirty="0"/>
              <a:t>optimization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676816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Loss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122</a:t>
            </a:fld>
            <a:endParaRPr lang="en-US" dirty="0"/>
          </a:p>
        </p:txBody>
      </p:sp>
      <p:sp>
        <p:nvSpPr>
          <p:cNvPr id="5" name="Google Shape;238;p24"/>
          <p:cNvSpPr txBox="1"/>
          <p:nvPr/>
        </p:nvSpPr>
        <p:spPr>
          <a:xfrm>
            <a:off x="838200" y="1181608"/>
            <a:ext cx="4503227" cy="3297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A </a:t>
            </a:r>
            <a:r>
              <a:rPr lang="en" sz="2399" b="1" dirty="0"/>
              <a:t>loss function</a:t>
            </a:r>
            <a:r>
              <a:rPr lang="en" sz="2399" dirty="0"/>
              <a:t> tells how good our current classifier is</a:t>
            </a:r>
            <a:endParaRPr lang="en-US" sz="2399" dirty="0"/>
          </a:p>
          <a:p>
            <a:endParaRPr lang="en-US" sz="2399" dirty="0"/>
          </a:p>
          <a:p>
            <a:r>
              <a:rPr lang="en-US" sz="2399" dirty="0"/>
              <a:t>Low loss = good classifier</a:t>
            </a:r>
          </a:p>
          <a:p>
            <a:r>
              <a:rPr lang="en-US" sz="2399" dirty="0"/>
              <a:t>High loss = bad classifier</a:t>
            </a:r>
          </a:p>
          <a:p>
            <a:endParaRPr lang="en-US" sz="2399" dirty="0"/>
          </a:p>
          <a:p>
            <a:r>
              <a:rPr lang="en-US" sz="2399" dirty="0"/>
              <a:t>(Also called: </a:t>
            </a:r>
            <a:r>
              <a:rPr lang="en-US" sz="2399" b="1" dirty="0"/>
              <a:t>objective function</a:t>
            </a:r>
            <a:r>
              <a:rPr lang="en-US" sz="2399" dirty="0"/>
              <a:t>; </a:t>
            </a:r>
            <a:r>
              <a:rPr lang="en-US" sz="2399" b="1" dirty="0"/>
              <a:t>cost function</a:t>
            </a:r>
            <a:r>
              <a:rPr lang="en-US" sz="2399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6965580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Loss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123</a:t>
            </a:fld>
            <a:endParaRPr lang="en-US" dirty="0"/>
          </a:p>
        </p:txBody>
      </p:sp>
      <p:sp>
        <p:nvSpPr>
          <p:cNvPr id="5" name="Google Shape;238;p24"/>
          <p:cNvSpPr txBox="1"/>
          <p:nvPr/>
        </p:nvSpPr>
        <p:spPr>
          <a:xfrm>
            <a:off x="838200" y="1181608"/>
            <a:ext cx="4503227" cy="49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A </a:t>
            </a:r>
            <a:r>
              <a:rPr lang="en" sz="2399" b="1" dirty="0"/>
              <a:t>loss function</a:t>
            </a:r>
            <a:r>
              <a:rPr lang="en" sz="2399" dirty="0"/>
              <a:t> tells how good our current classifier is</a:t>
            </a:r>
            <a:endParaRPr lang="en-US" sz="2399" dirty="0"/>
          </a:p>
          <a:p>
            <a:endParaRPr lang="en-US" sz="2399" dirty="0"/>
          </a:p>
          <a:p>
            <a:r>
              <a:rPr lang="en-US" sz="2399" dirty="0"/>
              <a:t>Low loss = good classifier</a:t>
            </a:r>
          </a:p>
          <a:p>
            <a:r>
              <a:rPr lang="en-US" sz="2399" dirty="0"/>
              <a:t>High loss = bad classifier</a:t>
            </a:r>
          </a:p>
          <a:p>
            <a:endParaRPr lang="en-US" sz="2399" dirty="0"/>
          </a:p>
          <a:p>
            <a:r>
              <a:rPr lang="en-US" sz="2399" dirty="0"/>
              <a:t>(Also called: </a:t>
            </a:r>
            <a:r>
              <a:rPr lang="en-US" sz="2399" b="1" dirty="0"/>
              <a:t>objective function</a:t>
            </a:r>
            <a:r>
              <a:rPr lang="en-US" sz="2399" dirty="0"/>
              <a:t>; </a:t>
            </a:r>
            <a:r>
              <a:rPr lang="en-US" sz="2399" b="1" dirty="0"/>
              <a:t>cost function</a:t>
            </a:r>
            <a:r>
              <a:rPr lang="en-US" sz="2399" dirty="0"/>
              <a:t>)</a:t>
            </a:r>
          </a:p>
          <a:p>
            <a:endParaRPr lang="en-US" sz="2399" dirty="0"/>
          </a:p>
          <a:p>
            <a:r>
              <a:rPr lang="en-US" sz="2399" dirty="0"/>
              <a:t>Negative loss function sometimes called </a:t>
            </a:r>
            <a:r>
              <a:rPr lang="en-US" sz="2399" b="1" dirty="0"/>
              <a:t>reward function</a:t>
            </a:r>
            <a:r>
              <a:rPr lang="en-US" sz="2399" dirty="0"/>
              <a:t>, </a:t>
            </a:r>
            <a:r>
              <a:rPr lang="en-US" sz="2399" b="1" dirty="0"/>
              <a:t>profit function</a:t>
            </a:r>
            <a:r>
              <a:rPr lang="en-US" sz="2399" dirty="0"/>
              <a:t>, </a:t>
            </a:r>
            <a:r>
              <a:rPr lang="en-US" sz="2399" b="1" dirty="0"/>
              <a:t>utility function</a:t>
            </a:r>
            <a:r>
              <a:rPr lang="en-US" sz="2399" dirty="0"/>
              <a:t>, </a:t>
            </a:r>
            <a:r>
              <a:rPr lang="en-US" sz="2399" b="1" dirty="0"/>
              <a:t>fitness function</a:t>
            </a:r>
            <a:r>
              <a:rPr lang="en-US" sz="2399" dirty="0"/>
              <a:t>, </a:t>
            </a:r>
            <a:r>
              <a:rPr lang="en-US" sz="2399" dirty="0" err="1"/>
              <a:t>etc</a:t>
            </a:r>
            <a:endParaRPr sz="2399" dirty="0"/>
          </a:p>
        </p:txBody>
      </p:sp>
    </p:spTree>
    <p:extLst>
      <p:ext uri="{BB962C8B-B14F-4D97-AF65-F5344CB8AC3E}">
        <p14:creationId xmlns:p14="http://schemas.microsoft.com/office/powerpoint/2010/main" val="17567403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Loss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124</a:t>
            </a:fld>
            <a:endParaRPr lang="en-US" dirty="0"/>
          </a:p>
        </p:txBody>
      </p:sp>
      <p:sp>
        <p:nvSpPr>
          <p:cNvPr id="5" name="Google Shape;238;p24"/>
          <p:cNvSpPr txBox="1"/>
          <p:nvPr/>
        </p:nvSpPr>
        <p:spPr>
          <a:xfrm>
            <a:off x="838200" y="1181608"/>
            <a:ext cx="4503227" cy="49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A </a:t>
            </a:r>
            <a:r>
              <a:rPr lang="en" sz="2399" b="1" dirty="0"/>
              <a:t>loss function</a:t>
            </a:r>
            <a:r>
              <a:rPr lang="en" sz="2399" dirty="0"/>
              <a:t> tells how good our current classifier is</a:t>
            </a:r>
            <a:endParaRPr lang="en-US" sz="2399" dirty="0"/>
          </a:p>
          <a:p>
            <a:endParaRPr lang="en-US" sz="2399" dirty="0"/>
          </a:p>
          <a:p>
            <a:r>
              <a:rPr lang="en-US" sz="2399" dirty="0"/>
              <a:t>Low loss = good classifier</a:t>
            </a:r>
          </a:p>
          <a:p>
            <a:r>
              <a:rPr lang="en-US" sz="2399" dirty="0"/>
              <a:t>High loss = bad classifier</a:t>
            </a:r>
          </a:p>
          <a:p>
            <a:endParaRPr lang="en-US" sz="2399" dirty="0"/>
          </a:p>
          <a:p>
            <a:r>
              <a:rPr lang="en-US" sz="2399" dirty="0"/>
              <a:t>(Also called: </a:t>
            </a:r>
            <a:r>
              <a:rPr lang="en-US" sz="2399" b="1" dirty="0"/>
              <a:t>objective function</a:t>
            </a:r>
            <a:r>
              <a:rPr lang="en-US" sz="2399" dirty="0"/>
              <a:t>; </a:t>
            </a:r>
            <a:r>
              <a:rPr lang="en-US" sz="2399" b="1" dirty="0"/>
              <a:t>cost function</a:t>
            </a:r>
            <a:r>
              <a:rPr lang="en-US" sz="2399" dirty="0"/>
              <a:t>)</a:t>
            </a:r>
          </a:p>
          <a:p>
            <a:endParaRPr lang="en-US" sz="2399" dirty="0"/>
          </a:p>
          <a:p>
            <a:r>
              <a:rPr lang="en-US" sz="2399" dirty="0"/>
              <a:t>Negative loss function sometimes called </a:t>
            </a:r>
            <a:r>
              <a:rPr lang="en-US" sz="2399" b="1" dirty="0"/>
              <a:t>reward function</a:t>
            </a:r>
            <a:r>
              <a:rPr lang="en-US" sz="2399" dirty="0"/>
              <a:t>, </a:t>
            </a:r>
            <a:r>
              <a:rPr lang="en-US" sz="2399" b="1" dirty="0"/>
              <a:t>profit function</a:t>
            </a:r>
            <a:r>
              <a:rPr lang="en-US" sz="2399" dirty="0"/>
              <a:t>, </a:t>
            </a:r>
            <a:r>
              <a:rPr lang="en-US" sz="2399" b="1" dirty="0"/>
              <a:t>utility function</a:t>
            </a:r>
            <a:r>
              <a:rPr lang="en-US" sz="2399" dirty="0"/>
              <a:t>, </a:t>
            </a:r>
            <a:r>
              <a:rPr lang="en-US" sz="2399" b="1" dirty="0"/>
              <a:t>fitness function</a:t>
            </a:r>
            <a:r>
              <a:rPr lang="en-US" sz="2399" dirty="0"/>
              <a:t>, </a:t>
            </a:r>
            <a:r>
              <a:rPr lang="en-US" sz="2399" dirty="0" err="1"/>
              <a:t>etc</a:t>
            </a:r>
            <a:endParaRPr sz="2399" dirty="0"/>
          </a:p>
        </p:txBody>
      </p:sp>
      <p:sp>
        <p:nvSpPr>
          <p:cNvPr id="9" name="Google Shape;238;p24"/>
          <p:cNvSpPr txBox="1"/>
          <p:nvPr/>
        </p:nvSpPr>
        <p:spPr>
          <a:xfrm>
            <a:off x="6555754" y="352844"/>
            <a:ext cx="4503227" cy="242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Given a dataset of examples</a:t>
            </a:r>
            <a:endParaRPr sz="2399" dirty="0"/>
          </a:p>
          <a:p>
            <a:endParaRPr sz="2399" dirty="0"/>
          </a:p>
          <a:p>
            <a:endParaRPr sz="2399" dirty="0"/>
          </a:p>
          <a:p>
            <a:endParaRPr sz="2399" dirty="0"/>
          </a:p>
          <a:p>
            <a:r>
              <a:rPr lang="en" sz="2399" dirty="0"/>
              <a:t>Where       </a:t>
            </a:r>
            <a:r>
              <a:rPr lang="en-US" sz="2399" dirty="0"/>
              <a:t> </a:t>
            </a:r>
            <a:r>
              <a:rPr lang="en" sz="2399" dirty="0"/>
              <a:t>is image and </a:t>
            </a:r>
            <a:endParaRPr sz="2399" dirty="0"/>
          </a:p>
          <a:p>
            <a:r>
              <a:rPr lang="en" sz="2399" dirty="0"/>
              <a:t>                  </a:t>
            </a:r>
            <a:r>
              <a:rPr lang="en-US" sz="2399" dirty="0"/>
              <a:t>  </a:t>
            </a:r>
            <a:r>
              <a:rPr lang="en" sz="2399" dirty="0"/>
              <a:t>is (integer) label</a:t>
            </a:r>
            <a:endParaRPr lang="en-US" sz="2399" dirty="0"/>
          </a:p>
        </p:txBody>
      </p:sp>
      <p:pic>
        <p:nvPicPr>
          <p:cNvPr id="10" name="Google Shape;2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09538" y="935751"/>
            <a:ext cx="2725965" cy="834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40;p24"/>
          <p:cNvPicPr preferRelativeResize="0"/>
          <p:nvPr/>
        </p:nvPicPr>
        <p:blipFill rotWithShape="1">
          <a:blip r:embed="rId3">
            <a:alphaModFix/>
          </a:blip>
          <a:srcRect l="55307" r="11518"/>
          <a:stretch/>
        </p:blipFill>
        <p:spPr>
          <a:xfrm>
            <a:off x="7581566" y="2249750"/>
            <a:ext cx="410526" cy="524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41;p24"/>
          <p:cNvPicPr preferRelativeResize="0"/>
          <p:nvPr/>
        </p:nvPicPr>
        <p:blipFill rotWithShape="1">
          <a:blip r:embed="rId3">
            <a:alphaModFix/>
          </a:blip>
          <a:srcRect l="15513" r="51310"/>
          <a:stretch/>
        </p:blipFill>
        <p:spPr>
          <a:xfrm>
            <a:off x="7581573" y="1866796"/>
            <a:ext cx="410513" cy="524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25130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Loss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125</a:t>
            </a:fld>
            <a:endParaRPr lang="en-US" dirty="0"/>
          </a:p>
        </p:txBody>
      </p:sp>
      <p:sp>
        <p:nvSpPr>
          <p:cNvPr id="5" name="Google Shape;238;p24"/>
          <p:cNvSpPr txBox="1"/>
          <p:nvPr/>
        </p:nvSpPr>
        <p:spPr>
          <a:xfrm>
            <a:off x="838200" y="1181608"/>
            <a:ext cx="4503227" cy="49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A </a:t>
            </a:r>
            <a:r>
              <a:rPr lang="en" sz="2399" b="1" dirty="0"/>
              <a:t>loss function</a:t>
            </a:r>
            <a:r>
              <a:rPr lang="en" sz="2399" dirty="0"/>
              <a:t> tells how good our current classifier is</a:t>
            </a:r>
            <a:endParaRPr lang="en-US" sz="2399" dirty="0"/>
          </a:p>
          <a:p>
            <a:endParaRPr lang="en-US" sz="2399" dirty="0"/>
          </a:p>
          <a:p>
            <a:r>
              <a:rPr lang="en-US" sz="2399" dirty="0"/>
              <a:t>Low loss = good classifier</a:t>
            </a:r>
          </a:p>
          <a:p>
            <a:r>
              <a:rPr lang="en-US" sz="2399" dirty="0"/>
              <a:t>High loss = bad classifier</a:t>
            </a:r>
          </a:p>
          <a:p>
            <a:endParaRPr lang="en-US" sz="2399" dirty="0"/>
          </a:p>
          <a:p>
            <a:r>
              <a:rPr lang="en-US" sz="2399" dirty="0"/>
              <a:t>(Also called: </a:t>
            </a:r>
            <a:r>
              <a:rPr lang="en-US" sz="2399" b="1" dirty="0"/>
              <a:t>objective function</a:t>
            </a:r>
            <a:r>
              <a:rPr lang="en-US" sz="2399" dirty="0"/>
              <a:t>; </a:t>
            </a:r>
            <a:r>
              <a:rPr lang="en-US" sz="2399" b="1" dirty="0"/>
              <a:t>cost function</a:t>
            </a:r>
            <a:r>
              <a:rPr lang="en-US" sz="2399" dirty="0"/>
              <a:t>)</a:t>
            </a:r>
          </a:p>
          <a:p>
            <a:endParaRPr lang="en-US" sz="2399" dirty="0"/>
          </a:p>
          <a:p>
            <a:r>
              <a:rPr lang="en-US" sz="2399" dirty="0"/>
              <a:t>Negative loss function sometimes called </a:t>
            </a:r>
            <a:r>
              <a:rPr lang="en-US" sz="2399" b="1" dirty="0"/>
              <a:t>reward function</a:t>
            </a:r>
            <a:r>
              <a:rPr lang="en-US" sz="2399" dirty="0"/>
              <a:t>, </a:t>
            </a:r>
            <a:r>
              <a:rPr lang="en-US" sz="2399" b="1" dirty="0"/>
              <a:t>profit function</a:t>
            </a:r>
            <a:r>
              <a:rPr lang="en-US" sz="2399" dirty="0"/>
              <a:t>, </a:t>
            </a:r>
            <a:r>
              <a:rPr lang="en-US" sz="2399" b="1" dirty="0"/>
              <a:t>utility function</a:t>
            </a:r>
            <a:r>
              <a:rPr lang="en-US" sz="2399" dirty="0"/>
              <a:t>, </a:t>
            </a:r>
            <a:r>
              <a:rPr lang="en-US" sz="2399" b="1" dirty="0"/>
              <a:t>fitness function</a:t>
            </a:r>
            <a:r>
              <a:rPr lang="en-US" sz="2399" dirty="0"/>
              <a:t>, </a:t>
            </a:r>
            <a:r>
              <a:rPr lang="en-US" sz="2399" dirty="0" err="1"/>
              <a:t>etc</a:t>
            </a:r>
            <a:endParaRPr sz="2399" dirty="0"/>
          </a:p>
        </p:txBody>
      </p:sp>
      <p:sp>
        <p:nvSpPr>
          <p:cNvPr id="9" name="Google Shape;238;p24"/>
          <p:cNvSpPr txBox="1"/>
          <p:nvPr/>
        </p:nvSpPr>
        <p:spPr>
          <a:xfrm>
            <a:off x="6555754" y="352844"/>
            <a:ext cx="4503227" cy="3871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Given a dataset of examples</a:t>
            </a:r>
            <a:endParaRPr sz="2399" dirty="0"/>
          </a:p>
          <a:p>
            <a:endParaRPr sz="2399" dirty="0"/>
          </a:p>
          <a:p>
            <a:endParaRPr sz="2399" dirty="0"/>
          </a:p>
          <a:p>
            <a:endParaRPr sz="2399" dirty="0"/>
          </a:p>
          <a:p>
            <a:r>
              <a:rPr lang="en" sz="2399" dirty="0"/>
              <a:t>Where       </a:t>
            </a:r>
            <a:r>
              <a:rPr lang="en-US" sz="2399" dirty="0"/>
              <a:t> </a:t>
            </a:r>
            <a:r>
              <a:rPr lang="en" sz="2399" dirty="0"/>
              <a:t>is image and </a:t>
            </a:r>
            <a:endParaRPr sz="2399" dirty="0"/>
          </a:p>
          <a:p>
            <a:r>
              <a:rPr lang="en" sz="2399" dirty="0"/>
              <a:t>                  </a:t>
            </a:r>
            <a:r>
              <a:rPr lang="en-US" sz="2399" dirty="0"/>
              <a:t>  </a:t>
            </a:r>
            <a:r>
              <a:rPr lang="en" sz="2399" dirty="0"/>
              <a:t>is (integer) label</a:t>
            </a:r>
            <a:endParaRPr lang="en-US" sz="2399" dirty="0"/>
          </a:p>
          <a:p>
            <a:endParaRPr lang="en-US" sz="2399" dirty="0"/>
          </a:p>
          <a:p>
            <a:r>
              <a:rPr lang="en-US" sz="2399" dirty="0"/>
              <a:t>Loss for a single example is</a:t>
            </a:r>
            <a:endParaRPr sz="2399" dirty="0"/>
          </a:p>
        </p:txBody>
      </p:sp>
      <p:pic>
        <p:nvPicPr>
          <p:cNvPr id="10" name="Google Shape;2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09538" y="935751"/>
            <a:ext cx="2725965" cy="834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40;p24"/>
          <p:cNvPicPr preferRelativeResize="0"/>
          <p:nvPr/>
        </p:nvPicPr>
        <p:blipFill rotWithShape="1">
          <a:blip r:embed="rId3">
            <a:alphaModFix/>
          </a:blip>
          <a:srcRect l="55307" r="11518"/>
          <a:stretch/>
        </p:blipFill>
        <p:spPr>
          <a:xfrm>
            <a:off x="7581566" y="2249750"/>
            <a:ext cx="410526" cy="524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41;p24"/>
          <p:cNvPicPr preferRelativeResize="0"/>
          <p:nvPr/>
        </p:nvPicPr>
        <p:blipFill rotWithShape="1">
          <a:blip r:embed="rId3">
            <a:alphaModFix/>
          </a:blip>
          <a:srcRect l="15513" r="51310"/>
          <a:stretch/>
        </p:blipFill>
        <p:spPr>
          <a:xfrm>
            <a:off x="7581573" y="1866796"/>
            <a:ext cx="410513" cy="524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42;p24"/>
          <p:cNvPicPr preferRelativeResize="0"/>
          <p:nvPr/>
        </p:nvPicPr>
        <p:blipFill rotWithShape="1">
          <a:blip r:embed="rId4">
            <a:alphaModFix/>
          </a:blip>
          <a:srcRect l="42267" t="22163" b="23972"/>
          <a:stretch/>
        </p:blipFill>
        <p:spPr>
          <a:xfrm>
            <a:off x="7309538" y="3468117"/>
            <a:ext cx="2802472" cy="671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1182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Loss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126</a:t>
            </a:fld>
            <a:endParaRPr lang="en-US" dirty="0"/>
          </a:p>
        </p:txBody>
      </p:sp>
      <p:sp>
        <p:nvSpPr>
          <p:cNvPr id="5" name="Google Shape;238;p24"/>
          <p:cNvSpPr txBox="1"/>
          <p:nvPr/>
        </p:nvSpPr>
        <p:spPr>
          <a:xfrm>
            <a:off x="838200" y="1181608"/>
            <a:ext cx="4503227" cy="49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A </a:t>
            </a:r>
            <a:r>
              <a:rPr lang="en" sz="2399" b="1" dirty="0"/>
              <a:t>loss function</a:t>
            </a:r>
            <a:r>
              <a:rPr lang="en" sz="2399" dirty="0"/>
              <a:t> tells how good our current classifier is</a:t>
            </a:r>
            <a:endParaRPr lang="en-US" sz="2399" dirty="0"/>
          </a:p>
          <a:p>
            <a:endParaRPr lang="en-US" sz="2399" dirty="0"/>
          </a:p>
          <a:p>
            <a:r>
              <a:rPr lang="en-US" sz="2399" dirty="0"/>
              <a:t>Low loss = good classifier</a:t>
            </a:r>
          </a:p>
          <a:p>
            <a:r>
              <a:rPr lang="en-US" sz="2399" dirty="0"/>
              <a:t>High loss = bad classifier</a:t>
            </a:r>
          </a:p>
          <a:p>
            <a:endParaRPr lang="en-US" sz="2399" dirty="0"/>
          </a:p>
          <a:p>
            <a:r>
              <a:rPr lang="en-US" sz="2399" dirty="0"/>
              <a:t>(Also called: </a:t>
            </a:r>
            <a:r>
              <a:rPr lang="en-US" sz="2399" b="1" dirty="0"/>
              <a:t>objective function</a:t>
            </a:r>
            <a:r>
              <a:rPr lang="en-US" sz="2399" dirty="0"/>
              <a:t>; </a:t>
            </a:r>
            <a:r>
              <a:rPr lang="en-US" sz="2399" b="1" dirty="0"/>
              <a:t>cost function</a:t>
            </a:r>
            <a:r>
              <a:rPr lang="en-US" sz="2399" dirty="0"/>
              <a:t>)</a:t>
            </a:r>
          </a:p>
          <a:p>
            <a:endParaRPr lang="en-US" sz="2399" dirty="0"/>
          </a:p>
          <a:p>
            <a:r>
              <a:rPr lang="en-US" sz="2399" dirty="0"/>
              <a:t>Negative loss function sometimes called </a:t>
            </a:r>
            <a:r>
              <a:rPr lang="en-US" sz="2399" b="1" dirty="0"/>
              <a:t>reward function</a:t>
            </a:r>
            <a:r>
              <a:rPr lang="en-US" sz="2399" dirty="0"/>
              <a:t>, </a:t>
            </a:r>
            <a:r>
              <a:rPr lang="en-US" sz="2399" b="1" dirty="0"/>
              <a:t>profit function</a:t>
            </a:r>
            <a:r>
              <a:rPr lang="en-US" sz="2399" dirty="0"/>
              <a:t>, </a:t>
            </a:r>
            <a:r>
              <a:rPr lang="en-US" sz="2399" b="1" dirty="0"/>
              <a:t>utility function</a:t>
            </a:r>
            <a:r>
              <a:rPr lang="en-US" sz="2399" dirty="0"/>
              <a:t>, </a:t>
            </a:r>
            <a:r>
              <a:rPr lang="en-US" sz="2399" b="1" dirty="0"/>
              <a:t>fitness function</a:t>
            </a:r>
            <a:r>
              <a:rPr lang="en-US" sz="2399" dirty="0"/>
              <a:t>, </a:t>
            </a:r>
            <a:r>
              <a:rPr lang="en-US" sz="2399" dirty="0" err="1"/>
              <a:t>etc</a:t>
            </a:r>
            <a:endParaRPr sz="2399" dirty="0"/>
          </a:p>
        </p:txBody>
      </p:sp>
      <p:sp>
        <p:nvSpPr>
          <p:cNvPr id="9" name="Google Shape;238;p24"/>
          <p:cNvSpPr txBox="1"/>
          <p:nvPr/>
        </p:nvSpPr>
        <p:spPr>
          <a:xfrm>
            <a:off x="6555754" y="352844"/>
            <a:ext cx="4503227" cy="580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Given a dataset of examples</a:t>
            </a:r>
            <a:endParaRPr sz="2399" dirty="0"/>
          </a:p>
          <a:p>
            <a:endParaRPr sz="2399" dirty="0"/>
          </a:p>
          <a:p>
            <a:endParaRPr sz="2399" dirty="0"/>
          </a:p>
          <a:p>
            <a:endParaRPr sz="2399" dirty="0"/>
          </a:p>
          <a:p>
            <a:r>
              <a:rPr lang="en" sz="2399" dirty="0"/>
              <a:t>Where       </a:t>
            </a:r>
            <a:r>
              <a:rPr lang="en-US" sz="2399" dirty="0"/>
              <a:t> </a:t>
            </a:r>
            <a:r>
              <a:rPr lang="en" sz="2399" dirty="0"/>
              <a:t>is image and </a:t>
            </a:r>
            <a:endParaRPr sz="2399" dirty="0"/>
          </a:p>
          <a:p>
            <a:r>
              <a:rPr lang="en" sz="2399" dirty="0"/>
              <a:t>                  </a:t>
            </a:r>
            <a:r>
              <a:rPr lang="en-US" sz="2399" dirty="0"/>
              <a:t>  </a:t>
            </a:r>
            <a:r>
              <a:rPr lang="en" sz="2399" dirty="0"/>
              <a:t>is (integer) label</a:t>
            </a:r>
            <a:endParaRPr lang="en-US" sz="2399" dirty="0"/>
          </a:p>
          <a:p>
            <a:endParaRPr lang="en-US" sz="2399" dirty="0"/>
          </a:p>
          <a:p>
            <a:r>
              <a:rPr lang="en-US" sz="2399" dirty="0"/>
              <a:t>Loss for a single example is</a:t>
            </a:r>
            <a:endParaRPr sz="2399" dirty="0"/>
          </a:p>
          <a:p>
            <a:endParaRPr lang="en-US" sz="2399" dirty="0"/>
          </a:p>
          <a:p>
            <a:endParaRPr lang="en-US" sz="2399" dirty="0"/>
          </a:p>
          <a:p>
            <a:r>
              <a:rPr lang="en-US" sz="2399" dirty="0"/>
              <a:t>Loss for the dataset is average of per-example losses:</a:t>
            </a:r>
          </a:p>
        </p:txBody>
      </p:sp>
      <p:pic>
        <p:nvPicPr>
          <p:cNvPr id="10" name="Google Shape;2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09538" y="935751"/>
            <a:ext cx="2725965" cy="834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3703" y="4925733"/>
            <a:ext cx="4854142" cy="1246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40;p24"/>
          <p:cNvPicPr preferRelativeResize="0"/>
          <p:nvPr/>
        </p:nvPicPr>
        <p:blipFill rotWithShape="1">
          <a:blip r:embed="rId4">
            <a:alphaModFix/>
          </a:blip>
          <a:srcRect l="55307" r="11518"/>
          <a:stretch/>
        </p:blipFill>
        <p:spPr>
          <a:xfrm>
            <a:off x="7581566" y="2249750"/>
            <a:ext cx="410526" cy="524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41;p24"/>
          <p:cNvPicPr preferRelativeResize="0"/>
          <p:nvPr/>
        </p:nvPicPr>
        <p:blipFill rotWithShape="1">
          <a:blip r:embed="rId4">
            <a:alphaModFix/>
          </a:blip>
          <a:srcRect l="15513" r="51310"/>
          <a:stretch/>
        </p:blipFill>
        <p:spPr>
          <a:xfrm>
            <a:off x="7581573" y="1866796"/>
            <a:ext cx="410513" cy="524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42;p24"/>
          <p:cNvPicPr preferRelativeResize="0"/>
          <p:nvPr/>
        </p:nvPicPr>
        <p:blipFill rotWithShape="1">
          <a:blip r:embed="rId3">
            <a:alphaModFix/>
          </a:blip>
          <a:srcRect l="42267" t="22163" b="23972"/>
          <a:stretch/>
        </p:blipFill>
        <p:spPr>
          <a:xfrm>
            <a:off x="7309538" y="3468117"/>
            <a:ext cx="2802472" cy="671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17270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Multiclass SVM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3936"/>
            <a:ext cx="5713071" cy="1073127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”The score of the correct class should be higher than all the other scores”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127</a:t>
            </a:fld>
            <a:endParaRPr lang="en-US" dirty="0"/>
          </a:p>
        </p:txBody>
      </p:sp>
      <p:cxnSp>
        <p:nvCxnSpPr>
          <p:cNvPr id="5" name="Google Shape;303;p26"/>
          <p:cNvCxnSpPr/>
          <p:nvPr/>
        </p:nvCxnSpPr>
        <p:spPr>
          <a:xfrm>
            <a:off x="1632030" y="4654940"/>
            <a:ext cx="3831136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Google Shape;304;p26"/>
          <p:cNvCxnSpPr/>
          <p:nvPr/>
        </p:nvCxnSpPr>
        <p:spPr>
          <a:xfrm flipV="1">
            <a:off x="2108566" y="2325550"/>
            <a:ext cx="0" cy="256870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TextBox 11"/>
          <p:cNvSpPr txBox="1"/>
          <p:nvPr/>
        </p:nvSpPr>
        <p:spPr>
          <a:xfrm>
            <a:off x="1175425" y="2372759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Loss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15663" y="3672150"/>
            <a:ext cx="2189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Score for correct class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443134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Multiclass SVM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3936"/>
            <a:ext cx="5713071" cy="1073127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”The score of the correct class should be higher than all the other scores”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128</a:t>
            </a:fld>
            <a:endParaRPr lang="en-US" dirty="0"/>
          </a:p>
        </p:txBody>
      </p:sp>
      <p:cxnSp>
        <p:nvCxnSpPr>
          <p:cNvPr id="5" name="Google Shape;303;p26"/>
          <p:cNvCxnSpPr/>
          <p:nvPr/>
        </p:nvCxnSpPr>
        <p:spPr>
          <a:xfrm>
            <a:off x="1632030" y="4654940"/>
            <a:ext cx="3831136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Google Shape;304;p26"/>
          <p:cNvCxnSpPr/>
          <p:nvPr/>
        </p:nvCxnSpPr>
        <p:spPr>
          <a:xfrm flipV="1">
            <a:off x="2108566" y="2325550"/>
            <a:ext cx="0" cy="256870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305;p26"/>
          <p:cNvCxnSpPr/>
          <p:nvPr/>
        </p:nvCxnSpPr>
        <p:spPr>
          <a:xfrm rot="10800000">
            <a:off x="2784083" y="4482368"/>
            <a:ext cx="0" cy="34339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TextBox 11"/>
          <p:cNvSpPr txBox="1"/>
          <p:nvPr/>
        </p:nvSpPr>
        <p:spPr>
          <a:xfrm>
            <a:off x="1175425" y="2372759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Loss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15663" y="3672150"/>
            <a:ext cx="2189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Score for correct class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155231" y="5251765"/>
            <a:ext cx="31782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Highest score among </a:t>
            </a:r>
            <a:r>
              <a:rPr lang="en-US" sz="2800"/>
              <a:t>other classes</a:t>
            </a:r>
            <a:endParaRPr lang="en-US" sz="28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085050" y="4738888"/>
            <a:ext cx="553978" cy="525235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56412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Multiclass SVM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3936"/>
            <a:ext cx="5713071" cy="1073127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”The score of the correct class should be higher than all the other scores”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129</a:t>
            </a:fld>
            <a:endParaRPr lang="en-US" dirty="0"/>
          </a:p>
        </p:txBody>
      </p:sp>
      <p:cxnSp>
        <p:nvCxnSpPr>
          <p:cNvPr id="5" name="Google Shape;303;p26"/>
          <p:cNvCxnSpPr/>
          <p:nvPr/>
        </p:nvCxnSpPr>
        <p:spPr>
          <a:xfrm>
            <a:off x="1632030" y="4654940"/>
            <a:ext cx="3831136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Google Shape;304;p26"/>
          <p:cNvCxnSpPr/>
          <p:nvPr/>
        </p:nvCxnSpPr>
        <p:spPr>
          <a:xfrm flipV="1">
            <a:off x="2108566" y="2325550"/>
            <a:ext cx="0" cy="256870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305;p26"/>
          <p:cNvCxnSpPr/>
          <p:nvPr/>
        </p:nvCxnSpPr>
        <p:spPr>
          <a:xfrm rot="10800000">
            <a:off x="2784083" y="4482368"/>
            <a:ext cx="0" cy="34339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308;p26"/>
          <p:cNvCxnSpPr/>
          <p:nvPr/>
        </p:nvCxnSpPr>
        <p:spPr>
          <a:xfrm>
            <a:off x="4262474" y="4661419"/>
            <a:ext cx="1288369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309;p26"/>
          <p:cNvCxnSpPr/>
          <p:nvPr/>
        </p:nvCxnSpPr>
        <p:spPr>
          <a:xfrm>
            <a:off x="2171927" y="2564393"/>
            <a:ext cx="2090506" cy="2090506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310;p26"/>
          <p:cNvSpPr/>
          <p:nvPr/>
        </p:nvSpPr>
        <p:spPr>
          <a:xfrm rot="5400000">
            <a:off x="3286475" y="4391861"/>
            <a:ext cx="384766" cy="1389552"/>
          </a:xfrm>
          <a:prstGeom prst="rightBrace">
            <a:avLst>
              <a:gd name="adj1" fmla="val 57707"/>
              <a:gd name="adj2" fmla="val 35718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2" name="TextBox 11"/>
          <p:cNvSpPr txBox="1"/>
          <p:nvPr/>
        </p:nvSpPr>
        <p:spPr>
          <a:xfrm>
            <a:off x="1175425" y="2372759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Loss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15663" y="3672150"/>
            <a:ext cx="2189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Score for correct class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155231" y="5251765"/>
            <a:ext cx="31782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Highest score among </a:t>
            </a:r>
            <a:r>
              <a:rPr lang="en-US" sz="2800"/>
              <a:t>other classes</a:t>
            </a:r>
            <a:endParaRPr lang="en-US" sz="28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085050" y="4738888"/>
            <a:ext cx="553978" cy="525235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317519" y="5306063"/>
            <a:ext cx="1589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“Margin”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3097868" y="2666111"/>
            <a:ext cx="202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“Hinge Loss”</a:t>
            </a:r>
          </a:p>
        </p:txBody>
      </p:sp>
    </p:spTree>
    <p:extLst>
      <p:ext uri="{BB962C8B-B14F-4D97-AF65-F5344CB8AC3E}">
        <p14:creationId xmlns:p14="http://schemas.microsoft.com/office/powerpoint/2010/main" val="2040804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AAF50-D258-4FE6-A21D-201A9EDF3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Photomontage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B99487-BA20-4A03-B916-0607F0DA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FE3DF8-0A70-4C08-9256-DD30AEC1C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9CC030-C496-4DBA-AF2A-C733CCC5B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9FE155-5363-4928-B078-85F70F417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25" y="1904256"/>
            <a:ext cx="9251950" cy="404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800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Multiclass SVM Loss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3936"/>
            <a:ext cx="5713071" cy="1073127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”The score of the correct class should be higher than all the other scores”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130</a:t>
            </a:fld>
            <a:endParaRPr lang="en-US" dirty="0"/>
          </a:p>
        </p:txBody>
      </p:sp>
      <p:cxnSp>
        <p:nvCxnSpPr>
          <p:cNvPr id="5" name="Google Shape;303;p26"/>
          <p:cNvCxnSpPr/>
          <p:nvPr/>
        </p:nvCxnSpPr>
        <p:spPr>
          <a:xfrm>
            <a:off x="1632030" y="4654940"/>
            <a:ext cx="3831136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Google Shape;304;p26"/>
          <p:cNvCxnSpPr/>
          <p:nvPr/>
        </p:nvCxnSpPr>
        <p:spPr>
          <a:xfrm flipV="1">
            <a:off x="2108566" y="2325550"/>
            <a:ext cx="0" cy="256870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305;p26"/>
          <p:cNvCxnSpPr/>
          <p:nvPr/>
        </p:nvCxnSpPr>
        <p:spPr>
          <a:xfrm rot="10800000">
            <a:off x="2784083" y="4482368"/>
            <a:ext cx="0" cy="34339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308;p26"/>
          <p:cNvCxnSpPr/>
          <p:nvPr/>
        </p:nvCxnSpPr>
        <p:spPr>
          <a:xfrm>
            <a:off x="4262474" y="4661419"/>
            <a:ext cx="1288369" cy="0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309;p26"/>
          <p:cNvCxnSpPr/>
          <p:nvPr/>
        </p:nvCxnSpPr>
        <p:spPr>
          <a:xfrm>
            <a:off x="2171927" y="2564393"/>
            <a:ext cx="2090506" cy="2090506"/>
          </a:xfrm>
          <a:prstGeom prst="straightConnector1">
            <a:avLst/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310;p26"/>
          <p:cNvSpPr/>
          <p:nvPr/>
        </p:nvSpPr>
        <p:spPr>
          <a:xfrm rot="5400000">
            <a:off x="3286475" y="4391861"/>
            <a:ext cx="384766" cy="1389552"/>
          </a:xfrm>
          <a:prstGeom prst="rightBrace">
            <a:avLst>
              <a:gd name="adj1" fmla="val 57707"/>
              <a:gd name="adj2" fmla="val 35718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2" name="TextBox 11"/>
          <p:cNvSpPr txBox="1"/>
          <p:nvPr/>
        </p:nvSpPr>
        <p:spPr>
          <a:xfrm>
            <a:off x="1175425" y="2372759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Loss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15663" y="3672150"/>
            <a:ext cx="2189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Score for correct class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155231" y="5251765"/>
            <a:ext cx="31782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Highest score among </a:t>
            </a:r>
            <a:r>
              <a:rPr lang="en-US" sz="2800"/>
              <a:t>other classes</a:t>
            </a:r>
            <a:endParaRPr lang="en-US" sz="28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085050" y="4738888"/>
            <a:ext cx="553978" cy="525235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317519" y="5306063"/>
            <a:ext cx="1589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“Margin”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7027807" y="833380"/>
            <a:ext cx="50561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Given an example</a:t>
            </a:r>
          </a:p>
          <a:p>
            <a:r>
              <a:rPr lang="en-US" sz="2800" dirty="0"/>
              <a:t>(       is image,      is label)</a:t>
            </a:r>
          </a:p>
          <a:p>
            <a:endParaRPr lang="en-US" sz="2800" dirty="0"/>
          </a:p>
          <a:p>
            <a:r>
              <a:rPr lang="en-US" sz="2800" dirty="0"/>
              <a:t>Let                             be scores</a:t>
            </a:r>
          </a:p>
          <a:p>
            <a:endParaRPr lang="en-US" sz="2800" dirty="0"/>
          </a:p>
          <a:p>
            <a:r>
              <a:rPr lang="en-US" sz="2800" dirty="0"/>
              <a:t>Then the SVM loss has the form:</a:t>
            </a:r>
          </a:p>
        </p:txBody>
      </p:sp>
      <p:pic>
        <p:nvPicPr>
          <p:cNvPr id="32" name="Google Shape;337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48291" y="778929"/>
            <a:ext cx="1229185" cy="52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8;p27"/>
          <p:cNvPicPr preferRelativeResize="0"/>
          <p:nvPr/>
        </p:nvPicPr>
        <p:blipFill rotWithShape="1">
          <a:blip r:embed="rId2">
            <a:alphaModFix/>
          </a:blip>
          <a:srcRect l="55307" r="11518"/>
          <a:stretch/>
        </p:blipFill>
        <p:spPr>
          <a:xfrm>
            <a:off x="9098134" y="1296530"/>
            <a:ext cx="413374" cy="52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39;p27"/>
          <p:cNvPicPr preferRelativeResize="0"/>
          <p:nvPr/>
        </p:nvPicPr>
        <p:blipFill rotWithShape="1">
          <a:blip r:embed="rId2">
            <a:alphaModFix/>
          </a:blip>
          <a:srcRect l="15513" r="51310"/>
          <a:stretch/>
        </p:blipFill>
        <p:spPr>
          <a:xfrm>
            <a:off x="7296108" y="1294637"/>
            <a:ext cx="413374" cy="52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0567" y="2170047"/>
            <a:ext cx="2058244" cy="42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7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7290" y="3558917"/>
            <a:ext cx="5242304" cy="562005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37" name="TextBox 36"/>
          <p:cNvSpPr txBox="1"/>
          <p:nvPr/>
        </p:nvSpPr>
        <p:spPr>
          <a:xfrm>
            <a:off x="3097868" y="2666111"/>
            <a:ext cx="202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“Hinge Loss”</a:t>
            </a:r>
          </a:p>
        </p:txBody>
      </p:sp>
    </p:spTree>
    <p:extLst>
      <p:ext uri="{BB962C8B-B14F-4D97-AF65-F5344CB8AC3E}">
        <p14:creationId xmlns:p14="http://schemas.microsoft.com/office/powerpoint/2010/main" val="168461486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Multiclass SVM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131</a:t>
            </a:fld>
            <a:endParaRPr lang="en-US" dirty="0"/>
          </a:p>
        </p:txBody>
      </p:sp>
      <p:pic>
        <p:nvPicPr>
          <p:cNvPr id="32" name="Google Shape;337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48291" y="778929"/>
            <a:ext cx="1229185" cy="52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0567" y="2170047"/>
            <a:ext cx="2058244" cy="42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7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7290" y="3558917"/>
            <a:ext cx="5242304" cy="562005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22" name="Google Shape;184;p22"/>
          <p:cNvPicPr preferRelativeResize="0"/>
          <p:nvPr/>
        </p:nvPicPr>
        <p:blipFill rotWithShape="1">
          <a:blip r:embed="rId5">
            <a:alphaModFix/>
          </a:blip>
          <a:srcRect l="13919" t="13185" b="34052"/>
          <a:stretch/>
        </p:blipFill>
        <p:spPr>
          <a:xfrm>
            <a:off x="1359352" y="1414275"/>
            <a:ext cx="1569479" cy="15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85;p22"/>
          <p:cNvPicPr preferRelativeResize="0"/>
          <p:nvPr/>
        </p:nvPicPr>
        <p:blipFill rotWithShape="1">
          <a:blip r:embed="rId6">
            <a:alphaModFix/>
          </a:blip>
          <a:srcRect l="11760" r="15953"/>
          <a:stretch/>
        </p:blipFill>
        <p:spPr>
          <a:xfrm>
            <a:off x="3061291" y="1402413"/>
            <a:ext cx="1677631" cy="153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6;p22"/>
          <p:cNvPicPr preferRelativeResize="0"/>
          <p:nvPr/>
        </p:nvPicPr>
        <p:blipFill rotWithShape="1">
          <a:blip r:embed="rId7">
            <a:alphaModFix/>
          </a:blip>
          <a:srcRect r="27262"/>
          <a:stretch/>
        </p:blipFill>
        <p:spPr>
          <a:xfrm>
            <a:off x="4914617" y="1408728"/>
            <a:ext cx="1492718" cy="15391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83164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1.3</a:t>
            </a:r>
            <a:endParaRPr lang="en-US" sz="4000" dirty="0"/>
          </a:p>
        </p:txBody>
      </p:sp>
      <p:sp>
        <p:nvSpPr>
          <p:cNvPr id="39" name="TextBox 38"/>
          <p:cNvSpPr txBox="1"/>
          <p:nvPr/>
        </p:nvSpPr>
        <p:spPr>
          <a:xfrm>
            <a:off x="3483163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4.9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83163" y="4770806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3917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39178" y="3972121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82084" y="4772855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/>
              <a:t>-3.1</a:t>
            </a:r>
            <a:endParaRPr lang="en-US" sz="4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7027807" y="833380"/>
            <a:ext cx="50561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Given an example</a:t>
            </a:r>
          </a:p>
          <a:p>
            <a:r>
              <a:rPr lang="en-US" sz="2800" dirty="0"/>
              <a:t>(       is image,      is label)</a:t>
            </a:r>
          </a:p>
          <a:p>
            <a:endParaRPr lang="en-US" sz="2800" dirty="0"/>
          </a:p>
          <a:p>
            <a:r>
              <a:rPr lang="en-US" sz="2800" dirty="0"/>
              <a:t>Let                             be scores</a:t>
            </a:r>
          </a:p>
          <a:p>
            <a:endParaRPr lang="en-US" sz="2800" dirty="0"/>
          </a:p>
          <a:p>
            <a:r>
              <a:rPr lang="en-US" sz="2800" dirty="0"/>
              <a:t>Then the SVM loss has the form:</a:t>
            </a:r>
          </a:p>
        </p:txBody>
      </p:sp>
      <p:pic>
        <p:nvPicPr>
          <p:cNvPr id="45" name="Google Shape;338;p27"/>
          <p:cNvPicPr preferRelativeResize="0"/>
          <p:nvPr/>
        </p:nvPicPr>
        <p:blipFill rotWithShape="1">
          <a:blip r:embed="rId2">
            <a:alphaModFix/>
          </a:blip>
          <a:srcRect l="55307" r="11518"/>
          <a:stretch/>
        </p:blipFill>
        <p:spPr>
          <a:xfrm>
            <a:off x="9098134" y="1296530"/>
            <a:ext cx="413374" cy="52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339;p27"/>
          <p:cNvPicPr preferRelativeResize="0"/>
          <p:nvPr/>
        </p:nvPicPr>
        <p:blipFill rotWithShape="1">
          <a:blip r:embed="rId2">
            <a:alphaModFix/>
          </a:blip>
          <a:srcRect l="15513" r="51310"/>
          <a:stretch/>
        </p:blipFill>
        <p:spPr>
          <a:xfrm>
            <a:off x="7296108" y="1294637"/>
            <a:ext cx="413374" cy="528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99951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Multiclass SVM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132</a:t>
            </a:fld>
            <a:endParaRPr lang="en-US" dirty="0"/>
          </a:p>
        </p:txBody>
      </p:sp>
      <p:pic>
        <p:nvPicPr>
          <p:cNvPr id="32" name="Google Shape;337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48291" y="778929"/>
            <a:ext cx="1229185" cy="52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0567" y="2170047"/>
            <a:ext cx="2058244" cy="42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7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7290" y="3558917"/>
            <a:ext cx="5242304" cy="562005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22" name="Google Shape;184;p22"/>
          <p:cNvPicPr preferRelativeResize="0"/>
          <p:nvPr/>
        </p:nvPicPr>
        <p:blipFill rotWithShape="1">
          <a:blip r:embed="rId5">
            <a:alphaModFix/>
          </a:blip>
          <a:srcRect l="13919" t="13185" b="34052"/>
          <a:stretch/>
        </p:blipFill>
        <p:spPr>
          <a:xfrm>
            <a:off x="1359352" y="1414275"/>
            <a:ext cx="1569479" cy="15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85;p22"/>
          <p:cNvPicPr preferRelativeResize="0"/>
          <p:nvPr/>
        </p:nvPicPr>
        <p:blipFill rotWithShape="1">
          <a:blip r:embed="rId6">
            <a:alphaModFix/>
          </a:blip>
          <a:srcRect l="11760" r="15953"/>
          <a:stretch/>
        </p:blipFill>
        <p:spPr>
          <a:xfrm>
            <a:off x="3061291" y="1402413"/>
            <a:ext cx="1677631" cy="153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6;p22"/>
          <p:cNvPicPr preferRelativeResize="0"/>
          <p:nvPr/>
        </p:nvPicPr>
        <p:blipFill rotWithShape="1">
          <a:blip r:embed="rId7">
            <a:alphaModFix/>
          </a:blip>
          <a:srcRect r="27262"/>
          <a:stretch/>
        </p:blipFill>
        <p:spPr>
          <a:xfrm>
            <a:off x="4914617" y="1408728"/>
            <a:ext cx="1492718" cy="15391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83164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1.3</a:t>
            </a:r>
            <a:endParaRPr lang="en-US" sz="4000" dirty="0"/>
          </a:p>
        </p:txBody>
      </p:sp>
      <p:sp>
        <p:nvSpPr>
          <p:cNvPr id="39" name="TextBox 38"/>
          <p:cNvSpPr txBox="1"/>
          <p:nvPr/>
        </p:nvSpPr>
        <p:spPr>
          <a:xfrm>
            <a:off x="3483163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4.9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83163" y="4770806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3917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39178" y="3972121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82084" y="4772855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-3.1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27807" y="833380"/>
            <a:ext cx="50561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Given an example</a:t>
            </a:r>
          </a:p>
          <a:p>
            <a:r>
              <a:rPr lang="en-US" sz="2800" dirty="0"/>
              <a:t>(       is image,      is label)</a:t>
            </a:r>
          </a:p>
          <a:p>
            <a:endParaRPr lang="en-US" sz="2800" dirty="0"/>
          </a:p>
          <a:p>
            <a:r>
              <a:rPr lang="en-US" sz="2800" dirty="0"/>
              <a:t>Let                             be scores</a:t>
            </a:r>
          </a:p>
          <a:p>
            <a:endParaRPr lang="en-US" sz="2800" dirty="0"/>
          </a:p>
          <a:p>
            <a:r>
              <a:rPr lang="en-US" sz="2800" dirty="0"/>
              <a:t>Then the SVM loss has the form:</a:t>
            </a:r>
          </a:p>
        </p:txBody>
      </p:sp>
      <p:pic>
        <p:nvPicPr>
          <p:cNvPr id="45" name="Google Shape;338;p27"/>
          <p:cNvPicPr preferRelativeResize="0"/>
          <p:nvPr/>
        </p:nvPicPr>
        <p:blipFill rotWithShape="1">
          <a:blip r:embed="rId2">
            <a:alphaModFix/>
          </a:blip>
          <a:srcRect l="55307" r="11518"/>
          <a:stretch/>
        </p:blipFill>
        <p:spPr>
          <a:xfrm>
            <a:off x="9098134" y="1296530"/>
            <a:ext cx="413374" cy="52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339;p27"/>
          <p:cNvPicPr preferRelativeResize="0"/>
          <p:nvPr/>
        </p:nvPicPr>
        <p:blipFill rotWithShape="1">
          <a:blip r:embed="rId2">
            <a:alphaModFix/>
          </a:blip>
          <a:srcRect l="15513" r="51310"/>
          <a:stretch/>
        </p:blipFill>
        <p:spPr>
          <a:xfrm>
            <a:off x="7296108" y="1294637"/>
            <a:ext cx="413374" cy="52832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371;p28"/>
          <p:cNvSpPr txBox="1"/>
          <p:nvPr/>
        </p:nvSpPr>
        <p:spPr>
          <a:xfrm>
            <a:off x="7305200" y="4076540"/>
            <a:ext cx="4501376" cy="2297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>
                <a:solidFill>
                  <a:srgbClr val="FF0000"/>
                </a:solidFill>
              </a:rPr>
              <a:t>= max(0, 5.1 - 3.2 + 1) </a:t>
            </a:r>
            <a:endParaRPr sz="2800" dirty="0">
              <a:solidFill>
                <a:srgbClr val="FF0000"/>
              </a:solidFill>
            </a:endParaRPr>
          </a:p>
          <a:p>
            <a:r>
              <a:rPr lang="en" sz="2800" dirty="0">
                <a:solidFill>
                  <a:srgbClr val="FF0000"/>
                </a:solidFill>
              </a:rPr>
              <a:t>   +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" sz="2800" dirty="0">
                <a:solidFill>
                  <a:srgbClr val="FF0000"/>
                </a:solidFill>
              </a:rPr>
              <a:t>max(0, -1.7 - 3.2 + 1)</a:t>
            </a:r>
            <a:endParaRPr sz="2800" dirty="0">
              <a:solidFill>
                <a:srgbClr val="FF0000"/>
              </a:solidFill>
            </a:endParaRPr>
          </a:p>
          <a:p>
            <a:r>
              <a:rPr lang="en" sz="2800" dirty="0">
                <a:solidFill>
                  <a:srgbClr val="FF0000"/>
                </a:solidFill>
              </a:rPr>
              <a:t>= max(0, 2.9) + max(0, -3.9)</a:t>
            </a:r>
            <a:endParaRPr sz="2800" dirty="0">
              <a:solidFill>
                <a:srgbClr val="FF0000"/>
              </a:solidFill>
            </a:endParaRPr>
          </a:p>
          <a:p>
            <a:r>
              <a:rPr lang="en" sz="2800" dirty="0">
                <a:solidFill>
                  <a:srgbClr val="FF0000"/>
                </a:solidFill>
              </a:rPr>
              <a:t>= 2.9 + 0</a:t>
            </a:r>
            <a:endParaRPr sz="2800" dirty="0">
              <a:solidFill>
                <a:srgbClr val="FF0000"/>
              </a:solidFill>
            </a:endParaRPr>
          </a:p>
          <a:p>
            <a:r>
              <a:rPr lang="en" sz="2800" dirty="0">
                <a:solidFill>
                  <a:srgbClr val="FF0000"/>
                </a:solidFill>
              </a:rPr>
              <a:t>= 2.9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7848" y="5571383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Loss</a:t>
            </a:r>
          </a:p>
        </p:txBody>
      </p:sp>
      <p:sp>
        <p:nvSpPr>
          <p:cNvPr id="34" name="Google Shape;372;p28"/>
          <p:cNvSpPr/>
          <p:nvPr/>
        </p:nvSpPr>
        <p:spPr>
          <a:xfrm>
            <a:off x="1412579" y="3158190"/>
            <a:ext cx="1540799" cy="3121079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717831" y="5571383"/>
            <a:ext cx="840295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2.9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5774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Multiclass SVM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133</a:t>
            </a:fld>
            <a:endParaRPr lang="en-US" dirty="0"/>
          </a:p>
        </p:txBody>
      </p:sp>
      <p:pic>
        <p:nvPicPr>
          <p:cNvPr id="32" name="Google Shape;337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48291" y="778929"/>
            <a:ext cx="1229185" cy="52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0567" y="2170047"/>
            <a:ext cx="2058244" cy="42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7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7290" y="3558917"/>
            <a:ext cx="5242304" cy="562005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22" name="Google Shape;184;p22"/>
          <p:cNvPicPr preferRelativeResize="0"/>
          <p:nvPr/>
        </p:nvPicPr>
        <p:blipFill rotWithShape="1">
          <a:blip r:embed="rId5">
            <a:alphaModFix/>
          </a:blip>
          <a:srcRect l="13919" t="13185" b="34052"/>
          <a:stretch/>
        </p:blipFill>
        <p:spPr>
          <a:xfrm>
            <a:off x="1359352" y="1414275"/>
            <a:ext cx="1569479" cy="15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85;p22"/>
          <p:cNvPicPr preferRelativeResize="0"/>
          <p:nvPr/>
        </p:nvPicPr>
        <p:blipFill rotWithShape="1">
          <a:blip r:embed="rId6">
            <a:alphaModFix/>
          </a:blip>
          <a:srcRect l="11760" r="15953"/>
          <a:stretch/>
        </p:blipFill>
        <p:spPr>
          <a:xfrm>
            <a:off x="3061291" y="1402413"/>
            <a:ext cx="1677631" cy="153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6;p22"/>
          <p:cNvPicPr preferRelativeResize="0"/>
          <p:nvPr/>
        </p:nvPicPr>
        <p:blipFill rotWithShape="1">
          <a:blip r:embed="rId7">
            <a:alphaModFix/>
          </a:blip>
          <a:srcRect r="27262"/>
          <a:stretch/>
        </p:blipFill>
        <p:spPr>
          <a:xfrm>
            <a:off x="4914617" y="1408728"/>
            <a:ext cx="1492718" cy="15391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83164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1.3</a:t>
            </a:r>
            <a:endParaRPr lang="en-US" sz="4000" dirty="0"/>
          </a:p>
        </p:txBody>
      </p:sp>
      <p:sp>
        <p:nvSpPr>
          <p:cNvPr id="39" name="TextBox 38"/>
          <p:cNvSpPr txBox="1"/>
          <p:nvPr/>
        </p:nvSpPr>
        <p:spPr>
          <a:xfrm>
            <a:off x="3483163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4.9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83163" y="4770806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3917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39178" y="3972121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82084" y="4772855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-3.1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27807" y="833380"/>
            <a:ext cx="50561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Given an example</a:t>
            </a:r>
          </a:p>
          <a:p>
            <a:r>
              <a:rPr lang="en-US" sz="2800" dirty="0"/>
              <a:t>(       is image,      is label)</a:t>
            </a:r>
          </a:p>
          <a:p>
            <a:endParaRPr lang="en-US" sz="2800" dirty="0"/>
          </a:p>
          <a:p>
            <a:r>
              <a:rPr lang="en-US" sz="2800" dirty="0"/>
              <a:t>Let                             be scores</a:t>
            </a:r>
          </a:p>
          <a:p>
            <a:endParaRPr lang="en-US" sz="2800" dirty="0"/>
          </a:p>
          <a:p>
            <a:r>
              <a:rPr lang="en-US" sz="2800" dirty="0"/>
              <a:t>Then the SVM loss has the form:</a:t>
            </a:r>
          </a:p>
        </p:txBody>
      </p:sp>
      <p:pic>
        <p:nvPicPr>
          <p:cNvPr id="45" name="Google Shape;338;p27"/>
          <p:cNvPicPr preferRelativeResize="0"/>
          <p:nvPr/>
        </p:nvPicPr>
        <p:blipFill rotWithShape="1">
          <a:blip r:embed="rId2">
            <a:alphaModFix/>
          </a:blip>
          <a:srcRect l="55307" r="11518"/>
          <a:stretch/>
        </p:blipFill>
        <p:spPr>
          <a:xfrm>
            <a:off x="9098134" y="1296530"/>
            <a:ext cx="413374" cy="52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339;p27"/>
          <p:cNvPicPr preferRelativeResize="0"/>
          <p:nvPr/>
        </p:nvPicPr>
        <p:blipFill rotWithShape="1">
          <a:blip r:embed="rId2">
            <a:alphaModFix/>
          </a:blip>
          <a:srcRect l="15513" r="51310"/>
          <a:stretch/>
        </p:blipFill>
        <p:spPr>
          <a:xfrm>
            <a:off x="7296108" y="1294637"/>
            <a:ext cx="413374" cy="52832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117848" y="5571383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Loss</a:t>
            </a:r>
          </a:p>
        </p:txBody>
      </p:sp>
      <p:sp>
        <p:nvSpPr>
          <p:cNvPr id="34" name="Google Shape;372;p28"/>
          <p:cNvSpPr/>
          <p:nvPr/>
        </p:nvSpPr>
        <p:spPr>
          <a:xfrm>
            <a:off x="3125149" y="3146950"/>
            <a:ext cx="1540799" cy="3121079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717831" y="5571383"/>
            <a:ext cx="840295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2.9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77928" y="5571383"/>
            <a:ext cx="44435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8" name="Google Shape;405;p29"/>
          <p:cNvSpPr txBox="1"/>
          <p:nvPr/>
        </p:nvSpPr>
        <p:spPr>
          <a:xfrm>
            <a:off x="7287578" y="4033867"/>
            <a:ext cx="4381728" cy="224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>
                <a:solidFill>
                  <a:srgbClr val="FF0000"/>
                </a:solidFill>
              </a:rPr>
              <a:t>= max(0, 1.3 - 4.9 + 1) </a:t>
            </a:r>
            <a:endParaRPr sz="2800" dirty="0">
              <a:solidFill>
                <a:srgbClr val="FF0000"/>
              </a:solidFill>
            </a:endParaRPr>
          </a:p>
          <a:p>
            <a:r>
              <a:rPr lang="en" sz="2800" dirty="0">
                <a:solidFill>
                  <a:srgbClr val="FF0000"/>
                </a:solidFill>
              </a:rPr>
              <a:t>   +max(0, 2.0 - 4.9 + 1)</a:t>
            </a:r>
            <a:endParaRPr sz="2800" dirty="0">
              <a:solidFill>
                <a:srgbClr val="FF0000"/>
              </a:solidFill>
            </a:endParaRPr>
          </a:p>
          <a:p>
            <a:r>
              <a:rPr lang="en" sz="2800" dirty="0">
                <a:solidFill>
                  <a:srgbClr val="FF0000"/>
                </a:solidFill>
              </a:rPr>
              <a:t>= max(0, -2.6) + max(0, -1.9)</a:t>
            </a:r>
            <a:endParaRPr sz="2800" dirty="0">
              <a:solidFill>
                <a:srgbClr val="FF0000"/>
              </a:solidFill>
            </a:endParaRPr>
          </a:p>
          <a:p>
            <a:r>
              <a:rPr lang="en" sz="2800" dirty="0">
                <a:solidFill>
                  <a:srgbClr val="FF0000"/>
                </a:solidFill>
              </a:rPr>
              <a:t>= 0 + 0</a:t>
            </a:r>
            <a:endParaRPr sz="2800" dirty="0">
              <a:solidFill>
                <a:srgbClr val="FF0000"/>
              </a:solidFill>
            </a:endParaRPr>
          </a:p>
          <a:p>
            <a:r>
              <a:rPr lang="en" sz="2800" dirty="0">
                <a:solidFill>
                  <a:srgbClr val="FF0000"/>
                </a:solidFill>
              </a:rPr>
              <a:t>= 0</a:t>
            </a:r>
            <a:endParaRPr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925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Multiclass SVM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134</a:t>
            </a:fld>
            <a:endParaRPr lang="en-US" dirty="0"/>
          </a:p>
        </p:txBody>
      </p:sp>
      <p:pic>
        <p:nvPicPr>
          <p:cNvPr id="32" name="Google Shape;337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48291" y="778929"/>
            <a:ext cx="1229185" cy="52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0567" y="2170047"/>
            <a:ext cx="2058244" cy="42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7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7290" y="3558917"/>
            <a:ext cx="5242304" cy="562005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22" name="Google Shape;184;p22"/>
          <p:cNvPicPr preferRelativeResize="0"/>
          <p:nvPr/>
        </p:nvPicPr>
        <p:blipFill rotWithShape="1">
          <a:blip r:embed="rId5">
            <a:alphaModFix/>
          </a:blip>
          <a:srcRect l="13919" t="13185" b="34052"/>
          <a:stretch/>
        </p:blipFill>
        <p:spPr>
          <a:xfrm>
            <a:off x="1359352" y="1414275"/>
            <a:ext cx="1569479" cy="15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85;p22"/>
          <p:cNvPicPr preferRelativeResize="0"/>
          <p:nvPr/>
        </p:nvPicPr>
        <p:blipFill rotWithShape="1">
          <a:blip r:embed="rId6">
            <a:alphaModFix/>
          </a:blip>
          <a:srcRect l="11760" r="15953"/>
          <a:stretch/>
        </p:blipFill>
        <p:spPr>
          <a:xfrm>
            <a:off x="3061291" y="1402413"/>
            <a:ext cx="1677631" cy="153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6;p22"/>
          <p:cNvPicPr preferRelativeResize="0"/>
          <p:nvPr/>
        </p:nvPicPr>
        <p:blipFill rotWithShape="1">
          <a:blip r:embed="rId7">
            <a:alphaModFix/>
          </a:blip>
          <a:srcRect r="27262"/>
          <a:stretch/>
        </p:blipFill>
        <p:spPr>
          <a:xfrm>
            <a:off x="4914617" y="1408728"/>
            <a:ext cx="1492718" cy="15391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83164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1.3</a:t>
            </a:r>
            <a:endParaRPr lang="en-US" sz="4000" dirty="0"/>
          </a:p>
        </p:txBody>
      </p:sp>
      <p:sp>
        <p:nvSpPr>
          <p:cNvPr id="39" name="TextBox 38"/>
          <p:cNvSpPr txBox="1"/>
          <p:nvPr/>
        </p:nvSpPr>
        <p:spPr>
          <a:xfrm>
            <a:off x="3483163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4.9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83163" y="4770806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3917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39178" y="3972121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82084" y="4772855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-3.1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27807" y="833380"/>
            <a:ext cx="50561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Given an example</a:t>
            </a:r>
          </a:p>
          <a:p>
            <a:r>
              <a:rPr lang="en-US" sz="2800" dirty="0"/>
              <a:t>(       is image,      is label)</a:t>
            </a:r>
          </a:p>
          <a:p>
            <a:endParaRPr lang="en-US" sz="2800" dirty="0"/>
          </a:p>
          <a:p>
            <a:r>
              <a:rPr lang="en-US" sz="2800" dirty="0"/>
              <a:t>Let                             be scores</a:t>
            </a:r>
          </a:p>
          <a:p>
            <a:endParaRPr lang="en-US" sz="2800" dirty="0"/>
          </a:p>
          <a:p>
            <a:r>
              <a:rPr lang="en-US" sz="2800" dirty="0"/>
              <a:t>Then the SVM loss has the form:</a:t>
            </a:r>
          </a:p>
        </p:txBody>
      </p:sp>
      <p:pic>
        <p:nvPicPr>
          <p:cNvPr id="45" name="Google Shape;338;p27"/>
          <p:cNvPicPr preferRelativeResize="0"/>
          <p:nvPr/>
        </p:nvPicPr>
        <p:blipFill rotWithShape="1">
          <a:blip r:embed="rId2">
            <a:alphaModFix/>
          </a:blip>
          <a:srcRect l="55307" r="11518"/>
          <a:stretch/>
        </p:blipFill>
        <p:spPr>
          <a:xfrm>
            <a:off x="9098134" y="1296530"/>
            <a:ext cx="413374" cy="52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339;p27"/>
          <p:cNvPicPr preferRelativeResize="0"/>
          <p:nvPr/>
        </p:nvPicPr>
        <p:blipFill rotWithShape="1">
          <a:blip r:embed="rId2">
            <a:alphaModFix/>
          </a:blip>
          <a:srcRect l="15513" r="51310"/>
          <a:stretch/>
        </p:blipFill>
        <p:spPr>
          <a:xfrm>
            <a:off x="7296108" y="1294637"/>
            <a:ext cx="413374" cy="52832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117848" y="5571383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Loss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17831" y="5571383"/>
            <a:ext cx="840295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2.9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77928" y="5571383"/>
            <a:ext cx="44435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9" name="Google Shape;372;p28"/>
          <p:cNvSpPr/>
          <p:nvPr/>
        </p:nvSpPr>
        <p:spPr>
          <a:xfrm>
            <a:off x="4879749" y="3146950"/>
            <a:ext cx="1540799" cy="3121079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989310" y="5571383"/>
            <a:ext cx="1093569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12.9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1" name="Google Shape;439;p30"/>
          <p:cNvSpPr txBox="1"/>
          <p:nvPr/>
        </p:nvSpPr>
        <p:spPr>
          <a:xfrm>
            <a:off x="7393585" y="4048393"/>
            <a:ext cx="4169714" cy="2230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>
                <a:solidFill>
                  <a:srgbClr val="FF0000"/>
                </a:solidFill>
              </a:rPr>
              <a:t>= max(0, 2.2 - (-3.1) + 1) </a:t>
            </a:r>
            <a:endParaRPr sz="2800" dirty="0">
              <a:solidFill>
                <a:srgbClr val="FF0000"/>
              </a:solidFill>
            </a:endParaRPr>
          </a:p>
          <a:p>
            <a:r>
              <a:rPr lang="en" sz="2800" dirty="0">
                <a:solidFill>
                  <a:srgbClr val="FF0000"/>
                </a:solidFill>
              </a:rPr>
              <a:t>   +max(0, 2.5 - (-3.1) + 1)</a:t>
            </a:r>
            <a:endParaRPr sz="2800" dirty="0">
              <a:solidFill>
                <a:srgbClr val="FF0000"/>
              </a:solidFill>
            </a:endParaRPr>
          </a:p>
          <a:p>
            <a:r>
              <a:rPr lang="en" sz="2800" dirty="0">
                <a:solidFill>
                  <a:srgbClr val="FF0000"/>
                </a:solidFill>
              </a:rPr>
              <a:t>= max(0, 6.3) + max(0, 6.6)</a:t>
            </a:r>
            <a:endParaRPr sz="2800" dirty="0">
              <a:solidFill>
                <a:srgbClr val="FF0000"/>
              </a:solidFill>
            </a:endParaRPr>
          </a:p>
          <a:p>
            <a:r>
              <a:rPr lang="en" sz="2800" dirty="0">
                <a:solidFill>
                  <a:srgbClr val="FF0000"/>
                </a:solidFill>
              </a:rPr>
              <a:t>= 6.3 + 6.6</a:t>
            </a:r>
            <a:endParaRPr sz="2800" dirty="0">
              <a:solidFill>
                <a:srgbClr val="FF0000"/>
              </a:solidFill>
            </a:endParaRPr>
          </a:p>
          <a:p>
            <a:r>
              <a:rPr lang="en" sz="2800" dirty="0">
                <a:solidFill>
                  <a:srgbClr val="FF0000"/>
                </a:solidFill>
              </a:rPr>
              <a:t>= 12.9</a:t>
            </a:r>
            <a:endParaRPr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59867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Multiclass SVM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135</a:t>
            </a:fld>
            <a:endParaRPr lang="en-US" dirty="0"/>
          </a:p>
        </p:txBody>
      </p:sp>
      <p:pic>
        <p:nvPicPr>
          <p:cNvPr id="32" name="Google Shape;337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48291" y="778929"/>
            <a:ext cx="1229185" cy="52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0567" y="2170047"/>
            <a:ext cx="2058244" cy="42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7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7290" y="3558917"/>
            <a:ext cx="5242304" cy="562005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22" name="Google Shape;184;p22"/>
          <p:cNvPicPr preferRelativeResize="0"/>
          <p:nvPr/>
        </p:nvPicPr>
        <p:blipFill rotWithShape="1">
          <a:blip r:embed="rId5">
            <a:alphaModFix/>
          </a:blip>
          <a:srcRect l="13919" t="13185" b="34052"/>
          <a:stretch/>
        </p:blipFill>
        <p:spPr>
          <a:xfrm>
            <a:off x="1359352" y="1414275"/>
            <a:ext cx="1569479" cy="15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85;p22"/>
          <p:cNvPicPr preferRelativeResize="0"/>
          <p:nvPr/>
        </p:nvPicPr>
        <p:blipFill rotWithShape="1">
          <a:blip r:embed="rId6">
            <a:alphaModFix/>
          </a:blip>
          <a:srcRect l="11760" r="15953"/>
          <a:stretch/>
        </p:blipFill>
        <p:spPr>
          <a:xfrm>
            <a:off x="3061291" y="1402413"/>
            <a:ext cx="1677631" cy="153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6;p22"/>
          <p:cNvPicPr preferRelativeResize="0"/>
          <p:nvPr/>
        </p:nvPicPr>
        <p:blipFill rotWithShape="1">
          <a:blip r:embed="rId7">
            <a:alphaModFix/>
          </a:blip>
          <a:srcRect r="27262"/>
          <a:stretch/>
        </p:blipFill>
        <p:spPr>
          <a:xfrm>
            <a:off x="4914617" y="1408728"/>
            <a:ext cx="1492718" cy="15391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83164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1.3</a:t>
            </a:r>
            <a:endParaRPr lang="en-US" sz="4000" dirty="0"/>
          </a:p>
        </p:txBody>
      </p:sp>
      <p:sp>
        <p:nvSpPr>
          <p:cNvPr id="39" name="TextBox 38"/>
          <p:cNvSpPr txBox="1"/>
          <p:nvPr/>
        </p:nvSpPr>
        <p:spPr>
          <a:xfrm>
            <a:off x="3483163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4.9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83163" y="4770806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3917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39178" y="3972121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82084" y="4772855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-3.1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27807" y="833380"/>
            <a:ext cx="50561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Given an example</a:t>
            </a:r>
          </a:p>
          <a:p>
            <a:r>
              <a:rPr lang="en-US" sz="2800" dirty="0"/>
              <a:t>(       is image,      is label)</a:t>
            </a:r>
          </a:p>
          <a:p>
            <a:endParaRPr lang="en-US" sz="2800" dirty="0"/>
          </a:p>
          <a:p>
            <a:r>
              <a:rPr lang="en-US" sz="2800" dirty="0"/>
              <a:t>Let                             be scores</a:t>
            </a:r>
          </a:p>
          <a:p>
            <a:endParaRPr lang="en-US" sz="2800" dirty="0"/>
          </a:p>
          <a:p>
            <a:r>
              <a:rPr lang="en-US" sz="2800" dirty="0"/>
              <a:t>Then the SVM loss has the form:</a:t>
            </a:r>
          </a:p>
        </p:txBody>
      </p:sp>
      <p:pic>
        <p:nvPicPr>
          <p:cNvPr id="45" name="Google Shape;338;p27"/>
          <p:cNvPicPr preferRelativeResize="0"/>
          <p:nvPr/>
        </p:nvPicPr>
        <p:blipFill rotWithShape="1">
          <a:blip r:embed="rId2">
            <a:alphaModFix/>
          </a:blip>
          <a:srcRect l="55307" r="11518"/>
          <a:stretch/>
        </p:blipFill>
        <p:spPr>
          <a:xfrm>
            <a:off x="9098134" y="1296530"/>
            <a:ext cx="413374" cy="52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339;p27"/>
          <p:cNvPicPr preferRelativeResize="0"/>
          <p:nvPr/>
        </p:nvPicPr>
        <p:blipFill rotWithShape="1">
          <a:blip r:embed="rId2">
            <a:alphaModFix/>
          </a:blip>
          <a:srcRect l="15513" r="51310"/>
          <a:stretch/>
        </p:blipFill>
        <p:spPr>
          <a:xfrm>
            <a:off x="7296108" y="1294637"/>
            <a:ext cx="413374" cy="52832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117848" y="5571383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Loss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17831" y="5571383"/>
            <a:ext cx="840295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2.9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77928" y="5571383"/>
            <a:ext cx="44435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989310" y="5571383"/>
            <a:ext cx="1093569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12.9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1" name="Google Shape;439;p30"/>
          <p:cNvSpPr txBox="1"/>
          <p:nvPr/>
        </p:nvSpPr>
        <p:spPr>
          <a:xfrm>
            <a:off x="7393585" y="4168803"/>
            <a:ext cx="4169714" cy="1810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800" dirty="0"/>
              <a:t>Loss over the dataset is: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L = (2.9 + 0.0 + 12.9) / 3</a:t>
            </a:r>
          </a:p>
          <a:p>
            <a:r>
              <a:rPr lang="en-US" sz="2800" dirty="0">
                <a:solidFill>
                  <a:srgbClr val="FF0000"/>
                </a:solidFill>
              </a:rPr>
              <a:t>   = 5.27</a:t>
            </a:r>
            <a:endParaRPr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9280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Multiclass SVM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136</a:t>
            </a:fld>
            <a:endParaRPr lang="en-US" dirty="0"/>
          </a:p>
        </p:txBody>
      </p:sp>
      <p:pic>
        <p:nvPicPr>
          <p:cNvPr id="32" name="Google Shape;337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48291" y="778929"/>
            <a:ext cx="1229185" cy="52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0567" y="2170047"/>
            <a:ext cx="2058244" cy="42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7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7290" y="3558917"/>
            <a:ext cx="5242304" cy="562005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22" name="Google Shape;184;p22"/>
          <p:cNvPicPr preferRelativeResize="0"/>
          <p:nvPr/>
        </p:nvPicPr>
        <p:blipFill rotWithShape="1">
          <a:blip r:embed="rId5">
            <a:alphaModFix/>
          </a:blip>
          <a:srcRect l="13919" t="13185" b="34052"/>
          <a:stretch/>
        </p:blipFill>
        <p:spPr>
          <a:xfrm>
            <a:off x="1359352" y="1414275"/>
            <a:ext cx="1569479" cy="15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85;p22"/>
          <p:cNvPicPr preferRelativeResize="0"/>
          <p:nvPr/>
        </p:nvPicPr>
        <p:blipFill rotWithShape="1">
          <a:blip r:embed="rId6">
            <a:alphaModFix/>
          </a:blip>
          <a:srcRect l="11760" r="15953"/>
          <a:stretch/>
        </p:blipFill>
        <p:spPr>
          <a:xfrm>
            <a:off x="3061291" y="1402413"/>
            <a:ext cx="1677631" cy="153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6;p22"/>
          <p:cNvPicPr preferRelativeResize="0"/>
          <p:nvPr/>
        </p:nvPicPr>
        <p:blipFill rotWithShape="1">
          <a:blip r:embed="rId7">
            <a:alphaModFix/>
          </a:blip>
          <a:srcRect r="27262"/>
          <a:stretch/>
        </p:blipFill>
        <p:spPr>
          <a:xfrm>
            <a:off x="4914617" y="1408728"/>
            <a:ext cx="1492718" cy="15391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83164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1.3</a:t>
            </a:r>
            <a:endParaRPr lang="en-US" sz="4000" dirty="0"/>
          </a:p>
        </p:txBody>
      </p:sp>
      <p:sp>
        <p:nvSpPr>
          <p:cNvPr id="39" name="TextBox 38"/>
          <p:cNvSpPr txBox="1"/>
          <p:nvPr/>
        </p:nvSpPr>
        <p:spPr>
          <a:xfrm>
            <a:off x="3483163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4.9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83163" y="4770806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3917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39178" y="3972121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82084" y="4772855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-3.1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27807" y="833380"/>
            <a:ext cx="50561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Given an example</a:t>
            </a:r>
          </a:p>
          <a:p>
            <a:r>
              <a:rPr lang="en-US" sz="2800" dirty="0"/>
              <a:t>(       is image,      is label)</a:t>
            </a:r>
          </a:p>
          <a:p>
            <a:endParaRPr lang="en-US" sz="2800" dirty="0"/>
          </a:p>
          <a:p>
            <a:r>
              <a:rPr lang="en-US" sz="2800" dirty="0"/>
              <a:t>Let                             be scores</a:t>
            </a:r>
          </a:p>
          <a:p>
            <a:endParaRPr lang="en-US" sz="2800" dirty="0"/>
          </a:p>
          <a:p>
            <a:r>
              <a:rPr lang="en-US" sz="2800" dirty="0"/>
              <a:t>Then the SVM loss has the form:</a:t>
            </a:r>
          </a:p>
        </p:txBody>
      </p:sp>
      <p:pic>
        <p:nvPicPr>
          <p:cNvPr id="45" name="Google Shape;338;p27"/>
          <p:cNvPicPr preferRelativeResize="0"/>
          <p:nvPr/>
        </p:nvPicPr>
        <p:blipFill rotWithShape="1">
          <a:blip r:embed="rId2">
            <a:alphaModFix/>
          </a:blip>
          <a:srcRect l="55307" r="11518"/>
          <a:stretch/>
        </p:blipFill>
        <p:spPr>
          <a:xfrm>
            <a:off x="9098134" y="1296530"/>
            <a:ext cx="413374" cy="52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339;p27"/>
          <p:cNvPicPr preferRelativeResize="0"/>
          <p:nvPr/>
        </p:nvPicPr>
        <p:blipFill rotWithShape="1">
          <a:blip r:embed="rId2">
            <a:alphaModFix/>
          </a:blip>
          <a:srcRect l="15513" r="51310"/>
          <a:stretch/>
        </p:blipFill>
        <p:spPr>
          <a:xfrm>
            <a:off x="7296108" y="1294637"/>
            <a:ext cx="413374" cy="52832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117848" y="5571383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Loss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17831" y="5571383"/>
            <a:ext cx="840295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2.9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77928" y="5571383"/>
            <a:ext cx="44435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989310" y="5571383"/>
            <a:ext cx="1093569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12.9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1" name="Google Shape;439;p30"/>
          <p:cNvSpPr txBox="1"/>
          <p:nvPr/>
        </p:nvSpPr>
        <p:spPr>
          <a:xfrm>
            <a:off x="7393585" y="4382897"/>
            <a:ext cx="4169714" cy="1502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800" b="1" dirty="0"/>
              <a:t>Q</a:t>
            </a:r>
            <a:r>
              <a:rPr lang="en-US" sz="2800" dirty="0"/>
              <a:t>: What happens to the loss if the scores for the car </a:t>
            </a:r>
            <a:r>
              <a:rPr lang="en-US" sz="2800"/>
              <a:t>image change </a:t>
            </a:r>
            <a:r>
              <a:rPr lang="en-US" sz="2800" dirty="0"/>
              <a:t>a bit?</a:t>
            </a:r>
            <a:endParaRPr sz="2800" b="1" dirty="0"/>
          </a:p>
        </p:txBody>
      </p:sp>
    </p:spTree>
    <p:extLst>
      <p:ext uri="{BB962C8B-B14F-4D97-AF65-F5344CB8AC3E}">
        <p14:creationId xmlns:p14="http://schemas.microsoft.com/office/powerpoint/2010/main" val="50134831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Multiclass SVM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137</a:t>
            </a:fld>
            <a:endParaRPr lang="en-US" dirty="0"/>
          </a:p>
        </p:txBody>
      </p:sp>
      <p:pic>
        <p:nvPicPr>
          <p:cNvPr id="32" name="Google Shape;337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48291" y="778929"/>
            <a:ext cx="1229185" cy="52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0567" y="2170047"/>
            <a:ext cx="2058244" cy="42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7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7290" y="3558917"/>
            <a:ext cx="5242304" cy="562005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22" name="Google Shape;184;p22"/>
          <p:cNvPicPr preferRelativeResize="0"/>
          <p:nvPr/>
        </p:nvPicPr>
        <p:blipFill rotWithShape="1">
          <a:blip r:embed="rId5">
            <a:alphaModFix/>
          </a:blip>
          <a:srcRect l="13919" t="13185" b="34052"/>
          <a:stretch/>
        </p:blipFill>
        <p:spPr>
          <a:xfrm>
            <a:off x="1359352" y="1414275"/>
            <a:ext cx="1569479" cy="15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85;p22"/>
          <p:cNvPicPr preferRelativeResize="0"/>
          <p:nvPr/>
        </p:nvPicPr>
        <p:blipFill rotWithShape="1">
          <a:blip r:embed="rId6">
            <a:alphaModFix/>
          </a:blip>
          <a:srcRect l="11760" r="15953"/>
          <a:stretch/>
        </p:blipFill>
        <p:spPr>
          <a:xfrm>
            <a:off x="3061291" y="1402413"/>
            <a:ext cx="1677631" cy="153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6;p22"/>
          <p:cNvPicPr preferRelativeResize="0"/>
          <p:nvPr/>
        </p:nvPicPr>
        <p:blipFill rotWithShape="1">
          <a:blip r:embed="rId7">
            <a:alphaModFix/>
          </a:blip>
          <a:srcRect r="27262"/>
          <a:stretch/>
        </p:blipFill>
        <p:spPr>
          <a:xfrm>
            <a:off x="4914617" y="1408728"/>
            <a:ext cx="1492718" cy="15391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83164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1.3</a:t>
            </a:r>
            <a:endParaRPr lang="en-US" sz="4000" dirty="0"/>
          </a:p>
        </p:txBody>
      </p:sp>
      <p:sp>
        <p:nvSpPr>
          <p:cNvPr id="39" name="TextBox 38"/>
          <p:cNvSpPr txBox="1"/>
          <p:nvPr/>
        </p:nvSpPr>
        <p:spPr>
          <a:xfrm>
            <a:off x="3483163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4.9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83163" y="4770806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3917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39178" y="3972121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82084" y="4772855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-3.1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27807" y="833380"/>
            <a:ext cx="50561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Given an example</a:t>
            </a:r>
          </a:p>
          <a:p>
            <a:r>
              <a:rPr lang="en-US" sz="2800" dirty="0"/>
              <a:t>(       is image,      is label)</a:t>
            </a:r>
          </a:p>
          <a:p>
            <a:endParaRPr lang="en-US" sz="2800" dirty="0"/>
          </a:p>
          <a:p>
            <a:r>
              <a:rPr lang="en-US" sz="2800" dirty="0"/>
              <a:t>Let                             be scores</a:t>
            </a:r>
          </a:p>
          <a:p>
            <a:endParaRPr lang="en-US" sz="2800" dirty="0"/>
          </a:p>
          <a:p>
            <a:r>
              <a:rPr lang="en-US" sz="2800" dirty="0"/>
              <a:t>Then the SVM loss has the form:</a:t>
            </a:r>
          </a:p>
        </p:txBody>
      </p:sp>
      <p:pic>
        <p:nvPicPr>
          <p:cNvPr id="45" name="Google Shape;338;p27"/>
          <p:cNvPicPr preferRelativeResize="0"/>
          <p:nvPr/>
        </p:nvPicPr>
        <p:blipFill rotWithShape="1">
          <a:blip r:embed="rId2">
            <a:alphaModFix/>
          </a:blip>
          <a:srcRect l="55307" r="11518"/>
          <a:stretch/>
        </p:blipFill>
        <p:spPr>
          <a:xfrm>
            <a:off x="9098134" y="1296530"/>
            <a:ext cx="413374" cy="52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339;p27"/>
          <p:cNvPicPr preferRelativeResize="0"/>
          <p:nvPr/>
        </p:nvPicPr>
        <p:blipFill rotWithShape="1">
          <a:blip r:embed="rId2">
            <a:alphaModFix/>
          </a:blip>
          <a:srcRect l="15513" r="51310"/>
          <a:stretch/>
        </p:blipFill>
        <p:spPr>
          <a:xfrm>
            <a:off x="7296108" y="1294637"/>
            <a:ext cx="413374" cy="52832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117848" y="5571383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Loss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17831" y="5571383"/>
            <a:ext cx="840295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2.9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77928" y="5571383"/>
            <a:ext cx="44435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989310" y="5571383"/>
            <a:ext cx="1093569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12.9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1" name="Google Shape;439;p30"/>
          <p:cNvSpPr txBox="1"/>
          <p:nvPr/>
        </p:nvSpPr>
        <p:spPr>
          <a:xfrm>
            <a:off x="7636748" y="4544379"/>
            <a:ext cx="3683388" cy="1160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800" b="1" dirty="0"/>
              <a:t>Q2</a:t>
            </a:r>
            <a:r>
              <a:rPr lang="en-US" sz="2800" dirty="0"/>
              <a:t>: What are the min and max </a:t>
            </a:r>
            <a:r>
              <a:rPr lang="en-US" sz="2800"/>
              <a:t>possible loss?</a:t>
            </a:r>
            <a:endParaRPr sz="2800" b="1" dirty="0"/>
          </a:p>
        </p:txBody>
      </p:sp>
    </p:spTree>
    <p:extLst>
      <p:ext uri="{BB962C8B-B14F-4D97-AF65-F5344CB8AC3E}">
        <p14:creationId xmlns:p14="http://schemas.microsoft.com/office/powerpoint/2010/main" val="42967006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Multiclass SVM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138</a:t>
            </a:fld>
            <a:endParaRPr lang="en-US" dirty="0"/>
          </a:p>
        </p:txBody>
      </p:sp>
      <p:pic>
        <p:nvPicPr>
          <p:cNvPr id="32" name="Google Shape;337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48291" y="778929"/>
            <a:ext cx="1229185" cy="52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0567" y="2170047"/>
            <a:ext cx="2058244" cy="42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7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7290" y="3558917"/>
            <a:ext cx="5242304" cy="562005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22" name="Google Shape;184;p22"/>
          <p:cNvPicPr preferRelativeResize="0"/>
          <p:nvPr/>
        </p:nvPicPr>
        <p:blipFill rotWithShape="1">
          <a:blip r:embed="rId5">
            <a:alphaModFix/>
          </a:blip>
          <a:srcRect l="13919" t="13185" b="34052"/>
          <a:stretch/>
        </p:blipFill>
        <p:spPr>
          <a:xfrm>
            <a:off x="1359352" y="1414275"/>
            <a:ext cx="1569479" cy="15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85;p22"/>
          <p:cNvPicPr preferRelativeResize="0"/>
          <p:nvPr/>
        </p:nvPicPr>
        <p:blipFill rotWithShape="1">
          <a:blip r:embed="rId6">
            <a:alphaModFix/>
          </a:blip>
          <a:srcRect l="11760" r="15953"/>
          <a:stretch/>
        </p:blipFill>
        <p:spPr>
          <a:xfrm>
            <a:off x="3061291" y="1402413"/>
            <a:ext cx="1677631" cy="153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6;p22"/>
          <p:cNvPicPr preferRelativeResize="0"/>
          <p:nvPr/>
        </p:nvPicPr>
        <p:blipFill rotWithShape="1">
          <a:blip r:embed="rId7">
            <a:alphaModFix/>
          </a:blip>
          <a:srcRect r="27262"/>
          <a:stretch/>
        </p:blipFill>
        <p:spPr>
          <a:xfrm>
            <a:off x="4914617" y="1408728"/>
            <a:ext cx="1492718" cy="15391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83164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1.3</a:t>
            </a:r>
            <a:endParaRPr lang="en-US" sz="4000" dirty="0"/>
          </a:p>
        </p:txBody>
      </p:sp>
      <p:sp>
        <p:nvSpPr>
          <p:cNvPr id="39" name="TextBox 38"/>
          <p:cNvSpPr txBox="1"/>
          <p:nvPr/>
        </p:nvSpPr>
        <p:spPr>
          <a:xfrm>
            <a:off x="3483163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4.9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83163" y="4770806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3917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39178" y="3972121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82084" y="4772855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-3.1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27807" y="833380"/>
            <a:ext cx="50561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Given an example</a:t>
            </a:r>
          </a:p>
          <a:p>
            <a:r>
              <a:rPr lang="en-US" sz="2800" dirty="0"/>
              <a:t>(       is image,      is label)</a:t>
            </a:r>
          </a:p>
          <a:p>
            <a:endParaRPr lang="en-US" sz="2800" dirty="0"/>
          </a:p>
          <a:p>
            <a:r>
              <a:rPr lang="en-US" sz="2800" dirty="0"/>
              <a:t>Let                             be scores</a:t>
            </a:r>
          </a:p>
          <a:p>
            <a:endParaRPr lang="en-US" sz="2800" dirty="0"/>
          </a:p>
          <a:p>
            <a:r>
              <a:rPr lang="en-US" sz="2800" dirty="0"/>
              <a:t>Then the SVM loss has the form:</a:t>
            </a:r>
          </a:p>
        </p:txBody>
      </p:sp>
      <p:pic>
        <p:nvPicPr>
          <p:cNvPr id="45" name="Google Shape;338;p27"/>
          <p:cNvPicPr preferRelativeResize="0"/>
          <p:nvPr/>
        </p:nvPicPr>
        <p:blipFill rotWithShape="1">
          <a:blip r:embed="rId2">
            <a:alphaModFix/>
          </a:blip>
          <a:srcRect l="55307" r="11518"/>
          <a:stretch/>
        </p:blipFill>
        <p:spPr>
          <a:xfrm>
            <a:off x="9098134" y="1296530"/>
            <a:ext cx="413374" cy="52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339;p27"/>
          <p:cNvPicPr preferRelativeResize="0"/>
          <p:nvPr/>
        </p:nvPicPr>
        <p:blipFill rotWithShape="1">
          <a:blip r:embed="rId2">
            <a:alphaModFix/>
          </a:blip>
          <a:srcRect l="15513" r="51310"/>
          <a:stretch/>
        </p:blipFill>
        <p:spPr>
          <a:xfrm>
            <a:off x="7296108" y="1294637"/>
            <a:ext cx="413374" cy="52832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117848" y="5571383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Loss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17831" y="5571383"/>
            <a:ext cx="840295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2.9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77928" y="5571383"/>
            <a:ext cx="44435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989310" y="5571383"/>
            <a:ext cx="1093569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12.9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1" name="Google Shape;439;p30"/>
          <p:cNvSpPr txBox="1"/>
          <p:nvPr/>
        </p:nvSpPr>
        <p:spPr>
          <a:xfrm>
            <a:off x="7636748" y="4449234"/>
            <a:ext cx="3683388" cy="1476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800" b="1" dirty="0"/>
              <a:t>Q3</a:t>
            </a:r>
            <a:r>
              <a:rPr lang="en-US" sz="2800" dirty="0"/>
              <a:t>: If all the scores </a:t>
            </a:r>
            <a:r>
              <a:rPr lang="en-US" sz="2800"/>
              <a:t>were random, what loss would we expect?</a:t>
            </a:r>
            <a:endParaRPr sz="2800" b="1" dirty="0"/>
          </a:p>
        </p:txBody>
      </p:sp>
    </p:spTree>
    <p:extLst>
      <p:ext uri="{BB962C8B-B14F-4D97-AF65-F5344CB8AC3E}">
        <p14:creationId xmlns:p14="http://schemas.microsoft.com/office/powerpoint/2010/main" val="52695138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Multiclass SVM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139</a:t>
            </a:fld>
            <a:endParaRPr lang="en-US" dirty="0"/>
          </a:p>
        </p:txBody>
      </p:sp>
      <p:pic>
        <p:nvPicPr>
          <p:cNvPr id="32" name="Google Shape;337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48291" y="778929"/>
            <a:ext cx="1229185" cy="52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0567" y="2170047"/>
            <a:ext cx="2058244" cy="42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7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7290" y="3558917"/>
            <a:ext cx="5242304" cy="562005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22" name="Google Shape;184;p22"/>
          <p:cNvPicPr preferRelativeResize="0"/>
          <p:nvPr/>
        </p:nvPicPr>
        <p:blipFill rotWithShape="1">
          <a:blip r:embed="rId5">
            <a:alphaModFix/>
          </a:blip>
          <a:srcRect l="13919" t="13185" b="34052"/>
          <a:stretch/>
        </p:blipFill>
        <p:spPr>
          <a:xfrm>
            <a:off x="1359352" y="1414275"/>
            <a:ext cx="1569479" cy="15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85;p22"/>
          <p:cNvPicPr preferRelativeResize="0"/>
          <p:nvPr/>
        </p:nvPicPr>
        <p:blipFill rotWithShape="1">
          <a:blip r:embed="rId6">
            <a:alphaModFix/>
          </a:blip>
          <a:srcRect l="11760" r="15953"/>
          <a:stretch/>
        </p:blipFill>
        <p:spPr>
          <a:xfrm>
            <a:off x="3061291" y="1402413"/>
            <a:ext cx="1677631" cy="153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6;p22"/>
          <p:cNvPicPr preferRelativeResize="0"/>
          <p:nvPr/>
        </p:nvPicPr>
        <p:blipFill rotWithShape="1">
          <a:blip r:embed="rId7">
            <a:alphaModFix/>
          </a:blip>
          <a:srcRect r="27262"/>
          <a:stretch/>
        </p:blipFill>
        <p:spPr>
          <a:xfrm>
            <a:off x="4914617" y="1408728"/>
            <a:ext cx="1492718" cy="15391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83164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1.3</a:t>
            </a:r>
            <a:endParaRPr lang="en-US" sz="4000" dirty="0"/>
          </a:p>
        </p:txBody>
      </p:sp>
      <p:sp>
        <p:nvSpPr>
          <p:cNvPr id="39" name="TextBox 38"/>
          <p:cNvSpPr txBox="1"/>
          <p:nvPr/>
        </p:nvSpPr>
        <p:spPr>
          <a:xfrm>
            <a:off x="3483163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4.9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83163" y="4770806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3917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39178" y="3972121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82084" y="4772855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-3.1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27807" y="833380"/>
            <a:ext cx="50561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Given an example</a:t>
            </a:r>
          </a:p>
          <a:p>
            <a:r>
              <a:rPr lang="en-US" sz="2800" dirty="0"/>
              <a:t>(       is image,      is label)</a:t>
            </a:r>
          </a:p>
          <a:p>
            <a:endParaRPr lang="en-US" sz="2800" dirty="0"/>
          </a:p>
          <a:p>
            <a:r>
              <a:rPr lang="en-US" sz="2800" dirty="0"/>
              <a:t>Let                             be scores</a:t>
            </a:r>
          </a:p>
          <a:p>
            <a:endParaRPr lang="en-US" sz="2800" dirty="0"/>
          </a:p>
          <a:p>
            <a:r>
              <a:rPr lang="en-US" sz="2800" dirty="0"/>
              <a:t>Then the SVM loss has the form:</a:t>
            </a:r>
          </a:p>
        </p:txBody>
      </p:sp>
      <p:pic>
        <p:nvPicPr>
          <p:cNvPr id="45" name="Google Shape;338;p27"/>
          <p:cNvPicPr preferRelativeResize="0"/>
          <p:nvPr/>
        </p:nvPicPr>
        <p:blipFill rotWithShape="1">
          <a:blip r:embed="rId2">
            <a:alphaModFix/>
          </a:blip>
          <a:srcRect l="55307" r="11518"/>
          <a:stretch/>
        </p:blipFill>
        <p:spPr>
          <a:xfrm>
            <a:off x="9098134" y="1296530"/>
            <a:ext cx="413374" cy="52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339;p27"/>
          <p:cNvPicPr preferRelativeResize="0"/>
          <p:nvPr/>
        </p:nvPicPr>
        <p:blipFill rotWithShape="1">
          <a:blip r:embed="rId2">
            <a:alphaModFix/>
          </a:blip>
          <a:srcRect l="15513" r="51310"/>
          <a:stretch/>
        </p:blipFill>
        <p:spPr>
          <a:xfrm>
            <a:off x="7296108" y="1294637"/>
            <a:ext cx="413374" cy="52832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117848" y="5571383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Loss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17831" y="5571383"/>
            <a:ext cx="840295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2.9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77928" y="5571383"/>
            <a:ext cx="44435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989310" y="5571383"/>
            <a:ext cx="1093569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12.9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1" name="Google Shape;439;p30"/>
          <p:cNvSpPr txBox="1"/>
          <p:nvPr/>
        </p:nvSpPr>
        <p:spPr>
          <a:xfrm>
            <a:off x="7467600" y="4449234"/>
            <a:ext cx="3852536" cy="1476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800" b="1" dirty="0"/>
              <a:t>Q4</a:t>
            </a:r>
            <a:r>
              <a:rPr lang="en-US" sz="2800" dirty="0"/>
              <a:t>: What would happen if the sum were over all classes? (including </a:t>
            </a:r>
            <a:r>
              <a:rPr lang="en-US" sz="2800" dirty="0" err="1"/>
              <a:t>i</a:t>
            </a:r>
            <a:r>
              <a:rPr lang="en-US" sz="2800" dirty="0"/>
              <a:t> = </a:t>
            </a:r>
            <a:r>
              <a:rPr lang="en-US" sz="2800" dirty="0" err="1"/>
              <a:t>y</a:t>
            </a:r>
            <a:r>
              <a:rPr lang="en-US" sz="2800" baseline="-25000" dirty="0" err="1"/>
              <a:t>i</a:t>
            </a:r>
            <a:r>
              <a:rPr lang="en-US" sz="2800" dirty="0"/>
              <a:t>)</a:t>
            </a:r>
            <a:endParaRPr sz="2800" b="1" dirty="0"/>
          </a:p>
        </p:txBody>
      </p:sp>
    </p:spTree>
    <p:extLst>
      <p:ext uri="{BB962C8B-B14F-4D97-AF65-F5344CB8AC3E}">
        <p14:creationId xmlns:p14="http://schemas.microsoft.com/office/powerpoint/2010/main" val="678359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B8AAC45-CA88-490C-B508-9ABB53101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88" y="1396949"/>
            <a:ext cx="7138990" cy="5036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14D5A4-8291-48AB-A9C4-B3EF84E3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Random Fields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112FA7-8A99-4DE1-AED4-A7E93262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9E8713-6FC0-475E-8F1A-58EBA50DA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DE27F-848A-4555-9760-29B050A40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525091-FC88-4EA2-8592-8D70443F0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377" y="866198"/>
            <a:ext cx="3472876" cy="23635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A314EE-58B9-4A9F-AA79-7CF6C3B7C239}"/>
              </a:ext>
            </a:extLst>
          </p:cNvPr>
          <p:cNvSpPr/>
          <p:nvPr/>
        </p:nvSpPr>
        <p:spPr>
          <a:xfrm>
            <a:off x="2545773" y="3468752"/>
            <a:ext cx="3636818" cy="2823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BF755E-8288-413C-BFBA-0CADA15F5773}"/>
              </a:ext>
            </a:extLst>
          </p:cNvPr>
          <p:cNvSpPr/>
          <p:nvPr/>
        </p:nvSpPr>
        <p:spPr>
          <a:xfrm>
            <a:off x="3044535" y="4951206"/>
            <a:ext cx="2576947" cy="2823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1E381A-3816-43EA-9020-75A668FB5EF0}"/>
              </a:ext>
            </a:extLst>
          </p:cNvPr>
          <p:cNvSpPr/>
          <p:nvPr/>
        </p:nvSpPr>
        <p:spPr>
          <a:xfrm>
            <a:off x="3372373" y="2008365"/>
            <a:ext cx="1887523" cy="608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1591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Multiclass SVM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140</a:t>
            </a:fld>
            <a:endParaRPr lang="en-US" dirty="0"/>
          </a:p>
        </p:txBody>
      </p:sp>
      <p:pic>
        <p:nvPicPr>
          <p:cNvPr id="32" name="Google Shape;337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48291" y="778929"/>
            <a:ext cx="1229185" cy="52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0567" y="2170047"/>
            <a:ext cx="2058244" cy="42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7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7290" y="3558917"/>
            <a:ext cx="5242304" cy="562005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22" name="Google Shape;184;p22"/>
          <p:cNvPicPr preferRelativeResize="0"/>
          <p:nvPr/>
        </p:nvPicPr>
        <p:blipFill rotWithShape="1">
          <a:blip r:embed="rId5">
            <a:alphaModFix/>
          </a:blip>
          <a:srcRect l="13919" t="13185" b="34052"/>
          <a:stretch/>
        </p:blipFill>
        <p:spPr>
          <a:xfrm>
            <a:off x="1359352" y="1414275"/>
            <a:ext cx="1569479" cy="15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85;p22"/>
          <p:cNvPicPr preferRelativeResize="0"/>
          <p:nvPr/>
        </p:nvPicPr>
        <p:blipFill rotWithShape="1">
          <a:blip r:embed="rId6">
            <a:alphaModFix/>
          </a:blip>
          <a:srcRect l="11760" r="15953"/>
          <a:stretch/>
        </p:blipFill>
        <p:spPr>
          <a:xfrm>
            <a:off x="3061291" y="1402413"/>
            <a:ext cx="1677631" cy="153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6;p22"/>
          <p:cNvPicPr preferRelativeResize="0"/>
          <p:nvPr/>
        </p:nvPicPr>
        <p:blipFill rotWithShape="1">
          <a:blip r:embed="rId7">
            <a:alphaModFix/>
          </a:blip>
          <a:srcRect r="27262"/>
          <a:stretch/>
        </p:blipFill>
        <p:spPr>
          <a:xfrm>
            <a:off x="4914617" y="1408728"/>
            <a:ext cx="1492718" cy="15391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83164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1.3</a:t>
            </a:r>
            <a:endParaRPr lang="en-US" sz="4000" dirty="0"/>
          </a:p>
        </p:txBody>
      </p:sp>
      <p:sp>
        <p:nvSpPr>
          <p:cNvPr id="39" name="TextBox 38"/>
          <p:cNvSpPr txBox="1"/>
          <p:nvPr/>
        </p:nvSpPr>
        <p:spPr>
          <a:xfrm>
            <a:off x="3483163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4.9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83163" y="4770806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3917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39178" y="3972121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82084" y="4772855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-3.1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27807" y="833380"/>
            <a:ext cx="50561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Given an example</a:t>
            </a:r>
          </a:p>
          <a:p>
            <a:r>
              <a:rPr lang="en-US" sz="2800" dirty="0"/>
              <a:t>(       is image,      is label)</a:t>
            </a:r>
          </a:p>
          <a:p>
            <a:endParaRPr lang="en-US" sz="2800" dirty="0"/>
          </a:p>
          <a:p>
            <a:r>
              <a:rPr lang="en-US" sz="2800" dirty="0"/>
              <a:t>Let                             be scores</a:t>
            </a:r>
          </a:p>
          <a:p>
            <a:endParaRPr lang="en-US" sz="2800" dirty="0"/>
          </a:p>
          <a:p>
            <a:r>
              <a:rPr lang="en-US" sz="2800" dirty="0"/>
              <a:t>Then the SVM loss has the form:</a:t>
            </a:r>
          </a:p>
        </p:txBody>
      </p:sp>
      <p:pic>
        <p:nvPicPr>
          <p:cNvPr id="45" name="Google Shape;338;p27"/>
          <p:cNvPicPr preferRelativeResize="0"/>
          <p:nvPr/>
        </p:nvPicPr>
        <p:blipFill rotWithShape="1">
          <a:blip r:embed="rId2">
            <a:alphaModFix/>
          </a:blip>
          <a:srcRect l="55307" r="11518"/>
          <a:stretch/>
        </p:blipFill>
        <p:spPr>
          <a:xfrm>
            <a:off x="9098134" y="1296530"/>
            <a:ext cx="413374" cy="52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339;p27"/>
          <p:cNvPicPr preferRelativeResize="0"/>
          <p:nvPr/>
        </p:nvPicPr>
        <p:blipFill rotWithShape="1">
          <a:blip r:embed="rId2">
            <a:alphaModFix/>
          </a:blip>
          <a:srcRect l="15513" r="51310"/>
          <a:stretch/>
        </p:blipFill>
        <p:spPr>
          <a:xfrm>
            <a:off x="7296108" y="1294637"/>
            <a:ext cx="413374" cy="52832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117848" y="5571383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Loss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17831" y="5571383"/>
            <a:ext cx="840295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2.9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77928" y="5571383"/>
            <a:ext cx="44435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989310" y="5571383"/>
            <a:ext cx="1093569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12.9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1" name="Google Shape;439;p30"/>
          <p:cNvSpPr txBox="1"/>
          <p:nvPr/>
        </p:nvSpPr>
        <p:spPr>
          <a:xfrm>
            <a:off x="7430687" y="4585765"/>
            <a:ext cx="4095509" cy="123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800" b="1" dirty="0"/>
              <a:t>Q5</a:t>
            </a:r>
            <a:r>
              <a:rPr lang="en-US" sz="2800" dirty="0"/>
              <a:t>: What if the loss used a </a:t>
            </a:r>
            <a:r>
              <a:rPr lang="en-US" sz="2800"/>
              <a:t>mean instead of a sum?</a:t>
            </a:r>
            <a:endParaRPr sz="2800" b="1" dirty="0"/>
          </a:p>
        </p:txBody>
      </p:sp>
    </p:spTree>
    <p:extLst>
      <p:ext uri="{BB962C8B-B14F-4D97-AF65-F5344CB8AC3E}">
        <p14:creationId xmlns:p14="http://schemas.microsoft.com/office/powerpoint/2010/main" val="134533433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Multiclass SVM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141</a:t>
            </a:fld>
            <a:endParaRPr lang="en-US" dirty="0"/>
          </a:p>
        </p:txBody>
      </p:sp>
      <p:pic>
        <p:nvPicPr>
          <p:cNvPr id="32" name="Google Shape;337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48291" y="778929"/>
            <a:ext cx="1229185" cy="52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0567" y="2170047"/>
            <a:ext cx="2058244" cy="429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7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7290" y="3558917"/>
            <a:ext cx="5242304" cy="562005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22" name="Google Shape;184;p22"/>
          <p:cNvPicPr preferRelativeResize="0"/>
          <p:nvPr/>
        </p:nvPicPr>
        <p:blipFill rotWithShape="1">
          <a:blip r:embed="rId5">
            <a:alphaModFix/>
          </a:blip>
          <a:srcRect l="13919" t="13185" b="34052"/>
          <a:stretch/>
        </p:blipFill>
        <p:spPr>
          <a:xfrm>
            <a:off x="1359352" y="1414275"/>
            <a:ext cx="1569479" cy="15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85;p22"/>
          <p:cNvPicPr preferRelativeResize="0"/>
          <p:nvPr/>
        </p:nvPicPr>
        <p:blipFill rotWithShape="1">
          <a:blip r:embed="rId6">
            <a:alphaModFix/>
          </a:blip>
          <a:srcRect l="11760" r="15953"/>
          <a:stretch/>
        </p:blipFill>
        <p:spPr>
          <a:xfrm>
            <a:off x="3061291" y="1402413"/>
            <a:ext cx="1677631" cy="153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6;p22"/>
          <p:cNvPicPr preferRelativeResize="0"/>
          <p:nvPr/>
        </p:nvPicPr>
        <p:blipFill rotWithShape="1">
          <a:blip r:embed="rId7">
            <a:alphaModFix/>
          </a:blip>
          <a:srcRect r="27262"/>
          <a:stretch/>
        </p:blipFill>
        <p:spPr>
          <a:xfrm>
            <a:off x="4914617" y="1408728"/>
            <a:ext cx="1492718" cy="15391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83164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1.3</a:t>
            </a:r>
            <a:endParaRPr lang="en-US" sz="4000" dirty="0"/>
          </a:p>
        </p:txBody>
      </p:sp>
      <p:sp>
        <p:nvSpPr>
          <p:cNvPr id="39" name="TextBox 38"/>
          <p:cNvSpPr txBox="1"/>
          <p:nvPr/>
        </p:nvSpPr>
        <p:spPr>
          <a:xfrm>
            <a:off x="3483163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4.9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83163" y="4770806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3917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39178" y="3972121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82084" y="4772855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-3.1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27807" y="833380"/>
            <a:ext cx="50561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Given an example</a:t>
            </a:r>
          </a:p>
          <a:p>
            <a:r>
              <a:rPr lang="en-US" sz="2800" dirty="0"/>
              <a:t>(       is image,      is label)</a:t>
            </a:r>
          </a:p>
          <a:p>
            <a:endParaRPr lang="en-US" sz="2800" dirty="0"/>
          </a:p>
          <a:p>
            <a:r>
              <a:rPr lang="en-US" sz="2800" dirty="0"/>
              <a:t>Let                             be scores</a:t>
            </a:r>
          </a:p>
          <a:p>
            <a:endParaRPr lang="en-US" sz="2800" dirty="0"/>
          </a:p>
          <a:p>
            <a:r>
              <a:rPr lang="en-US" sz="2800" dirty="0"/>
              <a:t>Then the SVM loss has the form:</a:t>
            </a:r>
          </a:p>
        </p:txBody>
      </p:sp>
      <p:pic>
        <p:nvPicPr>
          <p:cNvPr id="45" name="Google Shape;338;p27"/>
          <p:cNvPicPr preferRelativeResize="0"/>
          <p:nvPr/>
        </p:nvPicPr>
        <p:blipFill rotWithShape="1">
          <a:blip r:embed="rId2">
            <a:alphaModFix/>
          </a:blip>
          <a:srcRect l="55307" r="11518"/>
          <a:stretch/>
        </p:blipFill>
        <p:spPr>
          <a:xfrm>
            <a:off x="9098134" y="1296530"/>
            <a:ext cx="413374" cy="528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339;p27"/>
          <p:cNvPicPr preferRelativeResize="0"/>
          <p:nvPr/>
        </p:nvPicPr>
        <p:blipFill rotWithShape="1">
          <a:blip r:embed="rId2">
            <a:alphaModFix/>
          </a:blip>
          <a:srcRect l="15513" r="51310"/>
          <a:stretch/>
        </p:blipFill>
        <p:spPr>
          <a:xfrm>
            <a:off x="7296108" y="1294637"/>
            <a:ext cx="413374" cy="52832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117848" y="5571383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Loss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17831" y="5571383"/>
            <a:ext cx="840295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2.9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77928" y="5571383"/>
            <a:ext cx="44435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989310" y="5571383"/>
            <a:ext cx="1093569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12.9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1" name="Google Shape;439;p30"/>
          <p:cNvSpPr txBox="1"/>
          <p:nvPr/>
        </p:nvSpPr>
        <p:spPr>
          <a:xfrm>
            <a:off x="7685322" y="4286091"/>
            <a:ext cx="3264061" cy="1084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800" b="1"/>
              <a:t>Q6</a:t>
            </a:r>
            <a:r>
              <a:rPr lang="en-US" sz="2800"/>
              <a:t>: What if we used this loss instead?</a:t>
            </a:r>
            <a:endParaRPr sz="2800" b="1" dirty="0"/>
          </a:p>
        </p:txBody>
      </p:sp>
      <p:pic>
        <p:nvPicPr>
          <p:cNvPr id="34" name="Google Shape;677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51216" y="5281922"/>
            <a:ext cx="5307210" cy="627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002635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Multiclass SVM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142</a:t>
            </a:fld>
            <a:endParaRPr lang="en-US" dirty="0"/>
          </a:p>
        </p:txBody>
      </p:sp>
      <p:pic>
        <p:nvPicPr>
          <p:cNvPr id="5" name="Google Shape;740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15350" y="1930401"/>
            <a:ext cx="9599085" cy="67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4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5335" y="1155154"/>
            <a:ext cx="2603238" cy="5511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42;p42"/>
          <p:cNvSpPr txBox="1"/>
          <p:nvPr/>
        </p:nvSpPr>
        <p:spPr>
          <a:xfrm>
            <a:off x="483519" y="3162806"/>
            <a:ext cx="11383835" cy="2733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999" b="1" dirty="0"/>
              <a:t>Q: </a:t>
            </a:r>
            <a:r>
              <a:rPr lang="en-US" sz="3999" dirty="0"/>
              <a:t>Suppose we found some W with L = 0. Is it unique?</a:t>
            </a:r>
            <a:endParaRPr lang="en-US" sz="3999" b="1" dirty="0"/>
          </a:p>
        </p:txBody>
      </p:sp>
    </p:spTree>
    <p:extLst>
      <p:ext uri="{BB962C8B-B14F-4D97-AF65-F5344CB8AC3E}">
        <p14:creationId xmlns:p14="http://schemas.microsoft.com/office/powerpoint/2010/main" val="139921397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Multiclass SVM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143</a:t>
            </a:fld>
            <a:endParaRPr lang="en-US" dirty="0"/>
          </a:p>
        </p:txBody>
      </p:sp>
      <p:pic>
        <p:nvPicPr>
          <p:cNvPr id="5" name="Google Shape;740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15350" y="1930401"/>
            <a:ext cx="9599085" cy="67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4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5335" y="1155154"/>
            <a:ext cx="2603238" cy="55112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42;p42"/>
          <p:cNvSpPr txBox="1"/>
          <p:nvPr/>
        </p:nvSpPr>
        <p:spPr>
          <a:xfrm>
            <a:off x="483519" y="3162806"/>
            <a:ext cx="11383835" cy="211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999" b="1" dirty="0"/>
              <a:t>Q: </a:t>
            </a:r>
            <a:r>
              <a:rPr lang="en-US" sz="3999" dirty="0"/>
              <a:t>Suppose we found some W with L = 0. Is it unique?</a:t>
            </a:r>
            <a:endParaRPr lang="en-US" sz="3999" b="1" dirty="0"/>
          </a:p>
          <a:p>
            <a:endParaRPr sz="3999" b="1" dirty="0"/>
          </a:p>
          <a:p>
            <a:r>
              <a:rPr lang="en" sz="3999" b="1" dirty="0">
                <a:solidFill>
                  <a:srgbClr val="FF0000"/>
                </a:solidFill>
              </a:rPr>
              <a:t>No! 2W is also has L = 0!</a:t>
            </a:r>
            <a:endParaRPr sz="3999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7596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Multiclass SVM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144</a:t>
            </a:fld>
            <a:endParaRPr lang="en-US" dirty="0"/>
          </a:p>
        </p:txBody>
      </p:sp>
      <p:pic>
        <p:nvPicPr>
          <p:cNvPr id="22" name="Google Shape;184;p22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359352" y="1414275"/>
            <a:ext cx="1569479" cy="15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85;p22"/>
          <p:cNvPicPr preferRelativeResize="0"/>
          <p:nvPr/>
        </p:nvPicPr>
        <p:blipFill rotWithShape="1">
          <a:blip r:embed="rId3">
            <a:alphaModFix/>
          </a:blip>
          <a:srcRect l="11760" r="15953"/>
          <a:stretch/>
        </p:blipFill>
        <p:spPr>
          <a:xfrm>
            <a:off x="3061291" y="1402413"/>
            <a:ext cx="1677631" cy="153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6;p22"/>
          <p:cNvPicPr preferRelativeResize="0"/>
          <p:nvPr/>
        </p:nvPicPr>
        <p:blipFill rotWithShape="1">
          <a:blip r:embed="rId4">
            <a:alphaModFix/>
          </a:blip>
          <a:srcRect r="27262"/>
          <a:stretch/>
        </p:blipFill>
        <p:spPr>
          <a:xfrm>
            <a:off x="4914617" y="1408728"/>
            <a:ext cx="1492718" cy="15391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83164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1.3</a:t>
            </a:r>
            <a:endParaRPr lang="en-US" sz="4000" dirty="0"/>
          </a:p>
        </p:txBody>
      </p:sp>
      <p:sp>
        <p:nvSpPr>
          <p:cNvPr id="39" name="TextBox 38"/>
          <p:cNvSpPr txBox="1"/>
          <p:nvPr/>
        </p:nvSpPr>
        <p:spPr>
          <a:xfrm>
            <a:off x="3483163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4.9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83163" y="4770806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3917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39178" y="3972121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82084" y="4772855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-3.1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7848" y="5571383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Loss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17831" y="5571383"/>
            <a:ext cx="840295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2.9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77928" y="5571383"/>
            <a:ext cx="44435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989310" y="5571383"/>
            <a:ext cx="1093569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12.9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4" name="Google Shape;67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4708" y="701089"/>
            <a:ext cx="5307210" cy="627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721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31331" y="136973"/>
            <a:ext cx="2693964" cy="57033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724;p41"/>
          <p:cNvSpPr txBox="1"/>
          <p:nvPr/>
        </p:nvSpPr>
        <p:spPr>
          <a:xfrm>
            <a:off x="6995194" y="1367045"/>
            <a:ext cx="4774473" cy="2483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600" b="1" dirty="0"/>
              <a:t>Original W:</a:t>
            </a:r>
            <a:endParaRPr lang="en-US" sz="2600" dirty="0"/>
          </a:p>
          <a:p>
            <a:r>
              <a:rPr lang="en" sz="2600" dirty="0">
                <a:solidFill>
                  <a:srgbClr val="FF0000"/>
                </a:solidFill>
              </a:rPr>
              <a:t>= max(0, 1.3 - 4.9 + 1) </a:t>
            </a:r>
            <a:endParaRPr sz="2600" dirty="0">
              <a:solidFill>
                <a:srgbClr val="FF0000"/>
              </a:solidFill>
            </a:endParaRPr>
          </a:p>
          <a:p>
            <a:r>
              <a:rPr lang="en" sz="2600" dirty="0">
                <a:solidFill>
                  <a:srgbClr val="FF0000"/>
                </a:solidFill>
              </a:rPr>
              <a:t>   +max(0, 2.0 - 4.9 + 1)</a:t>
            </a:r>
            <a:endParaRPr sz="2600" dirty="0">
              <a:solidFill>
                <a:srgbClr val="FF0000"/>
              </a:solidFill>
            </a:endParaRPr>
          </a:p>
          <a:p>
            <a:r>
              <a:rPr lang="en" sz="2600" dirty="0">
                <a:solidFill>
                  <a:srgbClr val="FF0000"/>
                </a:solidFill>
              </a:rPr>
              <a:t>= max(0, -2.6) + max(0, -1.9)</a:t>
            </a:r>
            <a:endParaRPr sz="2600" dirty="0">
              <a:solidFill>
                <a:srgbClr val="FF0000"/>
              </a:solidFill>
            </a:endParaRPr>
          </a:p>
          <a:p>
            <a:r>
              <a:rPr lang="en" sz="2600" dirty="0">
                <a:solidFill>
                  <a:srgbClr val="FF0000"/>
                </a:solidFill>
              </a:rPr>
              <a:t>= 0 + 0</a:t>
            </a:r>
            <a:endParaRPr sz="2600" dirty="0">
              <a:solidFill>
                <a:srgbClr val="FF0000"/>
              </a:solidFill>
            </a:endParaRPr>
          </a:p>
          <a:p>
            <a:r>
              <a:rPr lang="en" sz="2600" dirty="0">
                <a:solidFill>
                  <a:srgbClr val="FF0000"/>
                </a:solidFill>
              </a:rPr>
              <a:t>= 0</a:t>
            </a:r>
            <a:endParaRPr sz="2600" dirty="0">
              <a:solidFill>
                <a:srgbClr val="FF0000"/>
              </a:solidFill>
            </a:endParaRPr>
          </a:p>
        </p:txBody>
      </p:sp>
      <p:sp>
        <p:nvSpPr>
          <p:cNvPr id="52" name="Google Shape;731;p41"/>
          <p:cNvSpPr txBox="1"/>
          <p:nvPr/>
        </p:nvSpPr>
        <p:spPr>
          <a:xfrm>
            <a:off x="7031503" y="3811448"/>
            <a:ext cx="4959485" cy="2626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600" b="1" dirty="0"/>
              <a:t>Using 2W instead</a:t>
            </a:r>
            <a:r>
              <a:rPr lang="en-US" sz="2600" dirty="0"/>
              <a:t>:</a:t>
            </a:r>
          </a:p>
          <a:p>
            <a:r>
              <a:rPr lang="en" sz="2600" dirty="0">
                <a:solidFill>
                  <a:srgbClr val="FF0000"/>
                </a:solidFill>
              </a:rPr>
              <a:t>= max(0, 2.6 - 9.8 + 1) </a:t>
            </a:r>
            <a:endParaRPr sz="2600" dirty="0">
              <a:solidFill>
                <a:srgbClr val="FF0000"/>
              </a:solidFill>
            </a:endParaRPr>
          </a:p>
          <a:p>
            <a:r>
              <a:rPr lang="en" sz="2600" dirty="0">
                <a:solidFill>
                  <a:srgbClr val="FF0000"/>
                </a:solidFill>
              </a:rPr>
              <a:t>   +max(0, 4.0 - 9.8 + 1)</a:t>
            </a:r>
            <a:endParaRPr sz="2600" dirty="0">
              <a:solidFill>
                <a:srgbClr val="FF0000"/>
              </a:solidFill>
            </a:endParaRPr>
          </a:p>
          <a:p>
            <a:r>
              <a:rPr lang="en" sz="2600" dirty="0">
                <a:solidFill>
                  <a:srgbClr val="FF0000"/>
                </a:solidFill>
              </a:rPr>
              <a:t>= max(0, -6.2) + max(0, -4.8)</a:t>
            </a:r>
            <a:endParaRPr sz="2600" dirty="0">
              <a:solidFill>
                <a:srgbClr val="FF0000"/>
              </a:solidFill>
            </a:endParaRPr>
          </a:p>
          <a:p>
            <a:r>
              <a:rPr lang="en" sz="2600" dirty="0">
                <a:solidFill>
                  <a:srgbClr val="FF0000"/>
                </a:solidFill>
              </a:rPr>
              <a:t>= 0 + 0</a:t>
            </a:r>
            <a:endParaRPr sz="2600" dirty="0">
              <a:solidFill>
                <a:srgbClr val="FF0000"/>
              </a:solidFill>
            </a:endParaRPr>
          </a:p>
          <a:p>
            <a:r>
              <a:rPr lang="en" sz="2600" dirty="0">
                <a:solidFill>
                  <a:srgbClr val="FF0000"/>
                </a:solidFill>
              </a:rPr>
              <a:t>= 0</a:t>
            </a:r>
            <a:endParaRPr sz="2600" dirty="0">
              <a:solidFill>
                <a:srgbClr val="FF0000"/>
              </a:solidFill>
            </a:endParaRPr>
          </a:p>
        </p:txBody>
      </p:sp>
      <p:sp>
        <p:nvSpPr>
          <p:cNvPr id="53" name="Google Shape;372;p28"/>
          <p:cNvSpPr/>
          <p:nvPr/>
        </p:nvSpPr>
        <p:spPr>
          <a:xfrm>
            <a:off x="3125149" y="3146950"/>
            <a:ext cx="1540799" cy="3121079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6160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Multiclass SVM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145</a:t>
            </a:fld>
            <a:endParaRPr lang="en-US" dirty="0"/>
          </a:p>
        </p:txBody>
      </p:sp>
      <p:pic>
        <p:nvPicPr>
          <p:cNvPr id="22" name="Google Shape;184;p22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359352" y="1414275"/>
            <a:ext cx="1569479" cy="15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85;p22"/>
          <p:cNvPicPr preferRelativeResize="0"/>
          <p:nvPr/>
        </p:nvPicPr>
        <p:blipFill rotWithShape="1">
          <a:blip r:embed="rId3">
            <a:alphaModFix/>
          </a:blip>
          <a:srcRect l="11760" r="15953"/>
          <a:stretch/>
        </p:blipFill>
        <p:spPr>
          <a:xfrm>
            <a:off x="3061291" y="1402413"/>
            <a:ext cx="1677631" cy="153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6;p22"/>
          <p:cNvPicPr preferRelativeResize="0"/>
          <p:nvPr/>
        </p:nvPicPr>
        <p:blipFill rotWithShape="1">
          <a:blip r:embed="rId4">
            <a:alphaModFix/>
          </a:blip>
          <a:srcRect r="27262"/>
          <a:stretch/>
        </p:blipFill>
        <p:spPr>
          <a:xfrm>
            <a:off x="4914617" y="1408728"/>
            <a:ext cx="1492718" cy="15391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83164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1.3</a:t>
            </a:r>
            <a:endParaRPr lang="en-US" sz="4000" dirty="0"/>
          </a:p>
        </p:txBody>
      </p:sp>
      <p:sp>
        <p:nvSpPr>
          <p:cNvPr id="39" name="TextBox 38"/>
          <p:cNvSpPr txBox="1"/>
          <p:nvPr/>
        </p:nvSpPr>
        <p:spPr>
          <a:xfrm>
            <a:off x="3483163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4.9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83163" y="4770806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23917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39178" y="3972121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2.5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82084" y="4772855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-3.1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7848" y="5571383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Loss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17831" y="5571383"/>
            <a:ext cx="840295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2.9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77928" y="5571383"/>
            <a:ext cx="44435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989310" y="5571383"/>
            <a:ext cx="1093569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12.9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4" name="Google Shape;67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4708" y="701089"/>
            <a:ext cx="5307210" cy="627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721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31331" y="136973"/>
            <a:ext cx="2693964" cy="57033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724;p41"/>
          <p:cNvSpPr txBox="1"/>
          <p:nvPr/>
        </p:nvSpPr>
        <p:spPr>
          <a:xfrm>
            <a:off x="6857892" y="2792368"/>
            <a:ext cx="5040842" cy="1462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800" dirty="0"/>
              <a:t>How should we choose between W and 2W if they both perform </a:t>
            </a:r>
            <a:r>
              <a:rPr lang="en-US" sz="2800"/>
              <a:t>the same on the training data?</a:t>
            </a:r>
            <a:endParaRPr sz="2800" dirty="0"/>
          </a:p>
        </p:txBody>
      </p:sp>
      <p:sp>
        <p:nvSpPr>
          <p:cNvPr id="53" name="Google Shape;372;p28"/>
          <p:cNvSpPr/>
          <p:nvPr/>
        </p:nvSpPr>
        <p:spPr>
          <a:xfrm>
            <a:off x="3125149" y="3146950"/>
            <a:ext cx="1540799" cy="3121079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74946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Regularization: Beyond Training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146</a:t>
            </a:fld>
            <a:endParaRPr lang="en-US" dirty="0"/>
          </a:p>
        </p:txBody>
      </p:sp>
      <p:pic>
        <p:nvPicPr>
          <p:cNvPr id="8" name="Google Shape;799;p47"/>
          <p:cNvPicPr preferRelativeResize="0"/>
          <p:nvPr/>
        </p:nvPicPr>
        <p:blipFill rotWithShape="1">
          <a:blip r:embed="rId2">
            <a:alphaModFix/>
          </a:blip>
          <a:srcRect r="25125" b="11323"/>
          <a:stretch/>
        </p:blipFill>
        <p:spPr>
          <a:xfrm>
            <a:off x="533294" y="1148583"/>
            <a:ext cx="5400892" cy="13944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00;p47"/>
          <p:cNvSpPr/>
          <p:nvPr/>
        </p:nvSpPr>
        <p:spPr>
          <a:xfrm rot="5400000">
            <a:off x="3737558" y="783544"/>
            <a:ext cx="567452" cy="3825803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802;p47"/>
          <p:cNvSpPr txBox="1"/>
          <p:nvPr/>
        </p:nvSpPr>
        <p:spPr>
          <a:xfrm>
            <a:off x="1309125" y="2980172"/>
            <a:ext cx="4340869" cy="974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Data loss</a:t>
            </a:r>
            <a:r>
              <a:rPr lang="en" sz="2399"/>
              <a:t>: Model predictions should match training data</a:t>
            </a:r>
            <a:endParaRPr sz="2399"/>
          </a:p>
        </p:txBody>
      </p:sp>
    </p:spTree>
    <p:extLst>
      <p:ext uri="{BB962C8B-B14F-4D97-AF65-F5344CB8AC3E}">
        <p14:creationId xmlns:p14="http://schemas.microsoft.com/office/powerpoint/2010/main" val="211015237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Regularization: Beyond Training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147</a:t>
            </a:fld>
            <a:endParaRPr lang="en-US" dirty="0"/>
          </a:p>
        </p:txBody>
      </p:sp>
      <p:pic>
        <p:nvPicPr>
          <p:cNvPr id="8" name="Google Shape;799;p47"/>
          <p:cNvPicPr preferRelativeResize="0"/>
          <p:nvPr/>
        </p:nvPicPr>
        <p:blipFill rotWithShape="1">
          <a:blip r:embed="rId2">
            <a:alphaModFix/>
          </a:blip>
          <a:srcRect b="11323"/>
          <a:stretch/>
        </p:blipFill>
        <p:spPr>
          <a:xfrm>
            <a:off x="533294" y="1148583"/>
            <a:ext cx="7213220" cy="13944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00;p47"/>
          <p:cNvSpPr/>
          <p:nvPr/>
        </p:nvSpPr>
        <p:spPr>
          <a:xfrm rot="5400000">
            <a:off x="3737558" y="783544"/>
            <a:ext cx="567452" cy="3825803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0" name="Google Shape;801;p47"/>
          <p:cNvSpPr/>
          <p:nvPr/>
        </p:nvSpPr>
        <p:spPr>
          <a:xfrm rot="5400000">
            <a:off x="6750008" y="2105200"/>
            <a:ext cx="567452" cy="1204486"/>
          </a:xfrm>
          <a:prstGeom prst="rightBrace">
            <a:avLst>
              <a:gd name="adj1" fmla="val 40245"/>
              <a:gd name="adj2" fmla="val 5005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802;p47"/>
          <p:cNvSpPr txBox="1"/>
          <p:nvPr/>
        </p:nvSpPr>
        <p:spPr>
          <a:xfrm>
            <a:off x="1309125" y="2980172"/>
            <a:ext cx="4340869" cy="974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Data loss</a:t>
            </a:r>
            <a:r>
              <a:rPr lang="en" sz="2399"/>
              <a:t>: Model predictions should match training data</a:t>
            </a:r>
            <a:endParaRPr sz="2399"/>
          </a:p>
        </p:txBody>
      </p:sp>
      <p:sp>
        <p:nvSpPr>
          <p:cNvPr id="12" name="Google Shape;803;p47"/>
          <p:cNvSpPr txBox="1"/>
          <p:nvPr/>
        </p:nvSpPr>
        <p:spPr>
          <a:xfrm>
            <a:off x="5840211" y="3050354"/>
            <a:ext cx="5034289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 dirty="0"/>
              <a:t>Regularization</a:t>
            </a:r>
            <a:r>
              <a:rPr lang="en" sz="2399" dirty="0"/>
              <a:t>: Prevent the model from doing </a:t>
            </a:r>
            <a:r>
              <a:rPr lang="en" sz="2399" i="1" dirty="0"/>
              <a:t>too </a:t>
            </a:r>
            <a:r>
              <a:rPr lang="en" sz="2399" dirty="0"/>
              <a:t>well on training data</a:t>
            </a:r>
            <a:endParaRPr sz="2399" dirty="0"/>
          </a:p>
        </p:txBody>
      </p:sp>
    </p:spTree>
    <p:extLst>
      <p:ext uri="{BB962C8B-B14F-4D97-AF65-F5344CB8AC3E}">
        <p14:creationId xmlns:p14="http://schemas.microsoft.com/office/powerpoint/2010/main" val="119201832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Regularization: Beyond Training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148</a:t>
            </a:fld>
            <a:endParaRPr lang="en-US" dirty="0"/>
          </a:p>
        </p:txBody>
      </p:sp>
      <p:pic>
        <p:nvPicPr>
          <p:cNvPr id="8" name="Google Shape;799;p47"/>
          <p:cNvPicPr preferRelativeResize="0"/>
          <p:nvPr/>
        </p:nvPicPr>
        <p:blipFill rotWithShape="1">
          <a:blip r:embed="rId2">
            <a:alphaModFix/>
          </a:blip>
          <a:srcRect b="11323"/>
          <a:stretch/>
        </p:blipFill>
        <p:spPr>
          <a:xfrm>
            <a:off x="533294" y="1148583"/>
            <a:ext cx="7213220" cy="13944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00;p47"/>
          <p:cNvSpPr/>
          <p:nvPr/>
        </p:nvSpPr>
        <p:spPr>
          <a:xfrm rot="5400000">
            <a:off x="3737558" y="783544"/>
            <a:ext cx="567452" cy="3825803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0" name="Google Shape;801;p47"/>
          <p:cNvSpPr/>
          <p:nvPr/>
        </p:nvSpPr>
        <p:spPr>
          <a:xfrm rot="5400000">
            <a:off x="6750008" y="2105200"/>
            <a:ext cx="567452" cy="1204486"/>
          </a:xfrm>
          <a:prstGeom prst="rightBrace">
            <a:avLst>
              <a:gd name="adj1" fmla="val 40245"/>
              <a:gd name="adj2" fmla="val 5005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802;p47"/>
          <p:cNvSpPr txBox="1"/>
          <p:nvPr/>
        </p:nvSpPr>
        <p:spPr>
          <a:xfrm>
            <a:off x="1309125" y="2980172"/>
            <a:ext cx="4340869" cy="974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Data loss</a:t>
            </a:r>
            <a:r>
              <a:rPr lang="en" sz="2399"/>
              <a:t>: Model predictions should match training data</a:t>
            </a:r>
            <a:endParaRPr sz="2399"/>
          </a:p>
        </p:txBody>
      </p:sp>
      <p:sp>
        <p:nvSpPr>
          <p:cNvPr id="12" name="Google Shape;803;p47"/>
          <p:cNvSpPr txBox="1"/>
          <p:nvPr/>
        </p:nvSpPr>
        <p:spPr>
          <a:xfrm>
            <a:off x="5840211" y="3050354"/>
            <a:ext cx="5034289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Regularization</a:t>
            </a:r>
            <a:r>
              <a:rPr lang="en" sz="2399"/>
              <a:t>: Prevent the model from doing </a:t>
            </a:r>
            <a:r>
              <a:rPr lang="en" sz="2399" i="1"/>
              <a:t>too </a:t>
            </a:r>
            <a:r>
              <a:rPr lang="en" sz="2399"/>
              <a:t>well on training data</a:t>
            </a:r>
            <a:endParaRPr sz="2399"/>
          </a:p>
        </p:txBody>
      </p:sp>
      <p:sp>
        <p:nvSpPr>
          <p:cNvPr id="13" name="Google Shape;804;p47"/>
          <p:cNvSpPr txBox="1"/>
          <p:nvPr/>
        </p:nvSpPr>
        <p:spPr>
          <a:xfrm>
            <a:off x="8654445" y="1470705"/>
            <a:ext cx="3611859" cy="90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= regularization strength</a:t>
            </a:r>
            <a:endParaRPr sz="2399" dirty="0"/>
          </a:p>
          <a:p>
            <a:r>
              <a:rPr lang="en" sz="2399" dirty="0"/>
              <a:t>(</a:t>
            </a:r>
            <a:r>
              <a:rPr lang="en" sz="2399" dirty="0" err="1"/>
              <a:t>hyperparameter</a:t>
            </a:r>
            <a:r>
              <a:rPr lang="en" sz="2399" dirty="0"/>
              <a:t>)</a:t>
            </a:r>
            <a:endParaRPr sz="2399" dirty="0"/>
          </a:p>
        </p:txBody>
      </p:sp>
      <p:pic>
        <p:nvPicPr>
          <p:cNvPr id="14" name="Google Shape;80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1658" y="1579876"/>
            <a:ext cx="372787" cy="524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909973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Regularization: Beyond Training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149</a:t>
            </a:fld>
            <a:endParaRPr lang="en-US" dirty="0"/>
          </a:p>
        </p:txBody>
      </p:sp>
      <p:pic>
        <p:nvPicPr>
          <p:cNvPr id="8" name="Google Shape;799;p47"/>
          <p:cNvPicPr preferRelativeResize="0"/>
          <p:nvPr/>
        </p:nvPicPr>
        <p:blipFill rotWithShape="1">
          <a:blip r:embed="rId2">
            <a:alphaModFix/>
          </a:blip>
          <a:srcRect b="11323"/>
          <a:stretch/>
        </p:blipFill>
        <p:spPr>
          <a:xfrm>
            <a:off x="533294" y="1148583"/>
            <a:ext cx="7213220" cy="13944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00;p47"/>
          <p:cNvSpPr/>
          <p:nvPr/>
        </p:nvSpPr>
        <p:spPr>
          <a:xfrm rot="5400000">
            <a:off x="3737558" y="783544"/>
            <a:ext cx="567452" cy="3825803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0" name="Google Shape;801;p47"/>
          <p:cNvSpPr/>
          <p:nvPr/>
        </p:nvSpPr>
        <p:spPr>
          <a:xfrm rot="5400000">
            <a:off x="6750008" y="2105200"/>
            <a:ext cx="567452" cy="1204486"/>
          </a:xfrm>
          <a:prstGeom prst="rightBrace">
            <a:avLst>
              <a:gd name="adj1" fmla="val 40245"/>
              <a:gd name="adj2" fmla="val 5005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802;p47"/>
          <p:cNvSpPr txBox="1"/>
          <p:nvPr/>
        </p:nvSpPr>
        <p:spPr>
          <a:xfrm>
            <a:off x="1309125" y="2980172"/>
            <a:ext cx="4340869" cy="974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Data loss</a:t>
            </a:r>
            <a:r>
              <a:rPr lang="en" sz="2399"/>
              <a:t>: Model predictions should match training data</a:t>
            </a:r>
            <a:endParaRPr sz="2399"/>
          </a:p>
        </p:txBody>
      </p:sp>
      <p:sp>
        <p:nvSpPr>
          <p:cNvPr id="12" name="Google Shape;803;p47"/>
          <p:cNvSpPr txBox="1"/>
          <p:nvPr/>
        </p:nvSpPr>
        <p:spPr>
          <a:xfrm>
            <a:off x="5840211" y="3050354"/>
            <a:ext cx="5034289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Regularization</a:t>
            </a:r>
            <a:r>
              <a:rPr lang="en" sz="2399"/>
              <a:t>: Prevent the model from doing </a:t>
            </a:r>
            <a:r>
              <a:rPr lang="en" sz="2399" i="1"/>
              <a:t>too </a:t>
            </a:r>
            <a:r>
              <a:rPr lang="en" sz="2399"/>
              <a:t>well on training data</a:t>
            </a:r>
            <a:endParaRPr sz="2399"/>
          </a:p>
        </p:txBody>
      </p:sp>
      <p:sp>
        <p:nvSpPr>
          <p:cNvPr id="13" name="Google Shape;804;p47"/>
          <p:cNvSpPr txBox="1"/>
          <p:nvPr/>
        </p:nvSpPr>
        <p:spPr>
          <a:xfrm>
            <a:off x="8654445" y="1470705"/>
            <a:ext cx="3611859" cy="90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= regularization strength</a:t>
            </a:r>
            <a:endParaRPr sz="2399" dirty="0"/>
          </a:p>
          <a:p>
            <a:r>
              <a:rPr lang="en" sz="2399" dirty="0"/>
              <a:t>(</a:t>
            </a:r>
            <a:r>
              <a:rPr lang="en" sz="2399" dirty="0" err="1"/>
              <a:t>hyperparameter</a:t>
            </a:r>
            <a:r>
              <a:rPr lang="en" sz="2399" dirty="0"/>
              <a:t>)</a:t>
            </a:r>
            <a:endParaRPr sz="2399" dirty="0"/>
          </a:p>
        </p:txBody>
      </p:sp>
      <p:pic>
        <p:nvPicPr>
          <p:cNvPr id="14" name="Google Shape;80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1658" y="1579876"/>
            <a:ext cx="372787" cy="52466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806;p47"/>
          <p:cNvSpPr txBox="1"/>
          <p:nvPr/>
        </p:nvSpPr>
        <p:spPr>
          <a:xfrm>
            <a:off x="66349" y="4305360"/>
            <a:ext cx="6685459" cy="2013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2399" b="1"/>
              <a:t>Simple examples</a:t>
            </a:r>
            <a:endParaRPr sz="2399" b="1"/>
          </a:p>
          <a:p>
            <a:pPr>
              <a:lnSpc>
                <a:spcPct val="115000"/>
              </a:lnSpc>
            </a:pPr>
            <a:r>
              <a:rPr lang="en" sz="2399" u="sng"/>
              <a:t>L2 regularization: </a:t>
            </a:r>
            <a:endParaRPr sz="2399" u="sng"/>
          </a:p>
          <a:p>
            <a:pPr>
              <a:lnSpc>
                <a:spcPct val="115000"/>
              </a:lnSpc>
            </a:pPr>
            <a:r>
              <a:rPr lang="en" sz="2399"/>
              <a:t>L1 regularization: </a:t>
            </a:r>
            <a:endParaRPr sz="2399"/>
          </a:p>
          <a:p>
            <a:pPr>
              <a:lnSpc>
                <a:spcPct val="115000"/>
              </a:lnSpc>
            </a:pPr>
            <a:r>
              <a:rPr lang="en" sz="2399"/>
              <a:t>Elastic net (L1 + L2): </a:t>
            </a:r>
            <a:endParaRPr sz="2399"/>
          </a:p>
        </p:txBody>
      </p:sp>
      <p:pic>
        <p:nvPicPr>
          <p:cNvPr id="16" name="Google Shape;80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1593" y="4797732"/>
            <a:ext cx="2808468" cy="480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08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1612" y="5254514"/>
            <a:ext cx="2828430" cy="43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09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64668" y="5691299"/>
            <a:ext cx="3532546" cy="40956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810;p47"/>
          <p:cNvSpPr txBox="1"/>
          <p:nvPr/>
        </p:nvSpPr>
        <p:spPr>
          <a:xfrm>
            <a:off x="6674561" y="4305360"/>
            <a:ext cx="5591743" cy="2013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2399" b="1" dirty="0"/>
              <a:t>More complex</a:t>
            </a:r>
            <a:r>
              <a:rPr lang="en" sz="2399" dirty="0"/>
              <a:t>:</a:t>
            </a:r>
            <a:endParaRPr sz="2399" dirty="0"/>
          </a:p>
          <a:p>
            <a:pPr>
              <a:lnSpc>
                <a:spcPct val="115000"/>
              </a:lnSpc>
            </a:pPr>
            <a:r>
              <a:rPr lang="en" sz="2399" dirty="0"/>
              <a:t>Dropout</a:t>
            </a:r>
            <a:endParaRPr sz="2399" dirty="0"/>
          </a:p>
          <a:p>
            <a:pPr>
              <a:lnSpc>
                <a:spcPct val="115000"/>
              </a:lnSpc>
            </a:pPr>
            <a:r>
              <a:rPr lang="en" sz="2399" dirty="0"/>
              <a:t>Batch normalization</a:t>
            </a:r>
            <a:endParaRPr sz="2399" dirty="0"/>
          </a:p>
          <a:p>
            <a:pPr>
              <a:lnSpc>
                <a:spcPct val="115000"/>
              </a:lnSpc>
            </a:pPr>
            <a:r>
              <a:rPr lang="en-US" sz="2399" dirty="0"/>
              <a:t>Cutout, </a:t>
            </a:r>
            <a:r>
              <a:rPr lang="en-US" sz="2399" dirty="0" err="1"/>
              <a:t>Mixup</a:t>
            </a:r>
            <a:r>
              <a:rPr lang="en-US" sz="2399" dirty="0"/>
              <a:t>, Stochastic depth, </a:t>
            </a:r>
            <a:r>
              <a:rPr lang="en-US" sz="2399" dirty="0" err="1"/>
              <a:t>etc</a:t>
            </a:r>
            <a:r>
              <a:rPr lang="mr-IN" sz="2399" dirty="0"/>
              <a:t>…</a:t>
            </a:r>
            <a:endParaRPr sz="2399" dirty="0"/>
          </a:p>
        </p:txBody>
      </p:sp>
    </p:spTree>
    <p:extLst>
      <p:ext uri="{BB962C8B-B14F-4D97-AF65-F5344CB8AC3E}">
        <p14:creationId xmlns:p14="http://schemas.microsoft.com/office/powerpoint/2010/main" val="1150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31A31-41FC-4069-8A23-28849390F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Random Fields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BB215-7F12-44E0-A6B8-54BFBB66D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78248-C567-4E8A-A3A8-1846A93A7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26C9E-E690-4932-A868-D82DB30E0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15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B2ACB23-1A0E-4F0D-B7B6-168CEFE19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Interaction potentials depend on guide image</a:t>
            </a:r>
            <a:br>
              <a:rPr lang="en-US" dirty="0"/>
            </a:br>
            <a:r>
              <a:rPr lang="en-US" dirty="0"/>
              <a:t>(sound familiar?)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C9AEF1-A07C-44FB-A1FF-528076A4F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377" y="866198"/>
            <a:ext cx="3472876" cy="2408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4FE681-9907-44F5-A65A-48DD66A7F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655" y="2753591"/>
            <a:ext cx="7141244" cy="365755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70793AB-6116-44EB-A65F-3C1D959C18B6}"/>
              </a:ext>
            </a:extLst>
          </p:cNvPr>
          <p:cNvSpPr/>
          <p:nvPr/>
        </p:nvSpPr>
        <p:spPr>
          <a:xfrm>
            <a:off x="4038600" y="6113069"/>
            <a:ext cx="1499755" cy="3651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7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Regularization: Beyond Training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150</a:t>
            </a:fld>
            <a:endParaRPr lang="en-US" dirty="0"/>
          </a:p>
        </p:txBody>
      </p:sp>
      <p:pic>
        <p:nvPicPr>
          <p:cNvPr id="8" name="Google Shape;799;p47"/>
          <p:cNvPicPr preferRelativeResize="0"/>
          <p:nvPr/>
        </p:nvPicPr>
        <p:blipFill rotWithShape="1">
          <a:blip r:embed="rId2">
            <a:alphaModFix/>
          </a:blip>
          <a:srcRect b="11323"/>
          <a:stretch/>
        </p:blipFill>
        <p:spPr>
          <a:xfrm>
            <a:off x="533294" y="1148583"/>
            <a:ext cx="7213220" cy="13944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00;p47"/>
          <p:cNvSpPr/>
          <p:nvPr/>
        </p:nvSpPr>
        <p:spPr>
          <a:xfrm rot="5400000">
            <a:off x="3737558" y="783544"/>
            <a:ext cx="567452" cy="3825803"/>
          </a:xfrm>
          <a:prstGeom prst="rightBrace">
            <a:avLst>
              <a:gd name="adj1" fmla="val 40245"/>
              <a:gd name="adj2" fmla="val 639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0" name="Google Shape;801;p47"/>
          <p:cNvSpPr/>
          <p:nvPr/>
        </p:nvSpPr>
        <p:spPr>
          <a:xfrm rot="5400000">
            <a:off x="6750008" y="2105200"/>
            <a:ext cx="567452" cy="1204486"/>
          </a:xfrm>
          <a:prstGeom prst="rightBrace">
            <a:avLst>
              <a:gd name="adj1" fmla="val 40245"/>
              <a:gd name="adj2" fmla="val 5005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802;p47"/>
          <p:cNvSpPr txBox="1"/>
          <p:nvPr/>
        </p:nvSpPr>
        <p:spPr>
          <a:xfrm>
            <a:off x="1309125" y="2980172"/>
            <a:ext cx="4340869" cy="974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Data loss</a:t>
            </a:r>
            <a:r>
              <a:rPr lang="en" sz="2399"/>
              <a:t>: Model predictions should match training data</a:t>
            </a:r>
            <a:endParaRPr sz="2399"/>
          </a:p>
        </p:txBody>
      </p:sp>
      <p:sp>
        <p:nvSpPr>
          <p:cNvPr id="12" name="Google Shape;803;p47"/>
          <p:cNvSpPr txBox="1"/>
          <p:nvPr/>
        </p:nvSpPr>
        <p:spPr>
          <a:xfrm>
            <a:off x="5840211" y="3050354"/>
            <a:ext cx="5034289" cy="83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Regularization</a:t>
            </a:r>
            <a:r>
              <a:rPr lang="en" sz="2399"/>
              <a:t>: Prevent the model from doing </a:t>
            </a:r>
            <a:r>
              <a:rPr lang="en" sz="2399" i="1"/>
              <a:t>too </a:t>
            </a:r>
            <a:r>
              <a:rPr lang="en" sz="2399"/>
              <a:t>well on training data</a:t>
            </a:r>
            <a:endParaRPr sz="2399"/>
          </a:p>
        </p:txBody>
      </p:sp>
      <p:sp>
        <p:nvSpPr>
          <p:cNvPr id="13" name="Google Shape;804;p47"/>
          <p:cNvSpPr txBox="1"/>
          <p:nvPr/>
        </p:nvSpPr>
        <p:spPr>
          <a:xfrm>
            <a:off x="8654445" y="1470705"/>
            <a:ext cx="3611859" cy="90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= regularization strength</a:t>
            </a:r>
            <a:endParaRPr sz="2399" dirty="0"/>
          </a:p>
          <a:p>
            <a:r>
              <a:rPr lang="en" sz="2399" dirty="0"/>
              <a:t>(</a:t>
            </a:r>
            <a:r>
              <a:rPr lang="en" sz="2399" dirty="0" err="1"/>
              <a:t>hyperparameter</a:t>
            </a:r>
            <a:r>
              <a:rPr lang="en" sz="2399" dirty="0"/>
              <a:t>)</a:t>
            </a:r>
            <a:endParaRPr sz="2399" dirty="0"/>
          </a:p>
        </p:txBody>
      </p:sp>
      <p:pic>
        <p:nvPicPr>
          <p:cNvPr id="14" name="Google Shape;80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1658" y="1579876"/>
            <a:ext cx="372787" cy="52466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810;p47"/>
          <p:cNvSpPr txBox="1"/>
          <p:nvPr/>
        </p:nvSpPr>
        <p:spPr>
          <a:xfrm>
            <a:off x="533294" y="4328660"/>
            <a:ext cx="11029815" cy="1875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2399" b="1" dirty="0"/>
              <a:t>Purpose of Regularization:</a:t>
            </a:r>
          </a:p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399" dirty="0"/>
              <a:t>Express preferences in among models beyond ”minimize training error”</a:t>
            </a:r>
          </a:p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399" dirty="0"/>
              <a:t>Avoid </a:t>
            </a:r>
            <a:r>
              <a:rPr lang="en-US" sz="2399" b="1" dirty="0"/>
              <a:t>overfitting</a:t>
            </a:r>
            <a:r>
              <a:rPr lang="en-US" sz="2399" dirty="0"/>
              <a:t>: Prefer simple models that generalize better</a:t>
            </a:r>
          </a:p>
          <a:p>
            <a:pPr marL="342900" indent="-342900">
              <a:lnSpc>
                <a:spcPct val="115000"/>
              </a:lnSpc>
              <a:buFontTx/>
              <a:buChar char="-"/>
            </a:pPr>
            <a:r>
              <a:rPr lang="en-US" sz="2399" dirty="0"/>
              <a:t>Improve optimization by adding curvature</a:t>
            </a:r>
          </a:p>
        </p:txBody>
      </p:sp>
    </p:spTree>
    <p:extLst>
      <p:ext uri="{BB962C8B-B14F-4D97-AF65-F5344CB8AC3E}">
        <p14:creationId xmlns:p14="http://schemas.microsoft.com/office/powerpoint/2010/main" val="55847852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Regularization: Expressing Preferences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151</a:t>
            </a:fld>
            <a:endParaRPr lang="en-US" dirty="0"/>
          </a:p>
        </p:txBody>
      </p:sp>
      <p:pic>
        <p:nvPicPr>
          <p:cNvPr id="5" name="Google Shape;843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45415" y="1988467"/>
            <a:ext cx="4461123" cy="76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4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084" y="1754713"/>
            <a:ext cx="3240223" cy="66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4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429" y="2622949"/>
            <a:ext cx="3417876" cy="567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46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6100" y="3496092"/>
            <a:ext cx="6022827" cy="750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47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0678" y="4911390"/>
            <a:ext cx="4231165" cy="8605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49;p50"/>
          <p:cNvSpPr txBox="1"/>
          <p:nvPr/>
        </p:nvSpPr>
        <p:spPr>
          <a:xfrm>
            <a:off x="7094128" y="1421416"/>
            <a:ext cx="2623717" cy="567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L2 Regularization</a:t>
            </a:r>
            <a:endParaRPr sz="2399"/>
          </a:p>
        </p:txBody>
      </p:sp>
    </p:spTree>
    <p:extLst>
      <p:ext uri="{BB962C8B-B14F-4D97-AF65-F5344CB8AC3E}">
        <p14:creationId xmlns:p14="http://schemas.microsoft.com/office/powerpoint/2010/main" val="183830954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Regularization: Expressing Preferences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152</a:t>
            </a:fld>
            <a:endParaRPr lang="en-US" dirty="0"/>
          </a:p>
        </p:txBody>
      </p:sp>
      <p:pic>
        <p:nvPicPr>
          <p:cNvPr id="5" name="Google Shape;843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45415" y="1988467"/>
            <a:ext cx="4461123" cy="76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4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084" y="1754713"/>
            <a:ext cx="3240223" cy="66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4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429" y="2622949"/>
            <a:ext cx="3417876" cy="567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46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6100" y="3496092"/>
            <a:ext cx="6022827" cy="750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47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0678" y="4911390"/>
            <a:ext cx="4231165" cy="86057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848;p50"/>
          <p:cNvSpPr/>
          <p:nvPr/>
        </p:nvSpPr>
        <p:spPr>
          <a:xfrm>
            <a:off x="2040678" y="3547712"/>
            <a:ext cx="4839539" cy="763401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849;p50"/>
          <p:cNvSpPr txBox="1"/>
          <p:nvPr/>
        </p:nvSpPr>
        <p:spPr>
          <a:xfrm>
            <a:off x="7094128" y="1421416"/>
            <a:ext cx="2623717" cy="567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L2 Regularization</a:t>
            </a:r>
            <a:endParaRPr sz="2399"/>
          </a:p>
        </p:txBody>
      </p:sp>
      <p:sp>
        <p:nvSpPr>
          <p:cNvPr id="12" name="Google Shape;850;p50"/>
          <p:cNvSpPr txBox="1"/>
          <p:nvPr/>
        </p:nvSpPr>
        <p:spPr>
          <a:xfrm>
            <a:off x="7519468" y="3484428"/>
            <a:ext cx="3713033" cy="74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L2 regularization likes to “spread out” the weights </a:t>
            </a:r>
            <a:endParaRPr sz="2399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3961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Regularization: Prefer Simpler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153</a:t>
            </a:fld>
            <a:endParaRPr lang="en-US" dirty="0"/>
          </a:p>
        </p:txBody>
      </p:sp>
      <p:cxnSp>
        <p:nvCxnSpPr>
          <p:cNvPr id="24" name="Google Shape;874;p52"/>
          <p:cNvCxnSpPr/>
          <p:nvPr/>
        </p:nvCxnSpPr>
        <p:spPr>
          <a:xfrm>
            <a:off x="2716507" y="5055640"/>
            <a:ext cx="675584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875;p52"/>
          <p:cNvCxnSpPr/>
          <p:nvPr/>
        </p:nvCxnSpPr>
        <p:spPr>
          <a:xfrm>
            <a:off x="6094423" y="1544876"/>
            <a:ext cx="0" cy="375902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876;p52"/>
          <p:cNvSpPr/>
          <p:nvPr/>
        </p:nvSpPr>
        <p:spPr>
          <a:xfrm>
            <a:off x="3296130" y="4333598"/>
            <a:ext cx="512666" cy="512666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7" name="Google Shape;877;p52"/>
          <p:cNvSpPr/>
          <p:nvPr/>
        </p:nvSpPr>
        <p:spPr>
          <a:xfrm>
            <a:off x="4591668" y="2971949"/>
            <a:ext cx="512666" cy="512666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8" name="Google Shape;878;p52"/>
          <p:cNvSpPr/>
          <p:nvPr/>
        </p:nvSpPr>
        <p:spPr>
          <a:xfrm>
            <a:off x="7616944" y="2459313"/>
            <a:ext cx="512666" cy="512666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879;p52"/>
          <p:cNvSpPr/>
          <p:nvPr/>
        </p:nvSpPr>
        <p:spPr>
          <a:xfrm>
            <a:off x="6242596" y="3167971"/>
            <a:ext cx="512666" cy="512666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Google Shape;880;p52"/>
          <p:cNvSpPr/>
          <p:nvPr/>
        </p:nvSpPr>
        <p:spPr>
          <a:xfrm>
            <a:off x="6599365" y="2149143"/>
            <a:ext cx="512666" cy="512666"/>
          </a:xfrm>
          <a:prstGeom prst="flowChartConnector">
            <a:avLst/>
          </a:prstGeom>
          <a:solidFill>
            <a:srgbClr val="A4C2F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1" name="Google Shape;881;p52"/>
          <p:cNvSpPr txBox="1"/>
          <p:nvPr/>
        </p:nvSpPr>
        <p:spPr>
          <a:xfrm>
            <a:off x="1933862" y="4729728"/>
            <a:ext cx="629836" cy="651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x</a:t>
            </a:r>
            <a:endParaRPr sz="3199"/>
          </a:p>
        </p:txBody>
      </p:sp>
      <p:sp>
        <p:nvSpPr>
          <p:cNvPr id="32" name="Google Shape;882;p52"/>
          <p:cNvSpPr txBox="1"/>
          <p:nvPr/>
        </p:nvSpPr>
        <p:spPr>
          <a:xfrm>
            <a:off x="5518495" y="1419957"/>
            <a:ext cx="629836" cy="651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y</a:t>
            </a:r>
            <a:endParaRPr sz="3199"/>
          </a:p>
        </p:txBody>
      </p:sp>
    </p:spTree>
    <p:extLst>
      <p:ext uri="{BB962C8B-B14F-4D97-AF65-F5344CB8AC3E}">
        <p14:creationId xmlns:p14="http://schemas.microsoft.com/office/powerpoint/2010/main" val="90481398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Regularization: Prefer Simpler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154</a:t>
            </a:fld>
            <a:endParaRPr lang="en-US" dirty="0"/>
          </a:p>
        </p:txBody>
      </p:sp>
      <p:cxnSp>
        <p:nvCxnSpPr>
          <p:cNvPr id="22" name="Google Shape;870;p52"/>
          <p:cNvCxnSpPr/>
          <p:nvPr/>
        </p:nvCxnSpPr>
        <p:spPr>
          <a:xfrm rot="10800000" flipH="1">
            <a:off x="2994788" y="2038268"/>
            <a:ext cx="6014033" cy="2533340"/>
          </a:xfrm>
          <a:prstGeom prst="straightConnector1">
            <a:avLst/>
          </a:prstGeom>
          <a:noFill/>
          <a:ln w="762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873;p52"/>
          <p:cNvSpPr/>
          <p:nvPr/>
        </p:nvSpPr>
        <p:spPr>
          <a:xfrm>
            <a:off x="3474578" y="1737869"/>
            <a:ext cx="5641305" cy="3575251"/>
          </a:xfrm>
          <a:custGeom>
            <a:avLst/>
            <a:gdLst/>
            <a:ahLst/>
            <a:cxnLst/>
            <a:rect l="l" t="t" r="r" b="b"/>
            <a:pathLst>
              <a:path w="90193" h="57161" extrusionOk="0">
                <a:moveTo>
                  <a:pt x="0" y="57161"/>
                </a:moveTo>
                <a:cubicBezTo>
                  <a:pt x="178" y="55200"/>
                  <a:pt x="60" y="52646"/>
                  <a:pt x="1070" y="45397"/>
                </a:cubicBezTo>
                <a:cubicBezTo>
                  <a:pt x="2080" y="38148"/>
                  <a:pt x="2556" y="17234"/>
                  <a:pt x="6061" y="13669"/>
                </a:cubicBezTo>
                <a:cubicBezTo>
                  <a:pt x="9567" y="10104"/>
                  <a:pt x="16280" y="20562"/>
                  <a:pt x="22103" y="24008"/>
                </a:cubicBezTo>
                <a:cubicBezTo>
                  <a:pt x="27926" y="27454"/>
                  <a:pt x="36541" y="33752"/>
                  <a:pt x="40997" y="34346"/>
                </a:cubicBezTo>
                <a:cubicBezTo>
                  <a:pt x="45453" y="34940"/>
                  <a:pt x="46642" y="31613"/>
                  <a:pt x="48840" y="27573"/>
                </a:cubicBezTo>
                <a:cubicBezTo>
                  <a:pt x="51038" y="23533"/>
                  <a:pt x="52108" y="14680"/>
                  <a:pt x="54187" y="10105"/>
                </a:cubicBezTo>
                <a:cubicBezTo>
                  <a:pt x="56267" y="5530"/>
                  <a:pt x="58465" y="-827"/>
                  <a:pt x="61317" y="123"/>
                </a:cubicBezTo>
                <a:cubicBezTo>
                  <a:pt x="64169" y="1074"/>
                  <a:pt x="66486" y="6361"/>
                  <a:pt x="71299" y="15808"/>
                </a:cubicBezTo>
                <a:cubicBezTo>
                  <a:pt x="76112" y="25255"/>
                  <a:pt x="87044" y="49972"/>
                  <a:pt x="90193" y="56805"/>
                </a:cubicBezTo>
              </a:path>
            </a:pathLst>
          </a:custGeom>
          <a:noFill/>
          <a:ln w="76200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24" name="Google Shape;874;p52"/>
          <p:cNvCxnSpPr/>
          <p:nvPr/>
        </p:nvCxnSpPr>
        <p:spPr>
          <a:xfrm>
            <a:off x="2716507" y="5055640"/>
            <a:ext cx="675584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875;p52"/>
          <p:cNvCxnSpPr/>
          <p:nvPr/>
        </p:nvCxnSpPr>
        <p:spPr>
          <a:xfrm>
            <a:off x="6094423" y="1544876"/>
            <a:ext cx="0" cy="375902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876;p52"/>
          <p:cNvSpPr/>
          <p:nvPr/>
        </p:nvSpPr>
        <p:spPr>
          <a:xfrm>
            <a:off x="3296130" y="4333598"/>
            <a:ext cx="512666" cy="512666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7" name="Google Shape;877;p52"/>
          <p:cNvSpPr/>
          <p:nvPr/>
        </p:nvSpPr>
        <p:spPr>
          <a:xfrm>
            <a:off x="4591668" y="2971949"/>
            <a:ext cx="512666" cy="512666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8" name="Google Shape;878;p52"/>
          <p:cNvSpPr/>
          <p:nvPr/>
        </p:nvSpPr>
        <p:spPr>
          <a:xfrm>
            <a:off x="7616944" y="2459313"/>
            <a:ext cx="512666" cy="512666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879;p52"/>
          <p:cNvSpPr/>
          <p:nvPr/>
        </p:nvSpPr>
        <p:spPr>
          <a:xfrm>
            <a:off x="6242596" y="3167971"/>
            <a:ext cx="512666" cy="512666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Google Shape;880;p52"/>
          <p:cNvSpPr/>
          <p:nvPr/>
        </p:nvSpPr>
        <p:spPr>
          <a:xfrm>
            <a:off x="6599365" y="2149143"/>
            <a:ext cx="512666" cy="512666"/>
          </a:xfrm>
          <a:prstGeom prst="flowChartConnector">
            <a:avLst/>
          </a:prstGeom>
          <a:solidFill>
            <a:srgbClr val="A4C2F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1" name="Google Shape;881;p52"/>
          <p:cNvSpPr txBox="1"/>
          <p:nvPr/>
        </p:nvSpPr>
        <p:spPr>
          <a:xfrm>
            <a:off x="1933862" y="4729728"/>
            <a:ext cx="629836" cy="651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x</a:t>
            </a:r>
            <a:endParaRPr sz="3199"/>
          </a:p>
        </p:txBody>
      </p:sp>
      <p:sp>
        <p:nvSpPr>
          <p:cNvPr id="32" name="Google Shape;882;p52"/>
          <p:cNvSpPr txBox="1"/>
          <p:nvPr/>
        </p:nvSpPr>
        <p:spPr>
          <a:xfrm>
            <a:off x="5518495" y="1419957"/>
            <a:ext cx="629836" cy="651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y</a:t>
            </a:r>
            <a:endParaRPr sz="3199"/>
          </a:p>
        </p:txBody>
      </p:sp>
      <p:sp>
        <p:nvSpPr>
          <p:cNvPr id="33" name="Google Shape;884;p52"/>
          <p:cNvSpPr txBox="1"/>
          <p:nvPr/>
        </p:nvSpPr>
        <p:spPr>
          <a:xfrm>
            <a:off x="8715196" y="1166589"/>
            <a:ext cx="629836" cy="76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>
                <a:solidFill>
                  <a:srgbClr val="38761D"/>
                </a:solidFill>
              </a:rPr>
              <a:t>f</a:t>
            </a:r>
            <a:r>
              <a:rPr lang="en" sz="3199" b="1" baseline="-25000">
                <a:solidFill>
                  <a:srgbClr val="38761D"/>
                </a:solidFill>
              </a:rPr>
              <a:t>2</a:t>
            </a:r>
            <a:endParaRPr sz="3199" b="1" baseline="-25000">
              <a:solidFill>
                <a:srgbClr val="38761D"/>
              </a:solidFill>
            </a:endParaRPr>
          </a:p>
        </p:txBody>
      </p:sp>
      <p:sp>
        <p:nvSpPr>
          <p:cNvPr id="34" name="Google Shape;883;p52"/>
          <p:cNvSpPr txBox="1"/>
          <p:nvPr/>
        </p:nvSpPr>
        <p:spPr>
          <a:xfrm>
            <a:off x="7053396" y="974473"/>
            <a:ext cx="629836" cy="76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>
                <a:solidFill>
                  <a:srgbClr val="0000FF"/>
                </a:solidFill>
              </a:rPr>
              <a:t>f</a:t>
            </a:r>
            <a:r>
              <a:rPr lang="en" sz="3199" b="1" baseline="-25000">
                <a:solidFill>
                  <a:srgbClr val="0000FF"/>
                </a:solidFill>
              </a:rPr>
              <a:t>1</a:t>
            </a:r>
            <a:endParaRPr sz="3199" b="1" baseline="-25000" dirty="0">
              <a:solidFill>
                <a:srgbClr val="0000FF"/>
              </a:solidFill>
            </a:endParaRPr>
          </a:p>
        </p:txBody>
      </p:sp>
      <p:sp>
        <p:nvSpPr>
          <p:cNvPr id="35" name="Google Shape;907;p53"/>
          <p:cNvSpPr txBox="1"/>
          <p:nvPr/>
        </p:nvSpPr>
        <p:spPr>
          <a:xfrm>
            <a:off x="2563698" y="5250161"/>
            <a:ext cx="6926729" cy="968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800" dirty="0"/>
              <a:t>The model f</a:t>
            </a:r>
            <a:r>
              <a:rPr lang="en-US" sz="2800" baseline="-25000" dirty="0"/>
              <a:t>1 </a:t>
            </a:r>
            <a:r>
              <a:rPr lang="en-US" sz="2800" dirty="0"/>
              <a:t>fits the training data perfectly</a:t>
            </a:r>
          </a:p>
          <a:p>
            <a:r>
              <a:rPr lang="en-US" sz="2800" dirty="0"/>
              <a:t>The model f</a:t>
            </a:r>
            <a:r>
              <a:rPr lang="en-US" sz="2800" baseline="-25000" dirty="0"/>
              <a:t>2 </a:t>
            </a:r>
            <a:r>
              <a:rPr lang="en-US" sz="2800" dirty="0"/>
              <a:t>has training error, but is simpler</a:t>
            </a:r>
            <a:endParaRPr 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83672016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Regularization: Prefer Simpler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155</a:t>
            </a:fld>
            <a:endParaRPr lang="en-US" dirty="0"/>
          </a:p>
        </p:txBody>
      </p:sp>
      <p:cxnSp>
        <p:nvCxnSpPr>
          <p:cNvPr id="5" name="Google Shape;889;p53"/>
          <p:cNvCxnSpPr/>
          <p:nvPr/>
        </p:nvCxnSpPr>
        <p:spPr>
          <a:xfrm rot="10800000" flipH="1">
            <a:off x="2994788" y="2038268"/>
            <a:ext cx="6014033" cy="2533340"/>
          </a:xfrm>
          <a:prstGeom prst="straightConnector1">
            <a:avLst/>
          </a:prstGeom>
          <a:noFill/>
          <a:ln w="762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892;p53"/>
          <p:cNvSpPr/>
          <p:nvPr/>
        </p:nvSpPr>
        <p:spPr>
          <a:xfrm>
            <a:off x="3474578" y="1737869"/>
            <a:ext cx="5641305" cy="3575251"/>
          </a:xfrm>
          <a:custGeom>
            <a:avLst/>
            <a:gdLst/>
            <a:ahLst/>
            <a:cxnLst/>
            <a:rect l="l" t="t" r="r" b="b"/>
            <a:pathLst>
              <a:path w="90193" h="57161" extrusionOk="0">
                <a:moveTo>
                  <a:pt x="0" y="57161"/>
                </a:moveTo>
                <a:cubicBezTo>
                  <a:pt x="178" y="55200"/>
                  <a:pt x="60" y="52646"/>
                  <a:pt x="1070" y="45397"/>
                </a:cubicBezTo>
                <a:cubicBezTo>
                  <a:pt x="2080" y="38148"/>
                  <a:pt x="2556" y="17234"/>
                  <a:pt x="6061" y="13669"/>
                </a:cubicBezTo>
                <a:cubicBezTo>
                  <a:pt x="9567" y="10104"/>
                  <a:pt x="16280" y="20562"/>
                  <a:pt x="22103" y="24008"/>
                </a:cubicBezTo>
                <a:cubicBezTo>
                  <a:pt x="27926" y="27454"/>
                  <a:pt x="36541" y="33752"/>
                  <a:pt x="40997" y="34346"/>
                </a:cubicBezTo>
                <a:cubicBezTo>
                  <a:pt x="45453" y="34940"/>
                  <a:pt x="46642" y="31613"/>
                  <a:pt x="48840" y="27573"/>
                </a:cubicBezTo>
                <a:cubicBezTo>
                  <a:pt x="51038" y="23533"/>
                  <a:pt x="52108" y="14680"/>
                  <a:pt x="54187" y="10105"/>
                </a:cubicBezTo>
                <a:cubicBezTo>
                  <a:pt x="56267" y="5530"/>
                  <a:pt x="58465" y="-827"/>
                  <a:pt x="61317" y="123"/>
                </a:cubicBezTo>
                <a:cubicBezTo>
                  <a:pt x="64169" y="1074"/>
                  <a:pt x="66486" y="6361"/>
                  <a:pt x="71299" y="15808"/>
                </a:cubicBezTo>
                <a:cubicBezTo>
                  <a:pt x="76112" y="25255"/>
                  <a:pt x="87044" y="49972"/>
                  <a:pt x="90193" y="56805"/>
                </a:cubicBezTo>
              </a:path>
            </a:pathLst>
          </a:custGeom>
          <a:noFill/>
          <a:ln w="76200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7" name="Google Shape;893;p53"/>
          <p:cNvCxnSpPr/>
          <p:nvPr/>
        </p:nvCxnSpPr>
        <p:spPr>
          <a:xfrm>
            <a:off x="2716507" y="5055640"/>
            <a:ext cx="675584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894;p53"/>
          <p:cNvCxnSpPr/>
          <p:nvPr/>
        </p:nvCxnSpPr>
        <p:spPr>
          <a:xfrm>
            <a:off x="6094423" y="1544876"/>
            <a:ext cx="0" cy="375902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895;p53"/>
          <p:cNvSpPr/>
          <p:nvPr/>
        </p:nvSpPr>
        <p:spPr>
          <a:xfrm>
            <a:off x="3296130" y="4333598"/>
            <a:ext cx="512666" cy="512666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0" name="Google Shape;896;p53"/>
          <p:cNvSpPr/>
          <p:nvPr/>
        </p:nvSpPr>
        <p:spPr>
          <a:xfrm>
            <a:off x="4591668" y="2971949"/>
            <a:ext cx="512666" cy="512666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897;p53"/>
          <p:cNvSpPr/>
          <p:nvPr/>
        </p:nvSpPr>
        <p:spPr>
          <a:xfrm>
            <a:off x="7616944" y="2459313"/>
            <a:ext cx="512666" cy="512666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2" name="Google Shape;898;p53"/>
          <p:cNvSpPr/>
          <p:nvPr/>
        </p:nvSpPr>
        <p:spPr>
          <a:xfrm>
            <a:off x="6242596" y="3167971"/>
            <a:ext cx="512666" cy="512666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3" name="Google Shape;899;p53"/>
          <p:cNvSpPr/>
          <p:nvPr/>
        </p:nvSpPr>
        <p:spPr>
          <a:xfrm>
            <a:off x="6599365" y="2149143"/>
            <a:ext cx="512666" cy="512666"/>
          </a:xfrm>
          <a:prstGeom prst="flowChartConnector">
            <a:avLst/>
          </a:prstGeom>
          <a:solidFill>
            <a:srgbClr val="A4C2F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4" name="Google Shape;900;p53"/>
          <p:cNvSpPr txBox="1"/>
          <p:nvPr/>
        </p:nvSpPr>
        <p:spPr>
          <a:xfrm>
            <a:off x="1933862" y="4729728"/>
            <a:ext cx="629836" cy="651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x</a:t>
            </a:r>
            <a:endParaRPr sz="3199"/>
          </a:p>
        </p:txBody>
      </p:sp>
      <p:sp>
        <p:nvSpPr>
          <p:cNvPr id="15" name="Google Shape;901;p53"/>
          <p:cNvSpPr txBox="1"/>
          <p:nvPr/>
        </p:nvSpPr>
        <p:spPr>
          <a:xfrm>
            <a:off x="5518495" y="1419957"/>
            <a:ext cx="629836" cy="651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y</a:t>
            </a:r>
            <a:endParaRPr sz="3199"/>
          </a:p>
        </p:txBody>
      </p:sp>
      <p:sp>
        <p:nvSpPr>
          <p:cNvPr id="16" name="Google Shape;902;p53"/>
          <p:cNvSpPr txBox="1"/>
          <p:nvPr/>
        </p:nvSpPr>
        <p:spPr>
          <a:xfrm>
            <a:off x="7053396" y="974473"/>
            <a:ext cx="629836" cy="76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>
                <a:solidFill>
                  <a:srgbClr val="0000FF"/>
                </a:solidFill>
              </a:rPr>
              <a:t>f</a:t>
            </a:r>
            <a:r>
              <a:rPr lang="en" sz="3199" b="1" baseline="-25000">
                <a:solidFill>
                  <a:srgbClr val="0000FF"/>
                </a:solidFill>
              </a:rPr>
              <a:t>1</a:t>
            </a:r>
            <a:endParaRPr sz="3199" b="1" baseline="-25000">
              <a:solidFill>
                <a:srgbClr val="0000FF"/>
              </a:solidFill>
            </a:endParaRPr>
          </a:p>
        </p:txBody>
      </p:sp>
      <p:sp>
        <p:nvSpPr>
          <p:cNvPr id="17" name="Google Shape;903;p53"/>
          <p:cNvSpPr txBox="1"/>
          <p:nvPr/>
        </p:nvSpPr>
        <p:spPr>
          <a:xfrm>
            <a:off x="8715196" y="1166589"/>
            <a:ext cx="629836" cy="76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>
                <a:solidFill>
                  <a:srgbClr val="38761D"/>
                </a:solidFill>
              </a:rPr>
              <a:t>f</a:t>
            </a:r>
            <a:r>
              <a:rPr lang="en" sz="3199" b="1" baseline="-25000">
                <a:solidFill>
                  <a:srgbClr val="38761D"/>
                </a:solidFill>
              </a:rPr>
              <a:t>2</a:t>
            </a:r>
            <a:endParaRPr sz="3199" b="1" baseline="-25000">
              <a:solidFill>
                <a:srgbClr val="38761D"/>
              </a:solidFill>
            </a:endParaRPr>
          </a:p>
        </p:txBody>
      </p:sp>
      <p:sp>
        <p:nvSpPr>
          <p:cNvPr id="18" name="Google Shape;904;p53"/>
          <p:cNvSpPr/>
          <p:nvPr/>
        </p:nvSpPr>
        <p:spPr>
          <a:xfrm>
            <a:off x="4195463" y="3820931"/>
            <a:ext cx="512666" cy="512666"/>
          </a:xfrm>
          <a:prstGeom prst="flowChartConnector">
            <a:avLst/>
          </a:prstGeom>
          <a:solidFill>
            <a:srgbClr val="EFEFEF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9" name="Google Shape;905;p53"/>
          <p:cNvSpPr/>
          <p:nvPr/>
        </p:nvSpPr>
        <p:spPr>
          <a:xfrm>
            <a:off x="5635654" y="2625876"/>
            <a:ext cx="512666" cy="512666"/>
          </a:xfrm>
          <a:prstGeom prst="flowChartConnector">
            <a:avLst/>
          </a:prstGeom>
          <a:solidFill>
            <a:srgbClr val="EFEFEF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906;p53"/>
          <p:cNvSpPr/>
          <p:nvPr/>
        </p:nvSpPr>
        <p:spPr>
          <a:xfrm>
            <a:off x="8129605" y="1818220"/>
            <a:ext cx="512666" cy="512666"/>
          </a:xfrm>
          <a:prstGeom prst="flowChartConnector">
            <a:avLst/>
          </a:prstGeom>
          <a:solidFill>
            <a:srgbClr val="EFEFEF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1" name="Google Shape;907;p53"/>
          <p:cNvSpPr txBox="1"/>
          <p:nvPr/>
        </p:nvSpPr>
        <p:spPr>
          <a:xfrm>
            <a:off x="2716507" y="5243806"/>
            <a:ext cx="6792876" cy="102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/>
              <a:t>Regularization pushes against fitting the data </a:t>
            </a:r>
            <a:r>
              <a:rPr lang="en" sz="2800" i="1"/>
              <a:t>too</a:t>
            </a:r>
            <a:r>
              <a:rPr lang="en" sz="2800"/>
              <a:t> well so we don’t fit noise in the data</a:t>
            </a:r>
            <a:endParaRPr sz="2800" dirty="0"/>
          </a:p>
        </p:txBody>
      </p:sp>
      <p:sp>
        <p:nvSpPr>
          <p:cNvPr id="39" name="TextBox 38"/>
          <p:cNvSpPr txBox="1"/>
          <p:nvPr/>
        </p:nvSpPr>
        <p:spPr>
          <a:xfrm>
            <a:off x="8960760" y="3167971"/>
            <a:ext cx="301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F1 is not a linear model; could be polynomial regression, </a:t>
            </a:r>
            <a:r>
              <a:rPr lang="en-US" i="1" dirty="0" err="1"/>
              <a:t>etc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754621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Regularization: Prefer Simpler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156</a:t>
            </a:fld>
            <a:endParaRPr lang="en-US" dirty="0"/>
          </a:p>
        </p:txBody>
      </p:sp>
      <p:cxnSp>
        <p:nvCxnSpPr>
          <p:cNvPr id="5" name="Google Shape;889;p53"/>
          <p:cNvCxnSpPr/>
          <p:nvPr/>
        </p:nvCxnSpPr>
        <p:spPr>
          <a:xfrm rot="10800000" flipH="1">
            <a:off x="2994788" y="2038268"/>
            <a:ext cx="6014033" cy="2533340"/>
          </a:xfrm>
          <a:prstGeom prst="straightConnector1">
            <a:avLst/>
          </a:prstGeom>
          <a:noFill/>
          <a:ln w="762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892;p53"/>
          <p:cNvSpPr/>
          <p:nvPr/>
        </p:nvSpPr>
        <p:spPr>
          <a:xfrm>
            <a:off x="3474578" y="1737869"/>
            <a:ext cx="5641305" cy="3575251"/>
          </a:xfrm>
          <a:custGeom>
            <a:avLst/>
            <a:gdLst/>
            <a:ahLst/>
            <a:cxnLst/>
            <a:rect l="l" t="t" r="r" b="b"/>
            <a:pathLst>
              <a:path w="90193" h="57161" extrusionOk="0">
                <a:moveTo>
                  <a:pt x="0" y="57161"/>
                </a:moveTo>
                <a:cubicBezTo>
                  <a:pt x="178" y="55200"/>
                  <a:pt x="60" y="52646"/>
                  <a:pt x="1070" y="45397"/>
                </a:cubicBezTo>
                <a:cubicBezTo>
                  <a:pt x="2080" y="38148"/>
                  <a:pt x="2556" y="17234"/>
                  <a:pt x="6061" y="13669"/>
                </a:cubicBezTo>
                <a:cubicBezTo>
                  <a:pt x="9567" y="10104"/>
                  <a:pt x="16280" y="20562"/>
                  <a:pt x="22103" y="24008"/>
                </a:cubicBezTo>
                <a:cubicBezTo>
                  <a:pt x="27926" y="27454"/>
                  <a:pt x="36541" y="33752"/>
                  <a:pt x="40997" y="34346"/>
                </a:cubicBezTo>
                <a:cubicBezTo>
                  <a:pt x="45453" y="34940"/>
                  <a:pt x="46642" y="31613"/>
                  <a:pt x="48840" y="27573"/>
                </a:cubicBezTo>
                <a:cubicBezTo>
                  <a:pt x="51038" y="23533"/>
                  <a:pt x="52108" y="14680"/>
                  <a:pt x="54187" y="10105"/>
                </a:cubicBezTo>
                <a:cubicBezTo>
                  <a:pt x="56267" y="5530"/>
                  <a:pt x="58465" y="-827"/>
                  <a:pt x="61317" y="123"/>
                </a:cubicBezTo>
                <a:cubicBezTo>
                  <a:pt x="64169" y="1074"/>
                  <a:pt x="66486" y="6361"/>
                  <a:pt x="71299" y="15808"/>
                </a:cubicBezTo>
                <a:cubicBezTo>
                  <a:pt x="76112" y="25255"/>
                  <a:pt x="87044" y="49972"/>
                  <a:pt x="90193" y="56805"/>
                </a:cubicBezTo>
              </a:path>
            </a:pathLst>
          </a:custGeom>
          <a:noFill/>
          <a:ln w="76200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7" name="Google Shape;893;p53"/>
          <p:cNvCxnSpPr/>
          <p:nvPr/>
        </p:nvCxnSpPr>
        <p:spPr>
          <a:xfrm>
            <a:off x="2716507" y="5055640"/>
            <a:ext cx="675584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894;p53"/>
          <p:cNvCxnSpPr/>
          <p:nvPr/>
        </p:nvCxnSpPr>
        <p:spPr>
          <a:xfrm>
            <a:off x="6094423" y="1544876"/>
            <a:ext cx="0" cy="375902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895;p53"/>
          <p:cNvSpPr/>
          <p:nvPr/>
        </p:nvSpPr>
        <p:spPr>
          <a:xfrm>
            <a:off x="3296130" y="4333598"/>
            <a:ext cx="512666" cy="512666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0" name="Google Shape;896;p53"/>
          <p:cNvSpPr/>
          <p:nvPr/>
        </p:nvSpPr>
        <p:spPr>
          <a:xfrm>
            <a:off x="4591668" y="2971949"/>
            <a:ext cx="512666" cy="512666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1" name="Google Shape;897;p53"/>
          <p:cNvSpPr/>
          <p:nvPr/>
        </p:nvSpPr>
        <p:spPr>
          <a:xfrm>
            <a:off x="7616944" y="2459313"/>
            <a:ext cx="512666" cy="512666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2" name="Google Shape;898;p53"/>
          <p:cNvSpPr/>
          <p:nvPr/>
        </p:nvSpPr>
        <p:spPr>
          <a:xfrm>
            <a:off x="6242596" y="3167971"/>
            <a:ext cx="512666" cy="512666"/>
          </a:xfrm>
          <a:prstGeom prst="flowChartConnector">
            <a:avLst/>
          </a:prstGeom>
          <a:solidFill>
            <a:srgbClr val="9FC5E8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3" name="Google Shape;899;p53"/>
          <p:cNvSpPr/>
          <p:nvPr/>
        </p:nvSpPr>
        <p:spPr>
          <a:xfrm>
            <a:off x="6599365" y="2149143"/>
            <a:ext cx="512666" cy="512666"/>
          </a:xfrm>
          <a:prstGeom prst="flowChartConnector">
            <a:avLst/>
          </a:prstGeom>
          <a:solidFill>
            <a:srgbClr val="A4C2F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4" name="Google Shape;900;p53"/>
          <p:cNvSpPr txBox="1"/>
          <p:nvPr/>
        </p:nvSpPr>
        <p:spPr>
          <a:xfrm>
            <a:off x="1933862" y="4729728"/>
            <a:ext cx="629836" cy="651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x</a:t>
            </a:r>
            <a:endParaRPr sz="3199"/>
          </a:p>
        </p:txBody>
      </p:sp>
      <p:sp>
        <p:nvSpPr>
          <p:cNvPr id="15" name="Google Shape;901;p53"/>
          <p:cNvSpPr txBox="1"/>
          <p:nvPr/>
        </p:nvSpPr>
        <p:spPr>
          <a:xfrm>
            <a:off x="5518495" y="1419957"/>
            <a:ext cx="629836" cy="651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y</a:t>
            </a:r>
            <a:endParaRPr sz="3199"/>
          </a:p>
        </p:txBody>
      </p:sp>
      <p:sp>
        <p:nvSpPr>
          <p:cNvPr id="16" name="Google Shape;902;p53"/>
          <p:cNvSpPr txBox="1"/>
          <p:nvPr/>
        </p:nvSpPr>
        <p:spPr>
          <a:xfrm>
            <a:off x="7053396" y="974473"/>
            <a:ext cx="629836" cy="76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>
                <a:solidFill>
                  <a:srgbClr val="0000FF"/>
                </a:solidFill>
              </a:rPr>
              <a:t>f</a:t>
            </a:r>
            <a:r>
              <a:rPr lang="en" sz="3199" b="1" baseline="-25000">
                <a:solidFill>
                  <a:srgbClr val="0000FF"/>
                </a:solidFill>
              </a:rPr>
              <a:t>1</a:t>
            </a:r>
            <a:endParaRPr sz="3199" b="1" baseline="-25000">
              <a:solidFill>
                <a:srgbClr val="0000FF"/>
              </a:solidFill>
            </a:endParaRPr>
          </a:p>
        </p:txBody>
      </p:sp>
      <p:sp>
        <p:nvSpPr>
          <p:cNvPr id="17" name="Google Shape;903;p53"/>
          <p:cNvSpPr txBox="1"/>
          <p:nvPr/>
        </p:nvSpPr>
        <p:spPr>
          <a:xfrm>
            <a:off x="8715196" y="1166589"/>
            <a:ext cx="629836" cy="763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>
                <a:solidFill>
                  <a:srgbClr val="38761D"/>
                </a:solidFill>
              </a:rPr>
              <a:t>f</a:t>
            </a:r>
            <a:r>
              <a:rPr lang="en" sz="3199" b="1" baseline="-25000">
                <a:solidFill>
                  <a:srgbClr val="38761D"/>
                </a:solidFill>
              </a:rPr>
              <a:t>2</a:t>
            </a:r>
            <a:endParaRPr sz="3199" b="1" baseline="-25000">
              <a:solidFill>
                <a:srgbClr val="38761D"/>
              </a:solidFill>
            </a:endParaRPr>
          </a:p>
        </p:txBody>
      </p:sp>
      <p:sp>
        <p:nvSpPr>
          <p:cNvPr id="18" name="Google Shape;904;p53"/>
          <p:cNvSpPr/>
          <p:nvPr/>
        </p:nvSpPr>
        <p:spPr>
          <a:xfrm>
            <a:off x="4195463" y="3820931"/>
            <a:ext cx="512666" cy="512666"/>
          </a:xfrm>
          <a:prstGeom prst="flowChartConnector">
            <a:avLst/>
          </a:prstGeom>
          <a:solidFill>
            <a:srgbClr val="EFEFEF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9" name="Google Shape;905;p53"/>
          <p:cNvSpPr/>
          <p:nvPr/>
        </p:nvSpPr>
        <p:spPr>
          <a:xfrm>
            <a:off x="5635654" y="2625876"/>
            <a:ext cx="512666" cy="512666"/>
          </a:xfrm>
          <a:prstGeom prst="flowChartConnector">
            <a:avLst/>
          </a:prstGeom>
          <a:solidFill>
            <a:srgbClr val="EFEFEF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0" name="Google Shape;906;p53"/>
          <p:cNvSpPr/>
          <p:nvPr/>
        </p:nvSpPr>
        <p:spPr>
          <a:xfrm>
            <a:off x="8129605" y="1818220"/>
            <a:ext cx="512666" cy="512666"/>
          </a:xfrm>
          <a:prstGeom prst="flowChartConnector">
            <a:avLst/>
          </a:prstGeom>
          <a:solidFill>
            <a:srgbClr val="EFEFEF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1" name="Google Shape;907;p53"/>
          <p:cNvSpPr txBox="1"/>
          <p:nvPr/>
        </p:nvSpPr>
        <p:spPr>
          <a:xfrm>
            <a:off x="2716507" y="5243806"/>
            <a:ext cx="6792876" cy="1029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/>
              <a:t>Regularization pushes against fitting the data </a:t>
            </a:r>
            <a:r>
              <a:rPr lang="en" sz="2800" i="1"/>
              <a:t>too</a:t>
            </a:r>
            <a:r>
              <a:rPr lang="en" sz="2800"/>
              <a:t> well so we don’t fit noise in the data</a:t>
            </a:r>
            <a:endParaRPr sz="2800" dirty="0"/>
          </a:p>
        </p:txBody>
      </p:sp>
      <p:sp>
        <p:nvSpPr>
          <p:cNvPr id="39" name="TextBox 38"/>
          <p:cNvSpPr txBox="1"/>
          <p:nvPr/>
        </p:nvSpPr>
        <p:spPr>
          <a:xfrm>
            <a:off x="8960760" y="3167971"/>
            <a:ext cx="301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F1 is not a linear model; could be polynomial regression, </a:t>
            </a:r>
            <a:r>
              <a:rPr lang="en-US" i="1" dirty="0" err="1"/>
              <a:t>etc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421667" y="1361646"/>
            <a:ext cx="37223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Regularization is important! You should (usually) use it.</a:t>
            </a:r>
          </a:p>
        </p:txBody>
      </p:sp>
    </p:spTree>
    <p:extLst>
      <p:ext uri="{BB962C8B-B14F-4D97-AF65-F5344CB8AC3E}">
        <p14:creationId xmlns:p14="http://schemas.microsoft.com/office/powerpoint/2010/main" val="19111469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6843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Cross-Entropy Loss</a:t>
            </a:r>
            <a:r>
              <a:rPr lang="en-US" dirty="0"/>
              <a:t> (Multinomial Logistic Regression)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157</a:t>
            </a:fld>
            <a:endParaRPr lang="en-US" dirty="0"/>
          </a:p>
        </p:txBody>
      </p:sp>
      <p:pic>
        <p:nvPicPr>
          <p:cNvPr id="11" name="Google Shape;920;p54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359350" y="154016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21;p54"/>
          <p:cNvSpPr txBox="1"/>
          <p:nvPr/>
        </p:nvSpPr>
        <p:spPr>
          <a:xfrm>
            <a:off x="3144047" y="981114"/>
            <a:ext cx="815388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Want to interpret raw classifier scores as </a:t>
            </a:r>
            <a:r>
              <a:rPr lang="en" sz="2800" b="1" dirty="0"/>
              <a:t>probabilities</a:t>
            </a:r>
            <a:endParaRPr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</p:spTree>
    <p:extLst>
      <p:ext uri="{BB962C8B-B14F-4D97-AF65-F5344CB8AC3E}">
        <p14:creationId xmlns:p14="http://schemas.microsoft.com/office/powerpoint/2010/main" val="158625577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6843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Cross-Entropy Loss</a:t>
            </a:r>
            <a:r>
              <a:rPr lang="en-US" dirty="0"/>
              <a:t> (Multinomial Logistic Regression)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158</a:t>
            </a:fld>
            <a:endParaRPr lang="en-US" dirty="0"/>
          </a:p>
        </p:txBody>
      </p:sp>
      <p:pic>
        <p:nvPicPr>
          <p:cNvPr id="11" name="Google Shape;920;p54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359350" y="154016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21;p54"/>
          <p:cNvSpPr txBox="1"/>
          <p:nvPr/>
        </p:nvSpPr>
        <p:spPr>
          <a:xfrm>
            <a:off x="3144047" y="981114"/>
            <a:ext cx="815388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Want to interpret raw classifier scores as </a:t>
            </a:r>
            <a:r>
              <a:rPr lang="en" sz="2800" b="1" dirty="0"/>
              <a:t>probabilities</a:t>
            </a:r>
            <a:endParaRPr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pic>
        <p:nvPicPr>
          <p:cNvPr id="38" name="Google Shape;10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108" y="1728476"/>
            <a:ext cx="2379244" cy="47387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" name="Google Shape;10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9089" y="1664748"/>
            <a:ext cx="3847767" cy="65614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" name="TextBox 39"/>
          <p:cNvSpPr txBox="1"/>
          <p:nvPr/>
        </p:nvSpPr>
        <p:spPr>
          <a:xfrm>
            <a:off x="10710442" y="1555748"/>
            <a:ext cx="1527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Softmax</a:t>
            </a:r>
            <a:r>
              <a:rPr lang="en-US" sz="2800" dirty="0"/>
              <a:t> function</a:t>
            </a:r>
          </a:p>
        </p:txBody>
      </p:sp>
    </p:spTree>
    <p:extLst>
      <p:ext uri="{BB962C8B-B14F-4D97-AF65-F5344CB8AC3E}">
        <p14:creationId xmlns:p14="http://schemas.microsoft.com/office/powerpoint/2010/main" val="78341626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6843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Cross-Entropy Loss</a:t>
            </a:r>
            <a:r>
              <a:rPr lang="en-US" dirty="0"/>
              <a:t> (Multinomial Logistic Regression)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159</a:t>
            </a:fld>
            <a:endParaRPr lang="en-US" dirty="0"/>
          </a:p>
        </p:txBody>
      </p:sp>
      <p:pic>
        <p:nvPicPr>
          <p:cNvPr id="11" name="Google Shape;920;p54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359350" y="154016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21;p54"/>
          <p:cNvSpPr txBox="1"/>
          <p:nvPr/>
        </p:nvSpPr>
        <p:spPr>
          <a:xfrm>
            <a:off x="3144047" y="981114"/>
            <a:ext cx="815388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Want to interpret raw classifier scores as </a:t>
            </a:r>
            <a:r>
              <a:rPr lang="en" sz="2800" b="1" dirty="0"/>
              <a:t>probabilities</a:t>
            </a:r>
            <a:endParaRPr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28" name="Google Shape;1031;p58"/>
          <p:cNvSpPr/>
          <p:nvPr/>
        </p:nvSpPr>
        <p:spPr>
          <a:xfrm>
            <a:off x="1435673" y="3215970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pic>
        <p:nvPicPr>
          <p:cNvPr id="38" name="Google Shape;10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108" y="1728476"/>
            <a:ext cx="2379244" cy="47387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" name="Google Shape;10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9089" y="1664748"/>
            <a:ext cx="3847767" cy="65614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" name="TextBox 39"/>
          <p:cNvSpPr txBox="1"/>
          <p:nvPr/>
        </p:nvSpPr>
        <p:spPr>
          <a:xfrm>
            <a:off x="10710442" y="1555748"/>
            <a:ext cx="1527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Softmax</a:t>
            </a:r>
            <a:r>
              <a:rPr lang="en-US" sz="2800" dirty="0"/>
              <a:t> function</a:t>
            </a:r>
          </a:p>
        </p:txBody>
      </p:sp>
      <p:sp>
        <p:nvSpPr>
          <p:cNvPr id="46" name="Google Shape;1142;p61"/>
          <p:cNvSpPr txBox="1"/>
          <p:nvPr/>
        </p:nvSpPr>
        <p:spPr>
          <a:xfrm>
            <a:off x="892056" y="5400220"/>
            <a:ext cx="2504064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133" dirty="0" err="1">
                <a:solidFill>
                  <a:srgbClr val="0000FF"/>
                </a:solidFill>
              </a:rPr>
              <a:t>Unnormalized</a:t>
            </a:r>
            <a:r>
              <a:rPr lang="en" sz="2133" dirty="0">
                <a:solidFill>
                  <a:srgbClr val="0000FF"/>
                </a:solidFill>
              </a:rPr>
              <a:t> log-probabilities / logits</a:t>
            </a:r>
            <a:endParaRPr sz="2133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37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2E060-F9D6-46F9-BA92-1254BBB7B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Dense CRF </a:t>
            </a:r>
            <a:r>
              <a:rPr lang="en-US" sz="3200" dirty="0"/>
              <a:t>[</a:t>
            </a:r>
            <a:r>
              <a:rPr lang="en-US" sz="3200" dirty="0" err="1"/>
              <a:t>Krähenbühl</a:t>
            </a:r>
            <a:r>
              <a:rPr lang="en-US" sz="3200" dirty="0"/>
              <a:t> and </a:t>
            </a:r>
            <a:r>
              <a:rPr lang="en-US" sz="3200" dirty="0" err="1"/>
              <a:t>Koltun</a:t>
            </a:r>
            <a:r>
              <a:rPr lang="en-US" sz="3200" dirty="0"/>
              <a:t> 2011]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917FD-AD21-4A76-9E73-80A7BA07F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wide color-based support region (like bilateral solver)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6A77A-8D54-4781-AD3B-CE027440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230CB-D019-449F-AFBF-356A618A9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12C49-D6D7-42C0-8DF8-D26EA8D02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366418-5D82-4C26-ABA3-5DF7DFC5D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2373954"/>
            <a:ext cx="8153400" cy="393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1484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6843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Cross-Entropy Loss</a:t>
            </a:r>
            <a:r>
              <a:rPr lang="en-US" dirty="0"/>
              <a:t> (Multinomial Logistic Regression)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160</a:t>
            </a:fld>
            <a:endParaRPr lang="en-US" dirty="0"/>
          </a:p>
        </p:txBody>
      </p:sp>
      <p:pic>
        <p:nvPicPr>
          <p:cNvPr id="11" name="Google Shape;920;p54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359350" y="154016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21;p54"/>
          <p:cNvSpPr txBox="1"/>
          <p:nvPr/>
        </p:nvSpPr>
        <p:spPr>
          <a:xfrm>
            <a:off x="3144047" y="981114"/>
            <a:ext cx="815388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Want to interpret raw classifier scores as </a:t>
            </a:r>
            <a:r>
              <a:rPr lang="en" sz="2800" b="1" dirty="0"/>
              <a:t>probabilities</a:t>
            </a:r>
            <a:endParaRPr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39682" y="316965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/>
              <a:t>24.5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39682" y="397022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164.0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39682" y="478441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/>
              <a:t>0.18</a:t>
            </a:r>
          </a:p>
        </p:txBody>
      </p:sp>
      <p:sp>
        <p:nvSpPr>
          <p:cNvPr id="28" name="Google Shape;1031;p58"/>
          <p:cNvSpPr/>
          <p:nvPr/>
        </p:nvSpPr>
        <p:spPr>
          <a:xfrm>
            <a:off x="1435673" y="3215970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1014;p58"/>
          <p:cNvSpPr/>
          <p:nvPr/>
        </p:nvSpPr>
        <p:spPr>
          <a:xfrm>
            <a:off x="3805222" y="3220588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31" name="Google Shape;1022;p58"/>
          <p:cNvCxnSpPr/>
          <p:nvPr/>
        </p:nvCxnSpPr>
        <p:spPr>
          <a:xfrm>
            <a:off x="2924128" y="4324172"/>
            <a:ext cx="784996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" name="Google Shape;1027;p58"/>
          <p:cNvSpPr txBox="1"/>
          <p:nvPr/>
        </p:nvSpPr>
        <p:spPr>
          <a:xfrm>
            <a:off x="3532030" y="2319740"/>
            <a:ext cx="1841920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FF0000"/>
                </a:solidFill>
              </a:rPr>
              <a:t>Probabilities must be &gt;= 0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60571" y="3708619"/>
            <a:ext cx="701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exp</a:t>
            </a:r>
            <a:endParaRPr lang="en-US" sz="2800" dirty="0"/>
          </a:p>
        </p:txBody>
      </p:sp>
      <p:pic>
        <p:nvPicPr>
          <p:cNvPr id="38" name="Google Shape;10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108" y="1728476"/>
            <a:ext cx="2379244" cy="47387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" name="Google Shape;10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9089" y="1664748"/>
            <a:ext cx="3847767" cy="65614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" name="TextBox 39"/>
          <p:cNvSpPr txBox="1"/>
          <p:nvPr/>
        </p:nvSpPr>
        <p:spPr>
          <a:xfrm>
            <a:off x="10710442" y="1555748"/>
            <a:ext cx="1527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Softmax</a:t>
            </a:r>
            <a:r>
              <a:rPr lang="en-US" sz="2800" dirty="0"/>
              <a:t> function</a:t>
            </a:r>
          </a:p>
        </p:txBody>
      </p:sp>
      <p:sp>
        <p:nvSpPr>
          <p:cNvPr id="44" name="Google Shape;1138;p61"/>
          <p:cNvSpPr txBox="1"/>
          <p:nvPr/>
        </p:nvSpPr>
        <p:spPr>
          <a:xfrm>
            <a:off x="3434318" y="5354790"/>
            <a:ext cx="2158638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FF0000"/>
                </a:solidFill>
              </a:rPr>
              <a:t>unnormalized</a:t>
            </a:r>
            <a:r>
              <a:rPr lang="en" sz="2399" dirty="0">
                <a:solidFill>
                  <a:srgbClr val="FF0000"/>
                </a:solidFill>
              </a:rPr>
              <a:t> probabilities</a:t>
            </a:r>
            <a:endParaRPr sz="2399" dirty="0">
              <a:solidFill>
                <a:srgbClr val="FF0000"/>
              </a:solidFill>
            </a:endParaRPr>
          </a:p>
        </p:txBody>
      </p:sp>
      <p:sp>
        <p:nvSpPr>
          <p:cNvPr id="46" name="Google Shape;1142;p61"/>
          <p:cNvSpPr txBox="1"/>
          <p:nvPr/>
        </p:nvSpPr>
        <p:spPr>
          <a:xfrm>
            <a:off x="892056" y="5400220"/>
            <a:ext cx="2504064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133" dirty="0" err="1">
                <a:solidFill>
                  <a:srgbClr val="0000FF"/>
                </a:solidFill>
              </a:rPr>
              <a:t>Unnormalized</a:t>
            </a:r>
            <a:r>
              <a:rPr lang="en" sz="2133" dirty="0">
                <a:solidFill>
                  <a:srgbClr val="0000FF"/>
                </a:solidFill>
              </a:rPr>
              <a:t> log-probabilities / logits</a:t>
            </a:r>
            <a:endParaRPr sz="2133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0311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6843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Cross-Entropy Loss</a:t>
            </a:r>
            <a:r>
              <a:rPr lang="en-US" dirty="0"/>
              <a:t> (Multinomial Logistic Regression)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161</a:t>
            </a:fld>
            <a:endParaRPr lang="en-US" dirty="0"/>
          </a:p>
        </p:txBody>
      </p:sp>
      <p:pic>
        <p:nvPicPr>
          <p:cNvPr id="11" name="Google Shape;920;p54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359350" y="154016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21;p54"/>
          <p:cNvSpPr txBox="1"/>
          <p:nvPr/>
        </p:nvSpPr>
        <p:spPr>
          <a:xfrm>
            <a:off x="3144047" y="981114"/>
            <a:ext cx="815388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Want to interpret raw classifier scores as </a:t>
            </a:r>
            <a:r>
              <a:rPr lang="en" sz="2800" b="1" dirty="0"/>
              <a:t>probabilities</a:t>
            </a:r>
            <a:endParaRPr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39682" y="316965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/>
              <a:t>24.5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39682" y="397022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164.0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39682" y="478441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/>
              <a:t>0.18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93354" y="316965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/>
              <a:t>0.13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93354" y="397022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0.87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93354" y="478441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0.00</a:t>
            </a:r>
          </a:p>
        </p:txBody>
      </p:sp>
      <p:sp>
        <p:nvSpPr>
          <p:cNvPr id="28" name="Google Shape;1031;p58"/>
          <p:cNvSpPr/>
          <p:nvPr/>
        </p:nvSpPr>
        <p:spPr>
          <a:xfrm>
            <a:off x="1435673" y="3215970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1014;p58"/>
          <p:cNvSpPr/>
          <p:nvPr/>
        </p:nvSpPr>
        <p:spPr>
          <a:xfrm>
            <a:off x="3805222" y="3220588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Google Shape;1018;p58"/>
          <p:cNvSpPr/>
          <p:nvPr/>
        </p:nvSpPr>
        <p:spPr>
          <a:xfrm>
            <a:off x="6269915" y="3220588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31" name="Google Shape;1022;p58"/>
          <p:cNvCxnSpPr/>
          <p:nvPr/>
        </p:nvCxnSpPr>
        <p:spPr>
          <a:xfrm>
            <a:off x="2924128" y="4324172"/>
            <a:ext cx="784996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" name="Google Shape;1022;p58"/>
          <p:cNvCxnSpPr/>
          <p:nvPr/>
        </p:nvCxnSpPr>
        <p:spPr>
          <a:xfrm>
            <a:off x="5333591" y="4333898"/>
            <a:ext cx="784996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" name="Google Shape;1027;p58"/>
          <p:cNvSpPr txBox="1"/>
          <p:nvPr/>
        </p:nvSpPr>
        <p:spPr>
          <a:xfrm>
            <a:off x="3532030" y="2319740"/>
            <a:ext cx="1841920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FF0000"/>
                </a:solidFill>
              </a:rPr>
              <a:t>Probabilities must be &gt;= 0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35" name="Google Shape;1028;p58"/>
          <p:cNvSpPr txBox="1"/>
          <p:nvPr/>
        </p:nvSpPr>
        <p:spPr>
          <a:xfrm>
            <a:off x="5738502" y="2319740"/>
            <a:ext cx="2069415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38761D"/>
                </a:solidFill>
              </a:rPr>
              <a:t>Probabilities must sum to 1</a:t>
            </a:r>
            <a:endParaRPr sz="2400" dirty="0">
              <a:solidFill>
                <a:srgbClr val="38761D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60571" y="3708619"/>
            <a:ext cx="701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exp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5173294" y="3862507"/>
            <a:ext cx="1110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normalize</a:t>
            </a:r>
            <a:endParaRPr lang="en-US" dirty="0"/>
          </a:p>
        </p:txBody>
      </p:sp>
      <p:pic>
        <p:nvPicPr>
          <p:cNvPr id="38" name="Google Shape;10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108" y="1728476"/>
            <a:ext cx="2379244" cy="47387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" name="Google Shape;10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9089" y="1664748"/>
            <a:ext cx="3847767" cy="65614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" name="TextBox 39"/>
          <p:cNvSpPr txBox="1"/>
          <p:nvPr/>
        </p:nvSpPr>
        <p:spPr>
          <a:xfrm>
            <a:off x="10710442" y="1555748"/>
            <a:ext cx="1527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Softmax</a:t>
            </a:r>
            <a:r>
              <a:rPr lang="en-US" sz="2800" dirty="0"/>
              <a:t> function</a:t>
            </a:r>
          </a:p>
        </p:txBody>
      </p:sp>
      <p:sp>
        <p:nvSpPr>
          <p:cNvPr id="44" name="Google Shape;1138;p61"/>
          <p:cNvSpPr txBox="1"/>
          <p:nvPr/>
        </p:nvSpPr>
        <p:spPr>
          <a:xfrm>
            <a:off x="3434318" y="5354790"/>
            <a:ext cx="2158638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FF0000"/>
                </a:solidFill>
              </a:rPr>
              <a:t>unnormalized</a:t>
            </a:r>
            <a:r>
              <a:rPr lang="en" sz="2399" dirty="0">
                <a:solidFill>
                  <a:srgbClr val="FF0000"/>
                </a:solidFill>
              </a:rPr>
              <a:t> probabilities</a:t>
            </a:r>
            <a:endParaRPr sz="2399" dirty="0">
              <a:solidFill>
                <a:srgbClr val="FF0000"/>
              </a:solidFill>
            </a:endParaRPr>
          </a:p>
        </p:txBody>
      </p:sp>
      <p:sp>
        <p:nvSpPr>
          <p:cNvPr id="45" name="Google Shape;1141;p61"/>
          <p:cNvSpPr txBox="1"/>
          <p:nvPr/>
        </p:nvSpPr>
        <p:spPr>
          <a:xfrm>
            <a:off x="6012794" y="5549267"/>
            <a:ext cx="1787735" cy="57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38761D"/>
                </a:solidFill>
              </a:rPr>
              <a:t>probabilities</a:t>
            </a:r>
            <a:endParaRPr sz="2399" dirty="0">
              <a:solidFill>
                <a:srgbClr val="38761D"/>
              </a:solidFill>
            </a:endParaRPr>
          </a:p>
        </p:txBody>
      </p:sp>
      <p:sp>
        <p:nvSpPr>
          <p:cNvPr id="46" name="Google Shape;1142;p61"/>
          <p:cNvSpPr txBox="1"/>
          <p:nvPr/>
        </p:nvSpPr>
        <p:spPr>
          <a:xfrm>
            <a:off x="892056" y="5400220"/>
            <a:ext cx="2504064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133" dirty="0" err="1">
                <a:solidFill>
                  <a:srgbClr val="0000FF"/>
                </a:solidFill>
              </a:rPr>
              <a:t>Unnormalized</a:t>
            </a:r>
            <a:r>
              <a:rPr lang="en" sz="2133" dirty="0">
                <a:solidFill>
                  <a:srgbClr val="0000FF"/>
                </a:solidFill>
              </a:rPr>
              <a:t> log-probabilities / logits</a:t>
            </a:r>
            <a:endParaRPr sz="2133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19756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6843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Cross-Entropy Loss</a:t>
            </a:r>
            <a:r>
              <a:rPr lang="en-US" dirty="0"/>
              <a:t> (Multinomial Logistic Regression)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162</a:t>
            </a:fld>
            <a:endParaRPr lang="en-US" dirty="0"/>
          </a:p>
        </p:txBody>
      </p:sp>
      <p:pic>
        <p:nvPicPr>
          <p:cNvPr id="11" name="Google Shape;920;p54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359350" y="154016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21;p54"/>
          <p:cNvSpPr txBox="1"/>
          <p:nvPr/>
        </p:nvSpPr>
        <p:spPr>
          <a:xfrm>
            <a:off x="3144047" y="981114"/>
            <a:ext cx="815388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Want to interpret raw classifier scores as </a:t>
            </a:r>
            <a:r>
              <a:rPr lang="en" sz="2800" b="1" dirty="0"/>
              <a:t>probabilities</a:t>
            </a:r>
            <a:endParaRPr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39682" y="316965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/>
              <a:t>24.5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39682" y="397022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164.0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39682" y="478441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/>
              <a:t>0.18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93354" y="316965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9900FF"/>
                </a:solidFill>
              </a:rPr>
              <a:t>0.13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93354" y="397022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0.87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93354" y="478441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0.00</a:t>
            </a:r>
          </a:p>
        </p:txBody>
      </p:sp>
      <p:sp>
        <p:nvSpPr>
          <p:cNvPr id="28" name="Google Shape;1031;p58"/>
          <p:cNvSpPr/>
          <p:nvPr/>
        </p:nvSpPr>
        <p:spPr>
          <a:xfrm>
            <a:off x="1435673" y="3215970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1014;p58"/>
          <p:cNvSpPr/>
          <p:nvPr/>
        </p:nvSpPr>
        <p:spPr>
          <a:xfrm>
            <a:off x="3805222" y="3220588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Google Shape;1018;p58"/>
          <p:cNvSpPr/>
          <p:nvPr/>
        </p:nvSpPr>
        <p:spPr>
          <a:xfrm>
            <a:off x="6269915" y="3220588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31" name="Google Shape;1022;p58"/>
          <p:cNvCxnSpPr/>
          <p:nvPr/>
        </p:nvCxnSpPr>
        <p:spPr>
          <a:xfrm>
            <a:off x="2924128" y="4324172"/>
            <a:ext cx="784996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" name="Google Shape;1022;p58"/>
          <p:cNvCxnSpPr/>
          <p:nvPr/>
        </p:nvCxnSpPr>
        <p:spPr>
          <a:xfrm>
            <a:off x="5333591" y="4333898"/>
            <a:ext cx="784996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" name="Google Shape;1027;p58"/>
          <p:cNvSpPr txBox="1"/>
          <p:nvPr/>
        </p:nvSpPr>
        <p:spPr>
          <a:xfrm>
            <a:off x="3532030" y="2319740"/>
            <a:ext cx="1841920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FF0000"/>
                </a:solidFill>
              </a:rPr>
              <a:t>Probabilities must be &gt;= 0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35" name="Google Shape;1028;p58"/>
          <p:cNvSpPr txBox="1"/>
          <p:nvPr/>
        </p:nvSpPr>
        <p:spPr>
          <a:xfrm>
            <a:off x="5738502" y="2319740"/>
            <a:ext cx="2069415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38761D"/>
                </a:solidFill>
              </a:rPr>
              <a:t>Probabilities must sum to 1</a:t>
            </a:r>
            <a:endParaRPr sz="2400" dirty="0">
              <a:solidFill>
                <a:srgbClr val="38761D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60571" y="3708619"/>
            <a:ext cx="701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exp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5173294" y="3862507"/>
            <a:ext cx="1110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normalize</a:t>
            </a:r>
            <a:endParaRPr lang="en-US" dirty="0"/>
          </a:p>
        </p:txBody>
      </p:sp>
      <p:pic>
        <p:nvPicPr>
          <p:cNvPr id="38" name="Google Shape;10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108" y="1728476"/>
            <a:ext cx="2379244" cy="47387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" name="Google Shape;10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9089" y="1664748"/>
            <a:ext cx="3847767" cy="65614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" name="TextBox 39"/>
          <p:cNvSpPr txBox="1"/>
          <p:nvPr/>
        </p:nvSpPr>
        <p:spPr>
          <a:xfrm>
            <a:off x="10710442" y="1555748"/>
            <a:ext cx="1527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Softmax</a:t>
            </a:r>
            <a:r>
              <a:rPr lang="en-US" sz="2800" dirty="0"/>
              <a:t> function</a:t>
            </a:r>
          </a:p>
        </p:txBody>
      </p:sp>
      <p:pic>
        <p:nvPicPr>
          <p:cNvPr id="41" name="Google Shape;1105;p60"/>
          <p:cNvPicPr preferRelativeResize="0"/>
          <p:nvPr/>
        </p:nvPicPr>
        <p:blipFill rotWithShape="1">
          <a:blip r:embed="rId5">
            <a:alphaModFix/>
          </a:blip>
          <a:srcRect t="10" b="-10"/>
          <a:stretch/>
        </p:blipFill>
        <p:spPr>
          <a:xfrm>
            <a:off x="7730754" y="2556650"/>
            <a:ext cx="4358517" cy="507016"/>
          </a:xfrm>
          <a:prstGeom prst="rect">
            <a:avLst/>
          </a:prstGeom>
          <a:noFill/>
          <a:ln w="12700">
            <a:solidFill>
              <a:srgbClr val="666666"/>
            </a:solidFill>
          </a:ln>
        </p:spPr>
      </p:pic>
      <p:sp>
        <p:nvSpPr>
          <p:cNvPr id="42" name="Google Shape;1107;p60"/>
          <p:cNvSpPr txBox="1"/>
          <p:nvPr/>
        </p:nvSpPr>
        <p:spPr>
          <a:xfrm>
            <a:off x="7838074" y="3190313"/>
            <a:ext cx="2882049" cy="122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200">
                <a:solidFill>
                  <a:srgbClr val="9900FF"/>
                </a:solidFill>
              </a:rPr>
              <a:t>L</a:t>
            </a:r>
            <a:r>
              <a:rPr lang="en" sz="3200" baseline="-25000">
                <a:solidFill>
                  <a:srgbClr val="9900FF"/>
                </a:solidFill>
              </a:rPr>
              <a:t>i</a:t>
            </a:r>
            <a:r>
              <a:rPr lang="en" sz="3200">
                <a:solidFill>
                  <a:srgbClr val="9900FF"/>
                </a:solidFill>
              </a:rPr>
              <a:t> = -log(0.13)</a:t>
            </a:r>
            <a:endParaRPr sz="3200" dirty="0">
              <a:solidFill>
                <a:srgbClr val="9900FF"/>
              </a:solidFill>
            </a:endParaRPr>
          </a:p>
          <a:p>
            <a:r>
              <a:rPr lang="en" sz="3200" dirty="0">
                <a:solidFill>
                  <a:srgbClr val="9900FF"/>
                </a:solidFill>
              </a:rPr>
              <a:t>      = </a:t>
            </a:r>
            <a:r>
              <a:rPr lang="en" sz="3200" b="1" dirty="0">
                <a:solidFill>
                  <a:srgbClr val="9900FF"/>
                </a:solidFill>
              </a:rPr>
              <a:t>2.04</a:t>
            </a:r>
            <a:endParaRPr sz="3200" b="1" dirty="0">
              <a:solidFill>
                <a:srgbClr val="9900FF"/>
              </a:solidFill>
            </a:endParaRPr>
          </a:p>
        </p:txBody>
      </p:sp>
      <p:sp>
        <p:nvSpPr>
          <p:cNvPr id="44" name="Google Shape;1138;p61"/>
          <p:cNvSpPr txBox="1"/>
          <p:nvPr/>
        </p:nvSpPr>
        <p:spPr>
          <a:xfrm>
            <a:off x="3434318" y="5354790"/>
            <a:ext cx="2158638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FF0000"/>
                </a:solidFill>
              </a:rPr>
              <a:t>unnormalized</a:t>
            </a:r>
            <a:r>
              <a:rPr lang="en" sz="2399" dirty="0">
                <a:solidFill>
                  <a:srgbClr val="FF0000"/>
                </a:solidFill>
              </a:rPr>
              <a:t> probabilities</a:t>
            </a:r>
            <a:endParaRPr sz="2399" dirty="0">
              <a:solidFill>
                <a:srgbClr val="FF0000"/>
              </a:solidFill>
            </a:endParaRPr>
          </a:p>
        </p:txBody>
      </p:sp>
      <p:sp>
        <p:nvSpPr>
          <p:cNvPr id="45" name="Google Shape;1141;p61"/>
          <p:cNvSpPr txBox="1"/>
          <p:nvPr/>
        </p:nvSpPr>
        <p:spPr>
          <a:xfrm>
            <a:off x="6012794" y="5549267"/>
            <a:ext cx="1787735" cy="57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38761D"/>
                </a:solidFill>
              </a:rPr>
              <a:t>probabilities</a:t>
            </a:r>
            <a:endParaRPr sz="2399" dirty="0">
              <a:solidFill>
                <a:srgbClr val="38761D"/>
              </a:solidFill>
            </a:endParaRPr>
          </a:p>
        </p:txBody>
      </p:sp>
      <p:sp>
        <p:nvSpPr>
          <p:cNvPr id="46" name="Google Shape;1142;p61"/>
          <p:cNvSpPr txBox="1"/>
          <p:nvPr/>
        </p:nvSpPr>
        <p:spPr>
          <a:xfrm>
            <a:off x="892056" y="5400220"/>
            <a:ext cx="2504064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133" dirty="0" err="1">
                <a:solidFill>
                  <a:srgbClr val="0000FF"/>
                </a:solidFill>
              </a:rPr>
              <a:t>Unnormalized</a:t>
            </a:r>
            <a:r>
              <a:rPr lang="en" sz="2133" dirty="0">
                <a:solidFill>
                  <a:srgbClr val="0000FF"/>
                </a:solidFill>
              </a:rPr>
              <a:t> log-probabilities / logits</a:t>
            </a:r>
            <a:endParaRPr sz="2133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806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6843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Cross-Entropy Loss</a:t>
            </a:r>
            <a:r>
              <a:rPr lang="en-US" dirty="0"/>
              <a:t> (Multinomial Logistic Regression)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163</a:t>
            </a:fld>
            <a:endParaRPr lang="en-US" dirty="0"/>
          </a:p>
        </p:txBody>
      </p:sp>
      <p:pic>
        <p:nvPicPr>
          <p:cNvPr id="11" name="Google Shape;920;p54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359350" y="154016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21;p54"/>
          <p:cNvSpPr txBox="1"/>
          <p:nvPr/>
        </p:nvSpPr>
        <p:spPr>
          <a:xfrm>
            <a:off x="3144047" y="981114"/>
            <a:ext cx="815388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Want to interpret raw classifier scores as </a:t>
            </a:r>
            <a:r>
              <a:rPr lang="en" sz="2800" b="1" dirty="0"/>
              <a:t>probabilities</a:t>
            </a:r>
            <a:endParaRPr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39682" y="316965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/>
              <a:t>24.5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39682" y="397022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164.0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39682" y="478441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/>
              <a:t>0.18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93354" y="316965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9900FF"/>
                </a:solidFill>
              </a:rPr>
              <a:t>0.13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93354" y="397022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0.87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93354" y="478441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0.00</a:t>
            </a:r>
          </a:p>
        </p:txBody>
      </p:sp>
      <p:sp>
        <p:nvSpPr>
          <p:cNvPr id="28" name="Google Shape;1031;p58"/>
          <p:cNvSpPr/>
          <p:nvPr/>
        </p:nvSpPr>
        <p:spPr>
          <a:xfrm>
            <a:off x="1435673" y="3215970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1014;p58"/>
          <p:cNvSpPr/>
          <p:nvPr/>
        </p:nvSpPr>
        <p:spPr>
          <a:xfrm>
            <a:off x="3805222" y="3220588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Google Shape;1018;p58"/>
          <p:cNvSpPr/>
          <p:nvPr/>
        </p:nvSpPr>
        <p:spPr>
          <a:xfrm>
            <a:off x="6269915" y="3220588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31" name="Google Shape;1022;p58"/>
          <p:cNvCxnSpPr/>
          <p:nvPr/>
        </p:nvCxnSpPr>
        <p:spPr>
          <a:xfrm>
            <a:off x="2924128" y="4324172"/>
            <a:ext cx="784996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" name="Google Shape;1022;p58"/>
          <p:cNvCxnSpPr/>
          <p:nvPr/>
        </p:nvCxnSpPr>
        <p:spPr>
          <a:xfrm>
            <a:off x="5333591" y="4333898"/>
            <a:ext cx="784996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" name="Google Shape;1027;p58"/>
          <p:cNvSpPr txBox="1"/>
          <p:nvPr/>
        </p:nvSpPr>
        <p:spPr>
          <a:xfrm>
            <a:off x="3532030" y="2319740"/>
            <a:ext cx="1841920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FF0000"/>
                </a:solidFill>
              </a:rPr>
              <a:t>Probabilities must be &gt;= 0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35" name="Google Shape;1028;p58"/>
          <p:cNvSpPr txBox="1"/>
          <p:nvPr/>
        </p:nvSpPr>
        <p:spPr>
          <a:xfrm>
            <a:off x="5738502" y="2319740"/>
            <a:ext cx="2069415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38761D"/>
                </a:solidFill>
              </a:rPr>
              <a:t>Probabilities must sum to 1</a:t>
            </a:r>
            <a:endParaRPr sz="2400" dirty="0">
              <a:solidFill>
                <a:srgbClr val="38761D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60571" y="3708619"/>
            <a:ext cx="701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exp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5173294" y="3862507"/>
            <a:ext cx="1110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normalize</a:t>
            </a:r>
            <a:endParaRPr lang="en-US" dirty="0"/>
          </a:p>
        </p:txBody>
      </p:sp>
      <p:pic>
        <p:nvPicPr>
          <p:cNvPr id="38" name="Google Shape;10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108" y="1728476"/>
            <a:ext cx="2379244" cy="47387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" name="Google Shape;10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9089" y="1664748"/>
            <a:ext cx="3847767" cy="65614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" name="TextBox 39"/>
          <p:cNvSpPr txBox="1"/>
          <p:nvPr/>
        </p:nvSpPr>
        <p:spPr>
          <a:xfrm>
            <a:off x="10710442" y="1555748"/>
            <a:ext cx="1527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Softmax</a:t>
            </a:r>
            <a:r>
              <a:rPr lang="en-US" sz="2800" dirty="0"/>
              <a:t> function</a:t>
            </a:r>
          </a:p>
        </p:txBody>
      </p:sp>
      <p:pic>
        <p:nvPicPr>
          <p:cNvPr id="41" name="Google Shape;1105;p60"/>
          <p:cNvPicPr preferRelativeResize="0"/>
          <p:nvPr/>
        </p:nvPicPr>
        <p:blipFill rotWithShape="1">
          <a:blip r:embed="rId5">
            <a:alphaModFix/>
          </a:blip>
          <a:srcRect t="10" b="-10"/>
          <a:stretch/>
        </p:blipFill>
        <p:spPr>
          <a:xfrm>
            <a:off x="7730754" y="2556650"/>
            <a:ext cx="4358517" cy="507016"/>
          </a:xfrm>
          <a:prstGeom prst="rect">
            <a:avLst/>
          </a:prstGeom>
          <a:noFill/>
          <a:ln w="12700">
            <a:solidFill>
              <a:srgbClr val="666666"/>
            </a:solidFill>
          </a:ln>
        </p:spPr>
      </p:pic>
      <p:sp>
        <p:nvSpPr>
          <p:cNvPr id="42" name="Google Shape;1107;p60"/>
          <p:cNvSpPr txBox="1"/>
          <p:nvPr/>
        </p:nvSpPr>
        <p:spPr>
          <a:xfrm>
            <a:off x="7838074" y="3190313"/>
            <a:ext cx="2882049" cy="122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200">
                <a:solidFill>
                  <a:srgbClr val="9900FF"/>
                </a:solidFill>
              </a:rPr>
              <a:t>L</a:t>
            </a:r>
            <a:r>
              <a:rPr lang="en" sz="3200" baseline="-25000">
                <a:solidFill>
                  <a:srgbClr val="9900FF"/>
                </a:solidFill>
              </a:rPr>
              <a:t>i</a:t>
            </a:r>
            <a:r>
              <a:rPr lang="en" sz="3200">
                <a:solidFill>
                  <a:srgbClr val="9900FF"/>
                </a:solidFill>
              </a:rPr>
              <a:t> = -log(0.13)</a:t>
            </a:r>
            <a:endParaRPr sz="3200" dirty="0">
              <a:solidFill>
                <a:srgbClr val="9900FF"/>
              </a:solidFill>
            </a:endParaRPr>
          </a:p>
          <a:p>
            <a:r>
              <a:rPr lang="en" sz="3200" dirty="0">
                <a:solidFill>
                  <a:srgbClr val="9900FF"/>
                </a:solidFill>
              </a:rPr>
              <a:t>      = </a:t>
            </a:r>
            <a:r>
              <a:rPr lang="en" sz="3200" b="1" dirty="0">
                <a:solidFill>
                  <a:srgbClr val="9900FF"/>
                </a:solidFill>
              </a:rPr>
              <a:t>2.04</a:t>
            </a:r>
            <a:endParaRPr sz="3200" b="1" dirty="0">
              <a:solidFill>
                <a:srgbClr val="9900FF"/>
              </a:solidFill>
            </a:endParaRPr>
          </a:p>
        </p:txBody>
      </p:sp>
      <p:sp>
        <p:nvSpPr>
          <p:cNvPr id="43" name="Google Shape;1108;p60"/>
          <p:cNvSpPr txBox="1"/>
          <p:nvPr/>
        </p:nvSpPr>
        <p:spPr>
          <a:xfrm>
            <a:off x="7730754" y="4428008"/>
            <a:ext cx="4358517" cy="1719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00" b="1" dirty="0"/>
              <a:t>Maximum Likelihood Estimation</a:t>
            </a:r>
            <a:endParaRPr sz="2400" b="1" dirty="0"/>
          </a:p>
          <a:p>
            <a:r>
              <a:rPr lang="en" sz="2400" dirty="0"/>
              <a:t>Choose weights to maximize the likelihood of the observed data</a:t>
            </a:r>
            <a:endParaRPr sz="2400" dirty="0"/>
          </a:p>
          <a:p>
            <a:r>
              <a:rPr lang="en" sz="2400" dirty="0"/>
              <a:t>(</a:t>
            </a:r>
            <a:r>
              <a:rPr lang="en-US" sz="2400" dirty="0"/>
              <a:t>next lecture</a:t>
            </a:r>
            <a:r>
              <a:rPr lang="en" sz="2400" dirty="0"/>
              <a:t>)</a:t>
            </a:r>
            <a:endParaRPr sz="2400" dirty="0"/>
          </a:p>
        </p:txBody>
      </p:sp>
      <p:sp>
        <p:nvSpPr>
          <p:cNvPr id="44" name="Google Shape;1138;p61"/>
          <p:cNvSpPr txBox="1"/>
          <p:nvPr/>
        </p:nvSpPr>
        <p:spPr>
          <a:xfrm>
            <a:off x="3434318" y="5354790"/>
            <a:ext cx="2158638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FF0000"/>
                </a:solidFill>
              </a:rPr>
              <a:t>unnormalized</a:t>
            </a:r>
            <a:r>
              <a:rPr lang="en" sz="2399" dirty="0">
                <a:solidFill>
                  <a:srgbClr val="FF0000"/>
                </a:solidFill>
              </a:rPr>
              <a:t> probabilities</a:t>
            </a:r>
            <a:endParaRPr sz="2399" dirty="0">
              <a:solidFill>
                <a:srgbClr val="FF0000"/>
              </a:solidFill>
            </a:endParaRPr>
          </a:p>
        </p:txBody>
      </p:sp>
      <p:sp>
        <p:nvSpPr>
          <p:cNvPr id="45" name="Google Shape;1141;p61"/>
          <p:cNvSpPr txBox="1"/>
          <p:nvPr/>
        </p:nvSpPr>
        <p:spPr>
          <a:xfrm>
            <a:off x="6012794" y="5549267"/>
            <a:ext cx="1787735" cy="57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38761D"/>
                </a:solidFill>
              </a:rPr>
              <a:t>probabilities</a:t>
            </a:r>
            <a:endParaRPr sz="2399" dirty="0">
              <a:solidFill>
                <a:srgbClr val="38761D"/>
              </a:solidFill>
            </a:endParaRPr>
          </a:p>
        </p:txBody>
      </p:sp>
      <p:sp>
        <p:nvSpPr>
          <p:cNvPr id="46" name="Google Shape;1142;p61"/>
          <p:cNvSpPr txBox="1"/>
          <p:nvPr/>
        </p:nvSpPr>
        <p:spPr>
          <a:xfrm>
            <a:off x="892056" y="5400220"/>
            <a:ext cx="2504064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133" dirty="0" err="1">
                <a:solidFill>
                  <a:srgbClr val="0000FF"/>
                </a:solidFill>
              </a:rPr>
              <a:t>Unnormalized</a:t>
            </a:r>
            <a:r>
              <a:rPr lang="en" sz="2133" dirty="0">
                <a:solidFill>
                  <a:srgbClr val="0000FF"/>
                </a:solidFill>
              </a:rPr>
              <a:t> log-probabilities / logits</a:t>
            </a:r>
            <a:endParaRPr sz="2133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4150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6843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Cross-Entropy Loss</a:t>
            </a:r>
            <a:r>
              <a:rPr lang="en-US" dirty="0"/>
              <a:t> (Multinomial Logistic Regression)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164</a:t>
            </a:fld>
            <a:endParaRPr lang="en-US" dirty="0"/>
          </a:p>
        </p:txBody>
      </p:sp>
      <p:pic>
        <p:nvPicPr>
          <p:cNvPr id="11" name="Google Shape;920;p54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359350" y="154016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21;p54"/>
          <p:cNvSpPr txBox="1"/>
          <p:nvPr/>
        </p:nvSpPr>
        <p:spPr>
          <a:xfrm>
            <a:off x="3144047" y="981114"/>
            <a:ext cx="815388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Want to interpret raw classifier scores as </a:t>
            </a:r>
            <a:r>
              <a:rPr lang="en" sz="2800" b="1" dirty="0"/>
              <a:t>probabilities</a:t>
            </a:r>
            <a:endParaRPr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39682" y="316965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/>
              <a:t>24.5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39682" y="397022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164.0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39682" y="478441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/>
              <a:t>0.18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93354" y="316965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9900FF"/>
                </a:solidFill>
              </a:rPr>
              <a:t>0.13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93354" y="397022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0.87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93354" y="478441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0.00</a:t>
            </a:r>
          </a:p>
        </p:txBody>
      </p:sp>
      <p:sp>
        <p:nvSpPr>
          <p:cNvPr id="28" name="Google Shape;1031;p58"/>
          <p:cNvSpPr/>
          <p:nvPr/>
        </p:nvSpPr>
        <p:spPr>
          <a:xfrm>
            <a:off x="1435673" y="3215970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1014;p58"/>
          <p:cNvSpPr/>
          <p:nvPr/>
        </p:nvSpPr>
        <p:spPr>
          <a:xfrm>
            <a:off x="3805222" y="3220588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Google Shape;1018;p58"/>
          <p:cNvSpPr/>
          <p:nvPr/>
        </p:nvSpPr>
        <p:spPr>
          <a:xfrm>
            <a:off x="6269915" y="3220588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31" name="Google Shape;1022;p58"/>
          <p:cNvCxnSpPr/>
          <p:nvPr/>
        </p:nvCxnSpPr>
        <p:spPr>
          <a:xfrm>
            <a:off x="2924128" y="4324172"/>
            <a:ext cx="784996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" name="Google Shape;1022;p58"/>
          <p:cNvCxnSpPr/>
          <p:nvPr/>
        </p:nvCxnSpPr>
        <p:spPr>
          <a:xfrm>
            <a:off x="5333591" y="4333898"/>
            <a:ext cx="784996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" name="Google Shape;1027;p58"/>
          <p:cNvSpPr txBox="1"/>
          <p:nvPr/>
        </p:nvSpPr>
        <p:spPr>
          <a:xfrm>
            <a:off x="3532030" y="2319740"/>
            <a:ext cx="1841920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FF0000"/>
                </a:solidFill>
              </a:rPr>
              <a:t>Probabilities must be &gt;= 0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35" name="Google Shape;1028;p58"/>
          <p:cNvSpPr txBox="1"/>
          <p:nvPr/>
        </p:nvSpPr>
        <p:spPr>
          <a:xfrm>
            <a:off x="5738502" y="2319740"/>
            <a:ext cx="2069415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38761D"/>
                </a:solidFill>
              </a:rPr>
              <a:t>Probabilities must sum to 1</a:t>
            </a:r>
            <a:endParaRPr sz="2400" dirty="0">
              <a:solidFill>
                <a:srgbClr val="38761D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60571" y="3708619"/>
            <a:ext cx="701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exp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5173294" y="3862507"/>
            <a:ext cx="1110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normalize</a:t>
            </a:r>
            <a:endParaRPr lang="en-US" dirty="0"/>
          </a:p>
        </p:txBody>
      </p:sp>
      <p:pic>
        <p:nvPicPr>
          <p:cNvPr id="38" name="Google Shape;10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108" y="1728476"/>
            <a:ext cx="2379244" cy="47387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" name="Google Shape;10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9089" y="1664748"/>
            <a:ext cx="3847767" cy="65614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" name="TextBox 39"/>
          <p:cNvSpPr txBox="1"/>
          <p:nvPr/>
        </p:nvSpPr>
        <p:spPr>
          <a:xfrm>
            <a:off x="10710442" y="1555748"/>
            <a:ext cx="1527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Softmax</a:t>
            </a:r>
            <a:r>
              <a:rPr lang="en-US" sz="2800" dirty="0"/>
              <a:t> function</a:t>
            </a:r>
          </a:p>
        </p:txBody>
      </p:sp>
      <p:pic>
        <p:nvPicPr>
          <p:cNvPr id="41" name="Google Shape;1105;p60"/>
          <p:cNvPicPr preferRelativeResize="0"/>
          <p:nvPr/>
        </p:nvPicPr>
        <p:blipFill rotWithShape="1">
          <a:blip r:embed="rId5">
            <a:alphaModFix/>
          </a:blip>
          <a:srcRect t="10" b="-10"/>
          <a:stretch/>
        </p:blipFill>
        <p:spPr>
          <a:xfrm>
            <a:off x="7730754" y="2556650"/>
            <a:ext cx="4358517" cy="507016"/>
          </a:xfrm>
          <a:prstGeom prst="rect">
            <a:avLst/>
          </a:prstGeom>
          <a:noFill/>
          <a:ln w="12700">
            <a:solidFill>
              <a:srgbClr val="666666"/>
            </a:solidFill>
          </a:ln>
        </p:spPr>
      </p:pic>
      <p:sp>
        <p:nvSpPr>
          <p:cNvPr id="44" name="Google Shape;1138;p61"/>
          <p:cNvSpPr txBox="1"/>
          <p:nvPr/>
        </p:nvSpPr>
        <p:spPr>
          <a:xfrm>
            <a:off x="3434318" y="5354790"/>
            <a:ext cx="2158638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FF0000"/>
                </a:solidFill>
              </a:rPr>
              <a:t>unnormalized</a:t>
            </a:r>
            <a:r>
              <a:rPr lang="en" sz="2399" dirty="0">
                <a:solidFill>
                  <a:srgbClr val="FF0000"/>
                </a:solidFill>
              </a:rPr>
              <a:t> probabilities</a:t>
            </a:r>
            <a:endParaRPr sz="2399" dirty="0">
              <a:solidFill>
                <a:srgbClr val="FF0000"/>
              </a:solidFill>
            </a:endParaRPr>
          </a:p>
        </p:txBody>
      </p:sp>
      <p:sp>
        <p:nvSpPr>
          <p:cNvPr id="45" name="Google Shape;1141;p61"/>
          <p:cNvSpPr txBox="1"/>
          <p:nvPr/>
        </p:nvSpPr>
        <p:spPr>
          <a:xfrm>
            <a:off x="6012794" y="5549267"/>
            <a:ext cx="1787735" cy="57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38761D"/>
                </a:solidFill>
              </a:rPr>
              <a:t>probabilities</a:t>
            </a:r>
            <a:endParaRPr sz="2399" dirty="0">
              <a:solidFill>
                <a:srgbClr val="38761D"/>
              </a:solidFill>
            </a:endParaRPr>
          </a:p>
        </p:txBody>
      </p:sp>
      <p:sp>
        <p:nvSpPr>
          <p:cNvPr id="46" name="Google Shape;1142;p61"/>
          <p:cNvSpPr txBox="1"/>
          <p:nvPr/>
        </p:nvSpPr>
        <p:spPr>
          <a:xfrm>
            <a:off x="892056" y="5400220"/>
            <a:ext cx="2504064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133" dirty="0" err="1">
                <a:solidFill>
                  <a:srgbClr val="0000FF"/>
                </a:solidFill>
              </a:rPr>
              <a:t>Unnormalized</a:t>
            </a:r>
            <a:r>
              <a:rPr lang="en" sz="2133" dirty="0">
                <a:solidFill>
                  <a:srgbClr val="0000FF"/>
                </a:solidFill>
              </a:rPr>
              <a:t> log-probabilities / logits</a:t>
            </a:r>
            <a:endParaRPr sz="2133" dirty="0">
              <a:solidFill>
                <a:srgbClr val="00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739966" y="317158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9900FF"/>
                </a:solidFill>
              </a:rPr>
              <a:t>1.00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739966" y="397215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739966" y="478634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0.00</a:t>
            </a:r>
          </a:p>
        </p:txBody>
      </p:sp>
      <p:sp>
        <p:nvSpPr>
          <p:cNvPr id="50" name="Google Shape;1018;p58"/>
          <p:cNvSpPr/>
          <p:nvPr/>
        </p:nvSpPr>
        <p:spPr>
          <a:xfrm>
            <a:off x="10716528" y="3222518"/>
            <a:ext cx="1309568" cy="2226620"/>
          </a:xfrm>
          <a:prstGeom prst="rect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1" name="Google Shape;1149;p61"/>
          <p:cNvSpPr txBox="1"/>
          <p:nvPr/>
        </p:nvSpPr>
        <p:spPr>
          <a:xfrm>
            <a:off x="10686163" y="5354789"/>
            <a:ext cx="1477558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 dirty="0">
                <a:solidFill>
                  <a:srgbClr val="9900FF"/>
                </a:solidFill>
              </a:rPr>
              <a:t>Correct </a:t>
            </a:r>
            <a:endParaRPr sz="2399" dirty="0">
              <a:solidFill>
                <a:srgbClr val="9900FF"/>
              </a:solidFill>
            </a:endParaRPr>
          </a:p>
          <a:p>
            <a:pPr algn="ctr"/>
            <a:r>
              <a:rPr lang="en" sz="2399" dirty="0" err="1">
                <a:solidFill>
                  <a:srgbClr val="9900FF"/>
                </a:solidFill>
              </a:rPr>
              <a:t>probs</a:t>
            </a:r>
            <a:endParaRPr sz="2399" dirty="0">
              <a:solidFill>
                <a:srgbClr val="9900FF"/>
              </a:solidFill>
            </a:endParaRPr>
          </a:p>
        </p:txBody>
      </p:sp>
      <p:cxnSp>
        <p:nvCxnSpPr>
          <p:cNvPr id="52" name="Google Shape;1022;p58"/>
          <p:cNvCxnSpPr/>
          <p:nvPr/>
        </p:nvCxnSpPr>
        <p:spPr>
          <a:xfrm>
            <a:off x="7807917" y="3523595"/>
            <a:ext cx="433258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1022;p58"/>
          <p:cNvCxnSpPr/>
          <p:nvPr/>
        </p:nvCxnSpPr>
        <p:spPr>
          <a:xfrm>
            <a:off x="10131172" y="3523595"/>
            <a:ext cx="433258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54" name="TextBox 53"/>
          <p:cNvSpPr txBox="1"/>
          <p:nvPr/>
        </p:nvSpPr>
        <p:spPr>
          <a:xfrm>
            <a:off x="8500383" y="3230655"/>
            <a:ext cx="1510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Compare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1157302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6843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Cross-Entropy Loss</a:t>
            </a:r>
            <a:r>
              <a:rPr lang="en-US" dirty="0"/>
              <a:t> (Multinomial Logistic Regression)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165</a:t>
            </a:fld>
            <a:endParaRPr lang="en-US" dirty="0"/>
          </a:p>
        </p:txBody>
      </p:sp>
      <p:pic>
        <p:nvPicPr>
          <p:cNvPr id="11" name="Google Shape;920;p54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359350" y="154016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21;p54"/>
          <p:cNvSpPr txBox="1"/>
          <p:nvPr/>
        </p:nvSpPr>
        <p:spPr>
          <a:xfrm>
            <a:off x="3144047" y="981114"/>
            <a:ext cx="815388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Want to interpret raw classifier scores as </a:t>
            </a:r>
            <a:r>
              <a:rPr lang="en" sz="2800" b="1" dirty="0"/>
              <a:t>probabilities</a:t>
            </a:r>
            <a:endParaRPr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39682" y="316965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/>
              <a:t>24.5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39682" y="397022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164.0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39682" y="478441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/>
              <a:t>0.18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93354" y="316965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9900FF"/>
                </a:solidFill>
              </a:rPr>
              <a:t>0.13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93354" y="397022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0.87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93354" y="478441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0.00</a:t>
            </a:r>
          </a:p>
        </p:txBody>
      </p:sp>
      <p:sp>
        <p:nvSpPr>
          <p:cNvPr id="28" name="Google Shape;1031;p58"/>
          <p:cNvSpPr/>
          <p:nvPr/>
        </p:nvSpPr>
        <p:spPr>
          <a:xfrm>
            <a:off x="1435673" y="3215970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1014;p58"/>
          <p:cNvSpPr/>
          <p:nvPr/>
        </p:nvSpPr>
        <p:spPr>
          <a:xfrm>
            <a:off x="3805222" y="3220588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Google Shape;1018;p58"/>
          <p:cNvSpPr/>
          <p:nvPr/>
        </p:nvSpPr>
        <p:spPr>
          <a:xfrm>
            <a:off x="6269915" y="3220588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31" name="Google Shape;1022;p58"/>
          <p:cNvCxnSpPr/>
          <p:nvPr/>
        </p:nvCxnSpPr>
        <p:spPr>
          <a:xfrm>
            <a:off x="2924128" y="4324172"/>
            <a:ext cx="784996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" name="Google Shape;1022;p58"/>
          <p:cNvCxnSpPr/>
          <p:nvPr/>
        </p:nvCxnSpPr>
        <p:spPr>
          <a:xfrm>
            <a:off x="5333591" y="4333898"/>
            <a:ext cx="784996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" name="Google Shape;1027;p58"/>
          <p:cNvSpPr txBox="1"/>
          <p:nvPr/>
        </p:nvSpPr>
        <p:spPr>
          <a:xfrm>
            <a:off x="3532030" y="2319740"/>
            <a:ext cx="1841920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FF0000"/>
                </a:solidFill>
              </a:rPr>
              <a:t>Probabilities must be &gt;= 0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35" name="Google Shape;1028;p58"/>
          <p:cNvSpPr txBox="1"/>
          <p:nvPr/>
        </p:nvSpPr>
        <p:spPr>
          <a:xfrm>
            <a:off x="5738502" y="2319740"/>
            <a:ext cx="2069415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38761D"/>
                </a:solidFill>
              </a:rPr>
              <a:t>Probabilities must sum to 1</a:t>
            </a:r>
            <a:endParaRPr sz="2400" dirty="0">
              <a:solidFill>
                <a:srgbClr val="38761D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60571" y="3708619"/>
            <a:ext cx="701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exp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5173294" y="3862507"/>
            <a:ext cx="1110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normalize</a:t>
            </a:r>
            <a:endParaRPr lang="en-US" dirty="0"/>
          </a:p>
        </p:txBody>
      </p:sp>
      <p:pic>
        <p:nvPicPr>
          <p:cNvPr id="38" name="Google Shape;10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108" y="1728476"/>
            <a:ext cx="2379244" cy="47387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" name="Google Shape;10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9089" y="1664748"/>
            <a:ext cx="3847767" cy="65614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" name="TextBox 39"/>
          <p:cNvSpPr txBox="1"/>
          <p:nvPr/>
        </p:nvSpPr>
        <p:spPr>
          <a:xfrm>
            <a:off x="10710442" y="1555748"/>
            <a:ext cx="1527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Softmax</a:t>
            </a:r>
            <a:r>
              <a:rPr lang="en-US" sz="2800" dirty="0"/>
              <a:t> function</a:t>
            </a:r>
          </a:p>
        </p:txBody>
      </p:sp>
      <p:pic>
        <p:nvPicPr>
          <p:cNvPr id="41" name="Google Shape;1105;p60"/>
          <p:cNvPicPr preferRelativeResize="0"/>
          <p:nvPr/>
        </p:nvPicPr>
        <p:blipFill rotWithShape="1">
          <a:blip r:embed="rId5">
            <a:alphaModFix/>
          </a:blip>
          <a:srcRect t="10" b="-10"/>
          <a:stretch/>
        </p:blipFill>
        <p:spPr>
          <a:xfrm>
            <a:off x="7730754" y="2556650"/>
            <a:ext cx="4358517" cy="507016"/>
          </a:xfrm>
          <a:prstGeom prst="rect">
            <a:avLst/>
          </a:prstGeom>
          <a:noFill/>
          <a:ln w="12700">
            <a:solidFill>
              <a:srgbClr val="666666"/>
            </a:solidFill>
          </a:ln>
        </p:spPr>
      </p:pic>
      <p:sp>
        <p:nvSpPr>
          <p:cNvPr id="44" name="Google Shape;1138;p61"/>
          <p:cNvSpPr txBox="1"/>
          <p:nvPr/>
        </p:nvSpPr>
        <p:spPr>
          <a:xfrm>
            <a:off x="3434318" y="5354790"/>
            <a:ext cx="2158638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FF0000"/>
                </a:solidFill>
              </a:rPr>
              <a:t>unnormalized</a:t>
            </a:r>
            <a:r>
              <a:rPr lang="en" sz="2399" dirty="0">
                <a:solidFill>
                  <a:srgbClr val="FF0000"/>
                </a:solidFill>
              </a:rPr>
              <a:t> probabilities</a:t>
            </a:r>
            <a:endParaRPr sz="2399" dirty="0">
              <a:solidFill>
                <a:srgbClr val="FF0000"/>
              </a:solidFill>
            </a:endParaRPr>
          </a:p>
        </p:txBody>
      </p:sp>
      <p:sp>
        <p:nvSpPr>
          <p:cNvPr id="45" name="Google Shape;1141;p61"/>
          <p:cNvSpPr txBox="1"/>
          <p:nvPr/>
        </p:nvSpPr>
        <p:spPr>
          <a:xfrm>
            <a:off x="6012794" y="5549267"/>
            <a:ext cx="1787735" cy="57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38761D"/>
                </a:solidFill>
              </a:rPr>
              <a:t>probabilities</a:t>
            </a:r>
            <a:endParaRPr sz="2399" dirty="0">
              <a:solidFill>
                <a:srgbClr val="38761D"/>
              </a:solidFill>
            </a:endParaRPr>
          </a:p>
        </p:txBody>
      </p:sp>
      <p:sp>
        <p:nvSpPr>
          <p:cNvPr id="46" name="Google Shape;1142;p61"/>
          <p:cNvSpPr txBox="1"/>
          <p:nvPr/>
        </p:nvSpPr>
        <p:spPr>
          <a:xfrm>
            <a:off x="892056" y="5400220"/>
            <a:ext cx="2504064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133" dirty="0" err="1">
                <a:solidFill>
                  <a:srgbClr val="0000FF"/>
                </a:solidFill>
              </a:rPr>
              <a:t>Unnormalized</a:t>
            </a:r>
            <a:r>
              <a:rPr lang="en" sz="2133" dirty="0">
                <a:solidFill>
                  <a:srgbClr val="0000FF"/>
                </a:solidFill>
              </a:rPr>
              <a:t> log-probabilities / logits</a:t>
            </a:r>
            <a:endParaRPr sz="2133" dirty="0">
              <a:solidFill>
                <a:srgbClr val="00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739966" y="317158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9900FF"/>
                </a:solidFill>
              </a:rPr>
              <a:t>1.00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739966" y="397215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739966" y="478634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0.00</a:t>
            </a:r>
          </a:p>
        </p:txBody>
      </p:sp>
      <p:sp>
        <p:nvSpPr>
          <p:cNvPr id="50" name="Google Shape;1018;p58"/>
          <p:cNvSpPr/>
          <p:nvPr/>
        </p:nvSpPr>
        <p:spPr>
          <a:xfrm>
            <a:off x="10716528" y="3222518"/>
            <a:ext cx="1309568" cy="2226620"/>
          </a:xfrm>
          <a:prstGeom prst="rect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1" name="Google Shape;1149;p61"/>
          <p:cNvSpPr txBox="1"/>
          <p:nvPr/>
        </p:nvSpPr>
        <p:spPr>
          <a:xfrm>
            <a:off x="10686163" y="5354789"/>
            <a:ext cx="1477558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 dirty="0">
                <a:solidFill>
                  <a:srgbClr val="9900FF"/>
                </a:solidFill>
              </a:rPr>
              <a:t>Correct </a:t>
            </a:r>
            <a:endParaRPr sz="2399" dirty="0">
              <a:solidFill>
                <a:srgbClr val="9900FF"/>
              </a:solidFill>
            </a:endParaRPr>
          </a:p>
          <a:p>
            <a:pPr algn="ctr"/>
            <a:r>
              <a:rPr lang="en" sz="2399" dirty="0" err="1">
                <a:solidFill>
                  <a:srgbClr val="9900FF"/>
                </a:solidFill>
              </a:rPr>
              <a:t>probs</a:t>
            </a:r>
            <a:endParaRPr sz="2399" dirty="0">
              <a:solidFill>
                <a:srgbClr val="9900FF"/>
              </a:solidFill>
            </a:endParaRPr>
          </a:p>
        </p:txBody>
      </p:sp>
      <p:cxnSp>
        <p:nvCxnSpPr>
          <p:cNvPr id="52" name="Google Shape;1022;p58"/>
          <p:cNvCxnSpPr/>
          <p:nvPr/>
        </p:nvCxnSpPr>
        <p:spPr>
          <a:xfrm>
            <a:off x="7807917" y="3523595"/>
            <a:ext cx="433258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1022;p58"/>
          <p:cNvCxnSpPr/>
          <p:nvPr/>
        </p:nvCxnSpPr>
        <p:spPr>
          <a:xfrm>
            <a:off x="10131172" y="3523595"/>
            <a:ext cx="433258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54" name="TextBox 53"/>
          <p:cNvSpPr txBox="1"/>
          <p:nvPr/>
        </p:nvSpPr>
        <p:spPr>
          <a:xfrm>
            <a:off x="8500383" y="3230655"/>
            <a:ext cx="1510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Compare</a:t>
            </a:r>
            <a:endParaRPr lang="en-US" sz="2800" dirty="0"/>
          </a:p>
        </p:txBody>
      </p:sp>
      <p:pic>
        <p:nvPicPr>
          <p:cNvPr id="61" name="Google Shape;1189;p62"/>
          <p:cNvPicPr preferRelativeResize="0"/>
          <p:nvPr/>
        </p:nvPicPr>
        <p:blipFill rotWithShape="1">
          <a:blip r:embed="rId6">
            <a:alphaModFix/>
          </a:blip>
          <a:srcRect l="46486"/>
          <a:stretch/>
        </p:blipFill>
        <p:spPr>
          <a:xfrm>
            <a:off x="8151749" y="5359459"/>
            <a:ext cx="2333352" cy="97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1195;p62"/>
          <p:cNvPicPr preferRelativeResize="0"/>
          <p:nvPr/>
        </p:nvPicPr>
        <p:blipFill rotWithShape="1">
          <a:blip r:embed="rId6">
            <a:alphaModFix/>
          </a:blip>
          <a:srcRect r="54712" b="28269"/>
          <a:stretch/>
        </p:blipFill>
        <p:spPr>
          <a:xfrm>
            <a:off x="8149825" y="4599326"/>
            <a:ext cx="2201111" cy="78002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1199;p62"/>
          <p:cNvSpPr txBox="1"/>
          <p:nvPr/>
        </p:nvSpPr>
        <p:spPr>
          <a:xfrm>
            <a:off x="8084948" y="3810598"/>
            <a:ext cx="2330863" cy="1353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 i="1" dirty="0" err="1"/>
              <a:t>Kullback</a:t>
            </a:r>
            <a:r>
              <a:rPr lang="en" sz="2487" i="1" dirty="0"/>
              <a:t>–</a:t>
            </a:r>
            <a:r>
              <a:rPr lang="en" sz="2487" i="1" dirty="0" err="1"/>
              <a:t>Leibler</a:t>
            </a:r>
            <a:r>
              <a:rPr lang="en" sz="2487" i="1" dirty="0"/>
              <a:t> divergence</a:t>
            </a:r>
            <a:endParaRPr sz="2487" i="1" dirty="0"/>
          </a:p>
        </p:txBody>
      </p:sp>
      <p:cxnSp>
        <p:nvCxnSpPr>
          <p:cNvPr id="64" name="Google Shape;1200;p62"/>
          <p:cNvCxnSpPr/>
          <p:nvPr/>
        </p:nvCxnSpPr>
        <p:spPr>
          <a:xfrm>
            <a:off x="9529381" y="5336092"/>
            <a:ext cx="291524" cy="0"/>
          </a:xfrm>
          <a:prstGeom prst="straightConnector1">
            <a:avLst/>
          </a:prstGeom>
          <a:noFill/>
          <a:ln w="508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1201;p62"/>
          <p:cNvCxnSpPr/>
          <p:nvPr/>
        </p:nvCxnSpPr>
        <p:spPr>
          <a:xfrm>
            <a:off x="9125394" y="5336092"/>
            <a:ext cx="291524" cy="0"/>
          </a:xfrm>
          <a:prstGeom prst="straightConnector1">
            <a:avLst/>
          </a:prstGeom>
          <a:noFill/>
          <a:ln w="5080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0845608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6843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Cross-Entropy Loss</a:t>
            </a:r>
            <a:r>
              <a:rPr lang="en-US" dirty="0"/>
              <a:t> (Multinomial Logistic Regression)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166</a:t>
            </a:fld>
            <a:endParaRPr lang="en-US" dirty="0"/>
          </a:p>
        </p:txBody>
      </p:sp>
      <p:pic>
        <p:nvPicPr>
          <p:cNvPr id="11" name="Google Shape;920;p54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359350" y="154016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21;p54"/>
          <p:cNvSpPr txBox="1"/>
          <p:nvPr/>
        </p:nvSpPr>
        <p:spPr>
          <a:xfrm>
            <a:off x="3144047" y="981114"/>
            <a:ext cx="815388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Want to interpret raw classifier scores as </a:t>
            </a:r>
            <a:r>
              <a:rPr lang="en" sz="2800" b="1" dirty="0"/>
              <a:t>probabilities</a:t>
            </a:r>
            <a:endParaRPr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39682" y="316965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/>
              <a:t>24.5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39682" y="397022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164.0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39682" y="478441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/>
              <a:t>0.18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93354" y="316965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9900FF"/>
                </a:solidFill>
              </a:rPr>
              <a:t>0.13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93354" y="397022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0.87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93354" y="478441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0.00</a:t>
            </a:r>
          </a:p>
        </p:txBody>
      </p:sp>
      <p:sp>
        <p:nvSpPr>
          <p:cNvPr id="28" name="Google Shape;1031;p58"/>
          <p:cNvSpPr/>
          <p:nvPr/>
        </p:nvSpPr>
        <p:spPr>
          <a:xfrm>
            <a:off x="1435673" y="3215970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9" name="Google Shape;1014;p58"/>
          <p:cNvSpPr/>
          <p:nvPr/>
        </p:nvSpPr>
        <p:spPr>
          <a:xfrm>
            <a:off x="3805222" y="3220588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30" name="Google Shape;1018;p58"/>
          <p:cNvSpPr/>
          <p:nvPr/>
        </p:nvSpPr>
        <p:spPr>
          <a:xfrm>
            <a:off x="6269915" y="3220588"/>
            <a:ext cx="1416831" cy="2226620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31" name="Google Shape;1022;p58"/>
          <p:cNvCxnSpPr/>
          <p:nvPr/>
        </p:nvCxnSpPr>
        <p:spPr>
          <a:xfrm>
            <a:off x="2924128" y="4324172"/>
            <a:ext cx="784996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" name="Google Shape;1022;p58"/>
          <p:cNvCxnSpPr/>
          <p:nvPr/>
        </p:nvCxnSpPr>
        <p:spPr>
          <a:xfrm>
            <a:off x="5333591" y="4333898"/>
            <a:ext cx="784996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" name="Google Shape;1027;p58"/>
          <p:cNvSpPr txBox="1"/>
          <p:nvPr/>
        </p:nvSpPr>
        <p:spPr>
          <a:xfrm>
            <a:off x="3532030" y="2319740"/>
            <a:ext cx="1841920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FF0000"/>
                </a:solidFill>
              </a:rPr>
              <a:t>Probabilities must be &gt;= 0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35" name="Google Shape;1028;p58"/>
          <p:cNvSpPr txBox="1"/>
          <p:nvPr/>
        </p:nvSpPr>
        <p:spPr>
          <a:xfrm>
            <a:off x="5738502" y="2319740"/>
            <a:ext cx="2069415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38761D"/>
                </a:solidFill>
              </a:rPr>
              <a:t>Probabilities must sum to 1</a:t>
            </a:r>
            <a:endParaRPr sz="2400" dirty="0">
              <a:solidFill>
                <a:srgbClr val="38761D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60571" y="3708619"/>
            <a:ext cx="701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exp</a:t>
            </a:r>
            <a:endParaRPr lang="en-US" sz="2800" dirty="0"/>
          </a:p>
        </p:txBody>
      </p:sp>
      <p:sp>
        <p:nvSpPr>
          <p:cNvPr id="37" name="TextBox 36"/>
          <p:cNvSpPr txBox="1"/>
          <p:nvPr/>
        </p:nvSpPr>
        <p:spPr>
          <a:xfrm>
            <a:off x="5173294" y="3862507"/>
            <a:ext cx="1110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normalize</a:t>
            </a:r>
            <a:endParaRPr lang="en-US" dirty="0"/>
          </a:p>
        </p:txBody>
      </p:sp>
      <p:pic>
        <p:nvPicPr>
          <p:cNvPr id="38" name="Google Shape;10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108" y="1728476"/>
            <a:ext cx="2379244" cy="47387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" name="Google Shape;10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9089" y="1664748"/>
            <a:ext cx="3847767" cy="65614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" name="TextBox 39"/>
          <p:cNvSpPr txBox="1"/>
          <p:nvPr/>
        </p:nvSpPr>
        <p:spPr>
          <a:xfrm>
            <a:off x="10710442" y="1555748"/>
            <a:ext cx="1527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Softmax</a:t>
            </a:r>
            <a:r>
              <a:rPr lang="en-US" sz="2800" dirty="0"/>
              <a:t> function</a:t>
            </a:r>
          </a:p>
        </p:txBody>
      </p:sp>
      <p:pic>
        <p:nvPicPr>
          <p:cNvPr id="41" name="Google Shape;1105;p60"/>
          <p:cNvPicPr preferRelativeResize="0"/>
          <p:nvPr/>
        </p:nvPicPr>
        <p:blipFill rotWithShape="1">
          <a:blip r:embed="rId5">
            <a:alphaModFix/>
          </a:blip>
          <a:srcRect t="10" b="-10"/>
          <a:stretch/>
        </p:blipFill>
        <p:spPr>
          <a:xfrm>
            <a:off x="7730754" y="2556650"/>
            <a:ext cx="4358517" cy="507016"/>
          </a:xfrm>
          <a:prstGeom prst="rect">
            <a:avLst/>
          </a:prstGeom>
          <a:noFill/>
          <a:ln w="12700">
            <a:solidFill>
              <a:srgbClr val="666666"/>
            </a:solidFill>
          </a:ln>
        </p:spPr>
      </p:pic>
      <p:sp>
        <p:nvSpPr>
          <p:cNvPr id="44" name="Google Shape;1138;p61"/>
          <p:cNvSpPr txBox="1"/>
          <p:nvPr/>
        </p:nvSpPr>
        <p:spPr>
          <a:xfrm>
            <a:off x="3434318" y="5354790"/>
            <a:ext cx="2158638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FF0000"/>
                </a:solidFill>
              </a:rPr>
              <a:t>unnormalized</a:t>
            </a:r>
            <a:r>
              <a:rPr lang="en" sz="2399" dirty="0">
                <a:solidFill>
                  <a:srgbClr val="FF0000"/>
                </a:solidFill>
              </a:rPr>
              <a:t> probabilities</a:t>
            </a:r>
            <a:endParaRPr sz="2399" dirty="0">
              <a:solidFill>
                <a:srgbClr val="FF0000"/>
              </a:solidFill>
            </a:endParaRPr>
          </a:p>
        </p:txBody>
      </p:sp>
      <p:sp>
        <p:nvSpPr>
          <p:cNvPr id="45" name="Google Shape;1141;p61"/>
          <p:cNvSpPr txBox="1"/>
          <p:nvPr/>
        </p:nvSpPr>
        <p:spPr>
          <a:xfrm>
            <a:off x="6012794" y="5549267"/>
            <a:ext cx="1787735" cy="57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>
                <a:solidFill>
                  <a:srgbClr val="38761D"/>
                </a:solidFill>
              </a:rPr>
              <a:t>probabilities</a:t>
            </a:r>
            <a:endParaRPr sz="2399" dirty="0">
              <a:solidFill>
                <a:srgbClr val="38761D"/>
              </a:solidFill>
            </a:endParaRPr>
          </a:p>
        </p:txBody>
      </p:sp>
      <p:sp>
        <p:nvSpPr>
          <p:cNvPr id="46" name="Google Shape;1142;p61"/>
          <p:cNvSpPr txBox="1"/>
          <p:nvPr/>
        </p:nvSpPr>
        <p:spPr>
          <a:xfrm>
            <a:off x="892056" y="5400220"/>
            <a:ext cx="2504064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133" dirty="0" err="1">
                <a:solidFill>
                  <a:srgbClr val="0000FF"/>
                </a:solidFill>
              </a:rPr>
              <a:t>Unnormalized</a:t>
            </a:r>
            <a:r>
              <a:rPr lang="en" sz="2133" dirty="0">
                <a:solidFill>
                  <a:srgbClr val="0000FF"/>
                </a:solidFill>
              </a:rPr>
              <a:t> log-probabilities / logits</a:t>
            </a:r>
            <a:endParaRPr sz="2133" dirty="0">
              <a:solidFill>
                <a:srgbClr val="0000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739966" y="3171582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9900FF"/>
                </a:solidFill>
              </a:rPr>
              <a:t>1.00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739966" y="3972159"/>
            <a:ext cx="13532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739966" y="4786347"/>
            <a:ext cx="122661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0.00</a:t>
            </a:r>
          </a:p>
        </p:txBody>
      </p:sp>
      <p:sp>
        <p:nvSpPr>
          <p:cNvPr id="50" name="Google Shape;1018;p58"/>
          <p:cNvSpPr/>
          <p:nvPr/>
        </p:nvSpPr>
        <p:spPr>
          <a:xfrm>
            <a:off x="10716528" y="3222518"/>
            <a:ext cx="1309568" cy="2226620"/>
          </a:xfrm>
          <a:prstGeom prst="rect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51" name="Google Shape;1149;p61"/>
          <p:cNvSpPr txBox="1"/>
          <p:nvPr/>
        </p:nvSpPr>
        <p:spPr>
          <a:xfrm>
            <a:off x="10686163" y="5354789"/>
            <a:ext cx="1477558" cy="870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 dirty="0">
                <a:solidFill>
                  <a:srgbClr val="9900FF"/>
                </a:solidFill>
              </a:rPr>
              <a:t>Correct </a:t>
            </a:r>
            <a:endParaRPr sz="2399" dirty="0">
              <a:solidFill>
                <a:srgbClr val="9900FF"/>
              </a:solidFill>
            </a:endParaRPr>
          </a:p>
          <a:p>
            <a:pPr algn="ctr"/>
            <a:r>
              <a:rPr lang="en" sz="2399" dirty="0" err="1">
                <a:solidFill>
                  <a:srgbClr val="9900FF"/>
                </a:solidFill>
              </a:rPr>
              <a:t>probs</a:t>
            </a:r>
            <a:endParaRPr sz="2399" dirty="0">
              <a:solidFill>
                <a:srgbClr val="9900FF"/>
              </a:solidFill>
            </a:endParaRPr>
          </a:p>
        </p:txBody>
      </p:sp>
      <p:cxnSp>
        <p:nvCxnSpPr>
          <p:cNvPr id="52" name="Google Shape;1022;p58"/>
          <p:cNvCxnSpPr/>
          <p:nvPr/>
        </p:nvCxnSpPr>
        <p:spPr>
          <a:xfrm>
            <a:off x="7807917" y="3523595"/>
            <a:ext cx="433258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1022;p58"/>
          <p:cNvCxnSpPr/>
          <p:nvPr/>
        </p:nvCxnSpPr>
        <p:spPr>
          <a:xfrm>
            <a:off x="10131172" y="3523595"/>
            <a:ext cx="433258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54" name="TextBox 53"/>
          <p:cNvSpPr txBox="1"/>
          <p:nvPr/>
        </p:nvSpPr>
        <p:spPr>
          <a:xfrm>
            <a:off x="8500383" y="3230655"/>
            <a:ext cx="1510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Compare</a:t>
            </a:r>
            <a:endParaRPr lang="en-US" sz="2800" dirty="0"/>
          </a:p>
        </p:txBody>
      </p:sp>
      <p:sp>
        <p:nvSpPr>
          <p:cNvPr id="58" name="Google Shape;1246;p63"/>
          <p:cNvSpPr txBox="1"/>
          <p:nvPr/>
        </p:nvSpPr>
        <p:spPr>
          <a:xfrm>
            <a:off x="8182902" y="4087176"/>
            <a:ext cx="2037469" cy="55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 i="1" dirty="0"/>
              <a:t>Cross Entropy</a:t>
            </a:r>
            <a:endParaRPr sz="2487" i="1" dirty="0"/>
          </a:p>
        </p:txBody>
      </p:sp>
      <p:pic>
        <p:nvPicPr>
          <p:cNvPr id="59" name="Google Shape;1249;p63"/>
          <p:cNvPicPr preferRelativeResize="0"/>
          <p:nvPr/>
        </p:nvPicPr>
        <p:blipFill rotWithShape="1">
          <a:blip r:embed="rId6">
            <a:alphaModFix/>
          </a:blip>
          <a:srcRect r="62605"/>
          <a:stretch/>
        </p:blipFill>
        <p:spPr>
          <a:xfrm>
            <a:off x="7870129" y="4800786"/>
            <a:ext cx="1925662" cy="58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1250;p63"/>
          <p:cNvPicPr preferRelativeResize="0"/>
          <p:nvPr/>
        </p:nvPicPr>
        <p:blipFill rotWithShape="1">
          <a:blip r:embed="rId6">
            <a:alphaModFix/>
          </a:blip>
          <a:srcRect l="37272"/>
          <a:stretch/>
        </p:blipFill>
        <p:spPr>
          <a:xfrm>
            <a:off x="7870129" y="5404802"/>
            <a:ext cx="2770350" cy="505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541172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6843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Cross-Entropy Loss</a:t>
            </a:r>
            <a:r>
              <a:rPr lang="en-US" dirty="0"/>
              <a:t> (Multinomial Logistic Regression)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167</a:t>
            </a:fld>
            <a:endParaRPr lang="en-US" dirty="0"/>
          </a:p>
        </p:txBody>
      </p:sp>
      <p:pic>
        <p:nvPicPr>
          <p:cNvPr id="11" name="Google Shape;920;p54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359350" y="154016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21;p54"/>
          <p:cNvSpPr txBox="1"/>
          <p:nvPr/>
        </p:nvSpPr>
        <p:spPr>
          <a:xfrm>
            <a:off x="3144047" y="981114"/>
            <a:ext cx="815388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Want to interpret raw classifier scores as </a:t>
            </a:r>
            <a:r>
              <a:rPr lang="en" sz="2800" b="1" dirty="0"/>
              <a:t>probabilities</a:t>
            </a:r>
            <a:endParaRPr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pic>
        <p:nvPicPr>
          <p:cNvPr id="38" name="Google Shape;10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108" y="1728476"/>
            <a:ext cx="2379244" cy="47387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" name="Google Shape;10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9089" y="1664748"/>
            <a:ext cx="3847767" cy="65614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" name="TextBox 39"/>
          <p:cNvSpPr txBox="1"/>
          <p:nvPr/>
        </p:nvSpPr>
        <p:spPr>
          <a:xfrm>
            <a:off x="10710442" y="1555748"/>
            <a:ext cx="1527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Softmax</a:t>
            </a:r>
            <a:r>
              <a:rPr lang="en-US" sz="2800" dirty="0"/>
              <a:t> function</a:t>
            </a:r>
          </a:p>
        </p:txBody>
      </p:sp>
      <p:pic>
        <p:nvPicPr>
          <p:cNvPr id="55" name="Google Shape;1291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4047" y="3091418"/>
            <a:ext cx="4721576" cy="54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292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29388" y="3113679"/>
            <a:ext cx="3122113" cy="78539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1293;p65"/>
          <p:cNvSpPr txBox="1"/>
          <p:nvPr/>
        </p:nvSpPr>
        <p:spPr>
          <a:xfrm>
            <a:off x="3049612" y="2571909"/>
            <a:ext cx="4963885" cy="49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Maximize probability of correct class</a:t>
            </a:r>
            <a:endParaRPr sz="2487" dirty="0"/>
          </a:p>
        </p:txBody>
      </p:sp>
      <p:sp>
        <p:nvSpPr>
          <p:cNvPr id="61" name="Google Shape;1294;p65"/>
          <p:cNvSpPr txBox="1"/>
          <p:nvPr/>
        </p:nvSpPr>
        <p:spPr>
          <a:xfrm>
            <a:off x="8468998" y="2592748"/>
            <a:ext cx="3242895" cy="49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Putting it all together:</a:t>
            </a:r>
            <a:endParaRPr sz="2487" dirty="0"/>
          </a:p>
        </p:txBody>
      </p:sp>
    </p:spTree>
    <p:extLst>
      <p:ext uri="{BB962C8B-B14F-4D97-AF65-F5344CB8AC3E}">
        <p14:creationId xmlns:p14="http://schemas.microsoft.com/office/powerpoint/2010/main" val="160646777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6843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Cross-Entropy Loss</a:t>
            </a:r>
            <a:r>
              <a:rPr lang="en-US" dirty="0"/>
              <a:t> (Multinomial Logistic Regression)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168</a:t>
            </a:fld>
            <a:endParaRPr lang="en-US" dirty="0"/>
          </a:p>
        </p:txBody>
      </p:sp>
      <p:pic>
        <p:nvPicPr>
          <p:cNvPr id="11" name="Google Shape;920;p54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359350" y="154016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21;p54"/>
          <p:cNvSpPr txBox="1"/>
          <p:nvPr/>
        </p:nvSpPr>
        <p:spPr>
          <a:xfrm>
            <a:off x="3144047" y="981114"/>
            <a:ext cx="815388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Want to interpret raw classifier scores as </a:t>
            </a:r>
            <a:r>
              <a:rPr lang="en" sz="2800" b="1" dirty="0"/>
              <a:t>probabilities</a:t>
            </a:r>
            <a:endParaRPr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pic>
        <p:nvPicPr>
          <p:cNvPr id="38" name="Google Shape;10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108" y="1728476"/>
            <a:ext cx="2379244" cy="47387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" name="Google Shape;10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9089" y="1664748"/>
            <a:ext cx="3847767" cy="65614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" name="TextBox 39"/>
          <p:cNvSpPr txBox="1"/>
          <p:nvPr/>
        </p:nvSpPr>
        <p:spPr>
          <a:xfrm>
            <a:off x="10710442" y="1555748"/>
            <a:ext cx="1527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Softmax</a:t>
            </a:r>
            <a:r>
              <a:rPr lang="en-US" sz="2800" dirty="0"/>
              <a:t> function</a:t>
            </a:r>
          </a:p>
        </p:txBody>
      </p:sp>
      <p:pic>
        <p:nvPicPr>
          <p:cNvPr id="55" name="Google Shape;1291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4047" y="3091418"/>
            <a:ext cx="4721576" cy="54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292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29388" y="3113679"/>
            <a:ext cx="3122113" cy="78539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1293;p65"/>
          <p:cNvSpPr txBox="1"/>
          <p:nvPr/>
        </p:nvSpPr>
        <p:spPr>
          <a:xfrm>
            <a:off x="3049612" y="2571909"/>
            <a:ext cx="4963885" cy="49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Maximize probability of correct class</a:t>
            </a:r>
            <a:endParaRPr sz="2487" dirty="0"/>
          </a:p>
        </p:txBody>
      </p:sp>
      <p:sp>
        <p:nvSpPr>
          <p:cNvPr id="61" name="Google Shape;1294;p65"/>
          <p:cNvSpPr txBox="1"/>
          <p:nvPr/>
        </p:nvSpPr>
        <p:spPr>
          <a:xfrm>
            <a:off x="8468998" y="2592748"/>
            <a:ext cx="3242895" cy="49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Putting it all together:</a:t>
            </a:r>
            <a:endParaRPr sz="2487" dirty="0"/>
          </a:p>
        </p:txBody>
      </p:sp>
      <p:sp>
        <p:nvSpPr>
          <p:cNvPr id="3" name="TextBox 2"/>
          <p:cNvSpPr txBox="1"/>
          <p:nvPr/>
        </p:nvSpPr>
        <p:spPr>
          <a:xfrm>
            <a:off x="3336966" y="4401474"/>
            <a:ext cx="3738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Q: </a:t>
            </a:r>
            <a:r>
              <a:rPr lang="en-US" sz="3200" dirty="0"/>
              <a:t>What is the min / max </a:t>
            </a:r>
            <a:r>
              <a:rPr lang="en-US" sz="3200"/>
              <a:t>possible loss L</a:t>
            </a:r>
            <a:r>
              <a:rPr lang="en-US" sz="3200" baseline="-25000"/>
              <a:t>i</a:t>
            </a:r>
            <a:r>
              <a:rPr lang="en-US" sz="3200"/>
              <a:t>?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107219191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6843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Cross-Entropy Loss</a:t>
            </a:r>
            <a:r>
              <a:rPr lang="en-US" dirty="0"/>
              <a:t> (Multinomial Logistic Regression)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169</a:t>
            </a:fld>
            <a:endParaRPr lang="en-US" dirty="0"/>
          </a:p>
        </p:txBody>
      </p:sp>
      <p:pic>
        <p:nvPicPr>
          <p:cNvPr id="11" name="Google Shape;920;p54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359350" y="154016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21;p54"/>
          <p:cNvSpPr txBox="1"/>
          <p:nvPr/>
        </p:nvSpPr>
        <p:spPr>
          <a:xfrm>
            <a:off x="3144047" y="981114"/>
            <a:ext cx="815388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Want to interpret raw classifier scores as </a:t>
            </a:r>
            <a:r>
              <a:rPr lang="en" sz="2800" b="1" dirty="0"/>
              <a:t>probabilities</a:t>
            </a:r>
            <a:endParaRPr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pic>
        <p:nvPicPr>
          <p:cNvPr id="38" name="Google Shape;10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108" y="1728476"/>
            <a:ext cx="2379244" cy="47387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" name="Google Shape;10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9089" y="1664748"/>
            <a:ext cx="3847767" cy="65614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" name="TextBox 39"/>
          <p:cNvSpPr txBox="1"/>
          <p:nvPr/>
        </p:nvSpPr>
        <p:spPr>
          <a:xfrm>
            <a:off x="10710442" y="1555748"/>
            <a:ext cx="1527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Softmax</a:t>
            </a:r>
            <a:r>
              <a:rPr lang="en-US" sz="2800" dirty="0"/>
              <a:t> function</a:t>
            </a:r>
          </a:p>
        </p:txBody>
      </p:sp>
      <p:pic>
        <p:nvPicPr>
          <p:cNvPr id="55" name="Google Shape;1291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4047" y="3091418"/>
            <a:ext cx="4721576" cy="54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292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29388" y="3113679"/>
            <a:ext cx="3122113" cy="78539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1293;p65"/>
          <p:cNvSpPr txBox="1"/>
          <p:nvPr/>
        </p:nvSpPr>
        <p:spPr>
          <a:xfrm>
            <a:off x="3049612" y="2571909"/>
            <a:ext cx="4963885" cy="49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Maximize probability of correct class</a:t>
            </a:r>
            <a:endParaRPr sz="2487" dirty="0"/>
          </a:p>
        </p:txBody>
      </p:sp>
      <p:sp>
        <p:nvSpPr>
          <p:cNvPr id="61" name="Google Shape;1294;p65"/>
          <p:cNvSpPr txBox="1"/>
          <p:nvPr/>
        </p:nvSpPr>
        <p:spPr>
          <a:xfrm>
            <a:off x="8468998" y="2592748"/>
            <a:ext cx="3242895" cy="49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Putting it all together:</a:t>
            </a:r>
            <a:endParaRPr sz="2487" dirty="0"/>
          </a:p>
        </p:txBody>
      </p:sp>
      <p:sp>
        <p:nvSpPr>
          <p:cNvPr id="3" name="TextBox 2"/>
          <p:cNvSpPr txBox="1"/>
          <p:nvPr/>
        </p:nvSpPr>
        <p:spPr>
          <a:xfrm>
            <a:off x="3336966" y="4401474"/>
            <a:ext cx="3738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Q: </a:t>
            </a:r>
            <a:r>
              <a:rPr lang="en-US" sz="3200" dirty="0"/>
              <a:t>What is the min / max </a:t>
            </a:r>
            <a:r>
              <a:rPr lang="en-US" sz="3200"/>
              <a:t>possible loss L</a:t>
            </a:r>
            <a:r>
              <a:rPr lang="en-US" sz="3200" baseline="-25000"/>
              <a:t>i</a:t>
            </a:r>
            <a:r>
              <a:rPr lang="en-US" sz="3200"/>
              <a:t>?</a:t>
            </a:r>
            <a:endParaRPr lang="en-US" sz="3200" b="1"/>
          </a:p>
        </p:txBody>
      </p:sp>
      <p:sp>
        <p:nvSpPr>
          <p:cNvPr id="20" name="TextBox 19"/>
          <p:cNvSpPr txBox="1"/>
          <p:nvPr/>
        </p:nvSpPr>
        <p:spPr>
          <a:xfrm>
            <a:off x="7735623" y="4678115"/>
            <a:ext cx="3976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  <a:r>
              <a:rPr lang="en-US" sz="3200" dirty="0"/>
              <a:t>: Min 0, max </a:t>
            </a:r>
            <a:r>
              <a:rPr lang="en-US" sz="3200"/>
              <a:t>+infinity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60360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machine learning (today’s lecture)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learning?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Nearest neighbors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Bayesian classification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Logistic regression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Support vector machines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Clustering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Principal component analysis</a:t>
            </a:r>
          </a:p>
          <a:p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17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pic>
        <p:nvPicPr>
          <p:cNvPr id="11" name="Picture 10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DDC634F1-0EF5-4D3F-A421-B7A060A7C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866" y="1506539"/>
            <a:ext cx="2329619" cy="1655762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8A90EA9F-AD64-405F-B26C-0F4DB6300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234" y="4079875"/>
            <a:ext cx="2223251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7167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6843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Cross-Entropy Loss</a:t>
            </a:r>
            <a:r>
              <a:rPr lang="en-US" dirty="0"/>
              <a:t> (Multinomial Logistic Regression)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170</a:t>
            </a:fld>
            <a:endParaRPr lang="en-US" dirty="0"/>
          </a:p>
        </p:txBody>
      </p:sp>
      <p:pic>
        <p:nvPicPr>
          <p:cNvPr id="11" name="Google Shape;920;p54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359350" y="154016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21;p54"/>
          <p:cNvSpPr txBox="1"/>
          <p:nvPr/>
        </p:nvSpPr>
        <p:spPr>
          <a:xfrm>
            <a:off x="3144047" y="981114"/>
            <a:ext cx="815388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Want to interpret raw classifier scores as </a:t>
            </a:r>
            <a:r>
              <a:rPr lang="en" sz="2800" b="1" dirty="0"/>
              <a:t>probabilities</a:t>
            </a:r>
            <a:endParaRPr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pic>
        <p:nvPicPr>
          <p:cNvPr id="38" name="Google Shape;10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108" y="1728476"/>
            <a:ext cx="2379244" cy="47387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" name="Google Shape;10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9089" y="1664748"/>
            <a:ext cx="3847767" cy="65614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" name="TextBox 39"/>
          <p:cNvSpPr txBox="1"/>
          <p:nvPr/>
        </p:nvSpPr>
        <p:spPr>
          <a:xfrm>
            <a:off x="10710442" y="1555748"/>
            <a:ext cx="1527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Softmax</a:t>
            </a:r>
            <a:r>
              <a:rPr lang="en-US" sz="2800" dirty="0"/>
              <a:t> function</a:t>
            </a:r>
          </a:p>
        </p:txBody>
      </p:sp>
      <p:pic>
        <p:nvPicPr>
          <p:cNvPr id="55" name="Google Shape;1291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4047" y="3091418"/>
            <a:ext cx="4721576" cy="54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292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29388" y="3113679"/>
            <a:ext cx="3122113" cy="78539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1293;p65"/>
          <p:cNvSpPr txBox="1"/>
          <p:nvPr/>
        </p:nvSpPr>
        <p:spPr>
          <a:xfrm>
            <a:off x="3049612" y="2571909"/>
            <a:ext cx="4963885" cy="49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Maximize probability of correct class</a:t>
            </a:r>
            <a:endParaRPr sz="2487" dirty="0"/>
          </a:p>
        </p:txBody>
      </p:sp>
      <p:sp>
        <p:nvSpPr>
          <p:cNvPr id="61" name="Google Shape;1294;p65"/>
          <p:cNvSpPr txBox="1"/>
          <p:nvPr/>
        </p:nvSpPr>
        <p:spPr>
          <a:xfrm>
            <a:off x="8468998" y="2592748"/>
            <a:ext cx="3242895" cy="49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Putting it all together:</a:t>
            </a:r>
            <a:endParaRPr sz="2487" dirty="0"/>
          </a:p>
        </p:txBody>
      </p:sp>
      <p:sp>
        <p:nvSpPr>
          <p:cNvPr id="3" name="TextBox 2"/>
          <p:cNvSpPr txBox="1"/>
          <p:nvPr/>
        </p:nvSpPr>
        <p:spPr>
          <a:xfrm>
            <a:off x="3336966" y="4401474"/>
            <a:ext cx="37387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Q: </a:t>
            </a:r>
            <a:r>
              <a:rPr lang="en-US" sz="3200" dirty="0"/>
              <a:t>If all scores are small random values, what is the loss?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0866523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6843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Cross-Entropy Loss</a:t>
            </a:r>
            <a:r>
              <a:rPr lang="en-US" dirty="0"/>
              <a:t> (Multinomial Logistic Regression)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171</a:t>
            </a:fld>
            <a:endParaRPr lang="en-US" dirty="0"/>
          </a:p>
        </p:txBody>
      </p:sp>
      <p:pic>
        <p:nvPicPr>
          <p:cNvPr id="11" name="Google Shape;920;p54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359350" y="154016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21;p54"/>
          <p:cNvSpPr txBox="1"/>
          <p:nvPr/>
        </p:nvSpPr>
        <p:spPr>
          <a:xfrm>
            <a:off x="3144047" y="981114"/>
            <a:ext cx="815388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Want to interpret raw classifier scores as </a:t>
            </a:r>
            <a:r>
              <a:rPr lang="en" sz="2800" b="1" dirty="0"/>
              <a:t>probabilities</a:t>
            </a:r>
            <a:endParaRPr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27149" y="3169652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b="1" dirty="0"/>
              <a:t>3.2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966" y="3169652"/>
            <a:ext cx="809132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cat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846" y="3970229"/>
            <a:ext cx="95737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car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849" y="4770806"/>
            <a:ext cx="10893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/>
              <a:t>frog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27149" y="3970229"/>
            <a:ext cx="8338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 dirty="0"/>
              <a:t>5.1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0055" y="4770806"/>
            <a:ext cx="990977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000"/>
              <a:t>-1.7</a:t>
            </a:r>
          </a:p>
        </p:txBody>
      </p:sp>
      <p:pic>
        <p:nvPicPr>
          <p:cNvPr id="38" name="Google Shape;10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108" y="1728476"/>
            <a:ext cx="2379244" cy="473877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" name="Google Shape;10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9089" y="1664748"/>
            <a:ext cx="3847767" cy="65614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" name="TextBox 39"/>
          <p:cNvSpPr txBox="1"/>
          <p:nvPr/>
        </p:nvSpPr>
        <p:spPr>
          <a:xfrm>
            <a:off x="10710442" y="1555748"/>
            <a:ext cx="1527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Softmax</a:t>
            </a:r>
            <a:r>
              <a:rPr lang="en-US" sz="2800" dirty="0"/>
              <a:t> function</a:t>
            </a:r>
          </a:p>
        </p:txBody>
      </p:sp>
      <p:pic>
        <p:nvPicPr>
          <p:cNvPr id="55" name="Google Shape;1291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4047" y="3091418"/>
            <a:ext cx="4721576" cy="54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292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29388" y="3113679"/>
            <a:ext cx="3122113" cy="78539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1293;p65"/>
          <p:cNvSpPr txBox="1"/>
          <p:nvPr/>
        </p:nvSpPr>
        <p:spPr>
          <a:xfrm>
            <a:off x="3049612" y="2571909"/>
            <a:ext cx="4963885" cy="49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Maximize probability of correct class</a:t>
            </a:r>
            <a:endParaRPr sz="2487" dirty="0"/>
          </a:p>
        </p:txBody>
      </p:sp>
      <p:sp>
        <p:nvSpPr>
          <p:cNvPr id="61" name="Google Shape;1294;p65"/>
          <p:cNvSpPr txBox="1"/>
          <p:nvPr/>
        </p:nvSpPr>
        <p:spPr>
          <a:xfrm>
            <a:off x="8468998" y="2592748"/>
            <a:ext cx="3242895" cy="498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Putting it all together:</a:t>
            </a:r>
            <a:endParaRPr sz="2487" dirty="0"/>
          </a:p>
        </p:txBody>
      </p:sp>
      <p:sp>
        <p:nvSpPr>
          <p:cNvPr id="3" name="TextBox 2"/>
          <p:cNvSpPr txBox="1"/>
          <p:nvPr/>
        </p:nvSpPr>
        <p:spPr>
          <a:xfrm>
            <a:off x="3336966" y="4401474"/>
            <a:ext cx="37387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Q: </a:t>
            </a:r>
            <a:r>
              <a:rPr lang="en-US" sz="3200" dirty="0"/>
              <a:t>If all scores are small random values, what is the loss?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735623" y="4678115"/>
            <a:ext cx="33559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  <a:r>
              <a:rPr lang="en-US" sz="3200" dirty="0"/>
              <a:t>: -log(1/C)</a:t>
            </a:r>
            <a:br>
              <a:rPr lang="en-US" sz="3200" dirty="0"/>
            </a:br>
            <a:r>
              <a:rPr lang="en-US" sz="3200" dirty="0"/>
              <a:t>   </a:t>
            </a:r>
            <a:r>
              <a:rPr lang="en" sz="3200" dirty="0"/>
              <a:t>log(10) ≈ 2.3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0465895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Cross-Entropy vs SVM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172</a:t>
            </a:fld>
            <a:endParaRPr lang="en-US" dirty="0"/>
          </a:p>
        </p:txBody>
      </p:sp>
      <p:pic>
        <p:nvPicPr>
          <p:cNvPr id="5" name="Google Shape;1383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9980" y="1412226"/>
            <a:ext cx="3484459" cy="8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8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1286" y="1531827"/>
            <a:ext cx="5944885" cy="6373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1387;p71"/>
          <p:cNvCxnSpPr/>
          <p:nvPr/>
        </p:nvCxnSpPr>
        <p:spPr>
          <a:xfrm>
            <a:off x="-10465" y="2572456"/>
            <a:ext cx="12251609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1385;p71"/>
          <p:cNvSpPr txBox="1"/>
          <p:nvPr/>
        </p:nvSpPr>
        <p:spPr>
          <a:xfrm>
            <a:off x="382233" y="2773304"/>
            <a:ext cx="3562206" cy="322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/>
              <a:t>assume scores:</a:t>
            </a:r>
            <a:endParaRPr sz="3999" dirty="0"/>
          </a:p>
          <a:p>
            <a:r>
              <a:rPr lang="en" sz="3999" dirty="0"/>
              <a:t>[</a:t>
            </a:r>
            <a:r>
              <a:rPr lang="en" sz="3999" dirty="0">
                <a:solidFill>
                  <a:srgbClr val="38761D"/>
                </a:solidFill>
              </a:rPr>
              <a:t>10</a:t>
            </a:r>
            <a:r>
              <a:rPr lang="en" sz="3999" dirty="0"/>
              <a:t>, -2, 3]</a:t>
            </a:r>
            <a:endParaRPr sz="3999" dirty="0"/>
          </a:p>
          <a:p>
            <a:r>
              <a:rPr lang="en" sz="3999" dirty="0"/>
              <a:t>[</a:t>
            </a:r>
            <a:r>
              <a:rPr lang="en" sz="3999" dirty="0">
                <a:solidFill>
                  <a:srgbClr val="38761D"/>
                </a:solidFill>
              </a:rPr>
              <a:t>10</a:t>
            </a:r>
            <a:r>
              <a:rPr lang="en" sz="3999" dirty="0"/>
              <a:t>, 9, 9]</a:t>
            </a:r>
            <a:endParaRPr sz="3999" dirty="0"/>
          </a:p>
          <a:p>
            <a:r>
              <a:rPr lang="en" sz="3999" dirty="0"/>
              <a:t>[</a:t>
            </a:r>
            <a:r>
              <a:rPr lang="en" sz="3999" dirty="0">
                <a:solidFill>
                  <a:srgbClr val="38761D"/>
                </a:solidFill>
              </a:rPr>
              <a:t>10</a:t>
            </a:r>
            <a:r>
              <a:rPr lang="en" sz="3999" dirty="0"/>
              <a:t>, -100, -100]</a:t>
            </a:r>
            <a:endParaRPr sz="3999" dirty="0"/>
          </a:p>
          <a:p>
            <a:r>
              <a:rPr lang="en" sz="3999" dirty="0"/>
              <a:t>and </a:t>
            </a:r>
            <a:endParaRPr sz="3999" dirty="0"/>
          </a:p>
        </p:txBody>
      </p:sp>
      <p:pic>
        <p:nvPicPr>
          <p:cNvPr id="9" name="Google Shape;1386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3856" y="5382084"/>
            <a:ext cx="1333153" cy="571351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" name="Google Shape;1388;p71"/>
          <p:cNvSpPr txBox="1"/>
          <p:nvPr/>
        </p:nvSpPr>
        <p:spPr>
          <a:xfrm>
            <a:off x="5697182" y="2750177"/>
            <a:ext cx="6240774" cy="322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 dirty="0"/>
              <a:t>Q</a:t>
            </a:r>
            <a:r>
              <a:rPr lang="en-US" sz="3199" dirty="0"/>
              <a:t>: What is cross-entropy loss? </a:t>
            </a:r>
            <a:br>
              <a:rPr lang="en-US" sz="3199" dirty="0"/>
            </a:br>
            <a:r>
              <a:rPr lang="en-US" sz="3199" dirty="0"/>
              <a:t>     What is SVM loss?</a:t>
            </a:r>
          </a:p>
          <a:p>
            <a:endParaRPr lang="en-US" sz="3199" dirty="0"/>
          </a:p>
          <a:p>
            <a:r>
              <a:rPr lang="en-US" sz="3199" b="1" dirty="0"/>
              <a:t>A</a:t>
            </a:r>
            <a:r>
              <a:rPr lang="en-US" sz="3199" dirty="0"/>
              <a:t>: Cross-entropy loss &gt; 0</a:t>
            </a:r>
          </a:p>
          <a:p>
            <a:r>
              <a:rPr lang="en-US" sz="3199" b="1" dirty="0"/>
              <a:t>     </a:t>
            </a:r>
            <a:r>
              <a:rPr lang="en-US" sz="3199" dirty="0"/>
              <a:t>SVM loss = 0</a:t>
            </a:r>
            <a:endParaRPr sz="3199" b="1" dirty="0"/>
          </a:p>
        </p:txBody>
      </p:sp>
      <p:sp>
        <p:nvSpPr>
          <p:cNvPr id="3" name="Rectangle 2"/>
          <p:cNvSpPr/>
          <p:nvPr/>
        </p:nvSpPr>
        <p:spPr>
          <a:xfrm>
            <a:off x="5697182" y="4293028"/>
            <a:ext cx="4373093" cy="1267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4550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Cross-Entropy vs SVM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173</a:t>
            </a:fld>
            <a:endParaRPr lang="en-US" dirty="0"/>
          </a:p>
        </p:txBody>
      </p:sp>
      <p:pic>
        <p:nvPicPr>
          <p:cNvPr id="5" name="Google Shape;1383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9980" y="1412226"/>
            <a:ext cx="3484459" cy="8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8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1286" y="1531827"/>
            <a:ext cx="5944885" cy="6373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1387;p71"/>
          <p:cNvCxnSpPr/>
          <p:nvPr/>
        </p:nvCxnSpPr>
        <p:spPr>
          <a:xfrm>
            <a:off x="-10465" y="2572456"/>
            <a:ext cx="12251609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1385;p71"/>
          <p:cNvSpPr txBox="1"/>
          <p:nvPr/>
        </p:nvSpPr>
        <p:spPr>
          <a:xfrm>
            <a:off x="382233" y="2773304"/>
            <a:ext cx="4882328" cy="322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/>
              <a:t>assume scores:</a:t>
            </a:r>
            <a:endParaRPr sz="3999" dirty="0"/>
          </a:p>
          <a:p>
            <a:r>
              <a:rPr lang="en" sz="3999" dirty="0"/>
              <a:t>[</a:t>
            </a:r>
            <a:r>
              <a:rPr lang="en" sz="3999" dirty="0">
                <a:solidFill>
                  <a:srgbClr val="38761D"/>
                </a:solidFill>
              </a:rPr>
              <a:t>10</a:t>
            </a:r>
            <a:r>
              <a:rPr lang="en" sz="3999" dirty="0"/>
              <a:t>, -2, 3]</a:t>
            </a:r>
            <a:endParaRPr sz="3999" dirty="0"/>
          </a:p>
          <a:p>
            <a:r>
              <a:rPr lang="en" sz="3999" dirty="0"/>
              <a:t>[</a:t>
            </a:r>
            <a:r>
              <a:rPr lang="en" sz="3999" dirty="0">
                <a:solidFill>
                  <a:srgbClr val="38761D"/>
                </a:solidFill>
              </a:rPr>
              <a:t>10</a:t>
            </a:r>
            <a:r>
              <a:rPr lang="en" sz="3999" dirty="0"/>
              <a:t>, 9, 9]</a:t>
            </a:r>
            <a:endParaRPr sz="3999" dirty="0"/>
          </a:p>
          <a:p>
            <a:r>
              <a:rPr lang="en" sz="3999" dirty="0"/>
              <a:t>[</a:t>
            </a:r>
            <a:r>
              <a:rPr lang="en" sz="3999" dirty="0">
                <a:solidFill>
                  <a:srgbClr val="38761D"/>
                </a:solidFill>
              </a:rPr>
              <a:t>10</a:t>
            </a:r>
            <a:r>
              <a:rPr lang="en" sz="3999" dirty="0"/>
              <a:t>, -100, -100]</a:t>
            </a:r>
            <a:endParaRPr sz="3999" dirty="0"/>
          </a:p>
          <a:p>
            <a:r>
              <a:rPr lang="en" sz="3999" dirty="0"/>
              <a:t>and </a:t>
            </a:r>
            <a:endParaRPr sz="3999" dirty="0"/>
          </a:p>
        </p:txBody>
      </p:sp>
      <p:pic>
        <p:nvPicPr>
          <p:cNvPr id="9" name="Google Shape;1386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3856" y="5382084"/>
            <a:ext cx="1333153" cy="571351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" name="Google Shape;1388;p71"/>
          <p:cNvSpPr txBox="1"/>
          <p:nvPr/>
        </p:nvSpPr>
        <p:spPr>
          <a:xfrm>
            <a:off x="5697182" y="2750177"/>
            <a:ext cx="6240774" cy="322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 dirty="0"/>
              <a:t>Q</a:t>
            </a:r>
            <a:r>
              <a:rPr lang="en-US" sz="3199" dirty="0"/>
              <a:t>: What is cross-entropy loss? </a:t>
            </a:r>
            <a:br>
              <a:rPr lang="en-US" sz="3199" dirty="0"/>
            </a:br>
            <a:r>
              <a:rPr lang="en-US" sz="3199" dirty="0"/>
              <a:t>     What is SVM loss?</a:t>
            </a:r>
          </a:p>
          <a:p>
            <a:endParaRPr lang="en-US" sz="3199" dirty="0"/>
          </a:p>
          <a:p>
            <a:r>
              <a:rPr lang="en-US" sz="3199" b="1" dirty="0"/>
              <a:t>A</a:t>
            </a:r>
            <a:r>
              <a:rPr lang="en-US" sz="3199" dirty="0"/>
              <a:t>: Cross-entropy loss &gt; 0</a:t>
            </a:r>
          </a:p>
          <a:p>
            <a:r>
              <a:rPr lang="en-US" sz="3199" b="1" dirty="0"/>
              <a:t>     </a:t>
            </a:r>
            <a:r>
              <a:rPr lang="en-US" sz="3199" dirty="0"/>
              <a:t>SVM loss = 0</a:t>
            </a:r>
            <a:endParaRPr sz="3199" b="1" dirty="0"/>
          </a:p>
        </p:txBody>
      </p:sp>
    </p:spTree>
    <p:extLst>
      <p:ext uri="{BB962C8B-B14F-4D97-AF65-F5344CB8AC3E}">
        <p14:creationId xmlns:p14="http://schemas.microsoft.com/office/powerpoint/2010/main" val="1406268416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Cross-Entropy vs SVM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174</a:t>
            </a:fld>
            <a:endParaRPr lang="en-US" dirty="0"/>
          </a:p>
        </p:txBody>
      </p:sp>
      <p:pic>
        <p:nvPicPr>
          <p:cNvPr id="5" name="Google Shape;1383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9980" y="1412226"/>
            <a:ext cx="3484459" cy="8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8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1286" y="1531827"/>
            <a:ext cx="5944885" cy="6373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1387;p71"/>
          <p:cNvCxnSpPr/>
          <p:nvPr/>
        </p:nvCxnSpPr>
        <p:spPr>
          <a:xfrm>
            <a:off x="-10465" y="2572456"/>
            <a:ext cx="12251609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1385;p71"/>
          <p:cNvSpPr txBox="1"/>
          <p:nvPr/>
        </p:nvSpPr>
        <p:spPr>
          <a:xfrm>
            <a:off x="382233" y="2773304"/>
            <a:ext cx="4882328" cy="322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/>
              <a:t>assume scores:</a:t>
            </a:r>
            <a:endParaRPr sz="3999" dirty="0"/>
          </a:p>
          <a:p>
            <a:r>
              <a:rPr lang="en" sz="3999" dirty="0"/>
              <a:t>[</a:t>
            </a:r>
            <a:r>
              <a:rPr lang="en" sz="3999" dirty="0">
                <a:solidFill>
                  <a:srgbClr val="38761D"/>
                </a:solidFill>
              </a:rPr>
              <a:t>10</a:t>
            </a:r>
            <a:r>
              <a:rPr lang="en" sz="3999" dirty="0"/>
              <a:t>, -2, 3]</a:t>
            </a:r>
            <a:endParaRPr sz="3999" dirty="0"/>
          </a:p>
          <a:p>
            <a:r>
              <a:rPr lang="en" sz="3999" dirty="0"/>
              <a:t>[</a:t>
            </a:r>
            <a:r>
              <a:rPr lang="en" sz="3999" dirty="0">
                <a:solidFill>
                  <a:srgbClr val="38761D"/>
                </a:solidFill>
              </a:rPr>
              <a:t>10</a:t>
            </a:r>
            <a:r>
              <a:rPr lang="en" sz="3999" dirty="0"/>
              <a:t>, 9, 9]</a:t>
            </a:r>
            <a:endParaRPr sz="3999" dirty="0"/>
          </a:p>
          <a:p>
            <a:r>
              <a:rPr lang="en" sz="3999" dirty="0"/>
              <a:t>[</a:t>
            </a:r>
            <a:r>
              <a:rPr lang="en" sz="3999" dirty="0">
                <a:solidFill>
                  <a:srgbClr val="38761D"/>
                </a:solidFill>
              </a:rPr>
              <a:t>10</a:t>
            </a:r>
            <a:r>
              <a:rPr lang="en" sz="3999" dirty="0"/>
              <a:t>, -100, -100]</a:t>
            </a:r>
            <a:endParaRPr sz="3999" dirty="0"/>
          </a:p>
          <a:p>
            <a:r>
              <a:rPr lang="en" sz="3999" dirty="0"/>
              <a:t>and </a:t>
            </a:r>
            <a:endParaRPr sz="3999" dirty="0"/>
          </a:p>
        </p:txBody>
      </p:sp>
      <p:pic>
        <p:nvPicPr>
          <p:cNvPr id="9" name="Google Shape;1386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3856" y="5382084"/>
            <a:ext cx="1333153" cy="571351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" name="Google Shape;1388;p71"/>
          <p:cNvSpPr txBox="1"/>
          <p:nvPr/>
        </p:nvSpPr>
        <p:spPr>
          <a:xfrm>
            <a:off x="5697182" y="2750177"/>
            <a:ext cx="6240774" cy="322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 dirty="0"/>
              <a:t>Q</a:t>
            </a:r>
            <a:r>
              <a:rPr lang="en-US" sz="3199" dirty="0"/>
              <a:t>: What happens to each loss if I slightly change the scores of the last </a:t>
            </a:r>
            <a:r>
              <a:rPr lang="en-US" sz="3199" dirty="0" err="1"/>
              <a:t>datapoint</a:t>
            </a:r>
            <a:r>
              <a:rPr lang="en-US" sz="3199" dirty="0"/>
              <a:t>?</a:t>
            </a:r>
          </a:p>
          <a:p>
            <a:endParaRPr lang="en-US" sz="3199" dirty="0"/>
          </a:p>
          <a:p>
            <a:r>
              <a:rPr lang="en-US" sz="3199" b="1" dirty="0"/>
              <a:t>A</a:t>
            </a:r>
            <a:r>
              <a:rPr lang="en-US" sz="3199" dirty="0"/>
              <a:t>: Cross-entropy loss will change;</a:t>
            </a:r>
          </a:p>
          <a:p>
            <a:r>
              <a:rPr lang="en-US" sz="3199" b="1" dirty="0"/>
              <a:t>     </a:t>
            </a:r>
            <a:r>
              <a:rPr lang="en-US" sz="3199" dirty="0"/>
              <a:t>SVM loss will stay the same</a:t>
            </a:r>
            <a:endParaRPr sz="3199" b="1" dirty="0"/>
          </a:p>
        </p:txBody>
      </p:sp>
      <p:sp>
        <p:nvSpPr>
          <p:cNvPr id="11" name="Rectangle 10"/>
          <p:cNvSpPr/>
          <p:nvPr/>
        </p:nvSpPr>
        <p:spPr>
          <a:xfrm>
            <a:off x="5697182" y="4882111"/>
            <a:ext cx="5808989" cy="1267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1975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Cross-Entropy vs SVM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175</a:t>
            </a:fld>
            <a:endParaRPr lang="en-US" dirty="0"/>
          </a:p>
        </p:txBody>
      </p:sp>
      <p:pic>
        <p:nvPicPr>
          <p:cNvPr id="5" name="Google Shape;1383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9980" y="1412226"/>
            <a:ext cx="3484459" cy="8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8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1286" y="1531827"/>
            <a:ext cx="5944885" cy="6373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1387;p71"/>
          <p:cNvCxnSpPr/>
          <p:nvPr/>
        </p:nvCxnSpPr>
        <p:spPr>
          <a:xfrm>
            <a:off x="-10465" y="2572456"/>
            <a:ext cx="12251609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1385;p71"/>
          <p:cNvSpPr txBox="1"/>
          <p:nvPr/>
        </p:nvSpPr>
        <p:spPr>
          <a:xfrm>
            <a:off x="382233" y="2773304"/>
            <a:ext cx="4882328" cy="322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/>
              <a:t>assume scores:</a:t>
            </a:r>
            <a:endParaRPr sz="3999" dirty="0"/>
          </a:p>
          <a:p>
            <a:r>
              <a:rPr lang="en" sz="3999" dirty="0"/>
              <a:t>[</a:t>
            </a:r>
            <a:r>
              <a:rPr lang="en" sz="3999" dirty="0">
                <a:solidFill>
                  <a:srgbClr val="38761D"/>
                </a:solidFill>
              </a:rPr>
              <a:t>10</a:t>
            </a:r>
            <a:r>
              <a:rPr lang="en" sz="3999" dirty="0"/>
              <a:t>, -2, 3]</a:t>
            </a:r>
            <a:endParaRPr sz="3999" dirty="0"/>
          </a:p>
          <a:p>
            <a:r>
              <a:rPr lang="en" sz="3999" dirty="0"/>
              <a:t>[</a:t>
            </a:r>
            <a:r>
              <a:rPr lang="en" sz="3999" dirty="0">
                <a:solidFill>
                  <a:srgbClr val="38761D"/>
                </a:solidFill>
              </a:rPr>
              <a:t>10</a:t>
            </a:r>
            <a:r>
              <a:rPr lang="en" sz="3999" dirty="0"/>
              <a:t>, 9, 9]</a:t>
            </a:r>
            <a:endParaRPr sz="3999" dirty="0"/>
          </a:p>
          <a:p>
            <a:r>
              <a:rPr lang="en" sz="3999" dirty="0"/>
              <a:t>[</a:t>
            </a:r>
            <a:r>
              <a:rPr lang="en" sz="3999" dirty="0">
                <a:solidFill>
                  <a:srgbClr val="38761D"/>
                </a:solidFill>
              </a:rPr>
              <a:t>10</a:t>
            </a:r>
            <a:r>
              <a:rPr lang="en" sz="3999" dirty="0"/>
              <a:t>, -100, -100]</a:t>
            </a:r>
            <a:endParaRPr sz="3999" dirty="0"/>
          </a:p>
          <a:p>
            <a:r>
              <a:rPr lang="en" sz="3999" dirty="0"/>
              <a:t>and </a:t>
            </a:r>
            <a:endParaRPr sz="3999" dirty="0"/>
          </a:p>
        </p:txBody>
      </p:sp>
      <p:pic>
        <p:nvPicPr>
          <p:cNvPr id="9" name="Google Shape;1386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3856" y="5382084"/>
            <a:ext cx="1333153" cy="571351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" name="Google Shape;1388;p71"/>
          <p:cNvSpPr txBox="1"/>
          <p:nvPr/>
        </p:nvSpPr>
        <p:spPr>
          <a:xfrm>
            <a:off x="5697182" y="2750177"/>
            <a:ext cx="6240774" cy="322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 dirty="0"/>
              <a:t>Q</a:t>
            </a:r>
            <a:r>
              <a:rPr lang="en-US" sz="3199" dirty="0"/>
              <a:t>: What happens to each loss if I slightly change the scores of the last </a:t>
            </a:r>
            <a:r>
              <a:rPr lang="en-US" sz="3199" dirty="0" err="1"/>
              <a:t>datapoint</a:t>
            </a:r>
            <a:r>
              <a:rPr lang="en-US" sz="3199" dirty="0"/>
              <a:t>?</a:t>
            </a:r>
          </a:p>
          <a:p>
            <a:endParaRPr lang="en-US" sz="3199" dirty="0"/>
          </a:p>
          <a:p>
            <a:r>
              <a:rPr lang="en-US" sz="3199" b="1" dirty="0"/>
              <a:t>A</a:t>
            </a:r>
            <a:r>
              <a:rPr lang="en-US" sz="3199" dirty="0"/>
              <a:t>: Cross-entropy loss will change;</a:t>
            </a:r>
          </a:p>
          <a:p>
            <a:r>
              <a:rPr lang="en-US" sz="3199" b="1" dirty="0"/>
              <a:t>     </a:t>
            </a:r>
            <a:r>
              <a:rPr lang="en-US" sz="3199" dirty="0"/>
              <a:t>SVM loss will stay the same</a:t>
            </a:r>
            <a:endParaRPr sz="3199" b="1" dirty="0"/>
          </a:p>
        </p:txBody>
      </p:sp>
    </p:spTree>
    <p:extLst>
      <p:ext uri="{BB962C8B-B14F-4D97-AF65-F5344CB8AC3E}">
        <p14:creationId xmlns:p14="http://schemas.microsoft.com/office/powerpoint/2010/main" val="141689718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Cross-Entropy vs SVM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176</a:t>
            </a:fld>
            <a:endParaRPr lang="en-US" dirty="0"/>
          </a:p>
        </p:txBody>
      </p:sp>
      <p:pic>
        <p:nvPicPr>
          <p:cNvPr id="5" name="Google Shape;1383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9980" y="1412226"/>
            <a:ext cx="3484459" cy="8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8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1286" y="1531827"/>
            <a:ext cx="5944885" cy="6373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1387;p71"/>
          <p:cNvCxnSpPr/>
          <p:nvPr/>
        </p:nvCxnSpPr>
        <p:spPr>
          <a:xfrm>
            <a:off x="-10465" y="2572456"/>
            <a:ext cx="12251609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1385;p71"/>
          <p:cNvSpPr txBox="1"/>
          <p:nvPr/>
        </p:nvSpPr>
        <p:spPr>
          <a:xfrm>
            <a:off x="382233" y="2773304"/>
            <a:ext cx="4882328" cy="322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/>
              <a:t>assume scores:</a:t>
            </a:r>
            <a:endParaRPr sz="3999" dirty="0"/>
          </a:p>
          <a:p>
            <a:r>
              <a:rPr lang="en" sz="3999" dirty="0"/>
              <a:t>[</a:t>
            </a:r>
            <a:r>
              <a:rPr lang="en" sz="3999" dirty="0">
                <a:solidFill>
                  <a:srgbClr val="38761D"/>
                </a:solidFill>
              </a:rPr>
              <a:t>10</a:t>
            </a:r>
            <a:r>
              <a:rPr lang="en" sz="3999" dirty="0"/>
              <a:t>, -2, 3]</a:t>
            </a:r>
            <a:endParaRPr sz="3999" dirty="0"/>
          </a:p>
          <a:p>
            <a:r>
              <a:rPr lang="en" sz="3999" dirty="0"/>
              <a:t>[</a:t>
            </a:r>
            <a:r>
              <a:rPr lang="en" sz="3999" dirty="0">
                <a:solidFill>
                  <a:srgbClr val="38761D"/>
                </a:solidFill>
              </a:rPr>
              <a:t>10</a:t>
            </a:r>
            <a:r>
              <a:rPr lang="en" sz="3999" dirty="0"/>
              <a:t>, 9, 9]</a:t>
            </a:r>
            <a:endParaRPr sz="3999" dirty="0"/>
          </a:p>
          <a:p>
            <a:r>
              <a:rPr lang="en" sz="3999" dirty="0"/>
              <a:t>[</a:t>
            </a:r>
            <a:r>
              <a:rPr lang="en" sz="3999" dirty="0">
                <a:solidFill>
                  <a:srgbClr val="38761D"/>
                </a:solidFill>
              </a:rPr>
              <a:t>10</a:t>
            </a:r>
            <a:r>
              <a:rPr lang="en" sz="3999" dirty="0"/>
              <a:t>, -100, -100]</a:t>
            </a:r>
            <a:endParaRPr sz="3999" dirty="0"/>
          </a:p>
          <a:p>
            <a:r>
              <a:rPr lang="en" sz="3999" dirty="0"/>
              <a:t>and </a:t>
            </a:r>
            <a:endParaRPr sz="3999" dirty="0"/>
          </a:p>
        </p:txBody>
      </p:sp>
      <p:pic>
        <p:nvPicPr>
          <p:cNvPr id="9" name="Google Shape;1386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3856" y="5382084"/>
            <a:ext cx="1333153" cy="571351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" name="Google Shape;1388;p71"/>
          <p:cNvSpPr txBox="1"/>
          <p:nvPr/>
        </p:nvSpPr>
        <p:spPr>
          <a:xfrm>
            <a:off x="5697182" y="2750177"/>
            <a:ext cx="6240774" cy="322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 dirty="0"/>
              <a:t>Q</a:t>
            </a:r>
            <a:r>
              <a:rPr lang="en-US" sz="3199" dirty="0"/>
              <a:t>: What happens to each loss if I double the score of the correct class from 10 to 20?</a:t>
            </a:r>
          </a:p>
          <a:p>
            <a:endParaRPr lang="en-US" sz="3199" dirty="0"/>
          </a:p>
          <a:p>
            <a:r>
              <a:rPr lang="en-US" sz="3199" b="1" dirty="0"/>
              <a:t>A</a:t>
            </a:r>
            <a:r>
              <a:rPr lang="en-US" sz="3199" dirty="0"/>
              <a:t>: Cross-entropy loss will decrease,</a:t>
            </a:r>
          </a:p>
          <a:p>
            <a:r>
              <a:rPr lang="en-US" sz="3199" b="1" dirty="0"/>
              <a:t>     </a:t>
            </a:r>
            <a:r>
              <a:rPr lang="en-US" sz="3199" dirty="0"/>
              <a:t>SVM loss still 0</a:t>
            </a:r>
            <a:endParaRPr sz="3199" b="1" dirty="0"/>
          </a:p>
        </p:txBody>
      </p:sp>
      <p:sp>
        <p:nvSpPr>
          <p:cNvPr id="11" name="Rectangle 10"/>
          <p:cNvSpPr/>
          <p:nvPr/>
        </p:nvSpPr>
        <p:spPr>
          <a:xfrm>
            <a:off x="5697182" y="4882111"/>
            <a:ext cx="5976262" cy="1267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8941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Cross-Entropy vs SVM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177</a:t>
            </a:fld>
            <a:endParaRPr lang="en-US" dirty="0"/>
          </a:p>
        </p:txBody>
      </p:sp>
      <p:pic>
        <p:nvPicPr>
          <p:cNvPr id="5" name="Google Shape;1383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9980" y="1412226"/>
            <a:ext cx="3484459" cy="8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8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1286" y="1531827"/>
            <a:ext cx="5944885" cy="6373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1387;p71"/>
          <p:cNvCxnSpPr/>
          <p:nvPr/>
        </p:nvCxnSpPr>
        <p:spPr>
          <a:xfrm>
            <a:off x="-10465" y="2572456"/>
            <a:ext cx="12251609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1385;p71"/>
          <p:cNvSpPr txBox="1"/>
          <p:nvPr/>
        </p:nvSpPr>
        <p:spPr>
          <a:xfrm>
            <a:off x="382233" y="2773304"/>
            <a:ext cx="4882328" cy="322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/>
              <a:t>assume scores:</a:t>
            </a:r>
            <a:endParaRPr sz="3999" dirty="0"/>
          </a:p>
          <a:p>
            <a:r>
              <a:rPr lang="en" sz="3999" dirty="0"/>
              <a:t>[</a:t>
            </a:r>
            <a:r>
              <a:rPr lang="en" sz="3999" dirty="0">
                <a:solidFill>
                  <a:srgbClr val="38761D"/>
                </a:solidFill>
              </a:rPr>
              <a:t>10</a:t>
            </a:r>
            <a:r>
              <a:rPr lang="en" sz="3999" dirty="0"/>
              <a:t>, -2, 3]</a:t>
            </a:r>
            <a:endParaRPr sz="3999" dirty="0"/>
          </a:p>
          <a:p>
            <a:r>
              <a:rPr lang="en" sz="3999" dirty="0"/>
              <a:t>[</a:t>
            </a:r>
            <a:r>
              <a:rPr lang="en" sz="3999" dirty="0">
                <a:solidFill>
                  <a:srgbClr val="38761D"/>
                </a:solidFill>
              </a:rPr>
              <a:t>10</a:t>
            </a:r>
            <a:r>
              <a:rPr lang="en" sz="3999" dirty="0"/>
              <a:t>, 9, 9]</a:t>
            </a:r>
            <a:endParaRPr sz="3999" dirty="0"/>
          </a:p>
          <a:p>
            <a:r>
              <a:rPr lang="en" sz="3999" dirty="0"/>
              <a:t>[</a:t>
            </a:r>
            <a:r>
              <a:rPr lang="en" sz="3999" dirty="0">
                <a:solidFill>
                  <a:srgbClr val="38761D"/>
                </a:solidFill>
              </a:rPr>
              <a:t>10</a:t>
            </a:r>
            <a:r>
              <a:rPr lang="en" sz="3999" dirty="0"/>
              <a:t>, -100, -100]</a:t>
            </a:r>
            <a:endParaRPr sz="3999" dirty="0"/>
          </a:p>
          <a:p>
            <a:r>
              <a:rPr lang="en" sz="3999" dirty="0"/>
              <a:t>and </a:t>
            </a:r>
            <a:endParaRPr sz="3999" dirty="0"/>
          </a:p>
        </p:txBody>
      </p:sp>
      <p:pic>
        <p:nvPicPr>
          <p:cNvPr id="9" name="Google Shape;1386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3856" y="5382084"/>
            <a:ext cx="1333153" cy="571351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" name="Google Shape;1388;p71"/>
          <p:cNvSpPr txBox="1"/>
          <p:nvPr/>
        </p:nvSpPr>
        <p:spPr>
          <a:xfrm>
            <a:off x="5697182" y="2750177"/>
            <a:ext cx="6240774" cy="322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 dirty="0"/>
              <a:t>Q</a:t>
            </a:r>
            <a:r>
              <a:rPr lang="en-US" sz="3199" dirty="0"/>
              <a:t>: What happens to each loss if I double the score of the correct class from 10 to 20?</a:t>
            </a:r>
          </a:p>
          <a:p>
            <a:endParaRPr lang="en-US" sz="3199" dirty="0"/>
          </a:p>
          <a:p>
            <a:r>
              <a:rPr lang="en-US" sz="3199" b="1" dirty="0"/>
              <a:t>A</a:t>
            </a:r>
            <a:r>
              <a:rPr lang="en-US" sz="3199" dirty="0"/>
              <a:t>: Cross-entropy loss will decrease,</a:t>
            </a:r>
          </a:p>
          <a:p>
            <a:r>
              <a:rPr lang="en-US" sz="3199" b="1" dirty="0"/>
              <a:t>     </a:t>
            </a:r>
            <a:r>
              <a:rPr lang="en-US" sz="3199" dirty="0"/>
              <a:t>SVM loss still 0</a:t>
            </a:r>
            <a:endParaRPr sz="3199" b="1" dirty="0"/>
          </a:p>
        </p:txBody>
      </p:sp>
    </p:spTree>
    <p:extLst>
      <p:ext uri="{BB962C8B-B14F-4D97-AF65-F5344CB8AC3E}">
        <p14:creationId xmlns:p14="http://schemas.microsoft.com/office/powerpoint/2010/main" val="122827360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Recap: Three ways to think about linear classifiers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178</a:t>
            </a:fld>
            <a:endParaRPr lang="en-US" dirty="0"/>
          </a:p>
        </p:txBody>
      </p:sp>
      <p:pic>
        <p:nvPicPr>
          <p:cNvPr id="5" name="Google Shape;923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5556" y="3616408"/>
            <a:ext cx="3883287" cy="15702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924;p77"/>
          <p:cNvGrpSpPr/>
          <p:nvPr/>
        </p:nvGrpSpPr>
        <p:grpSpPr>
          <a:xfrm>
            <a:off x="4597594" y="3670003"/>
            <a:ext cx="3455777" cy="1463071"/>
            <a:chOff x="2181723" y="3651475"/>
            <a:chExt cx="2705603" cy="1145350"/>
          </a:xfrm>
        </p:grpSpPr>
        <p:pic>
          <p:nvPicPr>
            <p:cNvPr id="7" name="Google Shape;925;p77"/>
            <p:cNvPicPr preferRelativeResize="0"/>
            <p:nvPr/>
          </p:nvPicPr>
          <p:blipFill rotWithShape="1">
            <a:blip r:embed="rId3">
              <a:alphaModFix/>
            </a:blip>
            <a:srcRect r="50027"/>
            <a:stretch/>
          </p:blipFill>
          <p:spPr>
            <a:xfrm>
              <a:off x="2181723" y="3651475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926;p77"/>
            <p:cNvPicPr preferRelativeResize="0"/>
            <p:nvPr/>
          </p:nvPicPr>
          <p:blipFill rotWithShape="1">
            <a:blip r:embed="rId3">
              <a:alphaModFix/>
            </a:blip>
            <a:srcRect l="50027"/>
            <a:stretch/>
          </p:blipFill>
          <p:spPr>
            <a:xfrm>
              <a:off x="2181726" y="4224150"/>
              <a:ext cx="2705599" cy="572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927;p77"/>
          <p:cNvSpPr txBox="1"/>
          <p:nvPr/>
        </p:nvSpPr>
        <p:spPr>
          <a:xfrm>
            <a:off x="1265227" y="2454240"/>
            <a:ext cx="1843920" cy="68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/>
              <a:t>f(x,W) = Wx</a:t>
            </a:r>
            <a:endParaRPr sz="2399"/>
          </a:p>
        </p:txBody>
      </p:sp>
      <p:sp>
        <p:nvSpPr>
          <p:cNvPr id="10" name="Google Shape;928;p77"/>
          <p:cNvSpPr txBox="1"/>
          <p:nvPr/>
        </p:nvSpPr>
        <p:spPr>
          <a:xfrm>
            <a:off x="689561" y="1455700"/>
            <a:ext cx="2995220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u="sng"/>
              <a:t>Algebraic Viewpoint</a:t>
            </a:r>
            <a:endParaRPr sz="2399" u="sng"/>
          </a:p>
        </p:txBody>
      </p:sp>
      <p:sp>
        <p:nvSpPr>
          <p:cNvPr id="11" name="Google Shape;929;p77"/>
          <p:cNvSpPr txBox="1"/>
          <p:nvPr/>
        </p:nvSpPr>
        <p:spPr>
          <a:xfrm>
            <a:off x="5041207" y="1409512"/>
            <a:ext cx="2568531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u="sng"/>
              <a:t>Visual Viewpoint</a:t>
            </a:r>
            <a:endParaRPr sz="2399" u="sng"/>
          </a:p>
        </p:txBody>
      </p:sp>
      <p:sp>
        <p:nvSpPr>
          <p:cNvPr id="12" name="Google Shape;930;p77"/>
          <p:cNvSpPr txBox="1"/>
          <p:nvPr/>
        </p:nvSpPr>
        <p:spPr>
          <a:xfrm>
            <a:off x="8705855" y="1455700"/>
            <a:ext cx="3172774" cy="59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u="sng"/>
              <a:t>Geometric Viewpoint</a:t>
            </a:r>
            <a:endParaRPr sz="2399" u="sng"/>
          </a:p>
        </p:txBody>
      </p:sp>
      <p:pic>
        <p:nvPicPr>
          <p:cNvPr id="13" name="Google Shape;931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55509" y="3575285"/>
            <a:ext cx="3073434" cy="221655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32;p77"/>
          <p:cNvSpPr txBox="1"/>
          <p:nvPr/>
        </p:nvSpPr>
        <p:spPr>
          <a:xfrm>
            <a:off x="5227361" y="2408052"/>
            <a:ext cx="2196228" cy="852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/>
              <a:t>One template per class</a:t>
            </a:r>
            <a:endParaRPr sz="2399"/>
          </a:p>
        </p:txBody>
      </p:sp>
      <p:cxnSp>
        <p:nvCxnSpPr>
          <p:cNvPr id="15" name="Google Shape;933;p77"/>
          <p:cNvCxnSpPr/>
          <p:nvPr/>
        </p:nvCxnSpPr>
        <p:spPr>
          <a:xfrm>
            <a:off x="4378516" y="1552276"/>
            <a:ext cx="0" cy="454761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934;p77"/>
          <p:cNvCxnSpPr/>
          <p:nvPr/>
        </p:nvCxnSpPr>
        <p:spPr>
          <a:xfrm>
            <a:off x="8339884" y="1552276"/>
            <a:ext cx="0" cy="454761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935;p77"/>
          <p:cNvSpPr txBox="1"/>
          <p:nvPr/>
        </p:nvSpPr>
        <p:spPr>
          <a:xfrm>
            <a:off x="8949992" y="2408036"/>
            <a:ext cx="2684501" cy="852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/>
              <a:t>Hyperplanes cutting up space</a:t>
            </a:r>
            <a:endParaRPr sz="2399"/>
          </a:p>
        </p:txBody>
      </p:sp>
    </p:spTree>
    <p:extLst>
      <p:ext uri="{BB962C8B-B14F-4D97-AF65-F5344CB8AC3E}">
        <p14:creationId xmlns:p14="http://schemas.microsoft.com/office/powerpoint/2010/main" val="86357841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Recap: Loss Functions quantify preferences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179</a:t>
            </a:fld>
            <a:endParaRPr lang="en-US" dirty="0"/>
          </a:p>
        </p:txBody>
      </p:sp>
      <p:sp>
        <p:nvSpPr>
          <p:cNvPr id="5" name="Google Shape;1411;p73"/>
          <p:cNvSpPr txBox="1"/>
          <p:nvPr/>
        </p:nvSpPr>
        <p:spPr>
          <a:xfrm>
            <a:off x="595745" y="1263991"/>
            <a:ext cx="5163788" cy="146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474015">
              <a:buSzPts val="2000"/>
              <a:buChar char="-"/>
            </a:pPr>
            <a:r>
              <a:rPr lang="en" sz="2666" dirty="0"/>
              <a:t>We have some dataset of (x,</a:t>
            </a:r>
            <a:r>
              <a:rPr lang="en-US" sz="2666" dirty="0"/>
              <a:t> </a:t>
            </a:r>
            <a:r>
              <a:rPr lang="en" sz="2666" dirty="0"/>
              <a:t>y)</a:t>
            </a:r>
            <a:endParaRPr sz="2666" dirty="0"/>
          </a:p>
          <a:p>
            <a:pPr marL="609448" indent="-474015">
              <a:buSzPts val="2000"/>
              <a:buChar char="-"/>
            </a:pPr>
            <a:r>
              <a:rPr lang="en" sz="2666" dirty="0"/>
              <a:t>We have a </a:t>
            </a:r>
            <a:r>
              <a:rPr lang="en" sz="2666" b="1" dirty="0"/>
              <a:t>score function: </a:t>
            </a:r>
            <a:endParaRPr sz="2666" b="1" dirty="0"/>
          </a:p>
          <a:p>
            <a:pPr marL="609448" indent="-474015">
              <a:buSzPts val="2000"/>
              <a:buChar char="-"/>
            </a:pPr>
            <a:r>
              <a:rPr lang="en" sz="2666" dirty="0"/>
              <a:t>We have a </a:t>
            </a:r>
            <a:r>
              <a:rPr lang="en" sz="2666" b="1" dirty="0"/>
              <a:t>loss function</a:t>
            </a:r>
            <a:r>
              <a:rPr lang="en" sz="2666" dirty="0"/>
              <a:t>: </a:t>
            </a:r>
            <a:endParaRPr sz="2666" dirty="0"/>
          </a:p>
        </p:txBody>
      </p:sp>
      <p:pic>
        <p:nvPicPr>
          <p:cNvPr id="7" name="Google Shape;1414;p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36864" y="3816425"/>
            <a:ext cx="4906089" cy="20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1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987" y="3171460"/>
            <a:ext cx="3484459" cy="8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16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805" y="4152037"/>
            <a:ext cx="5944885" cy="637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417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804" y="5004849"/>
            <a:ext cx="3784914" cy="6795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418;p73"/>
          <p:cNvSpPr txBox="1"/>
          <p:nvPr/>
        </p:nvSpPr>
        <p:spPr>
          <a:xfrm>
            <a:off x="3926894" y="3137052"/>
            <a:ext cx="1963888" cy="47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Softmax</a:t>
            </a:r>
            <a:endParaRPr sz="2399">
              <a:solidFill>
                <a:srgbClr val="0000FF"/>
              </a:solidFill>
            </a:endParaRPr>
          </a:p>
        </p:txBody>
      </p:sp>
      <p:sp>
        <p:nvSpPr>
          <p:cNvPr id="12" name="Google Shape;1419;p73"/>
          <p:cNvSpPr txBox="1"/>
          <p:nvPr/>
        </p:nvSpPr>
        <p:spPr>
          <a:xfrm>
            <a:off x="5620336" y="3597382"/>
            <a:ext cx="1963888" cy="47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SVM</a:t>
            </a:r>
            <a:endParaRPr sz="2399">
              <a:solidFill>
                <a:srgbClr val="0000FF"/>
              </a:solidFill>
            </a:endParaRPr>
          </a:p>
        </p:txBody>
      </p:sp>
      <p:sp>
        <p:nvSpPr>
          <p:cNvPr id="13" name="Google Shape;1420;p73"/>
          <p:cNvSpPr txBox="1"/>
          <p:nvPr/>
        </p:nvSpPr>
        <p:spPr>
          <a:xfrm>
            <a:off x="4204755" y="5108288"/>
            <a:ext cx="1963888" cy="47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Full loss</a:t>
            </a:r>
            <a:endParaRPr sz="2399">
              <a:solidFill>
                <a:srgbClr val="0000FF"/>
              </a:solidFill>
            </a:endParaRPr>
          </a:p>
        </p:txBody>
      </p:sp>
      <p:pic>
        <p:nvPicPr>
          <p:cNvPr id="14" name="Google Shape;1412;p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42274" y="1766096"/>
            <a:ext cx="3175206" cy="52466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7813510" y="2290759"/>
            <a:ext cx="2751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Linear classifier</a:t>
            </a:r>
          </a:p>
        </p:txBody>
      </p:sp>
    </p:spTree>
    <p:extLst>
      <p:ext uri="{BB962C8B-B14F-4D97-AF65-F5344CB8AC3E}">
        <p14:creationId xmlns:p14="http://schemas.microsoft.com/office/powerpoint/2010/main" val="1475755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67C50-EC4E-4523-830E-D2C288F1A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I’ll be borrowing slides from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49071-A87F-416E-AE8B-01F5EA377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A2C87-3316-466C-B6FC-41DFD86DA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F0B75-F608-4471-B7C3-7C75BCCE7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44A76A-4C7A-45F9-89E9-0B5AAC49E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007" y="1690688"/>
            <a:ext cx="5419986" cy="42975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0398440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Recap: Loss Functions </a:t>
            </a:r>
            <a:r>
              <a:rPr lang="en-US"/>
              <a:t>quantify preferences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180</a:t>
            </a:fld>
            <a:endParaRPr lang="en-US" dirty="0"/>
          </a:p>
        </p:txBody>
      </p:sp>
      <p:sp>
        <p:nvSpPr>
          <p:cNvPr id="5" name="Google Shape;1411;p73"/>
          <p:cNvSpPr txBox="1"/>
          <p:nvPr/>
        </p:nvSpPr>
        <p:spPr>
          <a:xfrm>
            <a:off x="595745" y="1263990"/>
            <a:ext cx="5199414" cy="1554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474015">
              <a:buSzPts val="2000"/>
              <a:buChar char="-"/>
            </a:pPr>
            <a:r>
              <a:rPr lang="en" sz="2666" dirty="0"/>
              <a:t>We have some dataset of (x,</a:t>
            </a:r>
            <a:r>
              <a:rPr lang="en-US" sz="2666" dirty="0"/>
              <a:t> </a:t>
            </a:r>
            <a:r>
              <a:rPr lang="en" sz="2666" dirty="0"/>
              <a:t>y)</a:t>
            </a:r>
            <a:endParaRPr sz="2666" dirty="0"/>
          </a:p>
          <a:p>
            <a:pPr marL="609448" indent="-474015">
              <a:buSzPts val="2000"/>
              <a:buChar char="-"/>
            </a:pPr>
            <a:r>
              <a:rPr lang="en" sz="2666" dirty="0"/>
              <a:t>We have a </a:t>
            </a:r>
            <a:r>
              <a:rPr lang="en" sz="2666" b="1" dirty="0"/>
              <a:t>score function: </a:t>
            </a:r>
            <a:endParaRPr sz="2666" b="1" dirty="0"/>
          </a:p>
          <a:p>
            <a:pPr marL="609448" indent="-474015">
              <a:buSzPts val="2000"/>
              <a:buChar char="-"/>
            </a:pPr>
            <a:r>
              <a:rPr lang="en" sz="2666" dirty="0"/>
              <a:t>We have a </a:t>
            </a:r>
            <a:r>
              <a:rPr lang="en" sz="2666" b="1" dirty="0"/>
              <a:t>loss function</a:t>
            </a:r>
            <a:r>
              <a:rPr lang="en" sz="2666" dirty="0"/>
              <a:t>: </a:t>
            </a:r>
            <a:endParaRPr sz="2666" dirty="0"/>
          </a:p>
        </p:txBody>
      </p:sp>
      <p:pic>
        <p:nvPicPr>
          <p:cNvPr id="6" name="Google Shape;1412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42274" y="1766096"/>
            <a:ext cx="3175206" cy="524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1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6864" y="3816425"/>
            <a:ext cx="4906089" cy="20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15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987" y="3171460"/>
            <a:ext cx="3484459" cy="876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16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8805" y="4152037"/>
            <a:ext cx="5944885" cy="637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417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8804" y="5004849"/>
            <a:ext cx="3784914" cy="67955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418;p73"/>
          <p:cNvSpPr txBox="1"/>
          <p:nvPr/>
        </p:nvSpPr>
        <p:spPr>
          <a:xfrm>
            <a:off x="3926894" y="3137052"/>
            <a:ext cx="1963888" cy="47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Softmax</a:t>
            </a:r>
            <a:endParaRPr sz="2399">
              <a:solidFill>
                <a:srgbClr val="0000FF"/>
              </a:solidFill>
            </a:endParaRPr>
          </a:p>
        </p:txBody>
      </p:sp>
      <p:sp>
        <p:nvSpPr>
          <p:cNvPr id="12" name="Google Shape;1419;p73"/>
          <p:cNvSpPr txBox="1"/>
          <p:nvPr/>
        </p:nvSpPr>
        <p:spPr>
          <a:xfrm>
            <a:off x="5620336" y="3597382"/>
            <a:ext cx="1963888" cy="47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SVM</a:t>
            </a:r>
            <a:endParaRPr sz="2399">
              <a:solidFill>
                <a:srgbClr val="0000FF"/>
              </a:solidFill>
            </a:endParaRPr>
          </a:p>
        </p:txBody>
      </p:sp>
      <p:sp>
        <p:nvSpPr>
          <p:cNvPr id="13" name="Google Shape;1420;p73"/>
          <p:cNvSpPr txBox="1"/>
          <p:nvPr/>
        </p:nvSpPr>
        <p:spPr>
          <a:xfrm>
            <a:off x="4204755" y="5108288"/>
            <a:ext cx="1963888" cy="47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>
                <a:solidFill>
                  <a:srgbClr val="0000FF"/>
                </a:solidFill>
              </a:rPr>
              <a:t>Full loss</a:t>
            </a:r>
            <a:endParaRPr sz="2399">
              <a:solidFill>
                <a:srgbClr val="0000FF"/>
              </a:solidFill>
            </a:endParaRPr>
          </a:p>
        </p:txBody>
      </p:sp>
      <p:sp>
        <p:nvSpPr>
          <p:cNvPr id="15" name="Google Shape;1421;p73"/>
          <p:cNvSpPr txBox="1"/>
          <p:nvPr/>
        </p:nvSpPr>
        <p:spPr>
          <a:xfrm>
            <a:off x="5998415" y="1060279"/>
            <a:ext cx="5662925" cy="79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b="1" dirty="0">
                <a:solidFill>
                  <a:srgbClr val="0000FF"/>
                </a:solidFill>
              </a:rPr>
              <a:t>Q</a:t>
            </a:r>
            <a:r>
              <a:rPr lang="en-US" sz="3199" dirty="0">
                <a:solidFill>
                  <a:srgbClr val="0000FF"/>
                </a:solidFill>
              </a:rPr>
              <a:t>: </a:t>
            </a:r>
            <a:r>
              <a:rPr lang="en" sz="3199" dirty="0">
                <a:solidFill>
                  <a:srgbClr val="0000FF"/>
                </a:solidFill>
              </a:rPr>
              <a:t>How do we find the best W?</a:t>
            </a:r>
            <a:endParaRPr sz="3199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3510" y="2290759"/>
            <a:ext cx="2751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Linear classifier</a:t>
            </a:r>
          </a:p>
        </p:txBody>
      </p:sp>
      <p:sp>
        <p:nvSpPr>
          <p:cNvPr id="17" name="Google Shape;1421;p73">
            <a:extLst>
              <a:ext uri="{FF2B5EF4-FFF2-40B4-BE49-F238E27FC236}">
                <a16:creationId xmlns:a16="http://schemas.microsoft.com/office/drawing/2014/main" id="{34F8854C-E0D7-495C-A28A-FAFB348DD796}"/>
              </a:ext>
            </a:extLst>
          </p:cNvPr>
          <p:cNvSpPr txBox="1"/>
          <p:nvPr/>
        </p:nvSpPr>
        <p:spPr>
          <a:xfrm>
            <a:off x="6005341" y="2781707"/>
            <a:ext cx="5662925" cy="79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b="1" dirty="0">
                <a:solidFill>
                  <a:srgbClr val="0000FF"/>
                </a:solidFill>
              </a:rPr>
              <a:t>A</a:t>
            </a:r>
            <a:r>
              <a:rPr lang="en-US" sz="3199" dirty="0">
                <a:solidFill>
                  <a:srgbClr val="0000FF"/>
                </a:solidFill>
              </a:rPr>
              <a:t>: </a:t>
            </a:r>
            <a:r>
              <a:rPr lang="en" sz="3199" dirty="0">
                <a:solidFill>
                  <a:srgbClr val="0000FF"/>
                </a:solidFill>
              </a:rPr>
              <a:t>Next lecture</a:t>
            </a:r>
            <a:endParaRPr sz="3199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0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Why learning?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Nearest neighbors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Bayesian classification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Logistic regression</a:t>
            </a:r>
          </a:p>
          <a:p>
            <a:r>
              <a:rPr lang="en-US" dirty="0"/>
              <a:t>Support vector machines &amp; random forests (lightening speed)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Clustering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Principal component analysis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UW CSE 576 - Machine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44919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67B40-1529-44A4-B6D1-E5A3B0EE6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machines (SVMs)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D3210C0-8EBC-4CD1-81D7-B0A6A0B32F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Maximize the </a:t>
            </a:r>
            <a:r>
              <a:rPr lang="en-US" i="1" dirty="0"/>
              <a:t>margin</a:t>
            </a:r>
            <a:r>
              <a:rPr lang="en-US" dirty="0"/>
              <a:t> between the decision surfaces</a:t>
            </a:r>
          </a:p>
          <a:p>
            <a:r>
              <a:rPr lang="en-US" dirty="0"/>
              <a:t>The only points that matter are the circled </a:t>
            </a:r>
            <a:r>
              <a:rPr lang="en-US" i="1" dirty="0"/>
              <a:t>support vectors</a:t>
            </a:r>
            <a:endParaRPr lang="en-US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4663-F0DD-436E-AE3F-2933FF34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777E9-41EB-4CAB-82BE-AE91D7C9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8ECB5-0FAB-48D0-8846-64458E38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182</a:t>
            </a:fld>
            <a:endParaRPr lang="en-US" dirty="0"/>
          </a:p>
        </p:txBody>
      </p:sp>
      <p:pic>
        <p:nvPicPr>
          <p:cNvPr id="17" name="Picture 16" descr="A picture containing line, sitting, small, wire&#10;&#10;Description automatically generated">
            <a:extLst>
              <a:ext uri="{FF2B5EF4-FFF2-40B4-BE49-F238E27FC236}">
                <a16:creationId xmlns:a16="http://schemas.microsoft.com/office/drawing/2014/main" id="{605193B7-13BB-456A-9E18-802969561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1" y="3731051"/>
            <a:ext cx="3489820" cy="2398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A878C1-18C3-491A-B0C1-B7C52C144D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17" r="33222"/>
          <a:stretch/>
        </p:blipFill>
        <p:spPr>
          <a:xfrm>
            <a:off x="7751428" y="1825625"/>
            <a:ext cx="2667497" cy="41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0247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67B40-1529-44A4-B6D1-E5A3B0EE6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Kernelized support vector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97DFF-90B1-4667-8060-FA2C0547E7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Replace linear function with a sum of </a:t>
            </a:r>
            <a:r>
              <a:rPr lang="en-US" i="1" dirty="0"/>
              <a:t>kernel functions</a:t>
            </a:r>
            <a:br>
              <a:rPr lang="en-US" dirty="0"/>
            </a:br>
            <a:r>
              <a:rPr lang="en-US" dirty="0"/>
              <a:t>(e.g., Gaussian bumps)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Circled points are</a:t>
            </a:r>
            <a:br>
              <a:rPr lang="en-US" dirty="0"/>
            </a:br>
            <a:r>
              <a:rPr lang="en-US" i="1" dirty="0"/>
              <a:t>support vectors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lie 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/>
              <a:t> = ± 1 surfaces</a:t>
            </a:r>
            <a:br>
              <a:rPr lang="en-US" dirty="0"/>
            </a:br>
            <a:r>
              <a:rPr lang="en-US" dirty="0"/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/>
              <a:t> = 0 is the dark curve)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4663-F0DD-436E-AE3F-2933FF34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777E9-41EB-4CAB-82BE-AE91D7C9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8ECB5-0FAB-48D0-8846-64458E38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183</a:t>
            </a:fld>
            <a:endParaRPr lang="en-US" dirty="0"/>
          </a:p>
        </p:txBody>
      </p: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A4ECA3FC-6051-4C54-A46C-F2B9960C3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079" y="1825624"/>
            <a:ext cx="5053668" cy="3763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F28A51-98A8-43A5-9749-316BE1095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193" y="3126578"/>
            <a:ext cx="3915321" cy="9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8018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9B531-8ED9-49D0-B4BC-40DE8A0E7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Hinge loss vs. logistic regression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C88827-5604-41D7-9ADE-B7777A63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71ED5-C03F-46FE-905C-524D98C33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B41F19-27A8-41B3-9F7B-17C2B232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184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CA8471-8B85-48D8-B1BC-4CE8B316E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608" y="1677182"/>
            <a:ext cx="7097116" cy="2831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03FD30-DCA2-4D49-8EFC-DB4781748C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30" r="1"/>
          <a:stretch/>
        </p:blipFill>
        <p:spPr>
          <a:xfrm>
            <a:off x="1023457" y="3501000"/>
            <a:ext cx="5460792" cy="267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2585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67B40-1529-44A4-B6D1-E5A3B0EE6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 (lighting speed)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4663-F0DD-436E-AE3F-2933FF34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777E9-41EB-4CAB-82BE-AE91D7C9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8ECB5-0FAB-48D0-8846-64458E38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185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BFA05AF-BE10-43E8-9ED6-AC4D85C3F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i="1" dirty="0"/>
              <a:t>D</a:t>
            </a:r>
            <a:r>
              <a:rPr lang="en-US" dirty="0"/>
              <a:t> = tree depth</a:t>
            </a: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7AB84DCD-D1A8-475D-A4DD-6BEE67EC0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52" y="1870075"/>
            <a:ext cx="9147495" cy="360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1752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67B40-1529-44A4-B6D1-E5A3B0EE6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D8FDCB-6645-4D5E-8906-C661BFBC8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i="1" dirty="0"/>
              <a:t>T</a:t>
            </a:r>
            <a:r>
              <a:rPr lang="en-US" dirty="0"/>
              <a:t> = # trees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4663-F0DD-436E-AE3F-2933FF34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777E9-41EB-4CAB-82BE-AE91D7C9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8ECB5-0FAB-48D0-8846-64458E38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186</a:t>
            </a:fld>
            <a:endParaRPr lang="en-US" dirty="0"/>
          </a:p>
        </p:txBody>
      </p:sp>
      <p:pic>
        <p:nvPicPr>
          <p:cNvPr id="10" name="Picture 9" descr="A picture containing table, group&#10;&#10;Description automatically generated">
            <a:extLst>
              <a:ext uri="{FF2B5EF4-FFF2-40B4-BE49-F238E27FC236}">
                <a16:creationId xmlns:a16="http://schemas.microsoft.com/office/drawing/2014/main" id="{6A95DB5A-48DA-4007-A2A2-AE1F90414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43" y="1731950"/>
            <a:ext cx="9306187" cy="358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9235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67B40-1529-44A4-B6D1-E5A3B0EE6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D8FDCB-6645-4D5E-8906-C661BFBC8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l-GR" sz="2000" i="1" dirty="0"/>
              <a:t>ρ</a:t>
            </a:r>
            <a:r>
              <a:rPr lang="en-US" sz="2000" dirty="0"/>
              <a:t> = 500					</a:t>
            </a:r>
            <a:r>
              <a:rPr lang="el-GR" sz="2000" i="1" dirty="0"/>
              <a:t> ρ</a:t>
            </a:r>
            <a:r>
              <a:rPr lang="en-US" sz="2000" dirty="0"/>
              <a:t> = 5</a:t>
            </a:r>
          </a:p>
          <a:p>
            <a:pPr marL="0" indent="0" algn="ctr">
              <a:buNone/>
            </a:pPr>
            <a:r>
              <a:rPr lang="el-GR" i="1" dirty="0"/>
              <a:t>ρ</a:t>
            </a:r>
            <a:r>
              <a:rPr lang="en-US" dirty="0"/>
              <a:t> = # samples at each node at construction time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4663-F0DD-436E-AE3F-2933FF34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777E9-41EB-4CAB-82BE-AE91D7C9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8ECB5-0FAB-48D0-8846-64458E38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187</a:t>
            </a:fld>
            <a:endParaRPr lang="en-US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DBF0D82-AF12-46B7-A0B9-F38438D23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19" y="1603315"/>
            <a:ext cx="3493603" cy="3397541"/>
          </a:xfrm>
          <a:prstGeom prst="rect">
            <a:avLst/>
          </a:prstGeom>
        </p:spPr>
      </p:pic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E569D830-18E7-4C3C-9322-C328895974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268" y="1603316"/>
            <a:ext cx="3468113" cy="339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8355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C53CF4-E307-4373-A11F-0F6A66EC9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921" y="3128334"/>
            <a:ext cx="5328787" cy="25783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967B40-1529-44A4-B6D1-E5A3B0EE6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Kinect body pose estimation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4663-F0DD-436E-AE3F-2933FF34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777E9-41EB-4CAB-82BE-AE91D7C9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8ECB5-0FAB-48D0-8846-64458E38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188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D9855-0FCB-4E13-8F82-EEFD81F8A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1938849"/>
            <a:ext cx="5148798" cy="192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2071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recap: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learning?</a:t>
            </a:r>
          </a:p>
          <a:p>
            <a:r>
              <a:rPr lang="en-US" dirty="0"/>
              <a:t>Nearest neighbors</a:t>
            </a:r>
          </a:p>
          <a:p>
            <a:r>
              <a:rPr lang="en-US" dirty="0"/>
              <a:t>Bayesian classification</a:t>
            </a:r>
          </a:p>
          <a:p>
            <a:r>
              <a:rPr lang="en-US" dirty="0"/>
              <a:t>Logistic regression</a:t>
            </a:r>
          </a:p>
          <a:p>
            <a:r>
              <a:rPr lang="en-US" dirty="0"/>
              <a:t>Support vector machines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Unsupervised learning:</a:t>
            </a:r>
          </a:p>
          <a:p>
            <a:pPr lvl="1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Clustering</a:t>
            </a:r>
          </a:p>
          <a:p>
            <a:pPr lvl="1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Principal component analysis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UW CSE 576 - Machine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45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85F00-8D5A-3244-A05A-DB52CA436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2:</a:t>
            </a:r>
            <a:br>
              <a:rPr lang="en-US" dirty="0"/>
            </a:br>
            <a:r>
              <a:rPr lang="en-US" dirty="0"/>
              <a:t>Image Classification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4875AF-E55E-4AB7-8473-C7B08329CC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76766A-3B06-D941-A9F2-997D8D1FA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920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62CCD8-76CA-4FC8-9660-CD1A25168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143" y="1690688"/>
            <a:ext cx="9297698" cy="45250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CA3E62-1051-4D2E-822A-93F004991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calendar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47A60-6F5D-4207-A985-F3906922F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EA4D8-5DE5-4E57-B8DA-BC125C272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546D4-495E-409F-9A53-57C4CA5CD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2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626D58-4323-4E7A-A880-7134AF739DD8}"/>
              </a:ext>
            </a:extLst>
          </p:cNvPr>
          <p:cNvSpPr/>
          <p:nvPr/>
        </p:nvSpPr>
        <p:spPr>
          <a:xfrm>
            <a:off x="2027136" y="5534289"/>
            <a:ext cx="1838528" cy="5350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8A3666-A5DF-499B-A372-360E7D76A73E}"/>
              </a:ext>
            </a:extLst>
          </p:cNvPr>
          <p:cNvSpPr/>
          <p:nvPr/>
        </p:nvSpPr>
        <p:spPr>
          <a:xfrm>
            <a:off x="5461233" y="5603846"/>
            <a:ext cx="360727" cy="260059"/>
          </a:xfrm>
          <a:prstGeom prst="rect">
            <a:avLst/>
          </a:prstGeom>
          <a:solidFill>
            <a:srgbClr val="FFFF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73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133B5-27BA-AE42-BB15-9B40DD379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Image Classification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D38A489-01AC-44E5-AE63-7D7C0DA3C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E0C48-3B1B-E544-96B3-A1E50C5CD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20</a:t>
            </a:fld>
            <a:endParaRPr lang="en-US" dirty="0"/>
          </a:p>
        </p:txBody>
      </p:sp>
      <p:cxnSp>
        <p:nvCxnSpPr>
          <p:cNvPr id="10" name="Google Shape;114;p20">
            <a:extLst>
              <a:ext uri="{FF2B5EF4-FFF2-40B4-BE49-F238E27FC236}">
                <a16:creationId xmlns:a16="http://schemas.microsoft.com/office/drawing/2014/main" id="{2EF63790-A376-5341-AAFF-6EF8789625F3}"/>
              </a:ext>
            </a:extLst>
          </p:cNvPr>
          <p:cNvCxnSpPr>
            <a:cxnSpLocks/>
          </p:cNvCxnSpPr>
          <p:nvPr/>
        </p:nvCxnSpPr>
        <p:spPr>
          <a:xfrm>
            <a:off x="4696087" y="3603310"/>
            <a:ext cx="1808329" cy="0"/>
          </a:xfrm>
          <a:prstGeom prst="straightConnector1">
            <a:avLst/>
          </a:prstGeom>
          <a:noFill/>
          <a:ln w="635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115;p20">
            <a:extLst>
              <a:ext uri="{FF2B5EF4-FFF2-40B4-BE49-F238E27FC236}">
                <a16:creationId xmlns:a16="http://schemas.microsoft.com/office/drawing/2014/main" id="{D68FB9F3-8126-F94D-B0CC-AE7A1A8D0D88}"/>
              </a:ext>
            </a:extLst>
          </p:cNvPr>
          <p:cNvSpPr txBox="1"/>
          <p:nvPr/>
        </p:nvSpPr>
        <p:spPr>
          <a:xfrm>
            <a:off x="7154103" y="2211510"/>
            <a:ext cx="1393991" cy="27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3199" dirty="0"/>
              <a:t>cat</a:t>
            </a:r>
            <a:br>
              <a:rPr lang="en-US" sz="3199" dirty="0"/>
            </a:br>
            <a:r>
              <a:rPr lang="en-US" sz="3199" dirty="0">
                <a:solidFill>
                  <a:schemeClr val="bg1">
                    <a:lumMod val="75000"/>
                  </a:schemeClr>
                </a:solidFill>
              </a:rPr>
              <a:t>bird</a:t>
            </a:r>
            <a:br>
              <a:rPr lang="en-US" sz="3199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3199" dirty="0">
                <a:solidFill>
                  <a:schemeClr val="bg1">
                    <a:lumMod val="75000"/>
                  </a:schemeClr>
                </a:solidFill>
              </a:rPr>
              <a:t>deer</a:t>
            </a:r>
            <a:br>
              <a:rPr lang="en-US" sz="3199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3199" dirty="0">
                <a:solidFill>
                  <a:schemeClr val="bg1">
                    <a:lumMod val="75000"/>
                  </a:schemeClr>
                </a:solidFill>
              </a:rPr>
              <a:t>dog</a:t>
            </a:r>
          </a:p>
          <a:p>
            <a:r>
              <a:rPr lang="en-US" sz="3199" dirty="0">
                <a:solidFill>
                  <a:schemeClr val="bg1">
                    <a:lumMod val="75000"/>
                  </a:schemeClr>
                </a:solidFill>
              </a:rPr>
              <a:t>truck</a:t>
            </a:r>
            <a:endParaRPr sz="3199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Google Shape;116;p20">
            <a:extLst>
              <a:ext uri="{FF2B5EF4-FFF2-40B4-BE49-F238E27FC236}">
                <a16:creationId xmlns:a16="http://schemas.microsoft.com/office/drawing/2014/main" id="{143D2CFA-9102-7E4F-A4FB-E448C611BEEE}"/>
              </a:ext>
            </a:extLst>
          </p:cNvPr>
          <p:cNvSpPr txBox="1"/>
          <p:nvPr/>
        </p:nvSpPr>
        <p:spPr>
          <a:xfrm>
            <a:off x="5926825" y="1174211"/>
            <a:ext cx="3848548" cy="919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sz="2399" b="1"/>
              <a:t>Output</a:t>
            </a:r>
            <a:r>
              <a:rPr lang="en-US" sz="2399"/>
              <a:t>: Assign image to one of a fixed set of categories</a:t>
            </a:r>
            <a:endParaRPr sz="2399" b="1" dirty="0"/>
          </a:p>
        </p:txBody>
      </p:sp>
      <p:sp>
        <p:nvSpPr>
          <p:cNvPr id="13" name="Google Shape;117;p20">
            <a:extLst>
              <a:ext uri="{FF2B5EF4-FFF2-40B4-BE49-F238E27FC236}">
                <a16:creationId xmlns:a16="http://schemas.microsoft.com/office/drawing/2014/main" id="{A717E009-DF3F-4F46-8E18-BAD6B43D9068}"/>
              </a:ext>
            </a:extLst>
          </p:cNvPr>
          <p:cNvSpPr txBox="1"/>
          <p:nvPr/>
        </p:nvSpPr>
        <p:spPr>
          <a:xfrm>
            <a:off x="1990611" y="5472055"/>
            <a:ext cx="1504808" cy="292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800" u="sng">
                <a:solidFill>
                  <a:schemeClr val="bg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</a:t>
            </a:r>
            <a:r>
              <a:rPr lang="en" sz="800">
                <a:solidFill>
                  <a:schemeClr val="bg1">
                    <a:lumMod val="75000"/>
                  </a:schemeClr>
                </a:solidFill>
              </a:rPr>
              <a:t> by </a:t>
            </a:r>
            <a:r>
              <a:rPr lang="en" sz="800" u="sng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Nikita</a:t>
            </a:r>
            <a:r>
              <a:rPr lang="en" sz="800">
                <a:solidFill>
                  <a:schemeClr val="bg1">
                    <a:lumMod val="75000"/>
                  </a:schemeClr>
                </a:solidFill>
              </a:rPr>
              <a:t> is licensed under </a:t>
            </a:r>
            <a:r>
              <a:rPr lang="en" sz="800" u="sng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CC-BY 2.0</a:t>
            </a:r>
            <a:endParaRPr sz="8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4" name="Google Shape;118;p20">
            <a:extLst>
              <a:ext uri="{FF2B5EF4-FFF2-40B4-BE49-F238E27FC236}">
                <a16:creationId xmlns:a16="http://schemas.microsoft.com/office/drawing/2014/main" id="{257576AA-A45D-CA4F-8DDB-EC5209460B2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3186"/>
          <a:stretch/>
        </p:blipFill>
        <p:spPr>
          <a:xfrm>
            <a:off x="1395504" y="1734580"/>
            <a:ext cx="2695031" cy="37374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720780" y="1174211"/>
            <a:ext cx="20444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Input</a:t>
            </a:r>
            <a:r>
              <a:rPr lang="en-US" sz="2800"/>
              <a:t>: image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298543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7;p20">
            <a:extLst>
              <a:ext uri="{FF2B5EF4-FFF2-40B4-BE49-F238E27FC236}">
                <a16:creationId xmlns:a16="http://schemas.microsoft.com/office/drawing/2014/main" id="{A717E009-DF3F-4F46-8E18-BAD6B43D9068}"/>
              </a:ext>
            </a:extLst>
          </p:cNvPr>
          <p:cNvSpPr txBox="1"/>
          <p:nvPr/>
        </p:nvSpPr>
        <p:spPr>
          <a:xfrm>
            <a:off x="1990611" y="5472055"/>
            <a:ext cx="1504808" cy="292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800" u="sng">
                <a:solidFill>
                  <a:schemeClr val="bg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</a:t>
            </a:r>
            <a:r>
              <a:rPr lang="en" sz="800">
                <a:solidFill>
                  <a:schemeClr val="bg1">
                    <a:lumMod val="75000"/>
                  </a:schemeClr>
                </a:solidFill>
              </a:rPr>
              <a:t> by </a:t>
            </a:r>
            <a:r>
              <a:rPr lang="en" sz="800" u="sng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Nikita</a:t>
            </a:r>
            <a:r>
              <a:rPr lang="en" sz="800">
                <a:solidFill>
                  <a:schemeClr val="bg1">
                    <a:lumMod val="75000"/>
                  </a:schemeClr>
                </a:solidFill>
              </a:rPr>
              <a:t> is licensed under </a:t>
            </a:r>
            <a:r>
              <a:rPr lang="en" sz="800" u="sng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CC-BY 2.0</a:t>
            </a:r>
            <a:endParaRPr sz="8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5" name="Google Shape;118;p20">
            <a:extLst>
              <a:ext uri="{FF2B5EF4-FFF2-40B4-BE49-F238E27FC236}">
                <a16:creationId xmlns:a16="http://schemas.microsoft.com/office/drawing/2014/main" id="{257576AA-A45D-CA4F-8DDB-EC5209460B2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3186"/>
          <a:stretch/>
        </p:blipFill>
        <p:spPr>
          <a:xfrm>
            <a:off x="1395504" y="1734580"/>
            <a:ext cx="2695031" cy="37374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3D7F99-8E83-9940-AF7E-5978234EA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Problem</a:t>
            </a:r>
            <a:r>
              <a:rPr lang="en-US" dirty="0"/>
              <a:t>: Semantic Gap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D41F0-5E88-4312-AE13-8B96D2641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A16F8-F6A2-374F-88DD-8AFC0E73F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Google Shape;127;p21">
            <a:extLst>
              <a:ext uri="{FF2B5EF4-FFF2-40B4-BE49-F238E27FC236}">
                <a16:creationId xmlns:a16="http://schemas.microsoft.com/office/drawing/2014/main" id="{493028B6-4B0E-204A-9B08-BFB57FF8F49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5294" y="526158"/>
            <a:ext cx="3390282" cy="2462392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" name="Google Shape;128;p21">
            <a:extLst>
              <a:ext uri="{FF2B5EF4-FFF2-40B4-BE49-F238E27FC236}">
                <a16:creationId xmlns:a16="http://schemas.microsoft.com/office/drawing/2014/main" id="{E7B5FB3D-ED88-8343-BA2E-81E2984CC5DB}"/>
              </a:ext>
            </a:extLst>
          </p:cNvPr>
          <p:cNvSpPr/>
          <p:nvPr/>
        </p:nvSpPr>
        <p:spPr>
          <a:xfrm>
            <a:off x="2670704" y="2917084"/>
            <a:ext cx="524663" cy="524663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130"/>
          </a:p>
        </p:txBody>
      </p:sp>
      <p:cxnSp>
        <p:nvCxnSpPr>
          <p:cNvPr id="10" name="Google Shape;129;p21">
            <a:extLst>
              <a:ext uri="{FF2B5EF4-FFF2-40B4-BE49-F238E27FC236}">
                <a16:creationId xmlns:a16="http://schemas.microsoft.com/office/drawing/2014/main" id="{13A662A7-DEE3-774C-A6A1-E473B50CDFB0}"/>
              </a:ext>
            </a:extLst>
          </p:cNvPr>
          <p:cNvCxnSpPr/>
          <p:nvPr/>
        </p:nvCxnSpPr>
        <p:spPr>
          <a:xfrm rot="10800000" flipH="1">
            <a:off x="3187303" y="508894"/>
            <a:ext cx="3476294" cy="242536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130;p21">
            <a:extLst>
              <a:ext uri="{FF2B5EF4-FFF2-40B4-BE49-F238E27FC236}">
                <a16:creationId xmlns:a16="http://schemas.microsoft.com/office/drawing/2014/main" id="{E4ECAD34-3148-BF4F-809B-6F9CBA04FB72}"/>
              </a:ext>
            </a:extLst>
          </p:cNvPr>
          <p:cNvCxnSpPr/>
          <p:nvPr/>
        </p:nvCxnSpPr>
        <p:spPr>
          <a:xfrm rot="10800000" flipH="1">
            <a:off x="3196068" y="3004179"/>
            <a:ext cx="3458699" cy="45548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31;p21">
            <a:extLst>
              <a:ext uri="{FF2B5EF4-FFF2-40B4-BE49-F238E27FC236}">
                <a16:creationId xmlns:a16="http://schemas.microsoft.com/office/drawing/2014/main" id="{F093AF60-6F6E-7E4B-986F-BDA52A9F5ED8}"/>
              </a:ext>
            </a:extLst>
          </p:cNvPr>
          <p:cNvSpPr txBox="1"/>
          <p:nvPr/>
        </p:nvSpPr>
        <p:spPr>
          <a:xfrm>
            <a:off x="6449430" y="2969588"/>
            <a:ext cx="3841979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800" dirty="0"/>
              <a:t>What the computer sees</a:t>
            </a:r>
            <a:endParaRPr sz="2800" dirty="0"/>
          </a:p>
        </p:txBody>
      </p:sp>
      <p:sp>
        <p:nvSpPr>
          <p:cNvPr id="13" name="Google Shape;132;p21">
            <a:extLst>
              <a:ext uri="{FF2B5EF4-FFF2-40B4-BE49-F238E27FC236}">
                <a16:creationId xmlns:a16="http://schemas.microsoft.com/office/drawing/2014/main" id="{55F623BE-7BFA-0F4D-9B31-3DE7A92685A4}"/>
              </a:ext>
            </a:extLst>
          </p:cNvPr>
          <p:cNvSpPr txBox="1"/>
          <p:nvPr/>
        </p:nvSpPr>
        <p:spPr>
          <a:xfrm>
            <a:off x="6435304" y="3716025"/>
            <a:ext cx="4453897" cy="242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dirty="0"/>
              <a:t>An image is just a big grid of numbers between [0, 255]:</a:t>
            </a:r>
            <a:endParaRPr sz="2800" dirty="0"/>
          </a:p>
          <a:p>
            <a:endParaRPr sz="2800" dirty="0"/>
          </a:p>
          <a:p>
            <a:r>
              <a:rPr lang="en" sz="2800" dirty="0"/>
              <a:t>e.g. 800 x 600 x 3</a:t>
            </a:r>
            <a:br>
              <a:rPr lang="en" sz="2800" dirty="0"/>
            </a:br>
            <a:r>
              <a:rPr lang="en" sz="2800" dirty="0"/>
              <a:t>(3 channels RGB)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4255215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B8210-1B46-B548-AC2C-E40B02FE0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Challenges</a:t>
            </a:r>
            <a:r>
              <a:rPr lang="en-US" dirty="0"/>
              <a:t>: Viewpoint Variation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8D2AD-0F87-431A-8010-E9714FE42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EBA7A-8422-3E42-A15A-AD3DCB2C07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0" name="Google Shape;137;p22">
            <a:extLst>
              <a:ext uri="{FF2B5EF4-FFF2-40B4-BE49-F238E27FC236}">
                <a16:creationId xmlns:a16="http://schemas.microsoft.com/office/drawing/2014/main" id="{A9EBD74D-F96F-1A4F-BF97-F86F0ABB8A3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3186"/>
          <a:stretch/>
        </p:blipFill>
        <p:spPr>
          <a:xfrm>
            <a:off x="3906616" y="1428189"/>
            <a:ext cx="1956808" cy="27136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140;p22">
            <a:extLst>
              <a:ext uri="{FF2B5EF4-FFF2-40B4-BE49-F238E27FC236}">
                <a16:creationId xmlns:a16="http://schemas.microsoft.com/office/drawing/2014/main" id="{FBBCA523-8EF6-8E42-8516-17891335C50F}"/>
              </a:ext>
            </a:extLst>
          </p:cNvPr>
          <p:cNvGrpSpPr/>
          <p:nvPr/>
        </p:nvGrpSpPr>
        <p:grpSpPr>
          <a:xfrm>
            <a:off x="5037375" y="1577115"/>
            <a:ext cx="3848166" cy="1740113"/>
            <a:chOff x="2003550" y="913000"/>
            <a:chExt cx="4154974" cy="1878850"/>
          </a:xfrm>
        </p:grpSpPr>
        <p:pic>
          <p:nvPicPr>
            <p:cNvPr id="23" name="Google Shape;141;p22">
              <a:extLst>
                <a:ext uri="{FF2B5EF4-FFF2-40B4-BE49-F238E27FC236}">
                  <a16:creationId xmlns:a16="http://schemas.microsoft.com/office/drawing/2014/main" id="{30E6B40D-4FA6-7D4C-92D0-02D46EF815D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615150" y="932950"/>
              <a:ext cx="2543374" cy="1847275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4" name="Google Shape;142;p22">
              <a:extLst>
                <a:ext uri="{FF2B5EF4-FFF2-40B4-BE49-F238E27FC236}">
                  <a16:creationId xmlns:a16="http://schemas.microsoft.com/office/drawing/2014/main" id="{0F2B550F-D656-D74C-9FD6-2EDE03A0B3CA}"/>
                </a:ext>
              </a:extLst>
            </p:cNvPr>
            <p:cNvSpPr/>
            <p:nvPr/>
          </p:nvSpPr>
          <p:spPr>
            <a:xfrm>
              <a:off x="2003550" y="2187713"/>
              <a:ext cx="393600" cy="3936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130"/>
            </a:p>
          </p:txBody>
        </p:sp>
        <p:cxnSp>
          <p:nvCxnSpPr>
            <p:cNvPr id="25" name="Google Shape;143;p22">
              <a:extLst>
                <a:ext uri="{FF2B5EF4-FFF2-40B4-BE49-F238E27FC236}">
                  <a16:creationId xmlns:a16="http://schemas.microsoft.com/office/drawing/2014/main" id="{0979901E-2C4E-054E-8BFB-A6827154AE2D}"/>
                </a:ext>
              </a:extLst>
            </p:cNvPr>
            <p:cNvCxnSpPr/>
            <p:nvPr/>
          </p:nvCxnSpPr>
          <p:spPr>
            <a:xfrm rot="10800000" flipH="1">
              <a:off x="2391100" y="913000"/>
              <a:ext cx="1202100" cy="1287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144;p22">
              <a:extLst>
                <a:ext uri="{FF2B5EF4-FFF2-40B4-BE49-F238E27FC236}">
                  <a16:creationId xmlns:a16="http://schemas.microsoft.com/office/drawing/2014/main" id="{9DD1D64A-EDA5-5C45-BAD9-6054127E0733}"/>
                </a:ext>
              </a:extLst>
            </p:cNvPr>
            <p:cNvCxnSpPr/>
            <p:nvPr/>
          </p:nvCxnSpPr>
          <p:spPr>
            <a:xfrm>
              <a:off x="2397675" y="2594750"/>
              <a:ext cx="1202100" cy="19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" name="Google Shape;145;p22">
            <a:extLst>
              <a:ext uri="{FF2B5EF4-FFF2-40B4-BE49-F238E27FC236}">
                <a16:creationId xmlns:a16="http://schemas.microsoft.com/office/drawing/2014/main" id="{306BF665-0DD1-1241-84BC-75B925F75954}"/>
              </a:ext>
            </a:extLst>
          </p:cNvPr>
          <p:cNvGrpSpPr/>
          <p:nvPr/>
        </p:nvGrpSpPr>
        <p:grpSpPr>
          <a:xfrm rot="1051085">
            <a:off x="796832" y="1469947"/>
            <a:ext cx="1186064" cy="685006"/>
            <a:chOff x="538650" y="1791850"/>
            <a:chExt cx="889800" cy="513900"/>
          </a:xfrm>
        </p:grpSpPr>
        <p:sp>
          <p:nvSpPr>
            <p:cNvPr id="28" name="Google Shape;146;p22">
              <a:extLst>
                <a:ext uri="{FF2B5EF4-FFF2-40B4-BE49-F238E27FC236}">
                  <a16:creationId xmlns:a16="http://schemas.microsoft.com/office/drawing/2014/main" id="{DEA69CFA-328B-0442-8349-B4278A58CA6F}"/>
                </a:ext>
              </a:extLst>
            </p:cNvPr>
            <p:cNvSpPr/>
            <p:nvPr/>
          </p:nvSpPr>
          <p:spPr>
            <a:xfrm>
              <a:off x="538650" y="2061250"/>
              <a:ext cx="709500" cy="2196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130"/>
            </a:p>
          </p:txBody>
        </p:sp>
        <p:sp>
          <p:nvSpPr>
            <p:cNvPr id="29" name="Google Shape;147;p22">
              <a:extLst>
                <a:ext uri="{FF2B5EF4-FFF2-40B4-BE49-F238E27FC236}">
                  <a16:creationId xmlns:a16="http://schemas.microsoft.com/office/drawing/2014/main" id="{81BFABBB-82EE-6547-B1B3-030514C07ECC}"/>
                </a:ext>
              </a:extLst>
            </p:cNvPr>
            <p:cNvSpPr/>
            <p:nvPr/>
          </p:nvSpPr>
          <p:spPr>
            <a:xfrm rot="-5400000">
              <a:off x="1203600" y="2080900"/>
              <a:ext cx="269400" cy="180300"/>
            </a:xfrm>
            <a:prstGeom prst="triangle">
              <a:avLst>
                <a:gd name="adj" fmla="val 50000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130"/>
            </a:p>
          </p:txBody>
        </p:sp>
        <p:sp>
          <p:nvSpPr>
            <p:cNvPr id="30" name="Google Shape;148;p22">
              <a:extLst>
                <a:ext uri="{FF2B5EF4-FFF2-40B4-BE49-F238E27FC236}">
                  <a16:creationId xmlns:a16="http://schemas.microsoft.com/office/drawing/2014/main" id="{EB8227B3-1F9A-5F48-B6CD-5FE706F57D6A}"/>
                </a:ext>
              </a:extLst>
            </p:cNvPr>
            <p:cNvSpPr/>
            <p:nvPr/>
          </p:nvSpPr>
          <p:spPr>
            <a:xfrm>
              <a:off x="571500" y="1791850"/>
              <a:ext cx="269400" cy="269400"/>
            </a:xfrm>
            <a:prstGeom prst="ellipse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130"/>
            </a:p>
          </p:txBody>
        </p:sp>
        <p:sp>
          <p:nvSpPr>
            <p:cNvPr id="31" name="Google Shape;149;p22">
              <a:extLst>
                <a:ext uri="{FF2B5EF4-FFF2-40B4-BE49-F238E27FC236}">
                  <a16:creationId xmlns:a16="http://schemas.microsoft.com/office/drawing/2014/main" id="{C4E14D29-5308-9E40-AA52-45CD5A79B2C5}"/>
                </a:ext>
              </a:extLst>
            </p:cNvPr>
            <p:cNvSpPr/>
            <p:nvPr/>
          </p:nvSpPr>
          <p:spPr>
            <a:xfrm>
              <a:off x="940675" y="1791850"/>
              <a:ext cx="269400" cy="269400"/>
            </a:xfrm>
            <a:prstGeom prst="ellipse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8" tIns="121868" rIns="121868" bIns="121868" anchor="ctr" anchorCtr="0">
              <a:noAutofit/>
            </a:bodyPr>
            <a:lstStyle/>
            <a:p>
              <a:endParaRPr sz="2130"/>
            </a:p>
          </p:txBody>
        </p:sp>
      </p:grpSp>
      <p:sp>
        <p:nvSpPr>
          <p:cNvPr id="32" name="Google Shape;150;p22">
            <a:extLst>
              <a:ext uri="{FF2B5EF4-FFF2-40B4-BE49-F238E27FC236}">
                <a16:creationId xmlns:a16="http://schemas.microsoft.com/office/drawing/2014/main" id="{62FF0CB4-0811-A941-8CB7-13E77C86681A}"/>
              </a:ext>
            </a:extLst>
          </p:cNvPr>
          <p:cNvSpPr/>
          <p:nvPr/>
        </p:nvSpPr>
        <p:spPr>
          <a:xfrm>
            <a:off x="1751279" y="2584020"/>
            <a:ext cx="6564545" cy="2725671"/>
          </a:xfrm>
          <a:custGeom>
            <a:avLst/>
            <a:gdLst/>
            <a:ahLst/>
            <a:cxnLst/>
            <a:rect l="l" t="t" r="r" b="b"/>
            <a:pathLst>
              <a:path w="206985" h="73198" extrusionOk="0">
                <a:moveTo>
                  <a:pt x="0" y="0"/>
                </a:moveTo>
                <a:cubicBezTo>
                  <a:pt x="15012" y="11980"/>
                  <a:pt x="55572" y="64184"/>
                  <a:pt x="90069" y="71882"/>
                </a:cubicBezTo>
                <a:cubicBezTo>
                  <a:pt x="124567" y="79580"/>
                  <a:pt x="187499" y="50471"/>
                  <a:pt x="206985" y="46189"/>
                </a:cubicBez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33" name="Google Shape;151;p22">
            <a:extLst>
              <a:ext uri="{FF2B5EF4-FFF2-40B4-BE49-F238E27FC236}">
                <a16:creationId xmlns:a16="http://schemas.microsoft.com/office/drawing/2014/main" id="{739E97B1-0994-8E4D-9260-347C2F62D7C6}"/>
              </a:ext>
            </a:extLst>
          </p:cNvPr>
          <p:cNvSpPr txBox="1"/>
          <p:nvPr/>
        </p:nvSpPr>
        <p:spPr>
          <a:xfrm>
            <a:off x="8808038" y="4022747"/>
            <a:ext cx="2829263" cy="802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130"/>
              <a:t>All pixels change when the camera moves!</a:t>
            </a:r>
            <a:endParaRPr sz="2130"/>
          </a:p>
        </p:txBody>
      </p:sp>
      <p:sp>
        <p:nvSpPr>
          <p:cNvPr id="34" name="Google Shape;152;p22">
            <a:extLst>
              <a:ext uri="{FF2B5EF4-FFF2-40B4-BE49-F238E27FC236}">
                <a16:creationId xmlns:a16="http://schemas.microsoft.com/office/drawing/2014/main" id="{177F45EA-2729-004D-85D6-CE8D13C350A5}"/>
              </a:ext>
            </a:extLst>
          </p:cNvPr>
          <p:cNvSpPr txBox="1"/>
          <p:nvPr/>
        </p:nvSpPr>
        <p:spPr>
          <a:xfrm>
            <a:off x="-21174" y="6004862"/>
            <a:ext cx="1504808" cy="292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</a:t>
            </a:r>
            <a:r>
              <a:rPr lang="en" sz="800" dirty="0">
                <a:solidFill>
                  <a:schemeClr val="bg1">
                    <a:lumMod val="75000"/>
                  </a:schemeClr>
                </a:solidFill>
              </a:rPr>
              <a:t> by </a:t>
            </a:r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Nikita</a:t>
            </a:r>
            <a:r>
              <a:rPr lang="en" sz="800" dirty="0">
                <a:solidFill>
                  <a:schemeClr val="bg1">
                    <a:lumMod val="75000"/>
                  </a:schemeClr>
                </a:solidFill>
              </a:rPr>
              <a:t> is licensed under </a:t>
            </a:r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CC-BY 2.0</a:t>
            </a:r>
            <a:endParaRPr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4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92248-3A49-6146-9992-D69B09D8E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Challenges</a:t>
            </a:r>
            <a:r>
              <a:rPr lang="en-US" dirty="0"/>
              <a:t>: Intraclass Variation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963A6-F21F-421A-AE65-45EBFFDE6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E64A5-E7EC-3448-A323-C9C4765E6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2000" kern="1200">
                <a:solidFill>
                  <a:srgbClr val="FFCB0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Google Shape;209;p27">
            <a:extLst>
              <a:ext uri="{FF2B5EF4-FFF2-40B4-BE49-F238E27FC236}">
                <a16:creationId xmlns:a16="http://schemas.microsoft.com/office/drawing/2014/main" id="{AFC015D0-B1DF-CB44-BE7F-007FF342372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41363" y="1112656"/>
            <a:ext cx="8709274" cy="483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0;p27">
            <a:extLst>
              <a:ext uri="{FF2B5EF4-FFF2-40B4-BE49-F238E27FC236}">
                <a16:creationId xmlns:a16="http://schemas.microsoft.com/office/drawing/2014/main" id="{BFA46502-3996-8945-AC8A-79053CF33A17}"/>
              </a:ext>
            </a:extLst>
          </p:cNvPr>
          <p:cNvSpPr txBox="1"/>
          <p:nvPr/>
        </p:nvSpPr>
        <p:spPr>
          <a:xfrm>
            <a:off x="5068068" y="5948123"/>
            <a:ext cx="2055864" cy="219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</a:t>
            </a:r>
            <a:r>
              <a:rPr lang="en" sz="800" dirty="0">
                <a:solidFill>
                  <a:schemeClr val="bg1">
                    <a:lumMod val="75000"/>
                  </a:schemeClr>
                </a:solidFill>
              </a:rPr>
              <a:t> is </a:t>
            </a:r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CC0 1.0</a:t>
            </a:r>
            <a:r>
              <a:rPr lang="en" sz="800" dirty="0">
                <a:solidFill>
                  <a:schemeClr val="bg1">
                    <a:lumMod val="75000"/>
                  </a:schemeClr>
                </a:solidFill>
              </a:rPr>
              <a:t> public domain</a:t>
            </a:r>
            <a:endParaRPr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63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2CB63-1703-DF40-AF9B-7B4BDF0C9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Challenges</a:t>
            </a:r>
            <a:r>
              <a:rPr lang="en-US" dirty="0"/>
              <a:t>: Fine-Grained Categories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B0A8C-D2B0-4251-A491-28853948A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82159-C70E-444C-911A-3E11BB82F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533E26-9363-3040-8AE4-E7F18AD264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02"/>
          <a:stretch/>
        </p:blipFill>
        <p:spPr>
          <a:xfrm>
            <a:off x="325392" y="1995013"/>
            <a:ext cx="4285808" cy="3212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8A6939-46CE-EF4F-9722-463ADDAB737C}"/>
              </a:ext>
            </a:extLst>
          </p:cNvPr>
          <p:cNvSpPr txBox="1"/>
          <p:nvPr/>
        </p:nvSpPr>
        <p:spPr>
          <a:xfrm>
            <a:off x="1230617" y="5216927"/>
            <a:ext cx="24753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is free for for use under the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License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6EBBAC-57D5-8F4A-9614-10317C305F5A}"/>
              </a:ext>
            </a:extLst>
          </p:cNvPr>
          <p:cNvSpPr txBox="1"/>
          <p:nvPr/>
        </p:nvSpPr>
        <p:spPr>
          <a:xfrm>
            <a:off x="1618544" y="1533345"/>
            <a:ext cx="169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Maine Coon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89BFB3-D205-744F-A53C-4CBA89504A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50" t="15336" r="33444" b="23784"/>
          <a:stretch/>
        </p:blipFill>
        <p:spPr>
          <a:xfrm>
            <a:off x="4724400" y="1995013"/>
            <a:ext cx="3641711" cy="32127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8D11A9-82BB-2A47-8ABC-785F80802015}"/>
              </a:ext>
            </a:extLst>
          </p:cNvPr>
          <p:cNvSpPr txBox="1"/>
          <p:nvPr/>
        </p:nvSpPr>
        <p:spPr>
          <a:xfrm>
            <a:off x="5992699" y="1533345"/>
            <a:ext cx="1105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Ragdoll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B6AC1B-61C8-5B49-93FE-88092D783991}"/>
              </a:ext>
            </a:extLst>
          </p:cNvPr>
          <p:cNvSpPr txBox="1"/>
          <p:nvPr/>
        </p:nvSpPr>
        <p:spPr>
          <a:xfrm>
            <a:off x="5786072" y="5216927"/>
            <a:ext cx="15183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is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CC0 public domain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AD1728-911D-2145-B57E-99EB1B5EF5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048" t="12856" r="33508" b="33438"/>
          <a:stretch/>
        </p:blipFill>
        <p:spPr>
          <a:xfrm>
            <a:off x="8479311" y="1995013"/>
            <a:ext cx="3438363" cy="32127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0BDC6F-BE7C-0C46-B4CE-E69C342D9BB5}"/>
              </a:ext>
            </a:extLst>
          </p:cNvPr>
          <p:cNvSpPr txBox="1"/>
          <p:nvPr/>
        </p:nvSpPr>
        <p:spPr>
          <a:xfrm>
            <a:off x="8894769" y="1533345"/>
            <a:ext cx="2607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American Shorthair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668335-1E7D-644E-B5B5-F65001CF2A5A}"/>
              </a:ext>
            </a:extLst>
          </p:cNvPr>
          <p:cNvSpPr txBox="1"/>
          <p:nvPr/>
        </p:nvSpPr>
        <p:spPr>
          <a:xfrm>
            <a:off x="9439309" y="5216927"/>
            <a:ext cx="15183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is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CC0 public domain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14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EC5BE-EBE9-9742-8514-D5BD5A55E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Challenges</a:t>
            </a:r>
            <a:r>
              <a:rPr lang="en-US" dirty="0"/>
              <a:t>: Background Clutter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3E6C9-651A-4CBB-B60B-F9F197DA2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02967-5F79-6B4C-9B60-379CEEF91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Google Shape;158;p23">
            <a:extLst>
              <a:ext uri="{FF2B5EF4-FFF2-40B4-BE49-F238E27FC236}">
                <a16:creationId xmlns:a16="http://schemas.microsoft.com/office/drawing/2014/main" id="{4A98557A-4E57-FD4B-86D2-E40ED51AF39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5843" y="1369425"/>
            <a:ext cx="6452663" cy="43017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9;p23">
            <a:extLst>
              <a:ext uri="{FF2B5EF4-FFF2-40B4-BE49-F238E27FC236}">
                <a16:creationId xmlns:a16="http://schemas.microsoft.com/office/drawing/2014/main" id="{BAD1766F-DC15-734D-AE44-449158140F54}"/>
              </a:ext>
            </a:extLst>
          </p:cNvPr>
          <p:cNvSpPr txBox="1"/>
          <p:nvPr/>
        </p:nvSpPr>
        <p:spPr>
          <a:xfrm>
            <a:off x="2344242" y="5671186"/>
            <a:ext cx="2055864" cy="28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8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</a:t>
            </a:r>
            <a:r>
              <a:rPr lang="en" sz="800" dirty="0">
                <a:solidFill>
                  <a:schemeClr val="bg1">
                    <a:lumMod val="75000"/>
                  </a:schemeClr>
                </a:solidFill>
              </a:rPr>
              <a:t> is </a:t>
            </a:r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CC0 1.0</a:t>
            </a:r>
            <a:r>
              <a:rPr lang="en" sz="800" dirty="0">
                <a:solidFill>
                  <a:schemeClr val="bg1">
                    <a:lumMod val="75000"/>
                  </a:schemeClr>
                </a:solidFill>
              </a:rPr>
              <a:t> public domain</a:t>
            </a:r>
            <a:endParaRPr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Google Shape;161;p23">
            <a:extLst>
              <a:ext uri="{FF2B5EF4-FFF2-40B4-BE49-F238E27FC236}">
                <a16:creationId xmlns:a16="http://schemas.microsoft.com/office/drawing/2014/main" id="{B884F75A-54FE-5141-A080-81186CD31ED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3509" r="29622"/>
          <a:stretch/>
        </p:blipFill>
        <p:spPr>
          <a:xfrm>
            <a:off x="6794725" y="1369425"/>
            <a:ext cx="5251432" cy="43017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62;p23">
            <a:extLst>
              <a:ext uri="{FF2B5EF4-FFF2-40B4-BE49-F238E27FC236}">
                <a16:creationId xmlns:a16="http://schemas.microsoft.com/office/drawing/2014/main" id="{84A6AABC-FF86-3C40-BCAD-0B1D0F39FF7D}"/>
              </a:ext>
            </a:extLst>
          </p:cNvPr>
          <p:cNvSpPr txBox="1"/>
          <p:nvPr/>
        </p:nvSpPr>
        <p:spPr>
          <a:xfrm>
            <a:off x="8392509" y="5671186"/>
            <a:ext cx="2055864" cy="28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8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</a:t>
            </a:r>
            <a:r>
              <a:rPr lang="en" sz="800" dirty="0">
                <a:solidFill>
                  <a:schemeClr val="bg1">
                    <a:lumMod val="75000"/>
                  </a:schemeClr>
                </a:solidFill>
              </a:rPr>
              <a:t> is </a:t>
            </a:r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CC0 1.0</a:t>
            </a:r>
            <a:r>
              <a:rPr lang="en" sz="800" dirty="0">
                <a:solidFill>
                  <a:schemeClr val="bg1">
                    <a:lumMod val="75000"/>
                  </a:schemeClr>
                </a:solidFill>
              </a:rPr>
              <a:t> public domain</a:t>
            </a:r>
            <a:endParaRPr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51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EC5BE-EBE9-9742-8514-D5BD5A55E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Challenges</a:t>
            </a:r>
            <a:r>
              <a:rPr lang="en-US" dirty="0"/>
              <a:t>: Illumination Changes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E7F8D-96D8-4F4A-BF95-2D9EE5D0E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02967-5F79-6B4C-9B60-379CEEF91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9" name="Google Shape;169;p24">
            <a:extLst>
              <a:ext uri="{FF2B5EF4-FFF2-40B4-BE49-F238E27FC236}">
                <a16:creationId xmlns:a16="http://schemas.microsoft.com/office/drawing/2014/main" id="{A29F0620-5A32-C140-99B1-21C71239F8F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8189" r="7435"/>
          <a:stretch/>
        </p:blipFill>
        <p:spPr>
          <a:xfrm>
            <a:off x="143194" y="2038867"/>
            <a:ext cx="3147937" cy="291889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70;p24">
            <a:extLst>
              <a:ext uri="{FF2B5EF4-FFF2-40B4-BE49-F238E27FC236}">
                <a16:creationId xmlns:a16="http://schemas.microsoft.com/office/drawing/2014/main" id="{E16A55F2-4F27-A247-9933-1F72E85B1C9F}"/>
              </a:ext>
            </a:extLst>
          </p:cNvPr>
          <p:cNvSpPr txBox="1"/>
          <p:nvPr/>
        </p:nvSpPr>
        <p:spPr>
          <a:xfrm>
            <a:off x="736417" y="4953235"/>
            <a:ext cx="1961489" cy="28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</a:t>
            </a:r>
            <a:r>
              <a:rPr lang="en" sz="800" dirty="0">
                <a:solidFill>
                  <a:schemeClr val="bg1">
                    <a:lumMod val="75000"/>
                  </a:schemeClr>
                </a:solidFill>
              </a:rPr>
              <a:t> is </a:t>
            </a:r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CC0 1.0</a:t>
            </a:r>
            <a:r>
              <a:rPr lang="en" sz="800" dirty="0">
                <a:solidFill>
                  <a:schemeClr val="bg1">
                    <a:lumMod val="75000"/>
                  </a:schemeClr>
                </a:solidFill>
              </a:rPr>
              <a:t> public domain</a:t>
            </a:r>
            <a:endParaRPr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1" name="Google Shape;171;p24">
            <a:extLst>
              <a:ext uri="{FF2B5EF4-FFF2-40B4-BE49-F238E27FC236}">
                <a16:creationId xmlns:a16="http://schemas.microsoft.com/office/drawing/2014/main" id="{6E57E94F-D2A5-6F4F-89D4-6403007C4DD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3244"/>
          <a:stretch/>
        </p:blipFill>
        <p:spPr>
          <a:xfrm>
            <a:off x="3355343" y="2038867"/>
            <a:ext cx="2922823" cy="291889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72;p24">
            <a:extLst>
              <a:ext uri="{FF2B5EF4-FFF2-40B4-BE49-F238E27FC236}">
                <a16:creationId xmlns:a16="http://schemas.microsoft.com/office/drawing/2014/main" id="{CE2538DF-C913-2246-BAF5-09B2FC73BD20}"/>
              </a:ext>
            </a:extLst>
          </p:cNvPr>
          <p:cNvSpPr txBox="1"/>
          <p:nvPr/>
        </p:nvSpPr>
        <p:spPr>
          <a:xfrm>
            <a:off x="3747432" y="4953235"/>
            <a:ext cx="2138643" cy="28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 </a:t>
            </a:r>
            <a:r>
              <a:rPr lang="en" sz="800" dirty="0">
                <a:solidFill>
                  <a:schemeClr val="bg1">
                    <a:lumMod val="75000"/>
                  </a:schemeClr>
                </a:solidFill>
              </a:rPr>
              <a:t>is </a:t>
            </a:r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CC0 1.0</a:t>
            </a:r>
            <a:r>
              <a:rPr lang="en" sz="800" dirty="0">
                <a:solidFill>
                  <a:schemeClr val="bg1">
                    <a:lumMod val="75000"/>
                  </a:schemeClr>
                </a:solidFill>
              </a:rPr>
              <a:t> public domain</a:t>
            </a:r>
            <a:endParaRPr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3" name="Google Shape;173;p24">
            <a:extLst>
              <a:ext uri="{FF2B5EF4-FFF2-40B4-BE49-F238E27FC236}">
                <a16:creationId xmlns:a16="http://schemas.microsoft.com/office/drawing/2014/main" id="{E77D3928-6EF2-594B-A212-B8D6B8D0DB6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6989" r="6505"/>
          <a:stretch/>
        </p:blipFill>
        <p:spPr>
          <a:xfrm>
            <a:off x="6342378" y="2038867"/>
            <a:ext cx="3366801" cy="291889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4;p24">
            <a:extLst>
              <a:ext uri="{FF2B5EF4-FFF2-40B4-BE49-F238E27FC236}">
                <a16:creationId xmlns:a16="http://schemas.microsoft.com/office/drawing/2014/main" id="{234B7479-6D62-0E49-8630-AC28DA86734E}"/>
              </a:ext>
            </a:extLst>
          </p:cNvPr>
          <p:cNvSpPr txBox="1"/>
          <p:nvPr/>
        </p:nvSpPr>
        <p:spPr>
          <a:xfrm>
            <a:off x="6956456" y="4953235"/>
            <a:ext cx="2138643" cy="28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800" u="sng">
                <a:solidFill>
                  <a:schemeClr val="bg1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 </a:t>
            </a:r>
            <a:r>
              <a:rPr lang="en" sz="800">
                <a:solidFill>
                  <a:schemeClr val="bg1">
                    <a:lumMod val="75000"/>
                  </a:schemeClr>
                </a:solidFill>
              </a:rPr>
              <a:t>is </a:t>
            </a:r>
            <a:r>
              <a:rPr lang="en" sz="800" u="sng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CC0 1.0</a:t>
            </a:r>
            <a:r>
              <a:rPr lang="en" sz="800">
                <a:solidFill>
                  <a:schemeClr val="bg1">
                    <a:lumMod val="75000"/>
                  </a:schemeClr>
                </a:solidFill>
              </a:rPr>
              <a:t> public domain</a:t>
            </a:r>
            <a:endParaRPr sz="8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5" name="Google Shape;175;p24">
            <a:extLst>
              <a:ext uri="{FF2B5EF4-FFF2-40B4-BE49-F238E27FC236}">
                <a16:creationId xmlns:a16="http://schemas.microsoft.com/office/drawing/2014/main" id="{49DCDE79-0FF6-C840-BE69-9CF6C802F7E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b="14280"/>
          <a:stretch/>
        </p:blipFill>
        <p:spPr>
          <a:xfrm>
            <a:off x="9761275" y="2038867"/>
            <a:ext cx="2261851" cy="291436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76;p24">
            <a:extLst>
              <a:ext uri="{FF2B5EF4-FFF2-40B4-BE49-F238E27FC236}">
                <a16:creationId xmlns:a16="http://schemas.microsoft.com/office/drawing/2014/main" id="{3550B3B4-2FA4-F24B-AF35-FF1D42A52A20}"/>
              </a:ext>
            </a:extLst>
          </p:cNvPr>
          <p:cNvSpPr txBox="1"/>
          <p:nvPr/>
        </p:nvSpPr>
        <p:spPr>
          <a:xfrm>
            <a:off x="9822878" y="4953235"/>
            <a:ext cx="2138643" cy="28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</a:t>
            </a:r>
            <a:r>
              <a:rPr lang="en" sz="800" dirty="0">
                <a:solidFill>
                  <a:schemeClr val="bg1">
                    <a:lumMod val="75000"/>
                  </a:schemeClr>
                </a:solidFill>
              </a:rPr>
              <a:t> is </a:t>
            </a:r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CC0 1.0</a:t>
            </a:r>
            <a:r>
              <a:rPr lang="en" sz="800" dirty="0">
                <a:solidFill>
                  <a:schemeClr val="bg1">
                    <a:lumMod val="75000"/>
                  </a:schemeClr>
                </a:solidFill>
              </a:rPr>
              <a:t> public domain</a:t>
            </a:r>
            <a:endParaRPr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943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F7C00-C976-C64E-AE8B-6533C91CA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Challenges</a:t>
            </a:r>
            <a:r>
              <a:rPr lang="en-US" dirty="0"/>
              <a:t>: Deformation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69806-1DB2-4828-B920-B71CE4CA8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1B365-D96D-E64D-A47B-4BE77904E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3" name="Google Shape;183;p25">
            <a:extLst>
              <a:ext uri="{FF2B5EF4-FFF2-40B4-BE49-F238E27FC236}">
                <a16:creationId xmlns:a16="http://schemas.microsoft.com/office/drawing/2014/main" id="{27420718-D40A-7B4B-8C56-7E63F1CA08F4}"/>
              </a:ext>
            </a:extLst>
          </p:cNvPr>
          <p:cNvSpPr txBox="1"/>
          <p:nvPr/>
        </p:nvSpPr>
        <p:spPr>
          <a:xfrm>
            <a:off x="725033" y="4910381"/>
            <a:ext cx="1791933" cy="28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8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</a:t>
            </a:r>
            <a:r>
              <a:rPr lang="en" sz="800" dirty="0">
                <a:solidFill>
                  <a:schemeClr val="bg1">
                    <a:lumMod val="75000"/>
                  </a:schemeClr>
                </a:solidFill>
              </a:rPr>
              <a:t> by </a:t>
            </a:r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Umberto Salvagnin</a:t>
            </a:r>
            <a:r>
              <a:rPr lang="en" sz="800" dirty="0">
                <a:solidFill>
                  <a:schemeClr val="bg1">
                    <a:lumMod val="75000"/>
                  </a:schemeClr>
                </a:solidFill>
              </a:rPr>
              <a:t> is licensed under </a:t>
            </a:r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CC-BY 2.0</a:t>
            </a:r>
            <a:endParaRPr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Google Shape;184;p25">
            <a:extLst>
              <a:ext uri="{FF2B5EF4-FFF2-40B4-BE49-F238E27FC236}">
                <a16:creationId xmlns:a16="http://schemas.microsoft.com/office/drawing/2014/main" id="{89541635-5AAA-8940-BA96-0DF584762668}"/>
              </a:ext>
            </a:extLst>
          </p:cNvPr>
          <p:cNvSpPr txBox="1"/>
          <p:nvPr/>
        </p:nvSpPr>
        <p:spPr>
          <a:xfrm>
            <a:off x="9704929" y="4930575"/>
            <a:ext cx="1748345" cy="28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800" u="sng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</a:t>
            </a:r>
            <a:r>
              <a:rPr lang="en" sz="800">
                <a:solidFill>
                  <a:schemeClr val="bg1">
                    <a:lumMod val="75000"/>
                  </a:schemeClr>
                </a:solidFill>
              </a:rPr>
              <a:t> by </a:t>
            </a:r>
            <a:r>
              <a:rPr lang="en" sz="800" u="sng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Tom Thai </a:t>
            </a:r>
            <a:r>
              <a:rPr lang="en" sz="800">
                <a:solidFill>
                  <a:schemeClr val="bg1">
                    <a:lumMod val="75000"/>
                  </a:schemeClr>
                </a:solidFill>
              </a:rPr>
              <a:t>is licensed under </a:t>
            </a:r>
            <a:r>
              <a:rPr lang="en" sz="800" u="sng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CC-BY 2.0 </a:t>
            </a:r>
            <a:endParaRPr sz="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Google Shape;185;p25">
            <a:extLst>
              <a:ext uri="{FF2B5EF4-FFF2-40B4-BE49-F238E27FC236}">
                <a16:creationId xmlns:a16="http://schemas.microsoft.com/office/drawing/2014/main" id="{6D04F613-33EC-C74C-9D8E-3198AB4836C8}"/>
              </a:ext>
            </a:extLst>
          </p:cNvPr>
          <p:cNvSpPr txBox="1"/>
          <p:nvPr/>
        </p:nvSpPr>
        <p:spPr>
          <a:xfrm>
            <a:off x="6790384" y="4950770"/>
            <a:ext cx="1689160" cy="28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800" u="sng">
                <a:solidFill>
                  <a:schemeClr val="bg1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</a:t>
            </a:r>
            <a:r>
              <a:rPr lang="en" sz="800">
                <a:solidFill>
                  <a:schemeClr val="bg1">
                    <a:lumMod val="75000"/>
                  </a:schemeClr>
                </a:solidFill>
              </a:rPr>
              <a:t> by </a:t>
            </a:r>
            <a:r>
              <a:rPr lang="en" sz="800" u="sng">
                <a:solidFill>
                  <a:schemeClr val="bg1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sare bear</a:t>
            </a:r>
            <a:r>
              <a:rPr lang="en" sz="800">
                <a:solidFill>
                  <a:schemeClr val="bg1">
                    <a:lumMod val="75000"/>
                  </a:schemeClr>
                </a:solidFill>
              </a:rPr>
              <a:t> is licensed under </a:t>
            </a:r>
            <a:r>
              <a:rPr lang="en" sz="800" u="sng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CC-BY 2.0</a:t>
            </a:r>
            <a:endParaRPr sz="8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6" name="Google Shape;186;p25">
            <a:extLst>
              <a:ext uri="{FF2B5EF4-FFF2-40B4-BE49-F238E27FC236}">
                <a16:creationId xmlns:a16="http://schemas.microsoft.com/office/drawing/2014/main" id="{7D63C5BB-A326-614B-A9D8-5C8C04417DE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5970"/>
          <a:stretch/>
        </p:blipFill>
        <p:spPr>
          <a:xfrm>
            <a:off x="129623" y="1738142"/>
            <a:ext cx="2982722" cy="3172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87;p25">
            <a:extLst>
              <a:ext uri="{FF2B5EF4-FFF2-40B4-BE49-F238E27FC236}">
                <a16:creationId xmlns:a16="http://schemas.microsoft.com/office/drawing/2014/main" id="{4F65AB48-AF08-8E42-B679-7A1EFEAF184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11428" r="10217" b="8372"/>
          <a:stretch/>
        </p:blipFill>
        <p:spPr>
          <a:xfrm>
            <a:off x="6303215" y="1738142"/>
            <a:ext cx="2663460" cy="3172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8;p25">
            <a:extLst>
              <a:ext uri="{FF2B5EF4-FFF2-40B4-BE49-F238E27FC236}">
                <a16:creationId xmlns:a16="http://schemas.microsoft.com/office/drawing/2014/main" id="{E3703E83-DE1E-854B-A8DB-4F4E0DF6AFA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8441"/>
          <a:stretch/>
        </p:blipFill>
        <p:spPr>
          <a:xfrm>
            <a:off x="3255576" y="1738140"/>
            <a:ext cx="2904411" cy="317224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89;p25">
            <a:extLst>
              <a:ext uri="{FF2B5EF4-FFF2-40B4-BE49-F238E27FC236}">
                <a16:creationId xmlns:a16="http://schemas.microsoft.com/office/drawing/2014/main" id="{00D7A17B-4679-0545-BEAD-A38D4749A93A}"/>
              </a:ext>
            </a:extLst>
          </p:cNvPr>
          <p:cNvSpPr txBox="1"/>
          <p:nvPr/>
        </p:nvSpPr>
        <p:spPr>
          <a:xfrm>
            <a:off x="3811829" y="4950770"/>
            <a:ext cx="1791933" cy="244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80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" sz="800" u="sng">
                <a:solidFill>
                  <a:schemeClr val="bg1">
                    <a:lumMod val="75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</a:t>
            </a:r>
            <a:r>
              <a:rPr lang="en" sz="800">
                <a:solidFill>
                  <a:schemeClr val="bg1">
                    <a:lumMod val="75000"/>
                  </a:schemeClr>
                </a:solidFill>
              </a:rPr>
              <a:t> by </a:t>
            </a:r>
            <a:r>
              <a:rPr lang="en" sz="800" u="sng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Umberto Salvagnin</a:t>
            </a:r>
            <a:r>
              <a:rPr lang="en" sz="800">
                <a:solidFill>
                  <a:schemeClr val="bg1">
                    <a:lumMod val="75000"/>
                  </a:schemeClr>
                </a:solidFill>
              </a:rPr>
              <a:t> is licensed under </a:t>
            </a:r>
            <a:r>
              <a:rPr lang="en" sz="800" u="sng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CC-BY 2.0</a:t>
            </a:r>
            <a:endParaRPr sz="8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" name="Google Shape;190;p25">
            <a:extLst>
              <a:ext uri="{FF2B5EF4-FFF2-40B4-BE49-F238E27FC236}">
                <a16:creationId xmlns:a16="http://schemas.microsoft.com/office/drawing/2014/main" id="{2FC174D5-B729-C644-8EE7-CD5B1CD5863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12173" t="5802" r="31204" b="5340"/>
          <a:stretch/>
        </p:blipFill>
        <p:spPr>
          <a:xfrm>
            <a:off x="9063716" y="1738142"/>
            <a:ext cx="3030789" cy="3172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1035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95A0B-B7AC-B545-8294-557B0FE84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Challenges</a:t>
            </a:r>
            <a:r>
              <a:rPr lang="en-US" dirty="0"/>
              <a:t>: Occlusion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86920-6C41-427E-A8FA-319F7DE8E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4DF1D-6432-444D-8CE2-1C78E52F0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Google Shape;197;p26">
            <a:extLst>
              <a:ext uri="{FF2B5EF4-FFF2-40B4-BE49-F238E27FC236}">
                <a16:creationId xmlns:a16="http://schemas.microsoft.com/office/drawing/2014/main" id="{573775E6-5646-0D4E-B55F-7117239F68C7}"/>
              </a:ext>
            </a:extLst>
          </p:cNvPr>
          <p:cNvSpPr txBox="1"/>
          <p:nvPr/>
        </p:nvSpPr>
        <p:spPr>
          <a:xfrm>
            <a:off x="817540" y="4590964"/>
            <a:ext cx="2055864" cy="28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8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</a:t>
            </a:r>
            <a:r>
              <a:rPr lang="en" sz="800" dirty="0">
                <a:solidFill>
                  <a:schemeClr val="bg1">
                    <a:lumMod val="75000"/>
                  </a:schemeClr>
                </a:solidFill>
              </a:rPr>
              <a:t> is </a:t>
            </a:r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CC0 1.0</a:t>
            </a:r>
            <a:r>
              <a:rPr lang="en" sz="800" dirty="0">
                <a:solidFill>
                  <a:schemeClr val="bg1">
                    <a:lumMod val="75000"/>
                  </a:schemeClr>
                </a:solidFill>
              </a:rPr>
              <a:t> public domain</a:t>
            </a:r>
            <a:endParaRPr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Google Shape;198;p26">
            <a:extLst>
              <a:ext uri="{FF2B5EF4-FFF2-40B4-BE49-F238E27FC236}">
                <a16:creationId xmlns:a16="http://schemas.microsoft.com/office/drawing/2014/main" id="{E17D597B-3B48-A44F-BF91-F9570FFA7E40}"/>
              </a:ext>
            </a:extLst>
          </p:cNvPr>
          <p:cNvSpPr txBox="1"/>
          <p:nvPr/>
        </p:nvSpPr>
        <p:spPr>
          <a:xfrm>
            <a:off x="9058736" y="4590964"/>
            <a:ext cx="1791933" cy="28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8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</a:t>
            </a:r>
            <a:r>
              <a:rPr lang="en" sz="800" dirty="0">
                <a:solidFill>
                  <a:schemeClr val="bg1">
                    <a:lumMod val="75000"/>
                  </a:schemeClr>
                </a:solidFill>
              </a:rPr>
              <a:t> by </a:t>
            </a:r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jonsson</a:t>
            </a:r>
            <a:r>
              <a:rPr lang="en" sz="800" dirty="0">
                <a:solidFill>
                  <a:schemeClr val="bg1">
                    <a:lumMod val="75000"/>
                  </a:schemeClr>
                </a:solidFill>
              </a:rPr>
              <a:t> is licensed under </a:t>
            </a:r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CC-BY 2.0</a:t>
            </a:r>
            <a:endParaRPr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Google Shape;199;p26">
            <a:extLst>
              <a:ext uri="{FF2B5EF4-FFF2-40B4-BE49-F238E27FC236}">
                <a16:creationId xmlns:a16="http://schemas.microsoft.com/office/drawing/2014/main" id="{8989460A-8903-1B4A-8F17-6D11C51E29D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0488" r="22534" b="19878"/>
          <a:stretch/>
        </p:blipFill>
        <p:spPr>
          <a:xfrm>
            <a:off x="214622" y="1556951"/>
            <a:ext cx="3261701" cy="3034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00;p26">
            <a:extLst>
              <a:ext uri="{FF2B5EF4-FFF2-40B4-BE49-F238E27FC236}">
                <a16:creationId xmlns:a16="http://schemas.microsoft.com/office/drawing/2014/main" id="{AA0471C9-A510-7C4B-ABB0-F964988486C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1469" t="7532" r="7584" b="12339"/>
          <a:stretch/>
        </p:blipFill>
        <p:spPr>
          <a:xfrm>
            <a:off x="3554539" y="1556951"/>
            <a:ext cx="4264549" cy="30340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01;p26">
            <a:extLst>
              <a:ext uri="{FF2B5EF4-FFF2-40B4-BE49-F238E27FC236}">
                <a16:creationId xmlns:a16="http://schemas.microsoft.com/office/drawing/2014/main" id="{C89249C0-FDA6-1047-A4AC-39EE3DCF078C}"/>
              </a:ext>
            </a:extLst>
          </p:cNvPr>
          <p:cNvSpPr txBox="1"/>
          <p:nvPr/>
        </p:nvSpPr>
        <p:spPr>
          <a:xfrm>
            <a:off x="4658881" y="4590964"/>
            <a:ext cx="2055864" cy="284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8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image</a:t>
            </a:r>
            <a:r>
              <a:rPr lang="en" sz="800" dirty="0">
                <a:solidFill>
                  <a:schemeClr val="bg1">
                    <a:lumMod val="75000"/>
                  </a:schemeClr>
                </a:solidFill>
              </a:rPr>
              <a:t> is </a:t>
            </a:r>
            <a:r>
              <a:rPr lang="en" sz="800" u="sng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CC0 1.0</a:t>
            </a:r>
            <a:r>
              <a:rPr lang="en" sz="800" dirty="0">
                <a:solidFill>
                  <a:schemeClr val="bg1">
                    <a:lumMod val="75000"/>
                  </a:schemeClr>
                </a:solidFill>
              </a:rPr>
              <a:t> public domain</a:t>
            </a:r>
            <a:endParaRPr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Google Shape;202;p26">
            <a:extLst>
              <a:ext uri="{FF2B5EF4-FFF2-40B4-BE49-F238E27FC236}">
                <a16:creationId xmlns:a16="http://schemas.microsoft.com/office/drawing/2014/main" id="{B593CCA9-35FF-574B-A445-2890E9978CB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932028" y="1556951"/>
            <a:ext cx="4045350" cy="3034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816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Classification: Building Block for other tasks!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82089-7717-4018-B988-5F7D4CEA0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026" name="Picture 2" descr="an Riding on Black Ho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0" y="2161969"/>
            <a:ext cx="5472590" cy="364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63022" y="5913055"/>
            <a:ext cx="22204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This image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is free to use under the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  <a:hlinkClick r:id="rId4"/>
              </a:rPr>
              <a:t>Pexels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 license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2" descr="an Riding on Black Ho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687" y="2142179"/>
            <a:ext cx="5464628" cy="36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64354" y="1194110"/>
            <a:ext cx="4063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Example: Object Detection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780314" y="4136573"/>
            <a:ext cx="468086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739743" y="5075051"/>
            <a:ext cx="3614057" cy="531949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Horse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39743" y="3510238"/>
            <a:ext cx="3614057" cy="2117676"/>
          </a:xfrm>
          <a:prstGeom prst="rect">
            <a:avLst/>
          </a:prstGeom>
          <a:noFill/>
          <a:ln w="889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926287" y="4235565"/>
            <a:ext cx="1687286" cy="531949"/>
          </a:xfrm>
          <a:prstGeom prst="rect">
            <a:avLst/>
          </a:prstGeom>
          <a:solidFill>
            <a:srgbClr val="D68586">
              <a:alpha val="74902"/>
            </a:srgbClr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Person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15400" y="2460173"/>
            <a:ext cx="1709057" cy="2296884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0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D3C6-C82F-4C6A-95FA-4D4E96063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4A6A16-156A-4A3C-9288-8D6311B90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49" y="1413554"/>
            <a:ext cx="7268302" cy="4338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A32941E-5621-4A3A-B468-C5E1BF71E066}"/>
              </a:ext>
            </a:extLst>
          </p:cNvPr>
          <p:cNvSpPr/>
          <p:nvPr/>
        </p:nvSpPr>
        <p:spPr>
          <a:xfrm>
            <a:off x="2461849" y="5465137"/>
            <a:ext cx="7268302" cy="365125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98F3AF-6C38-419C-8CC6-8770D7B0E3F5}"/>
              </a:ext>
            </a:extLst>
          </p:cNvPr>
          <p:cNvSpPr/>
          <p:nvPr/>
        </p:nvSpPr>
        <p:spPr>
          <a:xfrm>
            <a:off x="2461849" y="4204374"/>
            <a:ext cx="7268302" cy="1240072"/>
          </a:xfrm>
          <a:prstGeom prst="rect">
            <a:avLst/>
          </a:prstGeom>
          <a:solidFill>
            <a:srgbClr val="FFFFFF">
              <a:alpha val="5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3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Classification: Building Block for other tasks!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19C46-5231-4E7B-A4E0-1FFF24D54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26" name="Picture 2" descr="an Riding on Black Ho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0" y="2161969"/>
            <a:ext cx="5472590" cy="364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63022" y="5913055"/>
            <a:ext cx="22204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This image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is free to use under the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  <a:hlinkClick r:id="rId4"/>
              </a:rPr>
              <a:t>Pexels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 license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4354" y="1194110"/>
            <a:ext cx="4063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Example: Object Detection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780314" y="4136573"/>
            <a:ext cx="468086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74914" y="2645229"/>
            <a:ext cx="1709057" cy="1723732"/>
          </a:xfrm>
          <a:prstGeom prst="rect">
            <a:avLst/>
          </a:prstGeom>
          <a:noFill/>
          <a:ln w="889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94715" y="2553384"/>
            <a:ext cx="240386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Background</a:t>
            </a: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Horse</a:t>
            </a: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Person</a:t>
            </a: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Car</a:t>
            </a: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Truck</a:t>
            </a:r>
          </a:p>
        </p:txBody>
      </p:sp>
    </p:spTree>
    <p:extLst>
      <p:ext uri="{BB962C8B-B14F-4D97-AF65-F5344CB8AC3E}">
        <p14:creationId xmlns:p14="http://schemas.microsoft.com/office/powerpoint/2010/main" val="1451249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Classification: Building Block for other tasks!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9CD4A6-8723-4A84-8B0B-DC6B6AB07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026" name="Picture 2" descr="an Riding on Black Ho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0" y="2161969"/>
            <a:ext cx="5472590" cy="364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63022" y="5913055"/>
            <a:ext cx="22204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This image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is free to use under the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  <a:hlinkClick r:id="rId4"/>
              </a:rPr>
              <a:t>Pexels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 license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4354" y="1194110"/>
            <a:ext cx="4063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Example: Object Detection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780314" y="4136573"/>
            <a:ext cx="468086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36371" y="2412841"/>
            <a:ext cx="1709057" cy="2344216"/>
          </a:xfrm>
          <a:prstGeom prst="rect">
            <a:avLst/>
          </a:prstGeom>
          <a:noFill/>
          <a:ln w="889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94715" y="2553384"/>
            <a:ext cx="240386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Background</a:t>
            </a: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Horse</a:t>
            </a:r>
          </a:p>
          <a:p>
            <a:r>
              <a:rPr lang="en-US" sz="3600" dirty="0"/>
              <a:t>Person</a:t>
            </a: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Car</a:t>
            </a: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Truck</a:t>
            </a:r>
          </a:p>
        </p:txBody>
      </p:sp>
    </p:spTree>
    <p:extLst>
      <p:ext uri="{BB962C8B-B14F-4D97-AF65-F5344CB8AC3E}">
        <p14:creationId xmlns:p14="http://schemas.microsoft.com/office/powerpoint/2010/main" val="1514763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Classification: Building Block for other tasks!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AC1D8-C822-47EC-918C-77BBBE2D66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026" name="Picture 2" descr="an Riding on Black Ho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0" y="2161969"/>
            <a:ext cx="5472590" cy="364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63022" y="5913055"/>
            <a:ext cx="22204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This image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is free to use under the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  <a:hlinkClick r:id="rId4"/>
              </a:rPr>
              <a:t>Pexels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 license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7745" y="1194110"/>
            <a:ext cx="4136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Example: Image Captioning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780314" y="4136573"/>
            <a:ext cx="740229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25343" y="2098444"/>
            <a:ext cx="160845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riding</a:t>
            </a: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cat</a:t>
            </a: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horse</a:t>
            </a:r>
          </a:p>
          <a:p>
            <a:r>
              <a:rPr lang="en-US" sz="3600" dirty="0"/>
              <a:t>man</a:t>
            </a: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when</a:t>
            </a:r>
          </a:p>
          <a:p>
            <a:r>
              <a:rPr lang="mr-IN" sz="3600" dirty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en-US" sz="36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&lt;STOP&gt;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75371" y="34507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229728" y="2161145"/>
            <a:ext cx="2124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What word to say next?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8358871" y="4226915"/>
            <a:ext cx="3717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Caption:</a:t>
            </a:r>
          </a:p>
          <a:p>
            <a:pPr algn="ctr"/>
            <a:r>
              <a:rPr lang="en-US" sz="2800" dirty="0"/>
              <a:t>Man riding horse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659755" y="4771049"/>
            <a:ext cx="2031502" cy="530142"/>
          </a:xfrm>
          <a:prstGeom prst="rect">
            <a:avLst/>
          </a:prstGeom>
          <a:solidFill>
            <a:schemeClr val="bg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3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Classification: Building Block for other tasks!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684B6-94FA-404F-9566-E8F4BD2A1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026" name="Picture 2" descr="an Riding on Black Ho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0" y="2161969"/>
            <a:ext cx="5472590" cy="364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63022" y="5913055"/>
            <a:ext cx="22204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This image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is free to use under the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  <a:hlinkClick r:id="rId4"/>
              </a:rPr>
              <a:t>Pexels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 license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7745" y="1194110"/>
            <a:ext cx="4136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Example: Image Captioning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780314" y="4136573"/>
            <a:ext cx="740229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25343" y="2098444"/>
            <a:ext cx="160845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riding</a:t>
            </a: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cat</a:t>
            </a: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horse</a:t>
            </a: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man</a:t>
            </a: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when</a:t>
            </a:r>
          </a:p>
          <a:p>
            <a:r>
              <a:rPr lang="mr-IN" sz="3600" dirty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en-US" sz="36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&lt;STOP&gt;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75371" y="34507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229728" y="2161145"/>
            <a:ext cx="2124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What word to say next?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8358871" y="4226915"/>
            <a:ext cx="3717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Caption:</a:t>
            </a:r>
          </a:p>
          <a:p>
            <a:pPr algn="ctr"/>
            <a:r>
              <a:rPr lang="en-US" sz="2800" dirty="0"/>
              <a:t>Man riding horse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613571" y="4771049"/>
            <a:ext cx="1077686" cy="530142"/>
          </a:xfrm>
          <a:prstGeom prst="rect">
            <a:avLst/>
          </a:prstGeom>
          <a:solidFill>
            <a:schemeClr val="bg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75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Classification: Building Block for other tasks!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A9B3E-9A6E-429B-9CC4-399291E0A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026" name="Picture 2" descr="an Riding on Black Ho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0" y="2161969"/>
            <a:ext cx="5472590" cy="364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63022" y="5913055"/>
            <a:ext cx="22204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This image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is free to use under the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  <a:hlinkClick r:id="rId4"/>
              </a:rPr>
              <a:t>Pexels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 license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7745" y="1194110"/>
            <a:ext cx="4136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Example: Image Captioning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780314" y="4136573"/>
            <a:ext cx="740229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25343" y="2098444"/>
            <a:ext cx="160845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riding</a:t>
            </a: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cat</a:t>
            </a:r>
          </a:p>
          <a:p>
            <a:r>
              <a:rPr lang="en-US" sz="3600" dirty="0"/>
              <a:t>horse</a:t>
            </a: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man</a:t>
            </a: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when</a:t>
            </a:r>
          </a:p>
          <a:p>
            <a:r>
              <a:rPr lang="mr-IN" sz="3600" dirty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en-US" sz="36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&lt;STOP&gt;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75371" y="34507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229728" y="2161145"/>
            <a:ext cx="2124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What word to say next?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8358871" y="4226915"/>
            <a:ext cx="3717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Caption:</a:t>
            </a:r>
          </a:p>
          <a:p>
            <a:pPr algn="ctr"/>
            <a:r>
              <a:rPr lang="en-US" sz="2800" dirty="0"/>
              <a:t>Man riding horse</a:t>
            </a:r>
          </a:p>
        </p:txBody>
      </p:sp>
    </p:spTree>
    <p:extLst>
      <p:ext uri="{BB962C8B-B14F-4D97-AF65-F5344CB8AC3E}">
        <p14:creationId xmlns:p14="http://schemas.microsoft.com/office/powerpoint/2010/main" val="1176194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Image Classification: Building Block for other tasks!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A165D-87F7-423A-8D27-FDFD1FC8F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026" name="Picture 2" descr="an Riding on Black Ho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0" y="2161969"/>
            <a:ext cx="5472590" cy="364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63022" y="5913055"/>
            <a:ext cx="22204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This image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is free to use under the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  <a:hlinkClick r:id="rId4"/>
              </a:rPr>
              <a:t>Pexels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 license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7745" y="1194110"/>
            <a:ext cx="4136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Example: Image Captioning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780314" y="4136573"/>
            <a:ext cx="740229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25343" y="2098444"/>
            <a:ext cx="160845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riding</a:t>
            </a: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cat</a:t>
            </a: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horse</a:t>
            </a: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man</a:t>
            </a:r>
          </a:p>
          <a:p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when</a:t>
            </a:r>
          </a:p>
          <a:p>
            <a:r>
              <a:rPr lang="mr-IN" sz="3600" dirty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en-US" sz="36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3600" dirty="0"/>
              <a:t>&lt;STOP&gt;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75371" y="34507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229728" y="2161145"/>
            <a:ext cx="2124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What word to say next?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8358871" y="4226915"/>
            <a:ext cx="3717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Caption:</a:t>
            </a:r>
          </a:p>
          <a:p>
            <a:pPr algn="ctr"/>
            <a:r>
              <a:rPr lang="en-US" sz="2800" dirty="0"/>
              <a:t>Man riding horse</a:t>
            </a:r>
          </a:p>
        </p:txBody>
      </p:sp>
    </p:spTree>
    <p:extLst>
      <p:ext uri="{BB962C8B-B14F-4D97-AF65-F5344CB8AC3E}">
        <p14:creationId xmlns:p14="http://schemas.microsoft.com/office/powerpoint/2010/main" val="738508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8CA83-B06C-FF44-9A54-05F78D4DF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 Image Classifier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86292-1F43-491B-9C7A-7C6174652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4EC12-3AFB-7A46-8A55-ED56BDC36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Google Shape;217;p28">
            <a:extLst>
              <a:ext uri="{FF2B5EF4-FFF2-40B4-BE49-F238E27FC236}">
                <a16:creationId xmlns:a16="http://schemas.microsoft.com/office/drawing/2014/main" id="{FEB6D527-3956-224D-8AF0-0C5C5D4887A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22337" y="1681787"/>
            <a:ext cx="5947325" cy="206789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18;p28">
            <a:extLst>
              <a:ext uri="{FF2B5EF4-FFF2-40B4-BE49-F238E27FC236}">
                <a16:creationId xmlns:a16="http://schemas.microsoft.com/office/drawing/2014/main" id="{3E4D9EBC-869C-4141-A8C1-FA6C02B38FE8}"/>
              </a:ext>
            </a:extLst>
          </p:cNvPr>
          <p:cNvSpPr txBox="1"/>
          <p:nvPr/>
        </p:nvSpPr>
        <p:spPr>
          <a:xfrm>
            <a:off x="2296890" y="3923904"/>
            <a:ext cx="7598217" cy="2049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Unlike e.g. sorting a list of numbers,</a:t>
            </a:r>
            <a:endParaRPr sz="3199" dirty="0"/>
          </a:p>
          <a:p>
            <a:r>
              <a:rPr lang="en" sz="3199" dirty="0"/>
              <a:t> </a:t>
            </a:r>
            <a:endParaRPr sz="3199" dirty="0"/>
          </a:p>
          <a:p>
            <a:r>
              <a:rPr lang="en" sz="3199" b="1" dirty="0"/>
              <a:t>no obvious way</a:t>
            </a:r>
            <a:r>
              <a:rPr lang="en" sz="3199" dirty="0"/>
              <a:t> to hard-code the algorithm for recognizing a cat, or other classes.</a:t>
            </a:r>
            <a:endParaRPr sz="3199" dirty="0"/>
          </a:p>
        </p:txBody>
      </p:sp>
    </p:spTree>
    <p:extLst>
      <p:ext uri="{BB962C8B-B14F-4D97-AF65-F5344CB8AC3E}">
        <p14:creationId xmlns:p14="http://schemas.microsoft.com/office/powerpoint/2010/main" val="38964694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3B2B3-9433-6B4D-BD31-9C8197397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could try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75657-58D9-421A-8D05-21EA40E8C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32BF8-46B9-F84D-A1C8-279670B21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Google Shape;225;p29">
            <a:extLst>
              <a:ext uri="{FF2B5EF4-FFF2-40B4-BE49-F238E27FC236}">
                <a16:creationId xmlns:a16="http://schemas.microsoft.com/office/drawing/2014/main" id="{459F8405-306F-3149-A3FF-4807AF87AF0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3186"/>
          <a:stretch/>
        </p:blipFill>
        <p:spPr>
          <a:xfrm>
            <a:off x="334081" y="1419208"/>
            <a:ext cx="2695031" cy="373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26;p29">
            <a:extLst>
              <a:ext uri="{FF2B5EF4-FFF2-40B4-BE49-F238E27FC236}">
                <a16:creationId xmlns:a16="http://schemas.microsoft.com/office/drawing/2014/main" id="{A17735C0-0B1E-1742-ACCA-4EA8B9E24E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3186"/>
          <a:stretch/>
        </p:blipFill>
        <p:spPr>
          <a:xfrm>
            <a:off x="4591670" y="1419192"/>
            <a:ext cx="2695031" cy="37374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27;p29">
            <a:extLst>
              <a:ext uri="{FF2B5EF4-FFF2-40B4-BE49-F238E27FC236}">
                <a16:creationId xmlns:a16="http://schemas.microsoft.com/office/drawing/2014/main" id="{28B051E4-B840-5A41-BD5F-FAE4354A3287}"/>
              </a:ext>
            </a:extLst>
          </p:cNvPr>
          <p:cNvSpPr txBox="1"/>
          <p:nvPr/>
        </p:nvSpPr>
        <p:spPr>
          <a:xfrm>
            <a:off x="0" y="6080702"/>
            <a:ext cx="3571103" cy="25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800" dirty="0">
                <a:solidFill>
                  <a:srgbClr val="B7B7B7"/>
                </a:solidFill>
              </a:rPr>
              <a:t>John Canny, “A Computational Approach to Edge Detection”, IEEE TPAMI 1986</a:t>
            </a:r>
            <a:endParaRPr sz="800" dirty="0">
              <a:solidFill>
                <a:srgbClr val="B7B7B7"/>
              </a:solidFill>
            </a:endParaRPr>
          </a:p>
        </p:txBody>
      </p:sp>
      <p:cxnSp>
        <p:nvCxnSpPr>
          <p:cNvPr id="8" name="Google Shape;228;p29">
            <a:extLst>
              <a:ext uri="{FF2B5EF4-FFF2-40B4-BE49-F238E27FC236}">
                <a16:creationId xmlns:a16="http://schemas.microsoft.com/office/drawing/2014/main" id="{BBE06500-EDAF-1C41-8FAB-F3401BFDB511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3029112" y="3287937"/>
            <a:ext cx="1562393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9" name="Google Shape;229;p29">
            <a:extLst>
              <a:ext uri="{FF2B5EF4-FFF2-40B4-BE49-F238E27FC236}">
                <a16:creationId xmlns:a16="http://schemas.microsoft.com/office/drawing/2014/main" id="{2B99792A-C19E-9646-906F-8F648475AA7B}"/>
              </a:ext>
            </a:extLst>
          </p:cNvPr>
          <p:cNvGrpSpPr/>
          <p:nvPr/>
        </p:nvGrpSpPr>
        <p:grpSpPr>
          <a:xfrm>
            <a:off x="9169646" y="3140275"/>
            <a:ext cx="516789" cy="393897"/>
            <a:chOff x="5964625" y="2736150"/>
            <a:chExt cx="387693" cy="295500"/>
          </a:xfrm>
        </p:grpSpPr>
        <p:cxnSp>
          <p:nvCxnSpPr>
            <p:cNvPr id="10" name="Google Shape;230;p29">
              <a:extLst>
                <a:ext uri="{FF2B5EF4-FFF2-40B4-BE49-F238E27FC236}">
                  <a16:creationId xmlns:a16="http://schemas.microsoft.com/office/drawing/2014/main" id="{082584EB-A401-9C4D-9796-1D65C483E911}"/>
                </a:ext>
              </a:extLst>
            </p:cNvPr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231;p29">
              <a:extLst>
                <a:ext uri="{FF2B5EF4-FFF2-40B4-BE49-F238E27FC236}">
                  <a16:creationId xmlns:a16="http://schemas.microsoft.com/office/drawing/2014/main" id="{66FC7B6E-9C6E-1E43-B173-3E1959CA265F}"/>
                </a:ext>
              </a:extLst>
            </p:cNvPr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232;p29">
              <a:extLst>
                <a:ext uri="{FF2B5EF4-FFF2-40B4-BE49-F238E27FC236}">
                  <a16:creationId xmlns:a16="http://schemas.microsoft.com/office/drawing/2014/main" id="{3BEC90EA-FE5E-414A-983E-57429AF10266}"/>
                </a:ext>
              </a:extLst>
            </p:cNvPr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" name="Google Shape;233;p29">
            <a:extLst>
              <a:ext uri="{FF2B5EF4-FFF2-40B4-BE49-F238E27FC236}">
                <a16:creationId xmlns:a16="http://schemas.microsoft.com/office/drawing/2014/main" id="{014FFED2-9939-6F40-9B21-D8D1CEB29B10}"/>
              </a:ext>
            </a:extLst>
          </p:cNvPr>
          <p:cNvGrpSpPr/>
          <p:nvPr/>
        </p:nvGrpSpPr>
        <p:grpSpPr>
          <a:xfrm rot="10800000">
            <a:off x="10607472" y="3140275"/>
            <a:ext cx="516789" cy="393897"/>
            <a:chOff x="5964625" y="2736150"/>
            <a:chExt cx="387693" cy="295500"/>
          </a:xfrm>
        </p:grpSpPr>
        <p:cxnSp>
          <p:nvCxnSpPr>
            <p:cNvPr id="14" name="Google Shape;234;p29">
              <a:extLst>
                <a:ext uri="{FF2B5EF4-FFF2-40B4-BE49-F238E27FC236}">
                  <a16:creationId xmlns:a16="http://schemas.microsoft.com/office/drawing/2014/main" id="{8A867162-3778-684C-8382-E86A8260B46F}"/>
                </a:ext>
              </a:extLst>
            </p:cNvPr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235;p29">
              <a:extLst>
                <a:ext uri="{FF2B5EF4-FFF2-40B4-BE49-F238E27FC236}">
                  <a16:creationId xmlns:a16="http://schemas.microsoft.com/office/drawing/2014/main" id="{EE024403-C9EF-E649-983F-84E2844AACBB}"/>
                </a:ext>
              </a:extLst>
            </p:cNvPr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36;p29">
              <a:extLst>
                <a:ext uri="{FF2B5EF4-FFF2-40B4-BE49-F238E27FC236}">
                  <a16:creationId xmlns:a16="http://schemas.microsoft.com/office/drawing/2014/main" id="{9B6082A7-2AF9-314B-9D27-FB1643CADD64}"/>
                </a:ext>
              </a:extLst>
            </p:cNvPr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" name="Google Shape;237;p29">
            <a:extLst>
              <a:ext uri="{FF2B5EF4-FFF2-40B4-BE49-F238E27FC236}">
                <a16:creationId xmlns:a16="http://schemas.microsoft.com/office/drawing/2014/main" id="{6D33D0FA-DB78-7745-AE82-97209381D966}"/>
              </a:ext>
            </a:extLst>
          </p:cNvPr>
          <p:cNvGrpSpPr/>
          <p:nvPr/>
        </p:nvGrpSpPr>
        <p:grpSpPr>
          <a:xfrm rot="5400000">
            <a:off x="9888559" y="3140275"/>
            <a:ext cx="516789" cy="393897"/>
            <a:chOff x="5964625" y="2736150"/>
            <a:chExt cx="387693" cy="295500"/>
          </a:xfrm>
        </p:grpSpPr>
        <p:cxnSp>
          <p:nvCxnSpPr>
            <p:cNvPr id="18" name="Google Shape;238;p29">
              <a:extLst>
                <a:ext uri="{FF2B5EF4-FFF2-40B4-BE49-F238E27FC236}">
                  <a16:creationId xmlns:a16="http://schemas.microsoft.com/office/drawing/2014/main" id="{4BC2E230-545D-A946-9349-E5BA6FE7DC0D}"/>
                </a:ext>
              </a:extLst>
            </p:cNvPr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39;p29">
              <a:extLst>
                <a:ext uri="{FF2B5EF4-FFF2-40B4-BE49-F238E27FC236}">
                  <a16:creationId xmlns:a16="http://schemas.microsoft.com/office/drawing/2014/main" id="{081D688C-B8EC-4A4B-B65A-A2C18A2BFF7D}"/>
                </a:ext>
              </a:extLst>
            </p:cNvPr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40;p29">
              <a:extLst>
                <a:ext uri="{FF2B5EF4-FFF2-40B4-BE49-F238E27FC236}">
                  <a16:creationId xmlns:a16="http://schemas.microsoft.com/office/drawing/2014/main" id="{D9B43AEB-565F-6547-BA7D-732207101512}"/>
                </a:ext>
              </a:extLst>
            </p:cNvPr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" name="Google Shape;241;p29">
            <a:extLst>
              <a:ext uri="{FF2B5EF4-FFF2-40B4-BE49-F238E27FC236}">
                <a16:creationId xmlns:a16="http://schemas.microsoft.com/office/drawing/2014/main" id="{4171AAAE-6524-724C-8E98-BC94050E0D3B}"/>
              </a:ext>
            </a:extLst>
          </p:cNvPr>
          <p:cNvGrpSpPr/>
          <p:nvPr/>
        </p:nvGrpSpPr>
        <p:grpSpPr>
          <a:xfrm rot="-5400000">
            <a:off x="11326385" y="3140275"/>
            <a:ext cx="516789" cy="393897"/>
            <a:chOff x="5964625" y="2736150"/>
            <a:chExt cx="387693" cy="295500"/>
          </a:xfrm>
        </p:grpSpPr>
        <p:cxnSp>
          <p:nvCxnSpPr>
            <p:cNvPr id="22" name="Google Shape;242;p29">
              <a:extLst>
                <a:ext uri="{FF2B5EF4-FFF2-40B4-BE49-F238E27FC236}">
                  <a16:creationId xmlns:a16="http://schemas.microsoft.com/office/drawing/2014/main" id="{F27D4AAF-FFA3-1843-A0F3-0EBAA303ED66}"/>
                </a:ext>
              </a:extLst>
            </p:cNvPr>
            <p:cNvCxnSpPr/>
            <p:nvPr/>
          </p:nvCxnSpPr>
          <p:spPr>
            <a:xfrm>
              <a:off x="5964625" y="2824650"/>
              <a:ext cx="207000" cy="2070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43;p29">
              <a:extLst>
                <a:ext uri="{FF2B5EF4-FFF2-40B4-BE49-F238E27FC236}">
                  <a16:creationId xmlns:a16="http://schemas.microsoft.com/office/drawing/2014/main" id="{939150EF-9D3B-9A45-A4E6-37CF7D2A0A7A}"/>
                </a:ext>
              </a:extLst>
            </p:cNvPr>
            <p:cNvCxnSpPr/>
            <p:nvPr/>
          </p:nvCxnSpPr>
          <p:spPr>
            <a:xfrm flipH="1">
              <a:off x="6151918" y="2827950"/>
              <a:ext cx="200400" cy="2004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4;p29">
              <a:extLst>
                <a:ext uri="{FF2B5EF4-FFF2-40B4-BE49-F238E27FC236}">
                  <a16:creationId xmlns:a16="http://schemas.microsoft.com/office/drawing/2014/main" id="{A16CFA4C-8718-C84E-B9F7-886199C67DDD}"/>
                </a:ext>
              </a:extLst>
            </p:cNvPr>
            <p:cNvCxnSpPr/>
            <p:nvPr/>
          </p:nvCxnSpPr>
          <p:spPr>
            <a:xfrm>
              <a:off x="6158475" y="2736150"/>
              <a:ext cx="0" cy="2955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" name="Google Shape;245;p29">
            <a:extLst>
              <a:ext uri="{FF2B5EF4-FFF2-40B4-BE49-F238E27FC236}">
                <a16:creationId xmlns:a16="http://schemas.microsoft.com/office/drawing/2014/main" id="{08747116-090F-854F-99BB-D4BE18FDC553}"/>
              </a:ext>
            </a:extLst>
          </p:cNvPr>
          <p:cNvSpPr txBox="1"/>
          <p:nvPr/>
        </p:nvSpPr>
        <p:spPr>
          <a:xfrm>
            <a:off x="3090996" y="2722218"/>
            <a:ext cx="1829923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130"/>
              <a:t>Find edges</a:t>
            </a:r>
            <a:endParaRPr sz="2130"/>
          </a:p>
        </p:txBody>
      </p:sp>
      <p:cxnSp>
        <p:nvCxnSpPr>
          <p:cNvPr id="26" name="Google Shape;246;p29">
            <a:extLst>
              <a:ext uri="{FF2B5EF4-FFF2-40B4-BE49-F238E27FC236}">
                <a16:creationId xmlns:a16="http://schemas.microsoft.com/office/drawing/2014/main" id="{ADA7F623-CEBB-C04C-820B-9047C9BA7BD7}"/>
              </a:ext>
            </a:extLst>
          </p:cNvPr>
          <p:cNvCxnSpPr/>
          <p:nvPr/>
        </p:nvCxnSpPr>
        <p:spPr>
          <a:xfrm>
            <a:off x="7286685" y="3337224"/>
            <a:ext cx="1562393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" name="Google Shape;247;p29">
            <a:extLst>
              <a:ext uri="{FF2B5EF4-FFF2-40B4-BE49-F238E27FC236}">
                <a16:creationId xmlns:a16="http://schemas.microsoft.com/office/drawing/2014/main" id="{756949C5-D078-254A-978B-0B54A50EB250}"/>
              </a:ext>
            </a:extLst>
          </p:cNvPr>
          <p:cNvSpPr txBox="1"/>
          <p:nvPr/>
        </p:nvSpPr>
        <p:spPr>
          <a:xfrm>
            <a:off x="7254495" y="2812562"/>
            <a:ext cx="1829923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130"/>
              <a:t>Find corners</a:t>
            </a:r>
            <a:endParaRPr sz="2130"/>
          </a:p>
        </p:txBody>
      </p:sp>
      <p:sp>
        <p:nvSpPr>
          <p:cNvPr id="28" name="Google Shape;248;p29">
            <a:extLst>
              <a:ext uri="{FF2B5EF4-FFF2-40B4-BE49-F238E27FC236}">
                <a16:creationId xmlns:a16="http://schemas.microsoft.com/office/drawing/2014/main" id="{EFF60C05-F87F-DA47-8BB8-77589DAA20BE}"/>
              </a:ext>
            </a:extLst>
          </p:cNvPr>
          <p:cNvSpPr txBox="1"/>
          <p:nvPr/>
        </p:nvSpPr>
        <p:spPr>
          <a:xfrm>
            <a:off x="10170472" y="4953504"/>
            <a:ext cx="516665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/>
              <a:t>?</a:t>
            </a:r>
            <a:endParaRPr sz="3999"/>
          </a:p>
        </p:txBody>
      </p:sp>
      <p:cxnSp>
        <p:nvCxnSpPr>
          <p:cNvPr id="29" name="Google Shape;249;p29">
            <a:extLst>
              <a:ext uri="{FF2B5EF4-FFF2-40B4-BE49-F238E27FC236}">
                <a16:creationId xmlns:a16="http://schemas.microsoft.com/office/drawing/2014/main" id="{0B6D5BC3-357B-4F4A-8BF8-4C7EC3828D08}"/>
              </a:ext>
            </a:extLst>
          </p:cNvPr>
          <p:cNvCxnSpPr/>
          <p:nvPr/>
        </p:nvCxnSpPr>
        <p:spPr>
          <a:xfrm>
            <a:off x="10428816" y="3724957"/>
            <a:ext cx="0" cy="1225681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242722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Machine Learning</a:t>
            </a:r>
            <a:r>
              <a:rPr lang="en-US" dirty="0"/>
              <a:t>: Data-Driven Approach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349F1-71F0-407C-AF11-6D63B7646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Google Shape;256;p30"/>
          <p:cNvSpPr txBox="1"/>
          <p:nvPr/>
        </p:nvSpPr>
        <p:spPr>
          <a:xfrm>
            <a:off x="1777537" y="1180338"/>
            <a:ext cx="8633751" cy="1567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507873">
              <a:buSzPts val="2400"/>
              <a:buAutoNum type="arabicPeriod"/>
            </a:pPr>
            <a:r>
              <a:rPr lang="en" sz="3199"/>
              <a:t>Collect a dataset of images and labels</a:t>
            </a:r>
            <a:endParaRPr sz="3199" dirty="0"/>
          </a:p>
          <a:p>
            <a:pPr marL="609448" indent="-507873">
              <a:buSzPts val="2400"/>
              <a:buAutoNum type="arabicPeriod"/>
            </a:pPr>
            <a:r>
              <a:rPr lang="en" sz="3199" dirty="0"/>
              <a:t>Use Machine Learning to train a classifier</a:t>
            </a:r>
            <a:endParaRPr sz="3199" dirty="0"/>
          </a:p>
          <a:p>
            <a:pPr marL="609448" indent="-507873">
              <a:buSzPts val="2400"/>
              <a:buAutoNum type="arabicPeriod"/>
            </a:pPr>
            <a:r>
              <a:rPr lang="en" sz="3199" dirty="0"/>
              <a:t>Evaluate the classifier on new images</a:t>
            </a:r>
            <a:endParaRPr sz="3199" dirty="0"/>
          </a:p>
        </p:txBody>
      </p:sp>
      <p:sp>
        <p:nvSpPr>
          <p:cNvPr id="6" name="Google Shape;257;p30"/>
          <p:cNvSpPr txBox="1"/>
          <p:nvPr/>
        </p:nvSpPr>
        <p:spPr>
          <a:xfrm>
            <a:off x="3979884" y="2747407"/>
            <a:ext cx="5679321" cy="415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 b="1"/>
              <a:t>Example training set</a:t>
            </a:r>
            <a:endParaRPr sz="2487" b="1"/>
          </a:p>
        </p:txBody>
      </p:sp>
      <p:pic>
        <p:nvPicPr>
          <p:cNvPr id="7" name="Google Shape;25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5942" y="3162488"/>
            <a:ext cx="4080408" cy="289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59;p30"/>
          <p:cNvPicPr preferRelativeResize="0"/>
          <p:nvPr/>
        </p:nvPicPr>
        <p:blipFill rotWithShape="1">
          <a:blip r:embed="rId3">
            <a:alphaModFix/>
          </a:blip>
          <a:srcRect b="50037"/>
          <a:stretch/>
        </p:blipFill>
        <p:spPr>
          <a:xfrm>
            <a:off x="5177952" y="3354238"/>
            <a:ext cx="6373906" cy="23567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1541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5926-46F2-4E8E-99CC-D1E67201E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9BD52D6-DF29-4CB3-B39E-FD2419923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provide best output predictions for novel inputs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BA6CA-2624-4501-B7D4-181FA303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EB122-43FA-4C45-A8B8-D6BF8EAE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UW CSE 576 - Machine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29628-0DBB-44C2-A712-98F42FF3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616272-3C04-4D86-A32B-F489BE83B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386" y="2743567"/>
            <a:ext cx="7709228" cy="241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64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C78E-3BFA-4736-A519-F296805B6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5B2811-BCC4-4A55-8BBE-3B83249E8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54E9F-79C2-46B5-A48F-E82C16288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C231B3-C6E0-4EEB-BD65-20976728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8CFECE-5484-4F3C-A4DB-DCB417FDD2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2" t="24098" r="72212" b="2518"/>
          <a:stretch/>
        </p:blipFill>
        <p:spPr>
          <a:xfrm>
            <a:off x="1744909" y="1690688"/>
            <a:ext cx="2293691" cy="33235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5EAB88-98BF-4327-8683-228C4E04F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705" y="2079597"/>
            <a:ext cx="2345156" cy="3176868"/>
          </a:xfrm>
          <a:prstGeom prst="rect">
            <a:avLst/>
          </a:prstGeom>
        </p:spPr>
      </p:pic>
      <p:pic>
        <p:nvPicPr>
          <p:cNvPr id="2050" name="Picture 2" descr="Deep Learning, Vol. 1: From Basics to Practice by [Andrew Glassner]">
            <a:extLst>
              <a:ext uri="{FF2B5EF4-FFF2-40B4-BE49-F238E27FC236}">
                <a16:creationId xmlns:a16="http://schemas.microsoft.com/office/drawing/2014/main" id="{1E890968-03A2-45DB-95E0-DA07A3E7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67" y="2423543"/>
            <a:ext cx="1985538" cy="317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9156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5926-46F2-4E8E-99CC-D1E67201E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9BD52D6-DF29-4CB3-B39E-FD2419923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provide best output predictions for novel inputs</a:t>
            </a:r>
          </a:p>
          <a:p>
            <a:r>
              <a:rPr lang="en-US" dirty="0"/>
              <a:t>How can we predict future performance?</a:t>
            </a:r>
          </a:p>
          <a:p>
            <a:r>
              <a:rPr lang="en-US" dirty="0"/>
              <a:t>Placeholder answer: minimize </a:t>
            </a:r>
            <a:r>
              <a:rPr lang="en-US" i="1" dirty="0"/>
              <a:t>empirical risk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Where have we seen this before?</a:t>
            </a:r>
          </a:p>
          <a:p>
            <a:r>
              <a:rPr lang="en-US" dirty="0"/>
              <a:t>What are potential </a:t>
            </a:r>
            <a:r>
              <a:rPr lang="en-US" i="1" dirty="0"/>
              <a:t>models</a:t>
            </a:r>
            <a:r>
              <a:rPr lang="en-US" dirty="0"/>
              <a:t> and </a:t>
            </a:r>
            <a:r>
              <a:rPr lang="en-US" i="1" dirty="0"/>
              <a:t>loss functions</a:t>
            </a:r>
            <a:r>
              <a:rPr lang="en-US" dirty="0"/>
              <a:t>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BA6CA-2624-4501-B7D4-181FA303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EB122-43FA-4C45-A8B8-D6BF8EAE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UW CSE 576 - Machine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29628-0DBB-44C2-A712-98F42FF3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616272-3C04-4D86-A32B-F489BE83B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512" y="424858"/>
            <a:ext cx="3895288" cy="1221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F9A4D7-7D52-4AC4-9DA6-3D234EEA9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412" y="3489317"/>
            <a:ext cx="7687176" cy="127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2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C08A6-1739-42FD-ABA3-E6FC4203C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and deep learning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A4A6F-8B40-4597-AE33-605B369E6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B617A4-2022-4295-A563-18141F1F6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EF810-1908-4A05-97F4-25A869D02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UW CSE 576 - Machine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46F07-DA02-4D00-9D26-E3DC61CF0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5C38A0-4480-4894-AB97-9C8EFBFB9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39" y="1891595"/>
            <a:ext cx="6791922" cy="431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910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Why learning?</a:t>
            </a:r>
          </a:p>
          <a:p>
            <a:r>
              <a:rPr lang="en-US" dirty="0"/>
              <a:t>Nearest neighbors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Bayesian classification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Logistic regression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Support vector machines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Clustering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Principal component analysis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42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pic>
        <p:nvPicPr>
          <p:cNvPr id="11" name="Picture 10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DDC634F1-0EF5-4D3F-A421-B7A060A7C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866" y="1506539"/>
            <a:ext cx="2329619" cy="1655762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8A90EA9F-AD64-405F-B26C-0F4DB6300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234" y="4079875"/>
            <a:ext cx="2223251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847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A6FC0-BCAC-47FC-9889-6789AC1A0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Nearest neighbors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EE59FA-D2B0-48BF-8CE7-E2D92CF01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6068F-4613-4088-BDFD-6AA850076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5" name="Google Shape;374;p43">
            <a:extLst>
              <a:ext uri="{FF2B5EF4-FFF2-40B4-BE49-F238E27FC236}">
                <a16:creationId xmlns:a16="http://schemas.microsoft.com/office/drawing/2014/main" id="{35A9BB93-AE5C-4D7F-A761-CB62DFAF3F11}"/>
              </a:ext>
            </a:extLst>
          </p:cNvPr>
          <p:cNvPicPr preferRelativeResize="0">
            <a:picLocks noGrp="1"/>
          </p:cNvPicPr>
          <p:nvPr>
            <p:ph idx="4294967295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16536" y="2340551"/>
            <a:ext cx="3743614" cy="28077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55667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 classifier: </a:t>
            </a:r>
            <a:r>
              <a:rPr lang="en-US" b="1" dirty="0"/>
              <a:t>Nearest Neighbor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Google Shape;266;p31"/>
          <p:cNvSpPr txBox="1"/>
          <p:nvPr/>
        </p:nvSpPr>
        <p:spPr>
          <a:xfrm>
            <a:off x="7722188" y="1975861"/>
            <a:ext cx="3354726" cy="1184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Memorize all data and labels</a:t>
            </a:r>
            <a:endParaRPr sz="3199"/>
          </a:p>
        </p:txBody>
      </p:sp>
      <p:sp>
        <p:nvSpPr>
          <p:cNvPr id="6" name="Google Shape;267;p31"/>
          <p:cNvSpPr txBox="1"/>
          <p:nvPr/>
        </p:nvSpPr>
        <p:spPr>
          <a:xfrm>
            <a:off x="7617216" y="3920355"/>
            <a:ext cx="3564671" cy="161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Predict the label of the most similar training image</a:t>
            </a:r>
            <a:endParaRPr sz="3199"/>
          </a:p>
        </p:txBody>
      </p:sp>
      <p:pic>
        <p:nvPicPr>
          <p:cNvPr id="7" name="Google Shape;26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2008" y="1716362"/>
            <a:ext cx="5586545" cy="39613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oogle Shape;269;p31"/>
          <p:cNvCxnSpPr/>
          <p:nvPr/>
        </p:nvCxnSpPr>
        <p:spPr>
          <a:xfrm>
            <a:off x="6068152" y="2600898"/>
            <a:ext cx="1523603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270;p31"/>
          <p:cNvCxnSpPr/>
          <p:nvPr/>
        </p:nvCxnSpPr>
        <p:spPr>
          <a:xfrm>
            <a:off x="6068136" y="4728944"/>
            <a:ext cx="1523603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2856032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Distance Metric</a:t>
            </a:r>
            <a:r>
              <a:rPr lang="en-US" dirty="0"/>
              <a:t> to compare images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5" name="Google Shape;298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1336" y="2544303"/>
            <a:ext cx="11758237" cy="3350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9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941" y="1291597"/>
            <a:ext cx="3300483" cy="8973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00;p34"/>
          <p:cNvSpPr txBox="1"/>
          <p:nvPr/>
        </p:nvSpPr>
        <p:spPr>
          <a:xfrm>
            <a:off x="584405" y="1291597"/>
            <a:ext cx="3442303" cy="52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b="1"/>
              <a:t>L1 distance:</a:t>
            </a:r>
            <a:endParaRPr sz="3199" b="1" dirty="0"/>
          </a:p>
        </p:txBody>
      </p:sp>
      <p:sp>
        <p:nvSpPr>
          <p:cNvPr id="8" name="Google Shape;301;p34"/>
          <p:cNvSpPr txBox="1"/>
          <p:nvPr/>
        </p:nvSpPr>
        <p:spPr>
          <a:xfrm>
            <a:off x="10783346" y="3822965"/>
            <a:ext cx="799053" cy="646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487" dirty="0"/>
              <a:t>add</a:t>
            </a:r>
            <a:endParaRPr sz="2487" dirty="0"/>
          </a:p>
        </p:txBody>
      </p:sp>
    </p:spTree>
    <p:extLst>
      <p:ext uri="{BB962C8B-B14F-4D97-AF65-F5344CB8AC3E}">
        <p14:creationId xmlns:p14="http://schemas.microsoft.com/office/powerpoint/2010/main" val="20066837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Google Shape;307;p35"/>
          <p:cNvPicPr preferRelativeResize="0"/>
          <p:nvPr/>
        </p:nvPicPr>
        <p:blipFill rotWithShape="1">
          <a:blip r:embed="rId2">
            <a:alphaModFix/>
          </a:blip>
          <a:srcRect r="7014"/>
          <a:stretch/>
        </p:blipFill>
        <p:spPr>
          <a:xfrm>
            <a:off x="127325" y="112942"/>
            <a:ext cx="7467600" cy="61845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778186" y="254643"/>
            <a:ext cx="4140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Nearest Neighbor Classifier</a:t>
            </a:r>
          </a:p>
        </p:txBody>
      </p:sp>
    </p:spTree>
    <p:extLst>
      <p:ext uri="{BB962C8B-B14F-4D97-AF65-F5344CB8AC3E}">
        <p14:creationId xmlns:p14="http://schemas.microsoft.com/office/powerpoint/2010/main" val="119571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307;p35"/>
          <p:cNvPicPr preferRelativeResize="0"/>
          <p:nvPr/>
        </p:nvPicPr>
        <p:blipFill rotWithShape="1">
          <a:blip r:embed="rId2">
            <a:alphaModFix/>
          </a:blip>
          <a:srcRect r="7014"/>
          <a:stretch/>
        </p:blipFill>
        <p:spPr>
          <a:xfrm>
            <a:off x="127325" y="112942"/>
            <a:ext cx="7467600" cy="61845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78186" y="254643"/>
            <a:ext cx="4140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Nearest Neighbor Classifier</a:t>
            </a:r>
          </a:p>
        </p:txBody>
      </p:sp>
      <p:sp>
        <p:nvSpPr>
          <p:cNvPr id="7" name="Google Shape;316;p36"/>
          <p:cNvSpPr/>
          <p:nvPr/>
        </p:nvSpPr>
        <p:spPr>
          <a:xfrm>
            <a:off x="127325" y="1453592"/>
            <a:ext cx="7467600" cy="1272469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8" name="Google Shape;317;p36"/>
          <p:cNvSpPr txBox="1"/>
          <p:nvPr/>
        </p:nvSpPr>
        <p:spPr>
          <a:xfrm>
            <a:off x="7778186" y="1714211"/>
            <a:ext cx="3752765" cy="751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800">
                <a:solidFill>
                  <a:srgbClr val="FF0000"/>
                </a:solidFill>
              </a:rPr>
              <a:t>Memorize training data</a:t>
            </a:r>
            <a:endParaRPr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824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307;p35"/>
          <p:cNvPicPr preferRelativeResize="0"/>
          <p:nvPr/>
        </p:nvPicPr>
        <p:blipFill rotWithShape="1">
          <a:blip r:embed="rId2">
            <a:alphaModFix/>
          </a:blip>
          <a:srcRect r="7014"/>
          <a:stretch/>
        </p:blipFill>
        <p:spPr>
          <a:xfrm>
            <a:off x="127325" y="112942"/>
            <a:ext cx="7467600" cy="61845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78186" y="254643"/>
            <a:ext cx="4140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Nearest Neighbor Classifier</a:t>
            </a:r>
          </a:p>
        </p:txBody>
      </p:sp>
      <p:sp>
        <p:nvSpPr>
          <p:cNvPr id="7" name="Google Shape;316;p36"/>
          <p:cNvSpPr/>
          <p:nvPr/>
        </p:nvSpPr>
        <p:spPr>
          <a:xfrm>
            <a:off x="127325" y="4150491"/>
            <a:ext cx="7467600" cy="1625276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8" name="Google Shape;317;p36"/>
          <p:cNvSpPr txBox="1"/>
          <p:nvPr/>
        </p:nvSpPr>
        <p:spPr>
          <a:xfrm>
            <a:off x="7594925" y="4108154"/>
            <a:ext cx="4755262" cy="170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For each test image: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>
                <a:solidFill>
                  <a:srgbClr val="FF0000"/>
                </a:solidFill>
              </a:rPr>
              <a:t>  Find </a:t>
            </a:r>
            <a:r>
              <a:rPr lang="en-US" sz="2800" dirty="0">
                <a:solidFill>
                  <a:srgbClr val="FF0000"/>
                </a:solidFill>
              </a:rPr>
              <a:t>nearest training image</a:t>
            </a:r>
          </a:p>
          <a:p>
            <a:r>
              <a:rPr lang="en-US" sz="2800" dirty="0">
                <a:solidFill>
                  <a:srgbClr val="FF0000"/>
                </a:solidFill>
              </a:rPr>
              <a:t>  Return label of nearest image</a:t>
            </a:r>
          </a:p>
        </p:txBody>
      </p:sp>
    </p:spTree>
    <p:extLst>
      <p:ext uri="{BB962C8B-B14F-4D97-AF65-F5344CB8AC3E}">
        <p14:creationId xmlns:p14="http://schemas.microsoft.com/office/powerpoint/2010/main" val="6348446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307;p35"/>
          <p:cNvPicPr preferRelativeResize="0"/>
          <p:nvPr/>
        </p:nvPicPr>
        <p:blipFill rotWithShape="1">
          <a:blip r:embed="rId2">
            <a:alphaModFix/>
          </a:blip>
          <a:srcRect r="7014"/>
          <a:stretch/>
        </p:blipFill>
        <p:spPr>
          <a:xfrm>
            <a:off x="127325" y="112942"/>
            <a:ext cx="7467600" cy="61845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78186" y="254643"/>
            <a:ext cx="4140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Nearest Neighbor Classifier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46826" y="1134320"/>
            <a:ext cx="3402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Q</a:t>
            </a:r>
            <a:r>
              <a:rPr lang="en-US" sz="2800" dirty="0"/>
              <a:t>: With N examples, how fast is training?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99183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learning?</a:t>
            </a:r>
          </a:p>
          <a:p>
            <a:r>
              <a:rPr lang="en-US" dirty="0"/>
              <a:t>Nearest neighbors</a:t>
            </a:r>
          </a:p>
          <a:p>
            <a:r>
              <a:rPr lang="en-US" dirty="0"/>
              <a:t>Bayesian classification</a:t>
            </a:r>
          </a:p>
          <a:p>
            <a:r>
              <a:rPr lang="en-US" dirty="0"/>
              <a:t>Logistic regression</a:t>
            </a:r>
          </a:p>
          <a:p>
            <a:r>
              <a:rPr lang="en-US" dirty="0"/>
              <a:t>Support vector machines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Clustering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Principal component analysis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5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pic>
        <p:nvPicPr>
          <p:cNvPr id="11" name="Picture 10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DDC634F1-0EF5-4D3F-A421-B7A060A7C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866" y="1506539"/>
            <a:ext cx="2329619" cy="1655762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8A90EA9F-AD64-405F-B26C-0F4DB6300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234" y="4079875"/>
            <a:ext cx="2223251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885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307;p35"/>
          <p:cNvPicPr preferRelativeResize="0"/>
          <p:nvPr/>
        </p:nvPicPr>
        <p:blipFill rotWithShape="1">
          <a:blip r:embed="rId2">
            <a:alphaModFix/>
          </a:blip>
          <a:srcRect r="7014"/>
          <a:stretch/>
        </p:blipFill>
        <p:spPr>
          <a:xfrm>
            <a:off x="127325" y="112942"/>
            <a:ext cx="7467600" cy="61845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78186" y="254643"/>
            <a:ext cx="4140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Nearest Neighbor Classifier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46826" y="1134320"/>
            <a:ext cx="3402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Q</a:t>
            </a:r>
            <a:r>
              <a:rPr lang="en-US" sz="2800" dirty="0"/>
              <a:t>: With N examples, how fast is training?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146826" y="2088427"/>
            <a:ext cx="3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</a:t>
            </a:r>
            <a:r>
              <a:rPr lang="en-US" sz="2800" dirty="0"/>
              <a:t>: O(1)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594585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307;p35"/>
          <p:cNvPicPr preferRelativeResize="0"/>
          <p:nvPr/>
        </p:nvPicPr>
        <p:blipFill rotWithShape="1">
          <a:blip r:embed="rId2">
            <a:alphaModFix/>
          </a:blip>
          <a:srcRect r="7014"/>
          <a:stretch/>
        </p:blipFill>
        <p:spPr>
          <a:xfrm>
            <a:off x="127325" y="112942"/>
            <a:ext cx="7467600" cy="61845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78186" y="254643"/>
            <a:ext cx="4140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Nearest Neighbor Classifier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46826" y="1134320"/>
            <a:ext cx="3402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Q</a:t>
            </a:r>
            <a:r>
              <a:rPr lang="en-US" sz="2800" dirty="0"/>
              <a:t>: With N examples, how fast is training?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146826" y="2088427"/>
            <a:ext cx="3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</a:t>
            </a:r>
            <a:r>
              <a:rPr lang="en-US" sz="2800" dirty="0"/>
              <a:t>: O(1)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46826" y="3088700"/>
            <a:ext cx="3402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Q</a:t>
            </a:r>
            <a:r>
              <a:rPr lang="en-US" sz="2800" dirty="0"/>
              <a:t>: With N examples, how fast is testing?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10086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307;p35"/>
          <p:cNvPicPr preferRelativeResize="0"/>
          <p:nvPr/>
        </p:nvPicPr>
        <p:blipFill rotWithShape="1">
          <a:blip r:embed="rId2">
            <a:alphaModFix/>
          </a:blip>
          <a:srcRect r="7014"/>
          <a:stretch/>
        </p:blipFill>
        <p:spPr>
          <a:xfrm>
            <a:off x="127325" y="112942"/>
            <a:ext cx="7467600" cy="61845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78186" y="254643"/>
            <a:ext cx="4140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Nearest Neighbor Classifier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46826" y="1134320"/>
            <a:ext cx="3402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Q</a:t>
            </a:r>
            <a:r>
              <a:rPr lang="en-US" sz="2800" dirty="0"/>
              <a:t>: With N examples, how fast is training?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146826" y="2088427"/>
            <a:ext cx="3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</a:t>
            </a:r>
            <a:r>
              <a:rPr lang="en-US" sz="2800" dirty="0"/>
              <a:t>: O(1)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46826" y="3088700"/>
            <a:ext cx="3402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Q</a:t>
            </a:r>
            <a:r>
              <a:rPr lang="en-US" sz="2800" dirty="0"/>
              <a:t>: With N examples, how fast is testing?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146826" y="4042807"/>
            <a:ext cx="3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</a:t>
            </a:r>
            <a:r>
              <a:rPr lang="en-US" sz="2800" dirty="0"/>
              <a:t>: O(N)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549022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307;p35"/>
          <p:cNvPicPr preferRelativeResize="0"/>
          <p:nvPr/>
        </p:nvPicPr>
        <p:blipFill rotWithShape="1">
          <a:blip r:embed="rId2">
            <a:alphaModFix/>
          </a:blip>
          <a:srcRect r="7014"/>
          <a:stretch/>
        </p:blipFill>
        <p:spPr>
          <a:xfrm>
            <a:off x="127325" y="112942"/>
            <a:ext cx="7467600" cy="61845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78186" y="254643"/>
            <a:ext cx="4140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Nearest Neighbor Classifier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46826" y="1134320"/>
            <a:ext cx="3402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Q</a:t>
            </a:r>
            <a:r>
              <a:rPr lang="en-US" sz="2800" dirty="0"/>
              <a:t>: With N examples, how fast is training?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146826" y="2088427"/>
            <a:ext cx="3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</a:t>
            </a:r>
            <a:r>
              <a:rPr lang="en-US" sz="2800" dirty="0"/>
              <a:t>: O(1)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46826" y="3088700"/>
            <a:ext cx="3402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Q</a:t>
            </a:r>
            <a:r>
              <a:rPr lang="en-US" sz="2800" dirty="0"/>
              <a:t>: With N examples, how fast is testing?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146826" y="4042807"/>
            <a:ext cx="3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</a:t>
            </a:r>
            <a:r>
              <a:rPr lang="en-US" sz="2800" dirty="0"/>
              <a:t>: O(N)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962506" y="4827636"/>
            <a:ext cx="37715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is </a:t>
            </a:r>
            <a:r>
              <a:rPr lang="en-US" sz="2800" b="1" dirty="0"/>
              <a:t>bad</a:t>
            </a:r>
            <a:r>
              <a:rPr lang="en-US" sz="2800" dirty="0"/>
              <a:t>: We can afford </a:t>
            </a:r>
            <a:r>
              <a:rPr lang="en-US" sz="2800"/>
              <a:t>slow training, but we need fast testing!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119688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307;p35"/>
          <p:cNvPicPr preferRelativeResize="0"/>
          <p:nvPr/>
        </p:nvPicPr>
        <p:blipFill rotWithShape="1">
          <a:blip r:embed="rId2">
            <a:alphaModFix/>
          </a:blip>
          <a:srcRect r="7014"/>
          <a:stretch/>
        </p:blipFill>
        <p:spPr>
          <a:xfrm>
            <a:off x="127325" y="112942"/>
            <a:ext cx="7467600" cy="61845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78186" y="254643"/>
            <a:ext cx="4140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Nearest Neighbor Classifier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91381" y="2235706"/>
            <a:ext cx="45006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There are many methods for fast / approximate nearest neighbors; e.g. see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https://github.com/facebookresearch/faiss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752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does this look like?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5" name="Google Shape;392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76812" y="1049482"/>
            <a:ext cx="6233406" cy="5125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0879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does this look like?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5" name="Google Shape;392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76812" y="1049482"/>
            <a:ext cx="6233406" cy="51252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94;p45"/>
          <p:cNvSpPr/>
          <p:nvPr/>
        </p:nvSpPr>
        <p:spPr>
          <a:xfrm>
            <a:off x="4264475" y="1607974"/>
            <a:ext cx="438815" cy="429735"/>
          </a:xfrm>
          <a:prstGeom prst="rect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38761D"/>
              </a:solidFill>
            </a:endParaRPr>
          </a:p>
        </p:txBody>
      </p:sp>
      <p:sp>
        <p:nvSpPr>
          <p:cNvPr id="7" name="Google Shape;395;p45"/>
          <p:cNvSpPr/>
          <p:nvPr/>
        </p:nvSpPr>
        <p:spPr>
          <a:xfrm>
            <a:off x="4264475" y="4685226"/>
            <a:ext cx="438815" cy="429735"/>
          </a:xfrm>
          <a:prstGeom prst="rect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38761D"/>
              </a:solidFill>
            </a:endParaRPr>
          </a:p>
        </p:txBody>
      </p:sp>
      <p:sp>
        <p:nvSpPr>
          <p:cNvPr id="8" name="Google Shape;396;p45"/>
          <p:cNvSpPr/>
          <p:nvPr/>
        </p:nvSpPr>
        <p:spPr>
          <a:xfrm>
            <a:off x="4264475" y="5191521"/>
            <a:ext cx="438815" cy="429735"/>
          </a:xfrm>
          <a:prstGeom prst="rect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38761D"/>
              </a:solidFill>
            </a:endParaRPr>
          </a:p>
        </p:txBody>
      </p:sp>
      <p:sp>
        <p:nvSpPr>
          <p:cNvPr id="9" name="Google Shape;397;p45"/>
          <p:cNvSpPr/>
          <p:nvPr/>
        </p:nvSpPr>
        <p:spPr>
          <a:xfrm>
            <a:off x="4264475" y="4178932"/>
            <a:ext cx="438815" cy="429735"/>
          </a:xfrm>
          <a:prstGeom prst="rect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38761D"/>
              </a:solidFill>
            </a:endParaRPr>
          </a:p>
        </p:txBody>
      </p:sp>
      <p:sp>
        <p:nvSpPr>
          <p:cNvPr id="10" name="Google Shape;398;p45"/>
          <p:cNvSpPr/>
          <p:nvPr/>
        </p:nvSpPr>
        <p:spPr>
          <a:xfrm>
            <a:off x="4264475" y="5697815"/>
            <a:ext cx="438815" cy="429735"/>
          </a:xfrm>
          <a:prstGeom prst="rect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CC0000"/>
              </a:solidFill>
            </a:endParaRPr>
          </a:p>
        </p:txBody>
      </p:sp>
      <p:sp>
        <p:nvSpPr>
          <p:cNvPr id="11" name="Google Shape;399;p45"/>
          <p:cNvSpPr/>
          <p:nvPr/>
        </p:nvSpPr>
        <p:spPr>
          <a:xfrm>
            <a:off x="4264475" y="3652895"/>
            <a:ext cx="438815" cy="429735"/>
          </a:xfrm>
          <a:prstGeom prst="rect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CC0000"/>
              </a:solidFill>
            </a:endParaRPr>
          </a:p>
        </p:txBody>
      </p:sp>
      <p:sp>
        <p:nvSpPr>
          <p:cNvPr id="12" name="Google Shape;400;p45"/>
          <p:cNvSpPr/>
          <p:nvPr/>
        </p:nvSpPr>
        <p:spPr>
          <a:xfrm>
            <a:off x="4264475" y="3146600"/>
            <a:ext cx="438815" cy="429735"/>
          </a:xfrm>
          <a:prstGeom prst="rect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CC0000"/>
              </a:solidFill>
            </a:endParaRPr>
          </a:p>
        </p:txBody>
      </p:sp>
      <p:sp>
        <p:nvSpPr>
          <p:cNvPr id="13" name="Google Shape;401;p45"/>
          <p:cNvSpPr/>
          <p:nvPr/>
        </p:nvSpPr>
        <p:spPr>
          <a:xfrm>
            <a:off x="4264475" y="2630434"/>
            <a:ext cx="438815" cy="429735"/>
          </a:xfrm>
          <a:prstGeom prst="rect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CC0000"/>
              </a:solidFill>
            </a:endParaRPr>
          </a:p>
        </p:txBody>
      </p:sp>
      <p:sp>
        <p:nvSpPr>
          <p:cNvPr id="14" name="Google Shape;402;p45"/>
          <p:cNvSpPr/>
          <p:nvPr/>
        </p:nvSpPr>
        <p:spPr>
          <a:xfrm>
            <a:off x="4264475" y="2119204"/>
            <a:ext cx="438815" cy="429735"/>
          </a:xfrm>
          <a:prstGeom prst="rect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CC0000"/>
              </a:solidFill>
            </a:endParaRPr>
          </a:p>
        </p:txBody>
      </p:sp>
      <p:sp>
        <p:nvSpPr>
          <p:cNvPr id="15" name="Google Shape;403;p45"/>
          <p:cNvSpPr/>
          <p:nvPr/>
        </p:nvSpPr>
        <p:spPr>
          <a:xfrm>
            <a:off x="4264475" y="1096745"/>
            <a:ext cx="438815" cy="429735"/>
          </a:xfrm>
          <a:prstGeom prst="rect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7832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</a:t>
            </a:r>
            <a:r>
              <a:rPr lang="en-US" b="1" dirty="0"/>
              <a:t>Decision Boundaries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5" name="Google Shape;366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92534" y="1134318"/>
            <a:ext cx="6606931" cy="4855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2006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</a:t>
            </a:r>
            <a:r>
              <a:rPr lang="en-US" b="1" dirty="0"/>
              <a:t>Decision Boundaries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5" name="Google Shape;366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92534" y="1134318"/>
            <a:ext cx="6606931" cy="48555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2569580" y="1049482"/>
            <a:ext cx="0" cy="51429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410427" y="6072746"/>
            <a:ext cx="7371144" cy="19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940724" y="5811136"/>
            <a:ext cx="52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x</a:t>
            </a:r>
            <a:r>
              <a:rPr lang="en-US" sz="2800" baseline="-25000"/>
              <a:t>0</a:t>
            </a:r>
            <a:endParaRPr lang="en-US" sz="2800"/>
          </a:p>
        </p:txBody>
      </p:sp>
      <p:sp>
        <p:nvSpPr>
          <p:cNvPr id="15" name="TextBox 14"/>
          <p:cNvSpPr txBox="1"/>
          <p:nvPr/>
        </p:nvSpPr>
        <p:spPr>
          <a:xfrm>
            <a:off x="2012066" y="1039074"/>
            <a:ext cx="52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  <a:r>
              <a:rPr lang="en-US" sz="2800" baseline="-25000" dirty="0"/>
              <a:t>1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98964" y="1723431"/>
            <a:ext cx="25399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Nearest neighbors</a:t>
            </a:r>
          </a:p>
          <a:p>
            <a:r>
              <a:rPr lang="en-US" sz="2400" dirty="0"/>
              <a:t>in two dimensions </a:t>
            </a:r>
          </a:p>
        </p:txBody>
      </p:sp>
    </p:spTree>
    <p:extLst>
      <p:ext uri="{BB962C8B-B14F-4D97-AF65-F5344CB8AC3E}">
        <p14:creationId xmlns:p14="http://schemas.microsoft.com/office/powerpoint/2010/main" val="9020621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</a:t>
            </a:r>
            <a:r>
              <a:rPr lang="en-US" b="1" dirty="0"/>
              <a:t>Decision Boundaries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5" name="Google Shape;366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92534" y="1134318"/>
            <a:ext cx="6606931" cy="48555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2569580" y="1049482"/>
            <a:ext cx="0" cy="51429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410427" y="6072746"/>
            <a:ext cx="7371144" cy="19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940724" y="5811136"/>
            <a:ext cx="52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x</a:t>
            </a:r>
            <a:r>
              <a:rPr lang="en-US" sz="2800" baseline="-25000"/>
              <a:t>0</a:t>
            </a:r>
            <a:endParaRPr lang="en-US" sz="2800"/>
          </a:p>
        </p:txBody>
      </p:sp>
      <p:sp>
        <p:nvSpPr>
          <p:cNvPr id="15" name="TextBox 14"/>
          <p:cNvSpPr txBox="1"/>
          <p:nvPr/>
        </p:nvSpPr>
        <p:spPr>
          <a:xfrm>
            <a:off x="2012066" y="1039074"/>
            <a:ext cx="52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  <a:r>
              <a:rPr lang="en-US" sz="2800" baseline="-25000" dirty="0"/>
              <a:t>1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98964" y="1723431"/>
            <a:ext cx="25399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Nearest neighbors</a:t>
            </a:r>
          </a:p>
          <a:p>
            <a:r>
              <a:rPr lang="en-US" sz="2400" dirty="0"/>
              <a:t>in two dimensions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944" y="3106405"/>
            <a:ext cx="2513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Points are training examples; colors give training labels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410427" y="2554428"/>
            <a:ext cx="1362920" cy="648466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410427" y="2798010"/>
            <a:ext cx="1698586" cy="44077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410427" y="3238785"/>
            <a:ext cx="752979" cy="8290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463719" y="3898639"/>
            <a:ext cx="534124" cy="716490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500271" y="3898639"/>
            <a:ext cx="833238" cy="557614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500271" y="3898639"/>
            <a:ext cx="759449" cy="75899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527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09F9-C640-4186-A2EA-DAD5481A4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finish off previous lecture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09D8E-50BC-45D0-967D-751043D70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31C7B-2D0B-49E9-AC2C-B63290383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9E680-8E74-4365-8A87-ED21103ED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B27D0-E046-45C9-848F-C0EE81771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087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</a:t>
            </a:r>
            <a:r>
              <a:rPr lang="en-US" b="1" dirty="0"/>
              <a:t>Decision Boundaries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5" name="Google Shape;366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92534" y="1134318"/>
            <a:ext cx="6606931" cy="48555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2569580" y="1049482"/>
            <a:ext cx="0" cy="51429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410427" y="6072746"/>
            <a:ext cx="7371144" cy="19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940724" y="5811136"/>
            <a:ext cx="52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x</a:t>
            </a:r>
            <a:r>
              <a:rPr lang="en-US" sz="2800" baseline="-25000"/>
              <a:t>0</a:t>
            </a:r>
            <a:endParaRPr lang="en-US" sz="2800"/>
          </a:p>
        </p:txBody>
      </p:sp>
      <p:sp>
        <p:nvSpPr>
          <p:cNvPr id="15" name="TextBox 14"/>
          <p:cNvSpPr txBox="1"/>
          <p:nvPr/>
        </p:nvSpPr>
        <p:spPr>
          <a:xfrm>
            <a:off x="2012066" y="1039074"/>
            <a:ext cx="52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  <a:r>
              <a:rPr lang="en-US" sz="2800" baseline="-25000" dirty="0"/>
              <a:t>1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98964" y="1723431"/>
            <a:ext cx="25399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Nearest neighbors</a:t>
            </a:r>
          </a:p>
          <a:p>
            <a:r>
              <a:rPr lang="en-US" sz="2400" dirty="0"/>
              <a:t>in two dimensions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944" y="3106405"/>
            <a:ext cx="2513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Points are training examples; colors give training labels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410427" y="2554428"/>
            <a:ext cx="1362920" cy="648466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410427" y="2798010"/>
            <a:ext cx="1698586" cy="44077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410427" y="3238785"/>
            <a:ext cx="752979" cy="8290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463719" y="3898639"/>
            <a:ext cx="534124" cy="716490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500271" y="3898639"/>
            <a:ext cx="833238" cy="557614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500271" y="3898639"/>
            <a:ext cx="759449" cy="75899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8964" y="4622881"/>
            <a:ext cx="2513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Background colors give the category a test point would be assigned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06176" y="522304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x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3468400" y="4847843"/>
            <a:ext cx="258648" cy="557534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4718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</a:t>
            </a:r>
            <a:r>
              <a:rPr lang="en-US" b="1" dirty="0"/>
              <a:t>Decision Boundaries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5" name="Google Shape;366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92534" y="1134318"/>
            <a:ext cx="6606931" cy="48555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2569580" y="1049482"/>
            <a:ext cx="0" cy="51429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410427" y="6072746"/>
            <a:ext cx="7371144" cy="19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940724" y="5811136"/>
            <a:ext cx="52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x</a:t>
            </a:r>
            <a:r>
              <a:rPr lang="en-US" sz="2800" baseline="-25000"/>
              <a:t>0</a:t>
            </a:r>
            <a:endParaRPr lang="en-US" sz="2800"/>
          </a:p>
        </p:txBody>
      </p:sp>
      <p:sp>
        <p:nvSpPr>
          <p:cNvPr id="15" name="TextBox 14"/>
          <p:cNvSpPr txBox="1"/>
          <p:nvPr/>
        </p:nvSpPr>
        <p:spPr>
          <a:xfrm>
            <a:off x="2012066" y="1039074"/>
            <a:ext cx="52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  <a:r>
              <a:rPr lang="en-US" sz="2800" baseline="-25000" dirty="0"/>
              <a:t>1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98964" y="1723431"/>
            <a:ext cx="25399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Nearest neighbors</a:t>
            </a:r>
          </a:p>
          <a:p>
            <a:r>
              <a:rPr lang="en-US" sz="2400" dirty="0"/>
              <a:t>in two dimensions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944" y="3106405"/>
            <a:ext cx="2513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Points are training examples; colors give training labels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410427" y="2554428"/>
            <a:ext cx="1362920" cy="648466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410427" y="2798010"/>
            <a:ext cx="1698586" cy="44077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410427" y="3238785"/>
            <a:ext cx="752979" cy="8290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463719" y="3898639"/>
            <a:ext cx="534124" cy="716490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500271" y="3898639"/>
            <a:ext cx="833238" cy="557614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500271" y="3898639"/>
            <a:ext cx="759449" cy="75899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8964" y="4622881"/>
            <a:ext cx="2513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Background colors give the category a test point would be assigned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06176" y="522304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x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3468400" y="4847843"/>
            <a:ext cx="258648" cy="557534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399465" y="1492598"/>
            <a:ext cx="2792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Decision boundary </a:t>
            </a:r>
            <a:r>
              <a:rPr lang="en-US" sz="2400" dirty="0"/>
              <a:t> is the boundary between two classification regions</a:t>
            </a:r>
            <a:endParaRPr lang="en-US" sz="2400" b="1" dirty="0"/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8009681" y="3720685"/>
            <a:ext cx="856528" cy="93859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222603" y="3472405"/>
            <a:ext cx="798654" cy="24042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6999648" y="3150048"/>
            <a:ext cx="231495" cy="32235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014739" y="2197771"/>
            <a:ext cx="184714" cy="98890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026314" y="1504144"/>
            <a:ext cx="178272" cy="76667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854228" y="1261466"/>
            <a:ext cx="178272" cy="25746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7879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</a:t>
            </a:r>
            <a:r>
              <a:rPr lang="en-US" b="1" dirty="0"/>
              <a:t>Decision Boundaries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5" name="Google Shape;366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92534" y="1134318"/>
            <a:ext cx="6606931" cy="48555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2569580" y="1049482"/>
            <a:ext cx="0" cy="51429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410427" y="6072746"/>
            <a:ext cx="7371144" cy="19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940724" y="5811136"/>
            <a:ext cx="52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x</a:t>
            </a:r>
            <a:r>
              <a:rPr lang="en-US" sz="2800" baseline="-25000"/>
              <a:t>0</a:t>
            </a:r>
            <a:endParaRPr lang="en-US" sz="2800"/>
          </a:p>
        </p:txBody>
      </p:sp>
      <p:sp>
        <p:nvSpPr>
          <p:cNvPr id="15" name="TextBox 14"/>
          <p:cNvSpPr txBox="1"/>
          <p:nvPr/>
        </p:nvSpPr>
        <p:spPr>
          <a:xfrm>
            <a:off x="2012066" y="1039074"/>
            <a:ext cx="52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  <a:r>
              <a:rPr lang="en-US" sz="2800" baseline="-25000" dirty="0"/>
              <a:t>1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98964" y="1723431"/>
            <a:ext cx="25399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Nearest neighbors</a:t>
            </a:r>
          </a:p>
          <a:p>
            <a:r>
              <a:rPr lang="en-US" sz="2400" dirty="0"/>
              <a:t>in two dimensions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944" y="3106405"/>
            <a:ext cx="2513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Points are training examples; colors give training labels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410427" y="2554428"/>
            <a:ext cx="1362920" cy="648466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410427" y="2798010"/>
            <a:ext cx="1698586" cy="44077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410427" y="3238785"/>
            <a:ext cx="752979" cy="8290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463719" y="3898639"/>
            <a:ext cx="534124" cy="716490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500271" y="3898639"/>
            <a:ext cx="833238" cy="557614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500271" y="3898639"/>
            <a:ext cx="759449" cy="75899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8964" y="4622881"/>
            <a:ext cx="2513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Background colors give the category a test point would be assigned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06176" y="522304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x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3468400" y="4847843"/>
            <a:ext cx="258648" cy="557534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399465" y="1492598"/>
            <a:ext cx="2792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Decision boundary </a:t>
            </a:r>
            <a:r>
              <a:rPr lang="en-US" sz="2400" dirty="0"/>
              <a:t> is the boundary between two classification regions</a:t>
            </a:r>
            <a:endParaRPr lang="en-US" sz="2400" b="1" dirty="0"/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8009681" y="3720685"/>
            <a:ext cx="856528" cy="93859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222603" y="3472405"/>
            <a:ext cx="798654" cy="24042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6999648" y="3150048"/>
            <a:ext cx="231495" cy="32235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014739" y="2197771"/>
            <a:ext cx="184714" cy="98890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026314" y="1504144"/>
            <a:ext cx="178272" cy="76667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854228" y="1261466"/>
            <a:ext cx="178272" cy="25746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399465" y="3311227"/>
            <a:ext cx="2792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Decision boundaries can be noisy; affected by outliers</a:t>
            </a:r>
          </a:p>
        </p:txBody>
      </p:sp>
      <p:sp>
        <p:nvSpPr>
          <p:cNvPr id="30" name="Oval 29"/>
          <p:cNvSpPr/>
          <p:nvPr/>
        </p:nvSpPr>
        <p:spPr>
          <a:xfrm>
            <a:off x="5957199" y="3498345"/>
            <a:ext cx="599092" cy="5990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rot="21306945">
            <a:off x="2825756" y="3078036"/>
            <a:ext cx="1465416" cy="667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125705" y="2847371"/>
            <a:ext cx="483355" cy="48335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0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Nearest Neighbor </a:t>
            </a:r>
            <a:r>
              <a:rPr lang="en-US" b="1" dirty="0"/>
              <a:t>Decision Boundaries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5" name="Google Shape;366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92534" y="1134318"/>
            <a:ext cx="6606931" cy="48555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/>
          <p:cNvCxnSpPr/>
          <p:nvPr/>
        </p:nvCxnSpPr>
        <p:spPr>
          <a:xfrm>
            <a:off x="2569580" y="1049482"/>
            <a:ext cx="0" cy="51429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410427" y="6072746"/>
            <a:ext cx="7371144" cy="19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940724" y="5811136"/>
            <a:ext cx="52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x</a:t>
            </a:r>
            <a:r>
              <a:rPr lang="en-US" sz="2800" baseline="-25000"/>
              <a:t>0</a:t>
            </a:r>
            <a:endParaRPr lang="en-US" sz="2800"/>
          </a:p>
        </p:txBody>
      </p:sp>
      <p:sp>
        <p:nvSpPr>
          <p:cNvPr id="15" name="TextBox 14"/>
          <p:cNvSpPr txBox="1"/>
          <p:nvPr/>
        </p:nvSpPr>
        <p:spPr>
          <a:xfrm>
            <a:off x="2012066" y="1039074"/>
            <a:ext cx="520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  <a:r>
              <a:rPr lang="en-US" sz="2800" baseline="-25000" dirty="0"/>
              <a:t>1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98964" y="1723431"/>
            <a:ext cx="25399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Nearest neighbors</a:t>
            </a:r>
          </a:p>
          <a:p>
            <a:r>
              <a:rPr lang="en-US" sz="2400" dirty="0"/>
              <a:t>in two dimensions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944" y="3106405"/>
            <a:ext cx="2513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Points are training examples; colors give training labels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410427" y="2554428"/>
            <a:ext cx="1362920" cy="648466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410427" y="2798010"/>
            <a:ext cx="1698586" cy="44077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410427" y="3238785"/>
            <a:ext cx="752979" cy="8290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463719" y="3898639"/>
            <a:ext cx="534124" cy="716490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500271" y="3898639"/>
            <a:ext cx="833238" cy="557614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500271" y="3898639"/>
            <a:ext cx="759449" cy="75899"/>
          </a:xfrm>
          <a:prstGeom prst="line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8964" y="4622881"/>
            <a:ext cx="2513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Background colors give the category a test point would be assigned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06176" y="522304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x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3468400" y="4847843"/>
            <a:ext cx="258648" cy="557534"/>
          </a:xfrm>
          <a:prstGeom prst="line">
            <a:avLst/>
          </a:prstGeom>
          <a:ln w="254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399465" y="1492598"/>
            <a:ext cx="2792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Decision boundary </a:t>
            </a:r>
            <a:r>
              <a:rPr lang="en-US" sz="2400" dirty="0"/>
              <a:t> is the boundary between two classification regions</a:t>
            </a:r>
            <a:endParaRPr lang="en-US" sz="2400" b="1" dirty="0"/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8009681" y="3720685"/>
            <a:ext cx="856528" cy="93859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222603" y="3472405"/>
            <a:ext cx="798654" cy="24042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6999648" y="3150048"/>
            <a:ext cx="231495" cy="32235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014739" y="2197771"/>
            <a:ext cx="184714" cy="98890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026314" y="1504144"/>
            <a:ext cx="178272" cy="76667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854228" y="1261466"/>
            <a:ext cx="178272" cy="25746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399465" y="3311227"/>
            <a:ext cx="2792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Decision boundaries can be noisy; affected by outliers</a:t>
            </a:r>
          </a:p>
        </p:txBody>
      </p:sp>
      <p:sp>
        <p:nvSpPr>
          <p:cNvPr id="30" name="Oval 29"/>
          <p:cNvSpPr/>
          <p:nvPr/>
        </p:nvSpPr>
        <p:spPr>
          <a:xfrm>
            <a:off x="5957199" y="3498345"/>
            <a:ext cx="599092" cy="5990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rot="21306945">
            <a:off x="2825756" y="3078036"/>
            <a:ext cx="1465416" cy="667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125705" y="2847371"/>
            <a:ext cx="483355" cy="48335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399465" y="4737658"/>
            <a:ext cx="2852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to smooth out decision boundaries?</a:t>
            </a:r>
          </a:p>
          <a:p>
            <a:r>
              <a:rPr lang="en-US" sz="2400" dirty="0"/>
              <a:t>Use more neighbors!</a:t>
            </a:r>
          </a:p>
        </p:txBody>
      </p:sp>
    </p:spTree>
    <p:extLst>
      <p:ext uri="{BB962C8B-B14F-4D97-AF65-F5344CB8AC3E}">
        <p14:creationId xmlns:p14="http://schemas.microsoft.com/office/powerpoint/2010/main" val="3588216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K-Nearest Neighbors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5" name="Google Shape;373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1703" y="1824790"/>
            <a:ext cx="5528121" cy="406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8361" y="1824790"/>
            <a:ext cx="5587275" cy="40627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77;p43"/>
          <p:cNvSpPr txBox="1"/>
          <p:nvPr/>
        </p:nvSpPr>
        <p:spPr>
          <a:xfrm>
            <a:off x="2472775" y="1338255"/>
            <a:ext cx="1225976" cy="48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200" dirty="0"/>
              <a:t>K = 1</a:t>
            </a:r>
            <a:endParaRPr sz="3200" dirty="0"/>
          </a:p>
        </p:txBody>
      </p:sp>
      <p:sp>
        <p:nvSpPr>
          <p:cNvPr id="15" name="Google Shape;377;p43"/>
          <p:cNvSpPr txBox="1"/>
          <p:nvPr/>
        </p:nvSpPr>
        <p:spPr>
          <a:xfrm>
            <a:off x="8369010" y="1338252"/>
            <a:ext cx="1225976" cy="48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200" dirty="0"/>
              <a:t>K = </a:t>
            </a:r>
            <a:r>
              <a:rPr lang="en-US" sz="3200" dirty="0"/>
              <a:t>3</a:t>
            </a:r>
            <a:endParaRPr sz="3200" dirty="0"/>
          </a:p>
        </p:txBody>
      </p:sp>
      <p:sp>
        <p:nvSpPr>
          <p:cNvPr id="16" name="Google Shape;376;p43"/>
          <p:cNvSpPr txBox="1"/>
          <p:nvPr/>
        </p:nvSpPr>
        <p:spPr>
          <a:xfrm>
            <a:off x="5696227" y="280414"/>
            <a:ext cx="6237272" cy="853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Instead of copying label from nearest neighbor, take </a:t>
            </a:r>
            <a:r>
              <a:rPr lang="en" sz="2399" b="1" dirty="0"/>
              <a:t>majority vote</a:t>
            </a:r>
            <a:r>
              <a:rPr lang="en" sz="2399" dirty="0"/>
              <a:t> from K closest points</a:t>
            </a:r>
            <a:endParaRPr sz="2399" dirty="0"/>
          </a:p>
        </p:txBody>
      </p:sp>
    </p:spTree>
    <p:extLst>
      <p:ext uri="{BB962C8B-B14F-4D97-AF65-F5344CB8AC3E}">
        <p14:creationId xmlns:p14="http://schemas.microsoft.com/office/powerpoint/2010/main" val="5458723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K-Nearest Neighbors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80255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5" name="Google Shape;373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1703" y="1824790"/>
            <a:ext cx="5528121" cy="406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8361" y="1824790"/>
            <a:ext cx="5587275" cy="40627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77;p43"/>
          <p:cNvSpPr txBox="1"/>
          <p:nvPr/>
        </p:nvSpPr>
        <p:spPr>
          <a:xfrm>
            <a:off x="2472775" y="1338255"/>
            <a:ext cx="1225976" cy="48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200" dirty="0"/>
              <a:t>K = 1</a:t>
            </a:r>
            <a:endParaRPr sz="3200" dirty="0"/>
          </a:p>
        </p:txBody>
      </p:sp>
      <p:sp>
        <p:nvSpPr>
          <p:cNvPr id="15" name="Google Shape;377;p43"/>
          <p:cNvSpPr txBox="1"/>
          <p:nvPr/>
        </p:nvSpPr>
        <p:spPr>
          <a:xfrm>
            <a:off x="8369010" y="1338252"/>
            <a:ext cx="1225976" cy="48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200" dirty="0"/>
              <a:t>K = </a:t>
            </a:r>
            <a:r>
              <a:rPr lang="en-US" sz="3200" dirty="0"/>
              <a:t>3</a:t>
            </a:r>
            <a:endParaRPr sz="3200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2153817" y="3784377"/>
            <a:ext cx="318958" cy="143549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22339" y="3229336"/>
            <a:ext cx="238861" cy="58229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32578" y="3215709"/>
            <a:ext cx="394875" cy="5992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27453" y="3276985"/>
            <a:ext cx="69448" cy="39219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685327" y="3680749"/>
            <a:ext cx="219919" cy="1157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870522" y="3287211"/>
            <a:ext cx="324091" cy="4166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32567" y="2951544"/>
            <a:ext cx="162046" cy="33566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032567" y="2395959"/>
            <a:ext cx="92598" cy="55558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125165" y="1921397"/>
            <a:ext cx="578734" cy="50908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8449519" y="2697000"/>
            <a:ext cx="974203" cy="960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953737" y="4155311"/>
            <a:ext cx="113817" cy="16397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8069483" y="3912243"/>
            <a:ext cx="136968" cy="25657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160152" y="3796496"/>
            <a:ext cx="15432" cy="16590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8142790" y="3634451"/>
            <a:ext cx="75235" cy="20255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8218026" y="3636381"/>
            <a:ext cx="266217" cy="3279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Google Shape;376;p43"/>
          <p:cNvSpPr txBox="1"/>
          <p:nvPr/>
        </p:nvSpPr>
        <p:spPr>
          <a:xfrm>
            <a:off x="6511544" y="247751"/>
            <a:ext cx="4940907" cy="853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-US" sz="2400" dirty="0"/>
              <a:t>Using more neighbors helps smooth out rough decision boundaries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8298351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K-Nearest Neighbors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80255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5" name="Google Shape;373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1703" y="1824790"/>
            <a:ext cx="5528121" cy="406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8361" y="1824790"/>
            <a:ext cx="5587275" cy="40627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77;p43"/>
          <p:cNvSpPr txBox="1"/>
          <p:nvPr/>
        </p:nvSpPr>
        <p:spPr>
          <a:xfrm>
            <a:off x="2472775" y="1338255"/>
            <a:ext cx="1225976" cy="48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200" dirty="0"/>
              <a:t>K = 1</a:t>
            </a:r>
            <a:endParaRPr sz="3200" dirty="0"/>
          </a:p>
        </p:txBody>
      </p:sp>
      <p:sp>
        <p:nvSpPr>
          <p:cNvPr id="15" name="Google Shape;377;p43"/>
          <p:cNvSpPr txBox="1"/>
          <p:nvPr/>
        </p:nvSpPr>
        <p:spPr>
          <a:xfrm>
            <a:off x="8369010" y="1338252"/>
            <a:ext cx="1225976" cy="48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200" dirty="0"/>
              <a:t>K = </a:t>
            </a:r>
            <a:r>
              <a:rPr lang="en-US" sz="3200" dirty="0"/>
              <a:t>3</a:t>
            </a:r>
            <a:endParaRPr sz="3200" dirty="0"/>
          </a:p>
        </p:txBody>
      </p:sp>
      <p:sp>
        <p:nvSpPr>
          <p:cNvPr id="56" name="Google Shape;376;p43"/>
          <p:cNvSpPr txBox="1"/>
          <p:nvPr/>
        </p:nvSpPr>
        <p:spPr>
          <a:xfrm>
            <a:off x="7355531" y="280414"/>
            <a:ext cx="3998269" cy="853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-US" sz="2400" dirty="0"/>
              <a:t>Using more neighbors helps reduce the effect </a:t>
            </a:r>
            <a:r>
              <a:rPr lang="en-US" sz="2400"/>
              <a:t>of outliers</a:t>
            </a:r>
            <a:endParaRPr sz="2400" dirty="0"/>
          </a:p>
        </p:txBody>
      </p:sp>
      <p:sp>
        <p:nvSpPr>
          <p:cNvPr id="24" name="Oval 23"/>
          <p:cNvSpPr/>
          <p:nvPr/>
        </p:nvSpPr>
        <p:spPr>
          <a:xfrm>
            <a:off x="3005655" y="3842794"/>
            <a:ext cx="439837" cy="4398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887524" y="3856297"/>
            <a:ext cx="439837" cy="4398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rot="364983">
            <a:off x="634774" y="3451184"/>
            <a:ext cx="1089854" cy="4398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rot="364983">
            <a:off x="6470343" y="3476263"/>
            <a:ext cx="1089854" cy="4398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266804" y="3265989"/>
            <a:ext cx="439837" cy="4398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148673" y="3267918"/>
            <a:ext cx="439837" cy="4398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567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K-Nearest Neighbors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80255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5" name="Google Shape;373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1703" y="1824790"/>
            <a:ext cx="5528121" cy="406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8361" y="1824790"/>
            <a:ext cx="5587275" cy="40627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77;p43"/>
          <p:cNvSpPr txBox="1"/>
          <p:nvPr/>
        </p:nvSpPr>
        <p:spPr>
          <a:xfrm>
            <a:off x="2472775" y="1338255"/>
            <a:ext cx="1225976" cy="48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200" dirty="0"/>
              <a:t>K = 1</a:t>
            </a:r>
            <a:endParaRPr sz="3200" dirty="0"/>
          </a:p>
        </p:txBody>
      </p:sp>
      <p:sp>
        <p:nvSpPr>
          <p:cNvPr id="15" name="Google Shape;377;p43"/>
          <p:cNvSpPr txBox="1"/>
          <p:nvPr/>
        </p:nvSpPr>
        <p:spPr>
          <a:xfrm>
            <a:off x="8369010" y="1338252"/>
            <a:ext cx="1225976" cy="48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200" dirty="0"/>
              <a:t>K = </a:t>
            </a:r>
            <a:r>
              <a:rPr lang="en-US" sz="3200" dirty="0"/>
              <a:t>3</a:t>
            </a:r>
            <a:endParaRPr sz="3200" dirty="0"/>
          </a:p>
        </p:txBody>
      </p:sp>
      <p:sp>
        <p:nvSpPr>
          <p:cNvPr id="56" name="Google Shape;376;p43"/>
          <p:cNvSpPr txBox="1"/>
          <p:nvPr/>
        </p:nvSpPr>
        <p:spPr>
          <a:xfrm>
            <a:off x="7467600" y="124241"/>
            <a:ext cx="3472404" cy="11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-US" sz="2400" dirty="0"/>
              <a:t>When K &gt; 1 there can be ties between classes. Need to break somehow!</a:t>
            </a:r>
            <a:endParaRPr sz="2400" dirty="0"/>
          </a:p>
        </p:txBody>
      </p:sp>
      <p:sp>
        <p:nvSpPr>
          <p:cNvPr id="25" name="Oval 24"/>
          <p:cNvSpPr/>
          <p:nvPr/>
        </p:nvSpPr>
        <p:spPr>
          <a:xfrm>
            <a:off x="7743464" y="3865944"/>
            <a:ext cx="451507" cy="4515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17221843">
            <a:off x="7559738" y="5042629"/>
            <a:ext cx="816406" cy="2843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951038">
            <a:off x="10552602" y="4442888"/>
            <a:ext cx="1532440" cy="7742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6200000">
            <a:off x="8901629" y="2269335"/>
            <a:ext cx="1159297" cy="2282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069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K-Nearest Neighbors: </a:t>
            </a:r>
            <a:r>
              <a:rPr lang="en-US" b="1" dirty="0"/>
              <a:t>Distance Metric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5" name="Google Shape;408;p46"/>
          <p:cNvSpPr/>
          <p:nvPr/>
        </p:nvSpPr>
        <p:spPr>
          <a:xfrm>
            <a:off x="8020529" y="3353342"/>
            <a:ext cx="1943894" cy="1943894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cxnSp>
        <p:nvCxnSpPr>
          <p:cNvPr id="10" name="Google Shape;415;p46"/>
          <p:cNvCxnSpPr/>
          <p:nvPr/>
        </p:nvCxnSpPr>
        <p:spPr>
          <a:xfrm>
            <a:off x="3060521" y="3133799"/>
            <a:ext cx="0" cy="261371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416;p46"/>
          <p:cNvCxnSpPr/>
          <p:nvPr/>
        </p:nvCxnSpPr>
        <p:spPr>
          <a:xfrm rot="10800000">
            <a:off x="1575108" y="4440659"/>
            <a:ext cx="2970826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417;p46"/>
          <p:cNvCxnSpPr/>
          <p:nvPr/>
        </p:nvCxnSpPr>
        <p:spPr>
          <a:xfrm rot="10800000" flipH="1">
            <a:off x="2092940" y="3460314"/>
            <a:ext cx="967348" cy="967748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418;p46"/>
          <p:cNvCxnSpPr/>
          <p:nvPr/>
        </p:nvCxnSpPr>
        <p:spPr>
          <a:xfrm>
            <a:off x="3047955" y="3460314"/>
            <a:ext cx="986543" cy="986543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419;p46"/>
          <p:cNvCxnSpPr/>
          <p:nvPr/>
        </p:nvCxnSpPr>
        <p:spPr>
          <a:xfrm rot="10800000" flipH="1">
            <a:off x="3066786" y="4440789"/>
            <a:ext cx="948553" cy="948553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420;p46"/>
          <p:cNvCxnSpPr/>
          <p:nvPr/>
        </p:nvCxnSpPr>
        <p:spPr>
          <a:xfrm>
            <a:off x="2111768" y="4446960"/>
            <a:ext cx="936156" cy="936156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421;p46"/>
          <p:cNvCxnSpPr/>
          <p:nvPr/>
        </p:nvCxnSpPr>
        <p:spPr>
          <a:xfrm>
            <a:off x="8992476" y="3047922"/>
            <a:ext cx="0" cy="261371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422;p46"/>
          <p:cNvCxnSpPr/>
          <p:nvPr/>
        </p:nvCxnSpPr>
        <p:spPr>
          <a:xfrm rot="10800000">
            <a:off x="7507063" y="4354781"/>
            <a:ext cx="2970826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411;p46"/>
          <p:cNvSpPr txBox="1"/>
          <p:nvPr/>
        </p:nvSpPr>
        <p:spPr>
          <a:xfrm>
            <a:off x="838200" y="1173720"/>
            <a:ext cx="5252632" cy="69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L1 (Manhattan) distance</a:t>
            </a:r>
            <a:endParaRPr sz="3199" dirty="0"/>
          </a:p>
        </p:txBody>
      </p:sp>
      <p:sp>
        <p:nvSpPr>
          <p:cNvPr id="19" name="Google Shape;412;p46"/>
          <p:cNvSpPr txBox="1"/>
          <p:nvPr/>
        </p:nvSpPr>
        <p:spPr>
          <a:xfrm>
            <a:off x="6564275" y="1173720"/>
            <a:ext cx="5252632" cy="69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L2 (Euclidean) distance</a:t>
            </a:r>
            <a:endParaRPr sz="3199"/>
          </a:p>
        </p:txBody>
      </p:sp>
      <p:pic>
        <p:nvPicPr>
          <p:cNvPr id="20" name="Google Shape;413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77650" y="1826801"/>
            <a:ext cx="3635853" cy="98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1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9209" y="1870339"/>
            <a:ext cx="3326533" cy="901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1134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K-Nearest Neighbors: </a:t>
            </a:r>
            <a:r>
              <a:rPr lang="en-US" b="1" dirty="0"/>
              <a:t>Distance Metric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6" name="Google Shape;411;p46"/>
          <p:cNvSpPr txBox="1"/>
          <p:nvPr/>
        </p:nvSpPr>
        <p:spPr>
          <a:xfrm>
            <a:off x="838200" y="1173720"/>
            <a:ext cx="5252632" cy="69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 dirty="0"/>
              <a:t>L1 (Manhattan) distance</a:t>
            </a:r>
            <a:endParaRPr sz="3199" dirty="0"/>
          </a:p>
        </p:txBody>
      </p:sp>
      <p:sp>
        <p:nvSpPr>
          <p:cNvPr id="7" name="Google Shape;412;p46"/>
          <p:cNvSpPr txBox="1"/>
          <p:nvPr/>
        </p:nvSpPr>
        <p:spPr>
          <a:xfrm>
            <a:off x="6564275" y="1173720"/>
            <a:ext cx="5252632" cy="69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L2 (Euclidean) distance</a:t>
            </a:r>
            <a:endParaRPr sz="3199"/>
          </a:p>
        </p:txBody>
      </p:sp>
      <p:pic>
        <p:nvPicPr>
          <p:cNvPr id="8" name="Google Shape;413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77650" y="1826801"/>
            <a:ext cx="3635853" cy="98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1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9209" y="1870339"/>
            <a:ext cx="3326533" cy="901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43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4737" y="2733604"/>
            <a:ext cx="4420220" cy="3248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43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5028" y="2733605"/>
            <a:ext cx="4304634" cy="324847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436;p47"/>
          <p:cNvSpPr txBox="1"/>
          <p:nvPr/>
        </p:nvSpPr>
        <p:spPr>
          <a:xfrm>
            <a:off x="8481380" y="5857569"/>
            <a:ext cx="1022134" cy="52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 dirty="0"/>
              <a:t>K = 1</a:t>
            </a:r>
            <a:endParaRPr sz="2399" dirty="0"/>
          </a:p>
        </p:txBody>
      </p:sp>
      <p:sp>
        <p:nvSpPr>
          <p:cNvPr id="22" name="Google Shape;436;p47"/>
          <p:cNvSpPr txBox="1"/>
          <p:nvPr/>
        </p:nvSpPr>
        <p:spPr>
          <a:xfrm>
            <a:off x="2496278" y="5857569"/>
            <a:ext cx="1022134" cy="52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 dirty="0"/>
              <a:t>K = 1</a:t>
            </a:r>
            <a:endParaRPr sz="2399" dirty="0"/>
          </a:p>
        </p:txBody>
      </p:sp>
    </p:spTree>
    <p:extLst>
      <p:ext uri="{BB962C8B-B14F-4D97-AF65-F5344CB8AC3E}">
        <p14:creationId xmlns:p14="http://schemas.microsoft.com/office/powerpoint/2010/main" val="1488759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09C2-CCCC-4024-92F0-424A493D3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Bayesian (probabilistic) modeling?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78E24-CAD2-4E7D-8FF7-327CA9F6F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Merge uncertain measurement</a:t>
            </a:r>
            <a:br>
              <a:rPr lang="en-US" dirty="0"/>
            </a:br>
            <a:r>
              <a:rPr lang="en-US" dirty="0"/>
              <a:t>in an optimal way</a:t>
            </a:r>
          </a:p>
          <a:p>
            <a:r>
              <a:rPr lang="en-US" dirty="0"/>
              <a:t>Estimate the uncertainty in</a:t>
            </a:r>
            <a:br>
              <a:rPr lang="en-US" dirty="0"/>
            </a:br>
            <a:r>
              <a:rPr lang="en-US" dirty="0"/>
              <a:t>the final answer</a:t>
            </a:r>
          </a:p>
          <a:p>
            <a:r>
              <a:rPr lang="en-US" dirty="0"/>
              <a:t>Build in (quantitative)</a:t>
            </a:r>
            <a:br>
              <a:rPr lang="en-US" dirty="0"/>
            </a:br>
            <a:r>
              <a:rPr lang="en-US" dirty="0"/>
              <a:t>prior assumptions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39A785-E5A8-4E31-B1A5-03CFEECCF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63B57D-B639-4EFE-A77F-92E89B668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5D13B-2D2B-49AF-ABAF-6CB7E2DFF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7AD55E-CDD0-4018-8337-63257401C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0" y="1870075"/>
            <a:ext cx="5041900" cy="394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29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K-Nearest Neighbors: </a:t>
            </a:r>
            <a:r>
              <a:rPr lang="en-US" b="1" dirty="0"/>
              <a:t>Distance Metric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52700" y="1495631"/>
            <a:ext cx="708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With the right choice of distance metric, we can apply K-Nearest Neighbor to any type of data!</a:t>
            </a:r>
          </a:p>
        </p:txBody>
      </p:sp>
    </p:spTree>
    <p:extLst>
      <p:ext uri="{BB962C8B-B14F-4D97-AF65-F5344CB8AC3E}">
        <p14:creationId xmlns:p14="http://schemas.microsoft.com/office/powerpoint/2010/main" val="3155454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613476" cy="1139584"/>
          </a:xfrm>
        </p:spPr>
        <p:txBody>
          <a:bodyPr>
            <a:normAutofit fontScale="90000"/>
          </a:bodyPr>
          <a:lstStyle/>
          <a:p>
            <a:r>
              <a:rPr lang="en-US" dirty="0"/>
              <a:t>K-Nearest Neighbors</a:t>
            </a:r>
            <a:r>
              <a:rPr lang="en-US"/>
              <a:t>: </a:t>
            </a:r>
            <a:br>
              <a:rPr lang="en-US"/>
            </a:br>
            <a:r>
              <a:rPr lang="en-US"/>
              <a:t>Web </a:t>
            </a:r>
            <a:r>
              <a:rPr lang="en-US" dirty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6" name="Google Shape;443;p48"/>
          <p:cNvSpPr txBox="1"/>
          <p:nvPr/>
        </p:nvSpPr>
        <p:spPr>
          <a:xfrm>
            <a:off x="95186" y="5488301"/>
            <a:ext cx="6099504" cy="840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000" u="sng" dirty="0">
                <a:solidFill>
                  <a:schemeClr val="hlink"/>
                </a:solidFill>
                <a:hlinkClick r:id="rId4"/>
              </a:rPr>
              <a:t>http://vision.stanford.edu/teaching/cs231n-demos/knn/</a:t>
            </a:r>
            <a:r>
              <a:rPr lang="en" sz="2000" dirty="0"/>
              <a:t> </a:t>
            </a:r>
            <a:endParaRPr sz="2000" dirty="0"/>
          </a:p>
        </p:txBody>
      </p:sp>
      <p:pic>
        <p:nvPicPr>
          <p:cNvPr id="7" name="knn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177985"/>
            <a:ext cx="6035635" cy="59488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7139" y="1941154"/>
            <a:ext cx="54769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Interactively move points around and see decision boundaries change</a:t>
            </a:r>
          </a:p>
          <a:p>
            <a:endParaRPr lang="en-US" sz="2800" dirty="0"/>
          </a:p>
          <a:p>
            <a:r>
              <a:rPr lang="en-US" sz="2800" dirty="0"/>
              <a:t>Play with L1 vs L2 metrics</a:t>
            </a:r>
          </a:p>
          <a:p>
            <a:endParaRPr lang="en-US" sz="2800" dirty="0"/>
          </a:p>
          <a:p>
            <a:r>
              <a:rPr lang="en-US" sz="2800" dirty="0"/>
              <a:t>Play with changing number of training points, value of K</a:t>
            </a:r>
          </a:p>
        </p:txBody>
      </p:sp>
    </p:spTree>
    <p:extLst>
      <p:ext uri="{BB962C8B-B14F-4D97-AF65-F5344CB8AC3E}">
        <p14:creationId xmlns:p14="http://schemas.microsoft.com/office/powerpoint/2010/main" val="3344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Hyperparameters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64" y="1739520"/>
            <a:ext cx="10285071" cy="3087122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What is the best value of </a:t>
            </a:r>
            <a:r>
              <a:rPr lang="en-US" sz="3200" b="1" dirty="0"/>
              <a:t>K</a:t>
            </a:r>
            <a:r>
              <a:rPr lang="en-US" sz="3200" dirty="0"/>
              <a:t> to use?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What is the best </a:t>
            </a:r>
            <a:r>
              <a:rPr lang="en-US" sz="3200" b="1" dirty="0"/>
              <a:t>distance metric</a:t>
            </a:r>
            <a:r>
              <a:rPr lang="en-US" sz="3200" dirty="0"/>
              <a:t> to use?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These are examples of </a:t>
            </a:r>
            <a:r>
              <a:rPr lang="en-US" sz="3200" b="1" dirty="0" err="1"/>
              <a:t>hyperparameters</a:t>
            </a:r>
            <a:r>
              <a:rPr lang="en-US" sz="3200" dirty="0"/>
              <a:t>: choices about our learning algorithm that we don’t learn from the training data; instead we set them at the start of the learning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5381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Hyperparameters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64" y="1739520"/>
            <a:ext cx="10285071" cy="3087122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What is the best value of </a:t>
            </a:r>
            <a:r>
              <a:rPr lang="en-US" sz="3200" b="1" dirty="0"/>
              <a:t>K</a:t>
            </a:r>
            <a:r>
              <a:rPr lang="en-US" sz="3200" dirty="0"/>
              <a:t> to use?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What is the best </a:t>
            </a:r>
            <a:r>
              <a:rPr lang="en-US" sz="3200" b="1" dirty="0"/>
              <a:t>distance metric</a:t>
            </a:r>
            <a:r>
              <a:rPr lang="en-US" sz="3200" dirty="0"/>
              <a:t> to use?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These are examples of </a:t>
            </a:r>
            <a:r>
              <a:rPr lang="en-US" sz="3200" b="1" dirty="0" err="1"/>
              <a:t>hyperparameters</a:t>
            </a:r>
            <a:r>
              <a:rPr lang="en-US" sz="3200" dirty="0"/>
              <a:t>: choices about our learning algorithm that we don’t learn from the training data; instead we set them at the start of the learning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53464" y="4995819"/>
            <a:ext cx="10285071" cy="10417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Very problem-dependent. In general need to try them all and see what works best for our data / task.</a:t>
            </a:r>
          </a:p>
        </p:txBody>
      </p:sp>
    </p:spTree>
    <p:extLst>
      <p:ext uri="{BB962C8B-B14F-4D97-AF65-F5344CB8AC3E}">
        <p14:creationId xmlns:p14="http://schemas.microsoft.com/office/powerpoint/2010/main" val="2284433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Setting </a:t>
            </a:r>
            <a:r>
              <a:rPr lang="en-US" dirty="0" err="1"/>
              <a:t>Hyperparameters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5" name="Google Shape;507;p55"/>
          <p:cNvSpPr txBox="1"/>
          <p:nvPr/>
        </p:nvSpPr>
        <p:spPr>
          <a:xfrm>
            <a:off x="302021" y="1156470"/>
            <a:ext cx="5389796" cy="9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Idea #1</a:t>
            </a:r>
            <a:r>
              <a:rPr lang="en" sz="2399"/>
              <a:t>: Choose hyperparameters that work best on the data</a:t>
            </a:r>
            <a:endParaRPr sz="2399"/>
          </a:p>
        </p:txBody>
      </p:sp>
      <p:sp>
        <p:nvSpPr>
          <p:cNvPr id="9" name="Google Shape;511;p55"/>
          <p:cNvSpPr/>
          <p:nvPr/>
        </p:nvSpPr>
        <p:spPr>
          <a:xfrm>
            <a:off x="464079" y="2200031"/>
            <a:ext cx="10376097" cy="524663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Your Dataset</a:t>
            </a:r>
            <a:endParaRPr sz="2399"/>
          </a:p>
        </p:txBody>
      </p:sp>
    </p:spTree>
    <p:extLst>
      <p:ext uri="{BB962C8B-B14F-4D97-AF65-F5344CB8AC3E}">
        <p14:creationId xmlns:p14="http://schemas.microsoft.com/office/powerpoint/2010/main" val="8982533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Setting </a:t>
            </a:r>
            <a:r>
              <a:rPr lang="en-US" dirty="0" err="1"/>
              <a:t>Hyperparameters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5" name="Google Shape;507;p55"/>
          <p:cNvSpPr txBox="1"/>
          <p:nvPr/>
        </p:nvSpPr>
        <p:spPr>
          <a:xfrm>
            <a:off x="302021" y="1156470"/>
            <a:ext cx="5389796" cy="9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Idea #1</a:t>
            </a:r>
            <a:r>
              <a:rPr lang="en" sz="2399"/>
              <a:t>: Choose hyperparameters that work best on the data</a:t>
            </a:r>
            <a:endParaRPr sz="2399"/>
          </a:p>
        </p:txBody>
      </p:sp>
      <p:sp>
        <p:nvSpPr>
          <p:cNvPr id="6" name="Google Shape;508;p55"/>
          <p:cNvSpPr txBox="1"/>
          <p:nvPr/>
        </p:nvSpPr>
        <p:spPr>
          <a:xfrm>
            <a:off x="7588723" y="1154470"/>
            <a:ext cx="4118127" cy="9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>
                <a:solidFill>
                  <a:srgbClr val="FF0000"/>
                </a:solidFill>
              </a:rPr>
              <a:t>BAD</a:t>
            </a:r>
            <a:r>
              <a:rPr lang="en" sz="2399">
                <a:solidFill>
                  <a:srgbClr val="FF0000"/>
                </a:solidFill>
              </a:rPr>
              <a:t>: K = 1 always works perfectly on training data</a:t>
            </a:r>
            <a:endParaRPr sz="2399">
              <a:solidFill>
                <a:srgbClr val="FF0000"/>
              </a:solidFill>
            </a:endParaRPr>
          </a:p>
        </p:txBody>
      </p:sp>
      <p:sp>
        <p:nvSpPr>
          <p:cNvPr id="9" name="Google Shape;511;p55"/>
          <p:cNvSpPr/>
          <p:nvPr/>
        </p:nvSpPr>
        <p:spPr>
          <a:xfrm>
            <a:off x="464079" y="2200031"/>
            <a:ext cx="10376097" cy="524663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Your Dataset</a:t>
            </a:r>
            <a:endParaRPr sz="2399"/>
          </a:p>
        </p:txBody>
      </p:sp>
    </p:spTree>
    <p:extLst>
      <p:ext uri="{BB962C8B-B14F-4D97-AF65-F5344CB8AC3E}">
        <p14:creationId xmlns:p14="http://schemas.microsoft.com/office/powerpoint/2010/main" val="6442394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Setting </a:t>
            </a:r>
            <a:r>
              <a:rPr lang="en-US" dirty="0" err="1"/>
              <a:t>Hyperparameters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5" name="Google Shape;507;p55"/>
          <p:cNvSpPr txBox="1"/>
          <p:nvPr/>
        </p:nvSpPr>
        <p:spPr>
          <a:xfrm>
            <a:off x="302021" y="1156470"/>
            <a:ext cx="5389796" cy="9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Idea #1</a:t>
            </a:r>
            <a:r>
              <a:rPr lang="en" sz="2399"/>
              <a:t>: Choose hyperparameters that work best on the data</a:t>
            </a:r>
            <a:endParaRPr sz="2399"/>
          </a:p>
        </p:txBody>
      </p:sp>
      <p:sp>
        <p:nvSpPr>
          <p:cNvPr id="6" name="Google Shape;508;p55"/>
          <p:cNvSpPr txBox="1"/>
          <p:nvPr/>
        </p:nvSpPr>
        <p:spPr>
          <a:xfrm>
            <a:off x="7588723" y="1154470"/>
            <a:ext cx="4118127" cy="9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>
                <a:solidFill>
                  <a:srgbClr val="FF0000"/>
                </a:solidFill>
              </a:rPr>
              <a:t>BAD</a:t>
            </a:r>
            <a:r>
              <a:rPr lang="en" sz="2399">
                <a:solidFill>
                  <a:srgbClr val="FF0000"/>
                </a:solidFill>
              </a:rPr>
              <a:t>: K = 1 always works perfectly on training data</a:t>
            </a:r>
            <a:endParaRPr sz="2399">
              <a:solidFill>
                <a:srgbClr val="FF0000"/>
              </a:solidFill>
            </a:endParaRPr>
          </a:p>
        </p:txBody>
      </p:sp>
      <p:sp>
        <p:nvSpPr>
          <p:cNvPr id="7" name="Google Shape;509;p55"/>
          <p:cNvSpPr txBox="1"/>
          <p:nvPr/>
        </p:nvSpPr>
        <p:spPr>
          <a:xfrm>
            <a:off x="415491" y="2905281"/>
            <a:ext cx="6571888" cy="9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Idea #2</a:t>
            </a:r>
            <a:r>
              <a:rPr lang="en" sz="2399"/>
              <a:t>: Split data into </a:t>
            </a:r>
            <a:r>
              <a:rPr lang="en" sz="2399" b="1"/>
              <a:t>train</a:t>
            </a:r>
            <a:r>
              <a:rPr lang="en" sz="2399"/>
              <a:t> and </a:t>
            </a:r>
            <a:r>
              <a:rPr lang="en" sz="2399" b="1"/>
              <a:t>test</a:t>
            </a:r>
            <a:r>
              <a:rPr lang="en" sz="2399"/>
              <a:t>, choose hyperparameters that work best on test data</a:t>
            </a:r>
            <a:endParaRPr sz="2399"/>
          </a:p>
        </p:txBody>
      </p:sp>
      <p:sp>
        <p:nvSpPr>
          <p:cNvPr id="9" name="Google Shape;511;p55"/>
          <p:cNvSpPr/>
          <p:nvPr/>
        </p:nvSpPr>
        <p:spPr>
          <a:xfrm>
            <a:off x="464079" y="2200031"/>
            <a:ext cx="10376097" cy="524663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Your Dataset</a:t>
            </a:r>
            <a:endParaRPr sz="2399"/>
          </a:p>
        </p:txBody>
      </p:sp>
      <p:sp>
        <p:nvSpPr>
          <p:cNvPr id="10" name="Google Shape;512;p55"/>
          <p:cNvSpPr/>
          <p:nvPr/>
        </p:nvSpPr>
        <p:spPr>
          <a:xfrm>
            <a:off x="415491" y="3873662"/>
            <a:ext cx="8480991" cy="524663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train</a:t>
            </a:r>
            <a:endParaRPr sz="2399"/>
          </a:p>
        </p:txBody>
      </p:sp>
      <p:sp>
        <p:nvSpPr>
          <p:cNvPr id="11" name="Google Shape;513;p55"/>
          <p:cNvSpPr/>
          <p:nvPr/>
        </p:nvSpPr>
        <p:spPr>
          <a:xfrm>
            <a:off x="8896482" y="3873662"/>
            <a:ext cx="1943894" cy="524663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test</a:t>
            </a:r>
            <a:endParaRPr sz="2399"/>
          </a:p>
        </p:txBody>
      </p:sp>
    </p:spTree>
    <p:extLst>
      <p:ext uri="{BB962C8B-B14F-4D97-AF65-F5344CB8AC3E}">
        <p14:creationId xmlns:p14="http://schemas.microsoft.com/office/powerpoint/2010/main" val="8151247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Setting </a:t>
            </a:r>
            <a:r>
              <a:rPr lang="en-US" dirty="0" err="1"/>
              <a:t>Hyperparameters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5" name="Google Shape;507;p55"/>
          <p:cNvSpPr txBox="1"/>
          <p:nvPr/>
        </p:nvSpPr>
        <p:spPr>
          <a:xfrm>
            <a:off x="302021" y="1156470"/>
            <a:ext cx="5389796" cy="9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Idea #1</a:t>
            </a:r>
            <a:r>
              <a:rPr lang="en" sz="2399"/>
              <a:t>: Choose hyperparameters that work best on the data</a:t>
            </a:r>
            <a:endParaRPr sz="2399"/>
          </a:p>
        </p:txBody>
      </p:sp>
      <p:sp>
        <p:nvSpPr>
          <p:cNvPr id="6" name="Google Shape;508;p55"/>
          <p:cNvSpPr txBox="1"/>
          <p:nvPr/>
        </p:nvSpPr>
        <p:spPr>
          <a:xfrm>
            <a:off x="7588723" y="1154470"/>
            <a:ext cx="4118127" cy="9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>
                <a:solidFill>
                  <a:srgbClr val="FF0000"/>
                </a:solidFill>
              </a:rPr>
              <a:t>BAD</a:t>
            </a:r>
            <a:r>
              <a:rPr lang="en" sz="2399">
                <a:solidFill>
                  <a:srgbClr val="FF0000"/>
                </a:solidFill>
              </a:rPr>
              <a:t>: K = 1 always works perfectly on training data</a:t>
            </a:r>
            <a:endParaRPr sz="2399">
              <a:solidFill>
                <a:srgbClr val="FF0000"/>
              </a:solidFill>
            </a:endParaRPr>
          </a:p>
        </p:txBody>
      </p:sp>
      <p:sp>
        <p:nvSpPr>
          <p:cNvPr id="7" name="Google Shape;509;p55"/>
          <p:cNvSpPr txBox="1"/>
          <p:nvPr/>
        </p:nvSpPr>
        <p:spPr>
          <a:xfrm>
            <a:off x="415491" y="2905281"/>
            <a:ext cx="6571888" cy="9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Idea #2</a:t>
            </a:r>
            <a:r>
              <a:rPr lang="en" sz="2399"/>
              <a:t>: Split data into </a:t>
            </a:r>
            <a:r>
              <a:rPr lang="en" sz="2399" b="1"/>
              <a:t>train</a:t>
            </a:r>
            <a:r>
              <a:rPr lang="en" sz="2399"/>
              <a:t> and </a:t>
            </a:r>
            <a:r>
              <a:rPr lang="en" sz="2399" b="1"/>
              <a:t>test</a:t>
            </a:r>
            <a:r>
              <a:rPr lang="en" sz="2399"/>
              <a:t>, choose hyperparameters that work best on test data</a:t>
            </a:r>
            <a:endParaRPr sz="2399"/>
          </a:p>
        </p:txBody>
      </p:sp>
      <p:sp>
        <p:nvSpPr>
          <p:cNvPr id="8" name="Google Shape;510;p55"/>
          <p:cNvSpPr txBox="1"/>
          <p:nvPr/>
        </p:nvSpPr>
        <p:spPr>
          <a:xfrm>
            <a:off x="7588723" y="2905281"/>
            <a:ext cx="4118127" cy="9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>
                <a:solidFill>
                  <a:srgbClr val="FF0000"/>
                </a:solidFill>
              </a:rPr>
              <a:t>BAD</a:t>
            </a:r>
            <a:r>
              <a:rPr lang="en" sz="2399">
                <a:solidFill>
                  <a:srgbClr val="FF0000"/>
                </a:solidFill>
              </a:rPr>
              <a:t>: No idea how algorithm will perform on new data</a:t>
            </a:r>
            <a:endParaRPr sz="2399">
              <a:solidFill>
                <a:srgbClr val="FF0000"/>
              </a:solidFill>
            </a:endParaRPr>
          </a:p>
        </p:txBody>
      </p:sp>
      <p:sp>
        <p:nvSpPr>
          <p:cNvPr id="9" name="Google Shape;511;p55"/>
          <p:cNvSpPr/>
          <p:nvPr/>
        </p:nvSpPr>
        <p:spPr>
          <a:xfrm>
            <a:off x="464079" y="2200031"/>
            <a:ext cx="10376097" cy="524663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Your Dataset</a:t>
            </a:r>
            <a:endParaRPr sz="2399"/>
          </a:p>
        </p:txBody>
      </p:sp>
      <p:sp>
        <p:nvSpPr>
          <p:cNvPr id="10" name="Google Shape;512;p55"/>
          <p:cNvSpPr/>
          <p:nvPr/>
        </p:nvSpPr>
        <p:spPr>
          <a:xfrm>
            <a:off x="415491" y="3873662"/>
            <a:ext cx="8480991" cy="524663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train</a:t>
            </a:r>
            <a:endParaRPr sz="2399"/>
          </a:p>
        </p:txBody>
      </p:sp>
      <p:sp>
        <p:nvSpPr>
          <p:cNvPr id="11" name="Google Shape;513;p55"/>
          <p:cNvSpPr/>
          <p:nvPr/>
        </p:nvSpPr>
        <p:spPr>
          <a:xfrm>
            <a:off x="8896482" y="3873662"/>
            <a:ext cx="1943894" cy="524663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test</a:t>
            </a:r>
            <a:endParaRPr sz="2399"/>
          </a:p>
        </p:txBody>
      </p:sp>
    </p:spTree>
    <p:extLst>
      <p:ext uri="{BB962C8B-B14F-4D97-AF65-F5344CB8AC3E}">
        <p14:creationId xmlns:p14="http://schemas.microsoft.com/office/powerpoint/2010/main" val="2996480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Setting </a:t>
            </a:r>
            <a:r>
              <a:rPr lang="en-US" dirty="0" err="1"/>
              <a:t>Hyperparameters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5" name="Google Shape;507;p55"/>
          <p:cNvSpPr txBox="1"/>
          <p:nvPr/>
        </p:nvSpPr>
        <p:spPr>
          <a:xfrm>
            <a:off x="302021" y="1156470"/>
            <a:ext cx="5389796" cy="9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Idea #1</a:t>
            </a:r>
            <a:r>
              <a:rPr lang="en" sz="2399"/>
              <a:t>: Choose hyperparameters that work best on the data</a:t>
            </a:r>
            <a:endParaRPr sz="2399"/>
          </a:p>
        </p:txBody>
      </p:sp>
      <p:sp>
        <p:nvSpPr>
          <p:cNvPr id="6" name="Google Shape;508;p55"/>
          <p:cNvSpPr txBox="1"/>
          <p:nvPr/>
        </p:nvSpPr>
        <p:spPr>
          <a:xfrm>
            <a:off x="7588723" y="1154470"/>
            <a:ext cx="4118127" cy="9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>
                <a:solidFill>
                  <a:srgbClr val="FF0000"/>
                </a:solidFill>
              </a:rPr>
              <a:t>BAD</a:t>
            </a:r>
            <a:r>
              <a:rPr lang="en" sz="2399">
                <a:solidFill>
                  <a:srgbClr val="FF0000"/>
                </a:solidFill>
              </a:rPr>
              <a:t>: K = 1 always works perfectly on training data</a:t>
            </a:r>
            <a:endParaRPr sz="2399">
              <a:solidFill>
                <a:srgbClr val="FF0000"/>
              </a:solidFill>
            </a:endParaRPr>
          </a:p>
        </p:txBody>
      </p:sp>
      <p:sp>
        <p:nvSpPr>
          <p:cNvPr id="7" name="Google Shape;509;p55"/>
          <p:cNvSpPr txBox="1"/>
          <p:nvPr/>
        </p:nvSpPr>
        <p:spPr>
          <a:xfrm>
            <a:off x="415491" y="2905281"/>
            <a:ext cx="6571888" cy="9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Idea #2</a:t>
            </a:r>
            <a:r>
              <a:rPr lang="en" sz="2399"/>
              <a:t>: Split data into </a:t>
            </a:r>
            <a:r>
              <a:rPr lang="en" sz="2399" b="1"/>
              <a:t>train</a:t>
            </a:r>
            <a:r>
              <a:rPr lang="en" sz="2399"/>
              <a:t> and </a:t>
            </a:r>
            <a:r>
              <a:rPr lang="en" sz="2399" b="1"/>
              <a:t>test</a:t>
            </a:r>
            <a:r>
              <a:rPr lang="en" sz="2399"/>
              <a:t>, choose hyperparameters that work best on test data</a:t>
            </a:r>
            <a:endParaRPr sz="2399"/>
          </a:p>
        </p:txBody>
      </p:sp>
      <p:sp>
        <p:nvSpPr>
          <p:cNvPr id="8" name="Google Shape;510;p55"/>
          <p:cNvSpPr txBox="1"/>
          <p:nvPr/>
        </p:nvSpPr>
        <p:spPr>
          <a:xfrm>
            <a:off x="7588723" y="2905281"/>
            <a:ext cx="4118127" cy="9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>
                <a:solidFill>
                  <a:srgbClr val="FF0000"/>
                </a:solidFill>
              </a:rPr>
              <a:t>BAD</a:t>
            </a:r>
            <a:r>
              <a:rPr lang="en" sz="2399">
                <a:solidFill>
                  <a:srgbClr val="FF0000"/>
                </a:solidFill>
              </a:rPr>
              <a:t>: No idea how algorithm will perform on new data</a:t>
            </a:r>
            <a:endParaRPr sz="2399">
              <a:solidFill>
                <a:srgbClr val="FF0000"/>
              </a:solidFill>
            </a:endParaRPr>
          </a:p>
        </p:txBody>
      </p:sp>
      <p:sp>
        <p:nvSpPr>
          <p:cNvPr id="9" name="Google Shape;511;p55"/>
          <p:cNvSpPr/>
          <p:nvPr/>
        </p:nvSpPr>
        <p:spPr>
          <a:xfrm>
            <a:off x="464079" y="2200031"/>
            <a:ext cx="10376097" cy="524663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Your Dataset</a:t>
            </a:r>
            <a:endParaRPr sz="2399"/>
          </a:p>
        </p:txBody>
      </p:sp>
      <p:sp>
        <p:nvSpPr>
          <p:cNvPr id="10" name="Google Shape;512;p55"/>
          <p:cNvSpPr/>
          <p:nvPr/>
        </p:nvSpPr>
        <p:spPr>
          <a:xfrm>
            <a:off x="415491" y="3873662"/>
            <a:ext cx="8480991" cy="524663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train</a:t>
            </a:r>
            <a:endParaRPr sz="2399"/>
          </a:p>
        </p:txBody>
      </p:sp>
      <p:sp>
        <p:nvSpPr>
          <p:cNvPr id="11" name="Google Shape;513;p55"/>
          <p:cNvSpPr/>
          <p:nvPr/>
        </p:nvSpPr>
        <p:spPr>
          <a:xfrm>
            <a:off x="8896482" y="3873662"/>
            <a:ext cx="1943894" cy="524663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test</a:t>
            </a:r>
            <a:endParaRPr sz="2399"/>
          </a:p>
        </p:txBody>
      </p:sp>
      <p:sp>
        <p:nvSpPr>
          <p:cNvPr id="12" name="Google Shape;514;p55"/>
          <p:cNvSpPr txBox="1"/>
          <p:nvPr/>
        </p:nvSpPr>
        <p:spPr>
          <a:xfrm>
            <a:off x="415491" y="4597007"/>
            <a:ext cx="7368881" cy="9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Idea #3</a:t>
            </a:r>
            <a:r>
              <a:rPr lang="en" sz="2399"/>
              <a:t>: Split data into </a:t>
            </a:r>
            <a:r>
              <a:rPr lang="en" sz="2399" b="1"/>
              <a:t>train</a:t>
            </a:r>
            <a:r>
              <a:rPr lang="en" sz="2399"/>
              <a:t>, </a:t>
            </a:r>
            <a:r>
              <a:rPr lang="en" sz="2399" b="1"/>
              <a:t>val</a:t>
            </a:r>
            <a:r>
              <a:rPr lang="en" sz="2399"/>
              <a:t>, and </a:t>
            </a:r>
            <a:r>
              <a:rPr lang="en" sz="2399" b="1"/>
              <a:t>test</a:t>
            </a:r>
            <a:r>
              <a:rPr lang="en" sz="2399"/>
              <a:t>; choose hyperparameters on val and evaluate on test</a:t>
            </a:r>
            <a:endParaRPr sz="2399"/>
          </a:p>
        </p:txBody>
      </p:sp>
      <p:sp>
        <p:nvSpPr>
          <p:cNvPr id="13" name="Google Shape;515;p55"/>
          <p:cNvSpPr txBox="1"/>
          <p:nvPr/>
        </p:nvSpPr>
        <p:spPr>
          <a:xfrm>
            <a:off x="8166639" y="4744968"/>
            <a:ext cx="1838721" cy="62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>
                <a:solidFill>
                  <a:srgbClr val="38761D"/>
                </a:solidFill>
              </a:rPr>
              <a:t>Better!</a:t>
            </a:r>
            <a:endParaRPr sz="2399" b="1">
              <a:solidFill>
                <a:srgbClr val="38761D"/>
              </a:solidFill>
            </a:endParaRPr>
          </a:p>
        </p:txBody>
      </p:sp>
      <p:sp>
        <p:nvSpPr>
          <p:cNvPr id="14" name="Google Shape;516;p55"/>
          <p:cNvSpPr/>
          <p:nvPr/>
        </p:nvSpPr>
        <p:spPr>
          <a:xfrm>
            <a:off x="415491" y="5565388"/>
            <a:ext cx="6642270" cy="524663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train</a:t>
            </a:r>
            <a:endParaRPr sz="2399"/>
          </a:p>
        </p:txBody>
      </p:sp>
      <p:sp>
        <p:nvSpPr>
          <p:cNvPr id="15" name="Google Shape;517;p55"/>
          <p:cNvSpPr/>
          <p:nvPr/>
        </p:nvSpPr>
        <p:spPr>
          <a:xfrm>
            <a:off x="8896482" y="5565388"/>
            <a:ext cx="1943894" cy="524663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test</a:t>
            </a:r>
            <a:endParaRPr sz="2399"/>
          </a:p>
        </p:txBody>
      </p:sp>
      <p:sp>
        <p:nvSpPr>
          <p:cNvPr id="16" name="Google Shape;518;p55"/>
          <p:cNvSpPr/>
          <p:nvPr/>
        </p:nvSpPr>
        <p:spPr>
          <a:xfrm>
            <a:off x="7057761" y="5565388"/>
            <a:ext cx="1838721" cy="524663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validation</a:t>
            </a:r>
            <a:endParaRPr sz="2399"/>
          </a:p>
        </p:txBody>
      </p:sp>
    </p:spTree>
    <p:extLst>
      <p:ext uri="{BB962C8B-B14F-4D97-AF65-F5344CB8AC3E}">
        <p14:creationId xmlns:p14="http://schemas.microsoft.com/office/powerpoint/2010/main" val="12660763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Setting </a:t>
            </a:r>
            <a:r>
              <a:rPr lang="en-US" dirty="0" err="1"/>
              <a:t>Hyperparameters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5" name="Google Shape;525;p56"/>
          <p:cNvSpPr/>
          <p:nvPr/>
        </p:nvSpPr>
        <p:spPr>
          <a:xfrm>
            <a:off x="950219" y="1300043"/>
            <a:ext cx="10376097" cy="524663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Your Dataset</a:t>
            </a:r>
            <a:endParaRPr sz="2399"/>
          </a:p>
        </p:txBody>
      </p:sp>
      <p:sp>
        <p:nvSpPr>
          <p:cNvPr id="6" name="Google Shape;526;p56"/>
          <p:cNvSpPr/>
          <p:nvPr/>
        </p:nvSpPr>
        <p:spPr>
          <a:xfrm>
            <a:off x="8918143" y="3397463"/>
            <a:ext cx="2408173" cy="524663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test</a:t>
            </a:r>
            <a:endParaRPr sz="2399"/>
          </a:p>
        </p:txBody>
      </p:sp>
      <p:sp>
        <p:nvSpPr>
          <p:cNvPr id="7" name="Google Shape;527;p56"/>
          <p:cNvSpPr/>
          <p:nvPr/>
        </p:nvSpPr>
        <p:spPr>
          <a:xfrm>
            <a:off x="950219" y="3397463"/>
            <a:ext cx="1593585" cy="524663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fold 1</a:t>
            </a:r>
            <a:endParaRPr sz="2399"/>
          </a:p>
        </p:txBody>
      </p:sp>
      <p:sp>
        <p:nvSpPr>
          <p:cNvPr id="8" name="Google Shape;528;p56"/>
          <p:cNvSpPr/>
          <p:nvPr/>
        </p:nvSpPr>
        <p:spPr>
          <a:xfrm>
            <a:off x="2543803" y="3397463"/>
            <a:ext cx="1593585" cy="524663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fold 2</a:t>
            </a:r>
            <a:endParaRPr sz="2399"/>
          </a:p>
        </p:txBody>
      </p:sp>
      <p:sp>
        <p:nvSpPr>
          <p:cNvPr id="9" name="Google Shape;529;p56"/>
          <p:cNvSpPr/>
          <p:nvPr/>
        </p:nvSpPr>
        <p:spPr>
          <a:xfrm>
            <a:off x="4137388" y="3397463"/>
            <a:ext cx="1593585" cy="524663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fold 3</a:t>
            </a:r>
            <a:endParaRPr sz="2399"/>
          </a:p>
        </p:txBody>
      </p:sp>
      <p:sp>
        <p:nvSpPr>
          <p:cNvPr id="10" name="Google Shape;530;p56"/>
          <p:cNvSpPr/>
          <p:nvPr/>
        </p:nvSpPr>
        <p:spPr>
          <a:xfrm>
            <a:off x="5730973" y="3397463"/>
            <a:ext cx="1593585" cy="524663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fold 4</a:t>
            </a:r>
            <a:endParaRPr sz="2399"/>
          </a:p>
        </p:txBody>
      </p:sp>
      <p:sp>
        <p:nvSpPr>
          <p:cNvPr id="11" name="Google Shape;531;p56"/>
          <p:cNvSpPr/>
          <p:nvPr/>
        </p:nvSpPr>
        <p:spPr>
          <a:xfrm>
            <a:off x="7324558" y="3397463"/>
            <a:ext cx="1593585" cy="524663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fold 5</a:t>
            </a:r>
            <a:endParaRPr sz="2399"/>
          </a:p>
        </p:txBody>
      </p:sp>
      <p:sp>
        <p:nvSpPr>
          <p:cNvPr id="12" name="Google Shape;532;p56"/>
          <p:cNvSpPr txBox="1"/>
          <p:nvPr/>
        </p:nvSpPr>
        <p:spPr>
          <a:xfrm>
            <a:off x="950218" y="2239898"/>
            <a:ext cx="7145339" cy="1040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b="1"/>
              <a:t>Idea #4</a:t>
            </a:r>
            <a:r>
              <a:rPr lang="en" sz="2399"/>
              <a:t>: </a:t>
            </a:r>
            <a:r>
              <a:rPr lang="en" sz="2399" b="1"/>
              <a:t>Cross-Validation</a:t>
            </a:r>
            <a:r>
              <a:rPr lang="en" sz="2399"/>
              <a:t>: Split data into </a:t>
            </a:r>
            <a:r>
              <a:rPr lang="en" sz="2399" b="1"/>
              <a:t>folds</a:t>
            </a:r>
            <a:r>
              <a:rPr lang="en" sz="2399"/>
              <a:t>, try each fold as validation and average the results</a:t>
            </a:r>
            <a:endParaRPr sz="2399"/>
          </a:p>
        </p:txBody>
      </p:sp>
      <p:sp>
        <p:nvSpPr>
          <p:cNvPr id="13" name="Google Shape;533;p56"/>
          <p:cNvSpPr/>
          <p:nvPr/>
        </p:nvSpPr>
        <p:spPr>
          <a:xfrm>
            <a:off x="8918143" y="4117209"/>
            <a:ext cx="2408173" cy="524663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test</a:t>
            </a:r>
            <a:endParaRPr sz="2399"/>
          </a:p>
        </p:txBody>
      </p:sp>
      <p:sp>
        <p:nvSpPr>
          <p:cNvPr id="14" name="Google Shape;534;p56"/>
          <p:cNvSpPr/>
          <p:nvPr/>
        </p:nvSpPr>
        <p:spPr>
          <a:xfrm>
            <a:off x="950219" y="4117209"/>
            <a:ext cx="1593585" cy="524663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fold 1</a:t>
            </a:r>
            <a:endParaRPr sz="2399"/>
          </a:p>
        </p:txBody>
      </p:sp>
      <p:sp>
        <p:nvSpPr>
          <p:cNvPr id="15" name="Google Shape;535;p56"/>
          <p:cNvSpPr/>
          <p:nvPr/>
        </p:nvSpPr>
        <p:spPr>
          <a:xfrm>
            <a:off x="2543803" y="4117209"/>
            <a:ext cx="1593585" cy="524663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fold 2</a:t>
            </a:r>
            <a:endParaRPr sz="2399"/>
          </a:p>
        </p:txBody>
      </p:sp>
      <p:sp>
        <p:nvSpPr>
          <p:cNvPr id="16" name="Google Shape;536;p56"/>
          <p:cNvSpPr/>
          <p:nvPr/>
        </p:nvSpPr>
        <p:spPr>
          <a:xfrm>
            <a:off x="4137388" y="4117209"/>
            <a:ext cx="1593585" cy="524663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fold 3</a:t>
            </a:r>
            <a:endParaRPr sz="2399"/>
          </a:p>
        </p:txBody>
      </p:sp>
      <p:sp>
        <p:nvSpPr>
          <p:cNvPr id="17" name="Google Shape;537;p56"/>
          <p:cNvSpPr/>
          <p:nvPr/>
        </p:nvSpPr>
        <p:spPr>
          <a:xfrm>
            <a:off x="5730973" y="4117209"/>
            <a:ext cx="1593585" cy="524663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fold 4</a:t>
            </a:r>
            <a:endParaRPr sz="2399"/>
          </a:p>
        </p:txBody>
      </p:sp>
      <p:sp>
        <p:nvSpPr>
          <p:cNvPr id="18" name="Google Shape;538;p56"/>
          <p:cNvSpPr/>
          <p:nvPr/>
        </p:nvSpPr>
        <p:spPr>
          <a:xfrm>
            <a:off x="7324558" y="4117209"/>
            <a:ext cx="1593585" cy="524663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fold 5</a:t>
            </a:r>
            <a:endParaRPr sz="2399"/>
          </a:p>
        </p:txBody>
      </p:sp>
      <p:sp>
        <p:nvSpPr>
          <p:cNvPr id="19" name="Google Shape;539;p56"/>
          <p:cNvSpPr/>
          <p:nvPr/>
        </p:nvSpPr>
        <p:spPr>
          <a:xfrm>
            <a:off x="8918143" y="4836955"/>
            <a:ext cx="2408173" cy="524663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test</a:t>
            </a:r>
            <a:endParaRPr sz="2399"/>
          </a:p>
        </p:txBody>
      </p:sp>
      <p:sp>
        <p:nvSpPr>
          <p:cNvPr id="20" name="Google Shape;540;p56"/>
          <p:cNvSpPr/>
          <p:nvPr/>
        </p:nvSpPr>
        <p:spPr>
          <a:xfrm>
            <a:off x="950219" y="4836955"/>
            <a:ext cx="1593585" cy="524663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fold 1</a:t>
            </a:r>
            <a:endParaRPr sz="2399"/>
          </a:p>
        </p:txBody>
      </p:sp>
      <p:sp>
        <p:nvSpPr>
          <p:cNvPr id="21" name="Google Shape;541;p56"/>
          <p:cNvSpPr/>
          <p:nvPr/>
        </p:nvSpPr>
        <p:spPr>
          <a:xfrm>
            <a:off x="2543803" y="4836955"/>
            <a:ext cx="1593585" cy="524663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fold 2</a:t>
            </a:r>
            <a:endParaRPr sz="2399"/>
          </a:p>
        </p:txBody>
      </p:sp>
      <p:sp>
        <p:nvSpPr>
          <p:cNvPr id="22" name="Google Shape;542;p56"/>
          <p:cNvSpPr/>
          <p:nvPr/>
        </p:nvSpPr>
        <p:spPr>
          <a:xfrm>
            <a:off x="4137388" y="4836955"/>
            <a:ext cx="1593585" cy="524663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fold 3</a:t>
            </a:r>
            <a:endParaRPr sz="2399"/>
          </a:p>
        </p:txBody>
      </p:sp>
      <p:sp>
        <p:nvSpPr>
          <p:cNvPr id="23" name="Google Shape;543;p56"/>
          <p:cNvSpPr/>
          <p:nvPr/>
        </p:nvSpPr>
        <p:spPr>
          <a:xfrm>
            <a:off x="5730973" y="4836955"/>
            <a:ext cx="1593585" cy="524663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fold 4</a:t>
            </a:r>
            <a:endParaRPr sz="2399"/>
          </a:p>
        </p:txBody>
      </p:sp>
      <p:sp>
        <p:nvSpPr>
          <p:cNvPr id="24" name="Google Shape;544;p56"/>
          <p:cNvSpPr/>
          <p:nvPr/>
        </p:nvSpPr>
        <p:spPr>
          <a:xfrm>
            <a:off x="7324558" y="4836955"/>
            <a:ext cx="1593585" cy="524663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2399"/>
              <a:t>fold 5</a:t>
            </a:r>
            <a:endParaRPr sz="2399"/>
          </a:p>
        </p:txBody>
      </p:sp>
      <p:sp>
        <p:nvSpPr>
          <p:cNvPr id="25" name="Google Shape;545;p56"/>
          <p:cNvSpPr txBox="1"/>
          <p:nvPr/>
        </p:nvSpPr>
        <p:spPr>
          <a:xfrm>
            <a:off x="616977" y="5494883"/>
            <a:ext cx="10958046" cy="61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399" dirty="0"/>
              <a:t>Useful for small datasets, but </a:t>
            </a:r>
            <a:r>
              <a:rPr lang="en-US" sz="2399" dirty="0"/>
              <a:t>(unfortunately) </a:t>
            </a:r>
            <a:r>
              <a:rPr lang="en" sz="2399" dirty="0"/>
              <a:t>not used too frequently in deep learning</a:t>
            </a:r>
            <a:endParaRPr sz="2399" dirty="0"/>
          </a:p>
        </p:txBody>
      </p:sp>
    </p:spTree>
    <p:extLst>
      <p:ext uri="{BB962C8B-B14F-4D97-AF65-F5344CB8AC3E}">
        <p14:creationId xmlns:p14="http://schemas.microsoft.com/office/powerpoint/2010/main" val="1391877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4BF3F-EA75-41A0-AEB0-79F9487A2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merge GPS readings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805E9-85FB-4A42-93CB-F19F73FE3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Measurement 1</a:t>
            </a:r>
            <a:r>
              <a:rPr lang="en-US" dirty="0"/>
              <a:t>: 10.1 ± 0.1667 (1/6) Gaussian noise</a:t>
            </a:r>
          </a:p>
          <a:p>
            <a:r>
              <a:rPr lang="en-US" i="1" dirty="0"/>
              <a:t>Measurement 2</a:t>
            </a:r>
            <a:r>
              <a:rPr lang="en-US" dirty="0"/>
              <a:t>: 10.2 ± 0.1250 (1/8) Gaussian noise</a:t>
            </a:r>
          </a:p>
          <a:p>
            <a:r>
              <a:rPr lang="en-US" dirty="0"/>
              <a:t>What is the optimal combined measurement?</a:t>
            </a:r>
          </a:p>
          <a:p>
            <a:endParaRPr lang="en-US" dirty="0"/>
          </a:p>
          <a:p>
            <a:pPr marL="0" indent="0" algn="r">
              <a:buNone/>
            </a:pPr>
            <a:r>
              <a:rPr lang="en-US" dirty="0"/>
              <a:t>Exercise for next lecture</a:t>
            </a:r>
          </a:p>
          <a:p>
            <a:pPr marL="0" indent="0" algn="r">
              <a:buNone/>
            </a:pPr>
            <a:r>
              <a:rPr lang="en-US" dirty="0"/>
              <a:t>(send me your answer on Slack)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01393-9987-49E1-97D4-82A5859D1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7234C-55D4-47AA-8DC2-1828F5E1F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083A7-FAB5-4D9D-B536-6676B35F9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8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D34F83-256B-4EB8-A80E-425A3E397546}"/>
              </a:ext>
            </a:extLst>
          </p:cNvPr>
          <p:cNvSpPr/>
          <p:nvPr/>
        </p:nvSpPr>
        <p:spPr>
          <a:xfrm>
            <a:off x="2894076" y="3872707"/>
            <a:ext cx="1527048" cy="152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11D15C-956A-4D34-A845-57CC94EFCEA9}"/>
              </a:ext>
            </a:extLst>
          </p:cNvPr>
          <p:cNvSpPr/>
          <p:nvPr/>
        </p:nvSpPr>
        <p:spPr>
          <a:xfrm>
            <a:off x="4000500" y="3629030"/>
            <a:ext cx="1143000" cy="1143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CB4CA5-A3AB-4677-924D-2F291394E9B9}"/>
              </a:ext>
            </a:extLst>
          </p:cNvPr>
          <p:cNvSpPr/>
          <p:nvPr/>
        </p:nvSpPr>
        <p:spPr>
          <a:xfrm>
            <a:off x="3657600" y="5486400"/>
            <a:ext cx="9144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F90177-06A0-4AC7-A0B4-609F2D7BC811}"/>
              </a:ext>
            </a:extLst>
          </p:cNvPr>
          <p:cNvSpPr/>
          <p:nvPr/>
        </p:nvSpPr>
        <p:spPr>
          <a:xfrm>
            <a:off x="4572000" y="5486930"/>
            <a:ext cx="9144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DF8C02-8F9A-427C-A5BC-952788163BAB}"/>
              </a:ext>
            </a:extLst>
          </p:cNvPr>
          <p:cNvSpPr/>
          <p:nvPr/>
        </p:nvSpPr>
        <p:spPr>
          <a:xfrm>
            <a:off x="5486400" y="5486400"/>
            <a:ext cx="9144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74441-2E34-4126-8B74-C900A7826060}"/>
              </a:ext>
            </a:extLst>
          </p:cNvPr>
          <p:cNvSpPr/>
          <p:nvPr/>
        </p:nvSpPr>
        <p:spPr>
          <a:xfrm>
            <a:off x="2743200" y="5487987"/>
            <a:ext cx="9144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7B5FBC-32BB-436A-B301-3C46CB895A33}"/>
              </a:ext>
            </a:extLst>
          </p:cNvPr>
          <p:cNvSpPr txBox="1"/>
          <p:nvPr/>
        </p:nvSpPr>
        <p:spPr>
          <a:xfrm>
            <a:off x="2417234" y="5779268"/>
            <a:ext cx="4406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10.0	10.1	10.2	10.3	10.4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B147A65-5008-455F-ABC4-1D4433B9932A}"/>
              </a:ext>
            </a:extLst>
          </p:cNvPr>
          <p:cNvSpPr/>
          <p:nvPr/>
        </p:nvSpPr>
        <p:spPr>
          <a:xfrm>
            <a:off x="3792474" y="3898072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1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Setting </a:t>
            </a:r>
            <a:r>
              <a:rPr lang="en-US" dirty="0" err="1"/>
              <a:t>Hyperparameters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80</a:t>
            </a:fld>
            <a:endParaRPr lang="en-US" dirty="0"/>
          </a:p>
        </p:txBody>
      </p:sp>
      <p:pic>
        <p:nvPicPr>
          <p:cNvPr id="5" name="Google Shape;552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4756" y="1049482"/>
            <a:ext cx="6422733" cy="52126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53;p57"/>
          <p:cNvSpPr txBox="1"/>
          <p:nvPr/>
        </p:nvSpPr>
        <p:spPr>
          <a:xfrm>
            <a:off x="6972294" y="1469983"/>
            <a:ext cx="5007503" cy="4161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 dirty="0">
                <a:solidFill>
                  <a:schemeClr val="dk1"/>
                </a:solidFill>
              </a:rPr>
              <a:t>Example of</a:t>
            </a:r>
            <a:r>
              <a:rPr lang="en-US" sz="2399" dirty="0">
                <a:solidFill>
                  <a:schemeClr val="dk1"/>
                </a:solidFill>
              </a:rPr>
              <a:t> </a:t>
            </a:r>
            <a:r>
              <a:rPr lang="en" sz="2399" dirty="0">
                <a:solidFill>
                  <a:schemeClr val="dk1"/>
                </a:solidFill>
              </a:rPr>
              <a:t>5-fold cross-validation</a:t>
            </a:r>
            <a:r>
              <a:rPr lang="en-US" sz="2399" dirty="0">
                <a:solidFill>
                  <a:schemeClr val="dk1"/>
                </a:solidFill>
              </a:rPr>
              <a:t> </a:t>
            </a:r>
            <a:r>
              <a:rPr lang="en" sz="2399" dirty="0">
                <a:solidFill>
                  <a:schemeClr val="dk1"/>
                </a:solidFill>
              </a:rPr>
              <a:t>for the value of </a:t>
            </a:r>
            <a:r>
              <a:rPr lang="en" sz="2399" b="1" dirty="0">
                <a:solidFill>
                  <a:schemeClr val="dk1"/>
                </a:solidFill>
              </a:rPr>
              <a:t>k.</a:t>
            </a:r>
            <a:endParaRPr sz="2399" b="1" dirty="0">
              <a:solidFill>
                <a:schemeClr val="dk1"/>
              </a:solidFill>
            </a:endParaRPr>
          </a:p>
          <a:p>
            <a:endParaRPr sz="2399" b="1" dirty="0">
              <a:solidFill>
                <a:schemeClr val="dk1"/>
              </a:solidFill>
            </a:endParaRPr>
          </a:p>
          <a:p>
            <a:r>
              <a:rPr lang="en" sz="2399" dirty="0">
                <a:solidFill>
                  <a:schemeClr val="dk1"/>
                </a:solidFill>
              </a:rPr>
              <a:t>Each point: single</a:t>
            </a:r>
            <a:r>
              <a:rPr lang="en-US" sz="2399" dirty="0">
                <a:solidFill>
                  <a:schemeClr val="dk1"/>
                </a:solidFill>
              </a:rPr>
              <a:t> </a:t>
            </a:r>
            <a:r>
              <a:rPr lang="en" sz="2399" dirty="0">
                <a:solidFill>
                  <a:schemeClr val="dk1"/>
                </a:solidFill>
              </a:rPr>
              <a:t>outcome. </a:t>
            </a:r>
            <a:endParaRPr sz="2399" dirty="0">
              <a:solidFill>
                <a:schemeClr val="dk1"/>
              </a:solidFill>
            </a:endParaRPr>
          </a:p>
          <a:p>
            <a:endParaRPr sz="2399" dirty="0">
              <a:solidFill>
                <a:schemeClr val="dk1"/>
              </a:solidFill>
            </a:endParaRPr>
          </a:p>
          <a:p>
            <a:r>
              <a:rPr lang="en" sz="2399" dirty="0">
                <a:solidFill>
                  <a:schemeClr val="dk1"/>
                </a:solidFill>
              </a:rPr>
              <a:t>The line goes</a:t>
            </a:r>
            <a:r>
              <a:rPr lang="en-US" sz="2399" dirty="0">
                <a:solidFill>
                  <a:schemeClr val="dk1"/>
                </a:solidFill>
              </a:rPr>
              <a:t> </a:t>
            </a:r>
            <a:r>
              <a:rPr lang="en" sz="2399" dirty="0">
                <a:solidFill>
                  <a:schemeClr val="dk1"/>
                </a:solidFill>
              </a:rPr>
              <a:t>through the mean, bars</a:t>
            </a:r>
            <a:r>
              <a:rPr lang="en-US" sz="2399" dirty="0">
                <a:solidFill>
                  <a:schemeClr val="dk1"/>
                </a:solidFill>
              </a:rPr>
              <a:t> </a:t>
            </a:r>
            <a:r>
              <a:rPr lang="en" sz="2399" dirty="0">
                <a:solidFill>
                  <a:schemeClr val="dk1"/>
                </a:solidFill>
              </a:rPr>
              <a:t>indicated standard</a:t>
            </a:r>
            <a:r>
              <a:rPr lang="en-US" sz="2399" dirty="0">
                <a:solidFill>
                  <a:schemeClr val="dk1"/>
                </a:solidFill>
              </a:rPr>
              <a:t> </a:t>
            </a:r>
            <a:r>
              <a:rPr lang="en" sz="2399" dirty="0">
                <a:solidFill>
                  <a:schemeClr val="dk1"/>
                </a:solidFill>
              </a:rPr>
              <a:t>deviation</a:t>
            </a:r>
            <a:endParaRPr sz="2399" dirty="0">
              <a:solidFill>
                <a:schemeClr val="dk1"/>
              </a:solidFill>
            </a:endParaRPr>
          </a:p>
          <a:p>
            <a:endParaRPr sz="2399" dirty="0">
              <a:solidFill>
                <a:schemeClr val="dk1"/>
              </a:solidFill>
            </a:endParaRPr>
          </a:p>
          <a:p>
            <a:r>
              <a:rPr lang="en" sz="2399" dirty="0">
                <a:solidFill>
                  <a:srgbClr val="FF0000"/>
                </a:solidFill>
              </a:rPr>
              <a:t>(Seems that k ~ 7 works best</a:t>
            </a:r>
            <a:endParaRPr sz="2399" dirty="0">
              <a:solidFill>
                <a:srgbClr val="FF0000"/>
              </a:solidFill>
            </a:endParaRPr>
          </a:p>
          <a:p>
            <a:r>
              <a:rPr lang="en" sz="2399" dirty="0">
                <a:solidFill>
                  <a:srgbClr val="FF0000"/>
                </a:solidFill>
              </a:rPr>
              <a:t>for this data)</a:t>
            </a:r>
            <a:endParaRPr sz="2487" dirty="0"/>
          </a:p>
        </p:txBody>
      </p:sp>
    </p:spTree>
    <p:extLst>
      <p:ext uri="{BB962C8B-B14F-4D97-AF65-F5344CB8AC3E}">
        <p14:creationId xmlns:p14="http://schemas.microsoft.com/office/powerpoint/2010/main" val="20699544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K-Nearest Neighbor on raw pixels is </a:t>
            </a:r>
            <a:r>
              <a:rPr lang="en-US" b="1" dirty="0"/>
              <a:t>seldom used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5" name="Google Shape;560;p58"/>
          <p:cNvSpPr txBox="1"/>
          <p:nvPr/>
        </p:nvSpPr>
        <p:spPr>
          <a:xfrm>
            <a:off x="684676" y="1215135"/>
            <a:ext cx="10457276" cy="1144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marL="609448" indent="-507873">
              <a:buSzPts val="2400"/>
              <a:buChar char="-"/>
            </a:pPr>
            <a:r>
              <a:rPr lang="en" sz="3199"/>
              <a:t>Very slow at test time</a:t>
            </a:r>
            <a:endParaRPr sz="3199" dirty="0"/>
          </a:p>
          <a:p>
            <a:pPr marL="609448" indent="-507873">
              <a:buSzPts val="2400"/>
              <a:buChar char="-"/>
            </a:pPr>
            <a:r>
              <a:rPr lang="en" sz="3199" dirty="0"/>
              <a:t>Distance metrics on pixels are not informative</a:t>
            </a:r>
            <a:endParaRPr sz="3199" dirty="0"/>
          </a:p>
        </p:txBody>
      </p:sp>
      <p:sp>
        <p:nvSpPr>
          <p:cNvPr id="6" name="Google Shape;561;p58"/>
          <p:cNvSpPr txBox="1"/>
          <p:nvPr/>
        </p:nvSpPr>
        <p:spPr>
          <a:xfrm>
            <a:off x="2268273" y="5634848"/>
            <a:ext cx="7655454" cy="51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399" dirty="0"/>
              <a:t>(all 3 images have same L2 distance to the one on the left)</a:t>
            </a:r>
            <a:endParaRPr sz="2399" dirty="0"/>
          </a:p>
        </p:txBody>
      </p:sp>
      <p:pic>
        <p:nvPicPr>
          <p:cNvPr id="7" name="Google Shape;562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4676" y="3121964"/>
            <a:ext cx="2480237" cy="223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6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1825" y="3121964"/>
            <a:ext cx="2480237" cy="223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6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2090" y="3098320"/>
            <a:ext cx="2480237" cy="223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65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21423" y="3098320"/>
            <a:ext cx="2480237" cy="223449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66;p58"/>
          <p:cNvSpPr txBox="1"/>
          <p:nvPr/>
        </p:nvSpPr>
        <p:spPr>
          <a:xfrm>
            <a:off x="1178159" y="2574544"/>
            <a:ext cx="1470784" cy="45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Original</a:t>
            </a:r>
            <a:endParaRPr sz="2487" dirty="0"/>
          </a:p>
        </p:txBody>
      </p:sp>
      <p:sp>
        <p:nvSpPr>
          <p:cNvPr id="12" name="Google Shape;567;p58"/>
          <p:cNvSpPr txBox="1"/>
          <p:nvPr/>
        </p:nvSpPr>
        <p:spPr>
          <a:xfrm>
            <a:off x="4129681" y="2574544"/>
            <a:ext cx="1064523" cy="45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 dirty="0"/>
              <a:t>Boxed</a:t>
            </a:r>
            <a:endParaRPr sz="2487" dirty="0"/>
          </a:p>
        </p:txBody>
      </p:sp>
      <p:sp>
        <p:nvSpPr>
          <p:cNvPr id="13" name="Google Shape;568;p58"/>
          <p:cNvSpPr txBox="1"/>
          <p:nvPr/>
        </p:nvSpPr>
        <p:spPr>
          <a:xfrm>
            <a:off x="6835342" y="2574544"/>
            <a:ext cx="1153732" cy="45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Shifted</a:t>
            </a:r>
            <a:endParaRPr sz="2487" dirty="0"/>
          </a:p>
        </p:txBody>
      </p:sp>
      <p:sp>
        <p:nvSpPr>
          <p:cNvPr id="14" name="Google Shape;569;p58"/>
          <p:cNvSpPr txBox="1"/>
          <p:nvPr/>
        </p:nvSpPr>
        <p:spPr>
          <a:xfrm>
            <a:off x="9629279" y="2574544"/>
            <a:ext cx="1064523" cy="45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 algn="ctr"/>
            <a:r>
              <a:rPr lang="en" sz="2487"/>
              <a:t>Tinted</a:t>
            </a:r>
            <a:endParaRPr sz="2487" dirty="0"/>
          </a:p>
        </p:txBody>
      </p:sp>
      <p:sp>
        <p:nvSpPr>
          <p:cNvPr id="15" name="Google Shape;570;p58"/>
          <p:cNvSpPr txBox="1"/>
          <p:nvPr/>
        </p:nvSpPr>
        <p:spPr>
          <a:xfrm>
            <a:off x="0" y="5976257"/>
            <a:ext cx="1026488" cy="348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800" u="sng" dirty="0">
                <a:solidFill>
                  <a:schemeClr val="bg1">
                    <a:lumMod val="65000"/>
                  </a:schemeClr>
                </a:solidFill>
                <a:hlinkClick r:id="rId6"/>
              </a:rPr>
              <a:t>Original image</a:t>
            </a:r>
            <a:r>
              <a:rPr lang="en" sz="800" dirty="0">
                <a:solidFill>
                  <a:schemeClr val="bg1">
                    <a:lumMod val="65000"/>
                  </a:schemeClr>
                </a:solidFill>
              </a:rPr>
              <a:t> is </a:t>
            </a:r>
            <a:r>
              <a:rPr lang="en" sz="800" u="sng" dirty="0">
                <a:solidFill>
                  <a:schemeClr val="bg1">
                    <a:lumMod val="65000"/>
                  </a:schemeClr>
                </a:solidFill>
                <a:hlinkClick r:id="rId7"/>
              </a:rPr>
              <a:t>CC0 public domain</a:t>
            </a:r>
            <a:endParaRPr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91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99" y="328951"/>
            <a:ext cx="113538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Nearest Neighbor with </a:t>
            </a:r>
            <a:r>
              <a:rPr lang="en-US" dirty="0" err="1"/>
              <a:t>ConvNet</a:t>
            </a:r>
            <a:r>
              <a:rPr lang="en-US" dirty="0"/>
              <a:t> features works well!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82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149936"/>
            <a:ext cx="10667999" cy="47119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998510"/>
            <a:ext cx="7861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Devlin et al, “Exploring Nearest Neighbor Approaches for Image Captioning”, 2015</a:t>
            </a:r>
          </a:p>
        </p:txBody>
      </p:sp>
    </p:spTree>
    <p:extLst>
      <p:ext uri="{BB962C8B-B14F-4D97-AF65-F5344CB8AC3E}">
        <p14:creationId xmlns:p14="http://schemas.microsoft.com/office/powerpoint/2010/main" val="14166213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99" y="328951"/>
            <a:ext cx="11353800" cy="684357"/>
          </a:xfrm>
        </p:spPr>
        <p:txBody>
          <a:bodyPr>
            <a:normAutofit fontScale="90000"/>
          </a:bodyPr>
          <a:lstStyle/>
          <a:p>
            <a:r>
              <a:rPr lang="en-US" dirty="0"/>
              <a:t>Nearest Neighbor with </a:t>
            </a:r>
            <a:r>
              <a:rPr lang="en-US" dirty="0" err="1"/>
              <a:t>ConvNet</a:t>
            </a:r>
            <a:r>
              <a:rPr lang="en-US" dirty="0"/>
              <a:t> features works well!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49877"/>
            <a:ext cx="2743200" cy="365125"/>
          </a:xfrm>
        </p:spPr>
        <p:txBody>
          <a:bodyPr/>
          <a:lstStyle/>
          <a:p>
            <a:r>
              <a:rPr lang="en-US"/>
              <a:t>Lecture 2 - </a:t>
            </a:r>
            <a:fld id="{AC1089D3-84F4-7045-A571-C61BEF9B13BC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998510"/>
            <a:ext cx="7861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Devlin et al, “</a:t>
            </a:r>
            <a:r>
              <a:rPr lang="en-US"/>
              <a:t>Exploring Nearest Neighbor Approaches for Image Captioning”, 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86" y="1897932"/>
            <a:ext cx="5310102" cy="3977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914" y="1897931"/>
            <a:ext cx="5070095" cy="39779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0749" y="1194009"/>
            <a:ext cx="781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 Image Captioning with </a:t>
            </a:r>
            <a:r>
              <a:rPr lang="en-US" sz="2800"/>
              <a:t>Nearest Neighbor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313757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Why learning?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Nearest neighbors</a:t>
            </a:r>
          </a:p>
          <a:p>
            <a:r>
              <a:rPr lang="en-US" dirty="0"/>
              <a:t>Bayesian classification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Logistic regression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Support vector machines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Clustering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Principal component analysis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UW CSE 576 - Machine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835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13C1B-C4D1-4FD6-A99A-CAE3C4115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classification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A979F-F21F-47EC-A65F-4677A3A62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B34F2-B173-4F85-A39E-0FA11278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0BFB4-B597-40C5-8A9B-8DEE8792C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6A02FA83-B172-49DE-8929-398CF95C9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004" y="3207672"/>
            <a:ext cx="5711796" cy="2647794"/>
          </a:xfrm>
          <a:prstGeom prst="rect">
            <a:avLst/>
          </a:prstGeom>
        </p:spPr>
      </p:pic>
      <p:pic>
        <p:nvPicPr>
          <p:cNvPr id="11" name="Picture 10" descr="A picture containing mirror&#10;&#10;Description automatically generated">
            <a:extLst>
              <a:ext uri="{FF2B5EF4-FFF2-40B4-BE49-F238E27FC236}">
                <a16:creationId xmlns:a16="http://schemas.microsoft.com/office/drawing/2014/main" id="{3D037BBA-69B3-48B8-88F7-086BAF7A8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49" y="2196461"/>
            <a:ext cx="4416588" cy="26429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AA15CF-FD89-4E8C-87BA-7619B56329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22" t="33382" r="29453" b="53804"/>
          <a:stretch/>
        </p:blipFill>
        <p:spPr>
          <a:xfrm>
            <a:off x="6763965" y="1912900"/>
            <a:ext cx="3580411" cy="7938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35351A-EE5F-4EDC-9BA0-FE5D9748311A}"/>
              </a:ext>
            </a:extLst>
          </p:cNvPr>
          <p:cNvSpPr txBox="1"/>
          <p:nvPr/>
        </p:nvSpPr>
        <p:spPr>
          <a:xfrm>
            <a:off x="1475509" y="5320145"/>
            <a:ext cx="3231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do the colors mean?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82FFE4-87C2-4BB2-80D8-3A016E859ADC}"/>
              </a:ext>
            </a:extLst>
          </p:cNvPr>
          <p:cNvSpPr txBox="1"/>
          <p:nvPr/>
        </p:nvSpPr>
        <p:spPr>
          <a:xfrm>
            <a:off x="4038600" y="2171467"/>
            <a:ext cx="1769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current decision threshold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6E2CBC-5F3C-460C-AB7D-D6FD3362F70E}"/>
              </a:ext>
            </a:extLst>
          </p:cNvPr>
          <p:cNvCxnSpPr>
            <a:cxnSpLocks/>
          </p:cNvCxnSpPr>
          <p:nvPr/>
        </p:nvCxnSpPr>
        <p:spPr>
          <a:xfrm flipH="1">
            <a:off x="3751118" y="2587336"/>
            <a:ext cx="633846" cy="76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C8E0CC7-4801-4D71-AEE0-759DEE077725}"/>
              </a:ext>
            </a:extLst>
          </p:cNvPr>
          <p:cNvSpPr txBox="1"/>
          <p:nvPr/>
        </p:nvSpPr>
        <p:spPr>
          <a:xfrm>
            <a:off x="6938383" y="1533297"/>
            <a:ext cx="3231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Bayes’ Rule</a:t>
            </a:r>
          </a:p>
        </p:txBody>
      </p:sp>
    </p:spTree>
    <p:extLst>
      <p:ext uri="{BB962C8B-B14F-4D97-AF65-F5344CB8AC3E}">
        <p14:creationId xmlns:p14="http://schemas.microsoft.com/office/powerpoint/2010/main" val="41534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13C1B-C4D1-4FD6-A99A-CAE3C4115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classification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A979F-F21F-47EC-A65F-4677A3A62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B34F2-B173-4F85-A39E-0FA11278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0BFB4-B597-40C5-8A9B-8DEE8792C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86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86987B-6368-49F9-93D8-4C9678457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393" y="1538935"/>
            <a:ext cx="6085304" cy="45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45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13C1B-C4D1-4FD6-A99A-CAE3C4115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sigmoid function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A979F-F21F-47EC-A65F-4677A3A62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B34F2-B173-4F85-A39E-0FA11278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0BFB4-B597-40C5-8A9B-8DEE8792C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87</a:t>
            </a:fld>
            <a:endParaRPr lang="en-US" dirty="0"/>
          </a:p>
        </p:txBody>
      </p:sp>
      <p:pic>
        <p:nvPicPr>
          <p:cNvPr id="8" name="Picture 7" descr="A picture containing sitting&#10;&#10;Description automatically generated">
            <a:extLst>
              <a:ext uri="{FF2B5EF4-FFF2-40B4-BE49-F238E27FC236}">
                <a16:creationId xmlns:a16="http://schemas.microsoft.com/office/drawing/2014/main" id="{2E3F8AD6-A8F3-4053-B582-3F4957AAC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852" y="961668"/>
            <a:ext cx="2546948" cy="17872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B228AA-CB84-43DD-8F26-C77D56FB6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137" y="2905263"/>
            <a:ext cx="6857725" cy="23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8969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0251C-6917-4EE7-A0CB-6F038D441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Multivariate Gaussian distributions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09FE2-270F-412D-8C00-95B6A4B8C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1981-99B5-4945-8DF1-029F0BE0C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6B3A7-65E8-491F-8C64-0A02407B3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52D275A-CEB1-4ED1-96A6-716F63256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determine the class posterior?</a:t>
            </a:r>
          </a:p>
        </p:txBody>
      </p:sp>
      <p:pic>
        <p:nvPicPr>
          <p:cNvPr id="11" name="Content Placeholder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57426CE-A1E6-4862-8881-4E216A257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9" y="2502879"/>
            <a:ext cx="7620022" cy="347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1204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837F2-FEA6-4644-8E44-F3843034A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Multivariate Gaussian distribution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467EC-0FCA-417B-8925-5C5C7178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B1670-D671-475D-A983-D582970C1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CE2F8-A5BD-4074-9299-8EC40630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CD6C87-ED66-4985-8BB2-BBE32A4A2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329"/>
          <a:stretch/>
        </p:blipFill>
        <p:spPr>
          <a:xfrm>
            <a:off x="2233820" y="1907917"/>
            <a:ext cx="7724359" cy="359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95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1A3C77B-52BA-47E2-9D0E-8C740B4D6A28}"/>
              </a:ext>
            </a:extLst>
          </p:cNvPr>
          <p:cNvCxnSpPr>
            <a:stCxn id="25" idx="0"/>
          </p:cNvCxnSpPr>
          <p:nvPr/>
        </p:nvCxnSpPr>
        <p:spPr>
          <a:xfrm flipH="1" flipV="1">
            <a:off x="8610600" y="2190650"/>
            <a:ext cx="360271" cy="581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A8A5AD7-3AF0-4C6D-9814-93EAF1A47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909" y="2782301"/>
            <a:ext cx="4048683" cy="567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43143B-02E6-4014-B640-9B40761BD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Answer: use inverse variances (Appendix B)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EF250C6-426D-494E-83E1-912001208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1824" y="1754970"/>
            <a:ext cx="1615875" cy="32420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43793-8975-4F9E-AEF2-655EE387C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B5C16-D9DB-48CB-88DF-11C7E855F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442C0-5055-4FA0-A261-63B75506A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57E3AD-0748-4145-94F0-28CBD78075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519"/>
          <a:stretch/>
        </p:blipFill>
        <p:spPr>
          <a:xfrm>
            <a:off x="1051823" y="2197917"/>
            <a:ext cx="4048683" cy="6156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599387-B588-4204-B780-2E993DDEE5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598"/>
          <a:stretch/>
        </p:blipFill>
        <p:spPr>
          <a:xfrm>
            <a:off x="1086374" y="3374113"/>
            <a:ext cx="5230536" cy="6649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8C1FA7-E78E-46DA-8459-49D3E5ABB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4690" y="4025081"/>
            <a:ext cx="1121597" cy="3892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71A93C-2D74-416B-9EA7-77817FCDBE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256" y="4010009"/>
            <a:ext cx="1285240" cy="365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246B7F-AD6A-4014-BAD3-9B04B92B6A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0587" y="5137998"/>
            <a:ext cx="2499919" cy="77990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27A7C6-EA64-4985-BD56-FDC2FFBEEB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8008" y="4545805"/>
            <a:ext cx="6344620" cy="5775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F8F75A-AC6B-4B2C-9C6A-55882027D1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4819" y="4645661"/>
            <a:ext cx="681319" cy="25319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D512AD4C-3016-4476-AA22-010063EF3742}"/>
              </a:ext>
            </a:extLst>
          </p:cNvPr>
          <p:cNvSpPr/>
          <p:nvPr/>
        </p:nvSpPr>
        <p:spPr>
          <a:xfrm>
            <a:off x="8276567" y="2079175"/>
            <a:ext cx="1527048" cy="1524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846948-3CA4-43CD-9001-F3CC4913A5D8}"/>
              </a:ext>
            </a:extLst>
          </p:cNvPr>
          <p:cNvSpPr/>
          <p:nvPr/>
        </p:nvSpPr>
        <p:spPr>
          <a:xfrm>
            <a:off x="9382991" y="1835498"/>
            <a:ext cx="1143000" cy="1143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9C91EE-A014-40EC-83D2-F9723F4D6B7C}"/>
              </a:ext>
            </a:extLst>
          </p:cNvPr>
          <p:cNvSpPr/>
          <p:nvPr/>
        </p:nvSpPr>
        <p:spPr>
          <a:xfrm>
            <a:off x="9174965" y="2104540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D3B1CDEA-0E83-41DD-8ABE-ADC97E3E4EBB}"/>
              </a:ext>
            </a:extLst>
          </p:cNvPr>
          <p:cNvSpPr/>
          <p:nvPr/>
        </p:nvSpPr>
        <p:spPr>
          <a:xfrm>
            <a:off x="9486138" y="2421082"/>
            <a:ext cx="239753" cy="20781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370D3061-C00B-4609-947C-82F03D573BF0}"/>
              </a:ext>
            </a:extLst>
          </p:cNvPr>
          <p:cNvSpPr/>
          <p:nvPr/>
        </p:nvSpPr>
        <p:spPr>
          <a:xfrm>
            <a:off x="8920214" y="2688775"/>
            <a:ext cx="239753" cy="207818"/>
          </a:xfrm>
          <a:prstGeom prst="star5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B34058E3-72E0-464B-862A-15C83B3366CF}"/>
              </a:ext>
            </a:extLst>
          </p:cNvPr>
          <p:cNvSpPr/>
          <p:nvPr/>
        </p:nvSpPr>
        <p:spPr>
          <a:xfrm>
            <a:off x="9862323" y="2287549"/>
            <a:ext cx="239753" cy="207818"/>
          </a:xfrm>
          <a:prstGeom prst="star5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FB7770-4AE8-4BE3-A234-FCD935D42631}"/>
              </a:ext>
            </a:extLst>
          </p:cNvPr>
          <p:cNvSpPr txBox="1"/>
          <p:nvPr/>
        </p:nvSpPr>
        <p:spPr>
          <a:xfrm>
            <a:off x="8765858" y="2772069"/>
            <a:ext cx="41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A6FD57-4274-4DD1-884A-2B2D36C1AD96}"/>
              </a:ext>
            </a:extLst>
          </p:cNvPr>
          <p:cNvSpPr txBox="1"/>
          <p:nvPr/>
        </p:nvSpPr>
        <p:spPr>
          <a:xfrm>
            <a:off x="10088447" y="2019144"/>
            <a:ext cx="41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en-US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780074-AD39-4351-A5DE-CC83F3C20FC9}"/>
              </a:ext>
            </a:extLst>
          </p:cNvPr>
          <p:cNvSpPr txBox="1"/>
          <p:nvPr/>
        </p:nvSpPr>
        <p:spPr>
          <a:xfrm>
            <a:off x="9230012" y="2190650"/>
            <a:ext cx="41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8E2554-5B25-4741-9FC9-00950687150C}"/>
              </a:ext>
            </a:extLst>
          </p:cNvPr>
          <p:cNvSpPr txBox="1"/>
          <p:nvPr/>
        </p:nvSpPr>
        <p:spPr>
          <a:xfrm>
            <a:off x="8532876" y="2321092"/>
            <a:ext cx="410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90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837F2-FEA6-4644-8E44-F3843034A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467EC-0FCA-417B-8925-5C5C7178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B1670-D671-475D-A983-D582970C1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CE2F8-A5BD-4074-9299-8EC40630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90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A35043-25AB-4920-8B5C-4D5E69C47345}"/>
              </a:ext>
            </a:extLst>
          </p:cNvPr>
          <p:cNvGrpSpPr/>
          <p:nvPr/>
        </p:nvGrpSpPr>
        <p:grpSpPr>
          <a:xfrm>
            <a:off x="3340789" y="1224684"/>
            <a:ext cx="7748379" cy="2983172"/>
            <a:chOff x="2209800" y="1589809"/>
            <a:chExt cx="7748379" cy="29831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CD6C87-ED66-4985-8BB2-BBE32A4A22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557" t="25981" b="67728"/>
            <a:stretch/>
          </p:blipFill>
          <p:spPr>
            <a:xfrm>
              <a:off x="4748645" y="1589809"/>
              <a:ext cx="5209534" cy="3859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40F8D48-DAAA-440C-B40D-664D4D188E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0076"/>
            <a:stretch/>
          </p:blipFill>
          <p:spPr>
            <a:xfrm>
              <a:off x="2209800" y="2123758"/>
              <a:ext cx="7724359" cy="2449223"/>
            </a:xfrm>
            <a:prstGeom prst="rect">
              <a:avLst/>
            </a:prstGeom>
          </p:spPr>
        </p:pic>
      </p:grp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19FFC560-7D07-4B87-973D-EA67B34217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66"/>
          <a:stretch/>
        </p:blipFill>
        <p:spPr>
          <a:xfrm>
            <a:off x="966355" y="4339105"/>
            <a:ext cx="5448300" cy="20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827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C407B-201F-4DF6-9468-60F5E600F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classes &amp; linear discriminant analysis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C815B78-BF5A-41AB-AD06-37F866F3E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885" y="1690688"/>
            <a:ext cx="8370230" cy="43513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17878-B14C-4401-83F4-BEBFBE654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777D3-C499-4B5D-9A3C-8B86D503E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8FDF1-AAB5-4774-B843-E4655B05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91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F132C1-0FC3-409C-8146-C688D1E59D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22" t="33382" r="29453" b="53804"/>
          <a:stretch/>
        </p:blipFill>
        <p:spPr>
          <a:xfrm>
            <a:off x="8153400" y="2222363"/>
            <a:ext cx="3580411" cy="7938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668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0251C-6917-4EE7-A0CB-6F038D441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Quadratic discriminant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09FE2-270F-412D-8C00-95B6A4B8C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Richard Szeliski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1981-99B5-4945-8DF1-029F0BE0C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UW CSE 576 -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6B3A7-65E8-491F-8C64-0A02407B3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D1479-DF4D-48DC-965E-2EAAECBF7152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52D275A-CEB1-4ED1-96A6-716F63256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white lines on the right called?</a:t>
            </a:r>
          </a:p>
        </p:txBody>
      </p:sp>
      <p:pic>
        <p:nvPicPr>
          <p:cNvPr id="11" name="Content Placeholder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57426CE-A1E6-4862-8881-4E216A257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9" y="2502879"/>
            <a:ext cx="7620022" cy="347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588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8842-19A4-4D05-8323-CE0A67CF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11CF5-3EA8-4B94-A2C7-655430293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Why learning?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Nearest neighbors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Bayesian classification</a:t>
            </a:r>
          </a:p>
          <a:p>
            <a:r>
              <a:rPr lang="en-US" dirty="0"/>
              <a:t>Logistic regression (linear classifiers)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Support vector machines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Clustering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Principal component analysis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Richard Szeliski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UW CSE 576 - Machine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B2D1479-DF4D-48DC-965E-2EAAECBF7152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209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3:</a:t>
            </a:r>
            <a:br>
              <a:rPr lang="en-US" dirty="0"/>
            </a:br>
            <a:r>
              <a:rPr lang="en-US" dirty="0"/>
              <a:t>Linear Classifiers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3A05A-AD14-4DFD-BE57-54B9F5BB6F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94</a:t>
            </a:fld>
            <a:endParaRPr lang="en-US" dirty="0"/>
          </a:p>
        </p:txBody>
      </p:sp>
      <p:pic>
        <p:nvPicPr>
          <p:cNvPr id="5" name="Google Shape;881;p75">
            <a:extLst>
              <a:ext uri="{FF2B5EF4-FFF2-40B4-BE49-F238E27FC236}">
                <a16:creationId xmlns:a16="http://schemas.microsoft.com/office/drawing/2014/main" id="{800B2B43-8EF1-4D76-B6C0-BB546841B18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31310" y="1828434"/>
            <a:ext cx="4435285" cy="3071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75848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95</a:t>
            </a:fld>
            <a:endParaRPr lang="en-US" dirty="0"/>
          </a:p>
        </p:txBody>
      </p:sp>
      <p:pic>
        <p:nvPicPr>
          <p:cNvPr id="5" name="Google Shape;670;p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81702" y="971743"/>
            <a:ext cx="6825422" cy="45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71;p62"/>
          <p:cNvSpPr txBox="1"/>
          <p:nvPr/>
        </p:nvSpPr>
        <p:spPr>
          <a:xfrm>
            <a:off x="5131263" y="5520289"/>
            <a:ext cx="1926298" cy="280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800" u="sng">
                <a:solidFill>
                  <a:srgbClr val="999999"/>
                </a:solidFill>
                <a:hlinkClick r:id="rId3"/>
              </a:rPr>
              <a:t>This image</a:t>
            </a:r>
            <a:r>
              <a:rPr lang="en" sz="800">
                <a:solidFill>
                  <a:srgbClr val="999999"/>
                </a:solidFill>
              </a:rPr>
              <a:t> is </a:t>
            </a:r>
            <a:r>
              <a:rPr lang="en" sz="800" u="sng">
                <a:solidFill>
                  <a:srgbClr val="999999"/>
                </a:solidFill>
                <a:hlinkClick r:id="rId4"/>
              </a:rPr>
              <a:t>CC0 1.0 </a:t>
            </a:r>
            <a:r>
              <a:rPr lang="en" sz="800">
                <a:solidFill>
                  <a:srgbClr val="999999"/>
                </a:solidFill>
              </a:rPr>
              <a:t>public domain</a:t>
            </a:r>
            <a:endParaRPr sz="800">
              <a:solidFill>
                <a:srgbClr val="999999"/>
              </a:solidFill>
            </a:endParaRPr>
          </a:p>
        </p:txBody>
      </p:sp>
      <p:sp>
        <p:nvSpPr>
          <p:cNvPr id="7" name="Google Shape;672;p62"/>
          <p:cNvSpPr txBox="1"/>
          <p:nvPr/>
        </p:nvSpPr>
        <p:spPr>
          <a:xfrm>
            <a:off x="2987821" y="159518"/>
            <a:ext cx="3447902" cy="62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Neural Network</a:t>
            </a:r>
            <a:endParaRPr sz="3199"/>
          </a:p>
        </p:txBody>
      </p:sp>
      <p:sp>
        <p:nvSpPr>
          <p:cNvPr id="8" name="Google Shape;674;p62"/>
          <p:cNvSpPr txBox="1"/>
          <p:nvPr/>
        </p:nvSpPr>
        <p:spPr>
          <a:xfrm>
            <a:off x="148861" y="2674363"/>
            <a:ext cx="2066662" cy="132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/>
              <a:t>Linear classifiers</a:t>
            </a:r>
            <a:endParaRPr sz="3199" dirty="0"/>
          </a:p>
        </p:txBody>
      </p:sp>
      <p:cxnSp>
        <p:nvCxnSpPr>
          <p:cNvPr id="9" name="Google Shape;675;p62"/>
          <p:cNvCxnSpPr/>
          <p:nvPr/>
        </p:nvCxnSpPr>
        <p:spPr>
          <a:xfrm rot="10800000" flipH="1">
            <a:off x="2048999" y="2610346"/>
            <a:ext cx="1768739" cy="411493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" name="Google Shape;676;p62"/>
          <p:cNvCxnSpPr/>
          <p:nvPr/>
        </p:nvCxnSpPr>
        <p:spPr>
          <a:xfrm>
            <a:off x="2215522" y="3544137"/>
            <a:ext cx="1120508" cy="34471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677;p62"/>
          <p:cNvCxnSpPr/>
          <p:nvPr/>
        </p:nvCxnSpPr>
        <p:spPr>
          <a:xfrm>
            <a:off x="1987682" y="3897478"/>
            <a:ext cx="1366044" cy="604243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069576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Recall CIFAR10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96</a:t>
            </a:fld>
            <a:endParaRPr lang="en-US" dirty="0"/>
          </a:p>
        </p:txBody>
      </p:sp>
      <p:sp>
        <p:nvSpPr>
          <p:cNvPr id="5" name="Google Shape;697;p64"/>
          <p:cNvSpPr txBox="1"/>
          <p:nvPr/>
        </p:nvSpPr>
        <p:spPr>
          <a:xfrm>
            <a:off x="7555287" y="2645863"/>
            <a:ext cx="4469636" cy="2223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2800" b="1"/>
              <a:t>50,000</a:t>
            </a:r>
            <a:r>
              <a:rPr lang="en" sz="2800"/>
              <a:t> training images</a:t>
            </a:r>
            <a:endParaRPr sz="2800" dirty="0"/>
          </a:p>
          <a:p>
            <a:r>
              <a:rPr lang="en" sz="2800" dirty="0"/>
              <a:t>   each image is </a:t>
            </a:r>
            <a:r>
              <a:rPr lang="en" sz="2800" b="1" dirty="0"/>
              <a:t>32x32x3</a:t>
            </a:r>
            <a:endParaRPr sz="2800" b="1" dirty="0"/>
          </a:p>
          <a:p>
            <a:endParaRPr sz="2800" b="1" dirty="0"/>
          </a:p>
          <a:p>
            <a:r>
              <a:rPr lang="en" sz="2800" b="1" dirty="0"/>
              <a:t>10,000 </a:t>
            </a:r>
            <a:r>
              <a:rPr lang="en" sz="2800" dirty="0"/>
              <a:t>test images.</a:t>
            </a:r>
            <a:endParaRPr sz="2800" dirty="0"/>
          </a:p>
        </p:txBody>
      </p:sp>
      <p:pic>
        <p:nvPicPr>
          <p:cNvPr id="6" name="Google Shape;698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8200" y="1272387"/>
            <a:ext cx="6379839" cy="4721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5382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Parametric Approach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97</a:t>
            </a:fld>
            <a:endParaRPr lang="en-US" dirty="0"/>
          </a:p>
        </p:txBody>
      </p:sp>
      <p:pic>
        <p:nvPicPr>
          <p:cNvPr id="5" name="Google Shape;722;p66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630519" y="222278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23;p66"/>
          <p:cNvSpPr txBox="1"/>
          <p:nvPr/>
        </p:nvSpPr>
        <p:spPr>
          <a:xfrm>
            <a:off x="713231" y="1570651"/>
            <a:ext cx="1404034" cy="644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>
                <a:solidFill>
                  <a:srgbClr val="0000FF"/>
                </a:solidFill>
              </a:rPr>
              <a:t>Image</a:t>
            </a:r>
            <a:endParaRPr sz="3199">
              <a:solidFill>
                <a:srgbClr val="0000FF"/>
              </a:solidFill>
            </a:endParaRPr>
          </a:p>
        </p:txBody>
      </p:sp>
      <p:sp>
        <p:nvSpPr>
          <p:cNvPr id="7" name="Google Shape;724;p66"/>
          <p:cNvSpPr txBox="1"/>
          <p:nvPr/>
        </p:nvSpPr>
        <p:spPr>
          <a:xfrm>
            <a:off x="4373172" y="4904663"/>
            <a:ext cx="2240791" cy="1084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>
                <a:solidFill>
                  <a:srgbClr val="FF0000"/>
                </a:solidFill>
              </a:rPr>
              <a:t>parameters</a:t>
            </a:r>
            <a:endParaRPr sz="3199" dirty="0">
              <a:solidFill>
                <a:srgbClr val="FF0000"/>
              </a:solidFill>
            </a:endParaRPr>
          </a:p>
          <a:p>
            <a:pPr algn="ctr"/>
            <a:r>
              <a:rPr lang="en" sz="3199" dirty="0">
                <a:solidFill>
                  <a:srgbClr val="FF0000"/>
                </a:solidFill>
              </a:rPr>
              <a:t>or weights</a:t>
            </a:r>
            <a:endParaRPr sz="3199" dirty="0">
              <a:solidFill>
                <a:srgbClr val="FF0000"/>
              </a:solidFill>
            </a:endParaRPr>
          </a:p>
        </p:txBody>
      </p:sp>
      <p:sp>
        <p:nvSpPr>
          <p:cNvPr id="8" name="Google Shape;725;p66"/>
          <p:cNvSpPr txBox="1"/>
          <p:nvPr/>
        </p:nvSpPr>
        <p:spPr>
          <a:xfrm>
            <a:off x="4927716" y="4020454"/>
            <a:ext cx="1131705" cy="957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6398">
                <a:solidFill>
                  <a:srgbClr val="FF0000"/>
                </a:solidFill>
              </a:rPr>
              <a:t>W</a:t>
            </a:r>
            <a:endParaRPr sz="6398">
              <a:solidFill>
                <a:srgbClr val="FF0000"/>
              </a:solidFill>
            </a:endParaRPr>
          </a:p>
        </p:txBody>
      </p:sp>
      <p:sp>
        <p:nvSpPr>
          <p:cNvPr id="9" name="Google Shape;726;p66"/>
          <p:cNvSpPr txBox="1"/>
          <p:nvPr/>
        </p:nvSpPr>
        <p:spPr>
          <a:xfrm>
            <a:off x="4585005" y="2591885"/>
            <a:ext cx="1817127" cy="79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/>
              <a:t>f(</a:t>
            </a:r>
            <a:r>
              <a:rPr lang="en" sz="3999" b="1">
                <a:solidFill>
                  <a:srgbClr val="0000FF"/>
                </a:solidFill>
              </a:rPr>
              <a:t>x</a:t>
            </a:r>
            <a:r>
              <a:rPr lang="en" sz="3999"/>
              <a:t>,</a:t>
            </a:r>
            <a:r>
              <a:rPr lang="en" sz="3999" b="1">
                <a:solidFill>
                  <a:srgbClr val="FF0000"/>
                </a:solidFill>
              </a:rPr>
              <a:t>W</a:t>
            </a:r>
            <a:r>
              <a:rPr lang="en" sz="3999"/>
              <a:t>)</a:t>
            </a:r>
            <a:endParaRPr sz="3999"/>
          </a:p>
        </p:txBody>
      </p:sp>
      <p:cxnSp>
        <p:nvCxnSpPr>
          <p:cNvPr id="10" name="Google Shape;727;p66"/>
          <p:cNvCxnSpPr/>
          <p:nvPr/>
        </p:nvCxnSpPr>
        <p:spPr>
          <a:xfrm>
            <a:off x="2425567" y="2991181"/>
            <a:ext cx="2159438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728;p66"/>
          <p:cNvCxnSpPr/>
          <p:nvPr/>
        </p:nvCxnSpPr>
        <p:spPr>
          <a:xfrm rot="10800000">
            <a:off x="5493569" y="3390618"/>
            <a:ext cx="0" cy="629836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" name="Google Shape;729;p66"/>
          <p:cNvCxnSpPr/>
          <p:nvPr/>
        </p:nvCxnSpPr>
        <p:spPr>
          <a:xfrm>
            <a:off x="6201418" y="2991181"/>
            <a:ext cx="1653169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" name="Google Shape;730;p66"/>
          <p:cNvSpPr txBox="1"/>
          <p:nvPr/>
        </p:nvSpPr>
        <p:spPr>
          <a:xfrm>
            <a:off x="8081693" y="2326670"/>
            <a:ext cx="3384165" cy="132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3199" b="1"/>
              <a:t>10</a:t>
            </a:r>
            <a:r>
              <a:rPr lang="en" sz="3199"/>
              <a:t> numbers giving class scores</a:t>
            </a:r>
            <a:endParaRPr sz="3199" dirty="0"/>
          </a:p>
        </p:txBody>
      </p:sp>
      <p:sp>
        <p:nvSpPr>
          <p:cNvPr id="14" name="Google Shape;731;p66"/>
          <p:cNvSpPr txBox="1"/>
          <p:nvPr/>
        </p:nvSpPr>
        <p:spPr>
          <a:xfrm>
            <a:off x="0" y="3767480"/>
            <a:ext cx="3624739" cy="92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/>
              <a:t>Array of </a:t>
            </a:r>
            <a:r>
              <a:rPr lang="en" sz="2399" b="1"/>
              <a:t>32x32x3 </a:t>
            </a:r>
            <a:r>
              <a:rPr lang="en" sz="2399"/>
              <a:t>numbers</a:t>
            </a:r>
            <a:endParaRPr sz="2399" dirty="0"/>
          </a:p>
          <a:p>
            <a:r>
              <a:rPr lang="en" sz="2399" dirty="0"/>
              <a:t>(3072 numbers total)</a:t>
            </a:r>
            <a:endParaRPr sz="2399" dirty="0"/>
          </a:p>
        </p:txBody>
      </p:sp>
    </p:spTree>
    <p:extLst>
      <p:ext uri="{BB962C8B-B14F-4D97-AF65-F5344CB8AC3E}">
        <p14:creationId xmlns:p14="http://schemas.microsoft.com/office/powerpoint/2010/main" val="75705253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Parametric Approach: Linear Classifier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98</a:t>
            </a:fld>
            <a:endParaRPr lang="en-US" dirty="0"/>
          </a:p>
        </p:txBody>
      </p:sp>
      <p:pic>
        <p:nvPicPr>
          <p:cNvPr id="5" name="Google Shape;722;p66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630519" y="222278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23;p66"/>
          <p:cNvSpPr txBox="1"/>
          <p:nvPr/>
        </p:nvSpPr>
        <p:spPr>
          <a:xfrm>
            <a:off x="713231" y="1570651"/>
            <a:ext cx="1404034" cy="644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>
                <a:solidFill>
                  <a:srgbClr val="0000FF"/>
                </a:solidFill>
              </a:rPr>
              <a:t>Image</a:t>
            </a:r>
            <a:endParaRPr sz="3199">
              <a:solidFill>
                <a:srgbClr val="0000FF"/>
              </a:solidFill>
            </a:endParaRPr>
          </a:p>
        </p:txBody>
      </p:sp>
      <p:sp>
        <p:nvSpPr>
          <p:cNvPr id="7" name="Google Shape;724;p66"/>
          <p:cNvSpPr txBox="1"/>
          <p:nvPr/>
        </p:nvSpPr>
        <p:spPr>
          <a:xfrm>
            <a:off x="4373172" y="4904663"/>
            <a:ext cx="2240791" cy="1084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>
                <a:solidFill>
                  <a:srgbClr val="FF0000"/>
                </a:solidFill>
              </a:rPr>
              <a:t>parameters</a:t>
            </a:r>
            <a:endParaRPr sz="3199" dirty="0">
              <a:solidFill>
                <a:srgbClr val="FF0000"/>
              </a:solidFill>
            </a:endParaRPr>
          </a:p>
          <a:p>
            <a:pPr algn="ctr"/>
            <a:r>
              <a:rPr lang="en" sz="3199" dirty="0">
                <a:solidFill>
                  <a:srgbClr val="FF0000"/>
                </a:solidFill>
              </a:rPr>
              <a:t>or weights</a:t>
            </a:r>
            <a:endParaRPr sz="3199" dirty="0">
              <a:solidFill>
                <a:srgbClr val="FF0000"/>
              </a:solidFill>
            </a:endParaRPr>
          </a:p>
        </p:txBody>
      </p:sp>
      <p:sp>
        <p:nvSpPr>
          <p:cNvPr id="8" name="Google Shape;725;p66"/>
          <p:cNvSpPr txBox="1"/>
          <p:nvPr/>
        </p:nvSpPr>
        <p:spPr>
          <a:xfrm>
            <a:off x="4927716" y="4020454"/>
            <a:ext cx="1131705" cy="957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6398">
                <a:solidFill>
                  <a:srgbClr val="FF0000"/>
                </a:solidFill>
              </a:rPr>
              <a:t>W</a:t>
            </a:r>
            <a:endParaRPr sz="6398">
              <a:solidFill>
                <a:srgbClr val="FF0000"/>
              </a:solidFill>
            </a:endParaRPr>
          </a:p>
        </p:txBody>
      </p:sp>
      <p:sp>
        <p:nvSpPr>
          <p:cNvPr id="9" name="Google Shape;726;p66"/>
          <p:cNvSpPr txBox="1"/>
          <p:nvPr/>
        </p:nvSpPr>
        <p:spPr>
          <a:xfrm>
            <a:off x="4585005" y="2591885"/>
            <a:ext cx="1817127" cy="79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/>
              <a:t>f(</a:t>
            </a:r>
            <a:r>
              <a:rPr lang="en" sz="3999" b="1">
                <a:solidFill>
                  <a:srgbClr val="0000FF"/>
                </a:solidFill>
              </a:rPr>
              <a:t>x</a:t>
            </a:r>
            <a:r>
              <a:rPr lang="en" sz="3999"/>
              <a:t>,</a:t>
            </a:r>
            <a:r>
              <a:rPr lang="en" sz="3999" b="1">
                <a:solidFill>
                  <a:srgbClr val="FF0000"/>
                </a:solidFill>
              </a:rPr>
              <a:t>W</a:t>
            </a:r>
            <a:r>
              <a:rPr lang="en" sz="3999"/>
              <a:t>)</a:t>
            </a:r>
            <a:endParaRPr sz="3999"/>
          </a:p>
        </p:txBody>
      </p:sp>
      <p:cxnSp>
        <p:nvCxnSpPr>
          <p:cNvPr id="10" name="Google Shape;727;p66"/>
          <p:cNvCxnSpPr/>
          <p:nvPr/>
        </p:nvCxnSpPr>
        <p:spPr>
          <a:xfrm>
            <a:off x="2425567" y="2991181"/>
            <a:ext cx="2159438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728;p66"/>
          <p:cNvCxnSpPr/>
          <p:nvPr/>
        </p:nvCxnSpPr>
        <p:spPr>
          <a:xfrm rot="10800000">
            <a:off x="5493569" y="3390618"/>
            <a:ext cx="0" cy="629836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" name="Google Shape;729;p66"/>
          <p:cNvCxnSpPr/>
          <p:nvPr/>
        </p:nvCxnSpPr>
        <p:spPr>
          <a:xfrm>
            <a:off x="6201418" y="2991181"/>
            <a:ext cx="1653169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" name="Google Shape;730;p66"/>
          <p:cNvSpPr txBox="1"/>
          <p:nvPr/>
        </p:nvSpPr>
        <p:spPr>
          <a:xfrm>
            <a:off x="8081693" y="2326670"/>
            <a:ext cx="3384165" cy="132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3199" b="1"/>
              <a:t>10</a:t>
            </a:r>
            <a:r>
              <a:rPr lang="en" sz="3199"/>
              <a:t> numbers giving class scores</a:t>
            </a:r>
            <a:endParaRPr sz="3199" dirty="0"/>
          </a:p>
        </p:txBody>
      </p:sp>
      <p:sp>
        <p:nvSpPr>
          <p:cNvPr id="14" name="Google Shape;731;p66"/>
          <p:cNvSpPr txBox="1"/>
          <p:nvPr/>
        </p:nvSpPr>
        <p:spPr>
          <a:xfrm>
            <a:off x="0" y="3767480"/>
            <a:ext cx="3624739" cy="92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/>
              <a:t>Array of </a:t>
            </a:r>
            <a:r>
              <a:rPr lang="en" sz="2399" b="1"/>
              <a:t>32x32x3 </a:t>
            </a:r>
            <a:r>
              <a:rPr lang="en" sz="2399"/>
              <a:t>numbers</a:t>
            </a:r>
            <a:endParaRPr sz="2399" dirty="0"/>
          </a:p>
          <a:p>
            <a:r>
              <a:rPr lang="en" sz="2399" dirty="0"/>
              <a:t>(3072 numbers total)</a:t>
            </a:r>
            <a:endParaRPr sz="2399" dirty="0"/>
          </a:p>
        </p:txBody>
      </p:sp>
      <p:sp>
        <p:nvSpPr>
          <p:cNvPr id="15" name="Google Shape;732;p66"/>
          <p:cNvSpPr txBox="1"/>
          <p:nvPr/>
        </p:nvSpPr>
        <p:spPr>
          <a:xfrm>
            <a:off x="3691038" y="1166356"/>
            <a:ext cx="3605061" cy="89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4799"/>
              <a:t>f(x,W) = Wx</a:t>
            </a:r>
            <a:endParaRPr sz="4799"/>
          </a:p>
        </p:txBody>
      </p:sp>
    </p:spTree>
    <p:extLst>
      <p:ext uri="{BB962C8B-B14F-4D97-AF65-F5344CB8AC3E}">
        <p14:creationId xmlns:p14="http://schemas.microsoft.com/office/powerpoint/2010/main" val="18001849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Parametric Approach: Linear Classifier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Lecture 3 - </a:t>
            </a:r>
            <a:fld id="{AC1089D3-84F4-7045-A571-C61BEF9B13BC}" type="slidenum">
              <a:rPr lang="en-US" smtClean="0"/>
              <a:pPr/>
              <a:t>99</a:t>
            </a:fld>
            <a:endParaRPr lang="en-US" dirty="0"/>
          </a:p>
        </p:txBody>
      </p:sp>
      <p:pic>
        <p:nvPicPr>
          <p:cNvPr id="5" name="Google Shape;722;p66"/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630519" y="2222781"/>
            <a:ext cx="1569479" cy="153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23;p66"/>
          <p:cNvSpPr txBox="1"/>
          <p:nvPr/>
        </p:nvSpPr>
        <p:spPr>
          <a:xfrm>
            <a:off x="713231" y="1570651"/>
            <a:ext cx="1404034" cy="644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199">
                <a:solidFill>
                  <a:srgbClr val="0000FF"/>
                </a:solidFill>
              </a:rPr>
              <a:t>Image</a:t>
            </a:r>
            <a:endParaRPr sz="3199">
              <a:solidFill>
                <a:srgbClr val="0000FF"/>
              </a:solidFill>
            </a:endParaRPr>
          </a:p>
        </p:txBody>
      </p:sp>
      <p:sp>
        <p:nvSpPr>
          <p:cNvPr id="7" name="Google Shape;724;p66"/>
          <p:cNvSpPr txBox="1"/>
          <p:nvPr/>
        </p:nvSpPr>
        <p:spPr>
          <a:xfrm>
            <a:off x="4373172" y="4904663"/>
            <a:ext cx="2240791" cy="1084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" sz="3199">
                <a:solidFill>
                  <a:srgbClr val="FF0000"/>
                </a:solidFill>
              </a:rPr>
              <a:t>parameters</a:t>
            </a:r>
            <a:endParaRPr sz="3199" dirty="0">
              <a:solidFill>
                <a:srgbClr val="FF0000"/>
              </a:solidFill>
            </a:endParaRPr>
          </a:p>
          <a:p>
            <a:pPr algn="ctr"/>
            <a:r>
              <a:rPr lang="en" sz="3199" dirty="0">
                <a:solidFill>
                  <a:srgbClr val="FF0000"/>
                </a:solidFill>
              </a:rPr>
              <a:t>or weights</a:t>
            </a:r>
            <a:endParaRPr sz="3199" dirty="0">
              <a:solidFill>
                <a:srgbClr val="FF0000"/>
              </a:solidFill>
            </a:endParaRPr>
          </a:p>
        </p:txBody>
      </p:sp>
      <p:sp>
        <p:nvSpPr>
          <p:cNvPr id="8" name="Google Shape;725;p66"/>
          <p:cNvSpPr txBox="1"/>
          <p:nvPr/>
        </p:nvSpPr>
        <p:spPr>
          <a:xfrm>
            <a:off x="4927716" y="4020454"/>
            <a:ext cx="1131705" cy="957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6398">
                <a:solidFill>
                  <a:srgbClr val="FF0000"/>
                </a:solidFill>
              </a:rPr>
              <a:t>W</a:t>
            </a:r>
            <a:endParaRPr sz="6398">
              <a:solidFill>
                <a:srgbClr val="FF0000"/>
              </a:solidFill>
            </a:endParaRPr>
          </a:p>
        </p:txBody>
      </p:sp>
      <p:sp>
        <p:nvSpPr>
          <p:cNvPr id="9" name="Google Shape;726;p66"/>
          <p:cNvSpPr txBox="1"/>
          <p:nvPr/>
        </p:nvSpPr>
        <p:spPr>
          <a:xfrm>
            <a:off x="4585005" y="2591885"/>
            <a:ext cx="1817127" cy="79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3999"/>
              <a:t>f(</a:t>
            </a:r>
            <a:r>
              <a:rPr lang="en" sz="3999" b="1">
                <a:solidFill>
                  <a:srgbClr val="0000FF"/>
                </a:solidFill>
              </a:rPr>
              <a:t>x</a:t>
            </a:r>
            <a:r>
              <a:rPr lang="en" sz="3999"/>
              <a:t>,</a:t>
            </a:r>
            <a:r>
              <a:rPr lang="en" sz="3999" b="1">
                <a:solidFill>
                  <a:srgbClr val="FF0000"/>
                </a:solidFill>
              </a:rPr>
              <a:t>W</a:t>
            </a:r>
            <a:r>
              <a:rPr lang="en" sz="3999"/>
              <a:t>)</a:t>
            </a:r>
            <a:endParaRPr sz="3999"/>
          </a:p>
        </p:txBody>
      </p:sp>
      <p:cxnSp>
        <p:nvCxnSpPr>
          <p:cNvPr id="10" name="Google Shape;727;p66"/>
          <p:cNvCxnSpPr/>
          <p:nvPr/>
        </p:nvCxnSpPr>
        <p:spPr>
          <a:xfrm>
            <a:off x="2425567" y="2991181"/>
            <a:ext cx="2159438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728;p66"/>
          <p:cNvCxnSpPr/>
          <p:nvPr/>
        </p:nvCxnSpPr>
        <p:spPr>
          <a:xfrm rot="10800000">
            <a:off x="5493569" y="3390618"/>
            <a:ext cx="0" cy="629836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" name="Google Shape;729;p66"/>
          <p:cNvCxnSpPr/>
          <p:nvPr/>
        </p:nvCxnSpPr>
        <p:spPr>
          <a:xfrm>
            <a:off x="6201418" y="2991181"/>
            <a:ext cx="1653169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" name="Google Shape;730;p66"/>
          <p:cNvSpPr txBox="1"/>
          <p:nvPr/>
        </p:nvSpPr>
        <p:spPr>
          <a:xfrm>
            <a:off x="8081693" y="2326670"/>
            <a:ext cx="3384165" cy="132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3199" b="1"/>
              <a:t>10</a:t>
            </a:r>
            <a:r>
              <a:rPr lang="en" sz="3199"/>
              <a:t> numbers giving class scores</a:t>
            </a:r>
            <a:endParaRPr sz="3199" dirty="0"/>
          </a:p>
        </p:txBody>
      </p:sp>
      <p:sp>
        <p:nvSpPr>
          <p:cNvPr id="14" name="Google Shape;731;p66"/>
          <p:cNvSpPr txBox="1"/>
          <p:nvPr/>
        </p:nvSpPr>
        <p:spPr>
          <a:xfrm>
            <a:off x="0" y="3767480"/>
            <a:ext cx="3624739" cy="92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" sz="2399"/>
              <a:t>Array of </a:t>
            </a:r>
            <a:r>
              <a:rPr lang="en" sz="2399" b="1"/>
              <a:t>32x32x3 </a:t>
            </a:r>
            <a:r>
              <a:rPr lang="en" sz="2399"/>
              <a:t>numbers</a:t>
            </a:r>
            <a:endParaRPr sz="2399" dirty="0"/>
          </a:p>
          <a:p>
            <a:r>
              <a:rPr lang="en" sz="2399" dirty="0"/>
              <a:t>(3072 numbers total)</a:t>
            </a:r>
            <a:endParaRPr sz="2399" dirty="0"/>
          </a:p>
        </p:txBody>
      </p:sp>
      <p:sp>
        <p:nvSpPr>
          <p:cNvPr id="15" name="Google Shape;732;p66"/>
          <p:cNvSpPr txBox="1"/>
          <p:nvPr/>
        </p:nvSpPr>
        <p:spPr>
          <a:xfrm>
            <a:off x="3691038" y="1166356"/>
            <a:ext cx="3104209" cy="894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" sz="4799" dirty="0"/>
              <a:t>f(</a:t>
            </a:r>
            <a:r>
              <a:rPr lang="en" sz="4799" dirty="0" err="1"/>
              <a:t>x,W</a:t>
            </a:r>
            <a:r>
              <a:rPr lang="en" sz="4799" dirty="0"/>
              <a:t>) = </a:t>
            </a:r>
            <a:r>
              <a:rPr lang="en" sz="4799" dirty="0" err="1"/>
              <a:t>Wx</a:t>
            </a:r>
            <a:endParaRPr sz="4799" dirty="0"/>
          </a:p>
        </p:txBody>
      </p:sp>
      <p:sp>
        <p:nvSpPr>
          <p:cNvPr id="16" name="Google Shape;750;p67"/>
          <p:cNvSpPr/>
          <p:nvPr/>
        </p:nvSpPr>
        <p:spPr>
          <a:xfrm>
            <a:off x="6439148" y="1493103"/>
            <a:ext cx="297523" cy="413492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7" name="Google Shape;751;p67"/>
          <p:cNvSpPr txBox="1"/>
          <p:nvPr/>
        </p:nvSpPr>
        <p:spPr>
          <a:xfrm>
            <a:off x="3991283" y="2037722"/>
            <a:ext cx="1060402" cy="529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-US" sz="3199" b="1" dirty="0">
                <a:solidFill>
                  <a:srgbClr val="38761D"/>
                </a:solidFill>
              </a:rPr>
              <a:t>(</a:t>
            </a:r>
            <a:r>
              <a:rPr lang="en" sz="3199" b="1" dirty="0">
                <a:solidFill>
                  <a:srgbClr val="38761D"/>
                </a:solidFill>
              </a:rPr>
              <a:t>10</a:t>
            </a:r>
            <a:r>
              <a:rPr lang="en-US" sz="3199" b="1" dirty="0">
                <a:solidFill>
                  <a:srgbClr val="38761D"/>
                </a:solidFill>
              </a:rPr>
              <a:t>,)</a:t>
            </a:r>
            <a:endParaRPr sz="3199" b="1" dirty="0">
              <a:solidFill>
                <a:srgbClr val="38761D"/>
              </a:solidFill>
            </a:endParaRPr>
          </a:p>
        </p:txBody>
      </p:sp>
      <p:sp>
        <p:nvSpPr>
          <p:cNvPr id="18" name="Google Shape;752;p67"/>
          <p:cNvSpPr/>
          <p:nvPr/>
        </p:nvSpPr>
        <p:spPr>
          <a:xfrm>
            <a:off x="3691038" y="1354925"/>
            <a:ext cx="1660892" cy="655763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19" name="Google Shape;753;p67"/>
          <p:cNvSpPr txBox="1"/>
          <p:nvPr/>
        </p:nvSpPr>
        <p:spPr>
          <a:xfrm>
            <a:off x="5351930" y="2031351"/>
            <a:ext cx="2043413" cy="529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r>
              <a:rPr lang="en-US" sz="3199" b="1" dirty="0">
                <a:solidFill>
                  <a:srgbClr val="FF0000"/>
                </a:solidFill>
              </a:rPr>
              <a:t>(</a:t>
            </a:r>
            <a:r>
              <a:rPr lang="en" sz="3199" b="1" dirty="0">
                <a:solidFill>
                  <a:srgbClr val="FF0000"/>
                </a:solidFill>
              </a:rPr>
              <a:t>10</a:t>
            </a:r>
            <a:r>
              <a:rPr lang="en-US" sz="3199" b="1" dirty="0">
                <a:solidFill>
                  <a:srgbClr val="FF0000"/>
                </a:solidFill>
              </a:rPr>
              <a:t>, </a:t>
            </a:r>
            <a:r>
              <a:rPr lang="en" sz="3199" b="1" dirty="0">
                <a:solidFill>
                  <a:srgbClr val="FF0000"/>
                </a:solidFill>
              </a:rPr>
              <a:t>3072</a:t>
            </a:r>
            <a:r>
              <a:rPr lang="en-US" sz="3199" b="1" dirty="0">
                <a:solidFill>
                  <a:srgbClr val="FF0000"/>
                </a:solidFill>
              </a:rPr>
              <a:t>)</a:t>
            </a:r>
            <a:endParaRPr sz="3199" b="1" dirty="0">
              <a:solidFill>
                <a:srgbClr val="FF0000"/>
              </a:solidFill>
            </a:endParaRPr>
          </a:p>
        </p:txBody>
      </p:sp>
      <p:sp>
        <p:nvSpPr>
          <p:cNvPr id="20" name="Google Shape;754;p67"/>
          <p:cNvSpPr/>
          <p:nvPr/>
        </p:nvSpPr>
        <p:spPr>
          <a:xfrm>
            <a:off x="5786358" y="1338231"/>
            <a:ext cx="622916" cy="610241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endParaRPr sz="2487"/>
          </a:p>
        </p:txBody>
      </p:sp>
      <p:sp>
        <p:nvSpPr>
          <p:cNvPr id="21" name="Google Shape;755;p67"/>
          <p:cNvSpPr txBox="1"/>
          <p:nvPr/>
        </p:nvSpPr>
        <p:spPr>
          <a:xfrm>
            <a:off x="6373636" y="807669"/>
            <a:ext cx="1914301" cy="529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r>
              <a:rPr lang="en-US" sz="3199" b="1" dirty="0">
                <a:solidFill>
                  <a:srgbClr val="0000FF"/>
                </a:solidFill>
              </a:rPr>
              <a:t>(</a:t>
            </a:r>
            <a:r>
              <a:rPr lang="en" sz="3199" b="1" dirty="0">
                <a:solidFill>
                  <a:srgbClr val="0000FF"/>
                </a:solidFill>
              </a:rPr>
              <a:t>3072</a:t>
            </a:r>
            <a:r>
              <a:rPr lang="en-US" sz="3199" b="1" dirty="0">
                <a:solidFill>
                  <a:srgbClr val="0000FF"/>
                </a:solidFill>
              </a:rPr>
              <a:t>,)</a:t>
            </a:r>
            <a:endParaRPr sz="3199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188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Johnson NN clas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JJohnson NN class Lecture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12895</TotalTime>
  <Words>7742</Words>
  <Application>Microsoft Office PowerPoint</Application>
  <PresentationFormat>Widescreen</PresentationFormat>
  <Paragraphs>2055</Paragraphs>
  <Slides>189</Slides>
  <Notes>10</Notes>
  <HiddenSlides>23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189</vt:i4>
      </vt:variant>
    </vt:vector>
  </HeadingPairs>
  <TitlesOfParts>
    <vt:vector size="197" baseType="lpstr">
      <vt:lpstr>Arial</vt:lpstr>
      <vt:lpstr>Calibri</vt:lpstr>
      <vt:lpstr>Calibri Light</vt:lpstr>
      <vt:lpstr>Courier New</vt:lpstr>
      <vt:lpstr>Times New Roman</vt:lpstr>
      <vt:lpstr>Office Theme</vt:lpstr>
      <vt:lpstr>JJohnson NN class</vt:lpstr>
      <vt:lpstr>1_JJohnson NN class Lecture 3</vt:lpstr>
      <vt:lpstr>Machine Learning  Computer Vision (UW EE/CSE 576)</vt:lpstr>
      <vt:lpstr>Class calendar</vt:lpstr>
      <vt:lpstr>Readings</vt:lpstr>
      <vt:lpstr>References</vt:lpstr>
      <vt:lpstr>Traditional machine learning</vt:lpstr>
      <vt:lpstr>… finish off previous lecture …</vt:lpstr>
      <vt:lpstr>Why Bayesian (probabilistic) modeling?</vt:lpstr>
      <vt:lpstr>Example: merge GPS readings</vt:lpstr>
      <vt:lpstr>Answer: use inverse variances (Appendix B)</vt:lpstr>
      <vt:lpstr>Answer: merge GPS readings</vt:lpstr>
      <vt:lpstr>Why a Bayesian formulation?</vt:lpstr>
      <vt:lpstr>Energy minimization</vt:lpstr>
      <vt:lpstr>Digital Photomontage</vt:lpstr>
      <vt:lpstr>Markov Random Fields</vt:lpstr>
      <vt:lpstr>Conditional Random Fields</vt:lpstr>
      <vt:lpstr>Dense CRF [Krähenbühl and Koltun 2011]</vt:lpstr>
      <vt:lpstr>Traditional machine learning (today’s lecture)</vt:lpstr>
      <vt:lpstr>I’ll be borrowing slides from</vt:lpstr>
      <vt:lpstr>Lecture 2: Image Classification</vt:lpstr>
      <vt:lpstr>Image Classification</vt:lpstr>
      <vt:lpstr>Problem: Semantic Gap</vt:lpstr>
      <vt:lpstr>Challenges: Viewpoint Variation</vt:lpstr>
      <vt:lpstr>Challenges: Intraclass Variation</vt:lpstr>
      <vt:lpstr>Challenges: Fine-Grained Categories</vt:lpstr>
      <vt:lpstr>Challenges: Background Clutter</vt:lpstr>
      <vt:lpstr>Challenges: Illumination Changes</vt:lpstr>
      <vt:lpstr>Challenges: Deformation</vt:lpstr>
      <vt:lpstr>Challenges: Occlusion</vt:lpstr>
      <vt:lpstr>Image Classification: Building Block for other tasks!</vt:lpstr>
      <vt:lpstr>Image Classification: Building Block for other tasks!</vt:lpstr>
      <vt:lpstr>Image Classification: Building Block for other tasks!</vt:lpstr>
      <vt:lpstr>Image Classification: Building Block for other tasks!</vt:lpstr>
      <vt:lpstr>Image Classification: Building Block for other tasks!</vt:lpstr>
      <vt:lpstr>Image Classification: Building Block for other tasks!</vt:lpstr>
      <vt:lpstr>Image Classification: Building Block for other tasks!</vt:lpstr>
      <vt:lpstr>An Image Classifier</vt:lpstr>
      <vt:lpstr>You could try …</vt:lpstr>
      <vt:lpstr>Machine Learning: Data-Driven Approach</vt:lpstr>
      <vt:lpstr>Supervised learning</vt:lpstr>
      <vt:lpstr>Supervised learning</vt:lpstr>
      <vt:lpstr>Traditional and deep learning</vt:lpstr>
      <vt:lpstr>Traditional machine learning</vt:lpstr>
      <vt:lpstr>Nearest neighbors</vt:lpstr>
      <vt:lpstr>First classifier: Nearest Neighbor</vt:lpstr>
      <vt:lpstr>Distance Metric to compare images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this look like?</vt:lpstr>
      <vt:lpstr>What does this look like?</vt:lpstr>
      <vt:lpstr>Nearest Neighbor Decision Boundaries</vt:lpstr>
      <vt:lpstr>Nearest Neighbor Decision Boundaries</vt:lpstr>
      <vt:lpstr>Nearest Neighbor Decision Boundaries</vt:lpstr>
      <vt:lpstr>Nearest Neighbor Decision Boundaries</vt:lpstr>
      <vt:lpstr>Nearest Neighbor Decision Boundaries</vt:lpstr>
      <vt:lpstr>Nearest Neighbor Decision Boundaries</vt:lpstr>
      <vt:lpstr>Nearest Neighbor Decision Boundaries</vt:lpstr>
      <vt:lpstr>K-Nearest Neighbors</vt:lpstr>
      <vt:lpstr>K-Nearest Neighbors</vt:lpstr>
      <vt:lpstr>K-Nearest Neighbors</vt:lpstr>
      <vt:lpstr>K-Nearest Neighbors</vt:lpstr>
      <vt:lpstr>K-Nearest Neighbors: Distance Metric</vt:lpstr>
      <vt:lpstr>K-Nearest Neighbors: Distance Metric</vt:lpstr>
      <vt:lpstr>K-Nearest Neighbors: Distance Metric</vt:lpstr>
      <vt:lpstr>K-Nearest Neighbors:  Web Demo</vt:lpstr>
      <vt:lpstr>Hyperparameters</vt:lpstr>
      <vt:lpstr>Hyperparameters</vt:lpstr>
      <vt:lpstr>Setting Hyperparameters</vt:lpstr>
      <vt:lpstr>Setting Hyperparameters</vt:lpstr>
      <vt:lpstr>Setting Hyperparameters</vt:lpstr>
      <vt:lpstr>Setting Hyperparameters</vt:lpstr>
      <vt:lpstr>Setting Hyperparameters</vt:lpstr>
      <vt:lpstr>Setting Hyperparameters</vt:lpstr>
      <vt:lpstr>Setting Hyperparameters</vt:lpstr>
      <vt:lpstr>K-Nearest Neighbor on raw pixels is seldom used</vt:lpstr>
      <vt:lpstr>Nearest Neighbor with ConvNet features works well!</vt:lpstr>
      <vt:lpstr>Nearest Neighbor with ConvNet features works well!</vt:lpstr>
      <vt:lpstr>Machine learning</vt:lpstr>
      <vt:lpstr>Bayesian classification</vt:lpstr>
      <vt:lpstr>Bayesian classification</vt:lpstr>
      <vt:lpstr>Logistic sigmoid function</vt:lpstr>
      <vt:lpstr>Multivariate Gaussian distributions</vt:lpstr>
      <vt:lpstr>Multivariate Gaussian distribution</vt:lpstr>
      <vt:lpstr>Logistic regression</vt:lpstr>
      <vt:lpstr>Multiple classes &amp; linear discriminant analysis</vt:lpstr>
      <vt:lpstr>Quadratic discriminant analysis</vt:lpstr>
      <vt:lpstr>Machine learning</vt:lpstr>
      <vt:lpstr>Lecture 3: Linear Classifiers</vt:lpstr>
      <vt:lpstr>PowerPoint Presentation</vt:lpstr>
      <vt:lpstr>Recall CIFAR10</vt:lpstr>
      <vt:lpstr>Parametric Approach</vt:lpstr>
      <vt:lpstr>Parametric Approach: Linear Classifier</vt:lpstr>
      <vt:lpstr>Parametric Approach: Linear Classifier</vt:lpstr>
      <vt:lpstr>Parametric Approach: Linear Classifier</vt:lpstr>
      <vt:lpstr>Example for 2x2 image, 3 classes (cat/dog/ship)</vt:lpstr>
      <vt:lpstr>Example for 2x2 image, 3 classes (cat/dog/ship)</vt:lpstr>
      <vt:lpstr>Linear Classifier: Algebraic Viewpoint</vt:lpstr>
      <vt:lpstr>Linear Classifier: Bias Trick</vt:lpstr>
      <vt:lpstr>Linear Classifier: Predictions are Linear!</vt:lpstr>
      <vt:lpstr>Linear Classifier: Predictions are Linear!</vt:lpstr>
      <vt:lpstr>Interpreting a Linear Classifier</vt:lpstr>
      <vt:lpstr>Interpreting a Linear Classifier</vt:lpstr>
      <vt:lpstr>Interpreting an Linear Classifier</vt:lpstr>
      <vt:lpstr>Interpreting an Linear Classifier: Visual Viewpoint</vt:lpstr>
      <vt:lpstr>Interpreting an Linear Classifier: Visual Viewpoint</vt:lpstr>
      <vt:lpstr>Interpreting an Linear Classifier: Visual Viewpoint</vt:lpstr>
      <vt:lpstr>Interpreting a Linear Classifier: Geometric Viewpoint</vt:lpstr>
      <vt:lpstr>Interpreting a Linear Classifier: Geometric Viewpoint</vt:lpstr>
      <vt:lpstr>Interpreting a Linear Classifier: Geometric Viewpoint</vt:lpstr>
      <vt:lpstr>Interpreting a Linear Classifier: Geometric Viewpoint</vt:lpstr>
      <vt:lpstr>Interpreting a Linear Classifier: Geometric Viewpoint</vt:lpstr>
      <vt:lpstr>Hard Cases for a Linear Classifier</vt:lpstr>
      <vt:lpstr>Linear Classifier: Three Viewpoints</vt:lpstr>
      <vt:lpstr>So Far: Defined a linear score function</vt:lpstr>
      <vt:lpstr>Choosing a good W</vt:lpstr>
      <vt:lpstr>Loss Function</vt:lpstr>
      <vt:lpstr>Loss Function</vt:lpstr>
      <vt:lpstr>Loss Function</vt:lpstr>
      <vt:lpstr>Loss Function</vt:lpstr>
      <vt:lpstr>Loss Function</vt:lpstr>
      <vt:lpstr>Multiclass SVM Loss</vt:lpstr>
      <vt:lpstr>Multiclass SVM Loss</vt:lpstr>
      <vt:lpstr>Multiclass SVM Loss</vt:lpstr>
      <vt:lpstr>Multiclass SVM Loss</vt:lpstr>
      <vt:lpstr>Multiclass SVM Loss</vt:lpstr>
      <vt:lpstr>Multiclass SVM Loss</vt:lpstr>
      <vt:lpstr>Multiclass SVM Loss</vt:lpstr>
      <vt:lpstr>Multiclass SVM Loss</vt:lpstr>
      <vt:lpstr>Multiclass SVM Loss</vt:lpstr>
      <vt:lpstr>Multiclass SVM Loss</vt:lpstr>
      <vt:lpstr>Multiclass SVM Loss</vt:lpstr>
      <vt:lpstr>Multiclass SVM Loss</vt:lpstr>
      <vt:lpstr>Multiclass SVM Loss</vt:lpstr>
      <vt:lpstr>Multiclass SVM Loss</vt:lpstr>
      <vt:lpstr>Multiclass SVM Loss</vt:lpstr>
      <vt:lpstr>Multiclass SVM Loss</vt:lpstr>
      <vt:lpstr>Multiclass SVM Loss</vt:lpstr>
      <vt:lpstr>Multiclass SVM Loss</vt:lpstr>
      <vt:lpstr>Multiclass SVM Loss</vt:lpstr>
      <vt:lpstr>Regularization: Beyond Training Error</vt:lpstr>
      <vt:lpstr>Regularization: Beyond Training Error</vt:lpstr>
      <vt:lpstr>Regularization: Beyond Training Error</vt:lpstr>
      <vt:lpstr>Regularization: Beyond Training Error</vt:lpstr>
      <vt:lpstr>Regularization: Beyond Training Error</vt:lpstr>
      <vt:lpstr>Regularization: Expressing Preferences</vt:lpstr>
      <vt:lpstr>Regularization: Expressing Preferences</vt:lpstr>
      <vt:lpstr>Regularization: Prefer Simpler Models</vt:lpstr>
      <vt:lpstr>Regularization: Prefer Simpler Models</vt:lpstr>
      <vt:lpstr>Regularization: Prefer Simpler Models</vt:lpstr>
      <vt:lpstr>Regularization: Prefer Simpler Models</vt:lpstr>
      <vt:lpstr>Cross-Entropy Loss (Multinomial Logistic Regression)</vt:lpstr>
      <vt:lpstr>Cross-Entropy Loss (Multinomial Logistic Regression)</vt:lpstr>
      <vt:lpstr>Cross-Entropy Loss (Multinomial Logistic Regression)</vt:lpstr>
      <vt:lpstr>Cross-Entropy Loss (Multinomial Logistic Regression)</vt:lpstr>
      <vt:lpstr>Cross-Entropy Loss (Multinomial Logistic Regression)</vt:lpstr>
      <vt:lpstr>Cross-Entropy Loss (Multinomial Logistic Regression)</vt:lpstr>
      <vt:lpstr>Cross-Entropy Loss (Multinomial Logistic Regression)</vt:lpstr>
      <vt:lpstr>Cross-Entropy Loss (Multinomial Logistic Regression)</vt:lpstr>
      <vt:lpstr>Cross-Entropy Loss (Multinomial Logistic Regression)</vt:lpstr>
      <vt:lpstr>Cross-Entropy Loss (Multinomial Logistic Regression)</vt:lpstr>
      <vt:lpstr>Cross-Entropy Loss (Multinomial Logistic Regression)</vt:lpstr>
      <vt:lpstr>Cross-Entropy Loss (Multinomial Logistic Regression)</vt:lpstr>
      <vt:lpstr>Cross-Entropy Loss (Multinomial Logistic Regression)</vt:lpstr>
      <vt:lpstr>Cross-Entropy Loss (Multinomial Logistic Regression)</vt:lpstr>
      <vt:lpstr>Cross-Entropy Loss (Multinomial Logistic Regression)</vt:lpstr>
      <vt:lpstr>Cross-Entropy vs SVM Loss</vt:lpstr>
      <vt:lpstr>Cross-Entropy vs SVM Loss</vt:lpstr>
      <vt:lpstr>Cross-Entropy vs SVM Loss</vt:lpstr>
      <vt:lpstr>Cross-Entropy vs SVM Loss</vt:lpstr>
      <vt:lpstr>Cross-Entropy vs SVM Loss</vt:lpstr>
      <vt:lpstr>Cross-Entropy vs SVM Loss</vt:lpstr>
      <vt:lpstr>Recap: Three ways to think about linear classifiers</vt:lpstr>
      <vt:lpstr>Recap: Loss Functions quantify preferences</vt:lpstr>
      <vt:lpstr>Recap: Loss Functions quantify preferences</vt:lpstr>
      <vt:lpstr>Machine learning</vt:lpstr>
      <vt:lpstr>Support vector machines (SVMs)</vt:lpstr>
      <vt:lpstr>Kernelized support vector machines</vt:lpstr>
      <vt:lpstr>Hinge loss vs. logistic regression</vt:lpstr>
      <vt:lpstr>Decision trees (lighting speed)</vt:lpstr>
      <vt:lpstr>Random forest</vt:lpstr>
      <vt:lpstr>Random forest</vt:lpstr>
      <vt:lpstr>Application: Kinect body pose estimation</vt:lpstr>
      <vt:lpstr>Lecture recap: machine learning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Rick Szeliski</dc:creator>
  <cp:lastModifiedBy>Rick Szeliski</cp:lastModifiedBy>
  <cp:revision>200</cp:revision>
  <dcterms:created xsi:type="dcterms:W3CDTF">2018-03-27T22:07:28Z</dcterms:created>
  <dcterms:modified xsi:type="dcterms:W3CDTF">2020-04-16T21:41:01Z</dcterms:modified>
</cp:coreProperties>
</file>