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  <p:sldMasterId id="2147483875" r:id="rId3"/>
  </p:sldMasterIdLst>
  <p:notesMasterIdLst>
    <p:notesMasterId r:id="rId85"/>
  </p:notesMasterIdLst>
  <p:handoutMasterIdLst>
    <p:handoutMasterId r:id="rId86"/>
  </p:handoutMasterIdLst>
  <p:sldIdLst>
    <p:sldId id="613" r:id="rId4"/>
    <p:sldId id="547" r:id="rId5"/>
    <p:sldId id="548" r:id="rId6"/>
    <p:sldId id="549" r:id="rId7"/>
    <p:sldId id="550" r:id="rId8"/>
    <p:sldId id="553" r:id="rId9"/>
    <p:sldId id="554" r:id="rId10"/>
    <p:sldId id="555" r:id="rId11"/>
    <p:sldId id="621" r:id="rId12"/>
    <p:sldId id="556" r:id="rId13"/>
    <p:sldId id="622" r:id="rId14"/>
    <p:sldId id="623" r:id="rId15"/>
    <p:sldId id="558" r:id="rId16"/>
    <p:sldId id="624" r:id="rId17"/>
    <p:sldId id="649" r:id="rId18"/>
    <p:sldId id="648" r:id="rId19"/>
    <p:sldId id="641" r:id="rId20"/>
    <p:sldId id="625" r:id="rId21"/>
    <p:sldId id="562" r:id="rId22"/>
    <p:sldId id="515" r:id="rId23"/>
    <p:sldId id="516" r:id="rId24"/>
    <p:sldId id="476" r:id="rId25"/>
    <p:sldId id="616" r:id="rId26"/>
    <p:sldId id="496" r:id="rId27"/>
    <p:sldId id="497" r:id="rId28"/>
    <p:sldId id="539" r:id="rId29"/>
    <p:sldId id="451" r:id="rId30"/>
    <p:sldId id="626" r:id="rId31"/>
    <p:sldId id="627" r:id="rId32"/>
    <p:sldId id="628" r:id="rId33"/>
    <p:sldId id="629" r:id="rId34"/>
    <p:sldId id="630" r:id="rId35"/>
    <p:sldId id="631" r:id="rId36"/>
    <p:sldId id="632" r:id="rId37"/>
    <p:sldId id="633" r:id="rId38"/>
    <p:sldId id="634" r:id="rId39"/>
    <p:sldId id="635" r:id="rId40"/>
    <p:sldId id="636" r:id="rId41"/>
    <p:sldId id="637" r:id="rId42"/>
    <p:sldId id="638" r:id="rId43"/>
    <p:sldId id="639" r:id="rId44"/>
    <p:sldId id="640" r:id="rId45"/>
    <p:sldId id="452" r:id="rId46"/>
    <p:sldId id="453" r:id="rId47"/>
    <p:sldId id="509" r:id="rId48"/>
    <p:sldId id="611" r:id="rId49"/>
    <p:sldId id="642" r:id="rId50"/>
    <p:sldId id="650" r:id="rId51"/>
    <p:sldId id="651" r:id="rId52"/>
    <p:sldId id="652" r:id="rId53"/>
    <p:sldId id="653" r:id="rId54"/>
    <p:sldId id="656" r:id="rId55"/>
    <p:sldId id="657" r:id="rId56"/>
    <p:sldId id="658" r:id="rId57"/>
    <p:sldId id="659" r:id="rId58"/>
    <p:sldId id="660" r:id="rId59"/>
    <p:sldId id="661" r:id="rId60"/>
    <p:sldId id="662" r:id="rId61"/>
    <p:sldId id="663" r:id="rId62"/>
    <p:sldId id="664" r:id="rId63"/>
    <p:sldId id="665" r:id="rId64"/>
    <p:sldId id="666" r:id="rId65"/>
    <p:sldId id="667" r:id="rId66"/>
    <p:sldId id="669" r:id="rId67"/>
    <p:sldId id="670" r:id="rId68"/>
    <p:sldId id="671" r:id="rId69"/>
    <p:sldId id="672" r:id="rId70"/>
    <p:sldId id="673" r:id="rId71"/>
    <p:sldId id="674" r:id="rId72"/>
    <p:sldId id="675" r:id="rId73"/>
    <p:sldId id="676" r:id="rId74"/>
    <p:sldId id="677" r:id="rId75"/>
    <p:sldId id="678" r:id="rId76"/>
    <p:sldId id="679" r:id="rId77"/>
    <p:sldId id="680" r:id="rId78"/>
    <p:sldId id="681" r:id="rId79"/>
    <p:sldId id="682" r:id="rId80"/>
    <p:sldId id="683" r:id="rId81"/>
    <p:sldId id="684" r:id="rId82"/>
    <p:sldId id="685" r:id="rId83"/>
    <p:sldId id="686" r:id="rId84"/>
  </p:sldIdLst>
  <p:sldSz cx="9144000" cy="6858000" type="screen4x3"/>
  <p:notesSz cx="7315200" cy="9601200"/>
  <p:custDataLst>
    <p:tags r:id="rId8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DDDDD"/>
    <a:srgbClr val="009900"/>
    <a:srgbClr val="FF0000"/>
    <a:srgbClr val="FFFF00"/>
    <a:srgbClr val="33CC33"/>
    <a:srgbClr val="FF9900"/>
    <a:srgbClr val="0066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0" autoAdjust="0"/>
    <p:restoredTop sz="90940" autoAdjust="0"/>
  </p:normalViewPr>
  <p:slideViewPr>
    <p:cSldViewPr>
      <p:cViewPr varScale="1">
        <p:scale>
          <a:sx n="80" d="100"/>
          <a:sy n="80" d="100"/>
        </p:scale>
        <p:origin x="58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theme" Target="theme/theme1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ags" Target="tags/tag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52DAF9-3392-4CBD-B3A4-0DB0F924E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20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2538" y="717550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540250"/>
            <a:ext cx="53848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9586CB6-BCE0-4BF3-81E0-5BAB7ED4B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892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8E48B-0C04-4B68-9EB5-51B0C034EF33}" type="slidenum">
              <a:rPr lang="en-GB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B9568-F711-48C3-AB4E-9801A519BB01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C164F-F28E-4C43-8BD9-FA11EBCE3785}" type="slidenum">
              <a:rPr lang="en-US"/>
              <a:pPr/>
              <a:t>23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A6BC2-35DA-47B6-B292-6D2A0F09AB64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6E640-A3A3-42BB-88D8-986CC438D9F3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EE493-F194-47CE-BFEA-76433316F3CC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28FB3-5AFD-4850-A9C2-D515CF4756BA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CCD0B-304E-4D71-B73C-EE265D8BB34F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396CD-D24A-40F7-90D7-528C8ED7FD52}" type="slidenum">
              <a:rPr lang="en-GB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2AC53-D684-4F12-A19E-DD045AE9064B}" type="slidenum">
              <a:rPr lang="en-GB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81684-F474-4E39-B4C0-40D7F029510D}" type="slidenum">
              <a:rPr lang="en-GB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5365353" cy="4320317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D3E11-B5D8-4EB1-BCF3-9F9E364DAEF0}" type="slidenum">
              <a:rPr lang="en-GB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E127-D03A-472C-BE8E-EFD7DB3BCA0D}" type="slidenum">
              <a:rPr lang="en-GB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3F499-0F0F-4514-A233-C5D656EBE467}" type="slidenum">
              <a:rPr lang="en-GB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0DECC-C209-4800-AB0C-DB2A87811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46551-3C9D-4EA0-A580-2D0EB1A41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681E-646E-4E12-AB2E-69BC5DB9F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C5EE-F5B8-4E62-B4FB-0D78900CE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435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B4A0E-913D-4144-9E32-56EDEE459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906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A6A1B-DB92-44BE-9B6D-490ADB92D3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531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C10E9-0527-47F3-8FDE-A9621C1A93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197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3D359-7584-4C24-9EEA-0F6BE5FEA1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125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0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E22E8-AA97-45BE-AEA4-5BE2991FE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528B6-1EF9-4723-8024-127F86C65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12165-2853-448C-923F-2AD7662E6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E129A-E41D-479C-9971-1A57C1F71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1E29F-2755-4AC4-BF8F-344E7934F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AE68E-E460-4C35-B7E2-12D3283E2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21FA8-52E6-4D94-9B1C-C90744C39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D1758-38F3-49BF-9CFC-777DD9A55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3AA3C-A4BB-42D5-B90D-584017FFE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5D77F-BB28-41C3-94D6-2B246E089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9A47E-62D4-4714-AE69-E147D340B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A51AC-AC57-4130-94D2-B1A5EC89D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753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8760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F5919-B9DF-40AE-B055-444C1C5F3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154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257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91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441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490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460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096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663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127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2331734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D9DB3-E0F0-4037-8604-C20FF9505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906098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510976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229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19538"/>
            <a:ext cx="8229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932480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5910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77C44-AEFC-4963-95A5-398EBC068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E8EE9-95E5-448C-B6E5-10BB53234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068DC-28F9-4734-A638-4F85B8F3C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4320C-3B60-48EB-BDA7-30651CD15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DB7C-5A7F-491A-879B-F3A3C04F8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981CBE74-0004-4816-9D43-288298135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93" r:id="rId12"/>
    <p:sldLayoutId id="2147483894" r:id="rId13"/>
    <p:sldLayoutId id="2147483895" r:id="rId14"/>
    <p:sldLayoutId id="2147483896" r:id="rId15"/>
    <p:sldLayoutId id="2147483897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98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98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E0755782-99A4-4C75-A93F-3FFC3A3A3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59814" name="Line 6"/>
          <p:cNvSpPr>
            <a:spLocks noChangeShapeType="1"/>
          </p:cNvSpPr>
          <p:nvPr/>
        </p:nvSpPr>
        <p:spPr bwMode="auto">
          <a:xfrm>
            <a:off x="457200" y="990600"/>
            <a:ext cx="8229600" cy="0"/>
          </a:xfrm>
          <a:prstGeom prst="line">
            <a:avLst/>
          </a:prstGeom>
          <a:noFill/>
          <a:ln w="222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&gt;"/>
        <a:defRPr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5/24/2019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713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hyperlink" Target="http://www.ri.cmu.edu/pub_files/pub2/okutomi_m_1993_1/okutomi_m_1993_1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68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homes/seitz/papers/kutu-ijcv00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image" Target="../media/image109.png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5.png"/><Relationship Id="rId7" Type="http://schemas.openxmlformats.org/officeDocument/2006/relationships/image" Target="../media/image148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54.png"/><Relationship Id="rId5" Type="http://schemas.openxmlformats.org/officeDocument/2006/relationships/image" Target="../media/image147.png"/><Relationship Id="rId10" Type="http://schemas.openxmlformats.org/officeDocument/2006/relationships/image" Target="../media/image153.png"/><Relationship Id="rId4" Type="http://schemas.openxmlformats.org/officeDocument/2006/relationships/image" Target="../media/image146.png"/><Relationship Id="rId9" Type="http://schemas.openxmlformats.org/officeDocument/2006/relationships/image" Target="../media/image15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41.png"/><Relationship Id="rId7" Type="http://schemas.openxmlformats.org/officeDocument/2006/relationships/image" Target="../media/image16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-533400" y="4114800"/>
            <a:ext cx="1028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EE/CSE 576</a:t>
            </a:r>
          </a:p>
          <a:p>
            <a:r>
              <a:rPr lang="en-US" dirty="0" smtClean="0"/>
              <a:t>Linda Shapiro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1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Scanning technologies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Laser scanner, coordinate measuring machine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accurate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Expensive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Complicated to use</a:t>
            </a:r>
          </a:p>
        </p:txBody>
      </p:sp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3"/>
          <a:srcRect l="3435" t="1219" r="3435" b="2438"/>
          <a:stretch>
            <a:fillRect/>
          </a:stretch>
        </p:blipFill>
        <p:spPr bwMode="auto">
          <a:xfrm>
            <a:off x="5005388" y="2122488"/>
            <a:ext cx="19065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5862" name="Picture 6" descr="scanner-head-and-david-head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494088"/>
            <a:ext cx="4503738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67300" y="4965700"/>
            <a:ext cx="1795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Minolta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137400" y="6162675"/>
            <a:ext cx="17954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/>
                </a:solidFill>
                <a:latin typeface="Calibri"/>
              </a:rPr>
              <a:t>Contura</a:t>
            </a:r>
            <a:r>
              <a:rPr lang="en-GB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800" dirty="0" smtClean="0">
                <a:solidFill>
                  <a:prstClr val="black"/>
                </a:solidFill>
                <a:latin typeface="Calibri"/>
              </a:rPr>
              <a:t>CMM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223963" y="6265863"/>
            <a:ext cx="2720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>
                <a:solidFill>
                  <a:prstClr val="white"/>
                </a:solidFill>
              </a:rPr>
              <a:t>“Michelangelo” project</a:t>
            </a:r>
          </a:p>
        </p:txBody>
      </p:sp>
      <p:pic>
        <p:nvPicPr>
          <p:cNvPr id="505866" name="Picture 10" descr="con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3203575"/>
            <a:ext cx="177165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67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Scanning System</a:t>
            </a:r>
            <a:endParaRPr lang="en-US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906"/>
            <a:ext cx="5182049" cy="44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371600"/>
            <a:ext cx="3944937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0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“Us” Data Set (subset)</a:t>
            </a:r>
            <a:endParaRPr lang="en-US" dirty="0"/>
          </a:p>
        </p:txBody>
      </p:sp>
      <p:pic>
        <p:nvPicPr>
          <p:cNvPr id="37890" name="Picture 2" descr="C:\Users\shapiro\Desktop\sample2D\lin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1"/>
            <a:ext cx="1447800" cy="21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shapiro\Desktop\sample2D\ka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74" y="1295400"/>
            <a:ext cx="1538028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shapiro\Desktop\sample2D\xi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1"/>
            <a:ext cx="1676400" cy="21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shapiro\Desktop\sample2D\stev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86435"/>
            <a:ext cx="149727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:\Users\shapiro\Desktop\sample2D\er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8282"/>
            <a:ext cx="15396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C:\Users\shapiro\Desktop\sample2D\indr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45" y="3738282"/>
            <a:ext cx="160197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C:\Users\shapiro\Desktop\sample2D\sara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767779"/>
            <a:ext cx="1587500" cy="21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C:\Users\shapiro\Desktop\sample2D\carr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767780"/>
            <a:ext cx="160020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58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743075"/>
            <a:ext cx="6781800" cy="1373188"/>
          </a:xfrm>
          <a:noFill/>
          <a:ln/>
        </p:spPr>
        <p:txBody>
          <a:bodyPr/>
          <a:lstStyle/>
          <a:p>
            <a:pPr indent="20638" algn="ctr">
              <a:lnSpc>
                <a:spcPct val="80000"/>
              </a:lnSpc>
              <a:buFontTx/>
              <a:buNone/>
            </a:pPr>
            <a:r>
              <a:rPr lang="en-GB" sz="2400" i="1" dirty="0"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</a:p>
        </p:txBody>
      </p:sp>
      <p:sp>
        <p:nvSpPr>
          <p:cNvPr id="866313" name="AutoShape 9"/>
          <p:cNvSpPr>
            <a:spLocks noChangeArrowheads="1"/>
          </p:cNvSpPr>
          <p:nvPr/>
        </p:nvSpPr>
        <p:spPr bwMode="auto">
          <a:xfrm flipH="1">
            <a:off x="4346575" y="4329113"/>
            <a:ext cx="674688" cy="6762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4" name="AutoShape 10"/>
          <p:cNvSpPr>
            <a:spLocks noChangeArrowheads="1"/>
          </p:cNvSpPr>
          <p:nvPr/>
        </p:nvSpPr>
        <p:spPr bwMode="auto">
          <a:xfrm flipH="1">
            <a:off x="3538538" y="4419600"/>
            <a:ext cx="584200" cy="404813"/>
          </a:xfrm>
          <a:prstGeom prst="leftArrow">
            <a:avLst>
              <a:gd name="adj1" fmla="val 50000"/>
              <a:gd name="adj2" fmla="val 360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8" name="AutoShape 14"/>
          <p:cNvSpPr>
            <a:spLocks noChangeArrowheads="1"/>
          </p:cNvSpPr>
          <p:nvPr/>
        </p:nvSpPr>
        <p:spPr bwMode="auto">
          <a:xfrm>
            <a:off x="5157788" y="4419600"/>
            <a:ext cx="854075" cy="450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162300" y="5049838"/>
            <a:ext cx="1319213" cy="1038225"/>
            <a:chOff x="1992" y="3181"/>
            <a:chExt cx="831" cy="654"/>
          </a:xfrm>
        </p:grpSpPr>
        <p:sp>
          <p:nvSpPr>
            <p:cNvPr id="866316" name="AutoShape 12"/>
            <p:cNvSpPr>
              <a:spLocks noChangeArrowheads="1"/>
            </p:cNvSpPr>
            <p:nvPr/>
          </p:nvSpPr>
          <p:spPr bwMode="auto">
            <a:xfrm rot="17998004" flipH="1">
              <a:off x="2512" y="3237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19" name="Text Box 15"/>
            <p:cNvSpPr txBox="1">
              <a:spLocks noChangeArrowheads="1"/>
            </p:cNvSpPr>
            <p:nvPr/>
          </p:nvSpPr>
          <p:spPr bwMode="auto">
            <a:xfrm flipH="1">
              <a:off x="1992" y="3602"/>
              <a:ext cx="63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material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48215" y="5094288"/>
            <a:ext cx="1338263" cy="993775"/>
            <a:chOff x="2991" y="3209"/>
            <a:chExt cx="843" cy="626"/>
          </a:xfrm>
        </p:grpSpPr>
        <p:sp>
          <p:nvSpPr>
            <p:cNvPr id="866317" name="AutoShape 13"/>
            <p:cNvSpPr>
              <a:spLocks noChangeArrowheads="1"/>
            </p:cNvSpPr>
            <p:nvPr/>
          </p:nvSpPr>
          <p:spPr bwMode="auto">
            <a:xfrm rot="14348698" flipH="1">
              <a:off x="2994" y="3265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0" name="Text Box 16"/>
            <p:cNvSpPr txBox="1">
              <a:spLocks noChangeArrowheads="1"/>
            </p:cNvSpPr>
            <p:nvPr/>
          </p:nvSpPr>
          <p:spPr bwMode="auto">
            <a:xfrm flipH="1">
              <a:off x="2991" y="3602"/>
              <a:ext cx="84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illumination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05275" y="3203575"/>
            <a:ext cx="1187450" cy="1035050"/>
            <a:chOff x="2586" y="2018"/>
            <a:chExt cx="748" cy="652"/>
          </a:xfrm>
        </p:grpSpPr>
        <p:sp>
          <p:nvSpPr>
            <p:cNvPr id="866315" name="AutoShape 11"/>
            <p:cNvSpPr>
              <a:spLocks noChangeArrowheads="1"/>
            </p:cNvSpPr>
            <p:nvPr/>
          </p:nvSpPr>
          <p:spPr bwMode="auto">
            <a:xfrm rot="5400000" flipH="1">
              <a:off x="2768" y="2358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1" name="Text Box 17"/>
            <p:cNvSpPr txBox="1">
              <a:spLocks noChangeArrowheads="1"/>
            </p:cNvSpPr>
            <p:nvPr/>
          </p:nvSpPr>
          <p:spPr bwMode="auto">
            <a:xfrm flipH="1">
              <a:off x="2586" y="2018"/>
              <a:ext cx="7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viewpoint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09600" y="3471863"/>
            <a:ext cx="2522538" cy="2522537"/>
            <a:chOff x="556" y="2187"/>
            <a:chExt cx="1589" cy="1589"/>
          </a:xfrm>
        </p:grpSpPr>
        <p:pic>
          <p:nvPicPr>
            <p:cNvPr id="866312" name="Picture 8" descr="house_new_A_re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" y="2187"/>
              <a:ext cx="1589" cy="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6322" name="Text Box 18"/>
            <p:cNvSpPr txBox="1">
              <a:spLocks noChangeArrowheads="1"/>
            </p:cNvSpPr>
            <p:nvPr/>
          </p:nvSpPr>
          <p:spPr bwMode="auto">
            <a:xfrm flipH="1">
              <a:off x="909" y="3545"/>
              <a:ext cx="7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1738" y="3563938"/>
            <a:ext cx="2339975" cy="2436812"/>
            <a:chOff x="3957" y="2245"/>
            <a:chExt cx="1474" cy="1535"/>
          </a:xfrm>
        </p:grpSpPr>
        <p:pic>
          <p:nvPicPr>
            <p:cNvPr id="866308" name="Picture 4" descr="house_new_A_input"/>
            <p:cNvPicPr>
              <a:picLocks noChangeAspect="1" noChangeArrowheads="1"/>
            </p:cNvPicPr>
            <p:nvPr/>
          </p:nvPicPr>
          <p:blipFill>
            <a:blip r:embed="rId4"/>
            <a:srcRect r="4430" b="17717"/>
            <a:stretch>
              <a:fillRect/>
            </a:stretch>
          </p:blipFill>
          <p:spPr bwMode="auto">
            <a:xfrm>
              <a:off x="3957" y="2245"/>
              <a:ext cx="1474" cy="1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6323" name="Text Box 19"/>
            <p:cNvSpPr txBox="1">
              <a:spLocks noChangeArrowheads="1"/>
            </p:cNvSpPr>
            <p:nvPr/>
          </p:nvSpPr>
          <p:spPr bwMode="auto">
            <a:xfrm flipH="1">
              <a:off x="4299" y="3549"/>
              <a:ext cx="63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  image</a:t>
              </a:r>
            </a:p>
          </p:txBody>
        </p:sp>
      </p:grpSp>
      <p:sp>
        <p:nvSpPr>
          <p:cNvPr id="866325" name="AutoShape 21"/>
          <p:cNvSpPr>
            <a:spLocks noChangeArrowheads="1"/>
          </p:cNvSpPr>
          <p:nvPr/>
        </p:nvSpPr>
        <p:spPr bwMode="auto">
          <a:xfrm flipH="1">
            <a:off x="2681288" y="6084888"/>
            <a:ext cx="4310062" cy="536575"/>
          </a:xfrm>
          <a:prstGeom prst="rightArrow">
            <a:avLst>
              <a:gd name="adj1" fmla="val 49704"/>
              <a:gd name="adj2" fmla="val 76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32" name="Text Box 28"/>
          <p:cNvSpPr txBox="1">
            <a:spLocks noChangeArrowheads="1"/>
          </p:cNvSpPr>
          <p:nvPr/>
        </p:nvSpPr>
        <p:spPr bwMode="auto">
          <a:xfrm>
            <a:off x="1482725" y="3405188"/>
            <a:ext cx="1187450" cy="2255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2861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200">
                <a:solidFill>
                  <a:srgbClr val="CC0000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22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6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25" grpId="0" animBg="1"/>
      <p:bldP spid="8663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Estimate the surface </a:t>
            </a:r>
            <a:r>
              <a:rPr lang="en-US" dirty="0" err="1" smtClean="0"/>
              <a:t>normals</a:t>
            </a:r>
            <a:r>
              <a:rPr lang="en-US" dirty="0" smtClean="0"/>
              <a:t> of a given scene given multiple 2D images taken from the </a:t>
            </a:r>
            <a:r>
              <a:rPr lang="en-US" i="1" dirty="0" smtClean="0"/>
              <a:t>same </a:t>
            </a:r>
            <a:r>
              <a:rPr lang="en-US" dirty="0" smtClean="0"/>
              <a:t>viewpoint, but under </a:t>
            </a:r>
            <a:r>
              <a:rPr lang="en-US" i="1" dirty="0" smtClean="0"/>
              <a:t>different lighting </a:t>
            </a:r>
            <a:r>
              <a:rPr lang="en-US" dirty="0" smtClean="0"/>
              <a:t>conditions.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Basic photometric stereo </a:t>
            </a:r>
            <a:r>
              <a:rPr lang="en-US" dirty="0" smtClean="0"/>
              <a:t>required a </a:t>
            </a:r>
            <a:r>
              <a:rPr lang="en-US" dirty="0" err="1" smtClean="0"/>
              <a:t>Lambertian</a:t>
            </a:r>
            <a:r>
              <a:rPr lang="en-US" dirty="0" smtClean="0"/>
              <a:t> reflectance model: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            I =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 </a:t>
            </a:r>
            <a:r>
              <a:rPr lang="en-US" b="1" dirty="0" smtClean="0">
                <a:solidFill>
                  <a:srgbClr val="0000FF"/>
                </a:solidFill>
                <a:sym typeface="Symbol"/>
              </a:rPr>
              <a:t>n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 · </a:t>
            </a:r>
            <a:r>
              <a:rPr lang="en-US" b="1" dirty="0" smtClean="0">
                <a:solidFill>
                  <a:srgbClr val="0000FF"/>
                </a:solidFill>
                <a:sym typeface="Symbol"/>
              </a:rPr>
              <a:t>v</a:t>
            </a:r>
          </a:p>
          <a:p>
            <a:pPr marL="0" indent="0">
              <a:buNone/>
            </a:pPr>
            <a:r>
              <a:rPr lang="en-US" dirty="0" smtClean="0">
                <a:sym typeface="Symbol"/>
              </a:rPr>
              <a:t>where I is pixel </a:t>
            </a:r>
            <a:r>
              <a:rPr lang="en-US" dirty="0" smtClean="0">
                <a:solidFill>
                  <a:schemeClr val="accent6"/>
                </a:solidFill>
                <a:sym typeface="Symbol"/>
              </a:rPr>
              <a:t>intensity</a:t>
            </a:r>
            <a:r>
              <a:rPr lang="en-US" dirty="0" smtClean="0">
                <a:sym typeface="Symbol"/>
              </a:rPr>
              <a:t>, </a:t>
            </a:r>
            <a:r>
              <a:rPr lang="en-US" b="1" dirty="0" smtClean="0">
                <a:sym typeface="Symbol"/>
              </a:rPr>
              <a:t>n</a:t>
            </a:r>
            <a:r>
              <a:rPr lang="en-US" dirty="0" smtClean="0">
                <a:sym typeface="Symbol"/>
              </a:rPr>
              <a:t> is the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normal</a:t>
            </a:r>
            <a:r>
              <a:rPr lang="en-US" dirty="0" smtClean="0">
                <a:sym typeface="Symbol"/>
              </a:rPr>
              <a:t>, </a:t>
            </a:r>
            <a:r>
              <a:rPr lang="en-US" b="1" dirty="0">
                <a:sym typeface="Symbol"/>
              </a:rPr>
              <a:t>v</a:t>
            </a:r>
            <a:r>
              <a:rPr lang="en-US" dirty="0" smtClean="0">
                <a:sym typeface="Symbol"/>
              </a:rPr>
              <a:t> is the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lighting direction</a:t>
            </a:r>
            <a:r>
              <a:rPr lang="en-US" dirty="0" smtClean="0">
                <a:sym typeface="Symbol"/>
              </a:rPr>
              <a:t>, and  is diffuse albedo constant, which is a reflection coefficient.</a:t>
            </a:r>
          </a:p>
        </p:txBody>
      </p:sp>
    </p:spTree>
    <p:extLst>
      <p:ext uri="{BB962C8B-B14F-4D97-AF65-F5344CB8AC3E}">
        <p14:creationId xmlns:p14="http://schemas.microsoft.com/office/powerpoint/2010/main" val="32897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Photometric Stereo</a:t>
            </a:r>
            <a:endParaRPr lang="en-US" dirty="0"/>
          </a:p>
        </p:txBody>
      </p:sp>
      <p:pic>
        <p:nvPicPr>
          <p:cNvPr id="36866" name="Picture 2" descr="Image result for photometric stereo setup with l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65287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95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Photometric Stereo</a:t>
            </a:r>
            <a:endParaRPr lang="en-US" dirty="0"/>
          </a:p>
        </p:txBody>
      </p:sp>
      <p:pic>
        <p:nvPicPr>
          <p:cNvPr id="35844" name="Picture 4" descr="Image result for photometric stereo setup with ligh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22046"/>
            <a:ext cx="6039528" cy="402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31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Photometric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 light sources</a:t>
            </a:r>
          </a:p>
          <a:p>
            <a:r>
              <a:rPr lang="en-US" dirty="0" smtClean="0"/>
              <a:t>Lead to </a:t>
            </a:r>
            <a:r>
              <a:rPr lang="en-US" dirty="0" smtClean="0">
                <a:solidFill>
                  <a:srgbClr val="FF0000"/>
                </a:solidFill>
              </a:rPr>
              <a:t>K images R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p,q</a:t>
            </a:r>
            <a:r>
              <a:rPr lang="en-US" dirty="0" smtClean="0">
                <a:solidFill>
                  <a:srgbClr val="FF0000"/>
                </a:solidFill>
              </a:rPr>
              <a:t>), ...,R</a:t>
            </a:r>
            <a:r>
              <a:rPr lang="en-US" baseline="-25000" dirty="0" smtClean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p,q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dirty="0" smtClean="0"/>
              <a:t>each from just one of the light sources being on</a:t>
            </a:r>
          </a:p>
          <a:p>
            <a:r>
              <a:rPr lang="en-US" dirty="0" smtClean="0"/>
              <a:t>For any (</a:t>
            </a:r>
            <a:r>
              <a:rPr lang="en-US" dirty="0" err="1" smtClean="0"/>
              <a:t>p,q</a:t>
            </a:r>
            <a:r>
              <a:rPr lang="en-US" dirty="0" smtClean="0"/>
              <a:t>), we get </a:t>
            </a:r>
            <a:r>
              <a:rPr lang="en-US" dirty="0" smtClean="0">
                <a:solidFill>
                  <a:srgbClr val="FF0000"/>
                </a:solidFill>
              </a:rPr>
              <a:t>K intensities I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,...I</a:t>
            </a:r>
            <a:r>
              <a:rPr lang="en-US" baseline="-25000" dirty="0" smtClean="0">
                <a:solidFill>
                  <a:srgbClr val="FF0000"/>
                </a:solidFill>
              </a:rPr>
              <a:t>K</a:t>
            </a:r>
          </a:p>
          <a:p>
            <a:r>
              <a:rPr lang="en-US" dirty="0" smtClean="0"/>
              <a:t>Leads to a set of </a:t>
            </a:r>
            <a:r>
              <a:rPr lang="en-US" dirty="0" smtClean="0">
                <a:solidFill>
                  <a:srgbClr val="0000FF"/>
                </a:solidFill>
              </a:rPr>
              <a:t>linear equations </a:t>
            </a:r>
            <a:r>
              <a:rPr lang="en-US" dirty="0" smtClean="0"/>
              <a:t>of the form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baseline="-25000" dirty="0" err="1" smtClean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</a:t>
            </a:r>
            <a:r>
              <a:rPr lang="en-US" b="1" dirty="0" err="1" smtClean="0">
                <a:solidFill>
                  <a:srgbClr val="FF0000"/>
                </a:solidFill>
                <a:sym typeface="Symbol"/>
              </a:rPr>
              <a:t>n</a:t>
            </a:r>
            <a:r>
              <a:rPr lang="en-US" dirty="0" err="1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US" b="1" dirty="0" err="1" smtClean="0">
                <a:solidFill>
                  <a:srgbClr val="FF0000"/>
                </a:solidFill>
                <a:sym typeface="Symbol"/>
              </a:rPr>
              <a:t>v</a:t>
            </a:r>
            <a:r>
              <a:rPr lang="en-US" baseline="-25000" dirty="0" err="1" smtClean="0">
                <a:solidFill>
                  <a:srgbClr val="FF0000"/>
                </a:solidFill>
                <a:sym typeface="Symbol"/>
              </a:rPr>
              <a:t>k</a:t>
            </a:r>
            <a:endParaRPr lang="en-US" baseline="-25000" dirty="0"/>
          </a:p>
          <a:p>
            <a:r>
              <a:rPr lang="en-US" dirty="0" smtClean="0"/>
              <a:t>Solving leads to a </a:t>
            </a:r>
            <a:r>
              <a:rPr lang="en-US" dirty="0" smtClean="0">
                <a:solidFill>
                  <a:srgbClr val="0000FF"/>
                </a:solidFill>
              </a:rPr>
              <a:t>surface normal map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495800" cy="338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905000"/>
            <a:ext cx="17604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3D </a:t>
            </a:r>
            <a:r>
              <a:rPr lang="en-US" dirty="0" err="1" smtClean="0"/>
              <a:t>normals</a:t>
            </a:r>
            <a:endParaRPr lang="en-US" dirty="0"/>
          </a:p>
        </p:txBody>
      </p:sp>
      <p:pic>
        <p:nvPicPr>
          <p:cNvPr id="37890" name="Picture 2" descr="Image result for surface nor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32942"/>
            <a:ext cx="2171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1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Photograph based 3d reconstruction is: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practical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fast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non-intrusive</a:t>
            </a: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low cost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latin typeface="Arial" pitchFamily="34" charset="0"/>
                <a:cs typeface="Arial" pitchFamily="34" charset="0"/>
              </a:rPr>
              <a:t> Easily deployable outdoors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“low” accuracy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Results depend on material properties</a:t>
            </a:r>
          </a:p>
        </p:txBody>
      </p:sp>
      <p:sp>
        <p:nvSpPr>
          <p:cNvPr id="116532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</p:spTree>
    <p:extLst>
      <p:ext uri="{BB962C8B-B14F-4D97-AF65-F5344CB8AC3E}">
        <p14:creationId xmlns:p14="http://schemas.microsoft.com/office/powerpoint/2010/main" val="20221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758950"/>
            <a:ext cx="8229600" cy="4924425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“Digital copy” of real object</a:t>
            </a: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Allows us to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Inspect details of object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Measure properties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Reproduce in different material</a:t>
            </a:r>
            <a:endParaRPr lang="en-GB" sz="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Many applications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Cultural heritage preservation 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Computer games and movies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City modelling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E-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commerce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1640" name="Picture 8" descr="capture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75" y="2362616"/>
            <a:ext cx="1016715" cy="1507097"/>
          </a:xfrm>
          <a:prstGeom prst="rect">
            <a:avLst/>
          </a:prstGeom>
          <a:noFill/>
        </p:spPr>
      </p:pic>
      <p:pic>
        <p:nvPicPr>
          <p:cNvPr id="1221641" name="Picture 9" descr="capture0009"/>
          <p:cNvPicPr>
            <a:picLocks noChangeAspect="1" noChangeArrowheads="1"/>
          </p:cNvPicPr>
          <p:nvPr/>
        </p:nvPicPr>
        <p:blipFill>
          <a:blip r:embed="rId4" cstate="print"/>
          <a:srcRect b="5236"/>
          <a:stretch>
            <a:fillRect/>
          </a:stretch>
        </p:blipFill>
        <p:spPr bwMode="auto">
          <a:xfrm>
            <a:off x="7920999" y="2246313"/>
            <a:ext cx="1118116" cy="1571625"/>
          </a:xfrm>
          <a:prstGeom prst="rect">
            <a:avLst/>
          </a:prstGeom>
          <a:noFill/>
        </p:spPr>
      </p:pic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3D </a:t>
            </a:r>
            <a:r>
              <a:rPr lang="en-GB" dirty="0"/>
              <a:t>model</a:t>
            </a:r>
          </a:p>
        </p:txBody>
      </p:sp>
      <p:pic>
        <p:nvPicPr>
          <p:cNvPr id="1221637" name="Picture 5" descr="capture0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 l="9854" r="14157"/>
          <a:stretch>
            <a:fillRect/>
          </a:stretch>
        </p:blipFill>
        <p:spPr bwMode="auto">
          <a:xfrm>
            <a:off x="7191375" y="3817938"/>
            <a:ext cx="1847740" cy="1837201"/>
          </a:xfrm>
          <a:prstGeom prst="rect">
            <a:avLst/>
          </a:prstGeom>
          <a:noFill/>
        </p:spPr>
      </p:pic>
      <p:pic>
        <p:nvPicPr>
          <p:cNvPr id="1221638" name="Picture 6" descr="house_black_v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4575" y="1247775"/>
            <a:ext cx="2530475" cy="233680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6140450" y="5592763"/>
            <a:ext cx="2552700" cy="1041400"/>
            <a:chOff x="365" y="3025"/>
            <a:chExt cx="2562" cy="1148"/>
          </a:xfrm>
        </p:grpSpPr>
        <p:pic>
          <p:nvPicPr>
            <p:cNvPr id="12216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" y="3025"/>
              <a:ext cx="2562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21646" name="Picture 14" descr="hand_one_3d_004"/>
            <p:cNvPicPr>
              <a:picLocks noChangeAspect="1" noChangeArrowheads="1"/>
            </p:cNvPicPr>
            <p:nvPr/>
          </p:nvPicPr>
          <p:blipFill>
            <a:blip r:embed="rId8" cstate="print"/>
            <a:srcRect r="490"/>
            <a:stretch>
              <a:fillRect/>
            </a:stretch>
          </p:blipFill>
          <p:spPr bwMode="auto">
            <a:xfrm>
              <a:off x="2081" y="3606"/>
              <a:ext cx="846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7" name="Picture 15" descr="hand_one_3d_008"/>
            <p:cNvPicPr>
              <a:picLocks noChangeAspect="1" noChangeArrowheads="1"/>
            </p:cNvPicPr>
            <p:nvPr/>
          </p:nvPicPr>
          <p:blipFill>
            <a:blip r:embed="rId9" cstate="print"/>
            <a:srcRect r="874"/>
            <a:stretch>
              <a:fillRect/>
            </a:stretch>
          </p:blipFill>
          <p:spPr bwMode="auto">
            <a:xfrm>
              <a:off x="1224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8" name="Picture 16" descr="hand_one_3d_014"/>
            <p:cNvPicPr>
              <a:picLocks noChangeAspect="1" noChangeArrowheads="1"/>
            </p:cNvPicPr>
            <p:nvPr/>
          </p:nvPicPr>
          <p:blipFill>
            <a:blip r:embed="rId10" cstate="print"/>
            <a:srcRect r="874"/>
            <a:stretch>
              <a:fillRect/>
            </a:stretch>
          </p:blipFill>
          <p:spPr bwMode="auto">
            <a:xfrm>
              <a:off x="366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5257800" y="3794125"/>
            <a:ext cx="2190750" cy="1368425"/>
            <a:chOff x="3920" y="1124"/>
            <a:chExt cx="1840" cy="1149"/>
          </a:xfrm>
        </p:grpSpPr>
        <p:pic>
          <p:nvPicPr>
            <p:cNvPr id="1221652" name="Picture 20" descr="image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0" y="1124"/>
              <a:ext cx="1258" cy="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1653" name="Picture 21" descr="parth_reco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2" y="1442"/>
              <a:ext cx="1438" cy="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431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Generic problem formulation: given several images of the same object or scene, compute a representation of its 3D shape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850" y="2514600"/>
            <a:ext cx="2360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438400"/>
            <a:ext cx="24018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6613" y="2438400"/>
            <a:ext cx="2200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Generic problem formulation: </a:t>
            </a:r>
            <a:r>
              <a:rPr lang="en-US" dirty="0" smtClean="0"/>
              <a:t>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“Images of the same object or scene”</a:t>
            </a:r>
          </a:p>
          <a:p>
            <a:pPr lvl="1"/>
            <a:r>
              <a:rPr lang="en-US" dirty="0" smtClean="0"/>
              <a:t>Arbitrary number of images (from two to thousands)</a:t>
            </a:r>
          </a:p>
          <a:p>
            <a:pPr lvl="1"/>
            <a:r>
              <a:rPr lang="en-US" dirty="0" smtClean="0"/>
              <a:t>Arbitrary camera positions (camera network or video sequence)</a:t>
            </a:r>
          </a:p>
          <a:p>
            <a:pPr lvl="1"/>
            <a:r>
              <a:rPr lang="en-US" dirty="0" smtClean="0"/>
              <a:t>Calibration may be initially unknown 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“Representation of 3D shape”</a:t>
            </a:r>
          </a:p>
          <a:p>
            <a:pPr lvl="1"/>
            <a:r>
              <a:rPr lang="en-US" dirty="0" smtClean="0"/>
              <a:t>Depth maps</a:t>
            </a:r>
          </a:p>
          <a:p>
            <a:pPr lvl="1"/>
            <a:r>
              <a:rPr lang="en-US" dirty="0" smtClean="0"/>
              <a:t>Meshes</a:t>
            </a:r>
          </a:p>
          <a:p>
            <a:pPr lvl="1"/>
            <a:r>
              <a:rPr lang="en-US" dirty="0" smtClean="0"/>
              <a:t>Point clouds</a:t>
            </a:r>
          </a:p>
          <a:p>
            <a:pPr lvl="1"/>
            <a:r>
              <a:rPr lang="en-US" dirty="0" smtClean="0"/>
              <a:t>Patch clouds</a:t>
            </a:r>
          </a:p>
          <a:p>
            <a:pPr lvl="1"/>
            <a:r>
              <a:rPr lang="en-US" dirty="0" smtClean="0"/>
              <a:t>Volumetric models</a:t>
            </a:r>
          </a:p>
          <a:p>
            <a:pPr lvl="1"/>
            <a:r>
              <a:rPr lang="en-US" dirty="0" smtClean="0"/>
              <a:t>Layered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3"/>
          <p:cNvGrpSpPr>
            <a:grpSpLocks/>
          </p:cNvGrpSpPr>
          <p:nvPr/>
        </p:nvGrpSpPr>
        <p:grpSpPr bwMode="auto">
          <a:xfrm>
            <a:off x="1066800" y="1143000"/>
            <a:ext cx="7010400" cy="4953000"/>
            <a:chOff x="134" y="192"/>
            <a:chExt cx="5482" cy="3887"/>
          </a:xfrm>
        </p:grpSpPr>
        <p:pic>
          <p:nvPicPr>
            <p:cNvPr id="28677" name="Picture 2" descr="mbase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" y="1920"/>
              <a:ext cx="2126" cy="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3" descr="town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4" descr="town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5" descr="town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>
              <a:off x="3408" y="768"/>
              <a:ext cx="62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58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AutoShape 7"/>
            <p:cNvSpPr>
              <a:spLocks noChangeArrowheads="1"/>
            </p:cNvSpPr>
            <p:nvPr/>
          </p:nvSpPr>
          <p:spPr bwMode="auto">
            <a:xfrm rot="2347618">
              <a:off x="1008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AutoShape 8"/>
            <p:cNvSpPr>
              <a:spLocks noChangeArrowheads="1"/>
            </p:cNvSpPr>
            <p:nvPr/>
          </p:nvSpPr>
          <p:spPr bwMode="auto">
            <a:xfrm rot="19252382" flipH="1">
              <a:off x="4176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Text Box 9"/>
            <p:cNvSpPr txBox="1">
              <a:spLocks noChangeArrowheads="1"/>
            </p:cNvSpPr>
            <p:nvPr/>
          </p:nvSpPr>
          <p:spPr bwMode="auto">
            <a:xfrm>
              <a:off x="134" y="1631"/>
              <a:ext cx="343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1814" y="1631"/>
              <a:ext cx="34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6" name="Text Box 11"/>
            <p:cNvSpPr txBox="1">
              <a:spLocks noChangeArrowheads="1"/>
            </p:cNvSpPr>
            <p:nvPr/>
          </p:nvSpPr>
          <p:spPr bwMode="auto">
            <a:xfrm>
              <a:off x="4070" y="1631"/>
              <a:ext cx="46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I10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2867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Multiple-baseline stereo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M. Okutomi and T. Kanade, </a:t>
            </a:r>
            <a:r>
              <a:rPr lang="en-US" sz="1800">
                <a:solidFill>
                  <a:schemeClr val="bg2"/>
                </a:solidFill>
                <a:hlinkClick r:id="rId7"/>
              </a:rPr>
              <a:t>“A Multiple-Baseline Stereo System,”</a:t>
            </a:r>
            <a:r>
              <a:rPr lang="en-US" sz="1800">
                <a:solidFill>
                  <a:schemeClr val="bg2"/>
                </a:solidFill>
              </a:rPr>
              <a:t>  IEEE Trans. on Pattern Analysis and Machine Intelligence,  15(4):353-363 (1993).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from silhouettes</a:t>
            </a:r>
            <a:endParaRPr lang="en-US" dirty="0"/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Can be computed robustly</a:t>
            </a:r>
          </a:p>
          <a:p>
            <a:pPr marL="342900" indent="-342900"/>
            <a:r>
              <a:rPr lang="en-US" dirty="0"/>
              <a:t>Can be computed efficiently</a:t>
            </a:r>
          </a:p>
          <a:p>
            <a:pPr marL="342900" indent="-342900"/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1813" y="3906838"/>
            <a:ext cx="5867400" cy="2200275"/>
            <a:chOff x="240" y="2742"/>
            <a:chExt cx="3696" cy="1386"/>
          </a:xfrm>
        </p:grpSpPr>
        <p:pic>
          <p:nvPicPr>
            <p:cNvPr id="318469" name="Picture 5" descr="chris_and_b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0" name="Picture 6" descr="nochri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5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1" name="Picture 7" descr="chri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5" y="2742"/>
              <a:ext cx="941" cy="13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8472" name="Text Box 8"/>
            <p:cNvSpPr txBox="1">
              <a:spLocks noChangeAspect="1" noChangeArrowheads="1"/>
            </p:cNvSpPr>
            <p:nvPr/>
          </p:nvSpPr>
          <p:spPr bwMode="auto">
            <a:xfrm>
              <a:off x="1320" y="3127"/>
              <a:ext cx="2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-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3" name="Text Box 9"/>
            <p:cNvSpPr txBox="1">
              <a:spLocks noChangeAspect="1" noChangeArrowheads="1"/>
            </p:cNvSpPr>
            <p:nvPr/>
          </p:nvSpPr>
          <p:spPr bwMode="auto">
            <a:xfrm>
              <a:off x="2647" y="316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=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4" name="Text Box 10"/>
            <p:cNvSpPr txBox="1">
              <a:spLocks noChangeAspect="1" noChangeArrowheads="1"/>
            </p:cNvSpPr>
            <p:nvPr/>
          </p:nvSpPr>
          <p:spPr bwMode="auto">
            <a:xfrm>
              <a:off x="310" y="2742"/>
              <a:ext cx="8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+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</a:t>
              </a:r>
            </a:p>
          </p:txBody>
        </p:sp>
        <p:sp>
          <p:nvSpPr>
            <p:cNvPr id="318475" name="Text Box 11"/>
            <p:cNvSpPr txBox="1">
              <a:spLocks noChangeAspect="1" noChangeArrowheads="1"/>
            </p:cNvSpPr>
            <p:nvPr/>
          </p:nvSpPr>
          <p:spPr bwMode="auto">
            <a:xfrm>
              <a:off x="170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</a:t>
              </a:r>
              <a:r>
                <a:rPr lang="en-US" sz="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8476" name="Text Box 12"/>
            <p:cNvSpPr txBox="1">
              <a:spLocks noChangeAspect="1" noChangeArrowheads="1"/>
            </p:cNvSpPr>
            <p:nvPr/>
          </p:nvSpPr>
          <p:spPr bwMode="auto">
            <a:xfrm>
              <a:off x="306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69050" y="1590675"/>
            <a:ext cx="2362200" cy="1905000"/>
            <a:chOff x="3936" y="1002"/>
            <a:chExt cx="1488" cy="1200"/>
          </a:xfrm>
        </p:grpSpPr>
        <p:pic>
          <p:nvPicPr>
            <p:cNvPr id="318478" name="Picture 14" descr="bunny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1003"/>
              <a:ext cx="705" cy="555"/>
            </a:xfrm>
            <a:prstGeom prst="rect">
              <a:avLst/>
            </a:prstGeom>
            <a:noFill/>
          </p:spPr>
        </p:pic>
        <p:graphicFrame>
          <p:nvGraphicFramePr>
            <p:cNvPr id="318479" name="Object 15"/>
            <p:cNvGraphicFramePr>
              <a:graphicFrameLocks noChangeAspect="1"/>
            </p:cNvGraphicFramePr>
            <p:nvPr/>
          </p:nvGraphicFramePr>
          <p:xfrm>
            <a:off x="4719" y="1002"/>
            <a:ext cx="705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65" name="Document" r:id="rId8" imgW="3192840" imgH="2400480" progId="Word.Document.8">
                    <p:embed/>
                  </p:oleObj>
                </mc:Choice>
                <mc:Fallback>
                  <p:oleObj name="Document" r:id="rId8" imgW="3192840" imgH="240048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9" y="1002"/>
                          <a:ext cx="705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8480" name="Picture 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9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31848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853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Reconstruction from Silhouettes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7908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9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9321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7906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7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0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01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7904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5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2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Rectangle 2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The case of binary images: a voxel is </a:t>
            </a:r>
            <a:r>
              <a:rPr lang="en-US" dirty="0" smtClean="0">
                <a:solidFill>
                  <a:srgbClr val="FF0000"/>
                </a:solidFill>
              </a:rPr>
              <a:t>photo-consistent </a:t>
            </a:r>
            <a:r>
              <a:rPr lang="en-US" dirty="0" smtClean="0"/>
              <a:t>if it lies inside the object’s silhouette in </a:t>
            </a:r>
            <a:r>
              <a:rPr lang="en-US" b="1" dirty="0" smtClean="0">
                <a:solidFill>
                  <a:srgbClr val="FF0000"/>
                </a:solidFill>
              </a:rPr>
              <a:t>all </a:t>
            </a:r>
            <a:r>
              <a:rPr lang="en-US" dirty="0" smtClean="0"/>
              <a:t>views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Reconstruction from Silhouettes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8945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6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13417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3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894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4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8941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2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6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538663" y="2314575"/>
            <a:ext cx="1400175" cy="2062163"/>
            <a:chOff x="2859" y="1458"/>
            <a:chExt cx="882" cy="1299"/>
          </a:xfrm>
        </p:grpSpPr>
        <p:sp>
          <p:nvSpPr>
            <p:cNvPr id="38938" name="Freeform 22"/>
            <p:cNvSpPr>
              <a:spLocks/>
            </p:cNvSpPr>
            <p:nvPr/>
          </p:nvSpPr>
          <p:spPr bwMode="auto">
            <a:xfrm>
              <a:off x="3105" y="1458"/>
              <a:ext cx="495" cy="1135"/>
            </a:xfrm>
            <a:custGeom>
              <a:avLst/>
              <a:gdLst>
                <a:gd name="T0" fmla="*/ 495 w 495"/>
                <a:gd name="T1" fmla="*/ 1135 h 1135"/>
                <a:gd name="T2" fmla="*/ 0 w 495"/>
                <a:gd name="T3" fmla="*/ 0 h 1135"/>
                <a:gd name="T4" fmla="*/ 0 60000 65536"/>
                <a:gd name="T5" fmla="*/ 0 60000 65536"/>
                <a:gd name="T6" fmla="*/ 0 w 495"/>
                <a:gd name="T7" fmla="*/ 0 h 1135"/>
                <a:gd name="T8" fmla="*/ 495 w 495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5" h="1135">
                  <a:moveTo>
                    <a:pt x="495" y="113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23"/>
            <p:cNvSpPr>
              <a:spLocks/>
            </p:cNvSpPr>
            <p:nvPr/>
          </p:nvSpPr>
          <p:spPr bwMode="auto">
            <a:xfrm>
              <a:off x="2859" y="1989"/>
              <a:ext cx="675" cy="768"/>
            </a:xfrm>
            <a:custGeom>
              <a:avLst/>
              <a:gdLst>
                <a:gd name="T0" fmla="*/ 675 w 675"/>
                <a:gd name="T1" fmla="*/ 768 h 768"/>
                <a:gd name="T2" fmla="*/ 0 w 675"/>
                <a:gd name="T3" fmla="*/ 0 h 768"/>
                <a:gd name="T4" fmla="*/ 0 60000 65536"/>
                <a:gd name="T5" fmla="*/ 0 60000 65536"/>
                <a:gd name="T6" fmla="*/ 0 w 675"/>
                <a:gd name="T7" fmla="*/ 0 h 768"/>
                <a:gd name="T8" fmla="*/ 675 w 675"/>
                <a:gd name="T9" fmla="*/ 768 h 7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5" h="768">
                  <a:moveTo>
                    <a:pt x="675" y="76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Freeform 24"/>
            <p:cNvSpPr>
              <a:spLocks/>
            </p:cNvSpPr>
            <p:nvPr/>
          </p:nvSpPr>
          <p:spPr bwMode="auto">
            <a:xfrm>
              <a:off x="3549" y="1908"/>
              <a:ext cx="192" cy="813"/>
            </a:xfrm>
            <a:custGeom>
              <a:avLst/>
              <a:gdLst>
                <a:gd name="T0" fmla="*/ 192 w 192"/>
                <a:gd name="T1" fmla="*/ 813 h 813"/>
                <a:gd name="T2" fmla="*/ 0 w 192"/>
                <a:gd name="T3" fmla="*/ 0 h 813"/>
                <a:gd name="T4" fmla="*/ 0 60000 65536"/>
                <a:gd name="T5" fmla="*/ 0 60000 65536"/>
                <a:gd name="T6" fmla="*/ 0 w 192"/>
                <a:gd name="T7" fmla="*/ 0 h 813"/>
                <a:gd name="T8" fmla="*/ 192 w 192"/>
                <a:gd name="T9" fmla="*/ 813 h 8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13">
                  <a:moveTo>
                    <a:pt x="192" y="813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8" name="Rectangle 25"/>
          <p:cNvSpPr>
            <a:spLocks noChangeArrowheads="1"/>
          </p:cNvSpPr>
          <p:nvPr/>
        </p:nvSpPr>
        <p:spPr bwMode="auto">
          <a:xfrm>
            <a:off x="685800" y="53340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/>
              <a:t>Finding the silhouette-consistent shape (</a:t>
            </a:r>
            <a:r>
              <a:rPr lang="en-US" i="1"/>
              <a:t>visual hull</a:t>
            </a:r>
            <a:r>
              <a:rPr lang="en-US"/>
              <a:t>): 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i="1"/>
              <a:t>Backproject</a:t>
            </a:r>
            <a:r>
              <a:rPr lang="en-US" sz="2000"/>
              <a:t> each silhouette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Intersect backprojected volumes</a:t>
            </a:r>
          </a:p>
        </p:txBody>
      </p:sp>
      <p:sp>
        <p:nvSpPr>
          <p:cNvPr id="38929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The case of binary images: a voxel is </a:t>
            </a:r>
            <a:r>
              <a:rPr lang="en-US" dirty="0" smtClean="0">
                <a:solidFill>
                  <a:srgbClr val="FF0000"/>
                </a:solidFill>
              </a:rPr>
              <a:t>photo-consistent </a:t>
            </a:r>
            <a:r>
              <a:rPr lang="en-US" dirty="0" smtClean="0"/>
              <a:t>if it lies inside the object’s silhouette in </a:t>
            </a:r>
            <a:r>
              <a:rPr lang="en-US" dirty="0" smtClean="0">
                <a:solidFill>
                  <a:srgbClr val="FF0000"/>
                </a:solidFill>
              </a:rPr>
              <a:t>all views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91013" y="2409825"/>
            <a:ext cx="1338262" cy="2162175"/>
            <a:chOff x="2703" y="1518"/>
            <a:chExt cx="843" cy="1362"/>
          </a:xfrm>
        </p:grpSpPr>
        <p:sp>
          <p:nvSpPr>
            <p:cNvPr id="38935" name="Freeform 28"/>
            <p:cNvSpPr>
              <a:spLocks/>
            </p:cNvSpPr>
            <p:nvPr/>
          </p:nvSpPr>
          <p:spPr bwMode="auto">
            <a:xfrm>
              <a:off x="2703" y="1809"/>
              <a:ext cx="138" cy="975"/>
            </a:xfrm>
            <a:custGeom>
              <a:avLst/>
              <a:gdLst>
                <a:gd name="T0" fmla="*/ 0 w 138"/>
                <a:gd name="T1" fmla="*/ 975 h 975"/>
                <a:gd name="T2" fmla="*/ 138 w 138"/>
                <a:gd name="T3" fmla="*/ 0 h 975"/>
                <a:gd name="T4" fmla="*/ 0 60000 65536"/>
                <a:gd name="T5" fmla="*/ 0 60000 65536"/>
                <a:gd name="T6" fmla="*/ 0 w 138"/>
                <a:gd name="T7" fmla="*/ 0 h 975"/>
                <a:gd name="T8" fmla="*/ 138 w 138"/>
                <a:gd name="T9" fmla="*/ 975 h 9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8" h="975">
                  <a:moveTo>
                    <a:pt x="0" y="975"/>
                  </a:moveTo>
                  <a:lnTo>
                    <a:pt x="13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Freeform 29"/>
            <p:cNvSpPr>
              <a:spLocks/>
            </p:cNvSpPr>
            <p:nvPr/>
          </p:nvSpPr>
          <p:spPr bwMode="auto">
            <a:xfrm>
              <a:off x="2832" y="1518"/>
              <a:ext cx="429" cy="1170"/>
            </a:xfrm>
            <a:custGeom>
              <a:avLst/>
              <a:gdLst>
                <a:gd name="T0" fmla="*/ 0 w 429"/>
                <a:gd name="T1" fmla="*/ 1170 h 1170"/>
                <a:gd name="T2" fmla="*/ 429 w 429"/>
                <a:gd name="T3" fmla="*/ 0 h 1170"/>
                <a:gd name="T4" fmla="*/ 0 60000 65536"/>
                <a:gd name="T5" fmla="*/ 0 60000 65536"/>
                <a:gd name="T6" fmla="*/ 0 w 429"/>
                <a:gd name="T7" fmla="*/ 0 h 1170"/>
                <a:gd name="T8" fmla="*/ 429 w 429"/>
                <a:gd name="T9" fmla="*/ 1170 h 11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9" h="1170">
                  <a:moveTo>
                    <a:pt x="0" y="1170"/>
                  </a:moveTo>
                  <a:lnTo>
                    <a:pt x="429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Freeform 30"/>
            <p:cNvSpPr>
              <a:spLocks/>
            </p:cNvSpPr>
            <p:nvPr/>
          </p:nvSpPr>
          <p:spPr bwMode="auto">
            <a:xfrm>
              <a:off x="2928" y="2073"/>
              <a:ext cx="618" cy="807"/>
            </a:xfrm>
            <a:custGeom>
              <a:avLst/>
              <a:gdLst>
                <a:gd name="T0" fmla="*/ 0 w 618"/>
                <a:gd name="T1" fmla="*/ 807 h 807"/>
                <a:gd name="T2" fmla="*/ 618 w 618"/>
                <a:gd name="T3" fmla="*/ 0 h 807"/>
                <a:gd name="T4" fmla="*/ 0 60000 65536"/>
                <a:gd name="T5" fmla="*/ 0 60000 65536"/>
                <a:gd name="T6" fmla="*/ 0 w 618"/>
                <a:gd name="T7" fmla="*/ 0 h 807"/>
                <a:gd name="T8" fmla="*/ 618 w 618"/>
                <a:gd name="T9" fmla="*/ 807 h 8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8" h="807">
                  <a:moveTo>
                    <a:pt x="0" y="807"/>
                  </a:moveTo>
                  <a:lnTo>
                    <a:pt x="61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724400" y="2471738"/>
            <a:ext cx="1981200" cy="1571625"/>
            <a:chOff x="2976" y="1557"/>
            <a:chExt cx="1248" cy="990"/>
          </a:xfrm>
        </p:grpSpPr>
        <p:sp>
          <p:nvSpPr>
            <p:cNvPr id="38932" name="Freeform 32"/>
            <p:cNvSpPr>
              <a:spLocks/>
            </p:cNvSpPr>
            <p:nvPr/>
          </p:nvSpPr>
          <p:spPr bwMode="auto">
            <a:xfrm>
              <a:off x="2976" y="2160"/>
              <a:ext cx="1233" cy="387"/>
            </a:xfrm>
            <a:custGeom>
              <a:avLst/>
              <a:gdLst>
                <a:gd name="T0" fmla="*/ 1233 w 1233"/>
                <a:gd name="T1" fmla="*/ 387 h 387"/>
                <a:gd name="T2" fmla="*/ 0 w 1233"/>
                <a:gd name="T3" fmla="*/ 0 h 387"/>
                <a:gd name="T4" fmla="*/ 0 60000 65536"/>
                <a:gd name="T5" fmla="*/ 0 60000 65536"/>
                <a:gd name="T6" fmla="*/ 0 w 1233"/>
                <a:gd name="T7" fmla="*/ 0 h 387"/>
                <a:gd name="T8" fmla="*/ 1233 w 1233"/>
                <a:gd name="T9" fmla="*/ 387 h 3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3" h="387">
                  <a:moveTo>
                    <a:pt x="1233" y="38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Freeform 33"/>
            <p:cNvSpPr>
              <a:spLocks/>
            </p:cNvSpPr>
            <p:nvPr/>
          </p:nvSpPr>
          <p:spPr bwMode="auto">
            <a:xfrm>
              <a:off x="3408" y="1557"/>
              <a:ext cx="816" cy="747"/>
            </a:xfrm>
            <a:custGeom>
              <a:avLst/>
              <a:gdLst>
                <a:gd name="T0" fmla="*/ 816 w 816"/>
                <a:gd name="T1" fmla="*/ 747 h 747"/>
                <a:gd name="T2" fmla="*/ 0 w 816"/>
                <a:gd name="T3" fmla="*/ 0 h 747"/>
                <a:gd name="T4" fmla="*/ 0 60000 65536"/>
                <a:gd name="T5" fmla="*/ 0 60000 65536"/>
                <a:gd name="T6" fmla="*/ 0 w 816"/>
                <a:gd name="T7" fmla="*/ 0 h 747"/>
                <a:gd name="T8" fmla="*/ 816 w 816"/>
                <a:gd name="T9" fmla="*/ 747 h 7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6" h="747">
                  <a:moveTo>
                    <a:pt x="816" y="74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34"/>
            <p:cNvSpPr>
              <a:spLocks noChangeShapeType="1"/>
            </p:cNvSpPr>
            <p:nvPr/>
          </p:nvSpPr>
          <p:spPr bwMode="auto">
            <a:xfrm flipH="1" flipV="1">
              <a:off x="3024" y="1680"/>
              <a:ext cx="1152" cy="7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81700" y="220980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voxel space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Calibrated Image Acquisition</a:t>
            </a:r>
          </a:p>
        </p:txBody>
      </p:sp>
      <p:pic>
        <p:nvPicPr>
          <p:cNvPr id="37890" name="Picture 3" descr="acq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dino-2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dino2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flowy1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flowy-24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3886200" cy="914400"/>
          </a:xfrm>
          <a:noFill/>
        </p:spPr>
        <p:txBody>
          <a:bodyPr/>
          <a:lstStyle/>
          <a:p>
            <a:pPr marL="0" indent="0" algn="ctr">
              <a:buFontTx/>
              <a:buNone/>
            </a:pPr>
            <a:r>
              <a:rPr lang="en-US" i="1">
                <a:latin typeface="Arial" charset="0"/>
              </a:rPr>
              <a:t>Calibrated Turntable</a:t>
            </a:r>
          </a:p>
          <a:p>
            <a:pPr marL="0" indent="0" algn="ctr">
              <a:buFontTx/>
              <a:buNone/>
            </a:pPr>
            <a:r>
              <a:rPr lang="en-US" sz="2200" i="1">
                <a:solidFill>
                  <a:srgbClr val="FFFFFF"/>
                </a:solidFill>
                <a:latin typeface="Arial" charset="0"/>
              </a:rPr>
              <a:t>360° rotation (21 images)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876800" y="3429000"/>
            <a:ext cx="366712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Dinosaur Images</a:t>
            </a:r>
            <a:endParaRPr lang="en-US" i="1">
              <a:solidFill>
                <a:schemeClr val="bg2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032375" y="6019800"/>
            <a:ext cx="33559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Flower Images</a:t>
            </a:r>
            <a:endParaRPr lang="en-US" i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6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Carving in General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924800" cy="533400"/>
          </a:xfrm>
        </p:spPr>
        <p:txBody>
          <a:bodyPr/>
          <a:lstStyle/>
          <a:p>
            <a:pPr marL="0" indent="0"/>
            <a:r>
              <a:rPr lang="en-US" smtClean="0"/>
              <a:t>Space Carving Algorithm</a:t>
            </a:r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1719263" y="17811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flipH="1">
            <a:off x="6443663" y="19335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81000" y="2232025"/>
            <a:ext cx="11001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Image 1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594600" y="2241550"/>
            <a:ext cx="1143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Image N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173538" y="2709863"/>
            <a:ext cx="7413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…...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85800" y="1295400"/>
            <a:ext cx="7924800" cy="3352800"/>
            <a:chOff x="432" y="960"/>
            <a:chExt cx="4992" cy="2112"/>
          </a:xfrm>
        </p:grpSpPr>
        <p:grpSp>
          <p:nvGrpSpPr>
            <p:cNvPr id="34893" name="Group 10"/>
            <p:cNvGrpSpPr>
              <a:grpSpLocks/>
            </p:cNvGrpSpPr>
            <p:nvPr/>
          </p:nvGrpSpPr>
          <p:grpSpPr bwMode="auto">
            <a:xfrm>
              <a:off x="2431" y="960"/>
              <a:ext cx="905" cy="807"/>
              <a:chOff x="2431" y="960"/>
              <a:chExt cx="905" cy="807"/>
            </a:xfrm>
          </p:grpSpPr>
          <p:sp>
            <p:nvSpPr>
              <p:cNvPr id="34895" name="Rectangle 11"/>
              <p:cNvSpPr>
                <a:spLocks noChangeArrowheads="1"/>
              </p:cNvSpPr>
              <p:nvPr/>
            </p:nvSpPr>
            <p:spPr bwMode="auto">
              <a:xfrm>
                <a:off x="268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6" name="Rectangle 12"/>
              <p:cNvSpPr>
                <a:spLocks noChangeArrowheads="1"/>
              </p:cNvSpPr>
              <p:nvPr/>
            </p:nvSpPr>
            <p:spPr bwMode="auto">
              <a:xfrm>
                <a:off x="259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7" name="Rectangle 13"/>
              <p:cNvSpPr>
                <a:spLocks noChangeArrowheads="1"/>
              </p:cNvSpPr>
              <p:nvPr/>
            </p:nvSpPr>
            <p:spPr bwMode="auto">
              <a:xfrm>
                <a:off x="2682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8" name="Rectangle 14"/>
              <p:cNvSpPr>
                <a:spLocks noChangeArrowheads="1"/>
              </p:cNvSpPr>
              <p:nvPr/>
            </p:nvSpPr>
            <p:spPr bwMode="auto">
              <a:xfrm>
                <a:off x="259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9" name="Rectangle 15"/>
              <p:cNvSpPr>
                <a:spLocks noChangeArrowheads="1"/>
              </p:cNvSpPr>
              <p:nvPr/>
            </p:nvSpPr>
            <p:spPr bwMode="auto">
              <a:xfrm>
                <a:off x="251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0" name="Rectangle 16"/>
              <p:cNvSpPr>
                <a:spLocks noChangeArrowheads="1"/>
              </p:cNvSpPr>
              <p:nvPr/>
            </p:nvSpPr>
            <p:spPr bwMode="auto">
              <a:xfrm>
                <a:off x="268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1" name="Rectangle 17"/>
              <p:cNvSpPr>
                <a:spLocks noChangeArrowheads="1"/>
              </p:cNvSpPr>
              <p:nvPr/>
            </p:nvSpPr>
            <p:spPr bwMode="auto">
              <a:xfrm>
                <a:off x="2598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2" name="Rectangle 18"/>
              <p:cNvSpPr>
                <a:spLocks noChangeArrowheads="1"/>
              </p:cNvSpPr>
              <p:nvPr/>
            </p:nvSpPr>
            <p:spPr bwMode="auto">
              <a:xfrm>
                <a:off x="2515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3" name="Rectangle 19"/>
              <p:cNvSpPr>
                <a:spLocks noChangeArrowheads="1"/>
              </p:cNvSpPr>
              <p:nvPr/>
            </p:nvSpPr>
            <p:spPr bwMode="auto">
              <a:xfrm>
                <a:off x="243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4" name="Rectangle 20"/>
              <p:cNvSpPr>
                <a:spLocks noChangeArrowheads="1"/>
              </p:cNvSpPr>
              <p:nvPr/>
            </p:nvSpPr>
            <p:spPr bwMode="auto">
              <a:xfrm>
                <a:off x="259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5" name="Rectangle 21"/>
              <p:cNvSpPr>
                <a:spLocks noChangeArrowheads="1"/>
              </p:cNvSpPr>
              <p:nvPr/>
            </p:nvSpPr>
            <p:spPr bwMode="auto">
              <a:xfrm>
                <a:off x="2515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6" name="Rectangle 22"/>
              <p:cNvSpPr>
                <a:spLocks noChangeArrowheads="1"/>
              </p:cNvSpPr>
              <p:nvPr/>
            </p:nvSpPr>
            <p:spPr bwMode="auto">
              <a:xfrm>
                <a:off x="2431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7" name="Rectangle 23"/>
              <p:cNvSpPr>
                <a:spLocks noChangeArrowheads="1"/>
              </p:cNvSpPr>
              <p:nvPr/>
            </p:nvSpPr>
            <p:spPr bwMode="auto">
              <a:xfrm>
                <a:off x="2846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8" name="Rectangle 24"/>
              <p:cNvSpPr>
                <a:spLocks noChangeArrowheads="1"/>
              </p:cNvSpPr>
              <p:nvPr/>
            </p:nvSpPr>
            <p:spPr bwMode="auto">
              <a:xfrm>
                <a:off x="2763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9" name="Rectangle 25"/>
              <p:cNvSpPr>
                <a:spLocks noChangeArrowheads="1"/>
              </p:cNvSpPr>
              <p:nvPr/>
            </p:nvSpPr>
            <p:spPr bwMode="auto">
              <a:xfrm>
                <a:off x="2679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0" name="Rectangle 26"/>
              <p:cNvSpPr>
                <a:spLocks noChangeArrowheads="1"/>
              </p:cNvSpPr>
              <p:nvPr/>
            </p:nvSpPr>
            <p:spPr bwMode="auto">
              <a:xfrm>
                <a:off x="2846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1" name="Rectangle 27"/>
              <p:cNvSpPr>
                <a:spLocks noChangeArrowheads="1"/>
              </p:cNvSpPr>
              <p:nvPr/>
            </p:nvSpPr>
            <p:spPr bwMode="auto">
              <a:xfrm>
                <a:off x="2763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2" name="Rectangle 28"/>
              <p:cNvSpPr>
                <a:spLocks noChangeArrowheads="1"/>
              </p:cNvSpPr>
              <p:nvPr/>
            </p:nvSpPr>
            <p:spPr bwMode="auto">
              <a:xfrm>
                <a:off x="2679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3" name="Rectangle 29"/>
              <p:cNvSpPr>
                <a:spLocks noChangeArrowheads="1"/>
              </p:cNvSpPr>
              <p:nvPr/>
            </p:nvSpPr>
            <p:spPr bwMode="auto">
              <a:xfrm>
                <a:off x="2596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4" name="Rectangle 30"/>
              <p:cNvSpPr>
                <a:spLocks noChangeArrowheads="1"/>
              </p:cNvSpPr>
              <p:nvPr/>
            </p:nvSpPr>
            <p:spPr bwMode="auto">
              <a:xfrm>
                <a:off x="2846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5" name="Rectangle 31"/>
              <p:cNvSpPr>
                <a:spLocks noChangeArrowheads="1"/>
              </p:cNvSpPr>
              <p:nvPr/>
            </p:nvSpPr>
            <p:spPr bwMode="auto">
              <a:xfrm>
                <a:off x="2763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6" name="Rectangle 32"/>
              <p:cNvSpPr>
                <a:spLocks noChangeArrowheads="1"/>
              </p:cNvSpPr>
              <p:nvPr/>
            </p:nvSpPr>
            <p:spPr bwMode="auto">
              <a:xfrm>
                <a:off x="2679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7" name="Rectangle 33"/>
              <p:cNvSpPr>
                <a:spLocks noChangeArrowheads="1"/>
              </p:cNvSpPr>
              <p:nvPr/>
            </p:nvSpPr>
            <p:spPr bwMode="auto">
              <a:xfrm>
                <a:off x="2596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8" name="Rectangle 34"/>
              <p:cNvSpPr>
                <a:spLocks noChangeArrowheads="1"/>
              </p:cNvSpPr>
              <p:nvPr/>
            </p:nvSpPr>
            <p:spPr bwMode="auto">
              <a:xfrm>
                <a:off x="2846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9" name="Rectangle 35"/>
              <p:cNvSpPr>
                <a:spLocks noChangeArrowheads="1"/>
              </p:cNvSpPr>
              <p:nvPr/>
            </p:nvSpPr>
            <p:spPr bwMode="auto">
              <a:xfrm>
                <a:off x="2763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0" name="Rectangle 36"/>
              <p:cNvSpPr>
                <a:spLocks noChangeArrowheads="1"/>
              </p:cNvSpPr>
              <p:nvPr/>
            </p:nvSpPr>
            <p:spPr bwMode="auto">
              <a:xfrm>
                <a:off x="2679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1" name="Rectangle 37"/>
              <p:cNvSpPr>
                <a:spLocks noChangeArrowheads="1"/>
              </p:cNvSpPr>
              <p:nvPr/>
            </p:nvSpPr>
            <p:spPr bwMode="auto">
              <a:xfrm>
                <a:off x="3011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2" name="Rectangle 38"/>
              <p:cNvSpPr>
                <a:spLocks noChangeArrowheads="1"/>
              </p:cNvSpPr>
              <p:nvPr/>
            </p:nvSpPr>
            <p:spPr bwMode="auto">
              <a:xfrm>
                <a:off x="2927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3" name="Rectangle 39"/>
              <p:cNvSpPr>
                <a:spLocks noChangeArrowheads="1"/>
              </p:cNvSpPr>
              <p:nvPr/>
            </p:nvSpPr>
            <p:spPr bwMode="auto">
              <a:xfrm>
                <a:off x="2844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4" name="Rectangle 40"/>
              <p:cNvSpPr>
                <a:spLocks noChangeArrowheads="1"/>
              </p:cNvSpPr>
              <p:nvPr/>
            </p:nvSpPr>
            <p:spPr bwMode="auto">
              <a:xfrm>
                <a:off x="3011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5" name="Rectangle 41"/>
              <p:cNvSpPr>
                <a:spLocks noChangeArrowheads="1"/>
              </p:cNvSpPr>
              <p:nvPr/>
            </p:nvSpPr>
            <p:spPr bwMode="auto">
              <a:xfrm>
                <a:off x="2927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6" name="Rectangle 42"/>
              <p:cNvSpPr>
                <a:spLocks noChangeArrowheads="1"/>
              </p:cNvSpPr>
              <p:nvPr/>
            </p:nvSpPr>
            <p:spPr bwMode="auto">
              <a:xfrm>
                <a:off x="2844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7" name="Rectangle 43"/>
              <p:cNvSpPr>
                <a:spLocks noChangeArrowheads="1"/>
              </p:cNvSpPr>
              <p:nvPr/>
            </p:nvSpPr>
            <p:spPr bwMode="auto">
              <a:xfrm>
                <a:off x="3011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8" name="Rectangle 44"/>
              <p:cNvSpPr>
                <a:spLocks noChangeArrowheads="1"/>
              </p:cNvSpPr>
              <p:nvPr/>
            </p:nvSpPr>
            <p:spPr bwMode="auto">
              <a:xfrm>
                <a:off x="2927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9" name="Rectangle 45"/>
              <p:cNvSpPr>
                <a:spLocks noChangeArrowheads="1"/>
              </p:cNvSpPr>
              <p:nvPr/>
            </p:nvSpPr>
            <p:spPr bwMode="auto">
              <a:xfrm>
                <a:off x="2844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0" name="Rectangle 46"/>
              <p:cNvSpPr>
                <a:spLocks noChangeArrowheads="1"/>
              </p:cNvSpPr>
              <p:nvPr/>
            </p:nvSpPr>
            <p:spPr bwMode="auto">
              <a:xfrm>
                <a:off x="2760" y="137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1" name="Rectangle 47"/>
              <p:cNvSpPr>
                <a:spLocks noChangeArrowheads="1"/>
              </p:cNvSpPr>
              <p:nvPr/>
            </p:nvSpPr>
            <p:spPr bwMode="auto">
              <a:xfrm>
                <a:off x="3011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2" name="Rectangle 48"/>
              <p:cNvSpPr>
                <a:spLocks noChangeArrowheads="1"/>
              </p:cNvSpPr>
              <p:nvPr/>
            </p:nvSpPr>
            <p:spPr bwMode="auto">
              <a:xfrm>
                <a:off x="2844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3" name="Rectangle 49"/>
              <p:cNvSpPr>
                <a:spLocks noChangeArrowheads="1"/>
              </p:cNvSpPr>
              <p:nvPr/>
            </p:nvSpPr>
            <p:spPr bwMode="auto">
              <a:xfrm>
                <a:off x="3176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4" name="Rectangle 50"/>
              <p:cNvSpPr>
                <a:spLocks noChangeArrowheads="1"/>
              </p:cNvSpPr>
              <p:nvPr/>
            </p:nvSpPr>
            <p:spPr bwMode="auto">
              <a:xfrm>
                <a:off x="3092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5" name="Rectangle 51"/>
              <p:cNvSpPr>
                <a:spLocks noChangeArrowheads="1"/>
              </p:cNvSpPr>
              <p:nvPr/>
            </p:nvSpPr>
            <p:spPr bwMode="auto">
              <a:xfrm>
                <a:off x="3009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6" name="Rectangle 52"/>
              <p:cNvSpPr>
                <a:spLocks noChangeArrowheads="1"/>
              </p:cNvSpPr>
              <p:nvPr/>
            </p:nvSpPr>
            <p:spPr bwMode="auto">
              <a:xfrm>
                <a:off x="3092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7" name="Rectangle 53"/>
              <p:cNvSpPr>
                <a:spLocks noChangeArrowheads="1"/>
              </p:cNvSpPr>
              <p:nvPr/>
            </p:nvSpPr>
            <p:spPr bwMode="auto">
              <a:xfrm>
                <a:off x="3009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8" name="Rectangle 54"/>
              <p:cNvSpPr>
                <a:spLocks noChangeArrowheads="1"/>
              </p:cNvSpPr>
              <p:nvPr/>
            </p:nvSpPr>
            <p:spPr bwMode="auto">
              <a:xfrm>
                <a:off x="2925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9" name="Rectangle 55"/>
              <p:cNvSpPr>
                <a:spLocks noChangeArrowheads="1"/>
              </p:cNvSpPr>
              <p:nvPr/>
            </p:nvSpPr>
            <p:spPr bwMode="auto">
              <a:xfrm>
                <a:off x="3176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0" name="Rectangle 56"/>
              <p:cNvSpPr>
                <a:spLocks noChangeArrowheads="1"/>
              </p:cNvSpPr>
              <p:nvPr/>
            </p:nvSpPr>
            <p:spPr bwMode="auto">
              <a:xfrm>
                <a:off x="3176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1" name="Rectangle 57"/>
              <p:cNvSpPr>
                <a:spLocks noChangeArrowheads="1"/>
              </p:cNvSpPr>
              <p:nvPr/>
            </p:nvSpPr>
            <p:spPr bwMode="auto">
              <a:xfrm>
                <a:off x="3092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2" name="Rectangle 58"/>
              <p:cNvSpPr>
                <a:spLocks noChangeArrowheads="1"/>
              </p:cNvSpPr>
              <p:nvPr/>
            </p:nvSpPr>
            <p:spPr bwMode="auto">
              <a:xfrm>
                <a:off x="2925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3" name="Rectangle 59"/>
              <p:cNvSpPr>
                <a:spLocks noChangeArrowheads="1"/>
              </p:cNvSpPr>
              <p:nvPr/>
            </p:nvSpPr>
            <p:spPr bwMode="auto">
              <a:xfrm>
                <a:off x="2760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4894" name="Rectangle 60"/>
            <p:cNvSpPr>
              <a:spLocks noChangeArrowheads="1"/>
            </p:cNvSpPr>
            <p:nvPr/>
          </p:nvSpPr>
          <p:spPr bwMode="auto">
            <a:xfrm>
              <a:off x="432" y="278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Initialize to a volume V containing the true scene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685800" y="4648200"/>
            <a:ext cx="7924800" cy="1524000"/>
            <a:chOff x="432" y="3072"/>
            <a:chExt cx="4992" cy="960"/>
          </a:xfrm>
        </p:grpSpPr>
        <p:sp>
          <p:nvSpPr>
            <p:cNvPr id="34891" name="Rectangle 62"/>
            <p:cNvSpPr>
              <a:spLocks noChangeArrowheads="1"/>
            </p:cNvSpPr>
            <p:nvPr/>
          </p:nvSpPr>
          <p:spPr bwMode="auto">
            <a:xfrm>
              <a:off x="624" y="3072"/>
              <a:ext cx="4416" cy="960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2" name="Rectangle 63"/>
            <p:cNvSpPr>
              <a:spLocks noChangeArrowheads="1"/>
            </p:cNvSpPr>
            <p:nvPr/>
          </p:nvSpPr>
          <p:spPr bwMode="auto">
            <a:xfrm>
              <a:off x="432" y="374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Repeat until convergence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685800" y="1943100"/>
            <a:ext cx="7924800" cy="3086100"/>
            <a:chOff x="432" y="1368"/>
            <a:chExt cx="4992" cy="1944"/>
          </a:xfrm>
        </p:grpSpPr>
        <p:sp>
          <p:nvSpPr>
            <p:cNvPr id="34889" name="Rectangle 65"/>
            <p:cNvSpPr>
              <a:spLocks noChangeArrowheads="1"/>
            </p:cNvSpPr>
            <p:nvPr/>
          </p:nvSpPr>
          <p:spPr bwMode="auto">
            <a:xfrm>
              <a:off x="432" y="302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Choose a </a:t>
              </a:r>
              <a:r>
                <a:rPr lang="en-US" sz="2000" dirty="0" err="1">
                  <a:solidFill>
                    <a:schemeClr val="bg2"/>
                  </a:solidFill>
                </a:rPr>
                <a:t>voxel</a:t>
              </a:r>
              <a:r>
                <a:rPr lang="en-US" sz="2000" dirty="0">
                  <a:solidFill>
                    <a:schemeClr val="bg2"/>
                  </a:solidFill>
                </a:rPr>
                <a:t> on the </a:t>
              </a:r>
              <a:r>
                <a:rPr lang="en-US" sz="2000" dirty="0" smtClean="0">
                  <a:solidFill>
                    <a:schemeClr val="bg2"/>
                  </a:solidFill>
                </a:rPr>
                <a:t>outside of the volume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34890" name="Rectangle 66"/>
            <p:cNvSpPr>
              <a:spLocks noChangeArrowheads="1"/>
            </p:cNvSpPr>
            <p:nvPr/>
          </p:nvSpPr>
          <p:spPr bwMode="auto">
            <a:xfrm>
              <a:off x="2756" y="1368"/>
              <a:ext cx="164" cy="164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92150" y="1295400"/>
            <a:ext cx="7924800" cy="4495800"/>
            <a:chOff x="436" y="960"/>
            <a:chExt cx="4992" cy="2832"/>
          </a:xfrm>
        </p:grpSpPr>
        <p:sp>
          <p:nvSpPr>
            <p:cNvPr id="34839" name="Rectangle 68"/>
            <p:cNvSpPr>
              <a:spLocks noChangeArrowheads="1"/>
            </p:cNvSpPr>
            <p:nvPr/>
          </p:nvSpPr>
          <p:spPr bwMode="auto">
            <a:xfrm>
              <a:off x="436" y="350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Carve if not </a:t>
              </a:r>
              <a:r>
                <a:rPr lang="en-US" sz="2000" dirty="0" smtClean="0">
                  <a:solidFill>
                    <a:schemeClr val="bg2"/>
                  </a:solidFill>
                </a:rPr>
                <a:t>photo-consistent (inside object’s silhouette)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grpSp>
          <p:nvGrpSpPr>
            <p:cNvPr id="34840" name="Group 69"/>
            <p:cNvGrpSpPr>
              <a:grpSpLocks/>
            </p:cNvGrpSpPr>
            <p:nvPr/>
          </p:nvGrpSpPr>
          <p:grpSpPr bwMode="auto">
            <a:xfrm>
              <a:off x="2430" y="960"/>
              <a:ext cx="905" cy="807"/>
              <a:chOff x="3847" y="960"/>
              <a:chExt cx="905" cy="807"/>
            </a:xfrm>
          </p:grpSpPr>
          <p:sp>
            <p:nvSpPr>
              <p:cNvPr id="34841" name="Rectangle 70"/>
              <p:cNvSpPr>
                <a:spLocks noChangeArrowheads="1"/>
              </p:cNvSpPr>
              <p:nvPr/>
            </p:nvSpPr>
            <p:spPr bwMode="auto">
              <a:xfrm>
                <a:off x="4098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2" name="Rectangle 71"/>
              <p:cNvSpPr>
                <a:spLocks noChangeArrowheads="1"/>
              </p:cNvSpPr>
              <p:nvPr/>
            </p:nvSpPr>
            <p:spPr bwMode="auto">
              <a:xfrm>
                <a:off x="4014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3" name="Rectangle 72"/>
              <p:cNvSpPr>
                <a:spLocks noChangeArrowheads="1"/>
              </p:cNvSpPr>
              <p:nvPr/>
            </p:nvSpPr>
            <p:spPr bwMode="auto">
              <a:xfrm>
                <a:off x="4098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4" name="Rectangle 73"/>
              <p:cNvSpPr>
                <a:spLocks noChangeArrowheads="1"/>
              </p:cNvSpPr>
              <p:nvPr/>
            </p:nvSpPr>
            <p:spPr bwMode="auto">
              <a:xfrm>
                <a:off x="4014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5" name="Rectangle 74"/>
              <p:cNvSpPr>
                <a:spLocks noChangeArrowheads="1"/>
              </p:cNvSpPr>
              <p:nvPr/>
            </p:nvSpPr>
            <p:spPr bwMode="auto">
              <a:xfrm>
                <a:off x="3931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6" name="Rectangle 75"/>
              <p:cNvSpPr>
                <a:spLocks noChangeArrowheads="1"/>
              </p:cNvSpPr>
              <p:nvPr/>
            </p:nvSpPr>
            <p:spPr bwMode="auto">
              <a:xfrm>
                <a:off x="4098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7" name="Rectangle 76"/>
              <p:cNvSpPr>
                <a:spLocks noChangeArrowheads="1"/>
              </p:cNvSpPr>
              <p:nvPr/>
            </p:nvSpPr>
            <p:spPr bwMode="auto">
              <a:xfrm>
                <a:off x="4014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8" name="Rectangle 77"/>
              <p:cNvSpPr>
                <a:spLocks noChangeArrowheads="1"/>
              </p:cNvSpPr>
              <p:nvPr/>
            </p:nvSpPr>
            <p:spPr bwMode="auto">
              <a:xfrm>
                <a:off x="3931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9" name="Rectangle 78"/>
              <p:cNvSpPr>
                <a:spLocks noChangeArrowheads="1"/>
              </p:cNvSpPr>
              <p:nvPr/>
            </p:nvSpPr>
            <p:spPr bwMode="auto">
              <a:xfrm>
                <a:off x="3847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0" name="Rectangle 79"/>
              <p:cNvSpPr>
                <a:spLocks noChangeArrowheads="1"/>
              </p:cNvSpPr>
              <p:nvPr/>
            </p:nvSpPr>
            <p:spPr bwMode="auto">
              <a:xfrm>
                <a:off x="4014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1" name="Rectangle 80"/>
              <p:cNvSpPr>
                <a:spLocks noChangeArrowheads="1"/>
              </p:cNvSpPr>
              <p:nvPr/>
            </p:nvSpPr>
            <p:spPr bwMode="auto">
              <a:xfrm>
                <a:off x="3931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2" name="Rectangle 81"/>
              <p:cNvSpPr>
                <a:spLocks noChangeArrowheads="1"/>
              </p:cNvSpPr>
              <p:nvPr/>
            </p:nvSpPr>
            <p:spPr bwMode="auto">
              <a:xfrm>
                <a:off x="3847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3" name="Rectangle 82"/>
              <p:cNvSpPr>
                <a:spLocks noChangeArrowheads="1"/>
              </p:cNvSpPr>
              <p:nvPr/>
            </p:nvSpPr>
            <p:spPr bwMode="auto">
              <a:xfrm>
                <a:off x="4262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4" name="Rectangle 83"/>
              <p:cNvSpPr>
                <a:spLocks noChangeArrowheads="1"/>
              </p:cNvSpPr>
              <p:nvPr/>
            </p:nvSpPr>
            <p:spPr bwMode="auto">
              <a:xfrm>
                <a:off x="4179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5" name="Rectangle 84"/>
              <p:cNvSpPr>
                <a:spLocks noChangeArrowheads="1"/>
              </p:cNvSpPr>
              <p:nvPr/>
            </p:nvSpPr>
            <p:spPr bwMode="auto">
              <a:xfrm>
                <a:off x="4095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6" name="Rectangle 85"/>
              <p:cNvSpPr>
                <a:spLocks noChangeArrowheads="1"/>
              </p:cNvSpPr>
              <p:nvPr/>
            </p:nvSpPr>
            <p:spPr bwMode="auto">
              <a:xfrm>
                <a:off x="4262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7" name="Rectangle 86"/>
              <p:cNvSpPr>
                <a:spLocks noChangeArrowheads="1"/>
              </p:cNvSpPr>
              <p:nvPr/>
            </p:nvSpPr>
            <p:spPr bwMode="auto">
              <a:xfrm>
                <a:off x="4179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8" name="Rectangle 87"/>
              <p:cNvSpPr>
                <a:spLocks noChangeArrowheads="1"/>
              </p:cNvSpPr>
              <p:nvPr/>
            </p:nvSpPr>
            <p:spPr bwMode="auto">
              <a:xfrm>
                <a:off x="4095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9" name="Rectangle 88"/>
              <p:cNvSpPr>
                <a:spLocks noChangeArrowheads="1"/>
              </p:cNvSpPr>
              <p:nvPr/>
            </p:nvSpPr>
            <p:spPr bwMode="auto">
              <a:xfrm>
                <a:off x="4012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0" name="Rectangle 89"/>
              <p:cNvSpPr>
                <a:spLocks noChangeArrowheads="1"/>
              </p:cNvSpPr>
              <p:nvPr/>
            </p:nvSpPr>
            <p:spPr bwMode="auto">
              <a:xfrm>
                <a:off x="4262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1" name="Rectangle 90"/>
              <p:cNvSpPr>
                <a:spLocks noChangeArrowheads="1"/>
              </p:cNvSpPr>
              <p:nvPr/>
            </p:nvSpPr>
            <p:spPr bwMode="auto">
              <a:xfrm>
                <a:off x="4179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2" name="Rectangle 91"/>
              <p:cNvSpPr>
                <a:spLocks noChangeArrowheads="1"/>
              </p:cNvSpPr>
              <p:nvPr/>
            </p:nvSpPr>
            <p:spPr bwMode="auto">
              <a:xfrm>
                <a:off x="4095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3" name="Rectangle 92"/>
              <p:cNvSpPr>
                <a:spLocks noChangeArrowheads="1"/>
              </p:cNvSpPr>
              <p:nvPr/>
            </p:nvSpPr>
            <p:spPr bwMode="auto">
              <a:xfrm>
                <a:off x="4012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4" name="Rectangle 93"/>
              <p:cNvSpPr>
                <a:spLocks noChangeArrowheads="1"/>
              </p:cNvSpPr>
              <p:nvPr/>
            </p:nvSpPr>
            <p:spPr bwMode="auto">
              <a:xfrm>
                <a:off x="4262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5" name="Rectangle 94"/>
              <p:cNvSpPr>
                <a:spLocks noChangeArrowheads="1"/>
              </p:cNvSpPr>
              <p:nvPr/>
            </p:nvSpPr>
            <p:spPr bwMode="auto">
              <a:xfrm>
                <a:off x="4179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6" name="Rectangle 95"/>
              <p:cNvSpPr>
                <a:spLocks noChangeArrowheads="1"/>
              </p:cNvSpPr>
              <p:nvPr/>
            </p:nvSpPr>
            <p:spPr bwMode="auto">
              <a:xfrm>
                <a:off x="4095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7" name="Rectangle 96"/>
              <p:cNvSpPr>
                <a:spLocks noChangeArrowheads="1"/>
              </p:cNvSpPr>
              <p:nvPr/>
            </p:nvSpPr>
            <p:spPr bwMode="auto">
              <a:xfrm>
                <a:off x="4427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8" name="Rectangle 97"/>
              <p:cNvSpPr>
                <a:spLocks noChangeArrowheads="1"/>
              </p:cNvSpPr>
              <p:nvPr/>
            </p:nvSpPr>
            <p:spPr bwMode="auto">
              <a:xfrm>
                <a:off x="4343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9" name="Rectangle 98"/>
              <p:cNvSpPr>
                <a:spLocks noChangeArrowheads="1"/>
              </p:cNvSpPr>
              <p:nvPr/>
            </p:nvSpPr>
            <p:spPr bwMode="auto">
              <a:xfrm>
                <a:off x="4260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0" name="Rectangle 99"/>
              <p:cNvSpPr>
                <a:spLocks noChangeArrowheads="1"/>
              </p:cNvSpPr>
              <p:nvPr/>
            </p:nvSpPr>
            <p:spPr bwMode="auto">
              <a:xfrm>
                <a:off x="4427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1" name="Rectangle 100"/>
              <p:cNvSpPr>
                <a:spLocks noChangeArrowheads="1"/>
              </p:cNvSpPr>
              <p:nvPr/>
            </p:nvSpPr>
            <p:spPr bwMode="auto">
              <a:xfrm>
                <a:off x="4343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2" name="Rectangle 101"/>
              <p:cNvSpPr>
                <a:spLocks noChangeArrowheads="1"/>
              </p:cNvSpPr>
              <p:nvPr/>
            </p:nvSpPr>
            <p:spPr bwMode="auto">
              <a:xfrm>
                <a:off x="4260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3" name="Rectangle 102"/>
              <p:cNvSpPr>
                <a:spLocks noChangeArrowheads="1"/>
              </p:cNvSpPr>
              <p:nvPr/>
            </p:nvSpPr>
            <p:spPr bwMode="auto">
              <a:xfrm>
                <a:off x="4427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4" name="Rectangle 103"/>
              <p:cNvSpPr>
                <a:spLocks noChangeArrowheads="1"/>
              </p:cNvSpPr>
              <p:nvPr/>
            </p:nvSpPr>
            <p:spPr bwMode="auto">
              <a:xfrm>
                <a:off x="4343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5" name="Rectangle 104"/>
              <p:cNvSpPr>
                <a:spLocks noChangeArrowheads="1"/>
              </p:cNvSpPr>
              <p:nvPr/>
            </p:nvSpPr>
            <p:spPr bwMode="auto">
              <a:xfrm>
                <a:off x="4260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6" name="Rectangle 105"/>
              <p:cNvSpPr>
                <a:spLocks noChangeArrowheads="1"/>
              </p:cNvSpPr>
              <p:nvPr/>
            </p:nvSpPr>
            <p:spPr bwMode="auto">
              <a:xfrm>
                <a:off x="4427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7" name="Rectangle 106"/>
              <p:cNvSpPr>
                <a:spLocks noChangeArrowheads="1"/>
              </p:cNvSpPr>
              <p:nvPr/>
            </p:nvSpPr>
            <p:spPr bwMode="auto">
              <a:xfrm>
                <a:off x="4260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8" name="Rectangle 107"/>
              <p:cNvSpPr>
                <a:spLocks noChangeArrowheads="1"/>
              </p:cNvSpPr>
              <p:nvPr/>
            </p:nvSpPr>
            <p:spPr bwMode="auto">
              <a:xfrm>
                <a:off x="459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9" name="Rectangle 108"/>
              <p:cNvSpPr>
                <a:spLocks noChangeArrowheads="1"/>
              </p:cNvSpPr>
              <p:nvPr/>
            </p:nvSpPr>
            <p:spPr bwMode="auto">
              <a:xfrm>
                <a:off x="450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0" name="Rectangle 109"/>
              <p:cNvSpPr>
                <a:spLocks noChangeArrowheads="1"/>
              </p:cNvSpPr>
              <p:nvPr/>
            </p:nvSpPr>
            <p:spPr bwMode="auto">
              <a:xfrm>
                <a:off x="4425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1" name="Rectangle 110"/>
              <p:cNvSpPr>
                <a:spLocks noChangeArrowheads="1"/>
              </p:cNvSpPr>
              <p:nvPr/>
            </p:nvSpPr>
            <p:spPr bwMode="auto">
              <a:xfrm>
                <a:off x="450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2" name="Rectangle 111"/>
              <p:cNvSpPr>
                <a:spLocks noChangeArrowheads="1"/>
              </p:cNvSpPr>
              <p:nvPr/>
            </p:nvSpPr>
            <p:spPr bwMode="auto">
              <a:xfrm>
                <a:off x="442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3" name="Rectangle 112"/>
              <p:cNvSpPr>
                <a:spLocks noChangeArrowheads="1"/>
              </p:cNvSpPr>
              <p:nvPr/>
            </p:nvSpPr>
            <p:spPr bwMode="auto">
              <a:xfrm>
                <a:off x="4341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4" name="Rectangle 113"/>
              <p:cNvSpPr>
                <a:spLocks noChangeArrowheads="1"/>
              </p:cNvSpPr>
              <p:nvPr/>
            </p:nvSpPr>
            <p:spPr bwMode="auto">
              <a:xfrm>
                <a:off x="459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5" name="Rectangle 114"/>
              <p:cNvSpPr>
                <a:spLocks noChangeArrowheads="1"/>
              </p:cNvSpPr>
              <p:nvPr/>
            </p:nvSpPr>
            <p:spPr bwMode="auto">
              <a:xfrm>
                <a:off x="4592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6" name="Rectangle 115"/>
              <p:cNvSpPr>
                <a:spLocks noChangeArrowheads="1"/>
              </p:cNvSpPr>
              <p:nvPr/>
            </p:nvSpPr>
            <p:spPr bwMode="auto">
              <a:xfrm>
                <a:off x="450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7" name="Rectangle 116"/>
              <p:cNvSpPr>
                <a:spLocks noChangeArrowheads="1"/>
              </p:cNvSpPr>
              <p:nvPr/>
            </p:nvSpPr>
            <p:spPr bwMode="auto">
              <a:xfrm>
                <a:off x="434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8" name="Rectangle 117"/>
              <p:cNvSpPr>
                <a:spLocks noChangeArrowheads="1"/>
              </p:cNvSpPr>
              <p:nvPr/>
            </p:nvSpPr>
            <p:spPr bwMode="auto">
              <a:xfrm>
                <a:off x="4176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685800" y="2082800"/>
            <a:ext cx="7924800" cy="3327400"/>
            <a:chOff x="432" y="1456"/>
            <a:chExt cx="4992" cy="2096"/>
          </a:xfrm>
        </p:grpSpPr>
        <p:sp>
          <p:nvSpPr>
            <p:cNvPr id="34831" name="Rectangle 119"/>
            <p:cNvSpPr>
              <a:spLocks noChangeArrowheads="1"/>
            </p:cNvSpPr>
            <p:nvPr/>
          </p:nvSpPr>
          <p:spPr bwMode="auto">
            <a:xfrm>
              <a:off x="432" y="326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Project to visible input images</a:t>
              </a:r>
            </a:p>
          </p:txBody>
        </p:sp>
        <p:grpSp>
          <p:nvGrpSpPr>
            <p:cNvPr id="34832" name="Group 120"/>
            <p:cNvGrpSpPr>
              <a:grpSpLocks/>
            </p:cNvGrpSpPr>
            <p:nvPr/>
          </p:nvGrpSpPr>
          <p:grpSpPr bwMode="auto">
            <a:xfrm>
              <a:off x="489" y="1456"/>
              <a:ext cx="4728" cy="688"/>
              <a:chOff x="489" y="1456"/>
              <a:chExt cx="4728" cy="688"/>
            </a:xfrm>
          </p:grpSpPr>
          <p:grpSp>
            <p:nvGrpSpPr>
              <p:cNvPr id="34833" name="Group 121"/>
              <p:cNvGrpSpPr>
                <a:grpSpLocks/>
              </p:cNvGrpSpPr>
              <p:nvPr/>
            </p:nvGrpSpPr>
            <p:grpSpPr bwMode="auto">
              <a:xfrm>
                <a:off x="489" y="1456"/>
                <a:ext cx="2374" cy="534"/>
                <a:chOff x="504" y="2471"/>
                <a:chExt cx="2374" cy="534"/>
              </a:xfrm>
            </p:grpSpPr>
            <p:sp>
              <p:nvSpPr>
                <p:cNvPr id="34837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719" y="2471"/>
                  <a:ext cx="1159" cy="262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504" y="2805"/>
                  <a:ext cx="903" cy="20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4" name="Group 124"/>
              <p:cNvGrpSpPr>
                <a:grpSpLocks/>
              </p:cNvGrpSpPr>
              <p:nvPr/>
            </p:nvGrpSpPr>
            <p:grpSpPr bwMode="auto">
              <a:xfrm>
                <a:off x="2857" y="1456"/>
                <a:ext cx="2360" cy="688"/>
                <a:chOff x="2872" y="2471"/>
                <a:chExt cx="2360" cy="688"/>
              </a:xfrm>
            </p:grpSpPr>
            <p:sp>
              <p:nvSpPr>
                <p:cNvPr id="34835" name="Line 125"/>
                <p:cNvSpPr>
                  <a:spLocks noChangeShapeType="1"/>
                </p:cNvSpPr>
                <p:nvPr/>
              </p:nvSpPr>
              <p:spPr bwMode="auto">
                <a:xfrm>
                  <a:off x="2872" y="2471"/>
                  <a:ext cx="1195" cy="349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6" name="Line 126"/>
                <p:cNvSpPr>
                  <a:spLocks noChangeShapeType="1"/>
                </p:cNvSpPr>
                <p:nvPr/>
              </p:nvSpPr>
              <p:spPr bwMode="auto">
                <a:xfrm>
                  <a:off x="4437" y="2923"/>
                  <a:ext cx="795" cy="236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830" name="Rectangle 127"/>
          <p:cNvSpPr>
            <a:spLocks noChangeArrowheads="1"/>
          </p:cNvSpPr>
          <p:nvPr/>
        </p:nvSpPr>
        <p:spPr bwMode="auto">
          <a:xfrm>
            <a:off x="0" y="635317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K. N. Kutulakos and S. M. Seitz, </a:t>
            </a:r>
            <a:r>
              <a:rPr lang="en-US" sz="1800" b="1">
                <a:solidFill>
                  <a:schemeClr val="bg2"/>
                </a:solidFill>
                <a:hlinkClick r:id="rId3"/>
              </a:rPr>
              <a:t>A Theory of Shape by Space Carving</a:t>
            </a:r>
            <a:r>
              <a:rPr lang="en-US" sz="1800">
                <a:solidFill>
                  <a:schemeClr val="bg2"/>
                </a:solidFill>
              </a:rPr>
              <a:t>, </a:t>
            </a:r>
            <a:r>
              <a:rPr lang="en-US" sz="1800" i="1">
                <a:solidFill>
                  <a:schemeClr val="bg2"/>
                </a:solidFill>
              </a:rPr>
              <a:t>ICCV</a:t>
            </a:r>
            <a:r>
              <a:rPr lang="en-US" sz="1800">
                <a:solidFill>
                  <a:schemeClr val="bg2"/>
                </a:solidFill>
              </a:rPr>
              <a:t>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Our</a:t>
            </a:r>
            <a:r>
              <a:rPr lang="en-US" altLang="en-US" dirty="0"/>
              <a:t> </a:t>
            </a:r>
            <a:r>
              <a:rPr lang="en-US" altLang="en-US" dirty="0" smtClean="0"/>
              <a:t>4-camera light-striping stereo system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5938" r="28749" b="24219"/>
          <a:stretch>
            <a:fillRect/>
          </a:stretch>
        </p:blipFill>
        <p:spPr bwMode="auto">
          <a:xfrm>
            <a:off x="1981200" y="2057400"/>
            <a:ext cx="5105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267200" y="3325813"/>
            <a:ext cx="109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projector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343400" y="4572000"/>
            <a:ext cx="971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rotation</a:t>
            </a:r>
          </a:p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table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84725" y="2022475"/>
            <a:ext cx="118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>
                <a:solidFill>
                  <a:schemeClr val="bg1"/>
                </a:solidFill>
                <a:latin typeface="Times New Roman" pitchFamily="18" charset="0"/>
              </a:rPr>
              <a:t>cameras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139115" y="5638800"/>
            <a:ext cx="9348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3D</a:t>
            </a:r>
          </a:p>
          <a:p>
            <a:pPr algn="ctr"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object</a:t>
            </a:r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948531" y="5387975"/>
            <a:ext cx="1316037" cy="1165225"/>
          </a:xfrm>
          <a:custGeom>
            <a:avLst/>
            <a:gdLst>
              <a:gd name="T0" fmla="*/ 825500 w 829"/>
              <a:gd name="T1" fmla="*/ 26988 h 734"/>
              <a:gd name="T2" fmla="*/ 434975 w 829"/>
              <a:gd name="T3" fmla="*/ 26988 h 734"/>
              <a:gd name="T4" fmla="*/ 323850 w 829"/>
              <a:gd name="T5" fmla="*/ 82550 h 734"/>
              <a:gd name="T6" fmla="*/ 266700 w 829"/>
              <a:gd name="T7" fmla="*/ 138113 h 734"/>
              <a:gd name="T8" fmla="*/ 222250 w 829"/>
              <a:gd name="T9" fmla="*/ 204788 h 734"/>
              <a:gd name="T10" fmla="*/ 166687 w 829"/>
              <a:gd name="T11" fmla="*/ 261938 h 734"/>
              <a:gd name="T12" fmla="*/ 77787 w 829"/>
              <a:gd name="T13" fmla="*/ 450850 h 734"/>
              <a:gd name="T14" fmla="*/ 33337 w 829"/>
              <a:gd name="T15" fmla="*/ 584200 h 734"/>
              <a:gd name="T16" fmla="*/ 0 w 829"/>
              <a:gd name="T17" fmla="*/ 708025 h 734"/>
              <a:gd name="T18" fmla="*/ 177800 w 829"/>
              <a:gd name="T19" fmla="*/ 1063625 h 734"/>
              <a:gd name="T20" fmla="*/ 346075 w 829"/>
              <a:gd name="T21" fmla="*/ 1143000 h 734"/>
              <a:gd name="T22" fmla="*/ 412750 w 829"/>
              <a:gd name="T23" fmla="*/ 1165225 h 734"/>
              <a:gd name="T24" fmla="*/ 836612 w 829"/>
              <a:gd name="T25" fmla="*/ 1096963 h 734"/>
              <a:gd name="T26" fmla="*/ 1125537 w 829"/>
              <a:gd name="T27" fmla="*/ 1063625 h 734"/>
              <a:gd name="T28" fmla="*/ 1316037 w 829"/>
              <a:gd name="T29" fmla="*/ 908050 h 734"/>
              <a:gd name="T30" fmla="*/ 1181100 w 829"/>
              <a:gd name="T31" fmla="*/ 584200 h 734"/>
              <a:gd name="T32" fmla="*/ 992187 w 829"/>
              <a:gd name="T33" fmla="*/ 484188 h 734"/>
              <a:gd name="T34" fmla="*/ 825500 w 829"/>
              <a:gd name="T35" fmla="*/ 26988 h 7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29" h="734">
                <a:moveTo>
                  <a:pt x="520" y="17"/>
                </a:moveTo>
                <a:cubicBezTo>
                  <a:pt x="433" y="11"/>
                  <a:pt x="359" y="0"/>
                  <a:pt x="274" y="17"/>
                </a:cubicBezTo>
                <a:cubicBezTo>
                  <a:pt x="250" y="29"/>
                  <a:pt x="229" y="44"/>
                  <a:pt x="204" y="52"/>
                </a:cubicBezTo>
                <a:cubicBezTo>
                  <a:pt x="192" y="64"/>
                  <a:pt x="177" y="73"/>
                  <a:pt x="168" y="87"/>
                </a:cubicBezTo>
                <a:cubicBezTo>
                  <a:pt x="159" y="101"/>
                  <a:pt x="152" y="117"/>
                  <a:pt x="140" y="129"/>
                </a:cubicBezTo>
                <a:cubicBezTo>
                  <a:pt x="128" y="141"/>
                  <a:pt x="112" y="150"/>
                  <a:pt x="105" y="165"/>
                </a:cubicBezTo>
                <a:cubicBezTo>
                  <a:pt x="84" y="208"/>
                  <a:pt x="76" y="243"/>
                  <a:pt x="49" y="284"/>
                </a:cubicBezTo>
                <a:cubicBezTo>
                  <a:pt x="41" y="315"/>
                  <a:pt x="39" y="341"/>
                  <a:pt x="21" y="368"/>
                </a:cubicBezTo>
                <a:cubicBezTo>
                  <a:pt x="14" y="394"/>
                  <a:pt x="6" y="420"/>
                  <a:pt x="0" y="446"/>
                </a:cubicBezTo>
                <a:cubicBezTo>
                  <a:pt x="25" y="565"/>
                  <a:pt x="21" y="607"/>
                  <a:pt x="112" y="670"/>
                </a:cubicBezTo>
                <a:cubicBezTo>
                  <a:pt x="167" y="708"/>
                  <a:pt x="146" y="696"/>
                  <a:pt x="218" y="720"/>
                </a:cubicBezTo>
                <a:cubicBezTo>
                  <a:pt x="232" y="725"/>
                  <a:pt x="260" y="734"/>
                  <a:pt x="260" y="734"/>
                </a:cubicBezTo>
                <a:cubicBezTo>
                  <a:pt x="351" y="725"/>
                  <a:pt x="436" y="700"/>
                  <a:pt x="527" y="691"/>
                </a:cubicBezTo>
                <a:cubicBezTo>
                  <a:pt x="624" y="667"/>
                  <a:pt x="564" y="678"/>
                  <a:pt x="709" y="670"/>
                </a:cubicBezTo>
                <a:cubicBezTo>
                  <a:pt x="762" y="652"/>
                  <a:pt x="804" y="622"/>
                  <a:pt x="829" y="572"/>
                </a:cubicBezTo>
                <a:cubicBezTo>
                  <a:pt x="825" y="510"/>
                  <a:pt x="821" y="393"/>
                  <a:pt x="744" y="368"/>
                </a:cubicBezTo>
                <a:cubicBezTo>
                  <a:pt x="705" y="329"/>
                  <a:pt x="677" y="315"/>
                  <a:pt x="625" y="305"/>
                </a:cubicBezTo>
                <a:cubicBezTo>
                  <a:pt x="575" y="206"/>
                  <a:pt x="658" y="58"/>
                  <a:pt x="520" y="17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1066800" y="5562600"/>
            <a:ext cx="609600" cy="990600"/>
          </a:xfrm>
          <a:custGeom>
            <a:avLst/>
            <a:gdLst>
              <a:gd name="T0" fmla="*/ 609600 w 384"/>
              <a:gd name="T1" fmla="*/ 0 h 624"/>
              <a:gd name="T2" fmla="*/ 381000 w 384"/>
              <a:gd name="T3" fmla="*/ 76200 h 624"/>
              <a:gd name="T4" fmla="*/ 228600 w 384"/>
              <a:gd name="T5" fmla="*/ 304800 h 624"/>
              <a:gd name="T6" fmla="*/ 76200 w 384"/>
              <a:gd name="T7" fmla="*/ 685800 h 624"/>
              <a:gd name="T8" fmla="*/ 0 w 384"/>
              <a:gd name="T9" fmla="*/ 99060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624">
                <a:moveTo>
                  <a:pt x="384" y="0"/>
                </a:moveTo>
                <a:cubicBezTo>
                  <a:pt x="332" y="8"/>
                  <a:pt x="280" y="16"/>
                  <a:pt x="240" y="48"/>
                </a:cubicBezTo>
                <a:cubicBezTo>
                  <a:pt x="200" y="80"/>
                  <a:pt x="176" y="128"/>
                  <a:pt x="144" y="192"/>
                </a:cubicBezTo>
                <a:cubicBezTo>
                  <a:pt x="112" y="256"/>
                  <a:pt x="72" y="360"/>
                  <a:pt x="48" y="432"/>
                </a:cubicBezTo>
                <a:cubicBezTo>
                  <a:pt x="24" y="504"/>
                  <a:pt x="12" y="564"/>
                  <a:pt x="0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144780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(now deceased)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Calibration Object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21094" r="38126" b="45313"/>
          <a:stretch>
            <a:fillRect/>
          </a:stretch>
        </p:blipFill>
        <p:spPr bwMode="auto">
          <a:xfrm>
            <a:off x="5029200" y="2286000"/>
            <a:ext cx="2667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76400" y="2895600"/>
            <a:ext cx="26372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The idea is to snap</a:t>
            </a:r>
          </a:p>
          <a:p>
            <a:pPr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images at different</a:t>
            </a:r>
          </a:p>
          <a:p>
            <a:pPr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depths and get a</a:t>
            </a:r>
          </a:p>
          <a:p>
            <a:pPr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lot of  </a:t>
            </a:r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2D-3D  point</a:t>
            </a:r>
          </a:p>
          <a:p>
            <a:pPr eaLnBrk="1" hangingPunct="1"/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correspondences.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7" name="Picture 3" descr="000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393950"/>
            <a:ext cx="4037013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1348" name="Picture 4" descr="capture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1512888"/>
            <a:ext cx="1703388" cy="2478087"/>
          </a:xfrm>
          <a:prstGeom prst="rect">
            <a:avLst/>
          </a:prstGeom>
          <a:noFill/>
        </p:spPr>
      </p:pic>
      <p:pic>
        <p:nvPicPr>
          <p:cNvPr id="441349" name="Picture 5" descr="capture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1595438"/>
            <a:ext cx="1590675" cy="2312987"/>
          </a:xfrm>
          <a:prstGeom prst="rect">
            <a:avLst/>
          </a:prstGeom>
          <a:noFill/>
        </p:spPr>
      </p:pic>
      <p:pic>
        <p:nvPicPr>
          <p:cNvPr id="441350" name="Picture 6" descr="capture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75" y="1300163"/>
            <a:ext cx="1925638" cy="2800350"/>
          </a:xfrm>
          <a:prstGeom prst="rect">
            <a:avLst/>
          </a:prstGeom>
          <a:noFill/>
        </p:spPr>
      </p:pic>
      <p:pic>
        <p:nvPicPr>
          <p:cNvPr id="441351" name="Picture 7" descr="capture0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3735388"/>
            <a:ext cx="2079625" cy="3022600"/>
          </a:xfrm>
          <a:prstGeom prst="rect">
            <a:avLst/>
          </a:prstGeom>
          <a:noFill/>
        </p:spPr>
      </p:pic>
      <p:pic>
        <p:nvPicPr>
          <p:cNvPr id="441352" name="Picture 8" descr="capture0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90938"/>
            <a:ext cx="2157413" cy="3138487"/>
          </a:xfrm>
          <a:prstGeom prst="rect">
            <a:avLst/>
          </a:prstGeom>
          <a:noFill/>
        </p:spPr>
      </p:pic>
      <p:sp>
        <p:nvSpPr>
          <p:cNvPr id="441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cultural heritage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683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07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14350"/>
            <a:ext cx="73533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905000" y="2362200"/>
            <a:ext cx="457200" cy="533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ube 1"/>
          <p:cNvSpPr>
            <a:spLocks noChangeArrowheads="1"/>
          </p:cNvSpPr>
          <p:nvPr/>
        </p:nvSpPr>
        <p:spPr bwMode="auto">
          <a:xfrm>
            <a:off x="5713413" y="3813175"/>
            <a:ext cx="1216025" cy="12160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1747" name="Straight Connector 6"/>
          <p:cNvCxnSpPr>
            <a:cxnSpLocks noChangeShapeType="1"/>
          </p:cNvCxnSpPr>
          <p:nvPr/>
        </p:nvCxnSpPr>
        <p:spPr bwMode="auto">
          <a:xfrm>
            <a:off x="2982726" y="2214096"/>
            <a:ext cx="8715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8" name="Straight Connector 12"/>
          <p:cNvCxnSpPr>
            <a:cxnSpLocks noChangeShapeType="1"/>
          </p:cNvCxnSpPr>
          <p:nvPr/>
        </p:nvCxnSpPr>
        <p:spPr bwMode="auto">
          <a:xfrm>
            <a:off x="3854264" y="2170953"/>
            <a:ext cx="0" cy="9874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9" name="Straight Connector 14"/>
          <p:cNvCxnSpPr>
            <a:cxnSpLocks noChangeShapeType="1"/>
          </p:cNvCxnSpPr>
          <p:nvPr/>
        </p:nvCxnSpPr>
        <p:spPr bwMode="auto">
          <a:xfrm flipH="1">
            <a:off x="3581400" y="3158378"/>
            <a:ext cx="261938" cy="2286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0" name="Straight Connector 16"/>
          <p:cNvCxnSpPr>
            <a:cxnSpLocks noChangeShapeType="1"/>
          </p:cNvCxnSpPr>
          <p:nvPr/>
        </p:nvCxnSpPr>
        <p:spPr bwMode="auto">
          <a:xfrm flipH="1">
            <a:off x="2615827" y="2214096"/>
            <a:ext cx="344487" cy="3016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1" name="Straight Connector 18"/>
          <p:cNvCxnSpPr>
            <a:cxnSpLocks noChangeShapeType="1"/>
          </p:cNvCxnSpPr>
          <p:nvPr/>
        </p:nvCxnSpPr>
        <p:spPr bwMode="auto">
          <a:xfrm>
            <a:off x="2627313" y="2515721"/>
            <a:ext cx="0" cy="914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Connector 20"/>
          <p:cNvCxnSpPr>
            <a:cxnSpLocks noChangeShapeType="1"/>
          </p:cNvCxnSpPr>
          <p:nvPr/>
        </p:nvCxnSpPr>
        <p:spPr bwMode="auto">
          <a:xfrm>
            <a:off x="2627313" y="3430121"/>
            <a:ext cx="9540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Connector 22"/>
          <p:cNvCxnSpPr>
            <a:cxnSpLocks noChangeShapeType="1"/>
          </p:cNvCxnSpPr>
          <p:nvPr/>
        </p:nvCxnSpPr>
        <p:spPr bwMode="auto">
          <a:xfrm flipV="1">
            <a:off x="798979" y="1203044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Connector 24"/>
          <p:cNvCxnSpPr>
            <a:cxnSpLocks noChangeShapeType="1"/>
          </p:cNvCxnSpPr>
          <p:nvPr/>
        </p:nvCxnSpPr>
        <p:spPr bwMode="auto">
          <a:xfrm flipV="1">
            <a:off x="866775" y="3430121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Connector 25"/>
          <p:cNvCxnSpPr>
            <a:cxnSpLocks noChangeShapeType="1"/>
          </p:cNvCxnSpPr>
          <p:nvPr/>
        </p:nvCxnSpPr>
        <p:spPr bwMode="auto">
          <a:xfrm>
            <a:off x="4819650" y="1239371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Connector 27"/>
          <p:cNvCxnSpPr>
            <a:cxnSpLocks noChangeShapeType="1"/>
          </p:cNvCxnSpPr>
          <p:nvPr/>
        </p:nvCxnSpPr>
        <p:spPr bwMode="auto">
          <a:xfrm>
            <a:off x="866775" y="2177303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7" name="TextBox 28"/>
          <p:cNvSpPr txBox="1">
            <a:spLocks noChangeArrowheads="1"/>
          </p:cNvSpPr>
          <p:nvPr/>
        </p:nvSpPr>
        <p:spPr bwMode="auto">
          <a:xfrm>
            <a:off x="4933950" y="1348488"/>
            <a:ext cx="167545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2"/>
                </a:solidFill>
              </a:rPr>
              <a:t>image </a:t>
            </a:r>
            <a:r>
              <a:rPr lang="en-US" altLang="en-US" sz="3200" dirty="0" smtClean="0">
                <a:solidFill>
                  <a:schemeClr val="bg2"/>
                </a:solidFill>
              </a:rPr>
              <a:t>plane</a:t>
            </a:r>
          </a:p>
          <a:p>
            <a:pPr eaLnBrk="1" hangingPunct="1"/>
            <a:r>
              <a:rPr lang="en-US" altLang="en-US" sz="3200" dirty="0" smtClean="0">
                <a:solidFill>
                  <a:schemeClr val="bg2"/>
                </a:solidFill>
              </a:rPr>
              <a:t>depth map</a:t>
            </a:r>
          </a:p>
        </p:txBody>
      </p:sp>
      <p:sp>
        <p:nvSpPr>
          <p:cNvPr id="31758" name="TextBox 29"/>
          <p:cNvSpPr txBox="1">
            <a:spLocks noChangeArrowheads="1"/>
          </p:cNvSpPr>
          <p:nvPr/>
        </p:nvSpPr>
        <p:spPr bwMode="auto">
          <a:xfrm>
            <a:off x="2578474" y="1754188"/>
            <a:ext cx="84497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chemeClr val="bg2"/>
                </a:solidFill>
              </a:rPr>
              <a:t>(</a:t>
            </a:r>
            <a:r>
              <a:rPr lang="en-US" altLang="en-US" sz="2800" dirty="0" err="1" smtClean="0">
                <a:solidFill>
                  <a:schemeClr val="bg2"/>
                </a:solidFill>
              </a:rPr>
              <a:t>u,v,d</a:t>
            </a:r>
            <a:r>
              <a:rPr lang="en-US" altLang="en-US" sz="28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31760" name="TextBox 58367"/>
          <p:cNvSpPr txBox="1">
            <a:spLocks noChangeArrowheads="1"/>
          </p:cNvSpPr>
          <p:nvPr/>
        </p:nvSpPr>
        <p:spPr bwMode="auto">
          <a:xfrm>
            <a:off x="1066800" y="5486400"/>
            <a:ext cx="17033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2"/>
                </a:solidFill>
              </a:rPr>
              <a:t>OUTSIDE</a:t>
            </a:r>
          </a:p>
        </p:txBody>
      </p:sp>
      <p:sp>
        <p:nvSpPr>
          <p:cNvPr id="31761" name="TextBox 58368"/>
          <p:cNvSpPr txBox="1">
            <a:spLocks noChangeArrowheads="1"/>
          </p:cNvSpPr>
          <p:nvPr/>
        </p:nvSpPr>
        <p:spPr bwMode="auto">
          <a:xfrm>
            <a:off x="5683250" y="5321300"/>
            <a:ext cx="310052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2"/>
                </a:solidFill>
              </a:rPr>
              <a:t>one of many </a:t>
            </a:r>
            <a:r>
              <a:rPr lang="en-US" altLang="en-US" sz="3200" dirty="0" smtClean="0">
                <a:solidFill>
                  <a:schemeClr val="bg2"/>
                </a:solidFill>
              </a:rPr>
              <a:t>cubes</a:t>
            </a:r>
          </a:p>
          <a:p>
            <a:pPr eaLnBrk="1" hangingPunct="1"/>
            <a:r>
              <a:rPr lang="en-US" altLang="en-US" sz="3200" dirty="0" smtClean="0">
                <a:solidFill>
                  <a:schemeClr val="bg2"/>
                </a:solidFill>
              </a:rPr>
              <a:t>in virtual 3D cube space</a:t>
            </a:r>
            <a:endParaRPr lang="en-US" altLang="en-US" sz="3200" dirty="0">
              <a:solidFill>
                <a:schemeClr val="bg2"/>
              </a:solidFill>
            </a:endParaRPr>
          </a:p>
        </p:txBody>
      </p:sp>
      <p:sp>
        <p:nvSpPr>
          <p:cNvPr id="31762" name="TextBox 58370"/>
          <p:cNvSpPr txBox="1">
            <a:spLocks noChangeArrowheads="1"/>
          </p:cNvSpPr>
          <p:nvPr/>
        </p:nvSpPr>
        <p:spPr bwMode="auto">
          <a:xfrm>
            <a:off x="457200" y="114300"/>
            <a:ext cx="7777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aseline="0" dirty="0">
                <a:solidFill>
                  <a:schemeClr val="bg2"/>
                </a:solidFill>
              </a:rPr>
              <a:t>3D space is made up of many cubes.</a:t>
            </a:r>
            <a:endParaRPr lang="en-US" altLang="en-US" sz="3600" dirty="0">
              <a:solidFill>
                <a:schemeClr val="bg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0200" y="3316261"/>
            <a:ext cx="1374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chemeClr val="bg2"/>
                </a:solidFill>
              </a:rPr>
              <a:t>(</a:t>
            </a:r>
            <a:r>
              <a:rPr lang="en-US" dirty="0" err="1" smtClean="0">
                <a:solidFill>
                  <a:schemeClr val="bg2"/>
                </a:solidFill>
              </a:rPr>
              <a:t>x,y,z</a:t>
            </a:r>
            <a:r>
              <a:rPr lang="en-US" dirty="0" smtClean="0">
                <a:solidFill>
                  <a:schemeClr val="bg2"/>
                </a:solidFill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86600" y="1699931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-1639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art</a:t>
            </a:r>
            <a:endParaRPr lang="fr-FR" dirty="0"/>
          </a:p>
        </p:txBody>
      </p:sp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070350"/>
            <a:ext cx="1744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2" name="Picture 10" descr="gormley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4070350"/>
            <a:ext cx="1741488" cy="2644775"/>
          </a:xfrm>
          <a:prstGeom prst="rect">
            <a:avLst/>
          </a:prstGeom>
          <a:noFill/>
        </p:spPr>
      </p:pic>
      <p:pic>
        <p:nvPicPr>
          <p:cNvPr id="443403" name="Picture 11" descr="gormley5"/>
          <p:cNvPicPr>
            <a:picLocks noChangeAspect="1" noChangeArrowheads="1"/>
          </p:cNvPicPr>
          <p:nvPr/>
        </p:nvPicPr>
        <p:blipFill>
          <a:blip r:embed="rId5"/>
          <a:srcRect t="4158" b="7423"/>
          <a:stretch>
            <a:fillRect/>
          </a:stretch>
        </p:blipFill>
        <p:spPr bwMode="auto">
          <a:xfrm>
            <a:off x="1150938" y="4373563"/>
            <a:ext cx="2700337" cy="1890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43404" name="Picture 12" descr="gormley4"/>
          <p:cNvPicPr>
            <a:picLocks noChangeAspect="1" noChangeArrowheads="1"/>
          </p:cNvPicPr>
          <p:nvPr/>
        </p:nvPicPr>
        <p:blipFill>
          <a:blip r:embed="rId6"/>
          <a:srcRect b="13542"/>
          <a:stretch>
            <a:fillRect/>
          </a:stretch>
        </p:blipFill>
        <p:spPr bwMode="auto">
          <a:xfrm>
            <a:off x="1150938" y="1476375"/>
            <a:ext cx="2700337" cy="2312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02125" y="1455738"/>
            <a:ext cx="4591050" cy="2528887"/>
            <a:chOff x="2710" y="941"/>
            <a:chExt cx="2892" cy="1593"/>
          </a:xfrm>
        </p:grpSpPr>
        <p:pic>
          <p:nvPicPr>
            <p:cNvPr id="443406" name="Picture 14" descr="gormley1"/>
            <p:cNvPicPr>
              <a:picLocks noChangeAspect="1" noChangeArrowheads="1"/>
            </p:cNvPicPr>
            <p:nvPr/>
          </p:nvPicPr>
          <p:blipFill>
            <a:blip r:embed="rId7"/>
            <a:srcRect l="7559" t="22617" r="22678" b="10052"/>
            <a:stretch>
              <a:fillRect/>
            </a:stretch>
          </p:blipFill>
          <p:spPr bwMode="auto">
            <a:xfrm>
              <a:off x="3589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7" name="Picture 15" descr="gormley2"/>
            <p:cNvPicPr>
              <a:picLocks noChangeAspect="1" noChangeArrowheads="1"/>
            </p:cNvPicPr>
            <p:nvPr/>
          </p:nvPicPr>
          <p:blipFill>
            <a:blip r:embed="rId8"/>
            <a:srcRect l="7559" t="22617" r="22678" b="10052"/>
            <a:stretch>
              <a:fillRect/>
            </a:stretch>
          </p:blipFill>
          <p:spPr bwMode="auto">
            <a:xfrm>
              <a:off x="2710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8" name="Picture 16" descr="gormley3"/>
            <p:cNvPicPr>
              <a:picLocks noChangeAspect="1" noChangeArrowheads="1"/>
            </p:cNvPicPr>
            <p:nvPr/>
          </p:nvPicPr>
          <p:blipFill>
            <a:blip r:embed="rId9"/>
            <a:srcRect l="12094" t="22617" r="22678" b="10052"/>
            <a:stretch>
              <a:fillRect/>
            </a:stretch>
          </p:blipFill>
          <p:spPr bwMode="auto">
            <a:xfrm>
              <a:off x="4577" y="941"/>
              <a:ext cx="1025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944563" y="6264275"/>
            <a:ext cx="31321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Domain Series Domain VIII Crouching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>
                <a:solidFill>
                  <a:prstClr val="black"/>
                </a:solidFill>
                <a:latin typeface="Calibri"/>
              </a:rPr>
              <a:t> 1999 </a:t>
            </a:r>
            <a:r>
              <a:rPr lang="en-GB" sz="1400" i="1">
                <a:solidFill>
                  <a:prstClr val="black"/>
                </a:solidFill>
                <a:latin typeface="Calibri"/>
              </a:rPr>
              <a:t>Mild steel bar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81 x 59 x 63 cm </a:t>
            </a:r>
          </a:p>
        </p:txBody>
      </p:sp>
      <p:sp>
        <p:nvSpPr>
          <p:cNvPr id="443411" name="Rectangle 19"/>
          <p:cNvSpPr>
            <a:spLocks noChangeArrowheads="1"/>
          </p:cNvSpPr>
          <p:nvPr/>
        </p:nvSpPr>
        <p:spPr bwMode="auto">
          <a:xfrm>
            <a:off x="1065213" y="3767138"/>
            <a:ext cx="2876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Block Works Precipitate III 2004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Mild steel blocks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80 x 46 x 66 cm </a:t>
            </a:r>
          </a:p>
        </p:txBody>
      </p:sp>
    </p:spTree>
    <p:extLst>
      <p:ext uri="{BB962C8B-B14F-4D97-AF65-F5344CB8AC3E}">
        <p14:creationId xmlns:p14="http://schemas.microsoft.com/office/powerpoint/2010/main" val="383791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More: Space Carving Results:  African Violet</a:t>
            </a:r>
          </a:p>
        </p:txBody>
      </p:sp>
      <p:pic>
        <p:nvPicPr>
          <p:cNvPr id="35843" name="Picture 3" descr="fviol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287178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viole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066800"/>
            <a:ext cx="27479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viol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3962400"/>
            <a:ext cx="3148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viol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006850"/>
            <a:ext cx="29432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184275" y="3429000"/>
            <a:ext cx="3360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 (1 of 45)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294313" y="34290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05425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828800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S. Seitz</a:t>
            </a:r>
          </a:p>
        </p:txBody>
      </p:sp>
    </p:spTree>
  </p:cSld>
  <p:clrMapOvr>
    <a:masterClrMapping/>
  </p:clrMapOvr>
  <p:transition advTm="29024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More: Space Carving Results:  Hand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41475" y="4648200"/>
            <a:ext cx="1963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</a:t>
            </a:r>
          </a:p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(1 of 100)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2013" y="6324600"/>
            <a:ext cx="3592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Views of 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36869" name="Picture 5" descr="fsarah-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66950"/>
            <a:ext cx="3657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an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1100138"/>
            <a:ext cx="30956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an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16338"/>
            <a:ext cx="3124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9024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Up to now, we’ve always assumed that camera calibration is known</a:t>
            </a:r>
          </a:p>
          <a:p>
            <a:pPr>
              <a:buFontTx/>
              <a:buChar char="•"/>
            </a:pPr>
            <a:r>
              <a:rPr lang="en-US" dirty="0" smtClean="0"/>
              <a:t>For photos taken from the Internet, we need </a:t>
            </a:r>
            <a:r>
              <a:rPr lang="en-US" i="1" dirty="0" smtClean="0">
                <a:solidFill>
                  <a:srgbClr val="FF0000"/>
                </a:solidFill>
              </a:rPr>
              <a:t>structure from motion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techniques to reconstruct both camera positions and 3D points. (SEE POSTED VIDEO)</a:t>
            </a:r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05860" name="Picture 4" descr="http://grail.cs.washington.edu/software/pmvs/images/c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2"/>
            <a:ext cx="4645516" cy="3245210"/>
          </a:xfrm>
          <a:prstGeom prst="rect">
            <a:avLst/>
          </a:prstGeom>
          <a:noFill/>
        </p:spPr>
      </p:pic>
      <p:pic>
        <p:nvPicPr>
          <p:cNvPr id="505862" name="Picture 6" descr="http://grail.cs.washington.edu/software/pmvs/images/co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2"/>
            <a:ext cx="4572000" cy="3154190"/>
          </a:xfrm>
          <a:prstGeom prst="rect">
            <a:avLst/>
          </a:prstGeom>
          <a:noFill/>
        </p:spPr>
      </p:pic>
      <p:pic>
        <p:nvPicPr>
          <p:cNvPr id="505858" name="Picture 2" descr="http://grail.cs.washington.edu/software/pmvs/images/henry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06762"/>
            <a:ext cx="9144001" cy="2838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816604"/>
      </p:ext>
    </p:extLst>
  </p:cSld>
  <p:clrMapOvr>
    <a:masterClrMapping/>
  </p:clrMapOvr>
  <p:transition advTm="29093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Head Reconstruction from Uncalibrated Internet Photos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Input: Internet photos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different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poses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expressions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Output: 3D model of </a:t>
            </a:r>
            <a:r>
              <a:rPr lang="en-US" sz="2800" dirty="0" smtClean="0"/>
              <a:t>the head</a:t>
            </a:r>
            <a:endParaRPr lang="en-US" sz="28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8" t="19502" r="10487" b="65796"/>
          <a:stretch/>
        </p:blipFill>
        <p:spPr>
          <a:xfrm>
            <a:off x="1469571" y="4800600"/>
            <a:ext cx="5687881" cy="1588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19" y="1828800"/>
            <a:ext cx="4511355" cy="2469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7452" y="5943600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work of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Shu Liang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8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Recognizing Deformable Shapes</a:t>
            </a:r>
            <a:r>
              <a:rPr lang="en-US" altLang="en-US" smtClean="0"/>
              <a:t>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Salvador Ruiz Correa</a:t>
            </a:r>
          </a:p>
          <a:p>
            <a:pPr eaLnBrk="1" hangingPunct="1"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(CSE/EE576 Computer Vision I)</a:t>
            </a:r>
          </a:p>
        </p:txBody>
      </p:sp>
    </p:spTree>
    <p:extLst>
      <p:ext uri="{BB962C8B-B14F-4D97-AF65-F5344CB8AC3E}">
        <p14:creationId xmlns:p14="http://schemas.microsoft.com/office/powerpoint/2010/main" val="108888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Goal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229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smtClean="0">
                <a:latin typeface="Comic Sans MS" panose="030F0702030302020204" pitchFamily="66" charset="0"/>
              </a:rPr>
              <a:t>We are interested in  developing algorithms for recognizing and classifying deformable object shapes from range data.</a:t>
            </a:r>
          </a:p>
        </p:txBody>
      </p:sp>
      <p:pic>
        <p:nvPicPr>
          <p:cNvPr id="5124" name="Picture 5" descr="ju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276600"/>
            <a:ext cx="15382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9000" y="2590800"/>
            <a:ext cx="18288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Output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Surface Mesh</a:t>
            </a:r>
          </a:p>
        </p:txBody>
      </p:sp>
      <p:pic>
        <p:nvPicPr>
          <p:cNvPr id="5126" name="Picture 7" descr="P002959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082675" y="2895600"/>
            <a:ext cx="240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Laser Scanner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-152400" y="4038600"/>
            <a:ext cx="129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Object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914400" y="4038600"/>
            <a:ext cx="91440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685800" y="5510213"/>
            <a:ext cx="8153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is a  difficult problem that is relevant in several application fields.</a:t>
            </a: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2209800" y="32766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V="1">
            <a:off x="40386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3962400" y="3276600"/>
            <a:ext cx="882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Range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data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657600" y="4267200"/>
            <a:ext cx="1516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(Cloud of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points)</a:t>
            </a: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181600" y="3657600"/>
            <a:ext cx="1371600" cy="914400"/>
          </a:xfrm>
          <a:prstGeom prst="rect">
            <a:avLst/>
          </a:prstGeom>
          <a:noFill/>
          <a:ln w="381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66294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5164138" y="3733800"/>
            <a:ext cx="1304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Post-</a:t>
            </a:r>
          </a:p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34123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/>
              <a:t>Applications: structure engineering</a:t>
            </a:r>
            <a:endParaRPr lang="fr-FR" sz="400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747713" y="5499100"/>
            <a:ext cx="6345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BODY / SPACE / FRAME, Antony Gormley, Lelystad, Holland </a:t>
            </a:r>
          </a:p>
        </p:txBody>
      </p:sp>
      <p:pic>
        <p:nvPicPr>
          <p:cNvPr id="483342" name="Picture 14" descr="renderGorm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79613"/>
            <a:ext cx="6216650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3343" name="Picture 15" descr="goodmes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/>
          <a:stretch>
            <a:fillRect/>
          </a:stretch>
        </p:blipFill>
        <p:spPr bwMode="auto">
          <a:xfrm>
            <a:off x="7181850" y="4157663"/>
            <a:ext cx="1806575" cy="270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49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What Kind Of Deformations?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019800" y="4038600"/>
            <a:ext cx="182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Toy animals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47800" y="4953000"/>
            <a:ext cx="162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  <p:pic>
        <p:nvPicPr>
          <p:cNvPr id="9221" name="Picture 5" descr="t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0200"/>
            <a:ext cx="10112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t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410200"/>
            <a:ext cx="1042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tr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10200"/>
            <a:ext cx="9794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667000" y="60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029200" y="21336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 </a:t>
            </a:r>
          </a:p>
        </p:txBody>
      </p:sp>
      <p:pic>
        <p:nvPicPr>
          <p:cNvPr id="9226" name="Picture 10" descr="m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0"/>
            <a:ext cx="106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m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m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5200"/>
            <a:ext cx="877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676400" y="320040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Mandibles</a:t>
            </a:r>
          </a:p>
        </p:txBody>
      </p:sp>
      <p:pic>
        <p:nvPicPr>
          <p:cNvPr id="9230" name="Picture 14" descr="head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09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head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982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head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10001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head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99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d1leftsid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438400"/>
            <a:ext cx="1600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d0_d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137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d0lsid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1295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867400" y="1828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Neurocranium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533400" y="3733800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39" name="Picture 23" descr="tig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0"/>
            <a:ext cx="12954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4" descr="lepa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1143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lio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12192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2" name="Text Box 28"/>
          <p:cNvSpPr txBox="1">
            <a:spLocks noChangeArrowheads="1"/>
          </p:cNvSpPr>
          <p:nvPr/>
        </p:nvSpPr>
        <p:spPr bwMode="auto">
          <a:xfrm>
            <a:off x="2209800" y="44196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3" name="Text Box 29"/>
          <p:cNvSpPr txBox="1">
            <a:spLocks noChangeArrowheads="1"/>
          </p:cNvSpPr>
          <p:nvPr/>
        </p:nvSpPr>
        <p:spPr bwMode="auto">
          <a:xfrm>
            <a:off x="7162800" y="34290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4" name="Text Box 30"/>
          <p:cNvSpPr txBox="1">
            <a:spLocks noChangeArrowheads="1"/>
          </p:cNvSpPr>
          <p:nvPr/>
        </p:nvSpPr>
        <p:spPr bwMode="auto">
          <a:xfrm>
            <a:off x="5181600" y="5791200"/>
            <a:ext cx="3589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Shape classes: significant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amount of intra-class variability</a:t>
            </a:r>
          </a:p>
        </p:txBody>
      </p:sp>
    </p:spTree>
    <p:extLst>
      <p:ext uri="{BB962C8B-B14F-4D97-AF65-F5344CB8AC3E}">
        <p14:creationId xmlns:p14="http://schemas.microsoft.com/office/powerpoint/2010/main" val="299650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>
                <a:latin typeface="Comic Sans MS" panose="030F0702030302020204" pitchFamily="66" charset="0"/>
              </a:rPr>
              <a:t>Component-Based </a:t>
            </a:r>
            <a:r>
              <a:rPr lang="en-US" altLang="en-US" sz="4000" dirty="0" smtClean="0">
                <a:latin typeface="Comic Sans MS" panose="030F0702030302020204" pitchFamily="66" charset="0"/>
              </a:rPr>
              <a:t>Methodology</a:t>
            </a:r>
            <a:br>
              <a:rPr lang="en-US" altLang="en-US" sz="4000" dirty="0" smtClean="0">
                <a:latin typeface="Comic Sans MS" panose="030F0702030302020204" pitchFamily="66" charset="0"/>
              </a:rPr>
            </a:br>
            <a:endParaRPr lang="en-US" altLang="en-US" sz="4000" dirty="0" smtClean="0">
              <a:latin typeface="Comic Sans MS" panose="030F0702030302020204" pitchFamily="66" charset="0"/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3511550" y="3976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752600" y="1600200"/>
            <a:ext cx="1539875" cy="1227138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752600" y="3236913"/>
            <a:ext cx="1557338" cy="118268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2549525" y="2827338"/>
            <a:ext cx="0" cy="4095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752600" y="4876800"/>
            <a:ext cx="1495425" cy="12382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5029200" y="4191000"/>
            <a:ext cx="1447800" cy="10525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V="1">
            <a:off x="3511550" y="5119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3886200" y="4495800"/>
            <a:ext cx="457200" cy="457200"/>
          </a:xfrm>
          <a:prstGeom prst="ellipse">
            <a:avLst/>
          </a:prstGeom>
          <a:noFill/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44196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858000" y="4267200"/>
            <a:ext cx="2286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And Classification Of</a:t>
            </a:r>
          </a:p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Deformable Shapes </a:t>
            </a: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65532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246563" y="1957388"/>
            <a:ext cx="3613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Overcomes the limitations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of the alignment-verification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approach</a:t>
            </a:r>
          </a:p>
        </p:txBody>
      </p:sp>
      <p:sp>
        <p:nvSpPr>
          <p:cNvPr id="15375" name="Text Box 23"/>
          <p:cNvSpPr txBox="1">
            <a:spLocks noChangeArrowheads="1"/>
          </p:cNvSpPr>
          <p:nvPr/>
        </p:nvSpPr>
        <p:spPr bwMode="auto">
          <a:xfrm>
            <a:off x="2844800" y="2884488"/>
            <a:ext cx="8683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2"/>
                </a:solidFill>
                <a:latin typeface="Comic Sans MS" panose="030F0702030302020204" pitchFamily="66" charset="0"/>
              </a:rPr>
              <a:t>define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-87314" y="4114800"/>
            <a:ext cx="177324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Describe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spatial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configuration</a:t>
            </a:r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 flipV="1">
            <a:off x="2514600" y="4419600"/>
            <a:ext cx="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1685925" y="1565275"/>
            <a:ext cx="287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5379" name="Text Box 29"/>
          <p:cNvSpPr txBox="1">
            <a:spLocks noChangeArrowheads="1"/>
          </p:cNvSpPr>
          <p:nvPr/>
        </p:nvSpPr>
        <p:spPr bwMode="auto">
          <a:xfrm>
            <a:off x="1676400" y="32004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2</a:t>
            </a:r>
          </a:p>
        </p:txBody>
      </p:sp>
      <p:sp>
        <p:nvSpPr>
          <p:cNvPr id="15380" name="Text Box 30"/>
          <p:cNvSpPr txBox="1">
            <a:spLocks noChangeArrowheads="1"/>
          </p:cNvSpPr>
          <p:nvPr/>
        </p:nvSpPr>
        <p:spPr bwMode="auto">
          <a:xfrm>
            <a:off x="1676400" y="48768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5381" name="Text Box 31"/>
          <p:cNvSpPr txBox="1">
            <a:spLocks noChangeArrowheads="1"/>
          </p:cNvSpPr>
          <p:nvPr/>
        </p:nvSpPr>
        <p:spPr bwMode="auto">
          <a:xfrm>
            <a:off x="6172200" y="37195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9868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latin typeface="Comic Sans MS" panose="030F0702030302020204" pitchFamily="66" charset="0"/>
              </a:rPr>
              <a:t>Assumptions</a:t>
            </a:r>
            <a:br>
              <a:rPr lang="en-US" altLang="en-US" dirty="0" smtClean="0">
                <a:latin typeface="Comic Sans MS" panose="030F0702030302020204" pitchFamily="66" charset="0"/>
              </a:rPr>
            </a:br>
            <a:endParaRPr lang="en-US" alt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66800"/>
            <a:ext cx="8001000" cy="4876800"/>
          </a:xfrm>
        </p:spPr>
        <p:txBody>
          <a:bodyPr/>
          <a:lstStyle/>
          <a:p>
            <a:pPr marL="495300" indent="-495300" eaLnBrk="1" hangingPunct="1">
              <a:lnSpc>
                <a:spcPct val="90000"/>
              </a:lnSpc>
              <a:defRPr/>
            </a:pPr>
            <a:r>
              <a:rPr lang="en-US" altLang="en-US" sz="2400" smtClean="0">
                <a:latin typeface="Comic Sans MS" panose="030F0702030302020204" pitchFamily="66" charset="0"/>
              </a:rPr>
              <a:t>All shapes are represented as oriented surface meshes of fixed resolution.</a:t>
            </a:r>
          </a:p>
          <a:p>
            <a:pPr marL="495300" indent="-495300" eaLnBrk="1" hangingPunct="1">
              <a:lnSpc>
                <a:spcPct val="90000"/>
              </a:lnSpc>
              <a:defRPr/>
            </a:pPr>
            <a:endParaRPr lang="en-US" altLang="en-US" sz="2400" smtClean="0"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90000"/>
              </a:lnSpc>
              <a:defRPr/>
            </a:pPr>
            <a:endParaRPr lang="en-US" altLang="en-US" sz="2400" smtClean="0"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90000"/>
              </a:lnSpc>
              <a:defRPr/>
            </a:pPr>
            <a:endParaRPr lang="en-US" altLang="en-US" sz="2400" smtClean="0"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90000"/>
              </a:lnSpc>
              <a:defRPr/>
            </a:pPr>
            <a:endParaRPr lang="en-US" altLang="en-US" sz="2400" smtClean="0"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endParaRPr lang="en-US" altLang="en-US" sz="2400" smtClean="0"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90000"/>
              </a:lnSpc>
              <a:defRPr/>
            </a:pPr>
            <a:r>
              <a:rPr lang="en-US" altLang="en-US" sz="2400" smtClean="0">
                <a:latin typeface="Comic Sans MS" panose="030F0702030302020204" pitchFamily="66" charset="0"/>
              </a:rPr>
              <a:t>The </a:t>
            </a:r>
            <a:r>
              <a:rPr lang="en-US" altLang="en-US" sz="240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smtClean="0">
                <a:solidFill>
                  <a:schemeClr val="hlink"/>
                </a:solidFill>
                <a:latin typeface="Comic Sans MS" panose="030F0702030302020204" pitchFamily="66" charset="0"/>
              </a:rPr>
              <a:t>vertices</a:t>
            </a:r>
            <a:r>
              <a:rPr lang="en-US" altLang="en-US" sz="2400" smtClean="0">
                <a:latin typeface="Comic Sans MS" panose="030F0702030302020204" pitchFamily="66" charset="0"/>
              </a:rPr>
              <a:t> of the meshes in the </a:t>
            </a:r>
            <a:r>
              <a:rPr lang="en-US" altLang="en-US" sz="2400" smtClean="0">
                <a:solidFill>
                  <a:schemeClr val="hlink"/>
                </a:solidFill>
                <a:latin typeface="Comic Sans MS" panose="030F0702030302020204" pitchFamily="66" charset="0"/>
              </a:rPr>
              <a:t>training set</a:t>
            </a:r>
            <a:r>
              <a:rPr lang="en-US" altLang="en-US" sz="240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smtClean="0">
                <a:latin typeface="Comic Sans MS" panose="030F0702030302020204" pitchFamily="66" charset="0"/>
              </a:rPr>
              <a:t> are in full correspondence.</a:t>
            </a:r>
          </a:p>
          <a:p>
            <a:pPr marL="495300" indent="-495300" eaLnBrk="1" hangingPunct="1">
              <a:lnSpc>
                <a:spcPct val="90000"/>
              </a:lnSpc>
              <a:defRPr/>
            </a:pPr>
            <a:endParaRPr lang="en-US" altLang="en-US" sz="2400" smtClean="0"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90000"/>
              </a:lnSpc>
              <a:defRPr/>
            </a:pPr>
            <a:r>
              <a:rPr lang="en-US" altLang="en-US" sz="2400" smtClean="0">
                <a:latin typeface="Comic Sans MS" panose="030F0702030302020204" pitchFamily="66" charset="0"/>
              </a:rPr>
              <a:t>Finding full correspondences :  hard problem yes … but it is approachable ( use </a:t>
            </a:r>
            <a:r>
              <a:rPr lang="en-US" altLang="en-US" sz="2400" smtClean="0">
                <a:solidFill>
                  <a:schemeClr val="hlink"/>
                </a:solidFill>
                <a:latin typeface="Comic Sans MS" panose="030F0702030302020204" pitchFamily="66" charset="0"/>
              </a:rPr>
              <a:t>morphable models technique</a:t>
            </a:r>
            <a:r>
              <a:rPr lang="en-US" altLang="en-US" sz="2400" smtClean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  <a:r>
              <a:rPr lang="en-US" altLang="en-US" sz="240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smtClean="0">
                <a:latin typeface="Comic Sans MS" panose="030F0702030302020204" pitchFamily="66" charset="0"/>
              </a:rPr>
              <a:t> Blantz and Vetter, SIGGRAPH 99; C. R. Shelton, IJCV, 2000; Allen et al., SIGGRAPH 2003).</a:t>
            </a:r>
          </a:p>
        </p:txBody>
      </p:sp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1676400" y="1752600"/>
            <a:ext cx="6273800" cy="1600200"/>
            <a:chOff x="1065" y="2832"/>
            <a:chExt cx="3952" cy="1008"/>
          </a:xfrm>
        </p:grpSpPr>
        <p:pic>
          <p:nvPicPr>
            <p:cNvPr id="21509" name="Picture 5" descr="neurocranium_to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832"/>
              <a:ext cx="745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0" name="Picture 6" descr="neurocranium_bac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880"/>
              <a:ext cx="816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1" name="Picture 7" descr="neurocranium_fron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" y="2832"/>
              <a:ext cx="911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2" name="Picture 8" descr="neurocranium_sid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928"/>
              <a:ext cx="1056" cy="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93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 smtClean="0">
                <a:latin typeface="Comic Sans MS" panose="030F0702030302020204" pitchFamily="66" charset="0"/>
              </a:rPr>
              <a:t>Four Key Elements To Our </a:t>
            </a:r>
            <a:r>
              <a:rPr lang="en-US" altLang="en-US" sz="3600" dirty="0" smtClean="0">
                <a:latin typeface="Comic Sans MS" panose="030F0702030302020204" pitchFamily="66" charset="0"/>
              </a:rPr>
              <a:t>Approach</a:t>
            </a:r>
            <a:br>
              <a:rPr lang="en-US" altLang="en-US" sz="3600" dirty="0" smtClean="0">
                <a:latin typeface="Comic Sans MS" panose="030F0702030302020204" pitchFamily="66" charset="0"/>
              </a:rPr>
            </a:br>
            <a:endParaRPr lang="en-US" altLang="en-US" sz="3600" dirty="0" smtClean="0">
              <a:latin typeface="Comic Sans MS" panose="030F0702030302020204" pitchFamily="66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648200" y="4495800"/>
            <a:ext cx="16764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Architecture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of 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Classifiers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28600" y="16002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Numeric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28600" y="33528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>
            <a:off x="1295400" y="26670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228600" y="5181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Symbolic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248400" y="3962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4</a:t>
            </a:r>
          </a:p>
        </p:txBody>
      </p:sp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2590800" y="4191000"/>
            <a:ext cx="1905000" cy="1828800"/>
            <a:chOff x="3024" y="2112"/>
            <a:chExt cx="1200" cy="1152"/>
          </a:xfrm>
        </p:grpSpPr>
        <p:sp>
          <p:nvSpPr>
            <p:cNvPr id="92170" name="Line 10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171" name="Line 11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45" name="Oval 12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2173" name="Line 13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538" name="Text Box 15"/>
          <p:cNvSpPr txBox="1">
            <a:spLocks noChangeArrowheads="1"/>
          </p:cNvSpPr>
          <p:nvPr/>
        </p:nvSpPr>
        <p:spPr bwMode="auto">
          <a:xfrm>
            <a:off x="249238" y="16002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539" name="Text Box 16"/>
          <p:cNvSpPr txBox="1">
            <a:spLocks noChangeArrowheads="1"/>
          </p:cNvSpPr>
          <p:nvPr/>
        </p:nvSpPr>
        <p:spPr bwMode="auto">
          <a:xfrm>
            <a:off x="228600" y="33528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540" name="Text Box 17"/>
          <p:cNvSpPr txBox="1">
            <a:spLocks noChangeArrowheads="1"/>
          </p:cNvSpPr>
          <p:nvPr/>
        </p:nvSpPr>
        <p:spPr bwMode="auto">
          <a:xfrm>
            <a:off x="228600" y="5181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2181" name="Rectangle 21"/>
          <p:cNvSpPr>
            <a:spLocks noChangeArrowheads="1"/>
          </p:cNvSpPr>
          <p:nvPr/>
        </p:nvSpPr>
        <p:spPr bwMode="auto">
          <a:xfrm>
            <a:off x="6858000" y="4495800"/>
            <a:ext cx="2286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And Classification Of</a:t>
            </a:r>
          </a:p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Deformable Shapes </a:t>
            </a:r>
          </a:p>
        </p:txBody>
      </p:sp>
      <p:sp>
        <p:nvSpPr>
          <p:cNvPr id="92182" name="Line 22"/>
          <p:cNvSpPr>
            <a:spLocks noChangeShapeType="1"/>
          </p:cNvSpPr>
          <p:nvPr/>
        </p:nvSpPr>
        <p:spPr bwMode="auto">
          <a:xfrm>
            <a:off x="6400800" y="50292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28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8511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>
                <a:latin typeface="Comic Sans MS" panose="030F0702030302020204" pitchFamily="66" charset="0"/>
              </a:rPr>
              <a:t>Numeric Signatures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477000" y="4267200"/>
            <a:ext cx="16764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752600" y="1447800"/>
            <a:ext cx="1981200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752600" y="3200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2819400" y="25146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1752600" y="50292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772400" y="3810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grpSp>
        <p:nvGrpSpPr>
          <p:cNvPr id="23561" name="Group 24"/>
          <p:cNvGrpSpPr>
            <a:grpSpLocks/>
          </p:cNvGrpSpPr>
          <p:nvPr/>
        </p:nvGrpSpPr>
        <p:grpSpPr bwMode="auto">
          <a:xfrm>
            <a:off x="4343400" y="3962400"/>
            <a:ext cx="1905000" cy="1828800"/>
            <a:chOff x="3024" y="2112"/>
            <a:chExt cx="1200" cy="1152"/>
          </a:xfrm>
        </p:grpSpPr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7" name="Oval 27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30748" name="Line 28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1773238" y="14478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1752600" y="3200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1752600" y="5029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4191000" y="1524000"/>
            <a:ext cx="2667000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</a:t>
            </a:r>
          </a:p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Surface Geometry  of an Object</a:t>
            </a:r>
          </a:p>
        </p:txBody>
      </p:sp>
    </p:spTree>
    <p:extLst>
      <p:ext uri="{BB962C8B-B14F-4D97-AF65-F5344CB8AC3E}">
        <p14:creationId xmlns:p14="http://schemas.microsoft.com/office/powerpoint/2010/main" val="133934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smtClean="0">
                <a:latin typeface="Comic Sans MS" panose="030F0702030302020204" pitchFamily="66" charset="0"/>
              </a:rPr>
              <a:t>The Spin Image Signature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2895600" y="3657600"/>
            <a:ext cx="3276600" cy="1143000"/>
          </a:xfrm>
          <a:prstGeom prst="parallelogram">
            <a:avLst>
              <a:gd name="adj" fmla="val 716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V="1">
            <a:off x="4495800" y="3200400"/>
            <a:ext cx="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7" name="Oval 5"/>
          <p:cNvSpPr>
            <a:spLocks noChangeArrowheads="1"/>
          </p:cNvSpPr>
          <p:nvPr/>
        </p:nvSpPr>
        <p:spPr bwMode="auto">
          <a:xfrm>
            <a:off x="4419600" y="4114800"/>
            <a:ext cx="152400" cy="152400"/>
          </a:xfrm>
          <a:prstGeom prst="ellipse">
            <a:avLst/>
          </a:prstGeom>
          <a:solidFill>
            <a:srgbClr val="66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8" name="Oval 6"/>
          <p:cNvSpPr>
            <a:spLocks noChangeArrowheads="1"/>
          </p:cNvSpPr>
          <p:nvPr/>
        </p:nvSpPr>
        <p:spPr bwMode="auto">
          <a:xfrm>
            <a:off x="5334000" y="30480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038600" y="40386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486400" y="2667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1081" name="Line 9"/>
          <p:cNvSpPr>
            <a:spLocks noChangeShapeType="1"/>
          </p:cNvSpPr>
          <p:nvPr/>
        </p:nvSpPr>
        <p:spPr bwMode="auto">
          <a:xfrm>
            <a:off x="5410200" y="31242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82" name="Line 10"/>
          <p:cNvSpPr>
            <a:spLocks noChangeShapeType="1"/>
          </p:cNvSpPr>
          <p:nvPr/>
        </p:nvSpPr>
        <p:spPr bwMode="auto">
          <a:xfrm flipV="1">
            <a:off x="4495800" y="3962400"/>
            <a:ext cx="914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4098925" y="29368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860925" y="3997325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5029200" y="32766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81000" y="2185988"/>
            <a:ext cx="8026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P is the selected vertex.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X is a contributing point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of the mesh.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 is the perpendicular distance from X to P’s surface normal.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 is the signed perpendicular distance from X to P’s tangent plane.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927725" y="3979863"/>
            <a:ext cx="231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tangent plane at P</a:t>
            </a:r>
          </a:p>
        </p:txBody>
      </p:sp>
    </p:spTree>
    <p:extLst>
      <p:ext uri="{BB962C8B-B14F-4D97-AF65-F5344CB8AC3E}">
        <p14:creationId xmlns:p14="http://schemas.microsoft.com/office/powerpoint/2010/main" val="143227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smtClean="0">
                <a:latin typeface="Comic Sans MS" panose="030F0702030302020204" pitchFamily="66" charset="0"/>
              </a:rPr>
              <a:t>Spin Image Construction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14400" y="2138363"/>
            <a:ext cx="7673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>
                <a:solidFill>
                  <a:schemeClr val="tx1"/>
                </a:solidFill>
              </a:rPr>
              <a:t>A spin image is constructed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about a specified oriented point o of the object surface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 with respect to a set of contributing points C, which is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   controlled by maximum distance and angle from o.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  It is stored as an array of accumulators S(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computed via: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For each point c in C(o)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1. compute  and  for c.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2. increment S </a:t>
            </a:r>
            <a:r>
              <a:rPr lang="en-US" altLang="en-US" sz="2000">
                <a:solidFill>
                  <a:schemeClr val="tx1"/>
                </a:solidFill>
              </a:rPr>
              <a:t>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</a:t>
            </a:r>
          </a:p>
        </p:txBody>
      </p:sp>
      <p:sp>
        <p:nvSpPr>
          <p:cNvPr id="132100" name="Arc 4"/>
          <p:cNvSpPr>
            <a:spLocks/>
          </p:cNvSpPr>
          <p:nvPr/>
        </p:nvSpPr>
        <p:spPr bwMode="auto">
          <a:xfrm>
            <a:off x="5867400" y="47244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1" name="Arc 5"/>
          <p:cNvSpPr>
            <a:spLocks/>
          </p:cNvSpPr>
          <p:nvPr/>
        </p:nvSpPr>
        <p:spPr bwMode="auto">
          <a:xfrm>
            <a:off x="5791200" y="50292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2" name="Arc 6"/>
          <p:cNvSpPr>
            <a:spLocks/>
          </p:cNvSpPr>
          <p:nvPr/>
        </p:nvSpPr>
        <p:spPr bwMode="auto">
          <a:xfrm>
            <a:off x="5638800" y="53340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3" name="Arc 7"/>
          <p:cNvSpPr>
            <a:spLocks/>
          </p:cNvSpPr>
          <p:nvPr/>
        </p:nvSpPr>
        <p:spPr bwMode="auto">
          <a:xfrm rot="6070738">
            <a:off x="6057900" y="52197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4" name="Arc 8"/>
          <p:cNvSpPr>
            <a:spLocks/>
          </p:cNvSpPr>
          <p:nvPr/>
        </p:nvSpPr>
        <p:spPr bwMode="auto">
          <a:xfrm rot="6070738">
            <a:off x="5753100" y="50673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5" name="Arc 9"/>
          <p:cNvSpPr>
            <a:spLocks/>
          </p:cNvSpPr>
          <p:nvPr/>
        </p:nvSpPr>
        <p:spPr bwMode="auto">
          <a:xfrm rot="6070738">
            <a:off x="5448300" y="49149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6" name="Arc 10"/>
          <p:cNvSpPr>
            <a:spLocks/>
          </p:cNvSpPr>
          <p:nvPr/>
        </p:nvSpPr>
        <p:spPr bwMode="auto">
          <a:xfrm rot="6070738">
            <a:off x="5143500" y="47625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7" name="Arc 11"/>
          <p:cNvSpPr>
            <a:spLocks/>
          </p:cNvSpPr>
          <p:nvPr/>
        </p:nvSpPr>
        <p:spPr bwMode="auto">
          <a:xfrm rot="6070738">
            <a:off x="4838700" y="46101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8" name="Arc 12"/>
          <p:cNvSpPr>
            <a:spLocks/>
          </p:cNvSpPr>
          <p:nvPr/>
        </p:nvSpPr>
        <p:spPr bwMode="auto">
          <a:xfrm>
            <a:off x="5410200" y="55626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 flipV="1">
            <a:off x="6400800" y="46482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400800" y="5105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1099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Numeric Signatures: Spin </a:t>
            </a:r>
            <a:r>
              <a:rPr lang="en-US" alt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Images</a:t>
            </a:r>
            <a:br>
              <a:rPr lang="en-US" alt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60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343400"/>
            <a:ext cx="8382000" cy="2362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Rich set of surface shape descriptors.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Their spatial scale can be modified  to include local and non-local surface  features. 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Representation is robust to scene clutter and occlusions.</a:t>
            </a:r>
          </a:p>
        </p:txBody>
      </p:sp>
      <p:pic>
        <p:nvPicPr>
          <p:cNvPr id="26628" name="Picture 5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492250"/>
            <a:ext cx="10763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92250"/>
            <a:ext cx="9683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371600"/>
            <a:ext cx="106203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552575"/>
            <a:ext cx="9858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" descr="train_02463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65425"/>
            <a:ext cx="989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 descr="train_03500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765425"/>
            <a:ext cx="9747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1" descr="train_03523_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25750"/>
            <a:ext cx="9223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train_03714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2825750"/>
            <a:ext cx="874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" descr="train_03767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2765425"/>
            <a:ext cx="977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4" descr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2575"/>
            <a:ext cx="90646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121920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2576513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3935413" y="2765425"/>
            <a:ext cx="1033462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5292725" y="2765425"/>
            <a:ext cx="1033463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658495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V="1">
            <a:off x="762000" y="1752600"/>
            <a:ext cx="609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1676400" y="16002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>
            <a:off x="228600" y="1828800"/>
            <a:ext cx="422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>
            <a:off x="2819400" y="3810000"/>
            <a:ext cx="345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Spin images for point </a:t>
            </a:r>
            <a:r>
              <a:rPr lang="en-US" altLang="en-US" sz="2400" i="1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1768" name="Oval 24"/>
          <p:cNvSpPr>
            <a:spLocks noChangeArrowheads="1"/>
          </p:cNvSpPr>
          <p:nvPr/>
        </p:nvSpPr>
        <p:spPr bwMode="auto">
          <a:xfrm>
            <a:off x="5562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9" name="Oval 25"/>
          <p:cNvSpPr>
            <a:spLocks noChangeArrowheads="1"/>
          </p:cNvSpPr>
          <p:nvPr/>
        </p:nvSpPr>
        <p:spPr bwMode="auto">
          <a:xfrm>
            <a:off x="43434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2895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6858000" y="15240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51" name="Text Box 28"/>
          <p:cNvSpPr txBox="1">
            <a:spLocks noChangeArrowheads="1"/>
          </p:cNvSpPr>
          <p:nvPr/>
        </p:nvSpPr>
        <p:spPr bwMode="auto">
          <a:xfrm>
            <a:off x="7553325" y="1752600"/>
            <a:ext cx="159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</p:spTree>
    <p:extLst>
      <p:ext uri="{BB962C8B-B14F-4D97-AF65-F5344CB8AC3E}">
        <p14:creationId xmlns:p14="http://schemas.microsoft.com/office/powerpoint/2010/main" val="143988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smtClean="0">
                <a:latin typeface="Comic Sans MS" panose="030F0702030302020204" pitchFamily="66" charset="0"/>
              </a:rPr>
              <a:t>Components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27655" name="Group 21"/>
          <p:cNvGrpSpPr>
            <a:grpSpLocks/>
          </p:cNvGrpSpPr>
          <p:nvPr/>
        </p:nvGrpSpPr>
        <p:grpSpPr bwMode="auto">
          <a:xfrm>
            <a:off x="7239000" y="3886200"/>
            <a:ext cx="1676400" cy="1524000"/>
            <a:chOff x="3312" y="2448"/>
            <a:chExt cx="1056" cy="960"/>
          </a:xfrm>
        </p:grpSpPr>
        <p:sp>
          <p:nvSpPr>
            <p:cNvPr id="93187" name="Rectangle 3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Architecture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of 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Classifiers</a:t>
              </a:r>
            </a:p>
          </p:txBody>
        </p:sp>
        <p:sp>
          <p:nvSpPr>
            <p:cNvPr id="93192" name="Text Box 8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27656" name="Group 9"/>
          <p:cNvGrpSpPr>
            <a:grpSpLocks/>
          </p:cNvGrpSpPr>
          <p:nvPr/>
        </p:nvGrpSpPr>
        <p:grpSpPr bwMode="auto">
          <a:xfrm>
            <a:off x="5181600" y="4038600"/>
            <a:ext cx="1905000" cy="1828800"/>
            <a:chOff x="3024" y="2112"/>
            <a:chExt cx="1200" cy="1152"/>
          </a:xfrm>
        </p:grpSpPr>
        <p:sp>
          <p:nvSpPr>
            <p:cNvPr id="93194" name="Line 10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5" name="Line 11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6" name="Oval 12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93197" name="Line 13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3203" name="Text Box 19"/>
          <p:cNvSpPr txBox="1">
            <a:spLocks noChangeArrowheads="1"/>
          </p:cNvSpPr>
          <p:nvPr/>
        </p:nvSpPr>
        <p:spPr bwMode="auto">
          <a:xfrm>
            <a:off x="2438400" y="3276600"/>
            <a:ext cx="2711116" cy="2308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Equivalent Numeric Signatures: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Geometry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a Shape Class</a:t>
            </a:r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1524000" y="2743200"/>
            <a:ext cx="868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define</a:t>
            </a:r>
          </a:p>
        </p:txBody>
      </p:sp>
    </p:spTree>
    <p:extLst>
      <p:ext uri="{BB962C8B-B14F-4D97-AF65-F5344CB8AC3E}">
        <p14:creationId xmlns:p14="http://schemas.microsoft.com/office/powerpoint/2010/main" val="263474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458200" cy="13223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Extract Shape Class Components</a:t>
            </a:r>
            <a:r>
              <a:rPr lang="en-US" alt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?</a:t>
            </a:r>
            <a:br>
              <a:rPr lang="en-US" alt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3124200" y="990600"/>
            <a:ext cx="5789613" cy="2016125"/>
            <a:chOff x="1019" y="384"/>
            <a:chExt cx="3647" cy="1270"/>
          </a:xfrm>
        </p:grpSpPr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3120" y="384"/>
              <a:ext cx="1034" cy="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10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…</a:t>
              </a:r>
            </a:p>
          </p:txBody>
        </p:sp>
        <p:pic>
          <p:nvPicPr>
            <p:cNvPr id="28698" name="Picture 6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720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9" name="Picture 7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" y="790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0" name="Picture 8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" y="761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1" name="Picture 9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761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Oval 10"/>
            <p:cNvSpPr>
              <a:spLocks noChangeArrowheads="1"/>
            </p:cNvSpPr>
            <p:nvPr/>
          </p:nvSpPr>
          <p:spPr bwMode="auto">
            <a:xfrm>
              <a:off x="1306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3" name="Oval 11"/>
            <p:cNvSpPr>
              <a:spLocks noChangeArrowheads="1"/>
            </p:cNvSpPr>
            <p:nvPr/>
          </p:nvSpPr>
          <p:spPr bwMode="auto">
            <a:xfrm>
              <a:off x="2064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4" name="Oval 12"/>
            <p:cNvSpPr>
              <a:spLocks noChangeArrowheads="1"/>
            </p:cNvSpPr>
            <p:nvPr/>
          </p:nvSpPr>
          <p:spPr bwMode="auto">
            <a:xfrm>
              <a:off x="2890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5" name="Oval 13"/>
            <p:cNvSpPr>
              <a:spLocks noChangeArrowheads="1"/>
            </p:cNvSpPr>
            <p:nvPr/>
          </p:nvSpPr>
          <p:spPr bwMode="auto">
            <a:xfrm>
              <a:off x="427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676" name="Group 14"/>
          <p:cNvGrpSpPr>
            <a:grpSpLocks/>
          </p:cNvGrpSpPr>
          <p:nvPr/>
        </p:nvGrpSpPr>
        <p:grpSpPr bwMode="auto">
          <a:xfrm>
            <a:off x="2895600" y="4918075"/>
            <a:ext cx="6034088" cy="1558925"/>
            <a:chOff x="961" y="3386"/>
            <a:chExt cx="3753" cy="934"/>
          </a:xfrm>
        </p:grpSpPr>
        <p:pic>
          <p:nvPicPr>
            <p:cNvPr id="28689" name="Picture 15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386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6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434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17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" y="3405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2" name="Picture 18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386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1" name="Freeform 19"/>
            <p:cNvSpPr>
              <a:spLocks/>
            </p:cNvSpPr>
            <p:nvPr/>
          </p:nvSpPr>
          <p:spPr bwMode="auto">
            <a:xfrm>
              <a:off x="120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auto">
            <a:xfrm>
              <a:off x="192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3" name="Freeform 21"/>
            <p:cNvSpPr>
              <a:spLocks/>
            </p:cNvSpPr>
            <p:nvPr/>
          </p:nvSpPr>
          <p:spPr bwMode="auto">
            <a:xfrm>
              <a:off x="2736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4" name="Freeform 22"/>
            <p:cNvSpPr>
              <a:spLocks/>
            </p:cNvSpPr>
            <p:nvPr/>
          </p:nvSpPr>
          <p:spPr bwMode="auto">
            <a:xfrm>
              <a:off x="4272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6248400" y="4800600"/>
            <a:ext cx="16414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5105400" y="3505200"/>
            <a:ext cx="2590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Component</a:t>
            </a:r>
          </a:p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Detector</a:t>
            </a:r>
            <a:endParaRPr lang="en-US" altLang="en-US" sz="3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609600" y="33178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Compute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6310905" y="1066800"/>
            <a:ext cx="18339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Training Set</a:t>
            </a: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609600" y="16414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Select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Seed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Points</a:t>
            </a: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2819400" y="33940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Region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Algorithm</a:t>
            </a:r>
          </a:p>
        </p:txBody>
      </p:sp>
      <p:sp>
        <p:nvSpPr>
          <p:cNvPr id="33823" name="AutoShape 31"/>
          <p:cNvSpPr>
            <a:spLocks noChangeArrowheads="1"/>
          </p:cNvSpPr>
          <p:nvPr/>
        </p:nvSpPr>
        <p:spPr bwMode="auto">
          <a:xfrm>
            <a:off x="2362200" y="3775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4" name="AutoShape 32"/>
          <p:cNvSpPr>
            <a:spLocks noChangeArrowheads="1"/>
          </p:cNvSpPr>
          <p:nvPr/>
        </p:nvSpPr>
        <p:spPr bwMode="auto">
          <a:xfrm rot="5400000">
            <a:off x="1257300" y="28987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5" name="AutoShape 33"/>
          <p:cNvSpPr>
            <a:spLocks noChangeArrowheads="1"/>
          </p:cNvSpPr>
          <p:nvPr/>
        </p:nvSpPr>
        <p:spPr bwMode="auto">
          <a:xfrm rot="10800000">
            <a:off x="2438400" y="20986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6" name="AutoShape 34"/>
          <p:cNvSpPr>
            <a:spLocks noChangeArrowheads="1"/>
          </p:cNvSpPr>
          <p:nvPr/>
        </p:nvSpPr>
        <p:spPr bwMode="auto">
          <a:xfrm>
            <a:off x="4572000" y="38512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7" name="AutoShape 35"/>
          <p:cNvSpPr>
            <a:spLocks noChangeArrowheads="1"/>
          </p:cNvSpPr>
          <p:nvPr/>
        </p:nvSpPr>
        <p:spPr bwMode="auto">
          <a:xfrm rot="5400000">
            <a:off x="6324600" y="4537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31278" y="5334000"/>
            <a:ext cx="28552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Grown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around seeds</a:t>
            </a:r>
          </a:p>
        </p:txBody>
      </p:sp>
    </p:spTree>
    <p:extLst>
      <p:ext uri="{BB962C8B-B14F-4D97-AF65-F5344CB8AC3E}">
        <p14:creationId xmlns:p14="http://schemas.microsoft.com/office/powerpoint/2010/main" val="28199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9652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1525588" y="4851400"/>
            <a:ext cx="631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>
                <a:solidFill>
                  <a:prstClr val="black"/>
                </a:solidFill>
              </a:rPr>
              <a:t>medical, industrial and cultural heritage indexation</a:t>
            </a:r>
          </a:p>
        </p:txBody>
      </p:sp>
      <p:pic>
        <p:nvPicPr>
          <p:cNvPr id="490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590800"/>
            <a:ext cx="1722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819400"/>
            <a:ext cx="1616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14600"/>
            <a:ext cx="157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" y="1419225"/>
            <a:ext cx="739140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0504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4953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4800" b="1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 	? 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 ?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28800"/>
            <a:ext cx="16525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6" name="Picture 10"/>
          <p:cNvPicPr>
            <a:picLocks noChangeAspect="1" noChangeArrowheads="1"/>
          </p:cNvPicPr>
          <p:nvPr/>
        </p:nvPicPr>
        <p:blipFill>
          <a:blip r:embed="rId9"/>
          <a:srcRect t="8957"/>
          <a:stretch>
            <a:fillRect/>
          </a:stretch>
        </p:blipFill>
        <p:spPr bwMode="auto">
          <a:xfrm>
            <a:off x="3276600" y="1651000"/>
            <a:ext cx="5562600" cy="284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590800"/>
            <a:ext cx="3200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051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3D indexation</a:t>
            </a:r>
          </a:p>
        </p:txBody>
      </p:sp>
    </p:spTree>
    <p:extLst>
      <p:ext uri="{BB962C8B-B14F-4D97-AF65-F5344CB8AC3E}">
        <p14:creationId xmlns:p14="http://schemas.microsoft.com/office/powerpoint/2010/main" val="232195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4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371600" y="2590800"/>
            <a:ext cx="2057400" cy="2613025"/>
            <a:chOff x="768" y="1810"/>
            <a:chExt cx="1145" cy="1425"/>
          </a:xfrm>
        </p:grpSpPr>
        <p:pic>
          <p:nvPicPr>
            <p:cNvPr id="29707" name="Picture 3" descr="tt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10"/>
              <a:ext cx="1145" cy="1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820" name="Oval 4"/>
            <p:cNvSpPr>
              <a:spLocks noChangeArrowheads="1"/>
            </p:cNvSpPr>
            <p:nvPr/>
          </p:nvSpPr>
          <p:spPr bwMode="auto">
            <a:xfrm>
              <a:off x="1488" y="21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1" name="Oval 5"/>
            <p:cNvSpPr>
              <a:spLocks noChangeArrowheads="1"/>
            </p:cNvSpPr>
            <p:nvPr/>
          </p:nvSpPr>
          <p:spPr bwMode="auto">
            <a:xfrm>
              <a:off x="1296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2" name="Oval 6"/>
            <p:cNvSpPr>
              <a:spLocks noChangeArrowheads="1"/>
            </p:cNvSpPr>
            <p:nvPr/>
          </p:nvSpPr>
          <p:spPr bwMode="auto">
            <a:xfrm>
              <a:off x="158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3" name="Oval 7"/>
            <p:cNvSpPr>
              <a:spLocks noChangeArrowheads="1"/>
            </p:cNvSpPr>
            <p:nvPr/>
          </p:nvSpPr>
          <p:spPr bwMode="auto">
            <a:xfrm>
              <a:off x="1392" y="3024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4" name="Oval 8"/>
            <p:cNvSpPr>
              <a:spLocks noChangeArrowheads="1"/>
            </p:cNvSpPr>
            <p:nvPr/>
          </p:nvSpPr>
          <p:spPr bwMode="auto">
            <a:xfrm>
              <a:off x="1200" y="2976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5" name="Oval 9"/>
            <p:cNvSpPr>
              <a:spLocks noChangeArrowheads="1"/>
            </p:cNvSpPr>
            <p:nvPr/>
          </p:nvSpPr>
          <p:spPr bwMode="auto">
            <a:xfrm>
              <a:off x="1248" y="2592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6" name="Oval 10"/>
            <p:cNvSpPr>
              <a:spLocks noChangeArrowheads="1"/>
            </p:cNvSpPr>
            <p:nvPr/>
          </p:nvSpPr>
          <p:spPr bwMode="auto">
            <a:xfrm>
              <a:off x="1200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7" name="Oval 11"/>
            <p:cNvSpPr>
              <a:spLocks noChangeArrowheads="1"/>
            </p:cNvSpPr>
            <p:nvPr/>
          </p:nvSpPr>
          <p:spPr bwMode="auto">
            <a:xfrm>
              <a:off x="1056" y="264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9699" name="Picture 12" descr="figSymbolicSig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313" y="2547938"/>
            <a:ext cx="2082800" cy="2700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5370513" y="1633538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143000" y="1676400"/>
            <a:ext cx="2486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Selected 8 seed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points by hand</a:t>
            </a:r>
          </a:p>
        </p:txBody>
      </p:sp>
      <p:sp>
        <p:nvSpPr>
          <p:cNvPr id="34831" name="Rectangle 1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smtClean="0">
                <a:latin typeface="Comic Sans MS" panose="030F0702030302020204" pitchFamily="66" charset="0"/>
              </a:rPr>
              <a:t>Component Extraction Example</a:t>
            </a:r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4419600" y="4267200"/>
            <a:ext cx="765175" cy="15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4191000" y="3276600"/>
            <a:ext cx="1314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Region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685800" y="5334000"/>
            <a:ext cx="3565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Grow one region at the time 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(get one detector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per component)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6172200" y="5257800"/>
            <a:ext cx="2112963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Detected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components on a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training sample</a:t>
            </a:r>
          </a:p>
        </p:txBody>
      </p:sp>
    </p:spTree>
    <p:extLst>
      <p:ext uri="{BB962C8B-B14F-4D97-AF65-F5344CB8AC3E}">
        <p14:creationId xmlns:p14="http://schemas.microsoft.com/office/powerpoint/2010/main" val="13108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7813"/>
            <a:ext cx="8458200" cy="13223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Combine Component </a:t>
            </a:r>
            <a:r>
              <a:rPr lang="en-US" alt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Information?</a:t>
            </a:r>
            <a:br>
              <a:rPr lang="en-US" alt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410200" y="2247900"/>
            <a:ext cx="1371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0724" name="Picture 4" descr="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124075"/>
            <a:ext cx="1701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47900"/>
            <a:ext cx="17303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247900"/>
            <a:ext cx="16525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8675"/>
            <a:ext cx="17113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600200" y="4610100"/>
            <a:ext cx="556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Extracted components on test samples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8223250" y="24082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842250" y="2484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7689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8147050" y="38560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918450" y="3779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6927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7080250" y="4160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7004050" y="37036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7315200" y="3470275"/>
            <a:ext cx="3048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V="1">
            <a:off x="7315200" y="3775075"/>
            <a:ext cx="381000" cy="152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flipV="1">
            <a:off x="7467600" y="3851275"/>
            <a:ext cx="381000" cy="3810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1846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5082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55650" y="23288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4508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2279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38798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8892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10604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565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766763" y="5638800"/>
            <a:ext cx="7300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Note: Numeric signatures are invariant to mirror symmetry;</a:t>
            </a:r>
          </a:p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our approach preserves such an invariance.</a:t>
            </a:r>
          </a:p>
        </p:txBody>
      </p:sp>
    </p:spTree>
    <p:extLst>
      <p:ext uri="{BB962C8B-B14F-4D97-AF65-F5344CB8AC3E}">
        <p14:creationId xmlns:p14="http://schemas.microsoft.com/office/powerpoint/2010/main" val="30817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smtClean="0">
                <a:latin typeface="Comic Sans MS" panose="030F0702030302020204" pitchFamily="66" charset="0"/>
              </a:rPr>
              <a:t>Symbolic Signatures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7086600" y="3886200"/>
            <a:ext cx="1676400" cy="1524000"/>
            <a:chOff x="3312" y="2448"/>
            <a:chExt cx="1056" cy="960"/>
          </a:xfrm>
        </p:grpSpPr>
        <p:sp>
          <p:nvSpPr>
            <p:cNvPr id="31761" name="Rectangle 8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1762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1752" name="Group 10"/>
          <p:cNvGrpSpPr>
            <a:grpSpLocks/>
          </p:cNvGrpSpPr>
          <p:nvPr/>
        </p:nvGrpSpPr>
        <p:grpSpPr bwMode="auto">
          <a:xfrm>
            <a:off x="5410200" y="4038600"/>
            <a:ext cx="1905000" cy="1828800"/>
            <a:chOff x="3024" y="2112"/>
            <a:chExt cx="1200" cy="1152"/>
          </a:xfrm>
        </p:grpSpPr>
        <p:sp>
          <p:nvSpPr>
            <p:cNvPr id="94219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759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4222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2438400" y="4746874"/>
            <a:ext cx="2743200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Geometrical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Relationships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Among Components</a:t>
            </a:r>
          </a:p>
        </p:txBody>
      </p:sp>
    </p:spTree>
    <p:extLst>
      <p:ext uri="{BB962C8B-B14F-4D97-AF65-F5344CB8AC3E}">
        <p14:creationId xmlns:p14="http://schemas.microsoft.com/office/powerpoint/2010/main" val="818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200" dirty="0" smtClean="0">
                <a:latin typeface="Comic Sans MS" panose="030F0702030302020204" pitchFamily="66" charset="0"/>
              </a:rPr>
              <a:t>Symbolic </a:t>
            </a:r>
            <a:r>
              <a:rPr lang="en-US" altLang="en-US" sz="4200" dirty="0" smtClean="0">
                <a:latin typeface="Comic Sans MS" panose="030F0702030302020204" pitchFamily="66" charset="0"/>
              </a:rPr>
              <a:t>Signature</a:t>
            </a:r>
            <a:br>
              <a:rPr lang="en-US" altLang="en-US" sz="4200" dirty="0" smtClean="0">
                <a:latin typeface="Comic Sans MS" panose="030F0702030302020204" pitchFamily="66" charset="0"/>
              </a:rPr>
            </a:br>
            <a:endParaRPr lang="en-US" altLang="en-US" sz="4200" dirty="0" smtClean="0">
              <a:latin typeface="Comic Sans MS" panose="030F0702030302020204" pitchFamily="66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400800" y="2438400"/>
            <a:ext cx="2209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Symbolic 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 at P</a:t>
            </a:r>
            <a:endParaRPr lang="en-US" altLang="en-US" sz="22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772" name="Picture 12" descr="figSymbolicSig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743200"/>
            <a:ext cx="2371725" cy="319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2087563" y="4505325"/>
            <a:ext cx="152400" cy="1524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1143000" y="3962400"/>
            <a:ext cx="838200" cy="542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775" name="Group 24"/>
          <p:cNvGrpSpPr>
            <a:grpSpLocks/>
          </p:cNvGrpSpPr>
          <p:nvPr/>
        </p:nvGrpSpPr>
        <p:grpSpPr bwMode="auto">
          <a:xfrm>
            <a:off x="6705600" y="3352800"/>
            <a:ext cx="1676400" cy="1828800"/>
            <a:chOff x="4224" y="2112"/>
            <a:chExt cx="1056" cy="1152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4224" y="2112"/>
              <a:ext cx="1056" cy="11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2782" name="Group 23"/>
            <p:cNvGrpSpPr>
              <a:grpSpLocks/>
            </p:cNvGrpSpPr>
            <p:nvPr/>
          </p:nvGrpSpPr>
          <p:grpSpPr bwMode="auto">
            <a:xfrm>
              <a:off x="4272" y="2160"/>
              <a:ext cx="928" cy="1065"/>
              <a:chOff x="3984" y="1727"/>
              <a:chExt cx="928" cy="1065"/>
            </a:xfrm>
          </p:grpSpPr>
          <p:pic>
            <p:nvPicPr>
              <p:cNvPr id="32783" name="Picture 4" descr="2h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1727"/>
                <a:ext cx="928" cy="1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7894" name="Text Box 6"/>
              <p:cNvSpPr txBox="1">
                <a:spLocks noChangeArrowheads="1"/>
              </p:cNvSpPr>
              <p:nvPr/>
            </p:nvSpPr>
            <p:spPr bwMode="auto">
              <a:xfrm>
                <a:off x="4458" y="1828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3</a:t>
                </a:r>
              </a:p>
            </p:txBody>
          </p:sp>
          <p:sp>
            <p:nvSpPr>
              <p:cNvPr id="37895" name="Text Box 7"/>
              <p:cNvSpPr txBox="1">
                <a:spLocks noChangeArrowheads="1"/>
              </p:cNvSpPr>
              <p:nvPr/>
            </p:nvSpPr>
            <p:spPr bwMode="auto">
              <a:xfrm>
                <a:off x="4225" y="1893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</a:p>
            </p:txBody>
          </p:sp>
          <p:sp>
            <p:nvSpPr>
              <p:cNvPr id="37896" name="Text Box 8"/>
              <p:cNvSpPr txBox="1">
                <a:spLocks noChangeArrowheads="1"/>
              </p:cNvSpPr>
              <p:nvPr/>
            </p:nvSpPr>
            <p:spPr bwMode="auto">
              <a:xfrm>
                <a:off x="4368" y="2112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5</a:t>
                </a:r>
              </a:p>
            </p:txBody>
          </p:sp>
          <p:sp>
            <p:nvSpPr>
              <p:cNvPr id="37897" name="Text Box 9"/>
              <p:cNvSpPr txBox="1">
                <a:spLocks noChangeArrowheads="1"/>
              </p:cNvSpPr>
              <p:nvPr/>
            </p:nvSpPr>
            <p:spPr bwMode="auto">
              <a:xfrm>
                <a:off x="4444" y="2446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6</a:t>
                </a:r>
              </a:p>
            </p:txBody>
          </p:sp>
          <p:sp>
            <p:nvSpPr>
              <p:cNvPr id="37898" name="Text Box 10"/>
              <p:cNvSpPr txBox="1">
                <a:spLocks noChangeArrowheads="1"/>
              </p:cNvSpPr>
              <p:nvPr/>
            </p:nvSpPr>
            <p:spPr bwMode="auto">
              <a:xfrm>
                <a:off x="4225" y="2327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8</a:t>
                </a:r>
              </a:p>
            </p:txBody>
          </p:sp>
          <p:sp>
            <p:nvSpPr>
              <p:cNvPr id="37899" name="Text Box 11"/>
              <p:cNvSpPr txBox="1">
                <a:spLocks noChangeArrowheads="1"/>
              </p:cNvSpPr>
              <p:nvPr/>
            </p:nvSpPr>
            <p:spPr bwMode="auto">
              <a:xfrm>
                <a:off x="4608" y="2400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7</a:t>
                </a:r>
              </a:p>
            </p:txBody>
          </p:sp>
          <p:sp>
            <p:nvSpPr>
              <p:cNvPr id="37903" name="Text Box 15"/>
              <p:cNvSpPr txBox="1">
                <a:spLocks noChangeArrowheads="1"/>
              </p:cNvSpPr>
              <p:nvPr/>
            </p:nvSpPr>
            <p:spPr bwMode="auto">
              <a:xfrm>
                <a:off x="4723" y="2500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endParaRPr lang="en-US" altLang="en-US" sz="200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990600" y="1905000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6248400" y="5181600"/>
            <a:ext cx="2895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Matrix storing component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labels</a:t>
            </a:r>
          </a:p>
        </p:txBody>
      </p:sp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4953000" y="46482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4191000" y="3200400"/>
            <a:ext cx="21018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Encode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Configuration</a:t>
            </a:r>
          </a:p>
        </p:txBody>
      </p:sp>
      <p:sp>
        <p:nvSpPr>
          <p:cNvPr id="32780" name="Text Box 20"/>
          <p:cNvSpPr txBox="1">
            <a:spLocks noChangeArrowheads="1"/>
          </p:cNvSpPr>
          <p:nvPr/>
        </p:nvSpPr>
        <p:spPr bwMode="auto">
          <a:xfrm>
            <a:off x="0" y="3048000"/>
            <a:ext cx="1530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Critical</a:t>
            </a: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 Point P</a:t>
            </a:r>
          </a:p>
        </p:txBody>
      </p:sp>
    </p:spTree>
    <p:extLst>
      <p:ext uri="{BB962C8B-B14F-4D97-AF65-F5344CB8AC3E}">
        <p14:creationId xmlns:p14="http://schemas.microsoft.com/office/powerpoint/2010/main" val="211087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Symbolic Signatures Are Robust </a:t>
            </a:r>
            <a:br>
              <a:rPr lang="en-US" altLang="en-US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en-US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To Deformations</a:t>
            </a:r>
          </a:p>
        </p:txBody>
      </p:sp>
      <p:pic>
        <p:nvPicPr>
          <p:cNvPr id="34819" name="Picture 6" descr="2h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132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1" name="Picture 8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1330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1363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1435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2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13033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2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12747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4" descr="2h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11858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8" name="Picture 17" descr="2h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0" name="Picture 20" descr="2h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1135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2" name="Picture 23" descr="2h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1165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70866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14478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2895600" y="26670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43434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7912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73152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 flipV="1">
            <a:off x="9906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7" name="Line 31"/>
          <p:cNvSpPr>
            <a:spLocks noChangeShapeType="1"/>
          </p:cNvSpPr>
          <p:nvPr/>
        </p:nvSpPr>
        <p:spPr bwMode="auto">
          <a:xfrm flipV="1">
            <a:off x="2438400" y="28194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 flipV="1">
            <a:off x="38862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 flipV="1">
            <a:off x="5334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0" name="Line 34"/>
          <p:cNvSpPr>
            <a:spLocks noChangeShapeType="1"/>
          </p:cNvSpPr>
          <p:nvPr/>
        </p:nvSpPr>
        <p:spPr bwMode="auto">
          <a:xfrm flipV="1">
            <a:off x="6858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457200" y="3124200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4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18986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1593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1746250" y="4044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75" name="Text Box 39"/>
          <p:cNvSpPr txBox="1">
            <a:spLocks noChangeArrowheads="1"/>
          </p:cNvSpPr>
          <p:nvPr/>
        </p:nvSpPr>
        <p:spPr bwMode="auto">
          <a:xfrm>
            <a:off x="18224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2051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15938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62420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3270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47180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76136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2889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3" name="Text Box 47"/>
          <p:cNvSpPr txBox="1">
            <a:spLocks noChangeArrowheads="1"/>
          </p:cNvSpPr>
          <p:nvPr/>
        </p:nvSpPr>
        <p:spPr bwMode="auto">
          <a:xfrm>
            <a:off x="44132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59372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7308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28892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7" name="Text Box 51"/>
          <p:cNvSpPr txBox="1">
            <a:spLocks noChangeArrowheads="1"/>
          </p:cNvSpPr>
          <p:nvPr/>
        </p:nvSpPr>
        <p:spPr bwMode="auto">
          <a:xfrm>
            <a:off x="4413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8" name="Text Box 52"/>
          <p:cNvSpPr txBox="1">
            <a:spLocks noChangeArrowheads="1"/>
          </p:cNvSpPr>
          <p:nvPr/>
        </p:nvSpPr>
        <p:spPr bwMode="auto">
          <a:xfrm>
            <a:off x="5937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9" name="Text Box 53"/>
          <p:cNvSpPr txBox="1">
            <a:spLocks noChangeArrowheads="1"/>
          </p:cNvSpPr>
          <p:nvPr/>
        </p:nvSpPr>
        <p:spPr bwMode="auto">
          <a:xfrm>
            <a:off x="73088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90" name="Text Box 54"/>
          <p:cNvSpPr txBox="1">
            <a:spLocks noChangeArrowheads="1"/>
          </p:cNvSpPr>
          <p:nvPr/>
        </p:nvSpPr>
        <p:spPr bwMode="auto">
          <a:xfrm>
            <a:off x="31940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1" name="Text Box 55"/>
          <p:cNvSpPr txBox="1">
            <a:spLocks noChangeArrowheads="1"/>
          </p:cNvSpPr>
          <p:nvPr/>
        </p:nvSpPr>
        <p:spPr bwMode="auto">
          <a:xfrm>
            <a:off x="4641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2" name="Text Box 56"/>
          <p:cNvSpPr txBox="1">
            <a:spLocks noChangeArrowheads="1"/>
          </p:cNvSpPr>
          <p:nvPr/>
        </p:nvSpPr>
        <p:spPr bwMode="auto">
          <a:xfrm>
            <a:off x="6165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3" name="Text Box 57"/>
          <p:cNvSpPr txBox="1">
            <a:spLocks noChangeArrowheads="1"/>
          </p:cNvSpPr>
          <p:nvPr/>
        </p:nvSpPr>
        <p:spPr bwMode="auto">
          <a:xfrm>
            <a:off x="75374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4" name="Text Box 58"/>
          <p:cNvSpPr txBox="1">
            <a:spLocks noChangeArrowheads="1"/>
          </p:cNvSpPr>
          <p:nvPr/>
        </p:nvSpPr>
        <p:spPr bwMode="auto">
          <a:xfrm>
            <a:off x="7613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5" name="Text Box 59"/>
          <p:cNvSpPr txBox="1">
            <a:spLocks noChangeArrowheads="1"/>
          </p:cNvSpPr>
          <p:nvPr/>
        </p:nvSpPr>
        <p:spPr bwMode="auto">
          <a:xfrm>
            <a:off x="46418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6" name="Text Box 60"/>
          <p:cNvSpPr txBox="1">
            <a:spLocks noChangeArrowheads="1"/>
          </p:cNvSpPr>
          <p:nvPr/>
        </p:nvSpPr>
        <p:spPr bwMode="auto">
          <a:xfrm>
            <a:off x="3194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7" name="Text Box 61"/>
          <p:cNvSpPr txBox="1">
            <a:spLocks noChangeArrowheads="1"/>
          </p:cNvSpPr>
          <p:nvPr/>
        </p:nvSpPr>
        <p:spPr bwMode="auto">
          <a:xfrm>
            <a:off x="3575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8" name="Text Box 62"/>
          <p:cNvSpPr txBox="1">
            <a:spLocks noChangeArrowheads="1"/>
          </p:cNvSpPr>
          <p:nvPr/>
        </p:nvSpPr>
        <p:spPr bwMode="auto">
          <a:xfrm>
            <a:off x="49466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9" name="Text Box 63"/>
          <p:cNvSpPr txBox="1">
            <a:spLocks noChangeArrowheads="1"/>
          </p:cNvSpPr>
          <p:nvPr/>
        </p:nvSpPr>
        <p:spPr bwMode="auto">
          <a:xfrm>
            <a:off x="6470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0" name="Text Box 64"/>
          <p:cNvSpPr txBox="1">
            <a:spLocks noChangeArrowheads="1"/>
          </p:cNvSpPr>
          <p:nvPr/>
        </p:nvSpPr>
        <p:spPr bwMode="auto">
          <a:xfrm>
            <a:off x="79184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1" name="Text Box 65"/>
          <p:cNvSpPr txBox="1">
            <a:spLocks noChangeArrowheads="1"/>
          </p:cNvSpPr>
          <p:nvPr/>
        </p:nvSpPr>
        <p:spPr bwMode="auto">
          <a:xfrm>
            <a:off x="62420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40002" name="Text Box 66"/>
          <p:cNvSpPr txBox="1">
            <a:spLocks noChangeArrowheads="1"/>
          </p:cNvSpPr>
          <p:nvPr/>
        </p:nvSpPr>
        <p:spPr bwMode="auto">
          <a:xfrm>
            <a:off x="2514600" y="5029200"/>
            <a:ext cx="4691063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3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Relative position of components is  stable across deformations: experimental evidence</a:t>
            </a:r>
          </a:p>
        </p:txBody>
      </p:sp>
      <p:sp>
        <p:nvSpPr>
          <p:cNvPr id="40005" name="Rectangle 69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6" name="Rectangle 70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7" name="Rectangle 71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8" name="Rectangle 72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705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smtClean="0">
                <a:latin typeface="Comic Sans MS" panose="030F0702030302020204" pitchFamily="66" charset="0"/>
              </a:rPr>
              <a:t>Architecture of Classifiers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098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Numeric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2098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32766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2098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Symbolic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6664326" y="3657601"/>
            <a:ext cx="1676400" cy="2141538"/>
            <a:chOff x="3286" y="2448"/>
            <a:chExt cx="1056" cy="1349"/>
          </a:xfrm>
        </p:grpSpPr>
        <p:sp>
          <p:nvSpPr>
            <p:cNvPr id="35857" name="Rectangle 8"/>
            <p:cNvSpPr>
              <a:spLocks noChangeArrowheads="1"/>
            </p:cNvSpPr>
            <p:nvPr/>
          </p:nvSpPr>
          <p:spPr bwMode="auto">
            <a:xfrm>
              <a:off x="3286" y="3125"/>
              <a:ext cx="1056" cy="6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5858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5848" name="Group 10"/>
          <p:cNvGrpSpPr>
            <a:grpSpLocks/>
          </p:cNvGrpSpPr>
          <p:nvPr/>
        </p:nvGrpSpPr>
        <p:grpSpPr bwMode="auto">
          <a:xfrm>
            <a:off x="4648200" y="3886200"/>
            <a:ext cx="1905000" cy="1828800"/>
            <a:chOff x="3024" y="2112"/>
            <a:chExt cx="1200" cy="1152"/>
          </a:xfrm>
        </p:grpSpPr>
        <p:sp>
          <p:nvSpPr>
            <p:cNvPr id="95243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855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5246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22304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850" name="Text Box 16"/>
          <p:cNvSpPr txBox="1">
            <a:spLocks noChangeArrowheads="1"/>
          </p:cNvSpPr>
          <p:nvPr/>
        </p:nvSpPr>
        <p:spPr bwMode="auto">
          <a:xfrm>
            <a:off x="22098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851" name="Text Box 17"/>
          <p:cNvSpPr txBox="1">
            <a:spLocks noChangeArrowheads="1"/>
          </p:cNvSpPr>
          <p:nvPr/>
        </p:nvSpPr>
        <p:spPr bwMode="auto">
          <a:xfrm>
            <a:off x="22098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5250" name="Text Box 18"/>
          <p:cNvSpPr txBox="1">
            <a:spLocks noChangeArrowheads="1"/>
          </p:cNvSpPr>
          <p:nvPr/>
        </p:nvSpPr>
        <p:spPr bwMode="auto">
          <a:xfrm>
            <a:off x="6055894" y="2446922"/>
            <a:ext cx="2783305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Learns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And Their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01166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5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Proposed Architecture</a:t>
            </a:r>
            <a:br>
              <a:rPr lang="en-US" alt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" y="2743200"/>
            <a:ext cx="1219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Input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1447800" y="28956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7" descr="ab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13827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962400" y="34290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Labeled</a:t>
            </a:r>
          </a:p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Mesh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8001000" y="2667000"/>
            <a:ext cx="99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</a:t>
            </a:r>
          </a:p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</a:t>
            </a:r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75438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endParaRPr lang="en-US" altLang="en-US" sz="240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>
            <a:off x="44196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7696200" y="4191000"/>
            <a:ext cx="1295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</a:t>
            </a:r>
          </a:p>
          <a:p>
            <a:pPr algn="ctr" eaLnBrk="1" hangingPunct="1">
              <a:defRPr/>
            </a:pPr>
            <a:r>
              <a:rPr lang="en-US" altLang="en-US" sz="16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(Abnormal)</a:t>
            </a:r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4495800" y="12954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Verify spatial configuration</a:t>
            </a:r>
          </a:p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of the components 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5257800" y="2362200"/>
            <a:ext cx="2133600" cy="16002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1905000" y="2286000"/>
            <a:ext cx="2133600" cy="1600200"/>
          </a:xfrm>
          <a:prstGeom prst="rect">
            <a:avLst/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3048000" y="5334000"/>
            <a:ext cx="39624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Two classification stages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152400" y="541020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Surface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Mesh</a:t>
            </a:r>
          </a:p>
        </p:txBody>
      </p:sp>
      <p:sp>
        <p:nvSpPr>
          <p:cNvPr id="42002" name="AutoShape 18"/>
          <p:cNvSpPr>
            <a:spLocks/>
          </p:cNvSpPr>
          <p:nvPr/>
        </p:nvSpPr>
        <p:spPr bwMode="auto">
          <a:xfrm rot="5400000">
            <a:off x="6172200" y="1143000"/>
            <a:ext cx="228600" cy="20574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550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Architecture Implementation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058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ALL our classifiers are (off-the-shelf) </a:t>
            </a:r>
            <a:r>
              <a:rPr lang="el-GR" altLang="en-US" sz="2800" smtClean="0">
                <a:latin typeface="Times New Roman" panose="02020603050405020304" pitchFamily="18" charset="0"/>
              </a:rPr>
              <a:t>ν</a:t>
            </a:r>
            <a:r>
              <a:rPr lang="en-US" altLang="en-US" sz="2800" smtClean="0">
                <a:latin typeface="Comic Sans MS" panose="030F0702030302020204" pitchFamily="66" charset="0"/>
              </a:rPr>
              <a:t>-</a:t>
            </a:r>
            <a:r>
              <a:rPr lang="en-US" altLang="en-US" smtClean="0">
                <a:latin typeface="Comic Sans MS" panose="030F0702030302020204" pitchFamily="66" charset="0"/>
              </a:rPr>
              <a:t>Support Vector Machines (</a:t>
            </a:r>
            <a:r>
              <a:rPr lang="el-GR" altLang="en-US" sz="2800" smtClean="0">
                <a:solidFill>
                  <a:schemeClr val="hlink"/>
                </a:solidFill>
                <a:latin typeface="Times New Roman" panose="02020603050405020304" pitchFamily="18" charset="0"/>
              </a:rPr>
              <a:t>ν</a:t>
            </a:r>
            <a:r>
              <a:rPr lang="en-US" altLang="en-US" sz="2800" smtClean="0">
                <a:solidFill>
                  <a:schemeClr val="hlink"/>
                </a:solidFill>
                <a:latin typeface="Comic Sans MS" panose="030F0702030302020204" pitchFamily="66" charset="0"/>
              </a:rPr>
              <a:t>-</a:t>
            </a:r>
            <a:r>
              <a:rPr lang="en-US" alt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SVMs</a:t>
            </a:r>
            <a:r>
              <a:rPr lang="en-US" altLang="en-US" smtClean="0">
                <a:latin typeface="Comic Sans MS" panose="030F0702030302020204" pitchFamily="66" charset="0"/>
              </a:rPr>
              <a:t>) (Sch</a:t>
            </a:r>
            <a:r>
              <a:rPr lang="en-US" altLang="en-US" smtClean="0">
                <a:latin typeface="Comic Sans MS" panose="030F0702030302020204" pitchFamily="66" charset="0"/>
                <a:cs typeface="Arial" panose="020B0604020202020204" pitchFamily="34" charset="0"/>
              </a:rPr>
              <a:t>ö</a:t>
            </a:r>
            <a:r>
              <a:rPr lang="en-US" altLang="en-US" smtClean="0">
                <a:latin typeface="Comic Sans MS" panose="030F0702030302020204" pitchFamily="66" charset="0"/>
              </a:rPr>
              <a:t>lkopf et al., 2000 and 2001).</a:t>
            </a:r>
          </a:p>
          <a:p>
            <a:pPr eaLnBrk="1" hangingPunct="1"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Component (and symbolic signature) detectors are </a:t>
            </a:r>
            <a:r>
              <a:rPr lang="en-US" alt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one-class classifiers.</a:t>
            </a:r>
          </a:p>
          <a:p>
            <a:pPr eaLnBrk="1" hangingPunct="1"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Component label assignment: performed with a   </a:t>
            </a:r>
            <a:r>
              <a:rPr lang="en-US" alt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multi-way classifier</a:t>
            </a:r>
            <a:r>
              <a:rPr lang="en-US" altLang="en-US" smtClean="0">
                <a:latin typeface="Comic Sans MS" panose="030F0702030302020204" pitchFamily="66" charset="0"/>
              </a:rPr>
              <a:t> that uses  </a:t>
            </a:r>
            <a:r>
              <a:rPr lang="en-US" alt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pairwise classification scheme.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defRPr/>
            </a:pPr>
            <a:r>
              <a:rPr lang="en-US" alt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Gaussian kernel. </a:t>
            </a:r>
          </a:p>
        </p:txBody>
      </p:sp>
    </p:spTree>
    <p:extLst>
      <p:ext uri="{BB962C8B-B14F-4D97-AF65-F5344CB8AC3E}">
        <p14:creationId xmlns:p14="http://schemas.microsoft.com/office/powerpoint/2010/main" val="85487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latin typeface="Comic Sans MS" panose="030F0702030302020204" pitchFamily="66" charset="0"/>
              </a:rPr>
              <a:t>Experimental </a:t>
            </a:r>
            <a:r>
              <a:rPr lang="en-US" altLang="en-US" dirty="0" smtClean="0">
                <a:latin typeface="Comic Sans MS" panose="030F0702030302020204" pitchFamily="66" charset="0"/>
              </a:rPr>
              <a:t>Validation</a:t>
            </a:r>
            <a:br>
              <a:rPr lang="en-US" altLang="en-US" dirty="0" smtClean="0">
                <a:latin typeface="Comic Sans MS" panose="030F0702030302020204" pitchFamily="66" charset="0"/>
              </a:rPr>
            </a:br>
            <a:endParaRPr lang="en-US" alt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8305800" cy="1905000"/>
          </a:xfrm>
        </p:spPr>
        <p:txBody>
          <a:bodyPr/>
          <a:lstStyle/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 smtClean="0">
                <a:latin typeface="Comic Sans MS" panose="030F0702030302020204" pitchFamily="66" charset="0"/>
              </a:rPr>
              <a:t>Recognition Tasks: 4 (T1 - T4)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 smtClean="0">
                <a:latin typeface="Comic Sans MS" panose="030F0702030302020204" pitchFamily="66" charset="0"/>
              </a:rPr>
              <a:t>Classification Tasks: 3 (T5 – T7)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 smtClean="0">
                <a:latin typeface="Comic Sans MS" panose="030F0702030302020204" pitchFamily="66" charset="0"/>
              </a:rPr>
              <a:t>No. Experiments: 5470 </a:t>
            </a:r>
          </a:p>
        </p:txBody>
      </p:sp>
      <p:pic>
        <p:nvPicPr>
          <p:cNvPr id="41988" name="Picture 14" descr="P0029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5" descr="P0029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2" name="Text Box 16"/>
          <p:cNvSpPr txBox="1">
            <a:spLocks noChangeArrowheads="1"/>
          </p:cNvSpPr>
          <p:nvPr/>
        </p:nvSpPr>
        <p:spPr bwMode="auto">
          <a:xfrm>
            <a:off x="3962400" y="3352800"/>
            <a:ext cx="1309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Setup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1600200" y="6248400"/>
            <a:ext cx="190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</a:t>
            </a:r>
          </a:p>
        </p:txBody>
      </p:sp>
      <p:sp>
        <p:nvSpPr>
          <p:cNvPr id="96274" name="Text Box 18"/>
          <p:cNvSpPr txBox="1">
            <a:spLocks noChangeArrowheads="1"/>
          </p:cNvSpPr>
          <p:nvPr/>
        </p:nvSpPr>
        <p:spPr bwMode="auto">
          <a:xfrm>
            <a:off x="5562600" y="6248400"/>
            <a:ext cx="218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Classification </a:t>
            </a:r>
          </a:p>
        </p:txBody>
      </p:sp>
      <p:sp>
        <p:nvSpPr>
          <p:cNvPr id="96275" name="Text Box 19"/>
          <p:cNvSpPr txBox="1">
            <a:spLocks noChangeArrowheads="1"/>
          </p:cNvSpPr>
          <p:nvPr/>
        </p:nvSpPr>
        <p:spPr bwMode="auto">
          <a:xfrm>
            <a:off x="7115175" y="3429000"/>
            <a:ext cx="96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Laser</a:t>
            </a:r>
          </a:p>
        </p:txBody>
      </p:sp>
      <p:sp>
        <p:nvSpPr>
          <p:cNvPr id="96276" name="Line 20"/>
          <p:cNvSpPr>
            <a:spLocks noChangeShapeType="1"/>
          </p:cNvSpPr>
          <p:nvPr/>
        </p:nvSpPr>
        <p:spPr bwMode="auto">
          <a:xfrm flipH="1">
            <a:off x="7086600" y="3810000"/>
            <a:ext cx="381000" cy="762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7" name="Text Box 21"/>
          <p:cNvSpPr txBox="1">
            <a:spLocks noChangeArrowheads="1"/>
          </p:cNvSpPr>
          <p:nvPr/>
        </p:nvSpPr>
        <p:spPr bwMode="auto">
          <a:xfrm>
            <a:off x="152400" y="3429000"/>
            <a:ext cx="202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Rotary Table</a:t>
            </a:r>
          </a:p>
        </p:txBody>
      </p:sp>
      <p:sp>
        <p:nvSpPr>
          <p:cNvPr id="96279" name="Line 23"/>
          <p:cNvSpPr>
            <a:spLocks noChangeShapeType="1"/>
          </p:cNvSpPr>
          <p:nvPr/>
        </p:nvSpPr>
        <p:spPr bwMode="auto">
          <a:xfrm>
            <a:off x="762000" y="4038600"/>
            <a:ext cx="533400" cy="838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138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 smtClean="0">
                <a:latin typeface="Comic Sans MS" panose="030F0702030302020204" pitchFamily="66" charset="0"/>
              </a:rPr>
              <a:t>Shape Classes</a:t>
            </a:r>
          </a:p>
        </p:txBody>
      </p:sp>
      <p:pic>
        <p:nvPicPr>
          <p:cNvPr id="43011" name="Picture 3" descr="c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39200" cy="4173538"/>
          </a:xfrm>
          <a:prstGeom prst="rect">
            <a:avLst/>
          </a:prstGeom>
          <a:noFill/>
          <a:ln w="158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9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 descr="poster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586038"/>
            <a:ext cx="6242050" cy="4237037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92549" name="Picture 5" descr="a2140-010g-0-c-bi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3841750"/>
            <a:ext cx="3268663" cy="17145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365125" y="5500688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/>
              </a:rPr>
              <a:t>1186 fragments</a:t>
            </a:r>
          </a:p>
        </p:txBody>
      </p:sp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archaeology</a:t>
            </a:r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446088" y="15335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>
                <a:solidFill>
                  <a:prstClr val="black"/>
                </a:solidFill>
                <a:latin typeface="Calibri"/>
              </a:rPr>
              <a:t>“forma urbis romae” project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152400" y="1981200"/>
            <a:ext cx="75279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Fragments of the City: Stanford's Digital Forma Urbis </a:t>
            </a: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Romae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 Project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dirty="0">
                <a:solidFill>
                  <a:prstClr val="black"/>
                </a:solidFill>
                <a:latin typeface="Calibri"/>
              </a:rPr>
              <a:t>David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Koller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Jennifer Trimble, Tina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Najbjerg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Natasha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Gelfand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Marc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Levoy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Proc. Third Williams Symposium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on Classical Architecture,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Journal of Roman Archaeology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supplement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248872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457200" y="277813"/>
            <a:ext cx="8458200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300" smtClean="0">
                <a:latin typeface="Comic Sans MS" panose="030F0702030302020204" pitchFamily="66" charset="0"/>
              </a:rPr>
              <a:t>Enlarging  Training Sets Using Virtual Samples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848600" y="838200"/>
            <a:ext cx="1219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Displacement</a:t>
            </a:r>
          </a:p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Vectors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5181600" y="1143000"/>
            <a:ext cx="3411538" cy="3810000"/>
            <a:chOff x="3323" y="624"/>
            <a:chExt cx="2149" cy="2400"/>
          </a:xfrm>
        </p:grpSpPr>
        <p:sp>
          <p:nvSpPr>
            <p:cNvPr id="44053" name="Text Box 5"/>
            <p:cNvSpPr txBox="1">
              <a:spLocks noChangeArrowheads="1"/>
            </p:cNvSpPr>
            <p:nvPr/>
          </p:nvSpPr>
          <p:spPr bwMode="auto">
            <a:xfrm>
              <a:off x="3323" y="1770"/>
              <a:ext cx="9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/>
                <a:t>Originals</a:t>
              </a:r>
              <a:endParaRPr lang="en-US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44054" name="Group 6"/>
            <p:cNvGrpSpPr>
              <a:grpSpLocks/>
            </p:cNvGrpSpPr>
            <p:nvPr/>
          </p:nvGrpSpPr>
          <p:grpSpPr bwMode="auto">
            <a:xfrm>
              <a:off x="3408" y="624"/>
              <a:ext cx="2064" cy="2400"/>
              <a:chOff x="192" y="768"/>
              <a:chExt cx="2064" cy="2400"/>
            </a:xfrm>
          </p:grpSpPr>
          <p:grpSp>
            <p:nvGrpSpPr>
              <p:cNvPr id="44055" name="Group 7"/>
              <p:cNvGrpSpPr>
                <a:grpSpLocks/>
              </p:cNvGrpSpPr>
              <p:nvPr/>
            </p:nvGrpSpPr>
            <p:grpSpPr bwMode="auto">
              <a:xfrm>
                <a:off x="202" y="768"/>
                <a:ext cx="2054" cy="1056"/>
                <a:chOff x="202" y="768"/>
                <a:chExt cx="2788" cy="1392"/>
              </a:xfrm>
            </p:grpSpPr>
            <p:pic>
              <p:nvPicPr>
                <p:cNvPr id="44066" name="Picture 8" descr="2h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" y="1152"/>
                  <a:ext cx="800" cy="1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3" name="Line 9"/>
                <p:cNvSpPr>
                  <a:spLocks noChangeShapeType="1"/>
                </p:cNvSpPr>
                <p:nvPr/>
              </p:nvSpPr>
              <p:spPr bwMode="auto">
                <a:xfrm>
                  <a:off x="1152" y="1631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44068" name="Picture 10" descr="2h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152"/>
                  <a:ext cx="708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5" name="Line 11"/>
                <p:cNvSpPr>
                  <a:spLocks noChangeShapeType="1"/>
                </p:cNvSpPr>
                <p:nvPr/>
              </p:nvSpPr>
              <p:spPr bwMode="auto">
                <a:xfrm>
                  <a:off x="1857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2481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7" name="Line 13"/>
                <p:cNvSpPr>
                  <a:spLocks noChangeShapeType="1"/>
                </p:cNvSpPr>
                <p:nvPr/>
              </p:nvSpPr>
              <p:spPr bwMode="auto">
                <a:xfrm>
                  <a:off x="2290" y="768"/>
                  <a:ext cx="0" cy="30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8" name="Line 14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9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665" y="166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4056" name="Group 16"/>
              <p:cNvGrpSpPr>
                <a:grpSpLocks/>
              </p:cNvGrpSpPr>
              <p:nvPr/>
            </p:nvGrpSpPr>
            <p:grpSpPr bwMode="auto">
              <a:xfrm>
                <a:off x="192" y="2112"/>
                <a:ext cx="2064" cy="1056"/>
                <a:chOff x="2328" y="2256"/>
                <a:chExt cx="2788" cy="1440"/>
              </a:xfrm>
            </p:grpSpPr>
            <p:pic>
              <p:nvPicPr>
                <p:cNvPr id="44058" name="Picture 17" descr="h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0" y="2400"/>
                  <a:ext cx="915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059" name="Picture 18" descr="hd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8" y="2544"/>
                  <a:ext cx="916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43" name="Line 19"/>
                <p:cNvSpPr>
                  <a:spLocks noChangeShapeType="1"/>
                </p:cNvSpPr>
                <p:nvPr/>
              </p:nvSpPr>
              <p:spPr bwMode="auto">
                <a:xfrm>
                  <a:off x="3340" y="2976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4924" y="2641"/>
                  <a:ext cx="192" cy="19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5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3917" y="2256"/>
                  <a:ext cx="239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6" name="Line 22"/>
                <p:cNvSpPr>
                  <a:spLocks noChangeShapeType="1"/>
                </p:cNvSpPr>
                <p:nvPr/>
              </p:nvSpPr>
              <p:spPr bwMode="auto">
                <a:xfrm>
                  <a:off x="4828" y="3408"/>
                  <a:ext cx="192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7" name="Line 23"/>
                <p:cNvSpPr>
                  <a:spLocks noChangeShapeType="1"/>
                </p:cNvSpPr>
                <p:nvPr/>
              </p:nvSpPr>
              <p:spPr bwMode="auto">
                <a:xfrm>
                  <a:off x="3821" y="2831"/>
                  <a:ext cx="239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753" y="2304"/>
                  <a:ext cx="143" cy="24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44057" name="Text Box 25"/>
              <p:cNvSpPr txBox="1">
                <a:spLocks noChangeArrowheads="1"/>
              </p:cNvSpPr>
              <p:nvPr/>
            </p:nvSpPr>
            <p:spPr bwMode="auto">
              <a:xfrm>
                <a:off x="1412" y="1866"/>
                <a:ext cx="78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r>
                  <a:rPr lang="en-US" altLang="en-US" sz="2400"/>
                  <a:t>Morphs</a:t>
                </a: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4037" name="Picture 26" descr="sm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862263"/>
            <a:ext cx="733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7" descr="sm11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97075"/>
            <a:ext cx="847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8" descr="sm11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195638"/>
            <a:ext cx="7413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53" name="Line 29"/>
          <p:cNvSpPr>
            <a:spLocks noChangeShapeType="1"/>
          </p:cNvSpPr>
          <p:nvPr/>
        </p:nvSpPr>
        <p:spPr bwMode="auto">
          <a:xfrm flipV="1">
            <a:off x="1330325" y="2662238"/>
            <a:ext cx="509588" cy="533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54" name="Line 30"/>
          <p:cNvSpPr>
            <a:spLocks noChangeShapeType="1"/>
          </p:cNvSpPr>
          <p:nvPr/>
        </p:nvSpPr>
        <p:spPr bwMode="auto">
          <a:xfrm>
            <a:off x="1387475" y="3727450"/>
            <a:ext cx="622300" cy="331788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42" name="Text Box 31"/>
          <p:cNvSpPr txBox="1">
            <a:spLocks noChangeArrowheads="1"/>
          </p:cNvSpPr>
          <p:nvPr/>
        </p:nvSpPr>
        <p:spPr bwMode="auto">
          <a:xfrm>
            <a:off x="3062288" y="23209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3" name="Text Box 32"/>
          <p:cNvSpPr txBox="1">
            <a:spLocks noChangeArrowheads="1"/>
          </p:cNvSpPr>
          <p:nvPr/>
        </p:nvSpPr>
        <p:spPr bwMode="auto">
          <a:xfrm>
            <a:off x="2603500" y="1897063"/>
            <a:ext cx="2176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/>
              <a:t>Twist (5deg)</a:t>
            </a:r>
          </a:p>
          <a:p>
            <a:pPr eaLnBrk="1" hangingPunct="1"/>
            <a:r>
              <a:rPr lang="en-US" altLang="en-US" sz="2000"/>
              <a:t>+ Taper</a:t>
            </a:r>
          </a:p>
          <a:p>
            <a:pPr eaLnBrk="1" hangingPunct="1"/>
            <a:r>
              <a:rPr lang="en-US" altLang="en-US" sz="2000"/>
              <a:t>- Push</a:t>
            </a:r>
          </a:p>
          <a:p>
            <a:pPr eaLnBrk="1" hangingPunct="1"/>
            <a:r>
              <a:rPr lang="en-US" altLang="en-US" sz="2000"/>
              <a:t>+ Spherify (10</a:t>
            </a:r>
            <a:r>
              <a:rPr lang="en-US" altLang="en-US" sz="2000">
                <a:solidFill>
                  <a:schemeClr val="tx1"/>
                </a:solidFill>
              </a:rPr>
              <a:t>%)</a:t>
            </a:r>
          </a:p>
        </p:txBody>
      </p:sp>
      <p:sp>
        <p:nvSpPr>
          <p:cNvPr id="44044" name="Text Box 33"/>
          <p:cNvSpPr txBox="1">
            <a:spLocks noChangeArrowheads="1"/>
          </p:cNvSpPr>
          <p:nvPr/>
        </p:nvSpPr>
        <p:spPr bwMode="auto">
          <a:xfrm>
            <a:off x="2625725" y="3405188"/>
            <a:ext cx="2176463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/>
              <a:t>Push </a:t>
            </a:r>
          </a:p>
          <a:p>
            <a:pPr eaLnBrk="1" hangingPunct="1"/>
            <a:r>
              <a:rPr lang="en-US" altLang="en-US" sz="2200"/>
              <a:t>+Twist (10 deg)</a:t>
            </a:r>
          </a:p>
          <a:p>
            <a:pPr eaLnBrk="1" hangingPunct="1"/>
            <a:r>
              <a:rPr lang="en-US" altLang="en-US" sz="2200"/>
              <a:t>+Scale (1.2</a:t>
            </a:r>
            <a:r>
              <a:rPr lang="en-US" altLang="en-US" sz="22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4045" name="Text Box 34"/>
          <p:cNvSpPr txBox="1">
            <a:spLocks noChangeArrowheads="1"/>
          </p:cNvSpPr>
          <p:nvPr/>
        </p:nvSpPr>
        <p:spPr bwMode="auto">
          <a:xfrm>
            <a:off x="150813" y="1971675"/>
            <a:ext cx="130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Original</a:t>
            </a:r>
          </a:p>
        </p:txBody>
      </p:sp>
      <p:sp>
        <p:nvSpPr>
          <p:cNvPr id="44046" name="Text Box 35"/>
          <p:cNvSpPr txBox="1">
            <a:spLocks noChangeArrowheads="1"/>
          </p:cNvSpPr>
          <p:nvPr/>
        </p:nvSpPr>
        <p:spPr bwMode="auto">
          <a:xfrm>
            <a:off x="577850" y="4714875"/>
            <a:ext cx="2471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Global Morphing</a:t>
            </a:r>
          </a:p>
          <a:p>
            <a:pPr eaLnBrk="1" hangingPunct="1"/>
            <a:r>
              <a:rPr lang="en-US" altLang="en-US" sz="2400"/>
              <a:t> Operators</a:t>
            </a:r>
          </a:p>
        </p:txBody>
      </p:sp>
      <p:sp>
        <p:nvSpPr>
          <p:cNvPr id="44047" name="Text Box 36"/>
          <p:cNvSpPr txBox="1">
            <a:spLocks noChangeArrowheads="1"/>
          </p:cNvSpPr>
          <p:nvPr/>
        </p:nvSpPr>
        <p:spPr bwMode="auto">
          <a:xfrm>
            <a:off x="1916113" y="1362075"/>
            <a:ext cx="124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Morphs</a:t>
            </a:r>
          </a:p>
        </p:txBody>
      </p:sp>
      <p:sp>
        <p:nvSpPr>
          <p:cNvPr id="44048" name="Text Box 37"/>
          <p:cNvSpPr txBox="1">
            <a:spLocks noChangeArrowheads="1"/>
          </p:cNvSpPr>
          <p:nvPr/>
        </p:nvSpPr>
        <p:spPr bwMode="auto">
          <a:xfrm>
            <a:off x="5927725" y="515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9" name="Text Box 38"/>
          <p:cNvSpPr txBox="1">
            <a:spLocks noChangeArrowheads="1"/>
          </p:cNvSpPr>
          <p:nvPr/>
        </p:nvSpPr>
        <p:spPr bwMode="auto">
          <a:xfrm>
            <a:off x="5626100" y="4867275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Physical Modeling</a:t>
            </a:r>
          </a:p>
        </p:txBody>
      </p:sp>
      <p:sp>
        <p:nvSpPr>
          <p:cNvPr id="44050" name="Text Box 39"/>
          <p:cNvSpPr txBox="1">
            <a:spLocks noChangeArrowheads="1"/>
          </p:cNvSpPr>
          <p:nvPr/>
        </p:nvSpPr>
        <p:spPr bwMode="auto">
          <a:xfrm>
            <a:off x="328613" y="4105275"/>
            <a:ext cx="728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(14)</a:t>
            </a:r>
          </a:p>
        </p:txBody>
      </p:sp>
      <p:sp>
        <p:nvSpPr>
          <p:cNvPr id="44051" name="Text Box 40"/>
          <p:cNvSpPr txBox="1">
            <a:spLocks noChangeArrowheads="1"/>
          </p:cNvSpPr>
          <p:nvPr/>
        </p:nvSpPr>
        <p:spPr bwMode="auto">
          <a:xfrm>
            <a:off x="5053329" y="6273670"/>
            <a:ext cx="2905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dirty="0">
                <a:solidFill>
                  <a:schemeClr val="accent1"/>
                </a:solidFill>
              </a:rPr>
              <a:t>University of Washington</a:t>
            </a:r>
          </a:p>
        </p:txBody>
      </p:sp>
      <p:sp>
        <p:nvSpPr>
          <p:cNvPr id="44052" name="Text Box 41"/>
          <p:cNvSpPr txBox="1">
            <a:spLocks noChangeArrowheads="1"/>
          </p:cNvSpPr>
          <p:nvPr/>
        </p:nvSpPr>
        <p:spPr bwMode="auto">
          <a:xfrm>
            <a:off x="457200" y="6248400"/>
            <a:ext cx="2506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chemeClr val="accent1"/>
                </a:solidFill>
              </a:rPr>
              <a:t>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19682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 smtClean="0">
                <a:latin typeface="Comic Sans MS" panose="030F0702030302020204" pitchFamily="66" charset="0"/>
              </a:rPr>
              <a:t>Task 1: Recognizing Single  Objects (1)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No. Shape classes: 9.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Training set size: 400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Testing set size: 200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No. Experiments: 1960.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No. Component detectors:3.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No. Symbolic signature detectors: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Numeric signature size: 40x40.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Symbolic signature size: 20x20.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 clutter and occlusion.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34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 smtClean="0">
                <a:latin typeface="Comic Sans MS" panose="030F0702030302020204" pitchFamily="66" charset="0"/>
              </a:rPr>
              <a:t>Task 1: Recognizing Single  Objects (2)</a:t>
            </a:r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Snowman: 93%.</a:t>
            </a:r>
          </a:p>
          <a:p>
            <a:pPr eaLnBrk="1" hangingPunct="1"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Rabbit: 92%.</a:t>
            </a:r>
          </a:p>
          <a:p>
            <a:pPr eaLnBrk="1" hangingPunct="1"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Dog: 89%.</a:t>
            </a:r>
          </a:p>
          <a:p>
            <a:pPr eaLnBrk="1" hangingPunct="1"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Cat: 85.5%.</a:t>
            </a:r>
          </a:p>
          <a:p>
            <a:pPr eaLnBrk="1" hangingPunct="1"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Cow: 92%.</a:t>
            </a:r>
          </a:p>
          <a:p>
            <a:pPr eaLnBrk="1" hangingPunct="1"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Bear: 94%.</a:t>
            </a:r>
          </a:p>
          <a:p>
            <a:pPr eaLnBrk="1" hangingPunct="1"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Horse: 92.7%.</a:t>
            </a:r>
          </a:p>
          <a:p>
            <a:pPr eaLnBrk="1" hangingPunct="1">
              <a:defRPr/>
            </a:pPr>
            <a:endParaRPr lang="en-US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smtClean="0">
                <a:latin typeface="Comic Sans MS" panose="030F0702030302020204" pitchFamily="66" charset="0"/>
              </a:rPr>
              <a:t>Human head: 97.7%.</a:t>
            </a:r>
          </a:p>
          <a:p>
            <a:pPr eaLnBrk="1" hangingPunct="1">
              <a:defRPr/>
            </a:pPr>
            <a:r>
              <a:rPr lang="en-US" altLang="en-US" sz="2800" smtClean="0">
                <a:solidFill>
                  <a:srgbClr val="FF3300"/>
                </a:solidFill>
                <a:latin typeface="Comic Sans MS" panose="030F0702030302020204" pitchFamily="66" charset="0"/>
              </a:rPr>
              <a:t>Human face: 76%.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1427163" y="5546725"/>
            <a:ext cx="653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rates (true positives)</a:t>
            </a:r>
          </a:p>
        </p:txBody>
      </p:sp>
      <p:pic>
        <p:nvPicPr>
          <p:cNvPr id="46086" name="Picture 8" descr="va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1416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9" descr="caba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895600"/>
            <a:ext cx="12493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0" descr="l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95600"/>
            <a:ext cx="11636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41910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6629400" y="30480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82296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2362200" y="6172200"/>
            <a:ext cx="4754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(No clutter, no occlusion, complete models)</a:t>
            </a:r>
          </a:p>
        </p:txBody>
      </p:sp>
    </p:spTree>
    <p:extLst>
      <p:ext uri="{BB962C8B-B14F-4D97-AF65-F5344CB8AC3E}">
        <p14:creationId xmlns:p14="http://schemas.microsoft.com/office/powerpoint/2010/main" val="74729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Tasks 2-3: Recognition In Complex Scenes (1)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No. Shape classes: 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Training set size: 400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Testing set size: 200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No. Experiments: 1200.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No. Component detectors:3.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No. Symbolic signature detectors: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Numeric signature size: 40x40.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Symbolic signature size: 20x20.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Comic Sans MS" panose="030F0702030302020204" pitchFamily="66" charset="0"/>
              </a:rPr>
              <a:t>T2 – low clutter and occlusion.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59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smtClean="0">
                <a:latin typeface="Comic Sans MS" panose="030F0702030302020204" pitchFamily="66" charset="0"/>
              </a:rPr>
              <a:t>Task 2-3: Recognition in Complex Scenes (2)</a:t>
            </a:r>
          </a:p>
        </p:txBody>
      </p:sp>
      <p:graphicFrame>
        <p:nvGraphicFramePr>
          <p:cNvPr id="101514" name="Group 138"/>
          <p:cNvGraphicFramePr>
            <a:graphicFrameLocks noGrp="1"/>
          </p:cNvGraphicFramePr>
          <p:nvPr>
            <p:ph type="tbl" idx="1"/>
          </p:nvPr>
        </p:nvGraphicFramePr>
        <p:xfrm>
          <a:off x="457200" y="1752600"/>
          <a:ext cx="8382000" cy="4525964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196920313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406218647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78253983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74587737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692118377"/>
                    </a:ext>
                  </a:extLst>
                </a:gridCol>
              </a:tblGrid>
              <a:tr h="1131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Shape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Class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True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Positives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False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Positives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True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Positives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False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Positives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580033"/>
                  </a:ext>
                </a:extLst>
              </a:tr>
              <a:tr h="1131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Snowmen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91%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31%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87.5%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28%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938315"/>
                  </a:ext>
                </a:extLst>
              </a:tr>
              <a:tr h="11303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Rabbit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90.2%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27.6%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84.3%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24%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580000"/>
                  </a:ext>
                </a:extLst>
              </a:tr>
              <a:tr h="1131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Dog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89.6%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34.6%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88.12%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22.1%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680633"/>
                  </a:ext>
                </a:extLst>
              </a:tr>
            </a:tbl>
          </a:graphicData>
        </a:graphic>
      </p:graphicFrame>
      <p:sp>
        <p:nvSpPr>
          <p:cNvPr id="101515" name="Text Box 139"/>
          <p:cNvSpPr txBox="1">
            <a:spLocks noChangeArrowheads="1"/>
          </p:cNvSpPr>
          <p:nvPr/>
        </p:nvSpPr>
        <p:spPr bwMode="auto">
          <a:xfrm>
            <a:off x="3048000" y="6338888"/>
            <a:ext cx="1296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Task 2</a:t>
            </a:r>
          </a:p>
        </p:txBody>
      </p:sp>
      <p:sp>
        <p:nvSpPr>
          <p:cNvPr id="101516" name="Text Box 140"/>
          <p:cNvSpPr txBox="1">
            <a:spLocks noChangeArrowheads="1"/>
          </p:cNvSpPr>
          <p:nvPr/>
        </p:nvSpPr>
        <p:spPr bwMode="auto">
          <a:xfrm>
            <a:off x="6553200" y="6338888"/>
            <a:ext cx="1296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Task 3</a:t>
            </a:r>
          </a:p>
        </p:txBody>
      </p:sp>
    </p:spTree>
    <p:extLst>
      <p:ext uri="{BB962C8B-B14F-4D97-AF65-F5344CB8AC3E}">
        <p14:creationId xmlns:p14="http://schemas.microsoft.com/office/powerpoint/2010/main" val="416601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Task 2-3: Recognition in Complex Scenes (3)</a:t>
            </a:r>
          </a:p>
        </p:txBody>
      </p:sp>
      <p:pic>
        <p:nvPicPr>
          <p:cNvPr id="49155" name="Picture 38" descr="qual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62121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3" name="Rectangle 7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457200" y="0"/>
            <a:ext cx="8686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Task 4: Recognizing Human Heads (3)</a:t>
            </a:r>
          </a:p>
        </p:txBody>
      </p:sp>
      <p:grpSp>
        <p:nvGrpSpPr>
          <p:cNvPr id="52227" name="Group 8"/>
          <p:cNvGrpSpPr>
            <a:grpSpLocks/>
          </p:cNvGrpSpPr>
          <p:nvPr/>
        </p:nvGrpSpPr>
        <p:grpSpPr bwMode="auto">
          <a:xfrm>
            <a:off x="4724400" y="5181600"/>
            <a:ext cx="2971800" cy="1522413"/>
            <a:chOff x="1536" y="2206"/>
            <a:chExt cx="2544" cy="1150"/>
          </a:xfrm>
        </p:grpSpPr>
        <p:pic>
          <p:nvPicPr>
            <p:cNvPr id="52267" name="Picture 9" descr="2h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2206"/>
              <a:ext cx="2544" cy="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5306" name="Oval 10"/>
            <p:cNvSpPr>
              <a:spLocks noChangeArrowheads="1"/>
            </p:cNvSpPr>
            <p:nvPr/>
          </p:nvSpPr>
          <p:spPr bwMode="auto">
            <a:xfrm>
              <a:off x="1728" y="2928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07" name="Oval 11"/>
            <p:cNvSpPr>
              <a:spLocks noChangeArrowheads="1"/>
            </p:cNvSpPr>
            <p:nvPr/>
          </p:nvSpPr>
          <p:spPr bwMode="auto">
            <a:xfrm>
              <a:off x="2448" y="2928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08" name="Oval 12"/>
            <p:cNvSpPr>
              <a:spLocks noChangeArrowheads="1"/>
            </p:cNvSpPr>
            <p:nvPr/>
          </p:nvSpPr>
          <p:spPr bwMode="auto">
            <a:xfrm>
              <a:off x="1921" y="3120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09" name="Oval 13"/>
            <p:cNvSpPr>
              <a:spLocks noChangeArrowheads="1"/>
            </p:cNvSpPr>
            <p:nvPr/>
          </p:nvSpPr>
          <p:spPr bwMode="auto">
            <a:xfrm>
              <a:off x="2688" y="3024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10" name="Oval 14"/>
            <p:cNvSpPr>
              <a:spLocks noChangeArrowheads="1"/>
            </p:cNvSpPr>
            <p:nvPr/>
          </p:nvSpPr>
          <p:spPr bwMode="auto">
            <a:xfrm>
              <a:off x="2256" y="2448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11" name="Oval 15"/>
            <p:cNvSpPr>
              <a:spLocks noChangeArrowheads="1"/>
            </p:cNvSpPr>
            <p:nvPr/>
          </p:nvSpPr>
          <p:spPr bwMode="auto">
            <a:xfrm>
              <a:off x="3600" y="2832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12" name="Oval 16"/>
            <p:cNvSpPr>
              <a:spLocks noChangeArrowheads="1"/>
            </p:cNvSpPr>
            <p:nvPr/>
          </p:nvSpPr>
          <p:spPr bwMode="auto">
            <a:xfrm>
              <a:off x="3265" y="2496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228" name="Group 18"/>
          <p:cNvGrpSpPr>
            <a:grpSpLocks/>
          </p:cNvGrpSpPr>
          <p:nvPr/>
        </p:nvGrpSpPr>
        <p:grpSpPr bwMode="auto">
          <a:xfrm>
            <a:off x="4572000" y="2514600"/>
            <a:ext cx="2895600" cy="1447800"/>
            <a:chOff x="1344" y="2160"/>
            <a:chExt cx="2640" cy="1366"/>
          </a:xfrm>
        </p:grpSpPr>
        <p:pic>
          <p:nvPicPr>
            <p:cNvPr id="52259" name="Picture 19" descr="2h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160"/>
              <a:ext cx="2640" cy="1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5316" name="Oval 20"/>
            <p:cNvSpPr>
              <a:spLocks noChangeArrowheads="1"/>
            </p:cNvSpPr>
            <p:nvPr/>
          </p:nvSpPr>
          <p:spPr bwMode="auto">
            <a:xfrm>
              <a:off x="1825" y="3216"/>
              <a:ext cx="143" cy="14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17" name="Oval 21"/>
            <p:cNvSpPr>
              <a:spLocks noChangeArrowheads="1"/>
            </p:cNvSpPr>
            <p:nvPr/>
          </p:nvSpPr>
          <p:spPr bwMode="auto">
            <a:xfrm>
              <a:off x="1680" y="2448"/>
              <a:ext cx="145" cy="14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18" name="Oval 22"/>
            <p:cNvSpPr>
              <a:spLocks noChangeArrowheads="1"/>
            </p:cNvSpPr>
            <p:nvPr/>
          </p:nvSpPr>
          <p:spPr bwMode="auto">
            <a:xfrm>
              <a:off x="1440" y="2496"/>
              <a:ext cx="145" cy="14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19" name="Oval 23"/>
            <p:cNvSpPr>
              <a:spLocks noChangeArrowheads="1"/>
            </p:cNvSpPr>
            <p:nvPr/>
          </p:nvSpPr>
          <p:spPr bwMode="auto">
            <a:xfrm>
              <a:off x="2448" y="2543"/>
              <a:ext cx="143" cy="145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20" name="Oval 24"/>
            <p:cNvSpPr>
              <a:spLocks noChangeArrowheads="1"/>
            </p:cNvSpPr>
            <p:nvPr/>
          </p:nvSpPr>
          <p:spPr bwMode="auto">
            <a:xfrm>
              <a:off x="2880" y="3168"/>
              <a:ext cx="145" cy="14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21" name="Oval 25"/>
            <p:cNvSpPr>
              <a:spLocks noChangeArrowheads="1"/>
            </p:cNvSpPr>
            <p:nvPr/>
          </p:nvSpPr>
          <p:spPr bwMode="auto">
            <a:xfrm>
              <a:off x="3024" y="3024"/>
              <a:ext cx="143" cy="14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22" name="Oval 26"/>
            <p:cNvSpPr>
              <a:spLocks noChangeArrowheads="1"/>
            </p:cNvSpPr>
            <p:nvPr/>
          </p:nvSpPr>
          <p:spPr bwMode="auto">
            <a:xfrm>
              <a:off x="3648" y="2928"/>
              <a:ext cx="143" cy="14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229" name="Group 27"/>
          <p:cNvGrpSpPr>
            <a:grpSpLocks/>
          </p:cNvGrpSpPr>
          <p:nvPr/>
        </p:nvGrpSpPr>
        <p:grpSpPr bwMode="auto">
          <a:xfrm>
            <a:off x="4343400" y="3886200"/>
            <a:ext cx="2819400" cy="1293813"/>
            <a:chOff x="2928" y="2535"/>
            <a:chExt cx="2544" cy="1096"/>
          </a:xfrm>
        </p:grpSpPr>
        <p:pic>
          <p:nvPicPr>
            <p:cNvPr id="52255" name="Picture 28" descr="yy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535"/>
              <a:ext cx="2544" cy="1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5325" name="Oval 29"/>
            <p:cNvSpPr>
              <a:spLocks noChangeArrowheads="1"/>
            </p:cNvSpPr>
            <p:nvPr/>
          </p:nvSpPr>
          <p:spPr bwMode="auto">
            <a:xfrm>
              <a:off x="2977" y="3072"/>
              <a:ext cx="143" cy="144"/>
            </a:xfrm>
            <a:prstGeom prst="ellipse">
              <a:avLst/>
            </a:prstGeom>
            <a:noFill/>
            <a:ln w="254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26" name="Oval 30"/>
            <p:cNvSpPr>
              <a:spLocks noChangeArrowheads="1"/>
            </p:cNvSpPr>
            <p:nvPr/>
          </p:nvSpPr>
          <p:spPr bwMode="auto">
            <a:xfrm>
              <a:off x="5088" y="2735"/>
              <a:ext cx="143" cy="145"/>
            </a:xfrm>
            <a:prstGeom prst="ellipse">
              <a:avLst/>
            </a:prstGeom>
            <a:noFill/>
            <a:ln w="254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27" name="Rectangle 31"/>
            <p:cNvSpPr>
              <a:spLocks noChangeArrowheads="1"/>
            </p:cNvSpPr>
            <p:nvPr/>
          </p:nvSpPr>
          <p:spPr bwMode="auto">
            <a:xfrm>
              <a:off x="3649" y="2928"/>
              <a:ext cx="143" cy="144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230" name="Group 32"/>
          <p:cNvGrpSpPr>
            <a:grpSpLocks/>
          </p:cNvGrpSpPr>
          <p:nvPr/>
        </p:nvGrpSpPr>
        <p:grpSpPr bwMode="auto">
          <a:xfrm>
            <a:off x="914400" y="2362200"/>
            <a:ext cx="3124200" cy="1622425"/>
            <a:chOff x="1296" y="2338"/>
            <a:chExt cx="3312" cy="1554"/>
          </a:xfrm>
        </p:grpSpPr>
        <p:pic>
          <p:nvPicPr>
            <p:cNvPr id="52252" name="Picture 33" descr="2h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338"/>
              <a:ext cx="3312" cy="1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30" name="Oval 34"/>
            <p:cNvSpPr>
              <a:spLocks noChangeArrowheads="1"/>
            </p:cNvSpPr>
            <p:nvPr/>
          </p:nvSpPr>
          <p:spPr bwMode="auto">
            <a:xfrm>
              <a:off x="1729" y="3072"/>
              <a:ext cx="192" cy="192"/>
            </a:xfrm>
            <a:prstGeom prst="ellipse">
              <a:avLst/>
            </a:prstGeom>
            <a:noFill/>
            <a:ln w="25400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31" name="Oval 35"/>
            <p:cNvSpPr>
              <a:spLocks noChangeArrowheads="1"/>
            </p:cNvSpPr>
            <p:nvPr/>
          </p:nvSpPr>
          <p:spPr bwMode="auto">
            <a:xfrm>
              <a:off x="3745" y="3360"/>
              <a:ext cx="192" cy="192"/>
            </a:xfrm>
            <a:prstGeom prst="ellipse">
              <a:avLst/>
            </a:prstGeom>
            <a:noFill/>
            <a:ln w="25400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231" name="Group 36"/>
          <p:cNvGrpSpPr>
            <a:grpSpLocks/>
          </p:cNvGrpSpPr>
          <p:nvPr/>
        </p:nvGrpSpPr>
        <p:grpSpPr bwMode="auto">
          <a:xfrm>
            <a:off x="4876800" y="990600"/>
            <a:ext cx="3276600" cy="1371600"/>
            <a:chOff x="2832" y="288"/>
            <a:chExt cx="2496" cy="1014"/>
          </a:xfrm>
        </p:grpSpPr>
        <p:pic>
          <p:nvPicPr>
            <p:cNvPr id="52249" name="Picture 37" descr="2h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8"/>
              <a:ext cx="2496" cy="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34" name="Oval 38"/>
            <p:cNvSpPr>
              <a:spLocks noChangeArrowheads="1"/>
            </p:cNvSpPr>
            <p:nvPr/>
          </p:nvSpPr>
          <p:spPr bwMode="auto">
            <a:xfrm>
              <a:off x="3217" y="527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35" name="Oval 39"/>
            <p:cNvSpPr>
              <a:spLocks noChangeArrowheads="1"/>
            </p:cNvSpPr>
            <p:nvPr/>
          </p:nvSpPr>
          <p:spPr bwMode="auto">
            <a:xfrm>
              <a:off x="5040" y="768"/>
              <a:ext cx="144" cy="144"/>
            </a:xfrm>
            <a:prstGeom prst="ellipse">
              <a:avLst/>
            </a:prstGeom>
            <a:noFill/>
            <a:ln w="25400" algn="ctr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232" name="Group 40"/>
          <p:cNvGrpSpPr>
            <a:grpSpLocks/>
          </p:cNvGrpSpPr>
          <p:nvPr/>
        </p:nvGrpSpPr>
        <p:grpSpPr bwMode="auto">
          <a:xfrm>
            <a:off x="7696200" y="3581400"/>
            <a:ext cx="1239838" cy="1524000"/>
            <a:chOff x="4656" y="2304"/>
            <a:chExt cx="733" cy="864"/>
          </a:xfrm>
        </p:grpSpPr>
        <p:pic>
          <p:nvPicPr>
            <p:cNvPr id="52247" name="Picture 41" descr="2h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304"/>
              <a:ext cx="733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38" name="Oval 42"/>
            <p:cNvSpPr>
              <a:spLocks noChangeArrowheads="1"/>
            </p:cNvSpPr>
            <p:nvPr/>
          </p:nvSpPr>
          <p:spPr bwMode="auto">
            <a:xfrm>
              <a:off x="4704" y="2928"/>
              <a:ext cx="145" cy="144"/>
            </a:xfrm>
            <a:prstGeom prst="ellipse">
              <a:avLst/>
            </a:prstGeom>
            <a:noFill/>
            <a:ln w="25400" algn="ctr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233" name="Group 49"/>
          <p:cNvGrpSpPr>
            <a:grpSpLocks/>
          </p:cNvGrpSpPr>
          <p:nvPr/>
        </p:nvGrpSpPr>
        <p:grpSpPr bwMode="auto">
          <a:xfrm>
            <a:off x="838200" y="5334000"/>
            <a:ext cx="3124200" cy="1293813"/>
            <a:chOff x="288" y="908"/>
            <a:chExt cx="3936" cy="1762"/>
          </a:xfrm>
        </p:grpSpPr>
        <p:pic>
          <p:nvPicPr>
            <p:cNvPr id="52244" name="Picture 50" descr="scene4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908"/>
              <a:ext cx="3936" cy="1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5347" name="Oval 51"/>
            <p:cNvSpPr>
              <a:spLocks noChangeArrowheads="1"/>
            </p:cNvSpPr>
            <p:nvPr/>
          </p:nvSpPr>
          <p:spPr bwMode="auto">
            <a:xfrm>
              <a:off x="672" y="2065"/>
              <a:ext cx="240" cy="240"/>
            </a:xfrm>
            <a:prstGeom prst="ellipse">
              <a:avLst/>
            </a:prstGeom>
            <a:noFill/>
            <a:ln w="25400" algn="ctr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48" name="Oval 52"/>
            <p:cNvSpPr>
              <a:spLocks noChangeArrowheads="1"/>
            </p:cNvSpPr>
            <p:nvPr/>
          </p:nvSpPr>
          <p:spPr bwMode="auto">
            <a:xfrm>
              <a:off x="2688" y="1872"/>
              <a:ext cx="240" cy="240"/>
            </a:xfrm>
            <a:prstGeom prst="ellipse">
              <a:avLst/>
            </a:prstGeom>
            <a:noFill/>
            <a:ln w="25400" algn="ctr">
              <a:solidFill>
                <a:srgbClr val="CC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234" name="Group 53"/>
          <p:cNvGrpSpPr>
            <a:grpSpLocks/>
          </p:cNvGrpSpPr>
          <p:nvPr/>
        </p:nvGrpSpPr>
        <p:grpSpPr bwMode="auto">
          <a:xfrm>
            <a:off x="0" y="3886200"/>
            <a:ext cx="3352800" cy="1447800"/>
            <a:chOff x="1344" y="1488"/>
            <a:chExt cx="2160" cy="921"/>
          </a:xfrm>
        </p:grpSpPr>
        <p:pic>
          <p:nvPicPr>
            <p:cNvPr id="52240" name="Picture 54" descr="2hc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488"/>
              <a:ext cx="2160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51" name="Oval 55"/>
            <p:cNvSpPr>
              <a:spLocks noChangeArrowheads="1"/>
            </p:cNvSpPr>
            <p:nvPr/>
          </p:nvSpPr>
          <p:spPr bwMode="auto">
            <a:xfrm>
              <a:off x="3264" y="1872"/>
              <a:ext cx="144" cy="192"/>
            </a:xfrm>
            <a:prstGeom prst="ellipse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52" name="Rectangle 56"/>
            <p:cNvSpPr>
              <a:spLocks noChangeArrowheads="1"/>
            </p:cNvSpPr>
            <p:nvPr/>
          </p:nvSpPr>
          <p:spPr bwMode="auto">
            <a:xfrm>
              <a:off x="1488" y="1920"/>
              <a:ext cx="144" cy="143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53" name="Rectangle 57"/>
            <p:cNvSpPr>
              <a:spLocks noChangeArrowheads="1"/>
            </p:cNvSpPr>
            <p:nvPr/>
          </p:nvSpPr>
          <p:spPr bwMode="auto">
            <a:xfrm>
              <a:off x="2256" y="2016"/>
              <a:ext cx="144" cy="143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235" name="Group 2"/>
          <p:cNvGrpSpPr>
            <a:grpSpLocks/>
          </p:cNvGrpSpPr>
          <p:nvPr/>
        </p:nvGrpSpPr>
        <p:grpSpPr bwMode="auto">
          <a:xfrm>
            <a:off x="381000" y="990600"/>
            <a:ext cx="3200400" cy="1600200"/>
            <a:chOff x="2160" y="720"/>
            <a:chExt cx="3312" cy="1405"/>
          </a:xfrm>
        </p:grpSpPr>
        <p:pic>
          <p:nvPicPr>
            <p:cNvPr id="52236" name="Picture 3" descr="yyy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720"/>
              <a:ext cx="3312" cy="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0" name="Oval 4"/>
            <p:cNvSpPr>
              <a:spLocks noChangeArrowheads="1"/>
            </p:cNvSpPr>
            <p:nvPr/>
          </p:nvSpPr>
          <p:spPr bwMode="auto">
            <a:xfrm>
              <a:off x="3072" y="1488"/>
              <a:ext cx="145" cy="144"/>
            </a:xfrm>
            <a:prstGeom prst="ellipse">
              <a:avLst/>
            </a:prstGeom>
            <a:noFill/>
            <a:ln w="254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01" name="Oval 5"/>
            <p:cNvSpPr>
              <a:spLocks noChangeArrowheads="1"/>
            </p:cNvSpPr>
            <p:nvPr/>
          </p:nvSpPr>
          <p:spPr bwMode="auto">
            <a:xfrm>
              <a:off x="3409" y="1680"/>
              <a:ext cx="143" cy="144"/>
            </a:xfrm>
            <a:prstGeom prst="ellipse">
              <a:avLst/>
            </a:prstGeom>
            <a:noFill/>
            <a:ln w="254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02" name="Oval 6"/>
            <p:cNvSpPr>
              <a:spLocks noChangeArrowheads="1"/>
            </p:cNvSpPr>
            <p:nvPr/>
          </p:nvSpPr>
          <p:spPr bwMode="auto">
            <a:xfrm>
              <a:off x="5280" y="1392"/>
              <a:ext cx="145" cy="144"/>
            </a:xfrm>
            <a:prstGeom prst="ellipse">
              <a:avLst/>
            </a:prstGeom>
            <a:noFill/>
            <a:ln w="254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8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7037" y="396875"/>
            <a:ext cx="8153400" cy="7905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Task 5: Classifying Normal vs. Abnormal Human Heads (1) </a:t>
            </a:r>
          </a:p>
        </p:txBody>
      </p:sp>
      <p:graphicFrame>
        <p:nvGraphicFramePr>
          <p:cNvPr id="49556" name="Group 404"/>
          <p:cNvGraphicFramePr>
            <a:graphicFrameLocks noGrp="1"/>
          </p:cNvGraphicFramePr>
          <p:nvPr>
            <p:ph sz="half" idx="1"/>
          </p:nvPr>
        </p:nvGraphicFramePr>
        <p:xfrm>
          <a:off x="747713" y="1676400"/>
          <a:ext cx="4114800" cy="4410075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957229129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797111701"/>
                    </a:ext>
                  </a:extLst>
                </a:gridCol>
              </a:tblGrid>
              <a:tr h="76211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Shape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Classes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Classification Accuracy %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080139"/>
                  </a:ext>
                </a:extLst>
              </a:tr>
              <a:tr h="70114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Normal vs. Abnormal 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216838"/>
                  </a:ext>
                </a:extLst>
              </a:tr>
              <a:tr h="71130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Normal vs. Abnormal 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280876"/>
                  </a:ext>
                </a:extLst>
              </a:tr>
              <a:tr h="71130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Abnormal 1 vs. 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751938"/>
                  </a:ext>
                </a:extLst>
              </a:tr>
              <a:tr h="76211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Abnormal 1 vs. 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97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053704"/>
                  </a:ext>
                </a:extLst>
              </a:tr>
              <a:tr h="76211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Abnormal 1 vs. 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92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051852"/>
                  </a:ext>
                </a:extLst>
              </a:tr>
            </a:tbl>
          </a:graphicData>
        </a:graphic>
      </p:graphicFrame>
      <p:sp>
        <p:nvSpPr>
          <p:cNvPr id="54298" name="Text Box 27"/>
          <p:cNvSpPr txBox="1">
            <a:spLocks noChangeArrowheads="1"/>
          </p:cNvSpPr>
          <p:nvPr/>
        </p:nvSpPr>
        <p:spPr bwMode="auto">
          <a:xfrm>
            <a:off x="1978025" y="6248400"/>
            <a:ext cx="16303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>
                <a:solidFill>
                  <a:schemeClr val="bg1"/>
                </a:solidFill>
              </a:rPr>
              <a:t>Full models</a:t>
            </a:r>
          </a:p>
        </p:txBody>
      </p:sp>
      <p:pic>
        <p:nvPicPr>
          <p:cNvPr id="54299" name="Picture 28" descr="expnorm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1524000"/>
            <a:ext cx="935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0" name="Picture 29" descr="exp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4419600"/>
            <a:ext cx="91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1" name="Picture 30" descr="exp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3" y="4343400"/>
            <a:ext cx="9191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2" name="Picture 31" descr="exp6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4343400"/>
            <a:ext cx="8921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3" name="Picture 32" descr="expabnorm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2743200"/>
            <a:ext cx="8683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4" name="Picture 33" descr="expabnormal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2819400"/>
            <a:ext cx="8620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305" name="Rectangle 34"/>
          <p:cNvSpPr>
            <a:spLocks noChangeArrowheads="1"/>
          </p:cNvSpPr>
          <p:nvPr/>
        </p:nvSpPr>
        <p:spPr bwMode="auto">
          <a:xfrm>
            <a:off x="6005513" y="1676400"/>
            <a:ext cx="1039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Normal</a:t>
            </a:r>
          </a:p>
        </p:txBody>
      </p:sp>
      <p:sp>
        <p:nvSpPr>
          <p:cNvPr id="54306" name="Rectangle 35"/>
          <p:cNvSpPr>
            <a:spLocks noChangeArrowheads="1"/>
          </p:cNvSpPr>
          <p:nvPr/>
        </p:nvSpPr>
        <p:spPr bwMode="auto">
          <a:xfrm>
            <a:off x="6061075" y="4191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4307" name="Rectangle 36"/>
          <p:cNvSpPr>
            <a:spLocks noChangeArrowheads="1"/>
          </p:cNvSpPr>
          <p:nvPr/>
        </p:nvSpPr>
        <p:spPr bwMode="auto">
          <a:xfrm>
            <a:off x="8443913" y="2743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4308" name="Rectangle 37"/>
          <p:cNvSpPr>
            <a:spLocks noChangeArrowheads="1"/>
          </p:cNvSpPr>
          <p:nvPr/>
        </p:nvSpPr>
        <p:spPr bwMode="auto">
          <a:xfrm>
            <a:off x="7072313" y="27432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4309" name="Rectangle 38"/>
          <p:cNvSpPr>
            <a:spLocks noChangeArrowheads="1"/>
          </p:cNvSpPr>
          <p:nvPr/>
        </p:nvSpPr>
        <p:spPr bwMode="auto">
          <a:xfrm>
            <a:off x="7356475" y="4191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4310" name="Rectangle 39"/>
          <p:cNvSpPr>
            <a:spLocks noChangeArrowheads="1"/>
          </p:cNvSpPr>
          <p:nvPr/>
        </p:nvSpPr>
        <p:spPr bwMode="auto">
          <a:xfrm>
            <a:off x="8499475" y="4191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54311" name="Rectangle 40"/>
          <p:cNvSpPr>
            <a:spLocks noChangeArrowheads="1"/>
          </p:cNvSpPr>
          <p:nvPr/>
        </p:nvSpPr>
        <p:spPr bwMode="auto">
          <a:xfrm>
            <a:off x="5257800" y="5943600"/>
            <a:ext cx="33496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(convex combinations</a:t>
            </a:r>
          </a:p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of Normal and Abnormal 1)</a:t>
            </a:r>
          </a:p>
        </p:txBody>
      </p:sp>
      <p:sp>
        <p:nvSpPr>
          <p:cNvPr id="54312" name="Rectangle 41"/>
          <p:cNvSpPr>
            <a:spLocks noChangeArrowheads="1"/>
          </p:cNvSpPr>
          <p:nvPr/>
        </p:nvSpPr>
        <p:spPr bwMode="auto">
          <a:xfrm>
            <a:off x="5091113" y="5562600"/>
            <a:ext cx="1096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65%-35%</a:t>
            </a:r>
          </a:p>
        </p:txBody>
      </p:sp>
      <p:sp>
        <p:nvSpPr>
          <p:cNvPr id="54313" name="Rectangle 42"/>
          <p:cNvSpPr>
            <a:spLocks noChangeArrowheads="1"/>
          </p:cNvSpPr>
          <p:nvPr/>
        </p:nvSpPr>
        <p:spPr bwMode="auto">
          <a:xfrm>
            <a:off x="6310313" y="5562600"/>
            <a:ext cx="1096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50%-50%</a:t>
            </a:r>
          </a:p>
        </p:txBody>
      </p:sp>
      <p:sp>
        <p:nvSpPr>
          <p:cNvPr id="54314" name="Rectangle 43"/>
          <p:cNvSpPr>
            <a:spLocks noChangeArrowheads="1"/>
          </p:cNvSpPr>
          <p:nvPr/>
        </p:nvSpPr>
        <p:spPr bwMode="auto">
          <a:xfrm>
            <a:off x="7605713" y="5562600"/>
            <a:ext cx="1096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25%-75%</a:t>
            </a:r>
          </a:p>
        </p:txBody>
      </p:sp>
      <p:sp>
        <p:nvSpPr>
          <p:cNvPr id="54315" name="Text Box 44"/>
          <p:cNvSpPr txBox="1">
            <a:spLocks noChangeArrowheads="1"/>
          </p:cNvSpPr>
          <p:nvPr/>
        </p:nvSpPr>
        <p:spPr bwMode="auto">
          <a:xfrm>
            <a:off x="5014913" y="2819400"/>
            <a:ext cx="11922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bg1"/>
                </a:solidFill>
                <a:latin typeface="Comic Sans MS" panose="030F0702030302020204" pitchFamily="66" charset="0"/>
              </a:rPr>
              <a:t>Abnormal</a:t>
            </a:r>
          </a:p>
        </p:txBody>
      </p:sp>
      <p:sp>
        <p:nvSpPr>
          <p:cNvPr id="54316" name="Text Box 47"/>
          <p:cNvSpPr txBox="1">
            <a:spLocks noChangeArrowheads="1"/>
          </p:cNvSpPr>
          <p:nvPr/>
        </p:nvSpPr>
        <p:spPr bwMode="auto">
          <a:xfrm rot="-5400000">
            <a:off x="-590550" y="3181350"/>
            <a:ext cx="20351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3000">
                <a:solidFill>
                  <a:schemeClr val="bg1"/>
                </a:solidFill>
              </a:rPr>
              <a:t>Five Cases</a:t>
            </a:r>
          </a:p>
        </p:txBody>
      </p:sp>
    </p:spTree>
    <p:extLst>
      <p:ext uri="{BB962C8B-B14F-4D97-AF65-F5344CB8AC3E}">
        <p14:creationId xmlns:p14="http://schemas.microsoft.com/office/powerpoint/2010/main" val="245716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Task 6: Classifying Normal vs. Abnormal Human Heads In Complex Scenes(1)</a:t>
            </a:r>
          </a:p>
        </p:txBody>
      </p:sp>
      <p:graphicFrame>
        <p:nvGraphicFramePr>
          <p:cNvPr id="50179" name="Group 3"/>
          <p:cNvGraphicFramePr>
            <a:graphicFrameLocks noGrp="1"/>
          </p:cNvGraphicFramePr>
          <p:nvPr>
            <p:ph sz="half" idx="1"/>
          </p:nvPr>
        </p:nvGraphicFramePr>
        <p:xfrm>
          <a:off x="381000" y="2286000"/>
          <a:ext cx="4038600" cy="2133600"/>
        </p:xfrm>
        <a:graphic>
          <a:graphicData uri="http://schemas.openxmlformats.org/drawingml/2006/table">
            <a:tbl>
              <a:tblPr/>
              <a:tblGrid>
                <a:gridCol w="2093913">
                  <a:extLst>
                    <a:ext uri="{9D8B030D-6E8A-4147-A177-3AD203B41FA5}">
                      <a16:colId xmlns:a16="http://schemas.microsoft.com/office/drawing/2014/main" val="1295977278"/>
                    </a:ext>
                  </a:extLst>
                </a:gridCol>
                <a:gridCol w="1944687">
                  <a:extLst>
                    <a:ext uri="{9D8B030D-6E8A-4147-A177-3AD203B41FA5}">
                      <a16:colId xmlns:a16="http://schemas.microsoft.com/office/drawing/2014/main" val="2261226751"/>
                    </a:ext>
                  </a:extLst>
                </a:gridCol>
              </a:tblGrid>
              <a:tr h="10906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Shape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Classes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Classification Accuracy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1729"/>
                  </a:ext>
                </a:extLst>
              </a:tr>
              <a:tr h="10429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Normal vs. Abnormal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77685"/>
                  </a:ext>
                </a:extLst>
              </a:tr>
            </a:tbl>
          </a:graphicData>
        </a:graphic>
      </p:graphicFrame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0" y="7239000"/>
            <a:ext cx="8534400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RR full models (no clutter and occlusion) ~ 96% (250 experiments per class)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1060450" y="4548188"/>
            <a:ext cx="28114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>
                <a:solidFill>
                  <a:schemeClr val="bg1"/>
                </a:solidFill>
              </a:rPr>
              <a:t> Clutter &lt; 15%</a:t>
            </a:r>
          </a:p>
          <a:p>
            <a:pPr eaLnBrk="1" hangingPunct="1"/>
            <a:r>
              <a:rPr lang="en-US" altLang="en-US" sz="2200">
                <a:solidFill>
                  <a:schemeClr val="bg1"/>
                </a:solidFill>
              </a:rPr>
              <a:t> and occlusion &lt; 50%</a:t>
            </a:r>
          </a:p>
        </p:txBody>
      </p:sp>
      <p:grpSp>
        <p:nvGrpSpPr>
          <p:cNvPr id="56336" name="Group 17"/>
          <p:cNvGrpSpPr>
            <a:grpSpLocks/>
          </p:cNvGrpSpPr>
          <p:nvPr/>
        </p:nvGrpSpPr>
        <p:grpSpPr bwMode="auto">
          <a:xfrm>
            <a:off x="4572000" y="1371600"/>
            <a:ext cx="4419600" cy="1690688"/>
            <a:chOff x="2976" y="720"/>
            <a:chExt cx="2784" cy="1065"/>
          </a:xfrm>
        </p:grpSpPr>
        <p:pic>
          <p:nvPicPr>
            <p:cNvPr id="56342" name="Picture 18" descr="ab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720"/>
              <a:ext cx="2784" cy="1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0195" name="Oval 19"/>
            <p:cNvSpPr>
              <a:spLocks noChangeArrowheads="1"/>
            </p:cNvSpPr>
            <p:nvPr/>
          </p:nvSpPr>
          <p:spPr bwMode="auto">
            <a:xfrm>
              <a:off x="3792" y="1200"/>
              <a:ext cx="192" cy="192"/>
            </a:xfrm>
            <a:prstGeom prst="ellips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196" name="Oval 20"/>
            <p:cNvSpPr>
              <a:spLocks noChangeArrowheads="1"/>
            </p:cNvSpPr>
            <p:nvPr/>
          </p:nvSpPr>
          <p:spPr bwMode="auto">
            <a:xfrm>
              <a:off x="4368" y="1104"/>
              <a:ext cx="192" cy="192"/>
            </a:xfrm>
            <a:prstGeom prst="ellips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197" name="Oval 21"/>
            <p:cNvSpPr>
              <a:spLocks noChangeArrowheads="1"/>
            </p:cNvSpPr>
            <p:nvPr/>
          </p:nvSpPr>
          <p:spPr bwMode="auto">
            <a:xfrm>
              <a:off x="5472" y="1200"/>
              <a:ext cx="192" cy="192"/>
            </a:xfrm>
            <a:prstGeom prst="ellips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198" name="Rectangle 22"/>
            <p:cNvSpPr>
              <a:spLocks noChangeArrowheads="1"/>
            </p:cNvSpPr>
            <p:nvPr/>
          </p:nvSpPr>
          <p:spPr bwMode="auto">
            <a:xfrm>
              <a:off x="3024" y="1056"/>
              <a:ext cx="144" cy="144"/>
            </a:xfrm>
            <a:prstGeom prst="rect">
              <a:avLst/>
            </a:prstGeom>
            <a:noFill/>
            <a:ln w="38100" algn="ctr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6337" name="Group 27"/>
          <p:cNvGrpSpPr>
            <a:grpSpLocks/>
          </p:cNvGrpSpPr>
          <p:nvPr/>
        </p:nvGrpSpPr>
        <p:grpSpPr bwMode="auto">
          <a:xfrm>
            <a:off x="5334000" y="3808413"/>
            <a:ext cx="2971800" cy="1768475"/>
            <a:chOff x="3456" y="1679"/>
            <a:chExt cx="1872" cy="1114"/>
          </a:xfrm>
        </p:grpSpPr>
        <p:pic>
          <p:nvPicPr>
            <p:cNvPr id="56339" name="Picture 28" descr="ab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1679"/>
              <a:ext cx="1872" cy="1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0205" name="Oval 29"/>
            <p:cNvSpPr>
              <a:spLocks noChangeArrowheads="1"/>
            </p:cNvSpPr>
            <p:nvPr/>
          </p:nvSpPr>
          <p:spPr bwMode="auto">
            <a:xfrm>
              <a:off x="4752" y="2160"/>
              <a:ext cx="192" cy="192"/>
            </a:xfrm>
            <a:prstGeom prst="ellips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206" name="Rectangle 30"/>
            <p:cNvSpPr>
              <a:spLocks noChangeArrowheads="1"/>
            </p:cNvSpPr>
            <p:nvPr/>
          </p:nvSpPr>
          <p:spPr bwMode="auto">
            <a:xfrm>
              <a:off x="3840" y="2112"/>
              <a:ext cx="144" cy="144"/>
            </a:xfrm>
            <a:prstGeom prst="rect">
              <a:avLst/>
            </a:prstGeom>
            <a:noFill/>
            <a:ln w="38100" algn="ctr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6338" name="Rectangle 33"/>
          <p:cNvSpPr>
            <a:spLocks noChangeArrowheads="1"/>
          </p:cNvSpPr>
          <p:nvPr/>
        </p:nvSpPr>
        <p:spPr bwMode="auto">
          <a:xfrm>
            <a:off x="5243513" y="3171825"/>
            <a:ext cx="3348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Range scenes – single view </a:t>
            </a:r>
          </a:p>
        </p:txBody>
      </p:sp>
    </p:spTree>
    <p:extLst>
      <p:ext uri="{BB962C8B-B14F-4D97-AF65-F5344CB8AC3E}">
        <p14:creationId xmlns:p14="http://schemas.microsoft.com/office/powerpoint/2010/main" val="3193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19100" y="370389"/>
            <a:ext cx="8153400" cy="7905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Task 7: Classifying Normal vs. Abnormal </a:t>
            </a:r>
            <a:r>
              <a:rPr lang="en-US" altLang="en-US" sz="32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Neurocranium</a:t>
            </a:r>
            <a:r>
              <a:rPr lang="en-US" alt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(2)</a:t>
            </a:r>
          </a:p>
        </p:txBody>
      </p:sp>
      <p:graphicFrame>
        <p:nvGraphicFramePr>
          <p:cNvPr id="52251" name="Group 27"/>
          <p:cNvGraphicFramePr>
            <a:graphicFrameLocks noGrp="1"/>
          </p:cNvGraphicFramePr>
          <p:nvPr>
            <p:ph sz="half" idx="1"/>
          </p:nvPr>
        </p:nvGraphicFramePr>
        <p:xfrm>
          <a:off x="381000" y="2514600"/>
          <a:ext cx="4114800" cy="2133600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161211090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577078302"/>
                    </a:ext>
                  </a:extLst>
                </a:gridCol>
              </a:tblGrid>
              <a:tr h="9350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Shape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Classes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Classification Accuracy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000397"/>
                  </a:ext>
                </a:extLst>
              </a:tr>
              <a:tr h="8937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Normal vs. Abnormal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34448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671513"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023938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1341438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9699"/>
                  </a:ext>
                </a:extLst>
              </a:tr>
            </a:tbl>
          </a:graphicData>
        </a:graphic>
      </p:graphicFrame>
      <p:sp>
        <p:nvSpPr>
          <p:cNvPr id="58382" name="Text Box 16"/>
          <p:cNvSpPr txBox="1">
            <a:spLocks noChangeArrowheads="1"/>
          </p:cNvSpPr>
          <p:nvPr/>
        </p:nvSpPr>
        <p:spPr bwMode="auto">
          <a:xfrm>
            <a:off x="685800" y="4724400"/>
            <a:ext cx="35067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>
                <a:solidFill>
                  <a:schemeClr val="bg1"/>
                </a:solidFill>
              </a:rPr>
              <a:t> No clutter and occlusion </a:t>
            </a:r>
          </a:p>
        </p:txBody>
      </p:sp>
      <p:sp>
        <p:nvSpPr>
          <p:cNvPr id="58383" name="Text Box 17"/>
          <p:cNvSpPr txBox="1">
            <a:spLocks noChangeArrowheads="1"/>
          </p:cNvSpPr>
          <p:nvPr/>
        </p:nvSpPr>
        <p:spPr bwMode="auto">
          <a:xfrm>
            <a:off x="1447800" y="1981200"/>
            <a:ext cx="2176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</a:rPr>
              <a:t>100 Experiments</a:t>
            </a:r>
          </a:p>
        </p:txBody>
      </p:sp>
      <p:pic>
        <p:nvPicPr>
          <p:cNvPr id="58384" name="Picture 18" descr="neuro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10445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5" name="Picture 19" descr="neuro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16764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6" name="Picture 20" descr="neu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810000"/>
            <a:ext cx="16002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7" name="Picture 21" descr="neurogre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95400"/>
            <a:ext cx="10112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8" name="Picture 22" descr="neuros"/>
          <p:cNvPicPr>
            <a:picLocks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2800" y="1219200"/>
            <a:ext cx="1000125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89" name="Text Box 23"/>
          <p:cNvSpPr txBox="1">
            <a:spLocks noChangeArrowheads="1"/>
          </p:cNvSpPr>
          <p:nvPr/>
        </p:nvSpPr>
        <p:spPr bwMode="auto">
          <a:xfrm>
            <a:off x="6486525" y="2895600"/>
            <a:ext cx="2392363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</a:rPr>
              <a:t>Abnormal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(sagittal synostosis )</a:t>
            </a:r>
          </a:p>
        </p:txBody>
      </p:sp>
      <p:sp>
        <p:nvSpPr>
          <p:cNvPr id="58390" name="Text Box 24"/>
          <p:cNvSpPr txBox="1">
            <a:spLocks noChangeArrowheads="1"/>
          </p:cNvSpPr>
          <p:nvPr/>
        </p:nvSpPr>
        <p:spPr bwMode="auto">
          <a:xfrm>
            <a:off x="6172200" y="5257800"/>
            <a:ext cx="1841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</a:rPr>
              <a:t>Superimposed</a:t>
            </a:r>
          </a:p>
          <a:p>
            <a:pPr eaLnBrk="1" hangingPunct="1"/>
            <a:r>
              <a:rPr lang="en-US" altLang="en-US" sz="2000">
                <a:solidFill>
                  <a:schemeClr val="bg1"/>
                </a:solidFill>
              </a:rPr>
              <a:t>models</a:t>
            </a:r>
          </a:p>
        </p:txBody>
      </p:sp>
      <p:sp>
        <p:nvSpPr>
          <p:cNvPr id="58391" name="Text Box 25"/>
          <p:cNvSpPr txBox="1">
            <a:spLocks noChangeArrowheads="1"/>
          </p:cNvSpPr>
          <p:nvPr/>
        </p:nvSpPr>
        <p:spPr bwMode="auto">
          <a:xfrm>
            <a:off x="5638800" y="2819400"/>
            <a:ext cx="1039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</a:rPr>
              <a:t>Normal</a:t>
            </a:r>
          </a:p>
        </p:txBody>
      </p:sp>
      <p:pic>
        <p:nvPicPr>
          <p:cNvPr id="58392" name="Picture 28" descr="sy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257800"/>
            <a:ext cx="19050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00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</a:t>
            </a:r>
            <a:r>
              <a:rPr lang="en-GB" dirty="0" smtClean="0"/>
              <a:t>large scale modelling</a:t>
            </a:r>
            <a:endParaRPr lang="en-GB" dirty="0"/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8521" y="2418557"/>
            <a:ext cx="4787167" cy="17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internetmv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090" y="2329657"/>
            <a:ext cx="2376510" cy="1592262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12607" y="3988977"/>
            <a:ext cx="135515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[Pollefeys08]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678721" y="3962978"/>
            <a:ext cx="142408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[Furukawa10]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NotreDameFa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7" y="4404662"/>
            <a:ext cx="1598626" cy="2076138"/>
          </a:xfrm>
          <a:prstGeom prst="rect">
            <a:avLst/>
          </a:prstGeom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39957" y="6480800"/>
            <a:ext cx="1287830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[Goesele07]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3967" y="6415655"/>
            <a:ext cx="127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[Cornelis08]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10" y="4437049"/>
            <a:ext cx="2940882" cy="19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8628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200" smtClean="0">
                <a:latin typeface="Comic Sans MS" panose="030F0702030302020204" pitchFamily="66" charset="0"/>
              </a:rPr>
              <a:t>Main Contributions (1)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3100" smtClean="0"/>
              <a:t> </a:t>
            </a:r>
            <a:r>
              <a:rPr lang="en-US" altLang="en-US" sz="3100" smtClean="0">
                <a:latin typeface="Comic Sans MS" panose="030F0702030302020204" pitchFamily="66" charset="0"/>
              </a:rPr>
              <a:t>A novel </a:t>
            </a:r>
            <a:r>
              <a:rPr lang="en-US" altLang="en-US" sz="3100" smtClean="0">
                <a:solidFill>
                  <a:schemeClr val="hlink"/>
                </a:solidFill>
                <a:latin typeface="Comic Sans MS" panose="030F0702030302020204" pitchFamily="66" charset="0"/>
              </a:rPr>
              <a:t>symbolic signature representation</a:t>
            </a:r>
            <a:r>
              <a:rPr lang="en-US" altLang="en-US" sz="3100" smtClean="0">
                <a:latin typeface="Comic Sans MS" panose="030F0702030302020204" pitchFamily="66" charset="0"/>
              </a:rPr>
              <a:t> of deformable shapes that is robust to intra-class variability and  missing information, as opposed to a </a:t>
            </a:r>
            <a:r>
              <a:rPr lang="en-US" altLang="en-US" sz="3100" smtClean="0">
                <a:solidFill>
                  <a:schemeClr val="hlink"/>
                </a:solidFill>
                <a:latin typeface="Comic Sans MS" panose="030F0702030302020204" pitchFamily="66" charset="0"/>
              </a:rPr>
              <a:t>numeric representation</a:t>
            </a:r>
            <a:r>
              <a:rPr lang="en-US" altLang="en-US" sz="3100" smtClean="0">
                <a:latin typeface="Comic Sans MS" panose="030F0702030302020204" pitchFamily="66" charset="0"/>
              </a:rPr>
              <a:t> which is often tied  to a specific shape.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3100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3100" smtClean="0">
                <a:latin typeface="Comic Sans MS" panose="030F0702030302020204" pitchFamily="66" charset="0"/>
              </a:rPr>
              <a:t>A novel </a:t>
            </a:r>
            <a:r>
              <a:rPr lang="en-US" altLang="en-US" sz="3100" smtClean="0">
                <a:solidFill>
                  <a:schemeClr val="hlink"/>
                </a:solidFill>
                <a:latin typeface="Comic Sans MS" panose="030F0702030302020204" pitchFamily="66" charset="0"/>
              </a:rPr>
              <a:t>kernel function</a:t>
            </a:r>
            <a:r>
              <a:rPr lang="en-US" altLang="en-US" sz="3100" smtClean="0">
                <a:latin typeface="Comic Sans MS" panose="030F0702030302020204" pitchFamily="66" charset="0"/>
              </a:rPr>
              <a:t> for quantifying symbolic signature similarities.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en-US" sz="310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57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200" smtClean="0">
                <a:latin typeface="Comic Sans MS" panose="030F0702030302020204" pitchFamily="66" charset="0"/>
              </a:rPr>
              <a:t>Main Contributions (2)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A </a:t>
            </a:r>
            <a:r>
              <a:rPr lang="en-US" alt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region growing</a:t>
            </a:r>
            <a:r>
              <a:rPr lang="en-US" altLang="en-US" smtClean="0">
                <a:latin typeface="Comic Sans MS" panose="030F0702030302020204" pitchFamily="66" charset="0"/>
              </a:rPr>
              <a:t> algorithm for learning shape class components.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mtClean="0">
                <a:latin typeface="Comic Sans MS" panose="030F0702030302020204" pitchFamily="66" charset="0"/>
              </a:rPr>
              <a:t>A novel </a:t>
            </a:r>
            <a:r>
              <a:rPr lang="en-US" alt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architecture of classifiers</a:t>
            </a:r>
            <a:r>
              <a:rPr lang="en-US" altLang="en-US" smtClean="0">
                <a:latin typeface="Comic Sans MS" panose="030F0702030302020204" pitchFamily="66" charset="0"/>
              </a:rPr>
              <a:t> for abstracting the geometry of a shape class.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mtClean="0"/>
              <a:t> </a:t>
            </a:r>
            <a:r>
              <a:rPr lang="en-US" altLang="en-US" smtClean="0">
                <a:latin typeface="Comic Sans MS" panose="030F0702030302020204" pitchFamily="66" charset="0"/>
              </a:rPr>
              <a:t>A validation of our methodology in a set of </a:t>
            </a:r>
            <a:r>
              <a:rPr lang="en-US" alt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large scale</a:t>
            </a:r>
            <a:r>
              <a:rPr lang="en-US" altLang="en-US" smtClean="0">
                <a:latin typeface="Comic Sans MS" panose="030F0702030302020204" pitchFamily="66" charset="0"/>
              </a:rPr>
              <a:t> recognition and classification experiments aimed at applications in scene analysis and medical diagnosis.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61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Medicine</a:t>
            </a:r>
            <a:endParaRPr lang="en-US" dirty="0"/>
          </a:p>
        </p:txBody>
      </p:sp>
      <p:pic>
        <p:nvPicPr>
          <p:cNvPr id="6" name="Picture 13" descr="Jia_ICPR2014_final (1)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29630" r="6551" b="35925"/>
          <a:stretch>
            <a:fillRect/>
          </a:stretch>
        </p:blipFill>
        <p:spPr bwMode="auto">
          <a:xfrm>
            <a:off x="457200" y="4832790"/>
            <a:ext cx="8229600" cy="20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74644"/>
            <a:ext cx="2069943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08314"/>
            <a:ext cx="3587750" cy="37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[12pt]{article}\pagestyle{empty}&#10;\begin{document}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1.5"/>
  <p:tag name="DEFAULTFONTSIZE" val="8"/>
  <p:tag name="DEFAULTWIDTH" val="348"/>
  <p:tag name="DEFAULTHEIGHT" val="272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DPhoto99-seitz-slides">
  <a:themeElements>
    <a:clrScheme name="3DPhoto99-seitz-slide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3DPhoto99-seitz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DPhoto99-seitz-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DPhoto99-seitz-slid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D:\seitz\class\490CV\lectures\mosaic.ppt</Template>
  <TotalTime>51517</TotalTime>
  <Words>2225</Words>
  <Application>Microsoft Office PowerPoint</Application>
  <PresentationFormat>On-screen Show (4:3)</PresentationFormat>
  <Paragraphs>686</Paragraphs>
  <Slides>81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4" baseType="lpstr">
      <vt:lpstr>Arial</vt:lpstr>
      <vt:lpstr>Calibri</vt:lpstr>
      <vt:lpstr>Comic Sans MS</vt:lpstr>
      <vt:lpstr>Symbol</vt:lpstr>
      <vt:lpstr>Tahoma</vt:lpstr>
      <vt:lpstr>Times New Roman</vt:lpstr>
      <vt:lpstr>Trebuchet MS</vt:lpstr>
      <vt:lpstr>Wingdings</vt:lpstr>
      <vt:lpstr>Wingdings 2</vt:lpstr>
      <vt:lpstr>mosaic</vt:lpstr>
      <vt:lpstr>3DPhoto99-seitz-slides</vt:lpstr>
      <vt:lpstr>Office Theme</vt:lpstr>
      <vt:lpstr>Document</vt:lpstr>
      <vt:lpstr>Reconstruction</vt:lpstr>
      <vt:lpstr>3D model</vt:lpstr>
      <vt:lpstr>Applications: cultural heritage</vt:lpstr>
      <vt:lpstr>Applications: art</vt:lpstr>
      <vt:lpstr>Applications: structure engineering</vt:lpstr>
      <vt:lpstr>Applications: 3D indexation</vt:lpstr>
      <vt:lpstr>Applications: archaeology</vt:lpstr>
      <vt:lpstr>Applications: large scale modelling</vt:lpstr>
      <vt:lpstr>Applications: Medicine</vt:lpstr>
      <vt:lpstr>Scanning technologies</vt:lpstr>
      <vt:lpstr>Medical Scanning System</vt:lpstr>
      <vt:lpstr>The “Us” Data Set (subset)</vt:lpstr>
      <vt:lpstr>3d shape from photographs</vt:lpstr>
      <vt:lpstr>Photometric Stereo</vt:lpstr>
      <vt:lpstr>Basic Photometric Stereo</vt:lpstr>
      <vt:lpstr>Basic Photometric Stereo</vt:lpstr>
      <vt:lpstr>Basic Photometric Stereo</vt:lpstr>
      <vt:lpstr>Photometric Stereo</vt:lpstr>
      <vt:lpstr>3d shape from photographs</vt:lpstr>
      <vt:lpstr>Reconstruction</vt:lpstr>
      <vt:lpstr>Reconstruction</vt:lpstr>
      <vt:lpstr>Multiple-baseline stereo</vt:lpstr>
      <vt:lpstr>Reconstruction from silhouettes</vt:lpstr>
      <vt:lpstr>Reconstruction from Silhouettes</vt:lpstr>
      <vt:lpstr>Reconstruction from Silhouettes</vt:lpstr>
      <vt:lpstr>Calibrated Image Acquisition</vt:lpstr>
      <vt:lpstr>Space Carving in General</vt:lpstr>
      <vt:lpstr>Our 4-camera light-striping stereo system</vt:lpstr>
      <vt:lpstr>Calibration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More: Space Carving Results:  African Violet</vt:lpstr>
      <vt:lpstr>More: Space Carving Results:  Hand</vt:lpstr>
      <vt:lpstr>Stereo from community photo collections</vt:lpstr>
      <vt:lpstr>PowerPoint Presentation</vt:lpstr>
      <vt:lpstr>Head Reconstruction from Uncalibrated Internet Photos</vt:lpstr>
      <vt:lpstr>Recognizing Deformable Shapes </vt:lpstr>
      <vt:lpstr>Goal</vt:lpstr>
      <vt:lpstr>What Kind Of Deformations?</vt:lpstr>
      <vt:lpstr>Component-Based Methodology </vt:lpstr>
      <vt:lpstr>Assumptions </vt:lpstr>
      <vt:lpstr>Four Key Elements To Our Approach </vt:lpstr>
      <vt:lpstr>Numeric Signatures</vt:lpstr>
      <vt:lpstr>The Spin Image Signature</vt:lpstr>
      <vt:lpstr>Spin Image Construction</vt:lpstr>
      <vt:lpstr>Numeric Signatures: Spin Images </vt:lpstr>
      <vt:lpstr>Components</vt:lpstr>
      <vt:lpstr>How To Extract Shape Class Components? </vt:lpstr>
      <vt:lpstr>Component Extraction Example</vt:lpstr>
      <vt:lpstr>How To Combine Component Information?  </vt:lpstr>
      <vt:lpstr>Symbolic Signatures</vt:lpstr>
      <vt:lpstr>Symbolic Signature </vt:lpstr>
      <vt:lpstr>Symbolic Signatures Are Robust  To Deformations</vt:lpstr>
      <vt:lpstr>Architecture of Classifiers</vt:lpstr>
      <vt:lpstr>Proposed Architecture </vt:lpstr>
      <vt:lpstr>Architecture Implementation</vt:lpstr>
      <vt:lpstr>Experimental Validation </vt:lpstr>
      <vt:lpstr>Shape Classes</vt:lpstr>
      <vt:lpstr>PowerPoint Presentation</vt:lpstr>
      <vt:lpstr>Task 1: Recognizing Single  Objects (1)</vt:lpstr>
      <vt:lpstr>Task 1: Recognizing Single  Objects (2)</vt:lpstr>
      <vt:lpstr>Tasks 2-3: Recognition In Complex Scenes (1)</vt:lpstr>
      <vt:lpstr>Task 2-3: Recognition in Complex Scenes (2)</vt:lpstr>
      <vt:lpstr>Task 2-3: Recognition in Complex Scenes (3)</vt:lpstr>
      <vt:lpstr>Task 4: Recognizing Human Heads (3)</vt:lpstr>
      <vt:lpstr>Task 5: Classifying Normal vs. Abnormal Human Heads (1) </vt:lpstr>
      <vt:lpstr>Task 6: Classifying Normal vs. Abnormal Human Heads In Complex Scenes(1)</vt:lpstr>
      <vt:lpstr>Task 7: Classifying Normal vs. Abnormal Neurocranium (2)</vt:lpstr>
      <vt:lpstr>Main Contributions (1)</vt:lpstr>
      <vt:lpstr>Main Contributions (2)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 Stereo</dc:title>
  <dc:creator>Steve Seitz</dc:creator>
  <cp:lastModifiedBy>Linda Shapiro</cp:lastModifiedBy>
  <cp:revision>793</cp:revision>
  <cp:lastPrinted>1999-10-04T18:53:50Z</cp:lastPrinted>
  <dcterms:created xsi:type="dcterms:W3CDTF">1998-05-10T17:20:27Z</dcterms:created>
  <dcterms:modified xsi:type="dcterms:W3CDTF">2019-05-24T23:56:44Z</dcterms:modified>
</cp:coreProperties>
</file>