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4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0.xml" ContentType="application/vnd.openxmlformats-officedocument.presentationml.tags+xml"/>
  <Override PartName="/ppt/notesSlides/notesSlide9.xml" ContentType="application/vnd.openxmlformats-officedocument.presentationml.notesSlide+xml"/>
  <Override PartName="/ppt/tags/tag41.xml" ContentType="application/vnd.openxmlformats-officedocument.presentationml.tags+xml"/>
  <Override PartName="/ppt/notesSlides/notesSlide10.xml" ContentType="application/vnd.openxmlformats-officedocument.presentationml.notesSlide+xml"/>
  <Override PartName="/ppt/tags/tag42.xml" ContentType="application/vnd.openxmlformats-officedocument.presentationml.tags+xml"/>
  <Override PartName="/ppt/notesSlides/notesSlide1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2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3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4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0" r:id="rId2"/>
    <p:sldMasterId id="2147483713" r:id="rId3"/>
  </p:sldMasterIdLst>
  <p:notesMasterIdLst>
    <p:notesMasterId r:id="rId77"/>
  </p:notesMasterIdLst>
  <p:sldIdLst>
    <p:sldId id="256" r:id="rId4"/>
    <p:sldId id="356" r:id="rId5"/>
    <p:sldId id="357" r:id="rId6"/>
    <p:sldId id="291" r:id="rId7"/>
    <p:sldId id="292" r:id="rId8"/>
    <p:sldId id="312" r:id="rId9"/>
    <p:sldId id="296" r:id="rId10"/>
    <p:sldId id="361" r:id="rId11"/>
    <p:sldId id="362" r:id="rId12"/>
    <p:sldId id="363" r:id="rId13"/>
    <p:sldId id="364" r:id="rId14"/>
    <p:sldId id="311" r:id="rId15"/>
    <p:sldId id="297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8" r:id="rId26"/>
    <p:sldId id="301" r:id="rId27"/>
    <p:sldId id="298" r:id="rId28"/>
    <p:sldId id="300" r:id="rId29"/>
    <p:sldId id="299" r:id="rId30"/>
    <p:sldId id="359" r:id="rId31"/>
    <p:sldId id="302" r:id="rId32"/>
    <p:sldId id="303" r:id="rId33"/>
    <p:sldId id="304" r:id="rId34"/>
    <p:sldId id="305" r:id="rId35"/>
    <p:sldId id="360" r:id="rId36"/>
    <p:sldId id="313" r:id="rId37"/>
    <p:sldId id="318" r:id="rId38"/>
    <p:sldId id="319" r:id="rId39"/>
    <p:sldId id="320" r:id="rId40"/>
    <p:sldId id="321" r:id="rId41"/>
    <p:sldId id="322" r:id="rId42"/>
    <p:sldId id="365" r:id="rId43"/>
    <p:sldId id="323" r:id="rId44"/>
    <p:sldId id="324" r:id="rId45"/>
    <p:sldId id="325" r:id="rId46"/>
    <p:sldId id="326" r:id="rId47"/>
    <p:sldId id="327" r:id="rId48"/>
    <p:sldId id="328" r:id="rId49"/>
    <p:sldId id="330" r:id="rId50"/>
    <p:sldId id="331" r:id="rId51"/>
    <p:sldId id="332" r:id="rId52"/>
    <p:sldId id="333" r:id="rId53"/>
    <p:sldId id="334" r:id="rId54"/>
    <p:sldId id="366" r:id="rId55"/>
    <p:sldId id="367" r:id="rId56"/>
    <p:sldId id="368" r:id="rId57"/>
    <p:sldId id="369" r:id="rId58"/>
    <p:sldId id="371" r:id="rId59"/>
    <p:sldId id="373" r:id="rId60"/>
    <p:sldId id="374" r:id="rId61"/>
    <p:sldId id="375" r:id="rId62"/>
    <p:sldId id="378" r:id="rId63"/>
    <p:sldId id="382" r:id="rId64"/>
    <p:sldId id="335" r:id="rId65"/>
    <p:sldId id="336" r:id="rId66"/>
    <p:sldId id="337" r:id="rId67"/>
    <p:sldId id="338" r:id="rId68"/>
    <p:sldId id="339" r:id="rId69"/>
    <p:sldId id="340" r:id="rId70"/>
    <p:sldId id="341" r:id="rId71"/>
    <p:sldId id="342" r:id="rId72"/>
    <p:sldId id="343" r:id="rId73"/>
    <p:sldId id="344" r:id="rId74"/>
    <p:sldId id="345" r:id="rId75"/>
    <p:sldId id="383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69696"/>
    <a:srgbClr val="777777"/>
    <a:srgbClr val="F8F8F8"/>
    <a:srgbClr val="EAEAEA"/>
    <a:srgbClr val="DDDDDD"/>
    <a:srgbClr val="C0C0C0"/>
    <a:srgbClr val="B2B2B2"/>
    <a:srgbClr val="0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12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33238-7DFC-4B3F-953F-E29CEE481CCC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18ADA-AEA4-4248-8602-844158BE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3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18ADA-AEA4-4248-8602-844158BED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64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B0FC6A-94EE-4BCA-9ADB-809AED2EA99B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FF7FF-0277-4253-8A5E-E3ABAF69B8A1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669971-97E3-427C-96A0-BC854088E888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34F40A-8C2F-404F-8DFB-9A4D4EA60D9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7898D9-FBF5-4208-937C-CB612769A58C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F2B6EA7-AC0A-EB42-8238-1C2668B95A80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929B2A3-56FC-8748-85DB-6E4F015CF08F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E05A439-04EA-7443-9FCC-1FED80ED9B9A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CFDA1B7-1D7B-5B46-96C3-A1FD279338AC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219007-84FB-4B26-A6D9-D986B992FFB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90DED11-DA6B-594E-A891-0D486DCB8F95}" type="slidenum">
              <a:rPr lang="en-US"/>
              <a:pPr/>
              <a:t>46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E2E5878-2BB9-0047-BA96-C5CAC8AC0789}" type="slidenum">
              <a:rPr lang="en-US"/>
              <a:pPr/>
              <a:t>47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649E29A-F200-E947-81F6-7B5D0F619767}" type="slidenum">
              <a:rPr lang="en-US"/>
              <a:pPr/>
              <a:t>48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0992907-FF12-5B4D-AED5-4B9D3A4A6267}" type="slidenum">
              <a:rPr lang="en-US"/>
              <a:pPr/>
              <a:t>49</a:t>
            </a:fld>
            <a:endParaRPr 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EB33A13-89C6-E949-A9CC-872CF701047C}" type="slidenum">
              <a:rPr lang="en-US"/>
              <a:pPr/>
              <a:t>50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02E25CD-F306-8A4D-9C8F-C683964783EC}" type="slidenum">
              <a:rPr lang="en-US"/>
              <a:pPr/>
              <a:t>51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AFF6AE3-0A88-461B-9D9F-F85E3A31E806}" type="slidenum">
              <a:rPr lang="en-US" altLang="en-US" sz="1200" b="0"/>
              <a:pPr/>
              <a:t>52</a:t>
            </a:fld>
            <a:endParaRPr lang="en-US" altLang="en-US" sz="1200" b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D32F19-E0C7-412C-BCF3-FF70BE3FE85C}" type="slidenum">
              <a:rPr lang="en-US" altLang="en-US" sz="1200" b="0"/>
              <a:pPr/>
              <a:t>55</a:t>
            </a:fld>
            <a:endParaRPr lang="en-US" altLang="en-US" sz="1200" b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1384FBB-D626-406C-85B5-ACD877B6B138}" type="slidenum">
              <a:rPr lang="en-US" altLang="en-US" sz="1200" b="0"/>
              <a:pPr/>
              <a:t>56</a:t>
            </a:fld>
            <a:endParaRPr lang="en-US" altLang="en-US" sz="1200" b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2A5E20B-A14B-410A-A4F0-6A6A3D2CBCBE}" type="slidenum">
              <a:rPr lang="en-US" altLang="en-US" sz="1200" b="0"/>
              <a:pPr/>
              <a:t>57</a:t>
            </a:fld>
            <a:endParaRPr lang="en-US" altLang="en-US" sz="1200" b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09D3109-4C31-4189-97B0-3628AA2EE599}" type="slidenum">
              <a:rPr lang="en-US" altLang="en-US" sz="1200" b="0"/>
              <a:pPr/>
              <a:t>58</a:t>
            </a:fld>
            <a:endParaRPr lang="en-US" altLang="en-US" sz="1200" b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C9C4E99-70F7-4244-A6F5-9C4AA697585F}" type="slidenum">
              <a:rPr lang="en-US" altLang="en-US" sz="1200" b="0"/>
              <a:pPr/>
              <a:t>59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49FE747-B49E-4DB0-9ECA-D18A27162F0B}" type="slidenum">
              <a:rPr lang="en-US" altLang="en-US" sz="1200" b="0"/>
              <a:pPr/>
              <a:t>60</a:t>
            </a:fld>
            <a:endParaRPr lang="en-US" altLang="en-US" sz="1200" b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5709DC6-091A-4EDD-B33B-FBDC28465CF3}" type="slidenum">
              <a:rPr lang="en-US" altLang="en-US" sz="1200" b="0"/>
              <a:pPr/>
              <a:t>61</a:t>
            </a:fld>
            <a:endParaRPr lang="en-US" altLang="en-US" sz="1200" b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AF6E0A-5B93-4275-B199-BF0D28D22374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798F71E-19B5-084F-8548-9971A15E1174}" type="slidenum">
              <a:rPr lang="en-US"/>
              <a:pPr/>
              <a:t>63</a:t>
            </a:fld>
            <a:endParaRPr lang="en-US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EE06B7-00E7-40DC-9741-34B46F3E683B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8041941-542B-F64F-AF94-04A496CB3768}" type="slidenum">
              <a:rPr lang="en-US"/>
              <a:pPr/>
              <a:t>67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18FBE44-B83F-9D47-BA45-F84299CD9874}" type="slidenum">
              <a:rPr lang="en-US"/>
              <a:pPr/>
              <a:t>68</a:t>
            </a:fld>
            <a:endParaRPr 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45D7D0-09F3-8245-BA31-1B861B832607}" type="slidenum">
              <a:rPr lang="en-US" sz="1200">
                <a:latin typeface="Calibri" charset="0"/>
              </a:rPr>
              <a:pPr eaLnBrk="1" hangingPunct="1"/>
              <a:t>69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97373-23BB-4591-AD03-3CAB0F9E5873}" type="slidenum">
              <a:rPr lang="en-US" smtClean="0">
                <a:solidFill>
                  <a:srgbClr val="000000"/>
                </a:solidFill>
              </a:rPr>
              <a:pPr/>
              <a:t>70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E86032-689E-4614-9BFC-AC39C3130AA0}" type="slidenum">
              <a:rPr lang="en-US" smtClean="0">
                <a:solidFill>
                  <a:srgbClr val="000000"/>
                </a:solidFill>
              </a:rPr>
              <a:pPr/>
              <a:t>71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06379-FE5E-4643-9814-4A859E308A11}" type="slidenum">
              <a:rPr lang="en-US" smtClean="0">
                <a:solidFill>
                  <a:srgbClr val="000000"/>
                </a:solidFill>
              </a:rPr>
              <a:pPr/>
              <a:t>72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100" b="1">
                <a:solidFill>
                  <a:prstClr val="black"/>
                </a:solidFill>
                <a:latin typeface="Times New Roman" pitchFamily="18" charset="0"/>
              </a:rPr>
              <a:pPr/>
              <a:t>14</a:t>
            </a:fld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78A8-A537-43E8-9E6F-CBEF74818EDB}" type="datetime1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7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1E02-F696-4FE8-B9DE-588FCCBE5916}" type="datetime1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52B3-D9C1-457E-AC5D-B1AC90026D01}" type="datetime1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14198"/>
            <a:ext cx="8380412" cy="750205"/>
          </a:xfr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spc="-300" dirty="0">
                <a:ln w="3175">
                  <a:noFill/>
                </a:ln>
                <a:solidFill>
                  <a:schemeClr val="tx1"/>
                </a:solidFill>
                <a:effectLst/>
                <a:latin typeface="Kalinga" pitchFamily="34" charset="0"/>
                <a:ea typeface="+mn-ea"/>
                <a:cs typeface="Kaling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600062"/>
            <a:ext cx="8380412" cy="207645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D90A11-AD43-4D89-95A3-DF7E1F91588E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28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A62C8-D980-4204-87F7-03D60107D763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65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ACCB8-D420-4E47-8961-63C6826BB1D5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68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52D83-0649-4742-BB0A-002121EB9FF1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45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9B83C-2821-4788-8145-92C49FB001D6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90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09D5AF-82F3-49BD-B7DD-556088A54E45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75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88667E-5777-4647-8E74-17CF575A1638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3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E9B0A-07F8-4A81-B203-1D58BC0983ED}" type="datetime1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FFC07-3728-4E0D-A8CA-896C3147D5DF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59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578C8-1532-43D8-BBC7-84D3E0CF226E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11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C8EF9-329E-4EE5-8A25-0E3119D90745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79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4784F9-A335-4702-B648-C1981ED9082D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80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BE8235-171D-47C8-A875-DDD438BBBCB8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47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66C6BD-0987-40AF-8824-5C23BE0804DA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8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8A6BA5-0615-4F80-B712-3AA986A33187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04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1BEF77-DE06-4504-952E-4CABF1957720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81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42378-6B80-4AEF-BE32-2D21C2514F83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89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1ADC15-3B4A-470F-84C5-35506D15B97E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D972-CBE8-4EFE-A0C9-766209179D32}" type="datetime1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4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C4BC9-C96A-4A08-9F66-AB490D3B2948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06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7F38E3-5DBC-4B9E-8089-3FA46A777254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74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754A75-BBE7-4D07-A687-93616551A558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14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C08C9-87E1-47D9-B1F9-45077118829C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59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57C370-A920-4995-89C7-772F10E5C877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058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D3DF30-066B-4615-9D19-549CB8FAC0DE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21B2C-560C-4BD1-8D5B-73551A33B70D}" type="datetime1">
              <a:rPr lang="en-US" smtClean="0">
                <a:solidFill>
                  <a:srgbClr val="000000"/>
                </a:solidFill>
              </a:rPr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57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82A58-BDDB-4C15-9CC3-1820913F2BA8}" type="datetime1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311E-E478-4DAA-B9F8-F9273B1D7891}" type="datetime1">
              <a:rPr lang="en-US" smtClean="0"/>
              <a:t>4/11/2019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C9000-8EBB-4718-8610-52EA1ED8C52F}" type="datetime1">
              <a:rPr lang="en-US" smtClean="0"/>
              <a:t>4/11/2019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94494-466C-4FBA-87F7-6D3C858846D4}" type="datetime1">
              <a:rPr lang="en-US" smtClean="0"/>
              <a:t>4/11/2019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87C9-EAB8-4F51-9652-24255C7810F3}" type="datetime1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FEEF-522D-48BC-BC76-CB2FEDD87471}" type="datetime1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5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D4948-3564-4A66-8D1C-71CCDD348BDE}" type="datetime1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9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F64D58-0AF5-4308-BAD6-1E8992360276}" type="datetime1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4/11/2019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405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AEDC322-236E-43F2-A4EA-77C0EA116762}" type="datetime1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4/11/2019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358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tags" Target="../tags/tag33.xml"/><Relationship Id="rId3" Type="http://schemas.openxmlformats.org/officeDocument/2006/relationships/tags" Target="../tags/tag10.xml"/><Relationship Id="rId21" Type="http://schemas.openxmlformats.org/officeDocument/2006/relationships/tags" Target="../tags/tag28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tags" Target="../tags/tag32.xml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29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tags" Target="../tags/tag31.xml"/><Relationship Id="rId32" Type="http://schemas.openxmlformats.org/officeDocument/2006/relationships/image" Target="../media/image17.png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tags" Target="../tags/tag35.xml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31" Type="http://schemas.openxmlformats.org/officeDocument/2006/relationships/image" Target="../media/image16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tags" Target="../tags/tag34.xml"/><Relationship Id="rId30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38.xml"/><Relationship Id="rId7" Type="http://schemas.openxmlformats.org/officeDocument/2006/relationships/hyperlink" Target="http://www.cs.ubc.ca/~lowe/keypoints/" TargetMode="Externa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6.xml"/><Relationship Id="rId4" Type="http://schemas.openxmlformats.org/officeDocument/2006/relationships/tags" Target="../tags/tag39.xml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xtQqYLRaSQ&amp;feature=player_embedded" TargetMode="External"/><Relationship Id="rId2" Type="http://schemas.openxmlformats.org/officeDocument/2006/relationships/hyperlink" Target="http://www.youtube.com/watch?v=p16frKJLVi0" TargetMode="Externa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0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1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image" Target="../media/image41.jpeg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notesSlide" Target="../notesSlides/notesSlide1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slideLayout" Target="../slideLayouts/slideLayout26.xml"/><Relationship Id="rId5" Type="http://schemas.openxmlformats.org/officeDocument/2006/relationships/tags" Target="../tags/tag47.xml"/><Relationship Id="rId10" Type="http://schemas.openxmlformats.org/officeDocument/2006/relationships/tags" Target="../tags/tag52.xml"/><Relationship Id="rId4" Type="http://schemas.openxmlformats.org/officeDocument/2006/relationships/tags" Target="../tags/tag46.xml"/><Relationship Id="rId9" Type="http://schemas.openxmlformats.org/officeDocument/2006/relationships/tags" Target="../tags/tag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slideLayout" Target="../slideLayouts/slideLayout26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5" Type="http://schemas.openxmlformats.org/officeDocument/2006/relationships/tags" Target="../tags/tag57.xml"/><Relationship Id="rId15" Type="http://schemas.openxmlformats.org/officeDocument/2006/relationships/image" Target="../media/image41.jpeg"/><Relationship Id="rId10" Type="http://schemas.openxmlformats.org/officeDocument/2006/relationships/tags" Target="../tags/tag62.xml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3" Type="http://schemas.openxmlformats.org/officeDocument/2006/relationships/tags" Target="../tags/tag67.xml"/><Relationship Id="rId21" Type="http://schemas.openxmlformats.org/officeDocument/2006/relationships/slideLayout" Target="../slideLayouts/slideLayout31.xml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" Type="http://schemas.openxmlformats.org/officeDocument/2006/relationships/tags" Target="../tags/tag66.xml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24" Type="http://schemas.openxmlformats.org/officeDocument/2006/relationships/image" Target="../media/image43.jpeg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23" Type="http://schemas.openxmlformats.org/officeDocument/2006/relationships/image" Target="../media/image42.jpeg"/><Relationship Id="rId10" Type="http://schemas.openxmlformats.org/officeDocument/2006/relationships/tags" Target="../tags/tag74.xml"/><Relationship Id="rId19" Type="http://schemas.openxmlformats.org/officeDocument/2006/relationships/tags" Target="../tags/tag83.xml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18" Type="http://schemas.openxmlformats.org/officeDocument/2006/relationships/tags" Target="../tags/tag102.xml"/><Relationship Id="rId3" Type="http://schemas.openxmlformats.org/officeDocument/2006/relationships/tags" Target="../tags/tag87.xml"/><Relationship Id="rId21" Type="http://schemas.openxmlformats.org/officeDocument/2006/relationships/slideLayout" Target="../slideLayouts/slideLayout31.xml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tags" Target="../tags/tag101.xml"/><Relationship Id="rId2" Type="http://schemas.openxmlformats.org/officeDocument/2006/relationships/tags" Target="../tags/tag86.xml"/><Relationship Id="rId16" Type="http://schemas.openxmlformats.org/officeDocument/2006/relationships/tags" Target="../tags/tag100.xml"/><Relationship Id="rId20" Type="http://schemas.openxmlformats.org/officeDocument/2006/relationships/tags" Target="../tags/tag104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24" Type="http://schemas.openxmlformats.org/officeDocument/2006/relationships/image" Target="../media/image43.jpeg"/><Relationship Id="rId5" Type="http://schemas.openxmlformats.org/officeDocument/2006/relationships/tags" Target="../tags/tag89.xml"/><Relationship Id="rId15" Type="http://schemas.openxmlformats.org/officeDocument/2006/relationships/tags" Target="../tags/tag99.xml"/><Relationship Id="rId23" Type="http://schemas.openxmlformats.org/officeDocument/2006/relationships/image" Target="../media/image42.jpeg"/><Relationship Id="rId10" Type="http://schemas.openxmlformats.org/officeDocument/2006/relationships/tags" Target="../tags/tag94.xml"/><Relationship Id="rId19" Type="http://schemas.openxmlformats.org/officeDocument/2006/relationships/tags" Target="../tags/tag103.xml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Relationship Id="rId22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65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47.pn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4" Type="http://schemas.openxmlformats.org/officeDocument/2006/relationships/image" Target="../media/image46.pn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81.png"/><Relationship Id="rId21" Type="http://schemas.openxmlformats.org/officeDocument/2006/relationships/image" Target="../media/image99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23" Type="http://schemas.openxmlformats.org/officeDocument/2006/relationships/image" Target="../media/image101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Relationship Id="rId22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5.png"/><Relationship Id="rId21" Type="http://schemas.openxmlformats.org/officeDocument/2006/relationships/image" Target="../media/image120.png"/><Relationship Id="rId42" Type="http://schemas.openxmlformats.org/officeDocument/2006/relationships/image" Target="../media/image141.png"/><Relationship Id="rId47" Type="http://schemas.openxmlformats.org/officeDocument/2006/relationships/image" Target="../media/image146.png"/><Relationship Id="rId63" Type="http://schemas.openxmlformats.org/officeDocument/2006/relationships/image" Target="../media/image162.png"/><Relationship Id="rId68" Type="http://schemas.openxmlformats.org/officeDocument/2006/relationships/image" Target="../media/image167.png"/><Relationship Id="rId84" Type="http://schemas.openxmlformats.org/officeDocument/2006/relationships/image" Target="../media/image183.png"/><Relationship Id="rId89" Type="http://schemas.openxmlformats.org/officeDocument/2006/relationships/image" Target="../media/image188.png"/><Relationship Id="rId16" Type="http://schemas.openxmlformats.org/officeDocument/2006/relationships/image" Target="../media/image115.png"/><Relationship Id="rId107" Type="http://schemas.openxmlformats.org/officeDocument/2006/relationships/image" Target="../media/image206.png"/><Relationship Id="rId11" Type="http://schemas.openxmlformats.org/officeDocument/2006/relationships/image" Target="../media/image110.png"/><Relationship Id="rId32" Type="http://schemas.openxmlformats.org/officeDocument/2006/relationships/image" Target="../media/image131.png"/><Relationship Id="rId37" Type="http://schemas.openxmlformats.org/officeDocument/2006/relationships/image" Target="../media/image136.png"/><Relationship Id="rId53" Type="http://schemas.openxmlformats.org/officeDocument/2006/relationships/image" Target="../media/image152.png"/><Relationship Id="rId58" Type="http://schemas.openxmlformats.org/officeDocument/2006/relationships/image" Target="../media/image157.png"/><Relationship Id="rId74" Type="http://schemas.openxmlformats.org/officeDocument/2006/relationships/image" Target="../media/image173.png"/><Relationship Id="rId79" Type="http://schemas.openxmlformats.org/officeDocument/2006/relationships/image" Target="../media/image178.png"/><Relationship Id="rId102" Type="http://schemas.openxmlformats.org/officeDocument/2006/relationships/image" Target="../media/image201.png"/><Relationship Id="rId5" Type="http://schemas.openxmlformats.org/officeDocument/2006/relationships/image" Target="../media/image104.png"/><Relationship Id="rId90" Type="http://schemas.openxmlformats.org/officeDocument/2006/relationships/image" Target="../media/image189.png"/><Relationship Id="rId95" Type="http://schemas.openxmlformats.org/officeDocument/2006/relationships/image" Target="../media/image194.png"/><Relationship Id="rId22" Type="http://schemas.openxmlformats.org/officeDocument/2006/relationships/image" Target="../media/image121.png"/><Relationship Id="rId27" Type="http://schemas.openxmlformats.org/officeDocument/2006/relationships/image" Target="../media/image126.png"/><Relationship Id="rId43" Type="http://schemas.openxmlformats.org/officeDocument/2006/relationships/image" Target="../media/image142.png"/><Relationship Id="rId48" Type="http://schemas.openxmlformats.org/officeDocument/2006/relationships/image" Target="../media/image147.png"/><Relationship Id="rId64" Type="http://schemas.openxmlformats.org/officeDocument/2006/relationships/image" Target="../media/image163.png"/><Relationship Id="rId69" Type="http://schemas.openxmlformats.org/officeDocument/2006/relationships/image" Target="../media/image168.png"/><Relationship Id="rId80" Type="http://schemas.openxmlformats.org/officeDocument/2006/relationships/image" Target="../media/image179.png"/><Relationship Id="rId85" Type="http://schemas.openxmlformats.org/officeDocument/2006/relationships/image" Target="../media/image184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33" Type="http://schemas.openxmlformats.org/officeDocument/2006/relationships/image" Target="../media/image132.png"/><Relationship Id="rId38" Type="http://schemas.openxmlformats.org/officeDocument/2006/relationships/image" Target="../media/image137.png"/><Relationship Id="rId59" Type="http://schemas.openxmlformats.org/officeDocument/2006/relationships/image" Target="../media/image158.png"/><Relationship Id="rId103" Type="http://schemas.openxmlformats.org/officeDocument/2006/relationships/image" Target="../media/image202.png"/><Relationship Id="rId20" Type="http://schemas.openxmlformats.org/officeDocument/2006/relationships/image" Target="../media/image119.png"/><Relationship Id="rId41" Type="http://schemas.openxmlformats.org/officeDocument/2006/relationships/image" Target="../media/image140.png"/><Relationship Id="rId54" Type="http://schemas.openxmlformats.org/officeDocument/2006/relationships/image" Target="../media/image153.png"/><Relationship Id="rId62" Type="http://schemas.openxmlformats.org/officeDocument/2006/relationships/image" Target="../media/image161.png"/><Relationship Id="rId70" Type="http://schemas.openxmlformats.org/officeDocument/2006/relationships/image" Target="../media/image169.png"/><Relationship Id="rId75" Type="http://schemas.openxmlformats.org/officeDocument/2006/relationships/image" Target="../media/image174.png"/><Relationship Id="rId83" Type="http://schemas.openxmlformats.org/officeDocument/2006/relationships/image" Target="../media/image182.png"/><Relationship Id="rId88" Type="http://schemas.openxmlformats.org/officeDocument/2006/relationships/image" Target="../media/image187.png"/><Relationship Id="rId91" Type="http://schemas.openxmlformats.org/officeDocument/2006/relationships/image" Target="../media/image190.png"/><Relationship Id="rId96" Type="http://schemas.openxmlformats.org/officeDocument/2006/relationships/image" Target="../media/image19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5.png"/><Relationship Id="rId15" Type="http://schemas.openxmlformats.org/officeDocument/2006/relationships/image" Target="../media/image114.png"/><Relationship Id="rId23" Type="http://schemas.openxmlformats.org/officeDocument/2006/relationships/image" Target="../media/image122.png"/><Relationship Id="rId28" Type="http://schemas.openxmlformats.org/officeDocument/2006/relationships/image" Target="../media/image127.png"/><Relationship Id="rId36" Type="http://schemas.openxmlformats.org/officeDocument/2006/relationships/image" Target="../media/image135.png"/><Relationship Id="rId49" Type="http://schemas.openxmlformats.org/officeDocument/2006/relationships/image" Target="../media/image148.png"/><Relationship Id="rId57" Type="http://schemas.openxmlformats.org/officeDocument/2006/relationships/image" Target="../media/image156.png"/><Relationship Id="rId106" Type="http://schemas.openxmlformats.org/officeDocument/2006/relationships/image" Target="../media/image205.png"/><Relationship Id="rId10" Type="http://schemas.openxmlformats.org/officeDocument/2006/relationships/image" Target="../media/image109.png"/><Relationship Id="rId31" Type="http://schemas.openxmlformats.org/officeDocument/2006/relationships/image" Target="../media/image130.png"/><Relationship Id="rId44" Type="http://schemas.openxmlformats.org/officeDocument/2006/relationships/image" Target="../media/image143.png"/><Relationship Id="rId52" Type="http://schemas.openxmlformats.org/officeDocument/2006/relationships/image" Target="../media/image151.png"/><Relationship Id="rId60" Type="http://schemas.openxmlformats.org/officeDocument/2006/relationships/image" Target="../media/image159.png"/><Relationship Id="rId65" Type="http://schemas.openxmlformats.org/officeDocument/2006/relationships/image" Target="../media/image164.png"/><Relationship Id="rId73" Type="http://schemas.openxmlformats.org/officeDocument/2006/relationships/image" Target="../media/image172.png"/><Relationship Id="rId78" Type="http://schemas.openxmlformats.org/officeDocument/2006/relationships/image" Target="../media/image177.png"/><Relationship Id="rId81" Type="http://schemas.openxmlformats.org/officeDocument/2006/relationships/image" Target="../media/image180.png"/><Relationship Id="rId86" Type="http://schemas.openxmlformats.org/officeDocument/2006/relationships/image" Target="../media/image185.png"/><Relationship Id="rId94" Type="http://schemas.openxmlformats.org/officeDocument/2006/relationships/image" Target="../media/image193.png"/><Relationship Id="rId99" Type="http://schemas.openxmlformats.org/officeDocument/2006/relationships/image" Target="../media/image198.png"/><Relationship Id="rId101" Type="http://schemas.openxmlformats.org/officeDocument/2006/relationships/image" Target="../media/image200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39" Type="http://schemas.openxmlformats.org/officeDocument/2006/relationships/image" Target="../media/image138.png"/><Relationship Id="rId34" Type="http://schemas.openxmlformats.org/officeDocument/2006/relationships/image" Target="../media/image133.png"/><Relationship Id="rId50" Type="http://schemas.openxmlformats.org/officeDocument/2006/relationships/image" Target="../media/image149.png"/><Relationship Id="rId55" Type="http://schemas.openxmlformats.org/officeDocument/2006/relationships/image" Target="../media/image154.png"/><Relationship Id="rId76" Type="http://schemas.openxmlformats.org/officeDocument/2006/relationships/image" Target="../media/image175.png"/><Relationship Id="rId97" Type="http://schemas.openxmlformats.org/officeDocument/2006/relationships/image" Target="../media/image196.png"/><Relationship Id="rId104" Type="http://schemas.openxmlformats.org/officeDocument/2006/relationships/image" Target="../media/image203.png"/><Relationship Id="rId7" Type="http://schemas.openxmlformats.org/officeDocument/2006/relationships/image" Target="../media/image106.png"/><Relationship Id="rId71" Type="http://schemas.openxmlformats.org/officeDocument/2006/relationships/image" Target="../media/image170.png"/><Relationship Id="rId92" Type="http://schemas.openxmlformats.org/officeDocument/2006/relationships/image" Target="../media/image191.png"/><Relationship Id="rId2" Type="http://schemas.openxmlformats.org/officeDocument/2006/relationships/notesSlide" Target="../notesSlides/notesSlide44.xml"/><Relationship Id="rId29" Type="http://schemas.openxmlformats.org/officeDocument/2006/relationships/image" Target="../media/image128.png"/><Relationship Id="rId24" Type="http://schemas.openxmlformats.org/officeDocument/2006/relationships/image" Target="../media/image123.png"/><Relationship Id="rId40" Type="http://schemas.openxmlformats.org/officeDocument/2006/relationships/image" Target="../media/image139.png"/><Relationship Id="rId45" Type="http://schemas.openxmlformats.org/officeDocument/2006/relationships/image" Target="../media/image144.png"/><Relationship Id="rId66" Type="http://schemas.openxmlformats.org/officeDocument/2006/relationships/image" Target="../media/image165.png"/><Relationship Id="rId87" Type="http://schemas.openxmlformats.org/officeDocument/2006/relationships/image" Target="../media/image186.png"/><Relationship Id="rId61" Type="http://schemas.openxmlformats.org/officeDocument/2006/relationships/image" Target="../media/image160.png"/><Relationship Id="rId82" Type="http://schemas.openxmlformats.org/officeDocument/2006/relationships/image" Target="../media/image181.png"/><Relationship Id="rId19" Type="http://schemas.openxmlformats.org/officeDocument/2006/relationships/image" Target="../media/image118.png"/><Relationship Id="rId14" Type="http://schemas.openxmlformats.org/officeDocument/2006/relationships/image" Target="../media/image113.png"/><Relationship Id="rId30" Type="http://schemas.openxmlformats.org/officeDocument/2006/relationships/image" Target="../media/image129.png"/><Relationship Id="rId35" Type="http://schemas.openxmlformats.org/officeDocument/2006/relationships/image" Target="../media/image134.png"/><Relationship Id="rId56" Type="http://schemas.openxmlformats.org/officeDocument/2006/relationships/image" Target="../media/image155.png"/><Relationship Id="rId77" Type="http://schemas.openxmlformats.org/officeDocument/2006/relationships/image" Target="../media/image176.png"/><Relationship Id="rId100" Type="http://schemas.openxmlformats.org/officeDocument/2006/relationships/image" Target="../media/image199.png"/><Relationship Id="rId105" Type="http://schemas.openxmlformats.org/officeDocument/2006/relationships/image" Target="../media/image204.png"/><Relationship Id="rId8" Type="http://schemas.openxmlformats.org/officeDocument/2006/relationships/image" Target="../media/image107.png"/><Relationship Id="rId51" Type="http://schemas.openxmlformats.org/officeDocument/2006/relationships/image" Target="../media/image150.png"/><Relationship Id="rId72" Type="http://schemas.openxmlformats.org/officeDocument/2006/relationships/image" Target="../media/image171.png"/><Relationship Id="rId93" Type="http://schemas.openxmlformats.org/officeDocument/2006/relationships/image" Target="../media/image192.png"/><Relationship Id="rId98" Type="http://schemas.openxmlformats.org/officeDocument/2006/relationships/image" Target="../media/image197.png"/><Relationship Id="rId3" Type="http://schemas.openxmlformats.org/officeDocument/2006/relationships/image" Target="../media/image102.png"/><Relationship Id="rId25" Type="http://schemas.openxmlformats.org/officeDocument/2006/relationships/image" Target="../media/image124.png"/><Relationship Id="rId46" Type="http://schemas.openxmlformats.org/officeDocument/2006/relationships/image" Target="../media/image145.png"/><Relationship Id="rId67" Type="http://schemas.openxmlformats.org/officeDocument/2006/relationships/image" Target="../media/image16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3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2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13" Type="http://schemas.openxmlformats.org/officeDocument/2006/relationships/image" Target="../media/image222.png"/><Relationship Id="rId18" Type="http://schemas.openxmlformats.org/officeDocument/2006/relationships/image" Target="../media/image227.png"/><Relationship Id="rId3" Type="http://schemas.openxmlformats.org/officeDocument/2006/relationships/image" Target="../media/image213.png"/><Relationship Id="rId21" Type="http://schemas.openxmlformats.org/officeDocument/2006/relationships/image" Target="../media/image230.png"/><Relationship Id="rId7" Type="http://schemas.openxmlformats.org/officeDocument/2006/relationships/image" Target="../media/image217.png"/><Relationship Id="rId12" Type="http://schemas.openxmlformats.org/officeDocument/2006/relationships/image" Target="../media/image221.png"/><Relationship Id="rId17" Type="http://schemas.openxmlformats.org/officeDocument/2006/relationships/image" Target="../media/image226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225.png"/><Relationship Id="rId20" Type="http://schemas.openxmlformats.org/officeDocument/2006/relationships/image" Target="../media/image2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6.png"/><Relationship Id="rId11" Type="http://schemas.openxmlformats.org/officeDocument/2006/relationships/image" Target="../media/image220.png"/><Relationship Id="rId24" Type="http://schemas.openxmlformats.org/officeDocument/2006/relationships/image" Target="../media/image233.png"/><Relationship Id="rId5" Type="http://schemas.openxmlformats.org/officeDocument/2006/relationships/image" Target="../media/image215.png"/><Relationship Id="rId15" Type="http://schemas.openxmlformats.org/officeDocument/2006/relationships/image" Target="../media/image224.png"/><Relationship Id="rId23" Type="http://schemas.openxmlformats.org/officeDocument/2006/relationships/image" Target="../media/image232.png"/><Relationship Id="rId10" Type="http://schemas.openxmlformats.org/officeDocument/2006/relationships/image" Target="../media/image219.png"/><Relationship Id="rId19" Type="http://schemas.openxmlformats.org/officeDocument/2006/relationships/image" Target="../media/image228.png"/><Relationship Id="rId4" Type="http://schemas.openxmlformats.org/officeDocument/2006/relationships/image" Target="../media/image214.png"/><Relationship Id="rId9" Type="http://schemas.openxmlformats.org/officeDocument/2006/relationships/image" Target="../media/image218.png"/><Relationship Id="rId14" Type="http://schemas.openxmlformats.org/officeDocument/2006/relationships/image" Target="../media/image223.png"/><Relationship Id="rId22" Type="http://schemas.openxmlformats.org/officeDocument/2006/relationships/image" Target="../media/image23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3.gif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pc="-200" dirty="0" smtClean="0">
                <a:latin typeface="Kalinga" pitchFamily="34" charset="0"/>
                <a:cs typeface="Kalinga" pitchFamily="34" charset="0"/>
              </a:rPr>
              <a:t>Patch Descriptors</a:t>
            </a:r>
            <a:endParaRPr lang="en-US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514600"/>
          </a:xfrm>
        </p:spPr>
        <p:txBody>
          <a:bodyPr>
            <a:normAutofit/>
          </a:bodyPr>
          <a:lstStyle/>
          <a:p>
            <a:r>
              <a:rPr lang="en-US" smtClean="0"/>
              <a:t>ECE/CSE </a:t>
            </a:r>
            <a:r>
              <a:rPr lang="en-US" dirty="0" smtClean="0"/>
              <a:t>576</a:t>
            </a:r>
          </a:p>
          <a:p>
            <a:r>
              <a:rPr lang="en-US" dirty="0" smtClean="0"/>
              <a:t>Linda Shapiro</a:t>
            </a:r>
            <a:endParaRPr lang="en-US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913" y="776288"/>
            <a:ext cx="4086225" cy="4010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0667" y="1181100"/>
            <a:ext cx="962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L(x-1,y-1)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0362" y="1181100"/>
            <a:ext cx="795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L(x,y-1)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1025" y="1190625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L(x+1,y-1)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9789" y="11811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39789" y="21108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39789" y="30405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39789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36633" y="2110830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L(x+1,y)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70986" y="3031035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L(x+1,y+1)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5570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11351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9472" y="3031035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L(x,y+1)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47132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81707" y="3040560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L(x-1,y+1)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70804" y="2110830"/>
            <a:ext cx="795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L(x-1,y)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52562" y="5009693"/>
                <a:ext cx="7645042" cy="65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magnitude(</a:t>
                </a:r>
                <a:r>
                  <a:rPr lang="en-US" dirty="0" err="1"/>
                  <a:t>x,y</a:t>
                </a:r>
                <a:r>
                  <a:rPr lang="en-US" dirty="0"/>
                  <a:t>)=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+1,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−1,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2" y="5009693"/>
                <a:ext cx="7645042" cy="656013"/>
              </a:xfrm>
              <a:prstGeom prst="rect">
                <a:avLst/>
              </a:prstGeom>
              <a:blipFill>
                <a:blip r:embed="rId3"/>
                <a:stretch>
                  <a:fillRect l="-638" b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830164" y="5745699"/>
                <a:ext cx="3314369" cy="540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(</a:t>
                </a:r>
                <a:r>
                  <a:rPr lang="en-US" dirty="0" err="1"/>
                  <a:t>x,y</a:t>
                </a:r>
                <a:r>
                  <a:rPr lang="en-US" dirty="0"/>
                  <a:t>)=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𝑡𝑎𝑛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+1,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y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)−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−1,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y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164" y="5745699"/>
                <a:ext cx="3314369" cy="540661"/>
              </a:xfrm>
              <a:prstGeom prst="rect">
                <a:avLst/>
              </a:prstGeom>
              <a:blipFill rotWithShape="1">
                <a:blip r:embed="rId4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3914776" y="2295525"/>
            <a:ext cx="2761005" cy="21240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3914776" y="2295525"/>
            <a:ext cx="2761005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93718" y="2110830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</a:t>
            </a:r>
            <a:r>
              <a:rPr lang="en-US" sz="1600" dirty="0" err="1">
                <a:solidFill>
                  <a:schemeClr val="bg1"/>
                </a:solidFill>
              </a:rPr>
              <a:t>x,y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7" name="Arc 26"/>
          <p:cNvSpPr/>
          <p:nvPr/>
        </p:nvSpPr>
        <p:spPr>
          <a:xfrm rot="3874749">
            <a:off x="4101007" y="2228254"/>
            <a:ext cx="484462" cy="522258"/>
          </a:xfrm>
          <a:prstGeom prst="arc">
            <a:avLst>
              <a:gd name="adj1" fmla="val 14909198"/>
              <a:gd name="adj2" fmla="val 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599656" y="2406557"/>
                <a:ext cx="7235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(</a:t>
                </a:r>
                <a:r>
                  <a:rPr lang="en-US" dirty="0" err="1">
                    <a:solidFill>
                      <a:srgbClr val="FF0000"/>
                    </a:solidFill>
                  </a:rPr>
                  <a:t>x,y</a:t>
                </a:r>
                <a:r>
                  <a:rPr lang="en-US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656" y="2406557"/>
                <a:ext cx="723596" cy="369332"/>
              </a:xfrm>
              <a:prstGeom prst="rect">
                <a:avLst/>
              </a:prstGeom>
              <a:blipFill>
                <a:blip r:embed="rId5"/>
                <a:stretch>
                  <a:fillRect t="-10000" r="-678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010400" y="6286360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Yao Lu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4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88" y="611188"/>
            <a:ext cx="4086225" cy="401002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002662" y="1825625"/>
            <a:ext cx="438912" cy="2926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936112" y="1971929"/>
            <a:ext cx="320040" cy="164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002662" y="2921000"/>
            <a:ext cx="420624" cy="1828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936112" y="3039872"/>
            <a:ext cx="365760" cy="640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082643" y="1891919"/>
            <a:ext cx="283464" cy="201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082643" y="2884424"/>
            <a:ext cx="182880" cy="2194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945762" y="3076448"/>
            <a:ext cx="146304" cy="91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945762" y="2093087"/>
            <a:ext cx="146304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002662" y="925798"/>
            <a:ext cx="365760" cy="2743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936112" y="1053814"/>
            <a:ext cx="146304" cy="1463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002662" y="3679666"/>
            <a:ext cx="27432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936112" y="3880834"/>
            <a:ext cx="164592" cy="164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3945762" y="3993896"/>
            <a:ext cx="18288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945762" y="1200118"/>
            <a:ext cx="91440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1082643" y="1026382"/>
            <a:ext cx="192024" cy="201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082643" y="3801872"/>
            <a:ext cx="265176" cy="1828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6134100" y="1524000"/>
            <a:ext cx="2286000" cy="228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cxnSpLocks/>
            <a:stCxn id="37" idx="2"/>
            <a:endCxn id="37" idx="6"/>
          </p:cNvCxnSpPr>
          <p:nvPr/>
        </p:nvCxnSpPr>
        <p:spPr>
          <a:xfrm>
            <a:off x="6134100" y="2667000"/>
            <a:ext cx="228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  <a:stCxn id="37" idx="0"/>
            <a:endCxn id="37" idx="4"/>
          </p:cNvCxnSpPr>
          <p:nvPr/>
        </p:nvCxnSpPr>
        <p:spPr>
          <a:xfrm>
            <a:off x="7277100" y="1524000"/>
            <a:ext cx="0" cy="228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  <a:stCxn id="37" idx="1"/>
            <a:endCxn id="37" idx="5"/>
          </p:cNvCxnSpPr>
          <p:nvPr/>
        </p:nvCxnSpPr>
        <p:spPr>
          <a:xfrm>
            <a:off x="6468877" y="1858777"/>
            <a:ext cx="1616446" cy="1616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  <a:stCxn id="37" idx="7"/>
            <a:endCxn id="37" idx="3"/>
          </p:cNvCxnSpPr>
          <p:nvPr/>
        </p:nvCxnSpPr>
        <p:spPr>
          <a:xfrm flipH="1">
            <a:off x="6468877" y="1858777"/>
            <a:ext cx="1616446" cy="1616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row: Right 51"/>
          <p:cNvSpPr/>
          <p:nvPr/>
        </p:nvSpPr>
        <p:spPr>
          <a:xfrm>
            <a:off x="4963927" y="2336800"/>
            <a:ext cx="622300" cy="703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Partial Circle 59"/>
          <p:cNvSpPr/>
          <p:nvPr/>
        </p:nvSpPr>
        <p:spPr>
          <a:xfrm rot="5400000">
            <a:off x="6468877" y="1805939"/>
            <a:ext cx="1645920" cy="1645920"/>
          </a:xfrm>
          <a:prstGeom prst="pie">
            <a:avLst>
              <a:gd name="adj1" fmla="val 10808887"/>
              <a:gd name="adj2" fmla="val 135254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Partial Circle 64"/>
          <p:cNvSpPr/>
          <p:nvPr/>
        </p:nvSpPr>
        <p:spPr>
          <a:xfrm rot="5400000">
            <a:off x="6726581" y="2105660"/>
            <a:ext cx="1097280" cy="1097280"/>
          </a:xfrm>
          <a:prstGeom prst="pie">
            <a:avLst>
              <a:gd name="adj1" fmla="val 13616669"/>
              <a:gd name="adj2" fmla="val 1623609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107" y="4800600"/>
            <a:ext cx="3316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Orientations in each of</a:t>
            </a:r>
          </a:p>
          <a:p>
            <a:r>
              <a:rPr lang="en-US" sz="2400" dirty="0" smtClean="0"/>
              <a:t>the 16 pixels of the cell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723822" y="4191000"/>
            <a:ext cx="31065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orientations all</a:t>
            </a:r>
          </a:p>
          <a:p>
            <a:r>
              <a:rPr lang="en-US" sz="2400" dirty="0" smtClean="0"/>
              <a:t>ended up in two bins:</a:t>
            </a:r>
          </a:p>
          <a:p>
            <a:r>
              <a:rPr lang="en-US" sz="2400" dirty="0" smtClean="0"/>
              <a:t>11 in one bin, 5 in the</a:t>
            </a:r>
          </a:p>
          <a:p>
            <a:r>
              <a:rPr lang="en-US" sz="2400" dirty="0" smtClean="0"/>
              <a:t>other. (rough count)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4774" y="5955268"/>
            <a:ext cx="177054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5 11 0 0 0 0 0 0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9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1506" y="841043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Start with a 16x16 window </a:t>
            </a: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(256 pixels)</a:t>
            </a:r>
            <a:endParaRPr lang="en-US" sz="1800" b="0" dirty="0" smtClean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Divide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the 16x16 window into a 4x4 grid of cells </a:t>
            </a: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(16 cells)</a:t>
            </a:r>
            <a:endParaRPr lang="en-US" sz="1800" b="0" dirty="0" smtClean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Compute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Threshold normalize the descriptor: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71600" y="4800600"/>
            <a:ext cx="5791200" cy="914610"/>
            <a:chOff x="1371600" y="3733164"/>
            <a:chExt cx="5791200" cy="914610"/>
          </a:xfrm>
        </p:grpSpPr>
        <p:cxnSp>
          <p:nvCxnSpPr>
            <p:cNvPr id="7" name="Straight Arrow Connector 13"/>
            <p:cNvCxnSpPr>
              <a:cxnSpLocks noChangeShapeType="1"/>
            </p:cNvCxnSpPr>
            <p:nvPr>
              <p:custDataLst>
                <p:tags r:id="rId4"/>
              </p:custDataLst>
            </p:nvPr>
          </p:nvCxnSpPr>
          <p:spPr bwMode="auto">
            <a:xfrm flipV="1">
              <a:off x="1371600" y="4642259"/>
              <a:ext cx="5791200" cy="39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ectangle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371600" y="3733164"/>
              <a:ext cx="228600" cy="91302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9" name="Rectangle 1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600200" y="4190469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" name="Rectangle 1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828800" y="4038600"/>
              <a:ext cx="228600" cy="60758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1" name="Rectangle 1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057400" y="4567089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2" name="Rectangle 1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286000" y="4414402"/>
              <a:ext cx="228600" cy="23178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3" name="Rectangle 1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514600" y="4567089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4" name="Rectangle 2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743200" y="4342904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5" name="Rectangle 2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71800" y="4342904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199906" y="4038599"/>
              <a:ext cx="228600" cy="60500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428506" y="4187890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1" name="Rectangle 1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657106" y="3733164"/>
              <a:ext cx="228600" cy="910443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2" name="Rectangle 1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885706" y="4564510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3" name="Rectangle 1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114306" y="4340325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42906" y="4564510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5" name="Rectangle 2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571506" y="4190469"/>
              <a:ext cx="228600" cy="453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6" name="Rectangle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800106" y="4340325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7" name="Rectangle 2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027718" y="3962399"/>
              <a:ext cx="228600" cy="67986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8" name="Rectangle 1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256318" y="4186544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9" name="Rectangle 16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4849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0" name="Rectangle 1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713518" y="4563164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1" name="Rectangle 1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9421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2" name="Rectangle 1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170718" y="4563164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3" name="Rectangle 2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6399318" y="3962399"/>
              <a:ext cx="228600" cy="67986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4" name="Rectangle 2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627918" y="4338979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 bwMode="auto">
          <a:xfrm>
            <a:off x="1371600" y="4800600"/>
            <a:ext cx="5791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914400" y="46101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03" y="3200400"/>
            <a:ext cx="1873297" cy="101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04" y="3192582"/>
            <a:ext cx="1567788" cy="59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2968" y="3317544"/>
            <a:ext cx="1674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uch that: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7543800" y="1371600"/>
            <a:ext cx="1066800" cy="91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077200" y="1371600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8343331" y="1371600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848600" y="1360227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3" idx="1"/>
          </p:cNvCxnSpPr>
          <p:nvPr/>
        </p:nvCxnSpPr>
        <p:spPr bwMode="auto">
          <a:xfrm>
            <a:off x="7543800" y="1828800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7543800" y="1633182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7543800" y="2092657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6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Properties of SIFT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7772400" cy="28194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smtClean="0"/>
              <a:t>Extraordinarily robust matching technique</a:t>
            </a:r>
          </a:p>
          <a:p>
            <a:pPr lvl="1"/>
            <a:r>
              <a:rPr lang="en-US" sz="1800" dirty="0" smtClean="0"/>
              <a:t>Can handle changes in viewpoint</a:t>
            </a:r>
          </a:p>
          <a:p>
            <a:pPr lvl="2"/>
            <a:r>
              <a:rPr lang="en-US" sz="1600" dirty="0" smtClean="0"/>
              <a:t>Up to about 30 degree out of plane rotation</a:t>
            </a:r>
          </a:p>
          <a:p>
            <a:pPr lvl="1"/>
            <a:r>
              <a:rPr lang="en-US" sz="1800" dirty="0" smtClean="0"/>
              <a:t>Can handle significant changes in illumination</a:t>
            </a:r>
          </a:p>
          <a:p>
            <a:pPr lvl="2"/>
            <a:r>
              <a:rPr lang="en-US" sz="1600" dirty="0" smtClean="0"/>
              <a:t>Sometimes even day vs. night (below)</a:t>
            </a:r>
          </a:p>
          <a:p>
            <a:pPr lvl="1"/>
            <a:r>
              <a:rPr lang="en-US" sz="1800" dirty="0" smtClean="0"/>
              <a:t>Fast and efficient—can run in real time</a:t>
            </a:r>
          </a:p>
          <a:p>
            <a:pPr lvl="1"/>
            <a:r>
              <a:rPr lang="en-US" sz="1800" dirty="0" smtClean="0"/>
              <a:t>Various code available</a:t>
            </a:r>
          </a:p>
          <a:p>
            <a:pPr lvl="2"/>
            <a:r>
              <a:rPr lang="en-US" sz="1100" dirty="0">
                <a:hlinkClick r:id="rId7"/>
              </a:rPr>
              <a:t>http://www.cs.ubc.ca/~lowe/keypoints</a:t>
            </a:r>
            <a:r>
              <a:rPr lang="en-US" sz="1100" dirty="0" smtClean="0">
                <a:hlinkClick r:id="rId7"/>
              </a:rPr>
              <a:t>/</a:t>
            </a:r>
            <a:endParaRPr lang="en-US" sz="1100" dirty="0" smtClean="0"/>
          </a:p>
          <a:p>
            <a:pPr lvl="2"/>
            <a:endParaRPr lang="en-US" sz="1100" dirty="0" smtClean="0"/>
          </a:p>
        </p:txBody>
      </p:sp>
      <p:pic>
        <p:nvPicPr>
          <p:cNvPr id="69636" name="Picture 2" descr="http://www.cs.washington.edu/homes/snavely/outgoing/test/1a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87738"/>
            <a:ext cx="4495800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4" descr="http://www.cs.washington.edu/homes/snavely/outgoing/test/2a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3494088"/>
            <a:ext cx="4484687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141027" y="1394346"/>
            <a:ext cx="2971800" cy="838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019800" y="5086493"/>
            <a:ext cx="2971800" cy="838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4496-F575-41DE-9549-53E961162757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4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Object Recognition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024" y="1295400"/>
            <a:ext cx="9245024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2267" y="6248400"/>
            <a:ext cx="162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Lowe, IJCV04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6482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SIFT is extremely powerful for object instance recognition, especially for well-textured objects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4496-F575-41DE-9549-53E961162757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7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Google Goggle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3" y="1066800"/>
            <a:ext cx="8775700" cy="5562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 smtClean="0"/>
              <a:t>panorama</a:t>
            </a:r>
            <a:r>
              <a:rPr lang="en-US" dirty="0"/>
              <a:t>?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We need to match (align) images</a:t>
            </a:r>
          </a:p>
        </p:txBody>
      </p:sp>
      <p:grpSp>
        <p:nvGrpSpPr>
          <p:cNvPr id="15365" name="Group 5"/>
          <p:cNvGrpSpPr>
            <a:grpSpLocks/>
          </p:cNvGrpSpPr>
          <p:nvPr/>
        </p:nvGrpSpPr>
        <p:grpSpPr bwMode="auto">
          <a:xfrm>
            <a:off x="819150" y="3435350"/>
            <a:ext cx="7486650" cy="2660650"/>
            <a:chOff x="0" y="0"/>
            <a:chExt cx="4716" cy="1675"/>
          </a:xfrm>
        </p:grpSpPr>
        <p:pic>
          <p:nvPicPr>
            <p:cNvPr id="15363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4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20738" y="3436938"/>
            <a:ext cx="7485062" cy="2663825"/>
            <a:chOff x="0" y="0"/>
            <a:chExt cx="4715" cy="1678"/>
          </a:xfrm>
        </p:grpSpPr>
        <p:pic>
          <p:nvPicPr>
            <p:cNvPr id="16385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838200" y="1219200"/>
            <a:ext cx="708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4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838200" y="1219200"/>
            <a:ext cx="7086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822325" y="3436938"/>
            <a:ext cx="7485063" cy="2663825"/>
            <a:chOff x="0" y="0"/>
            <a:chExt cx="4715" cy="1678"/>
          </a:xfrm>
        </p:grpSpPr>
        <p:pic>
          <p:nvPicPr>
            <p:cNvPr id="1741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10800000" flipH="1">
              <a:off x="1536" y="504"/>
              <a:ext cx="1200" cy="9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130" y="674"/>
              <a:ext cx="1144" cy="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rot="10800000" flipH="1">
              <a:off x="1810" y="1368"/>
              <a:ext cx="1070" cy="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rot="10800000" flipH="1">
              <a:off x="2098" y="1080"/>
              <a:ext cx="1094" cy="2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rot="10800000" flipH="1">
              <a:off x="1634" y="816"/>
              <a:ext cx="1150" cy="8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572869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How can we find corresponding points?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19458" name="Picture 2" descr="C:\data\InterestPointEval\Graffiti\im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867535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data\InterestPointEval\Graffiti\img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1867535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524000" y="2514600"/>
            <a:ext cx="47244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48000" y="2895600"/>
            <a:ext cx="3810000" cy="2286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86000" y="3886200"/>
            <a:ext cx="4313237" cy="2667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0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838200" y="1219200"/>
            <a:ext cx="83058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Use these matching pairs to align images - the required mapping is called a </a:t>
            </a:r>
            <a:r>
              <a:rPr lang="en-US" sz="2800" dirty="0" err="1">
                <a:solidFill>
                  <a:srgbClr val="FF0000"/>
                </a:solidFill>
                <a:ea typeface="ＭＳ Ｐゴシック" charset="0"/>
                <a:cs typeface="Times New Roman" charset="0"/>
              </a:rPr>
              <a:t>homography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Times New Roman" charset="0"/>
              </a:rPr>
              <a:t>.</a:t>
            </a:r>
          </a:p>
        </p:txBody>
      </p:sp>
      <p:pic>
        <p:nvPicPr>
          <p:cNvPr id="184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6" y="3733800"/>
            <a:ext cx="5691188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" name="Bitmap Image" r:id="rId4" imgW="11447619" imgH="4123810" progId="">
                    <p:embed/>
                  </p:oleObj>
                </mc:Choice>
                <mc:Fallback>
                  <p:oleObj name="Bitmap Image" r:id="rId4" imgW="11447619" imgH="41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3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3D Reconstructions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Photosynth (also called Photo Tourism) developed at UW by Noah </a:t>
            </a:r>
            <a:r>
              <a:rPr lang="en-US" dirty="0" err="1" smtClean="0"/>
              <a:t>Snavely</a:t>
            </a:r>
            <a:r>
              <a:rPr lang="en-US" dirty="0" smtClean="0"/>
              <a:t>, Steve Seitz, Rick </a:t>
            </a:r>
            <a:r>
              <a:rPr lang="en-US" dirty="0" err="1" smtClean="0"/>
              <a:t>Szeliski</a:t>
            </a:r>
            <a:r>
              <a:rPr lang="en-US" dirty="0" smtClean="0"/>
              <a:t> and others</a:t>
            </a:r>
            <a:endParaRPr lang="en-US" dirty="0"/>
          </a:p>
          <a:p>
            <a:pPr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www.youtube.com/watch?v=p16frKJLVi0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Building Rome in a </a:t>
            </a:r>
            <a:r>
              <a:rPr lang="en-US" dirty="0" smtClean="0"/>
              <a:t>day, developed at UW by Sameer Agarwal, Noah </a:t>
            </a:r>
            <a:r>
              <a:rPr lang="en-US" dirty="0" err="1" smtClean="0"/>
              <a:t>Snavely</a:t>
            </a:r>
            <a:r>
              <a:rPr lang="en-US" dirty="0" smtClean="0"/>
              <a:t>, Steve Seitz and others</a:t>
            </a:r>
            <a:endParaRPr lang="en-US" dirty="0"/>
          </a:p>
          <a:p>
            <a:pPr>
              <a:buNone/>
            </a:pPr>
            <a:r>
              <a:rPr lang="en-US" dirty="0">
                <a:hlinkClick r:id="rId3"/>
              </a:rPr>
              <a:t>http://www.youtube.com/watch?v=kxtQqYLRaSQ&amp;feature=player_embedded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does the SIFT  descriptor fail?</a:t>
            </a:r>
            <a:endParaRPr lang="en-US" dirty="0"/>
          </a:p>
        </p:txBody>
      </p:sp>
      <p:pic>
        <p:nvPicPr>
          <p:cNvPr id="4" name="Picture 15" descr="C:\larryz\papers\BinaryFeature\CameraReady\figures\Full_10K_Liberty_SIFT_ttop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325455"/>
            <a:ext cx="8508804" cy="1475145"/>
          </a:xfrm>
          <a:prstGeom prst="rect">
            <a:avLst/>
          </a:prstGeom>
          <a:noFill/>
        </p:spPr>
      </p:pic>
      <p:pic>
        <p:nvPicPr>
          <p:cNvPr id="5" name="Picture 17" descr="C:\larryz\papers\BinaryFeature\CameraReady\figures\Full_10K_ND_SIFT_ttop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1" y="1752737"/>
            <a:ext cx="8508804" cy="145376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12192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Patches SIFT thought were the same but aren’t: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6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Daisy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3848100" cy="343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60692"/>
              </p:ext>
            </p:extLst>
          </p:nvPr>
        </p:nvGraphicFramePr>
        <p:xfrm>
          <a:off x="1143000" y="2438400"/>
          <a:ext cx="167640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0" y="4114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SIFT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8244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6248400"/>
            <a:ext cx="601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Picking the best </a:t>
            </a:r>
            <a:r>
              <a:rPr lang="en-US" sz="1600" dirty="0" smtClean="0"/>
              <a:t>DAISY, S. Winder, G. Hua, M. Brown, CVPR 09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267942" y="112221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Circular gradient binning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48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SURF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</a:t>
            </a:r>
            <a:r>
              <a:rPr lang="en-US" dirty="0" smtClean="0">
                <a:solidFill>
                  <a:srgbClr val="FF0000"/>
                </a:solidFill>
              </a:rPr>
              <a:t>computational efficiency </a:t>
            </a:r>
            <a:r>
              <a:rPr lang="en-US" dirty="0" smtClean="0"/>
              <a:t>only compute gradient histogram with 4 bins: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924050"/>
            <a:ext cx="722947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90599" y="59436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SURF: Speeded Up Robust Features</a:t>
            </a:r>
          </a:p>
          <a:p>
            <a:r>
              <a:rPr lang="en-US" sz="1400" dirty="0"/>
              <a:t>Herbert </a:t>
            </a:r>
            <a:r>
              <a:rPr lang="en-US" sz="1400" dirty="0" smtClean="0"/>
              <a:t>Bay, </a:t>
            </a:r>
            <a:r>
              <a:rPr lang="en-US" sz="1400" dirty="0" err="1"/>
              <a:t>Tinne</a:t>
            </a:r>
            <a:r>
              <a:rPr lang="en-US" sz="1400" dirty="0"/>
              <a:t> </a:t>
            </a:r>
            <a:r>
              <a:rPr lang="en-US" sz="1400" dirty="0" err="1" smtClean="0"/>
              <a:t>Tuytelaars</a:t>
            </a:r>
            <a:r>
              <a:rPr lang="en-US" sz="1400" dirty="0" smtClean="0"/>
              <a:t>, </a:t>
            </a:r>
            <a:r>
              <a:rPr lang="en-US" sz="1400" dirty="0"/>
              <a:t>and Luc Van </a:t>
            </a:r>
            <a:r>
              <a:rPr lang="en-US" sz="1400" dirty="0" err="1" smtClean="0"/>
              <a:t>Gool</a:t>
            </a:r>
            <a:r>
              <a:rPr lang="en-US" sz="1400" dirty="0" smtClean="0"/>
              <a:t>, ECCV 2006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Left Bracket 2"/>
          <p:cNvSpPr/>
          <p:nvPr/>
        </p:nvSpPr>
        <p:spPr bwMode="auto">
          <a:xfrm>
            <a:off x="1676400" y="2971800"/>
            <a:ext cx="45719" cy="1219200"/>
          </a:xfrm>
          <a:prstGeom prst="leftBracket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41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BRIEF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244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84665" y="6075402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BRIEF: binary robust independent elementary </a:t>
            </a:r>
            <a:r>
              <a:rPr lang="en-US" sz="1600" dirty="0" smtClean="0"/>
              <a:t>features, </a:t>
            </a:r>
            <a:r>
              <a:rPr lang="en-US" sz="1600" dirty="0" err="1" smtClean="0"/>
              <a:t>Calonder</a:t>
            </a:r>
            <a:r>
              <a:rPr lang="en-US" sz="1600" dirty="0"/>
              <a:t>, V </a:t>
            </a:r>
            <a:r>
              <a:rPr lang="en-US" sz="1600" dirty="0" err="1"/>
              <a:t>Lepetit</a:t>
            </a:r>
            <a:r>
              <a:rPr lang="en-US" sz="1600" dirty="0"/>
              <a:t>, C </a:t>
            </a:r>
            <a:r>
              <a:rPr lang="en-US" sz="1600" dirty="0" err="1" smtClean="0"/>
              <a:t>Strecha</a:t>
            </a:r>
            <a:r>
              <a:rPr lang="en-US" sz="1600" dirty="0" smtClean="0"/>
              <a:t>, ECCV </a:t>
            </a:r>
            <a:r>
              <a:rPr lang="en-US" sz="1600" dirty="0"/>
              <a:t>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Randomly sample pair of pixels a and b.  </a:t>
            </a:r>
          </a:p>
          <a:p>
            <a:r>
              <a:rPr lang="en-US" dirty="0" smtClean="0"/>
              <a:t>1 if a &gt; b, else 0.  Store binary vector.    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81463"/>
            <a:ext cx="7496175" cy="436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2133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269686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47700" y="1826399"/>
            <a:ext cx="1409700" cy="135306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1205299"/>
            <a:ext cx="186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011000111000...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20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Descriptors and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SIFT descriptor and the various variants are used to </a:t>
            </a:r>
            <a:r>
              <a:rPr lang="en-US" dirty="0" smtClean="0">
                <a:solidFill>
                  <a:srgbClr val="FF0000"/>
                </a:solidFill>
              </a:rPr>
              <a:t>describe</a:t>
            </a:r>
            <a:r>
              <a:rPr lang="en-US" dirty="0" smtClean="0"/>
              <a:t> an image patch, so that we can match two image patches.</a:t>
            </a:r>
          </a:p>
          <a:p>
            <a:endParaRPr lang="en-US" dirty="0" smtClean="0"/>
          </a:p>
          <a:p>
            <a:r>
              <a:rPr lang="en-US" dirty="0" smtClean="0"/>
              <a:t>In addition to the descriptors, we need a </a:t>
            </a:r>
            <a:r>
              <a:rPr lang="en-US" dirty="0" smtClean="0">
                <a:solidFill>
                  <a:srgbClr val="FF0000"/>
                </a:solidFill>
              </a:rPr>
              <a:t>distance measure</a:t>
            </a:r>
            <a:r>
              <a:rPr lang="en-US" dirty="0" smtClean="0"/>
              <a:t> to calculate how different the two patches are?</a:t>
            </a:r>
            <a:endParaRPr lang="en-US" dirty="0"/>
          </a:p>
        </p:txBody>
      </p:sp>
      <p:pic>
        <p:nvPicPr>
          <p:cNvPr id="4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752600" y="4843818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6096000" y="48768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21200" y="498005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0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Feature distance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How to define the difference between two features 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?</a:t>
            </a:r>
          </a:p>
          <a:p>
            <a:pPr marL="914400" lvl="1" indent="-457200"/>
            <a:r>
              <a:rPr lang="en-US" dirty="0" smtClean="0"/>
              <a:t>Simple approach is SSD(f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) </a:t>
            </a:r>
          </a:p>
          <a:p>
            <a:pPr marL="1314450" lvl="2" indent="-457200"/>
            <a:r>
              <a:rPr lang="en-US" sz="1800" dirty="0" smtClean="0">
                <a:solidFill>
                  <a:schemeClr val="accent2"/>
                </a:solidFill>
              </a:rPr>
              <a:t>sum of square differences </a:t>
            </a:r>
            <a:r>
              <a:rPr lang="en-US" sz="1800" dirty="0" smtClean="0"/>
              <a:t>between entries of the two descriptors</a:t>
            </a:r>
          </a:p>
          <a:p>
            <a:pPr marL="857250" lvl="2" indent="0">
              <a:buNone/>
            </a:pPr>
            <a:endParaRPr lang="en-US" sz="1800" dirty="0"/>
          </a:p>
          <a:p>
            <a:pPr marL="857250" lvl="2" indent="0">
              <a:buNone/>
            </a:pPr>
            <a:r>
              <a:rPr lang="en-US" sz="1800" dirty="0" smtClean="0"/>
              <a:t>                    </a:t>
            </a:r>
            <a:r>
              <a:rPr lang="en-US" sz="1800" dirty="0" err="1" smtClean="0">
                <a:solidFill>
                  <a:srgbClr val="FF0000"/>
                </a:solidFill>
              </a:rPr>
              <a:t>i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1314450" lvl="2" indent="-457200"/>
            <a:r>
              <a:rPr lang="en-US" sz="1800" dirty="0" smtClean="0"/>
              <a:t>But it can give good scores to very ambiguous (bad) matches </a:t>
            </a:r>
          </a:p>
          <a:p>
            <a:pPr marL="1314450" lvl="2" indent="-457200"/>
            <a:endParaRPr lang="en-US" sz="1800" dirty="0" smtClean="0"/>
          </a:p>
        </p:txBody>
      </p:sp>
      <p:pic>
        <p:nvPicPr>
          <p:cNvPr id="71684" name="Picture 2" descr="http://www.canyonstatevinyl.com/images/Picket%20Fen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1242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200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686" name="Picture 6" descr="http://www.canyonstatevinyl.com/images/Picket%20Fenc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3100885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7902" y="6273800"/>
            <a:ext cx="449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1</a:t>
            </a:r>
          </a:p>
        </p:txBody>
      </p:sp>
      <p:sp>
        <p:nvSpPr>
          <p:cNvPr id="7168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11950" y="62738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 dirty="0">
                <a:latin typeface="Arial" charset="0"/>
              </a:rPr>
              <a:t>I</a:t>
            </a:r>
            <a:r>
              <a:rPr lang="en-US" sz="3200" b="0" baseline="-25000" dirty="0">
                <a:latin typeface="Arial" charset="0"/>
              </a:rPr>
              <a:t>2</a:t>
            </a:r>
          </a:p>
        </p:txBody>
      </p:sp>
      <p:sp>
        <p:nvSpPr>
          <p:cNvPr id="716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169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15288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1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15288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05975" y="2057400"/>
            <a:ext cx="1915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Σ</a:t>
            </a:r>
            <a:r>
              <a:rPr lang="en-US" sz="2800" dirty="0" smtClean="0">
                <a:solidFill>
                  <a:srgbClr val="FF0000"/>
                </a:solidFill>
              </a:rPr>
              <a:t> (f</a:t>
            </a:r>
            <a:r>
              <a:rPr lang="en-US" sz="2800" baseline="-25000" dirty="0" smtClean="0">
                <a:solidFill>
                  <a:srgbClr val="FF0000"/>
                </a:solidFill>
              </a:rPr>
              <a:t>1i</a:t>
            </a:r>
            <a:r>
              <a:rPr lang="en-US" sz="2800" dirty="0" smtClean="0">
                <a:solidFill>
                  <a:srgbClr val="FF0000"/>
                </a:solidFill>
              </a:rPr>
              <a:t> – f</a:t>
            </a:r>
            <a:r>
              <a:rPr lang="en-US" sz="2800" baseline="-25000" dirty="0" smtClean="0">
                <a:solidFill>
                  <a:srgbClr val="FF0000"/>
                </a:solidFill>
              </a:rPr>
              <a:t>2i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r>
              <a:rPr lang="en-US" sz="2800" baseline="30000" dirty="0" smtClean="0">
                <a:solidFill>
                  <a:srgbClr val="FF0000"/>
                </a:solidFill>
              </a:rPr>
              <a:t>2</a:t>
            </a:r>
            <a:endParaRPr lang="en-US" sz="2800" baseline="300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4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ata\InterestPointEval\Graffiti\im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447800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925543" y="2110767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dirty="0" smtClean="0"/>
              <a:t>How can we find correspondences?</a:t>
            </a:r>
          </a:p>
        </p:txBody>
      </p:sp>
      <p:pic>
        <p:nvPicPr>
          <p:cNvPr id="4099" name="Picture 3" descr="C:\data\InterestPointEval\Graffiti\im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9125"/>
            <a:ext cx="3716269" cy="29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925543" y="2110768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 rot="20454335">
            <a:off x="5945317" y="2443624"/>
            <a:ext cx="415363" cy="414056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752600" y="49530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6096000" y="48768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8382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505200" y="16764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667000" y="2209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133600" y="31242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429000" y="2895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914400" y="15240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5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2077943" y="2263167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 bwMode="auto">
          <a:xfrm>
            <a:off x="2077943" y="2263168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990600" y="3429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657600" y="1828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819400" y="23622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2860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581400" y="3048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066800" y="16764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029200" y="3429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7696200" y="1828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858000" y="23622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3246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620000" y="3048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5105400" y="16764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Feature distance in practice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How to define the difference between two features 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?</a:t>
            </a:r>
          </a:p>
          <a:p>
            <a:pPr marL="914400" lvl="1" indent="-457200"/>
            <a:r>
              <a:rPr lang="en-US" dirty="0" smtClean="0">
                <a:solidFill>
                  <a:srgbClr val="FF0000"/>
                </a:solidFill>
              </a:rPr>
              <a:t>Better approach:  ratio distance = SSD(f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, f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) / SSD(f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, f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’)</a:t>
            </a:r>
          </a:p>
          <a:p>
            <a:pPr marL="1314450" lvl="2" indent="-457200"/>
            <a:r>
              <a:rPr lang="en-US" sz="1800" dirty="0" smtClean="0"/>
              <a:t>f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is </a:t>
            </a:r>
            <a:r>
              <a:rPr lang="en-US" sz="1800" dirty="0" smtClean="0">
                <a:solidFill>
                  <a:schemeClr val="accent2"/>
                </a:solidFill>
              </a:rPr>
              <a:t>best SSD match </a:t>
            </a:r>
            <a:r>
              <a:rPr lang="en-US" sz="1800" dirty="0" smtClean="0"/>
              <a:t>to f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 in I</a:t>
            </a:r>
            <a:r>
              <a:rPr lang="en-US" sz="1800" baseline="-25000" dirty="0" smtClean="0"/>
              <a:t>2</a:t>
            </a:r>
            <a:endParaRPr lang="en-US" sz="1800" dirty="0" smtClean="0"/>
          </a:p>
          <a:p>
            <a:pPr marL="1314450" lvl="2" indent="-457200"/>
            <a:r>
              <a:rPr lang="en-US" sz="1800" dirty="0" smtClean="0"/>
              <a:t>f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’  </a:t>
            </a:r>
            <a:r>
              <a:rPr lang="en-US" sz="1800" dirty="0" smtClean="0">
                <a:solidFill>
                  <a:srgbClr val="00B050"/>
                </a:solidFill>
              </a:rPr>
              <a:t>is  2</a:t>
            </a:r>
            <a:r>
              <a:rPr lang="en-US" sz="1800" baseline="30000" dirty="0" smtClean="0">
                <a:solidFill>
                  <a:srgbClr val="00B050"/>
                </a:solidFill>
              </a:rPr>
              <a:t>nd</a:t>
            </a:r>
            <a:r>
              <a:rPr lang="en-US" sz="1800" dirty="0" smtClean="0">
                <a:solidFill>
                  <a:srgbClr val="00B050"/>
                </a:solidFill>
              </a:rPr>
              <a:t> best SSD match </a:t>
            </a:r>
            <a:r>
              <a:rPr lang="en-US" sz="1800" dirty="0" smtClean="0"/>
              <a:t>to f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 in I</a:t>
            </a:r>
            <a:r>
              <a:rPr lang="en-US" sz="1800" baseline="-25000" dirty="0" smtClean="0"/>
              <a:t>2</a:t>
            </a:r>
          </a:p>
          <a:p>
            <a:pPr marL="1314450" lvl="2" indent="-457200"/>
            <a:r>
              <a:rPr lang="en-US" sz="1800" dirty="0" smtClean="0"/>
              <a:t>gives large values (~1) for ambiguous matches   </a:t>
            </a:r>
            <a:r>
              <a:rPr lang="en-US" sz="1800" dirty="0" smtClean="0">
                <a:solidFill>
                  <a:srgbClr val="C00000"/>
                </a:solidFill>
              </a:rPr>
              <a:t>WHY?</a:t>
            </a:r>
            <a:endParaRPr lang="en-US" sz="1800" baseline="30000" dirty="0" smtClean="0">
              <a:solidFill>
                <a:srgbClr val="C00000"/>
              </a:solidFill>
            </a:endParaRPr>
          </a:p>
        </p:txBody>
      </p:sp>
      <p:pic>
        <p:nvPicPr>
          <p:cNvPr id="72708" name="Picture 2" descr="http://www.canyonstatevinyl.com/images/Picket%20Fen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200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2710" name="Picture 6" descr="http://www.canyonstatevinyl.com/images/Picket%20Fenc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4563" y="6172200"/>
            <a:ext cx="449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1</a:t>
            </a:r>
          </a:p>
        </p:txBody>
      </p:sp>
      <p:sp>
        <p:nvSpPr>
          <p:cNvPr id="72712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11950" y="61722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2</a:t>
            </a:r>
          </a:p>
        </p:txBody>
      </p:sp>
      <p:sp>
        <p:nvSpPr>
          <p:cNvPr id="72713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2714" name="Rectangle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15288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5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15288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72716" name="Rectangle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216775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7" name="Rectangle 1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16775" y="3276600"/>
            <a:ext cx="798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sz="3200" b="0" baseline="30000">
                <a:solidFill>
                  <a:srgbClr val="FFFF00"/>
                </a:solidFill>
                <a:latin typeface="Arial" charset="0"/>
              </a:rPr>
              <a:t>'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8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Eliminating more bad matches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r>
              <a:rPr lang="en-US" sz="2000" smtClean="0"/>
              <a:t>Throw out features with distance &gt; threshold</a:t>
            </a:r>
          </a:p>
          <a:p>
            <a:pPr lvl="1"/>
            <a:r>
              <a:rPr lang="en-US" sz="1800" smtClean="0"/>
              <a:t>How to choose the threshold?</a:t>
            </a:r>
            <a:endParaRPr lang="en-US" sz="1400" smtClean="0"/>
          </a:p>
        </p:txBody>
      </p:sp>
      <p:pic>
        <p:nvPicPr>
          <p:cNvPr id="74756" name="Picture 2" descr="http://farm1.static.flickr.com/47/136915456_c6f719ea3f.jpg?v=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39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 descr="http://farm1.static.flickr.com/133/328570837_37b6289916.jpg?v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8400" y="1785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9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65875" y="17494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0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1633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1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15000" y="1404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2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1252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3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2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905000" y="14684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5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81475" y="13128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50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6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17859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7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7200" y="16335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75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68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562100" y="1404938"/>
            <a:ext cx="3848100" cy="1155700"/>
          </a:xfrm>
          <a:custGeom>
            <a:avLst/>
            <a:gdLst>
              <a:gd name="T0" fmla="*/ 24 w 2424"/>
              <a:gd name="T1" fmla="*/ 0 h 728"/>
              <a:gd name="T2" fmla="*/ 72 w 2424"/>
              <a:gd name="T3" fmla="*/ 528 h 728"/>
              <a:gd name="T4" fmla="*/ 456 w 2424"/>
              <a:gd name="T5" fmla="*/ 720 h 728"/>
              <a:gd name="T6" fmla="*/ 2424 w 2424"/>
              <a:gd name="T7" fmla="*/ 48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91000" y="20907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200</a:t>
            </a:r>
            <a:endParaRPr lang="en-US" sz="20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70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67200" y="3538538"/>
            <a:ext cx="1630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feature distance</a:t>
            </a:r>
            <a:endParaRPr lang="en-US" sz="1600" b="0" baseline="-25000">
              <a:latin typeface="Arial" charset="0"/>
            </a:endParaRPr>
          </a:p>
        </p:txBody>
      </p:sp>
      <p:sp>
        <p:nvSpPr>
          <p:cNvPr id="7477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4648200" y="1938338"/>
            <a:ext cx="161925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2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14788" y="2316163"/>
            <a:ext cx="96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Arial" charset="0"/>
              </a:rPr>
              <a:t>false match</a:t>
            </a:r>
            <a:endParaRPr lang="en-US" sz="12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73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49713" y="1524000"/>
            <a:ext cx="90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Arial" charset="0"/>
              </a:rPr>
              <a:t>true match</a:t>
            </a:r>
            <a:endParaRPr lang="en-US" sz="12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5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True/false positives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r>
              <a:rPr lang="en-US" sz="2000" smtClean="0"/>
              <a:t>The distance threshold affects performance</a:t>
            </a:r>
          </a:p>
          <a:p>
            <a:pPr lvl="1"/>
            <a:r>
              <a:rPr lang="en-US" sz="1800" smtClean="0"/>
              <a:t>True positives = # of detected matches that are correct</a:t>
            </a:r>
          </a:p>
          <a:p>
            <a:pPr lvl="2"/>
            <a:r>
              <a:rPr lang="en-US" sz="1600" smtClean="0"/>
              <a:t>Suppose we want to maximize these—how to choose threshold?</a:t>
            </a:r>
          </a:p>
          <a:p>
            <a:pPr lvl="1"/>
            <a:r>
              <a:rPr lang="en-US" sz="1800" smtClean="0"/>
              <a:t>False positives = # of detected matches that are incorrect</a:t>
            </a:r>
          </a:p>
          <a:p>
            <a:pPr lvl="2"/>
            <a:r>
              <a:rPr lang="en-US" sz="1600" smtClean="0"/>
              <a:t>Suppose we want to minimize these—how to choose threshold?</a:t>
            </a:r>
          </a:p>
        </p:txBody>
      </p:sp>
      <p:pic>
        <p:nvPicPr>
          <p:cNvPr id="97284" name="Picture 2" descr="http://farm1.static.flickr.com/47/136915456_c6f719ea3f.jpg?v=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39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4" descr="http://farm1.static.flickr.com/133/328570837_37b6289916.jpg?v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8400" y="1785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7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65875" y="17494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1633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15000" y="1404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1252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2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905000" y="14684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3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81475" y="13128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50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94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17859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5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7200" y="16335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75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96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562100" y="1404938"/>
            <a:ext cx="3848100" cy="1155700"/>
          </a:xfrm>
          <a:custGeom>
            <a:avLst/>
            <a:gdLst>
              <a:gd name="T0" fmla="*/ 24 w 2424"/>
              <a:gd name="T1" fmla="*/ 0 h 728"/>
              <a:gd name="T2" fmla="*/ 72 w 2424"/>
              <a:gd name="T3" fmla="*/ 528 h 728"/>
              <a:gd name="T4" fmla="*/ 456 w 2424"/>
              <a:gd name="T5" fmla="*/ 720 h 728"/>
              <a:gd name="T6" fmla="*/ 2424 w 2424"/>
              <a:gd name="T7" fmla="*/ 48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7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91000" y="20907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200</a:t>
            </a:r>
            <a:endParaRPr lang="en-US" sz="20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8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67200" y="3538538"/>
            <a:ext cx="1630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feature distance</a:t>
            </a:r>
            <a:endParaRPr lang="en-US" sz="1600" b="0" baseline="-25000">
              <a:latin typeface="Arial" charset="0"/>
            </a:endParaRPr>
          </a:p>
        </p:txBody>
      </p:sp>
      <p:sp>
        <p:nvSpPr>
          <p:cNvPr id="97299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4648200" y="1938338"/>
            <a:ext cx="161925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0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14788" y="2316163"/>
            <a:ext cx="96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Arial" charset="0"/>
              </a:rPr>
              <a:t>false match</a:t>
            </a:r>
            <a:endParaRPr lang="en-US" sz="12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301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49713" y="1524000"/>
            <a:ext cx="90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Arial" charset="0"/>
              </a:rPr>
              <a:t>true match</a:t>
            </a:r>
            <a:endParaRPr lang="en-US" sz="12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5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kinds of descriptors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There are descriptors for other purposes</a:t>
            </a:r>
          </a:p>
          <a:p>
            <a:pPr lvl="1"/>
            <a:r>
              <a:rPr lang="en-US" sz="2800" dirty="0" smtClean="0"/>
              <a:t>Describing shapes</a:t>
            </a:r>
          </a:p>
          <a:p>
            <a:pPr lvl="1"/>
            <a:r>
              <a:rPr lang="en-US" sz="2800" dirty="0" smtClean="0"/>
              <a:t>Describing textures</a:t>
            </a:r>
          </a:p>
          <a:p>
            <a:pPr lvl="1"/>
            <a:r>
              <a:rPr lang="en-US" sz="2800" dirty="0" smtClean="0"/>
              <a:t>Describing features for image classification</a:t>
            </a:r>
          </a:p>
          <a:p>
            <a:pPr lvl="1"/>
            <a:r>
              <a:rPr lang="en-US" sz="2800" dirty="0" smtClean="0"/>
              <a:t>Describing features for a code book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7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457200" y="762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kumimoji="1" lang="en-US" sz="2800" b="1" dirty="0"/>
              <a:t>Local Descriptors: Shape Context</a:t>
            </a:r>
          </a:p>
        </p:txBody>
      </p:sp>
      <p:sp>
        <p:nvSpPr>
          <p:cNvPr id="69636" name="Rectangle 26"/>
          <p:cNvSpPr>
            <a:spLocks noChangeArrowheads="1"/>
          </p:cNvSpPr>
          <p:nvPr/>
        </p:nvSpPr>
        <p:spPr bwMode="auto">
          <a:xfrm>
            <a:off x="381000" y="1066800"/>
            <a:ext cx="4191000" cy="47244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DE" sz="2100" b="1">
              <a:solidFill>
                <a:schemeClr val="bg2"/>
              </a:solidFill>
            </a:endParaRPr>
          </a:p>
        </p:txBody>
      </p:sp>
      <p:pic>
        <p:nvPicPr>
          <p:cNvPr id="69637" name="Picture 27" descr="sample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828800"/>
            <a:ext cx="31369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638" name="Group 28"/>
          <p:cNvGrpSpPr>
            <a:grpSpLocks/>
          </p:cNvGrpSpPr>
          <p:nvPr/>
        </p:nvGrpSpPr>
        <p:grpSpPr bwMode="auto">
          <a:xfrm>
            <a:off x="1213532" y="1219200"/>
            <a:ext cx="3810000" cy="3733800"/>
            <a:chOff x="1200" y="1152"/>
            <a:chExt cx="2400" cy="2352"/>
          </a:xfrm>
        </p:grpSpPr>
        <p:sp>
          <p:nvSpPr>
            <p:cNvPr id="69648" name="Oval 29"/>
            <p:cNvSpPr>
              <a:spLocks noChangeArrowheads="1"/>
            </p:cNvSpPr>
            <p:nvPr/>
          </p:nvSpPr>
          <p:spPr bwMode="auto">
            <a:xfrm>
              <a:off x="1200" y="1152"/>
              <a:ext cx="2400" cy="23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49" name="Oval 30"/>
            <p:cNvSpPr>
              <a:spLocks noChangeArrowheads="1"/>
            </p:cNvSpPr>
            <p:nvPr/>
          </p:nvSpPr>
          <p:spPr bwMode="auto">
            <a:xfrm>
              <a:off x="1824" y="1776"/>
              <a:ext cx="1152" cy="11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0" name="Oval 31"/>
            <p:cNvSpPr>
              <a:spLocks noChangeArrowheads="1"/>
            </p:cNvSpPr>
            <p:nvPr/>
          </p:nvSpPr>
          <p:spPr bwMode="auto">
            <a:xfrm>
              <a:off x="2112" y="2064"/>
              <a:ext cx="576" cy="57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1" name="Oval 32"/>
            <p:cNvSpPr>
              <a:spLocks noChangeArrowheads="1"/>
            </p:cNvSpPr>
            <p:nvPr/>
          </p:nvSpPr>
          <p:spPr bwMode="auto">
            <a:xfrm>
              <a:off x="2256" y="2208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2" name="Oval 33"/>
            <p:cNvSpPr>
              <a:spLocks noChangeArrowheads="1"/>
            </p:cNvSpPr>
            <p:nvPr/>
          </p:nvSpPr>
          <p:spPr bwMode="auto">
            <a:xfrm>
              <a:off x="2352" y="2304"/>
              <a:ext cx="96" cy="9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3" name="Line 34"/>
            <p:cNvSpPr>
              <a:spLocks noChangeShapeType="1"/>
            </p:cNvSpPr>
            <p:nvPr/>
          </p:nvSpPr>
          <p:spPr bwMode="auto">
            <a:xfrm>
              <a:off x="1200" y="2352"/>
              <a:ext cx="24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4" name="Line 35"/>
            <p:cNvSpPr>
              <a:spLocks noChangeShapeType="1"/>
            </p:cNvSpPr>
            <p:nvPr/>
          </p:nvSpPr>
          <p:spPr bwMode="auto">
            <a:xfrm flipV="1">
              <a:off x="1392" y="1728"/>
              <a:ext cx="2064" cy="1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5" name="Line 36"/>
            <p:cNvSpPr>
              <a:spLocks noChangeShapeType="1"/>
            </p:cNvSpPr>
            <p:nvPr/>
          </p:nvSpPr>
          <p:spPr bwMode="auto">
            <a:xfrm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6" name="Line 37"/>
            <p:cNvSpPr>
              <a:spLocks noChangeShapeType="1"/>
            </p:cNvSpPr>
            <p:nvPr/>
          </p:nvSpPr>
          <p:spPr bwMode="auto">
            <a:xfrm flipV="1">
              <a:off x="2400" y="1200"/>
              <a:ext cx="0" cy="230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7" name="Line 38"/>
            <p:cNvSpPr>
              <a:spLocks noChangeShapeType="1"/>
            </p:cNvSpPr>
            <p:nvPr/>
          </p:nvSpPr>
          <p:spPr bwMode="auto">
            <a:xfrm flipH="1"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8" name="Line 39"/>
            <p:cNvSpPr>
              <a:spLocks noChangeShapeType="1"/>
            </p:cNvSpPr>
            <p:nvPr/>
          </p:nvSpPr>
          <p:spPr bwMode="auto">
            <a:xfrm flipH="1" flipV="1">
              <a:off x="1392" y="1776"/>
              <a:ext cx="2016" cy="11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39" name="Text Box 40"/>
          <p:cNvSpPr txBox="1">
            <a:spLocks noChangeArrowheads="1"/>
          </p:cNvSpPr>
          <p:nvPr/>
        </p:nvSpPr>
        <p:spPr bwMode="auto">
          <a:xfrm>
            <a:off x="4837113" y="1543050"/>
            <a:ext cx="4164012" cy="733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the number of points inside each bin, e.g.:</a:t>
            </a:r>
          </a:p>
        </p:txBody>
      </p:sp>
      <p:sp>
        <p:nvSpPr>
          <p:cNvPr id="69640" name="Text Box 41"/>
          <p:cNvSpPr txBox="1">
            <a:spLocks noChangeArrowheads="1"/>
          </p:cNvSpPr>
          <p:nvPr/>
        </p:nvSpPr>
        <p:spPr bwMode="auto">
          <a:xfrm>
            <a:off x="5029200" y="2667000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Count = </a:t>
            </a:r>
            <a:r>
              <a:rPr lang="en-US" sz="2100" b="1" dirty="0" smtClean="0"/>
              <a:t>?</a:t>
            </a:r>
            <a:endParaRPr lang="en-US" sz="2100" b="1" dirty="0"/>
          </a:p>
        </p:txBody>
      </p:sp>
      <p:sp>
        <p:nvSpPr>
          <p:cNvPr id="69641" name="Text Box 42"/>
          <p:cNvSpPr txBox="1">
            <a:spLocks noChangeArrowheads="1"/>
          </p:cNvSpPr>
          <p:nvPr/>
        </p:nvSpPr>
        <p:spPr bwMode="auto">
          <a:xfrm>
            <a:off x="5029200" y="3357563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Count = </a:t>
            </a:r>
            <a:r>
              <a:rPr lang="en-US" sz="2100" b="1" dirty="0" smtClean="0"/>
              <a:t>?</a:t>
            </a:r>
            <a:endParaRPr lang="en-US" sz="2100" b="1" dirty="0"/>
          </a:p>
        </p:txBody>
      </p:sp>
      <p:sp>
        <p:nvSpPr>
          <p:cNvPr id="69642" name="Line 43"/>
          <p:cNvSpPr>
            <a:spLocks noChangeShapeType="1"/>
          </p:cNvSpPr>
          <p:nvPr/>
        </p:nvSpPr>
        <p:spPr bwMode="auto">
          <a:xfrm flipH="1" flipV="1">
            <a:off x="3962400" y="2743200"/>
            <a:ext cx="1066800" cy="1524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Line 44"/>
          <p:cNvSpPr>
            <a:spLocks noChangeShapeType="1"/>
          </p:cNvSpPr>
          <p:nvPr/>
        </p:nvSpPr>
        <p:spPr bwMode="auto">
          <a:xfrm flipH="1">
            <a:off x="3733800" y="3644900"/>
            <a:ext cx="1343025" cy="6223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Text Box 45"/>
          <p:cNvSpPr txBox="1">
            <a:spLocks noChangeArrowheads="1"/>
          </p:cNvSpPr>
          <p:nvPr/>
        </p:nvSpPr>
        <p:spPr bwMode="auto">
          <a:xfrm rot="5400000">
            <a:off x="5356225" y="3055938"/>
            <a:ext cx="4572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latin typeface="Times New Roman" pitchFamily="18" charset="0"/>
              </a:rPr>
              <a:t>...</a:t>
            </a:r>
          </a:p>
        </p:txBody>
      </p:sp>
      <p:sp>
        <p:nvSpPr>
          <p:cNvPr id="69645" name="Text Box 46"/>
          <p:cNvSpPr txBox="1">
            <a:spLocks noChangeArrowheads="1"/>
          </p:cNvSpPr>
          <p:nvPr/>
        </p:nvSpPr>
        <p:spPr bwMode="auto">
          <a:xfrm>
            <a:off x="4932363" y="4210050"/>
            <a:ext cx="3708400" cy="137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buFont typeface="ZapfDingbats" pitchFamily="82" charset="2"/>
              <a:buNone/>
            </a:pPr>
            <a:r>
              <a:rPr lang="en-US" sz="2100" b="1"/>
              <a:t>Log-polar binning: more precision for nearby points, more flexibility for farther points.</a:t>
            </a:r>
          </a:p>
        </p:txBody>
      </p:sp>
      <p:sp>
        <p:nvSpPr>
          <p:cNvPr id="69646" name="Text Box 4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Belongie &amp; Malik, ICCV 2001</a:t>
            </a:r>
          </a:p>
        </p:txBody>
      </p:sp>
      <p:sp>
        <p:nvSpPr>
          <p:cNvPr id="69647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>
                <a:solidFill>
                  <a:schemeClr val="bg2"/>
                </a:solidFill>
              </a:rPr>
              <a:t>K. Grauman, B. Leibe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21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Texture</a:t>
            </a:r>
          </a:p>
        </p:txBody>
      </p:sp>
      <p:sp>
        <p:nvSpPr>
          <p:cNvPr id="848055" name="Rectangle 18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5105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The texture features of a patch can be considered a descriptor.</a:t>
            </a:r>
          </a:p>
          <a:p>
            <a:pPr eaLnBrk="1" hangingPunct="1"/>
            <a:r>
              <a:rPr lang="en-US" sz="2800" dirty="0" smtClean="0"/>
              <a:t>E.g. the LBP histogram is a texture descriptor for a patch.</a:t>
            </a:r>
          </a:p>
        </p:txBody>
      </p:sp>
      <p:pic>
        <p:nvPicPr>
          <p:cNvPr id="847875" name="Picture 3" descr="hexho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876" name="Picture 4" descr="D001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878" name="Picture 6" descr="D022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48053" name="Rectangle 181"/>
          <p:cNvSpPr>
            <a:spLocks noChangeArrowheads="1"/>
          </p:cNvSpPr>
          <p:nvPr/>
        </p:nvSpPr>
        <p:spPr bwMode="auto">
          <a:xfrm>
            <a:off x="152400" y="6140450"/>
            <a:ext cx="891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FFFF"/>
                </a:solidFill>
                <a:ea typeface="+mn-ea"/>
                <a:cs typeface="Arial" charset="0"/>
              </a:rPr>
              <a:t>; </a:t>
            </a:r>
            <a:r>
              <a:rPr lang="en-US" dirty="0">
                <a:solidFill>
                  <a:srgbClr val="FFFFFF"/>
                </a:solidFill>
                <a:ea typeface="+mn-ea"/>
                <a:cs typeface="Arial" charset="0"/>
              </a:rPr>
              <a:t>Varma &amp; Zisserman, 2002, 2003</a:t>
            </a:r>
            <a:r>
              <a:rPr lang="en-US" dirty="0" smtClean="0">
                <a:solidFill>
                  <a:srgbClr val="FFFFFF"/>
                </a:solidFill>
                <a:ea typeface="+mn-ea"/>
                <a:cs typeface="Arial" charset="0"/>
              </a:rPr>
              <a:t>;, </a:t>
            </a:r>
            <a:r>
              <a:rPr lang="en-US" dirty="0">
                <a:solidFill>
                  <a:srgbClr val="FFFFFF"/>
                </a:solidFill>
                <a:ea typeface="+mn-ea"/>
                <a:cs typeface="Arial" charset="0"/>
              </a:rPr>
              <a:t>2003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5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055" grpId="0" build="p"/>
      <p:bldP spid="84805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5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1269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1270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sp>
        <p:nvSpPr>
          <p:cNvPr id="1126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0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2294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2295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pic>
        <p:nvPicPr>
          <p:cNvPr id="12292" name="Picture 6" descr="speech6"/>
          <p:cNvPicPr>
            <a:picLocks noChangeAspect="1" noChangeArrowheads="1"/>
          </p:cNvPicPr>
          <p:nvPr/>
        </p:nvPicPr>
        <p:blipFill>
          <a:blip r:embed="rId4" cstate="print">
            <a:lum contrast="50000"/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229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6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3319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3320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pic>
        <p:nvPicPr>
          <p:cNvPr id="13316" name="Picture 6" descr="speech6"/>
          <p:cNvPicPr>
            <a:picLocks noChangeAspect="1" noChangeArrowheads="1"/>
          </p:cNvPicPr>
          <p:nvPr/>
        </p:nvPicPr>
        <p:blipFill>
          <a:blip r:embed="rId4" cstate="print">
            <a:lum contrast="50000"/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3317" name="Picture 7" descr="speech2"/>
          <p:cNvPicPr>
            <a:picLocks noChangeAspect="1" noChangeArrowheads="1"/>
          </p:cNvPicPr>
          <p:nvPr/>
        </p:nvPicPr>
        <p:blipFill>
          <a:blip r:embed="rId5" cstate="print">
            <a:lum contrast="50000"/>
          </a:blip>
          <a:srcRect/>
          <a:stretch>
            <a:fillRect/>
          </a:stretch>
        </p:blipFill>
        <p:spPr bwMode="auto">
          <a:xfrm>
            <a:off x="1828800" y="3254375"/>
            <a:ext cx="6858000" cy="253682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331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4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ata\Patches\Caltech\CategoryPatchPairs\Test\Pairs_0010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16409" r="6235" b="13267"/>
          <a:stretch/>
        </p:blipFill>
        <p:spPr bwMode="auto">
          <a:xfrm>
            <a:off x="-130628" y="1"/>
            <a:ext cx="9274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0000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solidFill>
                  <a:schemeClr val="bg1"/>
                </a:solidFill>
                <a:latin typeface="Kalinga" pitchFamily="34" charset="0"/>
                <a:cs typeface="Kalinga" pitchFamily="34" charset="0"/>
              </a:rPr>
              <a:t>How do we describe an image patch?</a:t>
            </a:r>
            <a:endParaRPr lang="en-US" sz="3600" spc="-200" dirty="0">
              <a:solidFill>
                <a:schemeClr val="bg1"/>
              </a:solidFill>
              <a:latin typeface="Kalinga" pitchFamily="34" charset="0"/>
              <a:cs typeface="Kali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bag-of-words representation?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For a text document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Have a dictionary of non-common words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Count the occurrence of each word in that document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Make a histogram of the counts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Normalize the histogram by dividing each count by the sum of all the counts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The histogram is the representation.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5806280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apple   worm   tree  dog   joint   leaf   grass   bush   fence 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600200" y="5334000"/>
            <a:ext cx="381000" cy="4722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362200" y="5570140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048000" y="4861720"/>
            <a:ext cx="381000" cy="9445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591636" y="5562474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159954" y="5334000"/>
            <a:ext cx="381000" cy="4722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724400" y="4886741"/>
            <a:ext cx="381000" cy="9445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379496" y="5559568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096000" y="5605861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781800" y="5798614"/>
            <a:ext cx="304800" cy="5374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4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</p:txBody>
      </p:sp>
      <p:grpSp>
        <p:nvGrpSpPr>
          <p:cNvPr id="66564" name="Group 54"/>
          <p:cNvGrpSpPr>
            <a:grpSpLocks/>
          </p:cNvGrpSpPr>
          <p:nvPr/>
        </p:nvGrpSpPr>
        <p:grpSpPr bwMode="auto">
          <a:xfrm>
            <a:off x="609600" y="2514600"/>
            <a:ext cx="1547813" cy="2000250"/>
            <a:chOff x="288" y="2928"/>
            <a:chExt cx="864" cy="1116"/>
          </a:xfrm>
        </p:grpSpPr>
        <p:pic>
          <p:nvPicPr>
            <p:cNvPr id="66580" name="Picture 55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720" y="3216"/>
              <a:ext cx="288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1" name="Picture 56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864" y="3504"/>
              <a:ext cx="288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2" name="Picture 5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384" y="3504"/>
              <a:ext cx="28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3" name="Picture 5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288" y="3216"/>
              <a:ext cx="2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4" name="Picture 5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624" y="2928"/>
              <a:ext cx="288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5" name="Picture 6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768" y="3792"/>
              <a:ext cx="3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565" name="Picture 62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75458"/>
          <a:stretch>
            <a:fillRect/>
          </a:stretch>
        </p:blipFill>
        <p:spPr bwMode="auto">
          <a:xfrm>
            <a:off x="3352800" y="3511550"/>
            <a:ext cx="78263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3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49956" r="42499" b="16507"/>
          <a:stretch>
            <a:fillRect/>
          </a:stretch>
        </p:blipFill>
        <p:spPr bwMode="auto">
          <a:xfrm>
            <a:off x="4862513" y="3670300"/>
            <a:ext cx="5683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64" descr="bicyc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8" r="60001"/>
          <a:stretch>
            <a:fillRect/>
          </a:stretch>
        </p:blipFill>
        <p:spPr bwMode="auto">
          <a:xfrm>
            <a:off x="3744913" y="2667000"/>
            <a:ext cx="6953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65" descr="bicyc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0612" r="22501" b="37468"/>
          <a:stretch>
            <a:fillRect/>
          </a:stretch>
        </p:blipFill>
        <p:spPr bwMode="auto">
          <a:xfrm>
            <a:off x="4600575" y="2974975"/>
            <a:ext cx="78263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66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55000" b="54236"/>
          <a:stretch>
            <a:fillRect/>
          </a:stretch>
        </p:blipFill>
        <p:spPr bwMode="auto">
          <a:xfrm>
            <a:off x="4167188" y="3670300"/>
            <a:ext cx="515937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67" descr="viol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5" t="2991" r="21428" b="71085"/>
          <a:stretch>
            <a:fillRect/>
          </a:stretch>
        </p:blipFill>
        <p:spPr bwMode="auto">
          <a:xfrm>
            <a:off x="7086600" y="3962400"/>
            <a:ext cx="4016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71" name="Group 68"/>
          <p:cNvGrpSpPr>
            <a:grpSpLocks/>
          </p:cNvGrpSpPr>
          <p:nvPr/>
        </p:nvGrpSpPr>
        <p:grpSpPr bwMode="auto">
          <a:xfrm>
            <a:off x="6738938" y="2651125"/>
            <a:ext cx="2024062" cy="1704975"/>
            <a:chOff x="4416" y="3072"/>
            <a:chExt cx="1035" cy="872"/>
          </a:xfrm>
        </p:grpSpPr>
        <p:pic>
          <p:nvPicPr>
            <p:cNvPr id="66575" name="Picture 69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752" y="3600"/>
              <a:ext cx="377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6" name="Picture 7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5040" y="3360"/>
              <a:ext cx="4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7" name="Picture 71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560" y="3408"/>
              <a:ext cx="446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8" name="Picture 72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4416" y="3456"/>
              <a:ext cx="211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9" name="Picture 73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608" y="3072"/>
              <a:ext cx="480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572" name="Rectangle 74"/>
          <p:cNvSpPr>
            <a:spLocks noChangeArrowheads="1"/>
          </p:cNvSpPr>
          <p:nvPr/>
        </p:nvSpPr>
        <p:spPr bwMode="auto">
          <a:xfrm>
            <a:off x="304800" y="2362200"/>
            <a:ext cx="21336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66573" name="Rectangle 75"/>
          <p:cNvSpPr>
            <a:spLocks noChangeArrowheads="1"/>
          </p:cNvSpPr>
          <p:nvPr/>
        </p:nvSpPr>
        <p:spPr bwMode="auto">
          <a:xfrm>
            <a:off x="3200400" y="2362200"/>
            <a:ext cx="24384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66574" name="Rectangle 76"/>
          <p:cNvSpPr>
            <a:spLocks noChangeArrowheads="1"/>
          </p:cNvSpPr>
          <p:nvPr/>
        </p:nvSpPr>
        <p:spPr bwMode="auto">
          <a:xfrm>
            <a:off x="6400800" y="2362200"/>
            <a:ext cx="24384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5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/>
            <a:endParaRPr lang="en-US">
              <a:latin typeface="Calibri" charset="0"/>
            </a:endParaRPr>
          </a:p>
        </p:txBody>
      </p:sp>
      <p:grpSp>
        <p:nvGrpSpPr>
          <p:cNvPr id="67587" name="Group 4"/>
          <p:cNvGrpSpPr>
            <a:grpSpLocks/>
          </p:cNvGrpSpPr>
          <p:nvPr/>
        </p:nvGrpSpPr>
        <p:grpSpPr bwMode="auto">
          <a:xfrm>
            <a:off x="1828800" y="2763838"/>
            <a:ext cx="5029200" cy="817562"/>
            <a:chOff x="96" y="96"/>
            <a:chExt cx="5616" cy="912"/>
          </a:xfrm>
        </p:grpSpPr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>
              <a:off x="96" y="96"/>
              <a:ext cx="5616" cy="912"/>
            </a:xfrm>
            <a:prstGeom prst="rect">
              <a:avLst/>
            </a:prstGeom>
            <a:solidFill>
              <a:srgbClr val="FFE4C9"/>
            </a:solidFill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pic>
          <p:nvPicPr>
            <p:cNvPr id="67590" name="Picture 6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40" y="624"/>
              <a:ext cx="38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1" name="Picture 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800" y="576"/>
              <a:ext cx="38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2" name="Picture 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240" y="192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3" name="Picture 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3600" y="57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4" name="Picture 1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1104" y="247"/>
              <a:ext cx="38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5" name="Picture 1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2640" y="240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6" name="Picture 12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75458"/>
            <a:stretch>
              <a:fillRect/>
            </a:stretch>
          </p:blipFill>
          <p:spPr bwMode="auto">
            <a:xfrm>
              <a:off x="1104" y="672"/>
              <a:ext cx="432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7" name="Picture 13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49956" r="42499" b="16507"/>
            <a:stretch>
              <a:fillRect/>
            </a:stretch>
          </p:blipFill>
          <p:spPr bwMode="auto">
            <a:xfrm>
              <a:off x="5328" y="576"/>
              <a:ext cx="31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8" name="Picture 14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512" y="240"/>
              <a:ext cx="285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9" name="Picture 15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88" r="60001"/>
            <a:stretch>
              <a:fillRect/>
            </a:stretch>
          </p:blipFill>
          <p:spPr bwMode="auto">
            <a:xfrm>
              <a:off x="2160" y="242"/>
              <a:ext cx="38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0" name="Picture 16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0612" r="22501" b="37468"/>
            <a:stretch>
              <a:fillRect/>
            </a:stretch>
          </p:blipFill>
          <p:spPr bwMode="auto">
            <a:xfrm>
              <a:off x="3600" y="240"/>
              <a:ext cx="43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1" name="Picture 17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2991" r="21428" b="71085"/>
            <a:stretch>
              <a:fillRect/>
            </a:stretch>
          </p:blipFill>
          <p:spPr bwMode="auto">
            <a:xfrm>
              <a:off x="3198" y="288"/>
              <a:ext cx="354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2" name="Picture 18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080" y="288"/>
              <a:ext cx="52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3" name="Picture 19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1584" y="384"/>
              <a:ext cx="57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4" name="Picture 2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400" y="672"/>
              <a:ext cx="624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5" name="Picture 21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720" y="336"/>
              <a:ext cx="296" cy="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6" name="Picture 22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896" y="190"/>
              <a:ext cx="672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79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Quantize features using visual vocabulary 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95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Quantize features using visual vocabulary 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Represent images by frequencies of </a:t>
            </a:r>
            <a:br>
              <a:rPr lang="en-US">
                <a:latin typeface="Calibri" charset="0"/>
              </a:rPr>
            </a:b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words</a:t>
            </a:r>
            <a:r>
              <a:rPr lang="ja-JP" altLang="en-US">
                <a:latin typeface="Calibri" charset="0"/>
              </a:rPr>
              <a:t>”</a:t>
            </a:r>
            <a:r>
              <a:rPr lang="en-US">
                <a:latin typeface="Calibri" charset="0"/>
              </a:rPr>
              <a:t> </a:t>
            </a:r>
          </a:p>
        </p:txBody>
      </p:sp>
      <p:grpSp>
        <p:nvGrpSpPr>
          <p:cNvPr id="69635" name="Group 4"/>
          <p:cNvGrpSpPr>
            <a:grpSpLocks/>
          </p:cNvGrpSpPr>
          <p:nvPr/>
        </p:nvGrpSpPr>
        <p:grpSpPr bwMode="auto">
          <a:xfrm>
            <a:off x="228600" y="4343400"/>
            <a:ext cx="8763000" cy="2209800"/>
            <a:chOff x="144" y="1776"/>
            <a:chExt cx="5520" cy="1392"/>
          </a:xfrm>
        </p:grpSpPr>
        <p:sp>
          <p:nvSpPr>
            <p:cNvPr id="69637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38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39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0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1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2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3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4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5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6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7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8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9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0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69651" name="Picture 1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2" name="Picture 2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3" name="Picture 2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4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5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6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7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69658" name="Picture 26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9" name="Picture 2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0" name="Picture 28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1" name="Picture 2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2" name="Picture 3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3" name="Picture 3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4" name="Picture 3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5" name="Picture 33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6" name="Picture 34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A possible texture representation</a:t>
            </a:r>
          </a:p>
        </p:txBody>
      </p:sp>
      <p:pic>
        <p:nvPicPr>
          <p:cNvPr id="9219" name="Picture 3" descr="hexho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0668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0" name="Picture 4" descr="D001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8194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1" name="Picture 5" descr="D022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60375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2" name="Picture 6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2098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3" name="Picture 7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22113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4" name="Picture 8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22098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5" name="Picture 9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6" name="Picture 10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7" name="Picture 11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8" name="Picture 12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9" name="Picture 13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48006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5029200" y="1066800"/>
            <a:ext cx="152400" cy="10668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52578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5486400" y="3111500"/>
            <a:ext cx="152400" cy="6985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7150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5943600" y="3076575"/>
            <a:ext cx="152400" cy="73342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61722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6400800" y="2832100"/>
            <a:ext cx="152400" cy="977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8" name="AutoShape 22"/>
          <p:cNvSpPr>
            <a:spLocks noChangeArrowheads="1"/>
          </p:cNvSpPr>
          <p:nvPr/>
        </p:nvSpPr>
        <p:spPr bwMode="auto">
          <a:xfrm>
            <a:off x="3679825" y="1524000"/>
            <a:ext cx="484188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9" name="AutoShape 23"/>
          <p:cNvSpPr>
            <a:spLocks noChangeArrowheads="1"/>
          </p:cNvSpPr>
          <p:nvPr/>
        </p:nvSpPr>
        <p:spPr bwMode="auto">
          <a:xfrm>
            <a:off x="3706813" y="327660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4711700" y="2376488"/>
            <a:ext cx="286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Universal texton dictionary</a:t>
            </a:r>
          </a:p>
        </p:txBody>
      </p:sp>
      <p:pic>
        <p:nvPicPr>
          <p:cNvPr id="9241" name="Picture 25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2" name="Picture 26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3" name="Picture 27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4" name="Picture 28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6629400" y="4756150"/>
            <a:ext cx="152400" cy="920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6" name="Rectangle 30"/>
          <p:cNvSpPr>
            <a:spLocks noChangeArrowheads="1"/>
          </p:cNvSpPr>
          <p:nvPr/>
        </p:nvSpPr>
        <p:spPr bwMode="auto">
          <a:xfrm>
            <a:off x="68580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7" name="Rectangle 31"/>
          <p:cNvSpPr>
            <a:spLocks noChangeArrowheads="1"/>
          </p:cNvSpPr>
          <p:nvPr/>
        </p:nvSpPr>
        <p:spPr bwMode="auto">
          <a:xfrm>
            <a:off x="7086600" y="4708525"/>
            <a:ext cx="152400" cy="96837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8" name="Rectangle 32"/>
          <p:cNvSpPr>
            <a:spLocks noChangeArrowheads="1"/>
          </p:cNvSpPr>
          <p:nvPr/>
        </p:nvSpPr>
        <p:spPr bwMode="auto">
          <a:xfrm>
            <a:off x="73152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9" name="AutoShape 33"/>
          <p:cNvSpPr>
            <a:spLocks noChangeArrowheads="1"/>
          </p:cNvSpPr>
          <p:nvPr/>
        </p:nvSpPr>
        <p:spPr bwMode="auto">
          <a:xfrm>
            <a:off x="3706813" y="513715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50" name="Picture 34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1" name="Picture 35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2" name="Picture 36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3" name="Picture 37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4" name="Picture 38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5" name="Picture 39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6" name="Picture 40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7" name="Picture 41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8" name="Picture 42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59" name="Rectangle 43"/>
          <p:cNvSpPr>
            <a:spLocks noChangeArrowheads="1"/>
          </p:cNvSpPr>
          <p:nvPr/>
        </p:nvSpPr>
        <p:spPr bwMode="auto">
          <a:xfrm>
            <a:off x="5486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0" name="Rectangle 44"/>
          <p:cNvSpPr>
            <a:spLocks noChangeArrowheads="1"/>
          </p:cNvSpPr>
          <p:nvPr/>
        </p:nvSpPr>
        <p:spPr bwMode="auto">
          <a:xfrm>
            <a:off x="5715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1" name="Rectangle 45"/>
          <p:cNvSpPr>
            <a:spLocks noChangeArrowheads="1"/>
          </p:cNvSpPr>
          <p:nvPr/>
        </p:nvSpPr>
        <p:spPr bwMode="auto">
          <a:xfrm>
            <a:off x="59436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2" name="Rectangle 46"/>
          <p:cNvSpPr>
            <a:spLocks noChangeArrowheads="1"/>
          </p:cNvSpPr>
          <p:nvPr/>
        </p:nvSpPr>
        <p:spPr bwMode="auto">
          <a:xfrm>
            <a:off x="61722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3" name="Rectangle 47"/>
          <p:cNvSpPr>
            <a:spLocks noChangeArrowheads="1"/>
          </p:cNvSpPr>
          <p:nvPr/>
        </p:nvSpPr>
        <p:spPr bwMode="auto">
          <a:xfrm>
            <a:off x="6400800" y="190500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4" name="Rectangle 48"/>
          <p:cNvSpPr>
            <a:spLocks noChangeArrowheads="1"/>
          </p:cNvSpPr>
          <p:nvPr/>
        </p:nvSpPr>
        <p:spPr bwMode="auto">
          <a:xfrm>
            <a:off x="6629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5" name="Rectangle 49"/>
          <p:cNvSpPr>
            <a:spLocks noChangeArrowheads="1"/>
          </p:cNvSpPr>
          <p:nvPr/>
        </p:nvSpPr>
        <p:spPr bwMode="auto">
          <a:xfrm>
            <a:off x="6858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6" name="Rectangle 50"/>
          <p:cNvSpPr>
            <a:spLocks noChangeArrowheads="1"/>
          </p:cNvSpPr>
          <p:nvPr/>
        </p:nvSpPr>
        <p:spPr bwMode="auto">
          <a:xfrm>
            <a:off x="70866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7" name="Rectangle 51"/>
          <p:cNvSpPr>
            <a:spLocks noChangeArrowheads="1"/>
          </p:cNvSpPr>
          <p:nvPr/>
        </p:nvSpPr>
        <p:spPr bwMode="auto">
          <a:xfrm>
            <a:off x="73152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68" name="Picture 52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8862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69" name="Picture 53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8877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0" name="Picture 54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38862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1" name="Picture 55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2" name="Picture 56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3" name="Picture 57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4" name="Picture 58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75" name="Rectangle 59"/>
          <p:cNvSpPr>
            <a:spLocks noChangeArrowheads="1"/>
          </p:cNvSpPr>
          <p:nvPr/>
        </p:nvSpPr>
        <p:spPr bwMode="auto">
          <a:xfrm>
            <a:off x="66294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6" name="Rectangle 60"/>
          <p:cNvSpPr>
            <a:spLocks noChangeArrowheads="1"/>
          </p:cNvSpPr>
          <p:nvPr/>
        </p:nvSpPr>
        <p:spPr bwMode="auto">
          <a:xfrm>
            <a:off x="6858000" y="365760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7" name="Rectangle 61"/>
          <p:cNvSpPr>
            <a:spLocks noChangeArrowheads="1"/>
          </p:cNvSpPr>
          <p:nvPr/>
        </p:nvSpPr>
        <p:spPr bwMode="auto">
          <a:xfrm>
            <a:off x="70866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8" name="Rectangle 62"/>
          <p:cNvSpPr>
            <a:spLocks noChangeArrowheads="1"/>
          </p:cNvSpPr>
          <p:nvPr/>
        </p:nvSpPr>
        <p:spPr bwMode="auto">
          <a:xfrm>
            <a:off x="73152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9" name="Rectangle 63"/>
          <p:cNvSpPr>
            <a:spLocks noChangeArrowheads="1"/>
          </p:cNvSpPr>
          <p:nvPr/>
        </p:nvSpPr>
        <p:spPr bwMode="auto">
          <a:xfrm>
            <a:off x="48006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0" name="Rectangle 64"/>
          <p:cNvSpPr>
            <a:spLocks noChangeArrowheads="1"/>
          </p:cNvSpPr>
          <p:nvPr/>
        </p:nvSpPr>
        <p:spPr bwMode="auto">
          <a:xfrm>
            <a:off x="50292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1" name="Rectangle 65"/>
          <p:cNvSpPr>
            <a:spLocks noChangeArrowheads="1"/>
          </p:cNvSpPr>
          <p:nvPr/>
        </p:nvSpPr>
        <p:spPr bwMode="auto">
          <a:xfrm>
            <a:off x="5257800" y="36576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82" name="Picture 66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574675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3" name="Picture 67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574833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4" name="Picture 68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574675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85" name="Rectangle 69"/>
          <p:cNvSpPr>
            <a:spLocks noChangeArrowheads="1"/>
          </p:cNvSpPr>
          <p:nvPr/>
        </p:nvSpPr>
        <p:spPr bwMode="auto">
          <a:xfrm>
            <a:off x="48006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6" name="Rectangle 70"/>
          <p:cNvSpPr>
            <a:spLocks noChangeArrowheads="1"/>
          </p:cNvSpPr>
          <p:nvPr/>
        </p:nvSpPr>
        <p:spPr bwMode="auto">
          <a:xfrm>
            <a:off x="5029200" y="544195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7" name="Rectangle 71"/>
          <p:cNvSpPr>
            <a:spLocks noChangeArrowheads="1"/>
          </p:cNvSpPr>
          <p:nvPr/>
        </p:nvSpPr>
        <p:spPr bwMode="auto">
          <a:xfrm>
            <a:off x="52578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88" name="Picture 72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9" name="Picture 73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0" name="Picture 74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1" name="Picture 75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2" name="Picture 76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93" name="Rectangle 77"/>
          <p:cNvSpPr>
            <a:spLocks noChangeArrowheads="1"/>
          </p:cNvSpPr>
          <p:nvPr/>
        </p:nvSpPr>
        <p:spPr bwMode="auto">
          <a:xfrm>
            <a:off x="54864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4" name="Rectangle 78"/>
          <p:cNvSpPr>
            <a:spLocks noChangeArrowheads="1"/>
          </p:cNvSpPr>
          <p:nvPr/>
        </p:nvSpPr>
        <p:spPr bwMode="auto">
          <a:xfrm>
            <a:off x="57150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5" name="Rectangle 79"/>
          <p:cNvSpPr>
            <a:spLocks noChangeArrowheads="1"/>
          </p:cNvSpPr>
          <p:nvPr/>
        </p:nvSpPr>
        <p:spPr bwMode="auto">
          <a:xfrm>
            <a:off x="59436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6" name="Rectangle 80"/>
          <p:cNvSpPr>
            <a:spLocks noChangeArrowheads="1"/>
          </p:cNvSpPr>
          <p:nvPr/>
        </p:nvSpPr>
        <p:spPr bwMode="auto">
          <a:xfrm>
            <a:off x="61722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7" name="Rectangle 81"/>
          <p:cNvSpPr>
            <a:spLocks noChangeArrowheads="1"/>
          </p:cNvSpPr>
          <p:nvPr/>
        </p:nvSpPr>
        <p:spPr bwMode="auto">
          <a:xfrm>
            <a:off x="6400800" y="5441950"/>
            <a:ext cx="152400" cy="2349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8" name="Text Box 82"/>
          <p:cNvSpPr txBox="1">
            <a:spLocks noChangeArrowheads="1"/>
          </p:cNvSpPr>
          <p:nvPr/>
        </p:nvSpPr>
        <p:spPr bwMode="auto">
          <a:xfrm>
            <a:off x="5534025" y="1374775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histogram</a:t>
            </a:r>
          </a:p>
        </p:txBody>
      </p:sp>
      <p:sp>
        <p:nvSpPr>
          <p:cNvPr id="954452" name="Rectangle 84"/>
          <p:cNvSpPr>
            <a:spLocks noChangeArrowheads="1"/>
          </p:cNvSpPr>
          <p:nvPr/>
        </p:nvSpPr>
        <p:spPr bwMode="auto">
          <a:xfrm>
            <a:off x="152400" y="6140450"/>
            <a:ext cx="891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4496-F575-41DE-9549-53E961162757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2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45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4343400" y="2667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9380" name="Picture 4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7" t="15742" r="4668" b="44186"/>
          <a:stretch>
            <a:fillRect/>
          </a:stretch>
        </p:blipFill>
        <p:spPr bwMode="auto">
          <a:xfrm>
            <a:off x="4343400" y="259080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229600" cy="4830763"/>
          </a:xfrm>
          <a:noFill/>
        </p:spPr>
        <p:txBody>
          <a:bodyPr/>
          <a:lstStyle/>
          <a:p>
            <a:r>
              <a:rPr lang="en-US" sz="2400" dirty="0">
                <a:latin typeface="Calibri" charset="0"/>
              </a:rPr>
              <a:t>Regular </a:t>
            </a:r>
            <a:r>
              <a:rPr lang="en-US" sz="2400" dirty="0" smtClean="0">
                <a:latin typeface="Calibri" charset="0"/>
              </a:rPr>
              <a:t>grid</a:t>
            </a:r>
            <a:r>
              <a:rPr lang="en-US" sz="2400" dirty="0" smtClean="0">
                <a:solidFill>
                  <a:schemeClr val="accent2"/>
                </a:solidFill>
                <a:latin typeface="Calibri" charset="0"/>
              </a:rPr>
              <a:t>: every grid square is a feature</a:t>
            </a:r>
            <a:endParaRPr lang="en-US" sz="2400" dirty="0">
              <a:latin typeface="Calibri" charset="0"/>
            </a:endParaRPr>
          </a:p>
          <a:p>
            <a:pPr lvl="1"/>
            <a:r>
              <a:rPr lang="en-US" sz="1800" dirty="0">
                <a:latin typeface="Calibri" charset="0"/>
              </a:rPr>
              <a:t>Vogel &amp; Schiele, 2003</a:t>
            </a:r>
          </a:p>
          <a:p>
            <a:pPr lvl="1"/>
            <a:r>
              <a:rPr lang="en-US" sz="1800" dirty="0" err="1">
                <a:latin typeface="Calibri" charset="0"/>
              </a:rPr>
              <a:t>Fei-Fei</a:t>
            </a:r>
            <a:r>
              <a:rPr lang="en-US" sz="1800" dirty="0">
                <a:latin typeface="Calibri" charset="0"/>
              </a:rPr>
              <a:t> &amp; </a:t>
            </a:r>
            <a:r>
              <a:rPr lang="en-US" sz="1800" dirty="0" err="1">
                <a:latin typeface="Calibri" charset="0"/>
              </a:rPr>
              <a:t>Perona</a:t>
            </a:r>
            <a:r>
              <a:rPr lang="en-US" sz="1800" dirty="0">
                <a:latin typeface="Calibri" charset="0"/>
              </a:rPr>
              <a:t>, 2005</a:t>
            </a:r>
          </a:p>
          <a:p>
            <a:r>
              <a:rPr lang="en-US" sz="2400" dirty="0">
                <a:latin typeface="Calibri" charset="0"/>
              </a:rPr>
              <a:t>Interest point </a:t>
            </a:r>
            <a:r>
              <a:rPr lang="en-US" sz="2400" dirty="0" smtClean="0">
                <a:latin typeface="Calibri" charset="0"/>
              </a:rPr>
              <a:t>detector</a:t>
            </a:r>
            <a:r>
              <a:rPr lang="en-US" sz="2400" dirty="0" smtClean="0">
                <a:solidFill>
                  <a:schemeClr val="accent2"/>
                </a:solidFill>
                <a:latin typeface="Calibri" charset="0"/>
              </a:rPr>
              <a:t>: the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  <a:latin typeface="Calibri" charset="0"/>
              </a:rPr>
              <a:t>region around each point</a:t>
            </a:r>
            <a:endParaRPr lang="en-US" sz="2400" dirty="0">
              <a:latin typeface="Calibri" charset="0"/>
            </a:endParaRPr>
          </a:p>
          <a:p>
            <a:pPr lvl="1"/>
            <a:r>
              <a:rPr lang="en-US" sz="1800" dirty="0" err="1">
                <a:latin typeface="Calibri" charset="0"/>
              </a:rPr>
              <a:t>Csurka</a:t>
            </a:r>
            <a:r>
              <a:rPr lang="en-US" sz="1800" dirty="0">
                <a:latin typeface="Calibri" charset="0"/>
              </a:rPr>
              <a:t> et al. 2004</a:t>
            </a:r>
          </a:p>
          <a:p>
            <a:pPr lvl="1"/>
            <a:r>
              <a:rPr lang="en-US" sz="1800" dirty="0" err="1">
                <a:latin typeface="Calibri" charset="0"/>
              </a:rPr>
              <a:t>Fei-Fei</a:t>
            </a:r>
            <a:r>
              <a:rPr lang="en-US" sz="1800" dirty="0">
                <a:latin typeface="Calibri" charset="0"/>
              </a:rPr>
              <a:t> &amp; </a:t>
            </a:r>
            <a:r>
              <a:rPr lang="en-US" sz="1800" dirty="0" err="1">
                <a:latin typeface="Calibri" charset="0"/>
              </a:rPr>
              <a:t>Perona</a:t>
            </a:r>
            <a:r>
              <a:rPr lang="en-US" sz="1800" dirty="0">
                <a:latin typeface="Calibri" charset="0"/>
              </a:rPr>
              <a:t>, 2005</a:t>
            </a:r>
          </a:p>
          <a:p>
            <a:pPr lvl="1"/>
            <a:r>
              <a:rPr lang="en-US" sz="1800" dirty="0" err="1">
                <a:latin typeface="Calibri" charset="0"/>
              </a:rPr>
              <a:t>Sivic</a:t>
            </a:r>
            <a:r>
              <a:rPr lang="en-US" sz="1800" dirty="0">
                <a:latin typeface="Calibri" charset="0"/>
              </a:rPr>
              <a:t> et al. 2005</a:t>
            </a:r>
          </a:p>
        </p:txBody>
      </p:sp>
      <p:sp>
        <p:nvSpPr>
          <p:cNvPr id="7168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1. Feature extraction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Line 4"/>
          <p:cNvSpPr>
            <a:spLocks noChangeShapeType="1"/>
          </p:cNvSpPr>
          <p:nvPr/>
        </p:nvSpPr>
        <p:spPr bwMode="auto">
          <a:xfrm flipH="1" flipV="1">
            <a:off x="4191000" y="1828800"/>
            <a:ext cx="24384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732" name="Picture 5" descr="133125_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2" r="49472"/>
          <a:stretch>
            <a:fillRect/>
          </a:stretch>
        </p:blipFill>
        <p:spPr bwMode="auto">
          <a:xfrm>
            <a:off x="2895600" y="1371600"/>
            <a:ext cx="115887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3" name="Group 6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3740" name="AutoShape 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3741" name="Line 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2" name="Line 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3" name="Line 1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4" name="Line 1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5" name="Line 1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3734" name="Line 13"/>
          <p:cNvSpPr>
            <a:spLocks noChangeShapeType="1"/>
          </p:cNvSpPr>
          <p:nvPr/>
        </p:nvSpPr>
        <p:spPr bwMode="auto">
          <a:xfrm flipV="1">
            <a:off x="1752600" y="1828800"/>
            <a:ext cx="8382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5" name="Text Box 14"/>
          <p:cNvSpPr txBox="1">
            <a:spLocks noChangeArrowheads="1"/>
          </p:cNvSpPr>
          <p:nvPr/>
        </p:nvSpPr>
        <p:spPr bwMode="auto">
          <a:xfrm>
            <a:off x="2655888" y="2668588"/>
            <a:ext cx="17637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b="1">
                <a:solidFill>
                  <a:srgbClr val="0000CC"/>
                </a:solidFill>
              </a:rPr>
              <a:t>Normalize patch</a:t>
            </a:r>
            <a:endParaRPr lang="en-US" b="1">
              <a:solidFill>
                <a:srgbClr val="0000CC"/>
              </a:solidFill>
            </a:endParaRPr>
          </a:p>
        </p:txBody>
      </p:sp>
      <p:sp>
        <p:nvSpPr>
          <p:cNvPr id="73736" name="Text Box 15"/>
          <p:cNvSpPr txBox="1">
            <a:spLocks noChangeArrowheads="1"/>
          </p:cNvSpPr>
          <p:nvPr/>
        </p:nvSpPr>
        <p:spPr bwMode="auto">
          <a:xfrm>
            <a:off x="4821238" y="3687763"/>
            <a:ext cx="385127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000">
                <a:solidFill>
                  <a:srgbClr val="0000CC"/>
                </a:solidFill>
              </a:rPr>
              <a:t>Detect patches</a:t>
            </a:r>
            <a:endParaRPr lang="en-GB" sz="2000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[Mikojaczyk and Schmid ’02]</a:t>
            </a: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[Mata, Chum, Urban &amp; Pajdla, ’02] </a:t>
            </a: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[Sivic &amp; Zisserman, ’03]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73737" name="Text Box 16"/>
          <p:cNvSpPr txBox="1">
            <a:spLocks noChangeArrowheads="1"/>
          </p:cNvSpPr>
          <p:nvPr/>
        </p:nvSpPr>
        <p:spPr bwMode="auto">
          <a:xfrm>
            <a:off x="457200" y="2438400"/>
            <a:ext cx="15621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b="1">
                <a:solidFill>
                  <a:srgbClr val="0000CC"/>
                </a:solidFill>
              </a:rPr>
              <a:t>Compute </a:t>
            </a:r>
            <a:r>
              <a:rPr lang="en-GB" b="1">
                <a:solidFill>
                  <a:srgbClr val="0000CC"/>
                </a:solidFill>
              </a:rPr>
              <a:t>SIFT </a:t>
            </a:r>
            <a:r>
              <a:rPr lang="cs-CZ" b="1">
                <a:solidFill>
                  <a:srgbClr val="0000CC"/>
                </a:solidFill>
              </a:rPr>
              <a:t>descriptor</a:t>
            </a:r>
            <a:endParaRPr lang="en-GB" b="1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      [Lowe’99]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73738" name="Text Box 17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1. Feature extraction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200" y="3739065"/>
            <a:ext cx="3129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560" y="1002979"/>
            <a:ext cx="3129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6290" y="958334"/>
            <a:ext cx="3129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5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5105400" y="9906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4783" name="AutoShape 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4784" name="Line 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5" name="Line 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6" name="Line 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7" name="Line 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8" name="Line 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4756" name="Group 10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4761" name="Group 11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4777" name="AutoShape 12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78" name="Line 13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9" name="Line 14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0" name="Line 15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1" name="Line 16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2" name="Line 17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4762" name="Group 18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4771" name="AutoShape 19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72" name="Line 20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3" name="Line 21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4" name="Line 22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5" name="Line 23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6" name="Line 24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4763" name="Group 25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4765" name="AutoShape 26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66" name="Line 27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7" name="Line 28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8" name="Line 29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9" name="Line 30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0" name="Line 31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4764" name="Text Box 32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4757" name="Rectangle 33"/>
          <p:cNvSpPr>
            <a:spLocks noChangeArrowheads="1"/>
          </p:cNvSpPr>
          <p:nvPr/>
        </p:nvSpPr>
        <p:spPr bwMode="auto">
          <a:xfrm>
            <a:off x="4953000" y="10668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pic>
        <p:nvPicPr>
          <p:cNvPr id="74758" name="Picture 34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Line 35"/>
          <p:cNvSpPr>
            <a:spLocks noChangeShapeType="1"/>
          </p:cNvSpPr>
          <p:nvPr/>
        </p:nvSpPr>
        <p:spPr bwMode="auto">
          <a:xfrm flipH="1" flipV="1">
            <a:off x="4191000" y="1828800"/>
            <a:ext cx="6096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1701" name="Rectangle 3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1. Feature extraction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3200400"/>
            <a:ext cx="2916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Lots of feature descriptors </a:t>
            </a:r>
          </a:p>
          <a:p>
            <a:r>
              <a:rPr lang="en-US" dirty="0" smtClean="0"/>
              <a:t>for the whole image or set</a:t>
            </a:r>
          </a:p>
          <a:p>
            <a:r>
              <a:rPr lang="en-US" dirty="0" smtClean="0"/>
              <a:t>of images.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4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5845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46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7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8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9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50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5779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0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1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3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4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5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6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7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8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9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0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1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2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3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4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5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5796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5839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40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1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2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3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4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797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5833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34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5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6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7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8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798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5827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28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29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0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1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2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2735" name="Rectangle 47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</a:t>
            </a:r>
            <a:r>
              <a:rPr lang="en-US" sz="4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Discovering the </a:t>
            </a:r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visual vocabulary</a:t>
            </a:r>
          </a:p>
        </p:txBody>
      </p:sp>
      <p:sp>
        <p:nvSpPr>
          <p:cNvPr id="75800" name="Freeform 48"/>
          <p:cNvSpPr>
            <a:spLocks/>
          </p:cNvSpPr>
          <p:nvPr/>
        </p:nvSpPr>
        <p:spPr bwMode="auto">
          <a:xfrm>
            <a:off x="1866900" y="2438400"/>
            <a:ext cx="800100" cy="1295400"/>
          </a:xfrm>
          <a:custGeom>
            <a:avLst/>
            <a:gdLst>
              <a:gd name="T0" fmla="*/ 2147483647 w 504"/>
              <a:gd name="T1" fmla="*/ 0 h 816"/>
              <a:gd name="T2" fmla="*/ 2147483647 w 504"/>
              <a:gd name="T3" fmla="*/ 2147483647 h 816"/>
              <a:gd name="T4" fmla="*/ 2147483647 w 504"/>
              <a:gd name="T5" fmla="*/ 2147483647 h 816"/>
              <a:gd name="T6" fmla="*/ 0 60000 65536"/>
              <a:gd name="T7" fmla="*/ 0 60000 65536"/>
              <a:gd name="T8" fmla="*/ 0 60000 65536"/>
              <a:gd name="T9" fmla="*/ 0 w 504"/>
              <a:gd name="T10" fmla="*/ 0 h 816"/>
              <a:gd name="T11" fmla="*/ 504 w 504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4" h="816">
                <a:moveTo>
                  <a:pt x="72" y="0"/>
                </a:moveTo>
                <a:cubicBezTo>
                  <a:pt x="36" y="124"/>
                  <a:pt x="0" y="248"/>
                  <a:pt x="72" y="384"/>
                </a:cubicBezTo>
                <a:cubicBezTo>
                  <a:pt x="144" y="520"/>
                  <a:pt x="324" y="668"/>
                  <a:pt x="504" y="81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1" name="Freeform 49"/>
          <p:cNvSpPr>
            <a:spLocks/>
          </p:cNvSpPr>
          <p:nvPr/>
        </p:nvSpPr>
        <p:spPr bwMode="auto">
          <a:xfrm>
            <a:off x="2057400" y="2514600"/>
            <a:ext cx="1320800" cy="2997200"/>
          </a:xfrm>
          <a:custGeom>
            <a:avLst/>
            <a:gdLst>
              <a:gd name="T0" fmla="*/ 2147483647 w 832"/>
              <a:gd name="T1" fmla="*/ 0 h 1888"/>
              <a:gd name="T2" fmla="*/ 2147483647 w 832"/>
              <a:gd name="T3" fmla="*/ 2147483647 h 1888"/>
              <a:gd name="T4" fmla="*/ 2147483647 w 832"/>
              <a:gd name="T5" fmla="*/ 2147483647 h 1888"/>
              <a:gd name="T6" fmla="*/ 0 w 832"/>
              <a:gd name="T7" fmla="*/ 2147483647 h 1888"/>
              <a:gd name="T8" fmla="*/ 0 60000 65536"/>
              <a:gd name="T9" fmla="*/ 0 60000 65536"/>
              <a:gd name="T10" fmla="*/ 0 60000 65536"/>
              <a:gd name="T11" fmla="*/ 0 60000 65536"/>
              <a:gd name="T12" fmla="*/ 0 w 832"/>
              <a:gd name="T13" fmla="*/ 0 h 1888"/>
              <a:gd name="T14" fmla="*/ 832 w 832"/>
              <a:gd name="T15" fmla="*/ 1888 h 18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2" h="1888">
                <a:moveTo>
                  <a:pt x="432" y="0"/>
                </a:moveTo>
                <a:cubicBezTo>
                  <a:pt x="632" y="472"/>
                  <a:pt x="832" y="944"/>
                  <a:pt x="816" y="1248"/>
                </a:cubicBezTo>
                <a:cubicBezTo>
                  <a:pt x="800" y="1552"/>
                  <a:pt x="472" y="1760"/>
                  <a:pt x="336" y="1824"/>
                </a:cubicBezTo>
                <a:cubicBezTo>
                  <a:pt x="200" y="1888"/>
                  <a:pt x="100" y="1760"/>
                  <a:pt x="0" y="163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2" name="Freeform 50"/>
          <p:cNvSpPr>
            <a:spLocks/>
          </p:cNvSpPr>
          <p:nvPr/>
        </p:nvSpPr>
        <p:spPr bwMode="auto">
          <a:xfrm>
            <a:off x="3352800" y="2514600"/>
            <a:ext cx="990600" cy="3124200"/>
          </a:xfrm>
          <a:custGeom>
            <a:avLst/>
            <a:gdLst>
              <a:gd name="T0" fmla="*/ 0 w 624"/>
              <a:gd name="T1" fmla="*/ 0 h 1968"/>
              <a:gd name="T2" fmla="*/ 2147483647 w 624"/>
              <a:gd name="T3" fmla="*/ 2147483647 h 1968"/>
              <a:gd name="T4" fmla="*/ 2147483647 w 624"/>
              <a:gd name="T5" fmla="*/ 2147483647 h 1968"/>
              <a:gd name="T6" fmla="*/ 0 60000 65536"/>
              <a:gd name="T7" fmla="*/ 0 60000 65536"/>
              <a:gd name="T8" fmla="*/ 0 60000 65536"/>
              <a:gd name="T9" fmla="*/ 0 w 624"/>
              <a:gd name="T10" fmla="*/ 0 h 1968"/>
              <a:gd name="T11" fmla="*/ 624 w 624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1968">
                <a:moveTo>
                  <a:pt x="0" y="0"/>
                </a:moveTo>
                <a:cubicBezTo>
                  <a:pt x="264" y="220"/>
                  <a:pt x="528" y="440"/>
                  <a:pt x="576" y="768"/>
                </a:cubicBezTo>
                <a:cubicBezTo>
                  <a:pt x="624" y="1096"/>
                  <a:pt x="456" y="1532"/>
                  <a:pt x="288" y="1968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3" name="Freeform 51"/>
          <p:cNvSpPr>
            <a:spLocks/>
          </p:cNvSpPr>
          <p:nvPr/>
        </p:nvSpPr>
        <p:spPr bwMode="auto">
          <a:xfrm>
            <a:off x="304800" y="2362200"/>
            <a:ext cx="1295400" cy="2057400"/>
          </a:xfrm>
          <a:custGeom>
            <a:avLst/>
            <a:gdLst>
              <a:gd name="T0" fmla="*/ 2147483647 w 816"/>
              <a:gd name="T1" fmla="*/ 0 h 1296"/>
              <a:gd name="T2" fmla="*/ 0 w 816"/>
              <a:gd name="T3" fmla="*/ 2147483647 h 1296"/>
              <a:gd name="T4" fmla="*/ 2147483647 w 816"/>
              <a:gd name="T5" fmla="*/ 2147483647 h 1296"/>
              <a:gd name="T6" fmla="*/ 2147483647 w 816"/>
              <a:gd name="T7" fmla="*/ 2147483647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1296"/>
              <a:gd name="T14" fmla="*/ 816 w 81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1296">
                <a:moveTo>
                  <a:pt x="624" y="0"/>
                </a:moveTo>
                <a:cubicBezTo>
                  <a:pt x="312" y="180"/>
                  <a:pt x="0" y="360"/>
                  <a:pt x="0" y="528"/>
                </a:cubicBezTo>
                <a:cubicBezTo>
                  <a:pt x="0" y="696"/>
                  <a:pt x="488" y="880"/>
                  <a:pt x="624" y="1008"/>
                </a:cubicBezTo>
                <a:cubicBezTo>
                  <a:pt x="760" y="1136"/>
                  <a:pt x="788" y="1216"/>
                  <a:pt x="816" y="129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5804" name="Group 52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5805" name="Group 53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5821" name="AutoShape 5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22" name="Line 5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3" name="Line 5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4" name="Line 5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5" name="Line 5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6" name="Line 5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806" name="Group 60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5815" name="AutoShape 61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16" name="Line 62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7" name="Line 63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8" name="Line 64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9" name="Line 65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0" name="Line 66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807" name="Group 67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5809" name="AutoShape 68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10" name="Line 69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1" name="Line 70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2" name="Line 71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3" name="Line 72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4" name="Line 73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5808" name="Text Box 74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181600" y="3390900"/>
            <a:ext cx="2993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feature vector space</a:t>
            </a:r>
          </a:p>
          <a:p>
            <a:endParaRPr lang="en-US" dirty="0"/>
          </a:p>
          <a:p>
            <a:r>
              <a:rPr lang="en-US" dirty="0" smtClean="0"/>
              <a:t>What is the dimensionality?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0" y="4721225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128D for SIFT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0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How do we describe an image patch?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459468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Patches with similar content should have similar descriptors.</a:t>
            </a:r>
            <a:endParaRPr lang="en-US" sz="2000" dirty="0"/>
          </a:p>
        </p:txBody>
      </p:sp>
      <p:pic>
        <p:nvPicPr>
          <p:cNvPr id="2050" name="Picture 2" descr="C:\larryz\papers\BiCE\CameraReady\figures\CategoryExampl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0"/>
          <a:stretch/>
        </p:blipFill>
        <p:spPr bwMode="auto">
          <a:xfrm>
            <a:off x="696686" y="2667000"/>
            <a:ext cx="364671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larryz\papers\BiCE\CameraReady\figures\LibertyExam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3657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larryz\papers\BiCE\CameraReady\figures\NDExamp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4495800"/>
            <a:ext cx="3648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7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6887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88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9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0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1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2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6803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7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8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9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0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1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2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3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4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5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6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7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8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9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6820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6881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82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3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4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5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6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21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6875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76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7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8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9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0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22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6869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70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1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2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3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4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3759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0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1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2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3" name="Oval 51"/>
          <p:cNvSpPr>
            <a:spLocks noChangeAspect="1" noChangeArrowheads="1"/>
          </p:cNvSpPr>
          <p:nvPr/>
        </p:nvSpPr>
        <p:spPr bwMode="auto">
          <a:xfrm>
            <a:off x="6284913" y="28924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4" name="Oval 52"/>
          <p:cNvSpPr>
            <a:spLocks noChangeAspect="1" noChangeArrowheads="1"/>
          </p:cNvSpPr>
          <p:nvPr/>
        </p:nvSpPr>
        <p:spPr bwMode="auto">
          <a:xfrm>
            <a:off x="57912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5" name="Oval 53"/>
          <p:cNvSpPr>
            <a:spLocks noChangeAspect="1" noChangeArrowheads="1"/>
          </p:cNvSpPr>
          <p:nvPr/>
        </p:nvSpPr>
        <p:spPr bwMode="auto">
          <a:xfrm>
            <a:off x="6096000" y="3124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6" name="Oval 54"/>
          <p:cNvSpPr>
            <a:spLocks noChangeAspect="1" noChangeArrowheads="1"/>
          </p:cNvSpPr>
          <p:nvPr/>
        </p:nvSpPr>
        <p:spPr bwMode="auto">
          <a:xfrm>
            <a:off x="5867400" y="30480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7" name="Oval 55"/>
          <p:cNvSpPr>
            <a:spLocks noChangeAspect="1" noChangeArrowheads="1"/>
          </p:cNvSpPr>
          <p:nvPr/>
        </p:nvSpPr>
        <p:spPr bwMode="auto">
          <a:xfrm>
            <a:off x="7162800" y="16764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8" name="Oval 56"/>
          <p:cNvSpPr>
            <a:spLocks noChangeAspect="1" noChangeArrowheads="1"/>
          </p:cNvSpPr>
          <p:nvPr/>
        </p:nvSpPr>
        <p:spPr bwMode="auto">
          <a:xfrm>
            <a:off x="7086600" y="22860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9" name="Oval 57"/>
          <p:cNvSpPr>
            <a:spLocks noChangeAspect="1" noChangeArrowheads="1"/>
          </p:cNvSpPr>
          <p:nvPr/>
        </p:nvSpPr>
        <p:spPr bwMode="auto">
          <a:xfrm>
            <a:off x="68580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0" name="Oval 58"/>
          <p:cNvSpPr>
            <a:spLocks noChangeAspect="1" noChangeArrowheads="1"/>
          </p:cNvSpPr>
          <p:nvPr/>
        </p:nvSpPr>
        <p:spPr bwMode="auto">
          <a:xfrm>
            <a:off x="71628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1" name="Oval 59"/>
          <p:cNvSpPr>
            <a:spLocks noChangeAspect="1" noChangeArrowheads="1"/>
          </p:cNvSpPr>
          <p:nvPr/>
        </p:nvSpPr>
        <p:spPr bwMode="auto">
          <a:xfrm>
            <a:off x="66294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2" name="Oval 60"/>
          <p:cNvSpPr>
            <a:spLocks noChangeAspect="1" noChangeArrowheads="1"/>
          </p:cNvSpPr>
          <p:nvPr/>
        </p:nvSpPr>
        <p:spPr bwMode="auto">
          <a:xfrm>
            <a:off x="5943600" y="24384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3" name="Oval 61"/>
          <p:cNvSpPr>
            <a:spLocks noChangeAspect="1" noChangeArrowheads="1"/>
          </p:cNvSpPr>
          <p:nvPr/>
        </p:nvSpPr>
        <p:spPr bwMode="auto">
          <a:xfrm>
            <a:off x="8001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4" name="Oval 62"/>
          <p:cNvSpPr>
            <a:spLocks noChangeAspect="1" noChangeArrowheads="1"/>
          </p:cNvSpPr>
          <p:nvPr/>
        </p:nvSpPr>
        <p:spPr bwMode="auto">
          <a:xfrm>
            <a:off x="7848600" y="34290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5" name="Oval 63"/>
          <p:cNvSpPr>
            <a:spLocks noChangeAspect="1" noChangeArrowheads="1"/>
          </p:cNvSpPr>
          <p:nvPr/>
        </p:nvSpPr>
        <p:spPr bwMode="auto">
          <a:xfrm>
            <a:off x="7620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6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Discovering the visual vocabulary</a:t>
            </a:r>
          </a:p>
        </p:txBody>
      </p:sp>
      <p:sp>
        <p:nvSpPr>
          <p:cNvPr id="883777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8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9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Clustering</a:t>
            </a:r>
          </a:p>
        </p:txBody>
      </p:sp>
      <p:grpSp>
        <p:nvGrpSpPr>
          <p:cNvPr id="76844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6847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6863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64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5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6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7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8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6848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6857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58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9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0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1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2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6849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6851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52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3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4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5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6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6850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6845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46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82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59" grpId="0" animBg="1"/>
      <p:bldP spid="883760" grpId="0" animBg="1"/>
      <p:bldP spid="883761" grpId="0" animBg="1"/>
      <p:bldP spid="883762" grpId="0" animBg="1"/>
      <p:bldP spid="883763" grpId="0" animBg="1"/>
      <p:bldP spid="883764" grpId="0" animBg="1"/>
      <p:bldP spid="883765" grpId="0" animBg="1"/>
      <p:bldP spid="883766" grpId="0" animBg="1"/>
      <p:bldP spid="883767" grpId="0" animBg="1"/>
      <p:bldP spid="883768" grpId="0" animBg="1"/>
      <p:bldP spid="883769" grpId="0" animBg="1"/>
      <p:bldP spid="883770" grpId="0" animBg="1"/>
      <p:bldP spid="883771" grpId="0" animBg="1"/>
      <p:bldP spid="883772" grpId="0" animBg="1"/>
      <p:bldP spid="883773" grpId="0" animBg="1"/>
      <p:bldP spid="883774" grpId="0" animBg="1"/>
      <p:bldP spid="883775" grpId="0" animBg="1"/>
      <p:bldP spid="883777" grpId="0" animBg="1"/>
      <p:bldP spid="883778" grpId="0" animBg="1"/>
      <p:bldP spid="88377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7901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902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3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4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5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6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7827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9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1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2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3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4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5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6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7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8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9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0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1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2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3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7844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7895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96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7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8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9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0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7845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7889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90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1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2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3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4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7846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7883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84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5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6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7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8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7847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8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9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50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51" name="Oval 58"/>
          <p:cNvSpPr>
            <a:spLocks noChangeAspect="1" noChangeArrowheads="1"/>
          </p:cNvSpPr>
          <p:nvPr/>
        </p:nvSpPr>
        <p:spPr bwMode="auto">
          <a:xfrm>
            <a:off x="70866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52" name="Oval 63"/>
          <p:cNvSpPr>
            <a:spLocks noChangeAspect="1" noChangeArrowheads="1"/>
          </p:cNvSpPr>
          <p:nvPr/>
        </p:nvSpPr>
        <p:spPr bwMode="auto">
          <a:xfrm>
            <a:off x="7827963" y="3581400"/>
            <a:ext cx="173037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964672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Discovering the visual vocabulary</a:t>
            </a:r>
          </a:p>
        </p:txBody>
      </p:sp>
      <p:sp>
        <p:nvSpPr>
          <p:cNvPr id="77854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5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6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Clustering</a:t>
            </a:r>
          </a:p>
        </p:txBody>
      </p:sp>
      <p:grpSp>
        <p:nvGrpSpPr>
          <p:cNvPr id="77857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7861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7877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78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9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0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1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2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7862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7871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72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3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4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5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6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7863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7865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66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7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8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9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0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7864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7858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9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77860" name="Text Box 93"/>
          <p:cNvSpPr txBox="1">
            <a:spLocks noChangeArrowheads="1"/>
          </p:cNvSpPr>
          <p:nvPr/>
        </p:nvSpPr>
        <p:spPr bwMode="auto">
          <a:xfrm>
            <a:off x="5867400" y="1143000"/>
            <a:ext cx="2614613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Visual vocabulary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5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Viewpoint invariant description (</a:t>
            </a:r>
            <a:r>
              <a:rPr lang="en-US" altLang="en-US" dirty="0" err="1" smtClean="0"/>
              <a:t>Sivic</a:t>
            </a:r>
            <a:r>
              <a:rPr lang="en-US" altLang="en-US" dirty="0" smtClean="0"/>
              <a:t>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Two types of viewpoint covariant regions computed for each frame</a:t>
            </a:r>
          </a:p>
          <a:p>
            <a:pPr lvl="1" eaLnBrk="1" hangingPunct="1"/>
            <a:r>
              <a:rPr lang="en-US" altLang="en-US" sz="2400" dirty="0" smtClean="0">
                <a:solidFill>
                  <a:srgbClr val="FF3300"/>
                </a:solidFill>
              </a:rPr>
              <a:t>Shape Adapted (SA) </a:t>
            </a:r>
            <a:r>
              <a:rPr lang="en-US" altLang="en-US" sz="2400" dirty="0" err="1" smtClean="0">
                <a:solidFill>
                  <a:srgbClr val="FF3300"/>
                </a:solidFill>
              </a:rPr>
              <a:t>Mikolajczyk</a:t>
            </a:r>
            <a:r>
              <a:rPr lang="en-US" altLang="en-US" sz="2400" dirty="0" smtClean="0">
                <a:solidFill>
                  <a:srgbClr val="FF3300"/>
                </a:solidFill>
              </a:rPr>
              <a:t> &amp; </a:t>
            </a:r>
            <a:r>
              <a:rPr lang="en-US" altLang="en-US" sz="2400" dirty="0" err="1" smtClean="0">
                <a:solidFill>
                  <a:srgbClr val="FF3300"/>
                </a:solidFill>
              </a:rPr>
              <a:t>Schmid</a:t>
            </a:r>
            <a:endParaRPr lang="en-US" altLang="en-US" sz="2400" dirty="0" smtClean="0">
              <a:solidFill>
                <a:srgbClr val="FF3300"/>
              </a:solidFill>
            </a:endParaRPr>
          </a:p>
          <a:p>
            <a:pPr lvl="1" eaLnBrk="1" hangingPunct="1"/>
            <a:r>
              <a:rPr lang="en-US" altLang="en-US" sz="2400" dirty="0" smtClean="0">
                <a:solidFill>
                  <a:srgbClr val="3333CC"/>
                </a:solidFill>
              </a:rPr>
              <a:t>Maximally Stable (MSER) </a:t>
            </a:r>
            <a:r>
              <a:rPr lang="en-US" altLang="en-US" sz="2400" dirty="0" err="1" smtClean="0">
                <a:solidFill>
                  <a:srgbClr val="3333CC"/>
                </a:solidFill>
              </a:rPr>
              <a:t>Matas</a:t>
            </a:r>
            <a:r>
              <a:rPr lang="en-US" altLang="en-US" sz="2400" dirty="0" smtClean="0">
                <a:solidFill>
                  <a:srgbClr val="3333CC"/>
                </a:solidFill>
              </a:rPr>
              <a:t> </a:t>
            </a:r>
            <a:r>
              <a:rPr lang="en-US" altLang="en-US" sz="2400" i="1" dirty="0" smtClean="0">
                <a:solidFill>
                  <a:srgbClr val="3333CC"/>
                </a:solidFill>
              </a:rPr>
              <a:t>et al.</a:t>
            </a:r>
          </a:p>
          <a:p>
            <a:pPr eaLnBrk="1" hangingPunct="1"/>
            <a:r>
              <a:rPr lang="en-US" altLang="en-US" dirty="0" smtClean="0"/>
              <a:t>Detect different kinds of image areas </a:t>
            </a:r>
          </a:p>
          <a:p>
            <a:pPr eaLnBrk="1" hangingPunct="1"/>
            <a:r>
              <a:rPr lang="en-US" altLang="en-US" dirty="0" smtClean="0"/>
              <a:t>Provide complimentary representations of frame</a:t>
            </a:r>
          </a:p>
          <a:p>
            <a:pPr eaLnBrk="1" hangingPunct="1"/>
            <a:r>
              <a:rPr lang="en-US" altLang="en-US" dirty="0" smtClean="0"/>
              <a:t>Computed at twice originally detected region size to be more discriminating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Examples of Harris-Affine Operator</a:t>
            </a:r>
          </a:p>
        </p:txBody>
      </p:sp>
      <p:pic>
        <p:nvPicPr>
          <p:cNvPr id="921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4" t="25227" r="4152" b="15907"/>
          <a:stretch>
            <a:fillRect/>
          </a:stretch>
        </p:blipFill>
        <p:spPr>
          <a:xfrm>
            <a:off x="1600200" y="1828800"/>
            <a:ext cx="6248400" cy="4652963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1752600" y="1371600"/>
            <a:ext cx="3713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(Shape Adapted Regions)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91600" cy="8382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Examples of Maximally Stable Regions</a:t>
            </a:r>
          </a:p>
        </p:txBody>
      </p:sp>
      <p:pic>
        <p:nvPicPr>
          <p:cNvPr id="1126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50456" r="8382" b="27679"/>
          <a:stretch>
            <a:fillRect/>
          </a:stretch>
        </p:blipFill>
        <p:spPr>
          <a:xfrm>
            <a:off x="609600" y="1981200"/>
            <a:ext cx="8229600" cy="1944688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Feature Descriptor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Each region represented by 128 dimensional vector using </a:t>
            </a:r>
            <a:r>
              <a:rPr lang="en-US" altLang="en-US" sz="2400" dirty="0" smtClean="0">
                <a:solidFill>
                  <a:srgbClr val="FF0000"/>
                </a:solidFill>
              </a:rPr>
              <a:t>SIFT descriptor</a:t>
            </a:r>
          </a:p>
          <a:p>
            <a:pPr eaLnBrk="1" hangingPunct="1"/>
            <a:endParaRPr lang="en-US" altLang="en-US" sz="2400" dirty="0" smtClean="0"/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667000"/>
            <a:ext cx="6172200" cy="3425825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7719-225C-4D82-B809-A2F9B43543F9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Noise Removal</a:t>
            </a: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057400"/>
            <a:ext cx="5029200" cy="4530725"/>
          </a:xfrm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85800" y="1219200"/>
            <a:ext cx="655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 dirty="0">
                <a:latin typeface="Verdana" pitchFamily="34" charset="0"/>
              </a:rPr>
              <a:t>Tracking region over 70 </a:t>
            </a:r>
            <a:r>
              <a:rPr lang="en-US" altLang="en-US" sz="1800" dirty="0" smtClean="0">
                <a:latin typeface="Verdana" pitchFamily="34" charset="0"/>
              </a:rPr>
              <a:t>frames (must track over at least 3)</a:t>
            </a:r>
            <a:endParaRPr lang="en-US" altLang="en-US" sz="1800" dirty="0">
              <a:latin typeface="Verdana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Visual Vocabulary for </a:t>
            </a:r>
            <a:r>
              <a:rPr lang="en-US" altLang="en-US" dirty="0" err="1" smtClean="0"/>
              <a:t>Sivic’s</a:t>
            </a:r>
            <a:r>
              <a:rPr lang="en-US" altLang="en-US" dirty="0" smtClean="0"/>
              <a:t> Work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Implementation: </a:t>
            </a:r>
            <a:r>
              <a:rPr lang="en-US" altLang="en-US" sz="2000" smtClean="0">
                <a:solidFill>
                  <a:srgbClr val="FF3300"/>
                </a:solidFill>
              </a:rPr>
              <a:t>K-Means clustering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Regions tracked through contiguous frames and average description computed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10% of tracks with highest variance eliminated, leaving about 1000 regions per frame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Subset of 48 shots (~10%) selected for clustering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Distance function: </a:t>
            </a:r>
            <a:r>
              <a:rPr lang="en-US" altLang="en-US" sz="2000" smtClean="0">
                <a:solidFill>
                  <a:srgbClr val="FF3300"/>
                </a:solidFill>
              </a:rPr>
              <a:t>Mahalanobis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>
                <a:solidFill>
                  <a:srgbClr val="FF3300"/>
                </a:solidFill>
              </a:rPr>
              <a:t>6000 SA clusters and 10000 MS clusters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Visual Vocabulary</a:t>
            </a: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00200"/>
            <a:ext cx="5562600" cy="5027613"/>
          </a:xfrm>
        </p:spPr>
      </p:pic>
      <p:sp>
        <p:nvSpPr>
          <p:cNvPr id="2" name="TextBox 1"/>
          <p:cNvSpPr txBox="1"/>
          <p:nvPr/>
        </p:nvSpPr>
        <p:spPr>
          <a:xfrm>
            <a:off x="685800" y="2133600"/>
            <a:ext cx="19287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Shape-Adapted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Maximally Stable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763000" cy="838200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Sivic’s</a:t>
            </a:r>
            <a:r>
              <a:rPr lang="en-US" altLang="en-US" dirty="0" smtClean="0"/>
              <a:t> Experiments on Video Shot Retrieval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400" smtClean="0"/>
              <a:t>Goal: match scene locations within closed world of shots</a:t>
            </a:r>
          </a:p>
          <a:p>
            <a:pPr eaLnBrk="1" hangingPunct="1"/>
            <a:r>
              <a:rPr lang="en-US" altLang="en-US" sz="2400" smtClean="0"/>
              <a:t>Data:164 frames from 48 shots taken at 19 different 3D locations; 4-9 frames from each location</a:t>
            </a:r>
          </a:p>
        </p:txBody>
      </p:sp>
      <p:pic>
        <p:nvPicPr>
          <p:cNvPr id="1843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600200"/>
            <a:ext cx="4318000" cy="4495800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7719-225C-4D82-B809-A2F9B43543F9}" type="slidenum">
              <a:rPr lang="en-US" smtClean="0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</a:rPr>
              <a:t>feature vector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8920" t="74815" r="16096" b="12186"/>
          <a:stretch>
            <a:fillRect/>
          </a:stretch>
        </p:blipFill>
        <p:spPr bwMode="auto">
          <a:xfrm>
            <a:off x="2438400" y="3505200"/>
            <a:ext cx="45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Experiments - Results</a:t>
            </a: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524000"/>
            <a:ext cx="6019800" cy="3895725"/>
          </a:xfrm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990600" y="5715000"/>
            <a:ext cx="69342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latin typeface="Verdana" pitchFamily="34" charset="0"/>
              </a:rPr>
              <a:t>Precision = # relevant images/total # of frames retrieved</a:t>
            </a:r>
          </a:p>
          <a:p>
            <a:pPr>
              <a:spcBef>
                <a:spcPct val="50000"/>
              </a:spcBef>
            </a:pPr>
            <a:r>
              <a:rPr lang="en-US" altLang="en-US" sz="1800" b="0">
                <a:latin typeface="Verdana" pitchFamily="34" charset="0"/>
              </a:rPr>
              <a:t>Recall = # correctly retrieved frames/ # relevant frames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More Pictorial Results</a:t>
            </a:r>
          </a:p>
        </p:txBody>
      </p:sp>
      <p:pic>
        <p:nvPicPr>
          <p:cNvPr id="2457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286000"/>
            <a:ext cx="1933575" cy="3105150"/>
          </a:xfrm>
          <a:noFill/>
        </p:spPr>
      </p:pic>
      <p:pic>
        <p:nvPicPr>
          <p:cNvPr id="24580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676400"/>
            <a:ext cx="3886200" cy="4783138"/>
          </a:xfrm>
        </p:spPr>
      </p:pic>
      <p:pic>
        <p:nvPicPr>
          <p:cNvPr id="24581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2286000"/>
            <a:ext cx="1828800" cy="3095625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79DFE-93D8-4994-A482-F8774634DA0F}" type="slidenum">
              <a:rPr lang="en-US" smtClean="0">
                <a:solidFill>
                  <a:srgbClr val="000000"/>
                </a:solidFill>
              </a:rPr>
              <a:pPr/>
              <a:t>61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3577"/>
            <a:ext cx="8229600" cy="1143000"/>
          </a:xfrm>
        </p:spPr>
        <p:txBody>
          <a:bodyPr/>
          <a:lstStyle/>
          <a:p>
            <a:r>
              <a:rPr lang="en-US" dirty="0" smtClean="0"/>
              <a:t>Clustering and vector quantization</a:t>
            </a: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Clustering is a common method for learning a visual vocabulary or codebook</a:t>
            </a:r>
          </a:p>
          <a:p>
            <a:pPr lvl="1"/>
            <a:r>
              <a:rPr lang="en-US" dirty="0" smtClean="0"/>
              <a:t>Each cluster center produced by k-means becomes a </a:t>
            </a:r>
            <a:r>
              <a:rPr lang="en-US" dirty="0" err="1" smtClean="0">
                <a:solidFill>
                  <a:srgbClr val="FF0000"/>
                </a:solidFill>
              </a:rPr>
              <a:t>codevector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Codebook can be learned on separate training set</a:t>
            </a:r>
          </a:p>
          <a:p>
            <a:pPr>
              <a:buFontTx/>
              <a:buChar char="•"/>
            </a:pPr>
            <a:r>
              <a:rPr lang="en-US" dirty="0" smtClean="0"/>
              <a:t>The codebook is used for </a:t>
            </a:r>
            <a:r>
              <a:rPr lang="en-US" dirty="0" smtClean="0">
                <a:solidFill>
                  <a:srgbClr val="FF0000"/>
                </a:solidFill>
              </a:rPr>
              <a:t>quantizing features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>
                <a:solidFill>
                  <a:srgbClr val="FF0000"/>
                </a:solidFill>
              </a:rPr>
              <a:t>vector </a:t>
            </a:r>
            <a:r>
              <a:rPr lang="en-US" i="1" dirty="0" err="1" smtClean="0">
                <a:solidFill>
                  <a:srgbClr val="FF0000"/>
                </a:solidFill>
              </a:rPr>
              <a:t>quantizer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 smtClean="0"/>
              <a:t>takes a feature vector and maps it to the index of the nearest code vector in a codebook</a:t>
            </a:r>
          </a:p>
          <a:p>
            <a:pPr lvl="1"/>
            <a:r>
              <a:rPr lang="en-US" dirty="0" smtClean="0"/>
              <a:t>Codebook = visual vocabulary</a:t>
            </a:r>
          </a:p>
          <a:p>
            <a:pPr lvl="1"/>
            <a:r>
              <a:rPr lang="en-US" dirty="0" smtClean="0"/>
              <a:t>Code vector = visual word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667000" y="4648199"/>
            <a:ext cx="505267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   </a:t>
            </a:r>
          </a:p>
          <a:p>
            <a:r>
              <a:rPr lang="en-US" dirty="0" smtClean="0"/>
              <a:t>2   </a:t>
            </a:r>
          </a:p>
          <a:p>
            <a:r>
              <a:rPr lang="en-US" dirty="0" smtClean="0"/>
              <a:t>3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048000" y="48768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>
            <a:off x="3048000" y="51054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3048000" y="53340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048000" y="64770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267200" y="4648199"/>
            <a:ext cx="16081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code vector 1</a:t>
            </a:r>
          </a:p>
          <a:p>
            <a:r>
              <a:rPr lang="en-US" dirty="0" smtClean="0"/>
              <a:t>code vector 2</a:t>
            </a:r>
          </a:p>
          <a:p>
            <a:r>
              <a:rPr lang="en-US" dirty="0" smtClean="0"/>
              <a:t>code vector 3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code vector 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3805" y="5116773"/>
            <a:ext cx="9028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feature</a:t>
            </a:r>
          </a:p>
          <a:p>
            <a:r>
              <a:rPr lang="en-US" dirty="0" smtClean="0"/>
              <a:t>vector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 bwMode="auto">
          <a:xfrm flipV="1">
            <a:off x="1506616" y="5334000"/>
            <a:ext cx="1160384" cy="1059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7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Another example </a:t>
            </a: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visual vocabulary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119813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7246938" y="6534150"/>
            <a:ext cx="1820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Fei-Fei et al. 2005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63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4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codebook</a:t>
            </a:r>
            <a:endParaRPr lang="en-US" dirty="0"/>
          </a:p>
        </p:txBody>
      </p:sp>
      <p:pic>
        <p:nvPicPr>
          <p:cNvPr id="11" name="Picture 10" descr="AgarwalRoth_CB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990600"/>
            <a:ext cx="337978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4495800" y="1893888"/>
            <a:ext cx="533400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971550" y="1216025"/>
            <a:ext cx="3379788" cy="1338263"/>
            <a:chOff x="431" y="2886"/>
            <a:chExt cx="2310" cy="915"/>
          </a:xfrm>
        </p:grpSpPr>
        <p:pic>
          <p:nvPicPr>
            <p:cNvPr id="14" name="Picture 13" descr="car5-090-000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</a:blip>
            <a:srcRect/>
            <a:stretch>
              <a:fillRect/>
            </a:stretch>
          </p:blipFill>
          <p:spPr bwMode="auto">
            <a:xfrm>
              <a:off x="1359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car6-090-000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/>
            <a:stretch>
              <a:fillRect/>
            </a:stretch>
          </p:blipFill>
          <p:spPr bwMode="auto">
            <a:xfrm>
              <a:off x="136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 descr="car7-090-000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</a:blip>
            <a:srcRect/>
            <a:stretch>
              <a:fillRect/>
            </a:stretch>
          </p:blipFill>
          <p:spPr bwMode="auto">
            <a:xfrm>
              <a:off x="89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 descr="car9-090-000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 descr="car11-090-000"/>
            <p:cNvPicPr>
              <a:picLocks noChangeAspect="1" noChangeArrowheads="1"/>
            </p:cNvPicPr>
            <p:nvPr/>
          </p:nvPicPr>
          <p:blipFill>
            <a:blip r:embed="rId8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car12-090-000"/>
            <p:cNvPicPr>
              <a:picLocks noChangeAspect="1" noChangeArrowheads="1"/>
            </p:cNvPicPr>
            <p:nvPr/>
          </p:nvPicPr>
          <p:blipFill>
            <a:blip r:embed="rId9" cstate="print">
              <a:grayscl/>
            </a:blip>
            <a:srcRect/>
            <a:stretch>
              <a:fillRect/>
            </a:stretch>
          </p:blipFill>
          <p:spPr bwMode="auto">
            <a:xfrm>
              <a:off x="43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 descr="car14-090-000"/>
            <p:cNvPicPr>
              <a:picLocks noChangeAspect="1" noChangeArrowheads="1"/>
            </p:cNvPicPr>
            <p:nvPr/>
          </p:nvPicPr>
          <p:blipFill>
            <a:blip r:embed="rId10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 descr="car1-090-000"/>
            <p:cNvPicPr>
              <a:picLocks noChangeAspect="1" noChangeArrowheads="1"/>
            </p:cNvPicPr>
            <p:nvPr/>
          </p:nvPicPr>
          <p:blipFill>
            <a:blip r:embed="rId11" cstate="print">
              <a:grayscl/>
            </a:blip>
            <a:srcRect/>
            <a:stretch>
              <a:fillRect/>
            </a:stretch>
          </p:blipFill>
          <p:spPr bwMode="auto">
            <a:xfrm>
              <a:off x="431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 descr="car2-090-000"/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</a:blip>
            <a:srcRect/>
            <a:stretch>
              <a:fillRect/>
            </a:stretch>
          </p:blipFill>
          <p:spPr bwMode="auto">
            <a:xfrm>
              <a:off x="89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2" descr="car3-090-000"/>
            <p:cNvPicPr>
              <a:picLocks noChangeAspect="1" noChangeArrowheads="1"/>
            </p:cNvPicPr>
            <p:nvPr/>
          </p:nvPicPr>
          <p:blipFill>
            <a:blip r:embed="rId13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4"/>
          <p:cNvGrpSpPr>
            <a:grpSpLocks/>
          </p:cNvGrpSpPr>
          <p:nvPr/>
        </p:nvGrpSpPr>
        <p:grpSpPr bwMode="auto">
          <a:xfrm>
            <a:off x="1905000" y="3124200"/>
            <a:ext cx="5688012" cy="3240088"/>
            <a:chOff x="1247" y="754"/>
            <a:chExt cx="3583" cy="2041"/>
          </a:xfrm>
        </p:grpSpPr>
        <p:grpSp>
          <p:nvGrpSpPr>
            <p:cNvPr id="25" name="Group 5"/>
            <p:cNvGrpSpPr>
              <a:grpSpLocks/>
            </p:cNvGrpSpPr>
            <p:nvPr/>
          </p:nvGrpSpPr>
          <p:grpSpPr bwMode="auto">
            <a:xfrm>
              <a:off x="1280" y="808"/>
              <a:ext cx="3550" cy="1761"/>
              <a:chOff x="2698" y="817"/>
              <a:chExt cx="2992" cy="1487"/>
            </a:xfrm>
          </p:grpSpPr>
          <p:pic>
            <p:nvPicPr>
              <p:cNvPr id="28" name="Picture 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t="8241" b="11539"/>
              <a:stretch>
                <a:fillRect/>
              </a:stretch>
            </p:blipFill>
            <p:spPr bwMode="auto">
              <a:xfrm>
                <a:off x="2698" y="1567"/>
                <a:ext cx="2055" cy="14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29" name="Picture 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b="13483"/>
              <a:stretch>
                <a:fillRect/>
              </a:stretch>
            </p:blipFill>
            <p:spPr bwMode="auto">
              <a:xfrm>
                <a:off x="2698" y="1258"/>
                <a:ext cx="1588" cy="15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0" name="Picture 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t="3529" b="8824"/>
              <a:stretch>
                <a:fillRect/>
              </a:stretch>
            </p:blipFill>
            <p:spPr bwMode="auto">
              <a:xfrm>
                <a:off x="2706" y="1412"/>
                <a:ext cx="1245" cy="14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1" name="Picture 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t="12370" b="12372"/>
              <a:stretch>
                <a:fillRect/>
              </a:stretch>
            </p:blipFill>
            <p:spPr bwMode="auto">
              <a:xfrm>
                <a:off x="2706" y="2012"/>
                <a:ext cx="932" cy="14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2" name="Picture 10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 l="1105" t="6061" b="15152"/>
              <a:stretch>
                <a:fillRect/>
              </a:stretch>
            </p:blipFill>
            <p:spPr bwMode="auto">
              <a:xfrm>
                <a:off x="2712" y="2148"/>
                <a:ext cx="1881" cy="15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3" name="Picture 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 t="7692" b="13846"/>
              <a:stretch>
                <a:fillRect/>
              </a:stretch>
            </p:blipFill>
            <p:spPr bwMode="auto">
              <a:xfrm>
                <a:off x="2702" y="1705"/>
                <a:ext cx="1567" cy="15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4" name="Picture 12"/>
              <p:cNvPicPr>
                <a:picLocks noChangeArrowheads="1"/>
              </p:cNvPicPr>
              <p:nvPr/>
            </p:nvPicPr>
            <p:blipFill>
              <a:blip r:embed="rId20" cstate="print"/>
              <a:srcRect b="3726"/>
              <a:stretch>
                <a:fillRect/>
              </a:stretch>
            </p:blipFill>
            <p:spPr bwMode="auto">
              <a:xfrm>
                <a:off x="2705" y="1854"/>
                <a:ext cx="1077" cy="15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5" name="Picture 13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 l="702" b="7018"/>
              <a:stretch>
                <a:fillRect/>
              </a:stretch>
            </p:blipFill>
            <p:spPr bwMode="auto">
              <a:xfrm>
                <a:off x="2722" y="817"/>
                <a:ext cx="2968" cy="15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6" name="Picture 14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717" y="971"/>
                <a:ext cx="2962" cy="1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7" name="Picture 15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2714" y="1116"/>
                <a:ext cx="2969" cy="15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</p:grp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1247" y="754"/>
              <a:ext cx="304" cy="2041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1287" y="2519"/>
              <a:ext cx="214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rgbClr val="808080"/>
                  </a:solidFill>
                  <a:latin typeface="ETH Light" pitchFamily="2" charset="0"/>
                  <a:ea typeface="+mn-ea"/>
                  <a:cs typeface="Arial" charset="0"/>
                </a:rPr>
                <a:t>…</a:t>
              </a:r>
              <a:endParaRPr lang="de-CH" b="1">
                <a:solidFill>
                  <a:srgbClr val="808080"/>
                </a:solidFill>
                <a:latin typeface="ETH Light" pitchFamily="2" charset="0"/>
                <a:ea typeface="+mn-ea"/>
                <a:cs typeface="Arial" charset="0"/>
              </a:endParaRPr>
            </a:p>
          </p:txBody>
        </p:sp>
      </p:grp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7748208" y="6534150"/>
            <a:ext cx="1319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Source: B. </a:t>
            </a:r>
            <a:r>
              <a:rPr lang="en-US" sz="1200" dirty="0" err="1" smtClean="0">
                <a:solidFill>
                  <a:srgbClr val="000000"/>
                </a:solidFill>
                <a:ea typeface="+mn-ea"/>
                <a:cs typeface="Arial" charset="0"/>
              </a:rPr>
              <a:t>Leibe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39" name="Text Box 146"/>
          <p:cNvSpPr txBox="1">
            <a:spLocks noChangeArrowheads="1"/>
          </p:cNvSpPr>
          <p:nvPr/>
        </p:nvSpPr>
        <p:spPr bwMode="auto">
          <a:xfrm>
            <a:off x="3190268" y="6096000"/>
            <a:ext cx="2753332" cy="4050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FFFFF"/>
              </a:buClr>
              <a:buSzPct val="50000"/>
              <a:buFont typeface="Wingdings" pitchFamily="2" charset="2"/>
              <a:buNone/>
            </a:pPr>
            <a:r>
              <a:rPr kumimoji="1" lang="en-US" sz="1600" b="1">
                <a:solidFill>
                  <a:srgbClr val="808080"/>
                </a:solidFill>
                <a:ea typeface="+mn-ea"/>
                <a:cs typeface="Arial" charset="0"/>
              </a:rPr>
              <a:t>Appearance codebook</a:t>
            </a:r>
            <a:endParaRPr lang="en-US" sz="16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codebook</a:t>
            </a:r>
            <a:endParaRPr lang="en-US" dirty="0"/>
          </a:p>
        </p:txBody>
      </p:sp>
      <p:grpSp>
        <p:nvGrpSpPr>
          <p:cNvPr id="5" name="Group 145"/>
          <p:cNvGrpSpPr>
            <a:grpSpLocks/>
          </p:cNvGrpSpPr>
          <p:nvPr/>
        </p:nvGrpSpPr>
        <p:grpSpPr bwMode="auto">
          <a:xfrm>
            <a:off x="4001886" y="2054224"/>
            <a:ext cx="5017700" cy="3551164"/>
            <a:chOff x="3538" y="622"/>
            <a:chExt cx="2200" cy="1557"/>
          </a:xfrm>
        </p:grpSpPr>
        <p:sp>
          <p:nvSpPr>
            <p:cNvPr id="7" name="Text Box 146"/>
            <p:cNvSpPr txBox="1">
              <a:spLocks noChangeArrowheads="1"/>
            </p:cNvSpPr>
            <p:nvPr/>
          </p:nvSpPr>
          <p:spPr bwMode="auto">
            <a:xfrm>
              <a:off x="3856" y="1967"/>
              <a:ext cx="1441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Clr>
                  <a:srgbClr val="FFFFFF"/>
                </a:buClr>
                <a:buSzPct val="50000"/>
                <a:buFont typeface="Wingdings" pitchFamily="2" charset="2"/>
                <a:buNone/>
              </a:pPr>
              <a:r>
                <a:rPr kumimoji="1" lang="en-US" sz="1600" b="1">
                  <a:solidFill>
                    <a:srgbClr val="808080"/>
                  </a:solidFill>
                  <a:ea typeface="+mn-ea"/>
                  <a:cs typeface="Arial" charset="0"/>
                </a:rPr>
                <a:t>Appearance codebook</a:t>
              </a:r>
              <a:endParaRPr lang="en-US" sz="16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grpSp>
          <p:nvGrpSpPr>
            <p:cNvPr id="8" name="Group 147"/>
            <p:cNvGrpSpPr>
              <a:grpSpLocks/>
            </p:cNvGrpSpPr>
            <p:nvPr/>
          </p:nvGrpSpPr>
          <p:grpSpPr bwMode="auto">
            <a:xfrm>
              <a:off x="3538" y="622"/>
              <a:ext cx="2200" cy="1475"/>
              <a:chOff x="3288" y="640"/>
              <a:chExt cx="2200" cy="1475"/>
            </a:xfrm>
          </p:grpSpPr>
          <p:grpSp>
            <p:nvGrpSpPr>
              <p:cNvPr id="9" name="Group 148"/>
              <p:cNvGrpSpPr>
                <a:grpSpLocks/>
              </p:cNvGrpSpPr>
              <p:nvPr/>
            </p:nvGrpSpPr>
            <p:grpSpPr bwMode="auto">
              <a:xfrm>
                <a:off x="3347" y="1088"/>
                <a:ext cx="194" cy="102"/>
                <a:chOff x="3347" y="1088"/>
                <a:chExt cx="194" cy="102"/>
              </a:xfrm>
            </p:grpSpPr>
            <p:pic>
              <p:nvPicPr>
                <p:cNvPr id="152" name="Picture 149" descr="images78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347" y="1088"/>
                  <a:ext cx="102" cy="1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3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3449" y="1143"/>
                  <a:ext cx="92" cy="0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arrow" w="med" len="med"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10" name="Group 151"/>
              <p:cNvGrpSpPr>
                <a:grpSpLocks/>
              </p:cNvGrpSpPr>
              <p:nvPr/>
            </p:nvGrpSpPr>
            <p:grpSpPr bwMode="auto">
              <a:xfrm>
                <a:off x="3288" y="640"/>
                <a:ext cx="2200" cy="1475"/>
                <a:chOff x="3288" y="640"/>
                <a:chExt cx="2200" cy="1475"/>
              </a:xfrm>
            </p:grpSpPr>
            <p:sp>
              <p:nvSpPr>
                <p:cNvPr id="11" name="Rectangle 152"/>
                <p:cNvSpPr>
                  <a:spLocks noChangeArrowheads="1"/>
                </p:cNvSpPr>
                <p:nvPr/>
              </p:nvSpPr>
              <p:spPr bwMode="auto">
                <a:xfrm>
                  <a:off x="3295" y="684"/>
                  <a:ext cx="207" cy="1388"/>
                </a:xfrm>
                <a:prstGeom prst="rect">
                  <a:avLst/>
                </a:prstGeom>
                <a:noFill/>
                <a:ln w="254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eaLnBrk="0" hangingPunct="0"/>
                  <a:endParaRPr lang="de-CH" sz="2400">
                    <a:solidFill>
                      <a:srgbClr val="000000"/>
                    </a:solidFill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3288" y="1884"/>
                  <a:ext cx="214" cy="23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algn="ctr" eaLnBrk="0" hangingPunct="0"/>
                  <a:r>
                    <a:rPr lang="en-US" b="1">
                      <a:solidFill>
                        <a:srgbClr val="808080"/>
                      </a:solidFill>
                      <a:latin typeface="ETH Light" pitchFamily="2" charset="0"/>
                      <a:ea typeface="+mn-ea"/>
                      <a:cs typeface="Arial" charset="0"/>
                    </a:rPr>
                    <a:t>…</a:t>
                  </a:r>
                  <a:endParaRPr lang="de-CH" b="1">
                    <a:solidFill>
                      <a:srgbClr val="808080"/>
                    </a:solidFill>
                    <a:latin typeface="ETH Light" pitchFamily="2" charset="0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13" name="Group 154"/>
                <p:cNvGrpSpPr>
                  <a:grpSpLocks/>
                </p:cNvGrpSpPr>
                <p:nvPr/>
              </p:nvGrpSpPr>
              <p:grpSpPr bwMode="auto">
                <a:xfrm>
                  <a:off x="3346" y="1211"/>
                  <a:ext cx="1381" cy="102"/>
                  <a:chOff x="1324" y="1484"/>
                  <a:chExt cx="2025" cy="150"/>
                </a:xfrm>
              </p:grpSpPr>
              <p:pic>
                <p:nvPicPr>
                  <p:cNvPr id="139" name="Picture 155" descr="images068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484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40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1633" y="1484"/>
                    <a:ext cx="1716" cy="150"/>
                    <a:chOff x="-106" y="-823"/>
                    <a:chExt cx="1716" cy="150"/>
                  </a:xfrm>
                </p:grpSpPr>
                <p:pic>
                  <p:nvPicPr>
                    <p:cNvPr id="142" name="Picture 157" descr="images_FVinCC068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64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3" name="Picture 158" descr="images_FVinCC068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106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4" name="Picture 159" descr="images_FVinCC068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40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5" name="Picture 160" descr="images_FVinCC068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1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6" name="Picture 161" descr="images_FVinCC068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89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7" name="Picture 162" descr="images_FVinCC068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76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8" name="Picture 163" descr="images_FVinCC068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34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9" name="Picture 164" descr="images_FVinCC068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0" name="Picture 165" descr="images_FVinCC068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1" name="Picture 166" descr="images_FVinCC068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41" name="Line 1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56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4" name="Group 168"/>
                <p:cNvGrpSpPr>
                  <a:grpSpLocks/>
                </p:cNvGrpSpPr>
                <p:nvPr/>
              </p:nvGrpSpPr>
              <p:grpSpPr bwMode="auto">
                <a:xfrm>
                  <a:off x="3348" y="1335"/>
                  <a:ext cx="1021" cy="102"/>
                  <a:chOff x="1324" y="1666"/>
                  <a:chExt cx="1503" cy="150"/>
                </a:xfrm>
              </p:grpSpPr>
              <p:pic>
                <p:nvPicPr>
                  <p:cNvPr id="129" name="Picture 169" descr="images587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666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30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1633" y="1666"/>
                    <a:ext cx="1194" cy="150"/>
                    <a:chOff x="4680" y="-186"/>
                    <a:chExt cx="1194" cy="150"/>
                  </a:xfrm>
                </p:grpSpPr>
                <p:pic>
                  <p:nvPicPr>
                    <p:cNvPr id="132" name="Picture 171" descr="images_FVinCC587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680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3" name="Picture 172" descr="images_FVinCC587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53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4" name="Picture 173" descr="images_FVinCC587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027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5" name="Picture 174" descr="images_FVinCC587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204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6" name="Picture 175" descr="images_FVinCC587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378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7" name="Picture 176" descr="images_FVinCC587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553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8" name="Picture 177" descr="images_FVinCC587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724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31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74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5" name="Group 179"/>
                <p:cNvGrpSpPr>
                  <a:grpSpLocks/>
                </p:cNvGrpSpPr>
                <p:nvPr/>
              </p:nvGrpSpPr>
              <p:grpSpPr bwMode="auto">
                <a:xfrm>
                  <a:off x="3346" y="1454"/>
                  <a:ext cx="788" cy="102"/>
                  <a:chOff x="1324" y="1841"/>
                  <a:chExt cx="1157" cy="150"/>
                </a:xfrm>
              </p:grpSpPr>
              <p:pic>
                <p:nvPicPr>
                  <p:cNvPr id="121" name="Picture 180" descr="images511"/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841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22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1633" y="1841"/>
                    <a:ext cx="848" cy="150"/>
                    <a:chOff x="2281" y="-786"/>
                    <a:chExt cx="848" cy="150"/>
                  </a:xfrm>
                </p:grpSpPr>
                <p:pic>
                  <p:nvPicPr>
                    <p:cNvPr id="124" name="Picture 182" descr="images_FVinCC511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281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5" name="Picture 183" descr="images_FVinCC511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454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6" name="Picture 184" descr="images_FVinCC511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627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7" name="Picture 185" descr="images_FVinCC511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803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8" name="Picture 186" descr="images_FVinCC511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979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23" name="Line 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91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6" name="Group 188"/>
                <p:cNvGrpSpPr>
                  <a:grpSpLocks/>
                </p:cNvGrpSpPr>
                <p:nvPr/>
              </p:nvGrpSpPr>
              <p:grpSpPr bwMode="auto">
                <a:xfrm>
                  <a:off x="3346" y="1570"/>
                  <a:ext cx="906" cy="102"/>
                  <a:chOff x="1324" y="2011"/>
                  <a:chExt cx="1333" cy="150"/>
                </a:xfrm>
              </p:grpSpPr>
              <p:grpSp>
                <p:nvGrpSpPr>
                  <p:cNvPr id="112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1633" y="2011"/>
                    <a:ext cx="1024" cy="150"/>
                    <a:chOff x="586" y="-318"/>
                    <a:chExt cx="1024" cy="150"/>
                  </a:xfrm>
                </p:grpSpPr>
                <p:pic>
                  <p:nvPicPr>
                    <p:cNvPr id="115" name="Picture 190" descr="images_FVinCC192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86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6" name="Picture 191" descr="images_FVinCC192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762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7" name="Picture 192" descr="images_FVinCC192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34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8" name="Picture 193" descr="images_FVinCC192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9" name="Picture 194" descr="images_FVinCC192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0" name="Picture 195" descr="images_FVinCC192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13" name="Picture 196" descr="images192"/>
                  <p:cNvPicPr>
                    <a:picLocks noChangeAspect="1" noChangeArrowheads="1"/>
                  </p:cNvPicPr>
                  <p:nvPr/>
                </p:nvPicPr>
                <p:blipFill>
                  <a:blip r:embed="rId35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011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092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7" name="Group 198"/>
                <p:cNvGrpSpPr>
                  <a:grpSpLocks/>
                </p:cNvGrpSpPr>
                <p:nvPr/>
              </p:nvGrpSpPr>
              <p:grpSpPr bwMode="auto">
                <a:xfrm>
                  <a:off x="3350" y="1693"/>
                  <a:ext cx="430" cy="102"/>
                  <a:chOff x="1324" y="2193"/>
                  <a:chExt cx="630" cy="150"/>
                </a:xfrm>
              </p:grpSpPr>
              <p:grpSp>
                <p:nvGrpSpPr>
                  <p:cNvPr id="107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1633" y="2193"/>
                    <a:ext cx="321" cy="150"/>
                    <a:chOff x="4351" y="-324"/>
                    <a:chExt cx="321" cy="150"/>
                  </a:xfrm>
                </p:grpSpPr>
                <p:pic>
                  <p:nvPicPr>
                    <p:cNvPr id="110" name="Picture 200" descr="images_FVinCC204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351" y="-324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1" name="Picture 201" descr="images_FVinCC204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522" y="-324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08" name="Picture 202" descr="images204"/>
                  <p:cNvPicPr>
                    <a:picLocks noChangeAspect="1" noChangeArrowheads="1"/>
                  </p:cNvPicPr>
                  <p:nvPr/>
                </p:nvPicPr>
                <p:blipFill>
                  <a:blip r:embed="rId38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193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9" name="Line 2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26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8" name="Group 204"/>
                <p:cNvGrpSpPr>
                  <a:grpSpLocks/>
                </p:cNvGrpSpPr>
                <p:nvPr/>
              </p:nvGrpSpPr>
              <p:grpSpPr bwMode="auto">
                <a:xfrm>
                  <a:off x="3349" y="1810"/>
                  <a:ext cx="665" cy="102"/>
                  <a:chOff x="1324" y="2364"/>
                  <a:chExt cx="978" cy="150"/>
                </a:xfrm>
              </p:grpSpPr>
              <p:grpSp>
                <p:nvGrpSpPr>
                  <p:cNvPr id="100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1633" y="2364"/>
                    <a:ext cx="669" cy="150"/>
                    <a:chOff x="487" y="108"/>
                    <a:chExt cx="669" cy="150"/>
                  </a:xfrm>
                </p:grpSpPr>
                <p:pic>
                  <p:nvPicPr>
                    <p:cNvPr id="103" name="Picture 206" descr="images_FVinCC69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7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4" name="Picture 207" descr="images_FVinCC69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662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5" name="Picture 208" descr="images_FVinCC69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836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6" name="Picture 209" descr="images_FVinCC69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006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01" name="Picture 210" descr="images690"/>
                  <p:cNvPicPr>
                    <a:picLocks noChangeAspect="1" noChangeArrowheads="1"/>
                  </p:cNvPicPr>
                  <p:nvPr/>
                </p:nvPicPr>
                <p:blipFill>
                  <a:blip r:embed="rId43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364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2" name="Line 2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445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9" name="Group 212"/>
                <p:cNvGrpSpPr>
                  <a:grpSpLocks/>
                </p:cNvGrpSpPr>
                <p:nvPr/>
              </p:nvGrpSpPr>
              <p:grpSpPr bwMode="auto">
                <a:xfrm>
                  <a:off x="3347" y="867"/>
                  <a:ext cx="2141" cy="231"/>
                  <a:chOff x="3347" y="867"/>
                  <a:chExt cx="2141" cy="231"/>
                </a:xfrm>
              </p:grpSpPr>
              <p:pic>
                <p:nvPicPr>
                  <p:cNvPr id="80" name="Picture 213" descr="images770"/>
                  <p:cNvPicPr>
                    <a:picLocks noChangeAspect="1" noChangeArrowheads="1"/>
                  </p:cNvPicPr>
                  <p:nvPr/>
                </p:nvPicPr>
                <p:blipFill>
                  <a:blip r:embed="rId44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971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81" name="Line 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1024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82" name="Group 215"/>
                  <p:cNvGrpSpPr>
                    <a:grpSpLocks/>
                  </p:cNvGrpSpPr>
                  <p:nvPr/>
                </p:nvGrpSpPr>
                <p:grpSpPr bwMode="auto">
                  <a:xfrm>
                    <a:off x="3557" y="867"/>
                    <a:ext cx="1931" cy="231"/>
                    <a:chOff x="3557" y="867"/>
                    <a:chExt cx="1931" cy="231"/>
                  </a:xfrm>
                </p:grpSpPr>
                <p:grpSp>
                  <p:nvGrpSpPr>
                    <p:cNvPr id="83" name="Group 2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971"/>
                      <a:ext cx="1762" cy="102"/>
                      <a:chOff x="3557" y="971"/>
                      <a:chExt cx="1762" cy="102"/>
                    </a:xfrm>
                  </p:grpSpPr>
                  <p:pic>
                    <p:nvPicPr>
                      <p:cNvPr id="85" name="Picture 217" descr="images_FVinCC770_0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6" name="Picture 218" descr="images_FVinCC770_0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7" name="Picture 219" descr="images_FVinCC770_0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" y="971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8" name="Picture 220" descr="images_FVinCC770_0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9" name="Picture 221" descr="images_FVinCC770_0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0" name="Picture 222" descr="images_FVinCC770_0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1" name="Picture 223" descr="images_FVinCC770_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2" name="Picture 224" descr="images_FVinCC770_0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3" name="Picture 225" descr="images_FVinCC770_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9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4" name="Picture 226" descr="images_FVinCC770_0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" y="971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5" name="Picture 227" descr="images_FVinCC770_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6" name="Picture 228" descr="images_FVinCC770_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7" name="Picture 229" descr="images_FVinCC770_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8" name="Picture 230" descr="images_FVinCC770_0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9" name="Picture 231" descr="images_FVinCC770_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7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84" name="Text Box 2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867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0" name="Group 233"/>
                <p:cNvGrpSpPr>
                  <a:grpSpLocks/>
                </p:cNvGrpSpPr>
                <p:nvPr/>
              </p:nvGrpSpPr>
              <p:grpSpPr bwMode="auto">
                <a:xfrm>
                  <a:off x="3347" y="748"/>
                  <a:ext cx="2141" cy="231"/>
                  <a:chOff x="3347" y="748"/>
                  <a:chExt cx="2141" cy="231"/>
                </a:xfrm>
              </p:grpSpPr>
              <p:pic>
                <p:nvPicPr>
                  <p:cNvPr id="60" name="Picture 234" descr="images524"/>
                  <p:cNvPicPr>
                    <a:picLocks noChangeAspect="1" noChangeArrowheads="1"/>
                  </p:cNvPicPr>
                  <p:nvPr/>
                </p:nvPicPr>
                <p:blipFill>
                  <a:blip r:embed="rId60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848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61" name="Line 2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90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62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557" y="748"/>
                    <a:ext cx="1931" cy="231"/>
                    <a:chOff x="3557" y="748"/>
                    <a:chExt cx="1931" cy="231"/>
                  </a:xfrm>
                </p:grpSpPr>
                <p:grpSp>
                  <p:nvGrpSpPr>
                    <p:cNvPr id="63" name="Group 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848"/>
                      <a:ext cx="1759" cy="102"/>
                      <a:chOff x="3557" y="848"/>
                      <a:chExt cx="1759" cy="102"/>
                    </a:xfrm>
                  </p:grpSpPr>
                  <p:pic>
                    <p:nvPicPr>
                      <p:cNvPr id="65" name="Picture 238" descr="images_FVinCC524_0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6" name="Picture 239" descr="images_FVinCC524_0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7" name="Picture 240" descr="images_FVinCC524_0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8" name="Picture 241" descr="images_FVinCC524_0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9" name="Picture 242" descr="images_FVinCC524_0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0" name="Picture 243" descr="images_FVinCC524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1" name="Picture 244" descr="images_FVinCC524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8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2" name="Picture 245" descr="images_FVinCC524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3" name="Picture 246" descr="images_FVinCC524_0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4" name="Picture 247" descr="images_FVinCC524_0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5" name="Picture 248" descr="images_FVinCC524_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6" name="Picture 249" descr="images_FVinCC524_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7" name="Picture 250" descr="images_FVinCC524_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8" name="Picture 251" descr="images_FVinCC524_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9" name="Picture 252" descr="images_FVinCC524_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64" name="Text Box 2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748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1" name="Group 254"/>
                <p:cNvGrpSpPr>
                  <a:grpSpLocks/>
                </p:cNvGrpSpPr>
                <p:nvPr/>
              </p:nvGrpSpPr>
              <p:grpSpPr bwMode="auto">
                <a:xfrm>
                  <a:off x="3347" y="640"/>
                  <a:ext cx="2141" cy="231"/>
                  <a:chOff x="3347" y="640"/>
                  <a:chExt cx="2141" cy="231"/>
                </a:xfrm>
              </p:grpSpPr>
              <p:pic>
                <p:nvPicPr>
                  <p:cNvPr id="40" name="Picture 255" descr="images800"/>
                  <p:cNvPicPr>
                    <a:picLocks noChangeAspect="1" noChangeArrowheads="1"/>
                  </p:cNvPicPr>
                  <p:nvPr/>
                </p:nvPicPr>
                <p:blipFill>
                  <a:blip r:embed="rId76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738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1" name="Line 2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79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42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3557" y="640"/>
                    <a:ext cx="1931" cy="231"/>
                    <a:chOff x="3557" y="640"/>
                    <a:chExt cx="1931" cy="231"/>
                  </a:xfrm>
                </p:grpSpPr>
                <p:grpSp>
                  <p:nvGrpSpPr>
                    <p:cNvPr id="43" name="Group 2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738"/>
                      <a:ext cx="1761" cy="102"/>
                      <a:chOff x="3557" y="738"/>
                      <a:chExt cx="1761" cy="102"/>
                    </a:xfrm>
                  </p:grpSpPr>
                  <p:pic>
                    <p:nvPicPr>
                      <p:cNvPr id="45" name="Picture 259" descr="images_FVinCC800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6" name="Picture 260" descr="images_FVinCC800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7" name="Picture 261" descr="images_FVinCC800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3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8" name="Picture 262" descr="images_FVinCC800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9" name="Picture 263" descr="images_FVinCC800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0" name="Picture 264" descr="images_FVinCC800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1" name="Picture 265" descr="images_FVinCC800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2" name="Picture 266" descr="images_FVinCC800_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5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3" name="Picture 267" descr="images_FVinCC800_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4" name="Picture 268" descr="images_FVinCC800_0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5" name="Picture 269" descr="images_FVinCC800_0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6" name="Picture 270" descr="images_FVinCC800_0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7" name="Picture 271" descr="images_FVinCC800_0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6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8" name="Picture 272" descr="images_FVinCC800_0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9" name="Picture 273" descr="images_FVinCC800_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5" y="738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44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640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2" name="Group 275"/>
                <p:cNvGrpSpPr>
                  <a:grpSpLocks/>
                </p:cNvGrpSpPr>
                <p:nvPr/>
              </p:nvGrpSpPr>
              <p:grpSpPr bwMode="auto">
                <a:xfrm>
                  <a:off x="3557" y="980"/>
                  <a:ext cx="1931" cy="231"/>
                  <a:chOff x="3557" y="980"/>
                  <a:chExt cx="1931" cy="231"/>
                </a:xfrm>
              </p:grpSpPr>
              <p:grpSp>
                <p:nvGrpSpPr>
                  <p:cNvPr id="23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3557" y="1088"/>
                    <a:ext cx="1762" cy="102"/>
                    <a:chOff x="3557" y="1088"/>
                    <a:chExt cx="1762" cy="102"/>
                  </a:xfrm>
                </p:grpSpPr>
                <p:pic>
                  <p:nvPicPr>
                    <p:cNvPr id="25" name="Picture 277" descr="images_FVinCC78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55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6" name="Picture 278" descr="images_FVinCC780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67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7" name="Picture 279" descr="images_FVinCC780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792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8" name="Picture 280" descr="images_FVinCC780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91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9" name="Picture 281" descr="images_FVinCC780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02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0" name="Picture 282" descr="images_FVinCC780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14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1" name="Picture 283" descr="images_FVinCC780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266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2" name="Picture 284" descr="images_FVinCC780_0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385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3" name="Picture 285" descr="images_FVinCC780_0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502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4" name="Picture 286" descr="images_FVinCC780_01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62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5" name="Picture 287" descr="images_FVinCC780_01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740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6" name="Picture 288" descr="images_FVinCC780_01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5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7" name="Picture 289" descr="images_FVinCC78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98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8" name="Picture 290" descr="images_FVinCC78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100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9" name="Picture 291" descr="images_FVinCC78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21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24" name="Text Box 2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74" y="980"/>
                    <a:ext cx="214" cy="231"/>
                  </a:xfrm>
                  <a:prstGeom prst="rect">
                    <a:avLst/>
                  </a:prstGeom>
                  <a:noFill/>
                  <a:ln w="12700" cap="sq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algn="ctr" eaLnBrk="0" hangingPunct="0"/>
                    <a:r>
                      <a:rPr lang="en-US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rPr>
                      <a:t>…</a:t>
                    </a:r>
                    <a:endParaRPr lang="de-CH" b="1">
                      <a:solidFill>
                        <a:srgbClr val="808080"/>
                      </a:solidFill>
                      <a:latin typeface="ETH Light" pitchFamily="2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</p:grpSp>
      </p:grpSp>
      <p:grpSp>
        <p:nvGrpSpPr>
          <p:cNvPr id="154" name="Group 476"/>
          <p:cNvGrpSpPr>
            <a:grpSpLocks/>
          </p:cNvGrpSpPr>
          <p:nvPr/>
        </p:nvGrpSpPr>
        <p:grpSpPr bwMode="auto">
          <a:xfrm>
            <a:off x="303840" y="2287588"/>
            <a:ext cx="3506160" cy="2817812"/>
            <a:chOff x="1723" y="-176"/>
            <a:chExt cx="1034" cy="831"/>
          </a:xfrm>
        </p:grpSpPr>
        <p:pic>
          <p:nvPicPr>
            <p:cNvPr id="155" name="Picture 467" descr="IFWN-sequence-035"/>
            <p:cNvPicPr>
              <a:picLocks noChangeAspect="1" noChangeArrowheads="1"/>
            </p:cNvPicPr>
            <p:nvPr/>
          </p:nvPicPr>
          <p:blipFill>
            <a:blip r:embed="rId107" cstate="print"/>
            <a:srcRect/>
            <a:stretch>
              <a:fillRect/>
            </a:stretch>
          </p:blipFill>
          <p:spPr bwMode="auto">
            <a:xfrm>
              <a:off x="1723" y="-176"/>
              <a:ext cx="1034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6" name="Oval 468"/>
            <p:cNvSpPr>
              <a:spLocks noChangeArrowheads="1"/>
            </p:cNvSpPr>
            <p:nvPr/>
          </p:nvSpPr>
          <p:spPr bwMode="auto">
            <a:xfrm>
              <a:off x="2321" y="333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7" name="Oval 469"/>
            <p:cNvSpPr>
              <a:spLocks noChangeArrowheads="1"/>
            </p:cNvSpPr>
            <p:nvPr/>
          </p:nvSpPr>
          <p:spPr bwMode="auto">
            <a:xfrm>
              <a:off x="2276" y="-30"/>
              <a:ext cx="113" cy="113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8" name="Oval 470"/>
            <p:cNvSpPr>
              <a:spLocks noChangeArrowheads="1"/>
            </p:cNvSpPr>
            <p:nvPr/>
          </p:nvSpPr>
          <p:spPr bwMode="auto">
            <a:xfrm>
              <a:off x="2367" y="424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9" name="Oval 471"/>
            <p:cNvSpPr>
              <a:spLocks noChangeArrowheads="1"/>
            </p:cNvSpPr>
            <p:nvPr/>
          </p:nvSpPr>
          <p:spPr bwMode="auto">
            <a:xfrm>
              <a:off x="2208" y="197"/>
              <a:ext cx="204" cy="204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0" name="Oval 472"/>
            <p:cNvSpPr>
              <a:spLocks noChangeArrowheads="1"/>
            </p:cNvSpPr>
            <p:nvPr/>
          </p:nvSpPr>
          <p:spPr bwMode="auto">
            <a:xfrm>
              <a:off x="2231" y="61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1" name="Oval 473"/>
            <p:cNvSpPr>
              <a:spLocks noChangeArrowheads="1"/>
            </p:cNvSpPr>
            <p:nvPr/>
          </p:nvSpPr>
          <p:spPr bwMode="auto">
            <a:xfrm>
              <a:off x="2114" y="383"/>
              <a:ext cx="136" cy="136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2" name="Oval 474"/>
            <p:cNvSpPr>
              <a:spLocks noChangeArrowheads="1"/>
            </p:cNvSpPr>
            <p:nvPr/>
          </p:nvSpPr>
          <p:spPr bwMode="auto">
            <a:xfrm>
              <a:off x="2344" y="197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63" name="Text Box 4"/>
          <p:cNvSpPr txBox="1">
            <a:spLocks noChangeArrowheads="1"/>
          </p:cNvSpPr>
          <p:nvPr/>
        </p:nvSpPr>
        <p:spPr bwMode="auto">
          <a:xfrm>
            <a:off x="7748208" y="6534150"/>
            <a:ext cx="1319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Source: B. </a:t>
            </a:r>
            <a:r>
              <a:rPr lang="en-US" sz="1200" dirty="0" err="1" smtClean="0">
                <a:solidFill>
                  <a:srgbClr val="000000"/>
                </a:solidFill>
                <a:ea typeface="+mn-ea"/>
                <a:cs typeface="Arial" charset="0"/>
              </a:rPr>
              <a:t>Leibe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3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Visual vocabularies: Issues</a:t>
            </a: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862" y="16002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How to choose vocabulary size?</a:t>
            </a:r>
          </a:p>
          <a:p>
            <a:pPr lvl="1"/>
            <a:r>
              <a:rPr lang="en-US" dirty="0" smtClean="0"/>
              <a:t>Too small: visual words not representative of all patches</a:t>
            </a:r>
          </a:p>
          <a:p>
            <a:pPr lvl="1"/>
            <a:r>
              <a:rPr lang="en-US" dirty="0" smtClean="0"/>
              <a:t>Too large: quantization artifacts, </a:t>
            </a:r>
          </a:p>
          <a:p>
            <a:pPr marL="457200" lvl="1" indent="0">
              <a:buNone/>
            </a:pPr>
            <a:r>
              <a:rPr lang="en-US" dirty="0" err="1" smtClean="0"/>
              <a:t>overfitting</a:t>
            </a: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Computational efficiency</a:t>
            </a:r>
          </a:p>
          <a:p>
            <a:pPr lvl="1"/>
            <a:r>
              <a:rPr lang="en-US" dirty="0" smtClean="0"/>
              <a:t>Vocabulary trees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Nister</a:t>
            </a:r>
            <a:r>
              <a:rPr lang="en-US" dirty="0" smtClean="0"/>
              <a:t> &amp; </a:t>
            </a:r>
            <a:r>
              <a:rPr lang="en-US" dirty="0" err="1" smtClean="0"/>
              <a:t>Stewenius</a:t>
            </a:r>
            <a:r>
              <a:rPr lang="en-US" dirty="0" smtClean="0"/>
              <a:t>, 2006)</a:t>
            </a:r>
          </a:p>
        </p:txBody>
      </p:sp>
      <p:pic>
        <p:nvPicPr>
          <p:cNvPr id="10823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2509" y="2743200"/>
            <a:ext cx="290671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371" grpId="0" build="p" bldLvl="2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tmp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5715000" y="8953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6787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3. Image </a:t>
            </a:r>
            <a:r>
              <a:rPr lang="en-US" sz="3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representation: </a:t>
            </a:r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histogram of </a:t>
            </a:r>
            <a:r>
              <a:rPr lang="en-US" sz="2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codewords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1317625" y="5111750"/>
            <a:ext cx="6835775" cy="755650"/>
            <a:chOff x="2256" y="2544"/>
            <a:chExt cx="3202" cy="354"/>
          </a:xfrm>
        </p:grpSpPr>
        <p:pic>
          <p:nvPicPr>
            <p:cNvPr id="8194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179" r="21556" b="47224"/>
            <a:stretch>
              <a:fillRect/>
            </a:stretch>
          </p:blipFill>
          <p:spPr bwMode="auto">
            <a:xfrm>
              <a:off x="2256" y="2688"/>
              <a:ext cx="264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1" name="Text Box 6"/>
            <p:cNvSpPr txBox="1">
              <a:spLocks noChangeArrowheads="1"/>
            </p:cNvSpPr>
            <p:nvPr/>
          </p:nvSpPr>
          <p:spPr bwMode="auto">
            <a:xfrm>
              <a:off x="4944" y="2544"/>
              <a:ext cx="51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 b="1"/>
                <a:t>…..</a:t>
              </a:r>
            </a:p>
          </p:txBody>
        </p:sp>
      </p:grpSp>
      <p:sp>
        <p:nvSpPr>
          <p:cNvPr id="81925" name="Line 7"/>
          <p:cNvSpPr>
            <a:spLocks noChangeShapeType="1"/>
          </p:cNvSpPr>
          <p:nvPr/>
        </p:nvSpPr>
        <p:spPr bwMode="auto">
          <a:xfrm>
            <a:off x="1066800" y="51054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6" name="Line 8"/>
          <p:cNvSpPr>
            <a:spLocks noChangeShapeType="1"/>
          </p:cNvSpPr>
          <p:nvPr/>
        </p:nvSpPr>
        <p:spPr bwMode="auto">
          <a:xfrm flipV="1">
            <a:off x="1066800" y="22860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7" name="Rectangle 9"/>
          <p:cNvSpPr>
            <a:spLocks noChangeArrowheads="1"/>
          </p:cNvSpPr>
          <p:nvPr/>
        </p:nvSpPr>
        <p:spPr bwMode="auto">
          <a:xfrm>
            <a:off x="1447800" y="4495800"/>
            <a:ext cx="228600" cy="609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28" name="Rectangle 10"/>
          <p:cNvSpPr>
            <a:spLocks noChangeArrowheads="1"/>
          </p:cNvSpPr>
          <p:nvPr/>
        </p:nvSpPr>
        <p:spPr bwMode="auto">
          <a:xfrm>
            <a:off x="19050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29" name="Rectangle 11"/>
          <p:cNvSpPr>
            <a:spLocks noChangeArrowheads="1"/>
          </p:cNvSpPr>
          <p:nvPr/>
        </p:nvSpPr>
        <p:spPr bwMode="auto">
          <a:xfrm>
            <a:off x="2438400" y="3657600"/>
            <a:ext cx="228600" cy="1447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0" name="Rectangle 12"/>
          <p:cNvSpPr>
            <a:spLocks noChangeArrowheads="1"/>
          </p:cNvSpPr>
          <p:nvPr/>
        </p:nvSpPr>
        <p:spPr bwMode="auto">
          <a:xfrm>
            <a:off x="2971800" y="4800600"/>
            <a:ext cx="228600" cy="304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1" name="Rectangle 13"/>
          <p:cNvSpPr>
            <a:spLocks noChangeArrowheads="1"/>
          </p:cNvSpPr>
          <p:nvPr/>
        </p:nvSpPr>
        <p:spPr bwMode="auto">
          <a:xfrm>
            <a:off x="3505200" y="2819400"/>
            <a:ext cx="228600" cy="2286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2" name="Rectangle 14"/>
          <p:cNvSpPr>
            <a:spLocks noChangeArrowheads="1"/>
          </p:cNvSpPr>
          <p:nvPr/>
        </p:nvSpPr>
        <p:spPr bwMode="auto">
          <a:xfrm>
            <a:off x="4038600" y="3962400"/>
            <a:ext cx="228600" cy="1143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3" name="Rectangle 15"/>
          <p:cNvSpPr>
            <a:spLocks noChangeArrowheads="1"/>
          </p:cNvSpPr>
          <p:nvPr/>
        </p:nvSpPr>
        <p:spPr bwMode="auto">
          <a:xfrm>
            <a:off x="4572000" y="3505200"/>
            <a:ext cx="228600" cy="1600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4" name="Rectangle 16"/>
          <p:cNvSpPr>
            <a:spLocks noChangeArrowheads="1"/>
          </p:cNvSpPr>
          <p:nvPr/>
        </p:nvSpPr>
        <p:spPr bwMode="auto">
          <a:xfrm>
            <a:off x="5029200" y="4267200"/>
            <a:ext cx="228600" cy="838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5" name="Rectangle 17"/>
          <p:cNvSpPr>
            <a:spLocks noChangeArrowheads="1"/>
          </p:cNvSpPr>
          <p:nvPr/>
        </p:nvSpPr>
        <p:spPr bwMode="auto">
          <a:xfrm>
            <a:off x="55626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6" name="Rectangle 18"/>
          <p:cNvSpPr>
            <a:spLocks noChangeArrowheads="1"/>
          </p:cNvSpPr>
          <p:nvPr/>
        </p:nvSpPr>
        <p:spPr bwMode="auto">
          <a:xfrm>
            <a:off x="6096000" y="4648200"/>
            <a:ext cx="228600" cy="457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7" name="Rectangle 19"/>
          <p:cNvSpPr>
            <a:spLocks noChangeArrowheads="1"/>
          </p:cNvSpPr>
          <p:nvPr/>
        </p:nvSpPr>
        <p:spPr bwMode="auto">
          <a:xfrm>
            <a:off x="6553200" y="3810000"/>
            <a:ext cx="228600" cy="1295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8" name="Text Box 20"/>
          <p:cNvSpPr txBox="1">
            <a:spLocks noChangeArrowheads="1"/>
          </p:cNvSpPr>
          <p:nvPr/>
        </p:nvSpPr>
        <p:spPr bwMode="auto">
          <a:xfrm rot="-5400000">
            <a:off x="6350" y="3651250"/>
            <a:ext cx="1298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/>
              <a:t>frequency</a:t>
            </a:r>
          </a:p>
        </p:txBody>
      </p:sp>
      <p:sp>
        <p:nvSpPr>
          <p:cNvPr id="81939" name="Text Box 21"/>
          <p:cNvSpPr txBox="1">
            <a:spLocks noChangeArrowheads="1"/>
          </p:cNvSpPr>
          <p:nvPr/>
        </p:nvSpPr>
        <p:spPr bwMode="auto">
          <a:xfrm>
            <a:off x="3657600" y="5943600"/>
            <a:ext cx="1660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codewords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4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Image classification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latin typeface="Calibri" charset="0"/>
              </a:rPr>
              <a:t>Given the bag-of-features representations of images from different classes, </a:t>
            </a:r>
            <a:r>
              <a:rPr lang="en-US" dirty="0" smtClean="0">
                <a:latin typeface="Calibri" charset="0"/>
              </a:rPr>
              <a:t>learn a classifier using machine learning</a:t>
            </a:r>
            <a:endParaRPr lang="en-US" dirty="0">
              <a:latin typeface="Calibri" charset="0"/>
            </a:endParaRPr>
          </a:p>
        </p:txBody>
      </p:sp>
      <p:grpSp>
        <p:nvGrpSpPr>
          <p:cNvPr id="82948" name="Group 4"/>
          <p:cNvGrpSpPr>
            <a:grpSpLocks/>
          </p:cNvGrpSpPr>
          <p:nvPr/>
        </p:nvGrpSpPr>
        <p:grpSpPr bwMode="auto">
          <a:xfrm>
            <a:off x="228600" y="3505200"/>
            <a:ext cx="8763000" cy="2209800"/>
            <a:chOff x="144" y="1776"/>
            <a:chExt cx="5520" cy="1392"/>
          </a:xfrm>
        </p:grpSpPr>
        <p:sp>
          <p:nvSpPr>
            <p:cNvPr id="82949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0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1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2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3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4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5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6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7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8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9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60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61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2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2963" name="Picture 1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4" name="Picture 2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5" name="Picture 2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6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7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8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9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2970" name="Picture 26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1" name="Picture 2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2" name="Picture 28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3" name="Picture 2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4" name="Picture 3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5" name="Picture 3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6" name="Picture 3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7" name="Picture 33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8" name="Picture 34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7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3" descr="C:\Documents and Settings\Derek Hoiem\My Documents\Classes\Spring10 - Computer Vision\figs\child_in_field_shuffled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352800"/>
            <a:ext cx="305117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But what about layout?</a:t>
            </a:r>
          </a:p>
        </p:txBody>
      </p:sp>
      <p:pic>
        <p:nvPicPr>
          <p:cNvPr id="83971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219200"/>
            <a:ext cx="3049587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 descr="C:\Documents and Settings\Derek Hoiem\My Documents\Classes\Spring10 - Computer Vision\figs\child_in_field_shuffled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22638"/>
            <a:ext cx="305117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25908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Box 8"/>
          <p:cNvSpPr txBox="1">
            <a:spLocks noChangeArrowheads="1"/>
          </p:cNvSpPr>
          <p:nvPr/>
        </p:nvSpPr>
        <p:spPr bwMode="auto">
          <a:xfrm>
            <a:off x="914400" y="6096000"/>
            <a:ext cx="708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All of these images have the same color histogram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1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9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522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Spatial pyramid representation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799" y="914400"/>
            <a:ext cx="8839200" cy="16002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Extension of a bag of features</a:t>
            </a:r>
          </a:p>
          <a:p>
            <a:pPr eaLnBrk="1" hangingPunct="1"/>
            <a:r>
              <a:rPr lang="en-US" sz="2000" dirty="0" smtClean="0"/>
              <a:t>Locally </a:t>
            </a:r>
            <a:r>
              <a:rPr lang="en-US" sz="2000" dirty="0" err="1" smtClean="0"/>
              <a:t>orderless</a:t>
            </a:r>
            <a:r>
              <a:rPr lang="en-US" sz="2000" dirty="0" smtClean="0"/>
              <a:t> representation at several levels of resolution</a:t>
            </a:r>
            <a:endParaRPr lang="en-US" dirty="0" smtClean="0"/>
          </a:p>
        </p:txBody>
      </p:sp>
      <p:pic>
        <p:nvPicPr>
          <p:cNvPr id="15364" name="Picture 4" descr="burma_bagan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3932238"/>
            <a:ext cx="2316163" cy="2360612"/>
            <a:chOff x="240" y="2477"/>
            <a:chExt cx="1459" cy="1487"/>
          </a:xfrm>
        </p:grpSpPr>
        <p:pic>
          <p:nvPicPr>
            <p:cNvPr id="15367" name="Picture 6" descr="texton_ind_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8"/>
              <a:ext cx="1258" cy="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8" name="AutoShape 7"/>
            <p:cNvSpPr>
              <a:spLocks noChangeArrowheads="1"/>
            </p:cNvSpPr>
            <p:nvPr/>
          </p:nvSpPr>
          <p:spPr bwMode="auto">
            <a:xfrm rot="2426846">
              <a:off x="1482" y="2477"/>
              <a:ext cx="217" cy="19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369" name="Text Box 8"/>
            <p:cNvSpPr txBox="1">
              <a:spLocks noChangeArrowheads="1"/>
            </p:cNvSpPr>
            <p:nvPr/>
          </p:nvSpPr>
          <p:spPr bwMode="auto">
            <a:xfrm>
              <a:off x="642" y="3772"/>
              <a:ext cx="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0</a:t>
              </a:r>
            </a:p>
          </p:txBody>
        </p:sp>
      </p:grp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3083679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70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27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texton_in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burma_bag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4603750" y="1600200"/>
            <a:ext cx="0" cy="22748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3046413" y="2732088"/>
            <a:ext cx="31146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0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87750" y="3967163"/>
            <a:ext cx="2017713" cy="2322512"/>
            <a:chOff x="2068" y="2499"/>
            <a:chExt cx="1271" cy="1463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068" y="2750"/>
              <a:ext cx="1271" cy="1014"/>
              <a:chOff x="1968" y="2812"/>
              <a:chExt cx="1680" cy="1316"/>
            </a:xfrm>
          </p:grpSpPr>
          <p:pic>
            <p:nvPicPr>
              <p:cNvPr id="16399" name="Picture 12" descr="texton_ind_1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68" y="3485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0" name="Picture 13" descr="texton_ind_1_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68" y="2812"/>
                <a:ext cx="816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1" name="Picture 14" descr="texton_ind_1_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832" y="2812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2" name="Picture 15" descr="texton_ind_1_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832" y="3485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397" name="AutoShape 16"/>
            <p:cNvSpPr>
              <a:spLocks noChangeArrowheads="1"/>
            </p:cNvSpPr>
            <p:nvPr/>
          </p:nvSpPr>
          <p:spPr bwMode="auto">
            <a:xfrm>
              <a:off x="2589" y="2499"/>
              <a:ext cx="217" cy="19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398" name="Text Box 17"/>
            <p:cNvSpPr txBox="1">
              <a:spLocks noChangeArrowheads="1"/>
            </p:cNvSpPr>
            <p:nvPr/>
          </p:nvSpPr>
          <p:spPr bwMode="auto">
            <a:xfrm>
              <a:off x="2482" y="3770"/>
              <a:ext cx="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1</a:t>
              </a:r>
            </a:p>
          </p:txBody>
        </p:sp>
      </p:grpSp>
      <p:sp>
        <p:nvSpPr>
          <p:cNvPr id="16395" name="Text Box 18"/>
          <p:cNvSpPr txBox="1">
            <a:spLocks noChangeArrowheads="1"/>
          </p:cNvSpPr>
          <p:nvPr/>
        </p:nvSpPr>
        <p:spPr bwMode="auto">
          <a:xfrm>
            <a:off x="3085267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57200" y="-155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Spatial pyramid representation</a:t>
            </a:r>
            <a:endParaRPr lang="en-US" dirty="0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152400" y="759399"/>
            <a:ext cx="8839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mtClean="0"/>
              <a:t>Extension of a bag of features</a:t>
            </a:r>
          </a:p>
          <a:p>
            <a:r>
              <a:rPr lang="en-US" sz="2000" smtClean="0"/>
              <a:t>Locally orderless representation at several levels of resolution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71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5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texton_in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87750" y="4365625"/>
            <a:ext cx="2017713" cy="1609725"/>
            <a:chOff x="1968" y="2812"/>
            <a:chExt cx="1680" cy="1316"/>
          </a:xfrm>
        </p:grpSpPr>
        <p:pic>
          <p:nvPicPr>
            <p:cNvPr id="17447" name="Picture 5" descr="texton_ind_1_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8" y="3485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8" name="Picture 6" descr="texton_ind_1_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68" y="2812"/>
              <a:ext cx="816" cy="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9" name="Picture 7" descr="texton_ind_1_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32" y="2812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50" name="Picture 8" descr="texton_ind_1_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32" y="3485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3" name="AutoShape 9"/>
          <p:cNvSpPr>
            <a:spLocks noChangeArrowheads="1"/>
          </p:cNvSpPr>
          <p:nvPr/>
        </p:nvSpPr>
        <p:spPr bwMode="auto">
          <a:xfrm>
            <a:off x="4414838" y="3967163"/>
            <a:ext cx="344487" cy="3079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17414" name="Picture 10" descr="burma_bagan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048000" y="1600200"/>
            <a:ext cx="3114675" cy="2274888"/>
            <a:chOff x="1488" y="480"/>
            <a:chExt cx="2784" cy="1929"/>
          </a:xfrm>
        </p:grpSpPr>
        <p:sp>
          <p:nvSpPr>
            <p:cNvPr id="17441" name="Line 12"/>
            <p:cNvSpPr>
              <a:spLocks noChangeShapeType="1"/>
            </p:cNvSpPr>
            <p:nvPr/>
          </p:nvSpPr>
          <p:spPr bwMode="auto">
            <a:xfrm>
              <a:off x="288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2" name="Line 13"/>
            <p:cNvSpPr>
              <a:spLocks noChangeShapeType="1"/>
            </p:cNvSpPr>
            <p:nvPr/>
          </p:nvSpPr>
          <p:spPr bwMode="auto">
            <a:xfrm>
              <a:off x="1488" y="144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3" name="Line 14"/>
            <p:cNvSpPr>
              <a:spLocks noChangeShapeType="1"/>
            </p:cNvSpPr>
            <p:nvPr/>
          </p:nvSpPr>
          <p:spPr bwMode="auto">
            <a:xfrm>
              <a:off x="1488" y="96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4" name="Line 15"/>
            <p:cNvSpPr>
              <a:spLocks noChangeShapeType="1"/>
            </p:cNvSpPr>
            <p:nvPr/>
          </p:nvSpPr>
          <p:spPr bwMode="auto">
            <a:xfrm>
              <a:off x="1488" y="192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5" name="Line 16"/>
            <p:cNvSpPr>
              <a:spLocks noChangeShapeType="1"/>
            </p:cNvSpPr>
            <p:nvPr/>
          </p:nvSpPr>
          <p:spPr bwMode="auto">
            <a:xfrm>
              <a:off x="2176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6" name="Line 17"/>
            <p:cNvSpPr>
              <a:spLocks noChangeShapeType="1"/>
            </p:cNvSpPr>
            <p:nvPr/>
          </p:nvSpPr>
          <p:spPr bwMode="auto">
            <a:xfrm>
              <a:off x="357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7416" name="AutoShape 1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7417" name="Text Box 1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0</a:t>
            </a:r>
          </a:p>
        </p:txBody>
      </p:sp>
      <p:sp>
        <p:nvSpPr>
          <p:cNvPr id="17418" name="Text Box 20"/>
          <p:cNvSpPr txBox="1">
            <a:spLocks noChangeArrowheads="1"/>
          </p:cNvSpPr>
          <p:nvPr/>
        </p:nvSpPr>
        <p:spPr bwMode="auto">
          <a:xfrm>
            <a:off x="4244975" y="5984875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1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172200" y="3932238"/>
            <a:ext cx="2362200" cy="2357437"/>
            <a:chOff x="3798" y="3007"/>
            <a:chExt cx="1420" cy="1293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4005" y="3245"/>
              <a:ext cx="1213" cy="883"/>
              <a:chOff x="3792" y="2812"/>
              <a:chExt cx="1680" cy="1316"/>
            </a:xfrm>
          </p:grpSpPr>
          <p:pic>
            <p:nvPicPr>
              <p:cNvPr id="17425" name="Picture 23" descr="texton_ind_2_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792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6" name="Picture 24" descr="texton_ind_2_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224" y="3153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7" name="Picture 25" descr="texton_ind_2_3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656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8" name="Picture 26" descr="texton_ind_2_4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088" y="2817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9" name="Picture 27" descr="texton_ind_2_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792" y="3153"/>
                <a:ext cx="384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0" name="Picture 28" descr="texton_ind_2_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224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1" name="Picture 29" descr="texton_ind_2_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5088" y="3153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2" name="Picture 30" descr="texton_ind_2_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 flipV="1">
                <a:off x="4656" y="3153"/>
                <a:ext cx="384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3" name="Picture 31" descr="texton_ind_2_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792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4" name="Picture 32" descr="texton_ind_2_10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4656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5" name="Picture 33" descr="texton_ind_2_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4656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6" name="Picture 34" descr="texton_ind_2_12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4224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7" name="Picture 35" descr="texton_ind_2_13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3800" y="3831"/>
                <a:ext cx="376" cy="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8" name="Picture 36" descr="texton_ind_2_14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4224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9" name="Picture 37" descr="texton_ind_2_15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5088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40" name="Picture 38" descr="texton_ind_2_16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5088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423" name="AutoShape 39"/>
            <p:cNvSpPr>
              <a:spLocks noChangeArrowheads="1"/>
            </p:cNvSpPr>
            <p:nvPr/>
          </p:nvSpPr>
          <p:spPr bwMode="auto">
            <a:xfrm rot="19173154" flipH="1">
              <a:off x="3798" y="3007"/>
              <a:ext cx="207" cy="17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24" name="Text Box 40"/>
            <p:cNvSpPr txBox="1">
              <a:spLocks noChangeArrowheads="1"/>
            </p:cNvSpPr>
            <p:nvPr/>
          </p:nvSpPr>
          <p:spPr bwMode="auto">
            <a:xfrm>
              <a:off x="4389" y="4133"/>
              <a:ext cx="419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2</a:t>
              </a:r>
            </a:p>
          </p:txBody>
        </p:sp>
      </p:grpSp>
      <p:sp>
        <p:nvSpPr>
          <p:cNvPr id="17421" name="Text Box 42"/>
          <p:cNvSpPr txBox="1">
            <a:spLocks noChangeArrowheads="1"/>
          </p:cNvSpPr>
          <p:nvPr/>
        </p:nvSpPr>
        <p:spPr bwMode="auto">
          <a:xfrm>
            <a:off x="3082092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457200" y="-155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Spatial pyramid representation</a:t>
            </a:r>
            <a:endParaRPr lang="en-US" dirty="0"/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152400" y="759399"/>
            <a:ext cx="8839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Extension of a bag of features</a:t>
            </a:r>
          </a:p>
          <a:p>
            <a:r>
              <a:rPr lang="en-US" sz="2000" dirty="0" smtClean="0"/>
              <a:t>Locally </a:t>
            </a:r>
            <a:r>
              <a:rPr lang="en-US" sz="2000" dirty="0" err="1" smtClean="0"/>
              <a:t>orderless</a:t>
            </a:r>
            <a:r>
              <a:rPr lang="en-US" sz="2000" dirty="0" smtClean="0"/>
              <a:t> representation at several levels of resolution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72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5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Describing images or image patches is very important for matching and recognition</a:t>
            </a:r>
          </a:p>
          <a:p>
            <a:r>
              <a:rPr lang="en-US" dirty="0" smtClean="0"/>
              <a:t>The SIFT descriptor was invented in 1999 and is still very heavily used. </a:t>
            </a:r>
            <a:endParaRPr lang="en-US" dirty="0"/>
          </a:p>
          <a:p>
            <a:r>
              <a:rPr lang="en-US" dirty="0" smtClean="0"/>
              <a:t>Other descriptors are also available, some much simpler, but less powerful.</a:t>
            </a:r>
          </a:p>
          <a:p>
            <a:r>
              <a:rPr lang="en-US" dirty="0" smtClean="0"/>
              <a:t>Texture and shape descriptors are also useful.</a:t>
            </a:r>
          </a:p>
          <a:p>
            <a:r>
              <a:rPr lang="en-US" dirty="0" smtClean="0"/>
              <a:t>Bag-of-words is a handy technique borrowed from text retrieval. Lots of people use it to compare images or regions.</a:t>
            </a:r>
          </a:p>
          <a:p>
            <a:r>
              <a:rPr lang="en-US" dirty="0" err="1" smtClean="0"/>
              <a:t>Sivic</a:t>
            </a:r>
            <a:r>
              <a:rPr lang="en-US" dirty="0" smtClean="0"/>
              <a:t> developed a video frame retrieval system using this method, called it Video Google. </a:t>
            </a:r>
          </a:p>
          <a:p>
            <a:r>
              <a:rPr lang="en-US" dirty="0" smtClean="0"/>
              <a:t>The spatial pyramid allows us to describe an image as a whole and over its parts at multiple levels.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73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77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sp>
        <p:nvSpPr>
          <p:cNvPr id="68612" name="Rectangle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16x16 window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into a 4x4 grid of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cells</a:t>
            </a: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</a:t>
            </a:r>
            <a:r>
              <a:rPr lang="en-US" sz="1800" b="0" dirty="0">
                <a:solidFill>
                  <a:schemeClr val="accent2"/>
                </a:solidFill>
                <a:latin typeface="Arial" charset="0"/>
              </a:rPr>
              <a:t>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 descr="Image result for 16x16 gr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38424"/>
            <a:ext cx="351472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4762500" y="4648200"/>
            <a:ext cx="36957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4102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0960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84109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4582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8486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818228" y="4768334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8        8         </a:t>
            </a:r>
            <a:r>
              <a:rPr lang="en-US" b="1" dirty="0" smtClean="0"/>
              <a:t>. . .                      </a:t>
            </a:r>
            <a:r>
              <a:rPr lang="en-US" dirty="0" smtClean="0"/>
              <a:t>8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609600" y="2638424"/>
            <a:ext cx="914400" cy="9048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066800" y="3090862"/>
            <a:ext cx="4038600" cy="14375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8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88" y="1423988"/>
            <a:ext cx="4086225" cy="4010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7975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0.37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05571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63167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0764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0764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0764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0764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2399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3167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56545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2326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5571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0.31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24035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8107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47975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0.04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75671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0.08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0" y="6286647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Yao Lu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84032" y="152400"/>
            <a:ext cx="3419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Numeric Example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0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6666</TotalTime>
  <Words>2169</Words>
  <Application>Microsoft Office PowerPoint</Application>
  <PresentationFormat>On-screen Show (4:3)</PresentationFormat>
  <Paragraphs>537</Paragraphs>
  <Slides>73</Slides>
  <Notes>51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8" baseType="lpstr">
      <vt:lpstr>ＭＳ Ｐゴシック</vt:lpstr>
      <vt:lpstr>Arial</vt:lpstr>
      <vt:lpstr>Calibri</vt:lpstr>
      <vt:lpstr>Cambria Math</vt:lpstr>
      <vt:lpstr>Courier New</vt:lpstr>
      <vt:lpstr>ETH Light</vt:lpstr>
      <vt:lpstr>Kalinga</vt:lpstr>
      <vt:lpstr>Times New Roman</vt:lpstr>
      <vt:lpstr>Verdana</vt:lpstr>
      <vt:lpstr>Wingdings</vt:lpstr>
      <vt:lpstr>ZapfDingbats</vt:lpstr>
      <vt:lpstr>Office Theme</vt:lpstr>
      <vt:lpstr>Blank Presentation</vt:lpstr>
      <vt:lpstr>1_Blank Presentation</vt:lpstr>
      <vt:lpstr>Bitmap Image</vt:lpstr>
      <vt:lpstr>Patch Descriptors</vt:lpstr>
      <vt:lpstr>PowerPoint Presentation</vt:lpstr>
      <vt:lpstr>How can we find correspondences?</vt:lpstr>
      <vt:lpstr>PowerPoint Presentation</vt:lpstr>
      <vt:lpstr>PowerPoint Presentation</vt:lpstr>
      <vt:lpstr>Raw patches as local descriptors</vt:lpstr>
      <vt:lpstr>SIFT descriptor</vt:lpstr>
      <vt:lpstr>SIFT descriptor</vt:lpstr>
      <vt:lpstr>PowerPoint Presentation</vt:lpstr>
      <vt:lpstr>PowerPoint Presentation</vt:lpstr>
      <vt:lpstr>PowerPoint Presentation</vt:lpstr>
      <vt:lpstr>SIFT descriptor</vt:lpstr>
      <vt:lpstr>Properties of SIFT</vt:lpstr>
      <vt:lpstr>Example</vt:lpstr>
      <vt:lpstr>Example: Object Recognition</vt:lpstr>
      <vt:lpstr>Example: Google Goggle</vt:lpstr>
      <vt:lpstr>panorama?</vt:lpstr>
      <vt:lpstr>Matching with Features</vt:lpstr>
      <vt:lpstr>Matching with Features</vt:lpstr>
      <vt:lpstr>Matching with Features</vt:lpstr>
      <vt:lpstr>Automatic mosaicing</vt:lpstr>
      <vt:lpstr>Recognition of specific objects, scenes</vt:lpstr>
      <vt:lpstr>Example: 3D Reconstructions</vt:lpstr>
      <vt:lpstr>When does the SIFT  descriptor fail?</vt:lpstr>
      <vt:lpstr>Other methods: Daisy</vt:lpstr>
      <vt:lpstr>Other methods: SURF</vt:lpstr>
      <vt:lpstr>Other methods: BRIEF </vt:lpstr>
      <vt:lpstr>Descriptors and Matching</vt:lpstr>
      <vt:lpstr>Feature distance</vt:lpstr>
      <vt:lpstr>Feature distance in practice</vt:lpstr>
      <vt:lpstr>Eliminating more bad matches</vt:lpstr>
      <vt:lpstr>True/false positives</vt:lpstr>
      <vt:lpstr>Other kinds of descriptors</vt:lpstr>
      <vt:lpstr>PowerPoint Presentation</vt:lpstr>
      <vt:lpstr>Texture</vt:lpstr>
      <vt:lpstr>Bag-of-words models</vt:lpstr>
      <vt:lpstr>Bag-of-words models</vt:lpstr>
      <vt:lpstr>Bag-of-words models</vt:lpstr>
      <vt:lpstr>Bag-of-words models</vt:lpstr>
      <vt:lpstr>What is a bag-of-words representation?</vt:lpstr>
      <vt:lpstr>Bags of features for image classification</vt:lpstr>
      <vt:lpstr>Bags of features for image classification</vt:lpstr>
      <vt:lpstr>Bags of features for image classification</vt:lpstr>
      <vt:lpstr>Bags of features for image classification</vt:lpstr>
      <vt:lpstr>A possible texture representation</vt:lpstr>
      <vt:lpstr>1. Feature extraction</vt:lpstr>
      <vt:lpstr>1. Feature extraction</vt:lpstr>
      <vt:lpstr>1. Feature extraction</vt:lpstr>
      <vt:lpstr>2. Discovering the visual vocabulary</vt:lpstr>
      <vt:lpstr>2. Discovering the visual vocabulary</vt:lpstr>
      <vt:lpstr>2. Discovering the visual vocabulary</vt:lpstr>
      <vt:lpstr>Viewpoint invariant description (Sivic)</vt:lpstr>
      <vt:lpstr>Examples of Harris-Affine Operator</vt:lpstr>
      <vt:lpstr>Examples of Maximally Stable Regions</vt:lpstr>
      <vt:lpstr>Feature Descriptor</vt:lpstr>
      <vt:lpstr>Noise Removal</vt:lpstr>
      <vt:lpstr>Visual Vocabulary for Sivic’s Work</vt:lpstr>
      <vt:lpstr>Visual Vocabulary</vt:lpstr>
      <vt:lpstr>Sivic’s Experiments on Video Shot Retrieval</vt:lpstr>
      <vt:lpstr>Experiments - Results</vt:lpstr>
      <vt:lpstr>More Pictorial Results</vt:lpstr>
      <vt:lpstr>Clustering and vector quantization</vt:lpstr>
      <vt:lpstr>PowerPoint Presentation</vt:lpstr>
      <vt:lpstr>Example codebook</vt:lpstr>
      <vt:lpstr>Another codebook</vt:lpstr>
      <vt:lpstr>Visual vocabularies: Issues</vt:lpstr>
      <vt:lpstr>PowerPoint Presentation</vt:lpstr>
      <vt:lpstr>Image classification</vt:lpstr>
      <vt:lpstr>But what about layout?</vt:lpstr>
      <vt:lpstr>Spatial pyramid representation</vt:lpstr>
      <vt:lpstr>PowerPoint Presentation</vt:lpstr>
      <vt:lpstr>PowerPoint Presentation</vt:lpstr>
      <vt:lpstr>Finale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Zitnick</dc:creator>
  <cp:lastModifiedBy>Linda Shapiro</cp:lastModifiedBy>
  <cp:revision>137</cp:revision>
  <dcterms:created xsi:type="dcterms:W3CDTF">2011-03-15T23:32:41Z</dcterms:created>
  <dcterms:modified xsi:type="dcterms:W3CDTF">2019-04-11T22:41:01Z</dcterms:modified>
</cp:coreProperties>
</file>