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1"/>
  </p:notesMasterIdLst>
  <p:sldIdLst>
    <p:sldId id="272" r:id="rId2"/>
    <p:sldId id="257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93" r:id="rId24"/>
    <p:sldId id="294" r:id="rId25"/>
    <p:sldId id="295" r:id="rId26"/>
    <p:sldId id="296" r:id="rId27"/>
    <p:sldId id="297" r:id="rId28"/>
    <p:sldId id="298" r:id="rId29"/>
    <p:sldId id="299" r:id="rId30"/>
    <p:sldId id="318" r:id="rId31"/>
    <p:sldId id="300" r:id="rId32"/>
    <p:sldId id="301" r:id="rId33"/>
    <p:sldId id="302" r:id="rId34"/>
    <p:sldId id="303" r:id="rId35"/>
    <p:sldId id="304" r:id="rId36"/>
    <p:sldId id="319" r:id="rId37"/>
    <p:sldId id="305" r:id="rId38"/>
    <p:sldId id="306" r:id="rId39"/>
    <p:sldId id="307" r:id="rId40"/>
    <p:sldId id="308" r:id="rId41"/>
    <p:sldId id="309" r:id="rId42"/>
    <p:sldId id="310" r:id="rId43"/>
    <p:sldId id="311" r:id="rId44"/>
    <p:sldId id="312" r:id="rId45"/>
    <p:sldId id="313" r:id="rId46"/>
    <p:sldId id="314" r:id="rId47"/>
    <p:sldId id="315" r:id="rId48"/>
    <p:sldId id="316" r:id="rId49"/>
    <p:sldId id="317" r:id="rId50"/>
    <p:sldId id="320" r:id="rId51"/>
    <p:sldId id="321" r:id="rId52"/>
    <p:sldId id="322" r:id="rId53"/>
    <p:sldId id="323" r:id="rId54"/>
    <p:sldId id="340" r:id="rId55"/>
    <p:sldId id="341" r:id="rId56"/>
    <p:sldId id="326" r:id="rId57"/>
    <p:sldId id="327" r:id="rId58"/>
    <p:sldId id="328" r:id="rId59"/>
    <p:sldId id="329" r:id="rId60"/>
    <p:sldId id="330" r:id="rId61"/>
    <p:sldId id="331" r:id="rId62"/>
    <p:sldId id="332" r:id="rId63"/>
    <p:sldId id="333" r:id="rId64"/>
    <p:sldId id="334" r:id="rId65"/>
    <p:sldId id="335" r:id="rId66"/>
    <p:sldId id="336" r:id="rId67"/>
    <p:sldId id="337" r:id="rId68"/>
    <p:sldId id="338" r:id="rId69"/>
    <p:sldId id="339" r:id="rId7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122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image" Target="../media/image4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CFD502-654C-554A-AA31-7C7273086463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32A2DE-1375-9243-86BD-04E3F74430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29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814D4F1-C326-44BC-886F-539CF86229FB}" type="slidenum">
              <a:rPr lang="en-US" altLang="en-US" smtClean="0"/>
              <a:pPr eaLnBrk="1" hangingPunct="1">
                <a:spcBef>
                  <a:spcPct val="0"/>
                </a:spcBef>
              </a:pPr>
              <a:t>21</a:t>
            </a:fld>
            <a:endParaRPr lang="en-US" altLang="en-US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D55809C-CF96-4BDA-8B8F-491E13E8BDC4}" type="slidenum">
              <a:rPr lang="en-US" altLang="en-US" smtClean="0"/>
              <a:pPr eaLnBrk="1" hangingPunct="1">
                <a:spcBef>
                  <a:spcPct val="0"/>
                </a:spcBef>
              </a:pPr>
              <a:t>31</a:t>
            </a:fld>
            <a:endParaRPr lang="en-US" altLang="en-US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03B879C-1D27-46F2-A2C7-10A2D0F99906}" type="slidenum">
              <a:rPr lang="en-US" altLang="en-US" smtClean="0"/>
              <a:pPr eaLnBrk="1" hangingPunct="1">
                <a:spcBef>
                  <a:spcPct val="0"/>
                </a:spcBef>
              </a:pPr>
              <a:t>32</a:t>
            </a:fld>
            <a:endParaRPr lang="en-US" altLang="en-US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9D18DC1-D81D-411F-843A-59ED79779881}" type="slidenum">
              <a:rPr lang="en-US" altLang="en-US" smtClean="0"/>
              <a:pPr eaLnBrk="1" hangingPunct="1">
                <a:spcBef>
                  <a:spcPct val="0"/>
                </a:spcBef>
              </a:pPr>
              <a:t>33</a:t>
            </a:fld>
            <a:endParaRPr lang="en-US" altLang="en-US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5E47CC9-BB41-43BC-9BE2-35CFF083B2AF}" type="slidenum">
              <a:rPr lang="en-US" altLang="en-US" smtClean="0"/>
              <a:pPr eaLnBrk="1" hangingPunct="1">
                <a:spcBef>
                  <a:spcPct val="0"/>
                </a:spcBef>
              </a:pPr>
              <a:t>34</a:t>
            </a:fld>
            <a:endParaRPr lang="en-US" alt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D8D5D83-0CF4-4928-8274-2C8DBDD369F1}" type="slidenum">
              <a:rPr lang="en-US" altLang="en-US" smtClean="0"/>
              <a:pPr eaLnBrk="1" hangingPunct="1">
                <a:spcBef>
                  <a:spcPct val="0"/>
                </a:spcBef>
              </a:pPr>
              <a:t>35</a:t>
            </a:fld>
            <a:endParaRPr lang="en-US" altLang="en-US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4B1ACB5-EC33-43A9-8A31-DB104CCD64BA}" type="slidenum">
              <a:rPr lang="en-US" altLang="en-US" smtClean="0"/>
              <a:pPr eaLnBrk="1" hangingPunct="1">
                <a:spcBef>
                  <a:spcPct val="0"/>
                </a:spcBef>
              </a:pPr>
              <a:t>37</a:t>
            </a:fld>
            <a:endParaRPr lang="en-US" altLang="en-US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88C36A1-01DF-43EC-A595-A9C825EBF5A7}" type="slidenum">
              <a:rPr lang="en-US" altLang="en-US" smtClean="0"/>
              <a:pPr eaLnBrk="1" hangingPunct="1">
                <a:spcBef>
                  <a:spcPct val="0"/>
                </a:spcBef>
              </a:pPr>
              <a:t>38</a:t>
            </a:fld>
            <a:endParaRPr lang="en-US" altLang="en-US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CD82E19-7C7A-4C71-BADC-40357583BAEF}" type="slidenum">
              <a:rPr lang="en-US" altLang="en-US" smtClean="0"/>
              <a:pPr eaLnBrk="1" hangingPunct="1">
                <a:spcBef>
                  <a:spcPct val="0"/>
                </a:spcBef>
              </a:pPr>
              <a:t>39</a:t>
            </a:fld>
            <a:endParaRPr lang="en-US" altLang="en-US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CFBC222-4C3C-47CA-A16D-77A685848E6D}" type="slidenum">
              <a:rPr lang="en-US" altLang="en-US" smtClean="0"/>
              <a:pPr eaLnBrk="1" hangingPunct="1">
                <a:spcBef>
                  <a:spcPct val="0"/>
                </a:spcBef>
              </a:pPr>
              <a:t>40</a:t>
            </a:fld>
            <a:endParaRPr lang="en-US" altLang="en-U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8E7131B-0B56-44C6-8FEA-B800341A0C3C}" type="slidenum">
              <a:rPr lang="en-US" altLang="en-US" smtClean="0"/>
              <a:pPr eaLnBrk="1" hangingPunct="1">
                <a:spcBef>
                  <a:spcPct val="0"/>
                </a:spcBef>
              </a:pPr>
              <a:t>41</a:t>
            </a:fld>
            <a:endParaRPr lang="en-US" altLang="en-US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8601911-F913-4920-B2B9-629777489438}" type="slidenum">
              <a:rPr lang="en-US" altLang="en-US" smtClean="0"/>
              <a:pPr eaLnBrk="1" hangingPunct="1">
                <a:spcBef>
                  <a:spcPct val="0"/>
                </a:spcBef>
              </a:pPr>
              <a:t>22</a:t>
            </a:fld>
            <a:endParaRPr lang="en-US" altLang="en-US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C8A07B4-333D-4B7D-8B97-3514496FAFBE}" type="slidenum">
              <a:rPr lang="en-US" altLang="en-US" smtClean="0"/>
              <a:pPr eaLnBrk="1" hangingPunct="1">
                <a:spcBef>
                  <a:spcPct val="0"/>
                </a:spcBef>
              </a:pPr>
              <a:t>42</a:t>
            </a:fld>
            <a:endParaRPr lang="en-US" altLang="en-US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40A666B-ED52-4443-B31D-BAAA132DBF70}" type="slidenum">
              <a:rPr lang="en-US" altLang="en-US" smtClean="0"/>
              <a:pPr eaLnBrk="1" hangingPunct="1">
                <a:spcBef>
                  <a:spcPct val="0"/>
                </a:spcBef>
              </a:pPr>
              <a:t>43</a:t>
            </a:fld>
            <a:endParaRPr lang="en-US" altLang="en-US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27D2EDF-E847-493C-A879-3D64AD1F2205}" type="slidenum">
              <a:rPr lang="en-US" altLang="en-US" smtClean="0"/>
              <a:pPr eaLnBrk="1" hangingPunct="1">
                <a:spcBef>
                  <a:spcPct val="0"/>
                </a:spcBef>
              </a:pPr>
              <a:t>44</a:t>
            </a:fld>
            <a:endParaRPr lang="en-US" altLang="en-US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C3CB4CF-18F5-4650-AE92-A2F78DBD0D54}" type="slidenum">
              <a:rPr lang="en-US" altLang="en-US" smtClean="0"/>
              <a:pPr eaLnBrk="1" hangingPunct="1">
                <a:spcBef>
                  <a:spcPct val="0"/>
                </a:spcBef>
              </a:pPr>
              <a:t>45</a:t>
            </a:fld>
            <a:endParaRPr lang="en-US" altLang="en-U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2AA99ED-55A8-4318-86CC-075AA0E1D6CE}" type="slidenum">
              <a:rPr lang="en-US" altLang="en-US" smtClean="0"/>
              <a:pPr eaLnBrk="1" hangingPunct="1">
                <a:spcBef>
                  <a:spcPct val="0"/>
                </a:spcBef>
              </a:pPr>
              <a:t>46</a:t>
            </a:fld>
            <a:endParaRPr lang="en-US" altLang="en-US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2C3BE55-C347-4A36-ABE2-DC3F1D1E5BCA}" type="slidenum">
              <a:rPr lang="en-US" altLang="en-US" smtClean="0"/>
              <a:pPr eaLnBrk="1" hangingPunct="1">
                <a:spcBef>
                  <a:spcPct val="0"/>
                </a:spcBef>
              </a:pPr>
              <a:t>47</a:t>
            </a:fld>
            <a:endParaRPr lang="en-US" altLang="en-US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FC8DFF0-1F22-4B1A-9CC7-18C064BA9439}" type="slidenum">
              <a:rPr lang="en-US" altLang="en-US" smtClean="0"/>
              <a:pPr eaLnBrk="1" hangingPunct="1">
                <a:spcBef>
                  <a:spcPct val="0"/>
                </a:spcBef>
              </a:pPr>
              <a:t>48</a:t>
            </a:fld>
            <a:endParaRPr lang="en-US" altLang="en-US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0FF2090-3B58-4969-92F4-F32AA9FA360F}" type="slidenum">
              <a:rPr lang="en-US" altLang="en-US"/>
              <a:pPr eaLnBrk="1" hangingPunct="1"/>
              <a:t>54</a:t>
            </a:fld>
            <a:endParaRPr lang="en-US" altLang="en-US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7F2C784-2F21-4ADC-9F09-EA50BBB6CD6D}" type="slidenum">
              <a:rPr lang="en-US" altLang="en-US" smtClean="0"/>
              <a:pPr eaLnBrk="1" hangingPunct="1">
                <a:spcBef>
                  <a:spcPct val="0"/>
                </a:spcBef>
              </a:pPr>
              <a:t>23</a:t>
            </a:fld>
            <a:endParaRPr lang="en-US" altLang="en-US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A96AD5D-2C2C-4275-9D48-51416A5C2368}" type="slidenum">
              <a:rPr lang="en-US" altLang="en-US" smtClean="0"/>
              <a:pPr eaLnBrk="1" hangingPunct="1">
                <a:spcBef>
                  <a:spcPct val="0"/>
                </a:spcBef>
              </a:pPr>
              <a:t>24</a:t>
            </a:fld>
            <a:endParaRPr lang="en-US" altLang="en-US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529B4D8-29E9-4CE6-97EF-8B6E5C6D3AD2}" type="slidenum">
              <a:rPr lang="en-US" altLang="en-US" smtClean="0"/>
              <a:pPr eaLnBrk="1" hangingPunct="1">
                <a:spcBef>
                  <a:spcPct val="0"/>
                </a:spcBef>
              </a:pPr>
              <a:t>25</a:t>
            </a:fld>
            <a:endParaRPr lang="en-US" altLang="en-US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D3525E2-0952-4A19-AF4E-BCF76C858F78}" type="slidenum">
              <a:rPr lang="en-US" altLang="en-US" smtClean="0"/>
              <a:pPr eaLnBrk="1" hangingPunct="1">
                <a:spcBef>
                  <a:spcPct val="0"/>
                </a:spcBef>
              </a:pPr>
              <a:t>26</a:t>
            </a:fld>
            <a:endParaRPr lang="en-US" altLang="en-US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D1894DF-8708-44E3-A38A-A09C644B89D0}" type="slidenum">
              <a:rPr lang="en-US" altLang="en-US" smtClean="0"/>
              <a:pPr eaLnBrk="1" hangingPunct="1">
                <a:spcBef>
                  <a:spcPct val="0"/>
                </a:spcBef>
              </a:pPr>
              <a:t>27</a:t>
            </a:fld>
            <a:endParaRPr lang="en-US" altLang="en-US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87C53CE-44AD-4626-9147-9A6143F42AA4}" type="slidenum">
              <a:rPr lang="en-US" altLang="en-US" smtClean="0"/>
              <a:pPr eaLnBrk="1" hangingPunct="1">
                <a:spcBef>
                  <a:spcPct val="0"/>
                </a:spcBef>
              </a:pPr>
              <a:t>28</a:t>
            </a:fld>
            <a:endParaRPr lang="en-US" altLang="en-US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54182DD-DCD4-4350-A472-439A86033554}" type="slidenum">
              <a:rPr lang="en-US" altLang="en-US" smtClean="0"/>
              <a:pPr eaLnBrk="1" hangingPunct="1">
                <a:spcBef>
                  <a:spcPct val="0"/>
                </a:spcBef>
              </a:pPr>
              <a:t>29</a:t>
            </a:fld>
            <a:endParaRPr lang="en-US" altLang="en-US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0AB1-4EC0-644B-963A-EAA198637A66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116A-A103-9F48-8AAE-8BFFF0920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38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0AB1-4EC0-644B-963A-EAA198637A66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116A-A103-9F48-8AAE-8BFFF0920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729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0AB1-4EC0-644B-963A-EAA198637A66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116A-A103-9F48-8AAE-8BFFF0920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4417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89D2F-E9F8-48A8-B5E9-B0D908504B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1448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D0167C-9CCA-4535-9678-82593D92E1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2971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B7646-EFAA-484B-BD36-D18BA572C2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270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0AB1-4EC0-644B-963A-EAA198637A66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116A-A103-9F48-8AAE-8BFFF0920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104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0AB1-4EC0-644B-963A-EAA198637A66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116A-A103-9F48-8AAE-8BFFF0920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724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0AB1-4EC0-644B-963A-EAA198637A66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116A-A103-9F48-8AAE-8BFFF0920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889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0AB1-4EC0-644B-963A-EAA198637A66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116A-A103-9F48-8AAE-8BFFF0920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839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0AB1-4EC0-644B-963A-EAA198637A66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116A-A103-9F48-8AAE-8BFFF0920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018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0AB1-4EC0-644B-963A-EAA198637A66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116A-A103-9F48-8AAE-8BFFF0920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502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0AB1-4EC0-644B-963A-EAA198637A66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116A-A103-9F48-8AAE-8BFFF0920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623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0AB1-4EC0-644B-963A-EAA198637A66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116A-A103-9F48-8AAE-8BFFF0920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877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70AB1-4EC0-644B-963A-EAA198637A66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42116A-A103-9F48-8AAE-8BFFF0920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95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4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1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43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Color, Texture and</a:t>
            </a:r>
            <a:br>
              <a:rPr lang="en-US" dirty="0" smtClean="0"/>
            </a:br>
            <a:r>
              <a:rPr lang="en-US" dirty="0" smtClean="0"/>
              <a:t>Segmentation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ECE/CSE </a:t>
            </a:r>
            <a:r>
              <a:rPr lang="en-US" dirty="0" smtClean="0"/>
              <a:t>576</a:t>
            </a:r>
          </a:p>
          <a:p>
            <a:r>
              <a:rPr lang="en-US" dirty="0" smtClean="0"/>
              <a:t>Linda Shapiro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84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How to make a color histogram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2800" smtClean="0"/>
              <a:t>Make a single 3D histogram.</a:t>
            </a:r>
          </a:p>
          <a:p>
            <a:pPr eaLnBrk="1" hangingPunct="1"/>
            <a:endParaRPr lang="en-US" altLang="en-US" sz="2800" smtClean="0"/>
          </a:p>
          <a:p>
            <a:pPr eaLnBrk="1" hangingPunct="1"/>
            <a:r>
              <a:rPr lang="en-US" altLang="en-US" sz="2800" smtClean="0"/>
              <a:t>Make 3 histograms and concatenate them</a:t>
            </a:r>
          </a:p>
          <a:p>
            <a:pPr eaLnBrk="1" hangingPunct="1"/>
            <a:endParaRPr lang="en-US" altLang="en-US" sz="2800" smtClean="0"/>
          </a:p>
          <a:p>
            <a:pPr eaLnBrk="1" hangingPunct="1"/>
            <a:r>
              <a:rPr lang="en-US" altLang="en-US" sz="2800" smtClean="0"/>
              <a:t>Create a single pseudo color between 0 and 255 by using 3 bits of R, 3 bits of G and 2 bits of B (which bits?)</a:t>
            </a:r>
          </a:p>
          <a:p>
            <a:pPr eaLnBrk="1" hangingPunct="1">
              <a:buFontTx/>
              <a:buNone/>
            </a:pPr>
            <a:endParaRPr lang="en-US" altLang="en-US" sz="2800" smtClean="0"/>
          </a:p>
          <a:p>
            <a:pPr eaLnBrk="1" hangingPunct="1"/>
            <a:r>
              <a:rPr lang="en-US" altLang="en-US" sz="2800" smtClean="0"/>
              <a:t>Use normalized color space and 2D histograms.</a:t>
            </a:r>
          </a:p>
        </p:txBody>
      </p:sp>
      <p:sp>
        <p:nvSpPr>
          <p:cNvPr id="1843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346B19C-138A-4893-A9B6-4AB4A549713E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10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Apples </a:t>
            </a:r>
            <a:r>
              <a:rPr lang="en-US" altLang="en-US" smtClean="0"/>
              <a:t>versus </a:t>
            </a:r>
            <a:r>
              <a:rPr lang="en-US" altLang="en-US" smtClean="0">
                <a:solidFill>
                  <a:srgbClr val="FF9933"/>
                </a:solidFill>
              </a:rPr>
              <a:t>Oranges</a:t>
            </a:r>
            <a:r>
              <a:rPr lang="en-US" altLang="en-US" smtClean="0"/>
              <a:t> </a:t>
            </a:r>
          </a:p>
        </p:txBody>
      </p:sp>
      <p:pic>
        <p:nvPicPr>
          <p:cNvPr id="19459" name="Picture 3" descr="VVhis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33600"/>
            <a:ext cx="8001000" cy="215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533400" y="4648200"/>
            <a:ext cx="80772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Separate HSI histograms for apples (left) and oranges (right) used by IBM’s VeggieVision for recognizing produce at the grocery store checkout station (see Ch 16).</a:t>
            </a: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4022725" y="2398713"/>
            <a:ext cx="349250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H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 b="1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 b="1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19462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E0164C2-AA88-480A-B696-02DF5598B7A4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11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Skin color in RGB space </a:t>
            </a:r>
            <a:r>
              <a:rPr lang="en-US" altLang="en-US" sz="2800" smtClean="0">
                <a:solidFill>
                  <a:srgbClr val="FF0000"/>
                </a:solidFill>
              </a:rPr>
              <a:t>(shown as normalized red vs normalized green)</a:t>
            </a:r>
          </a:p>
        </p:txBody>
      </p:sp>
      <p:pic>
        <p:nvPicPr>
          <p:cNvPr id="20483" name="Picture 3" descr="skin_color_distribution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93900"/>
            <a:ext cx="6107113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6705600" y="2133600"/>
            <a:ext cx="24384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Purple region shows skin color samples from several people. Blue and yellow regions show skin in shadow or behind a beard. </a:t>
            </a:r>
          </a:p>
        </p:txBody>
      </p:sp>
      <p:sp>
        <p:nvSpPr>
          <p:cNvPr id="20485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F35E32A-47D7-49D5-8E0E-A067AA16876F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12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Finding a face in video frame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" y="4191000"/>
            <a:ext cx="8497888" cy="2286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(left) input video frame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(center) pixels classified according to RGB space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(right) largest connected component with aspect similar to a face (all work contributed by Vera Bakic)</a:t>
            </a:r>
          </a:p>
        </p:txBody>
      </p:sp>
      <p:pic>
        <p:nvPicPr>
          <p:cNvPr id="21508" name="Picture 4" descr="f00_i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81200"/>
            <a:ext cx="2895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Rectangle 5"/>
          <p:cNvSpPr>
            <a:spLocks noGrp="1" noChangeArrowheads="1" noTextEdit="1"/>
          </p:cNvSpPr>
          <p:nvPr>
            <p:ph type="clipArt" sz="half" idx="1"/>
          </p:nvPr>
        </p:nvSpPr>
        <p:spPr>
          <a:xfrm flipV="1">
            <a:off x="7772400" y="4724400"/>
            <a:ext cx="241300" cy="250825"/>
          </a:xfrm>
        </p:spPr>
      </p:sp>
      <p:pic>
        <p:nvPicPr>
          <p:cNvPr id="21510" name="Picture 6" descr="f00_i01_cl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981200"/>
            <a:ext cx="2514600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 descr="f00_i01_fa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981200"/>
            <a:ext cx="2514600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477000" y="624840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3D46472-63C9-48E0-A4A3-CF2B04A4C4E3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13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z="3200" smtClean="0">
                <a:solidFill>
                  <a:srgbClr val="FF0000"/>
                </a:solidFill>
              </a:rPr>
              <a:t>Swain and Ballard’s Histogram Matching</a:t>
            </a:r>
            <a:br>
              <a:rPr lang="en-US" altLang="en-US" sz="3200" smtClean="0">
                <a:solidFill>
                  <a:srgbClr val="FF0000"/>
                </a:solidFill>
              </a:rPr>
            </a:br>
            <a:r>
              <a:rPr lang="en-US" altLang="en-US" sz="3200" smtClean="0">
                <a:solidFill>
                  <a:srgbClr val="FF0000"/>
                </a:solidFill>
              </a:rPr>
              <a:t>for Color Object Recognition </a:t>
            </a:r>
            <a:br>
              <a:rPr lang="en-US" altLang="en-US" sz="3200" smtClean="0">
                <a:solidFill>
                  <a:srgbClr val="FF0000"/>
                </a:solidFill>
              </a:rPr>
            </a:br>
            <a:r>
              <a:rPr lang="en-US" altLang="en-US" sz="3200" smtClean="0">
                <a:solidFill>
                  <a:srgbClr val="FF0000"/>
                </a:solidFill>
              </a:rPr>
              <a:t>(IJCV Vol 7, No. 1, 1991)</a:t>
            </a: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914400" y="1981200"/>
            <a:ext cx="7591374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ahoma" charset="0"/>
              </a:rPr>
              <a:t>Opponent Encoding: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ahoma" charset="0"/>
              </a:rPr>
              <a:t>Histograms: 8 x 16 x 16 = 2048 bins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ahoma" charset="0"/>
              </a:rPr>
              <a:t>Intersection of image histogram and model histogram: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ahoma" charset="0"/>
              </a:rPr>
              <a:t>Match score is the </a:t>
            </a:r>
            <a:r>
              <a:rPr lang="en-US" altLang="en-US" sz="2400" dirty="0">
                <a:solidFill>
                  <a:srgbClr val="C00000"/>
                </a:solidFill>
                <a:latin typeface="Tahoma" charset="0"/>
              </a:rPr>
              <a:t>normalized</a:t>
            </a:r>
            <a:r>
              <a:rPr lang="en-US" altLang="en-US" sz="2400" dirty="0">
                <a:latin typeface="Tahoma" charset="0"/>
              </a:rPr>
              <a:t> intersection:</a:t>
            </a: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4724400" y="1981200"/>
            <a:ext cx="2222500" cy="1016000"/>
          </a:xfrm>
          <a:prstGeom prst="rect">
            <a:avLst/>
          </a:prstGeom>
          <a:noFill/>
          <a:ln w="9525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rgbClr val="003399"/>
                </a:solidFill>
                <a:latin typeface="Tahoma" charset="0"/>
              </a:rPr>
              <a:t> wb = R + G + B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rgbClr val="003399"/>
                </a:solidFill>
                <a:latin typeface="Tahoma" charset="0"/>
              </a:rPr>
              <a:t> rg = R - G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rgbClr val="003399"/>
                </a:solidFill>
                <a:latin typeface="Tahoma" charset="0"/>
              </a:rPr>
              <a:t> by = 2B - R - G</a:t>
            </a: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1219200" y="4495800"/>
            <a:ext cx="67092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ahoma" charset="0"/>
              </a:rPr>
              <a:t>intersection(h(I),h(M)) </a:t>
            </a:r>
            <a:r>
              <a:rPr lang="en-US" altLang="en-US" sz="2400" dirty="0">
                <a:solidFill>
                  <a:schemeClr val="tx2"/>
                </a:solidFill>
                <a:latin typeface="Tahoma" charset="0"/>
              </a:rPr>
              <a:t>= </a:t>
            </a:r>
            <a:r>
              <a:rPr lang="en-US" altLang="en-US" sz="2400" dirty="0">
                <a:solidFill>
                  <a:schemeClr val="tx2"/>
                </a:solidFill>
                <a:latin typeface="Tahoma" charset="0"/>
                <a:sym typeface="Symbol" pitchFamily="18" charset="2"/>
              </a:rPr>
              <a:t> min{h(I)[j],h(M)[j]}</a:t>
            </a:r>
            <a:endParaRPr lang="en-US" altLang="en-US" sz="2400" dirty="0">
              <a:solidFill>
                <a:schemeClr val="tx2"/>
              </a:solidFill>
              <a:latin typeface="Tahoma" charset="0"/>
            </a:endParaRP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533400" y="6021388"/>
            <a:ext cx="76123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ahoma" charset="0"/>
              </a:rPr>
              <a:t>match(h(I),h(M)) </a:t>
            </a:r>
            <a:r>
              <a:rPr lang="en-US" altLang="en-US" sz="2400" dirty="0">
                <a:solidFill>
                  <a:srgbClr val="003399"/>
                </a:solidFill>
                <a:latin typeface="Tahoma" charset="0"/>
              </a:rPr>
              <a:t>= intersection(h(I),h(M)) / </a:t>
            </a:r>
            <a:r>
              <a:rPr lang="en-US" altLang="en-US" sz="2400" dirty="0">
                <a:solidFill>
                  <a:srgbClr val="003399"/>
                </a:solidFill>
                <a:latin typeface="Tahoma" charset="0"/>
                <a:sym typeface="Symbol" pitchFamily="18" charset="2"/>
              </a:rPr>
              <a:t> h(M)[j]</a:t>
            </a: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4632325" y="4832350"/>
            <a:ext cx="5413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2"/>
                </a:solidFill>
                <a:latin typeface="Tahoma" charset="0"/>
              </a:rPr>
              <a:t>j=1</a:t>
            </a:r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4479925" y="4298950"/>
            <a:ext cx="10382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2"/>
                </a:solidFill>
                <a:latin typeface="Tahoma" charset="0"/>
              </a:rPr>
              <a:t>numbins</a:t>
            </a:r>
          </a:p>
        </p:txBody>
      </p:sp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6553200" y="6324600"/>
            <a:ext cx="5413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3399"/>
                </a:solidFill>
                <a:latin typeface="Tahoma" charset="0"/>
              </a:rPr>
              <a:t>j=1</a:t>
            </a:r>
            <a:endParaRPr lang="en-US" altLang="en-US" sz="2400">
              <a:solidFill>
                <a:srgbClr val="003399"/>
              </a:solidFill>
              <a:latin typeface="Tahoma" charset="0"/>
            </a:endParaRPr>
          </a:p>
        </p:txBody>
      </p:sp>
      <p:sp>
        <p:nvSpPr>
          <p:cNvPr id="23562" name="Text Box 10"/>
          <p:cNvSpPr txBox="1">
            <a:spLocks noChangeArrowheads="1"/>
          </p:cNvSpPr>
          <p:nvPr/>
        </p:nvSpPr>
        <p:spPr bwMode="auto">
          <a:xfrm>
            <a:off x="6384925" y="5822950"/>
            <a:ext cx="10382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3399"/>
                </a:solidFill>
                <a:latin typeface="Tahoma" charset="0"/>
              </a:rPr>
              <a:t>numbins</a:t>
            </a:r>
          </a:p>
        </p:txBody>
      </p:sp>
      <p:sp>
        <p:nvSpPr>
          <p:cNvPr id="23563" name="Slide Number Placeholder 1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3577524-1B1F-4389-857B-B361863EFF1C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14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025" y="1951038"/>
            <a:ext cx="5949950" cy="295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1889125" y="795338"/>
            <a:ext cx="3544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(from Swain and Ballard)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1600200" y="5105400"/>
            <a:ext cx="24749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cereal box image</a:t>
            </a: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4632325" y="5062538"/>
            <a:ext cx="27352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3D color histogram</a:t>
            </a:r>
          </a:p>
        </p:txBody>
      </p:sp>
      <p:sp>
        <p:nvSpPr>
          <p:cNvPr id="24582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4B92550-5BBE-4A42-B27A-1961840A1997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15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F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86000"/>
            <a:ext cx="24511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 descr="F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352800"/>
            <a:ext cx="2098675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1431925" y="5824538"/>
            <a:ext cx="5534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Four views of Snoopy          Histograms</a:t>
            </a:r>
          </a:p>
        </p:txBody>
      </p:sp>
      <p:sp>
        <p:nvSpPr>
          <p:cNvPr id="25605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58A4A98-BFCA-45E0-BA3E-A3352DDA196A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16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F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057400"/>
            <a:ext cx="3155950" cy="393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 descr="F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743200"/>
            <a:ext cx="2820988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1431925" y="6053138"/>
            <a:ext cx="657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The 66 models objects          Some test objects</a:t>
            </a:r>
          </a:p>
        </p:txBody>
      </p:sp>
      <p:sp>
        <p:nvSpPr>
          <p:cNvPr id="26629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67D05CA-9921-4307-9CB4-41979A598EE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17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1660525" y="592138"/>
            <a:ext cx="59499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FF0000"/>
                </a:solidFill>
                <a:latin typeface="Tahoma" charset="0"/>
              </a:rPr>
              <a:t>Swain and Ballard Results</a:t>
            </a: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609600" y="1828800"/>
            <a:ext cx="7404015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ahoma" charset="0"/>
              </a:rPr>
              <a:t>Results were surprisingly good.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ahoma" charset="0"/>
              </a:rPr>
              <a:t>At their highest resolution (128 x 90), average match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ahoma" charset="0"/>
              </a:rPr>
              <a:t>percentile (with and without occlusion) was 99.9.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CC"/>
                </a:solidFill>
                <a:latin typeface="Tahoma" charset="0"/>
              </a:rPr>
              <a:t>This translates to 29 objects matching best with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CC"/>
                </a:solidFill>
                <a:latin typeface="Tahoma" charset="0"/>
              </a:rPr>
              <a:t>their true models and 3 others matching second best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CC"/>
                </a:solidFill>
                <a:latin typeface="Tahoma" charset="0"/>
              </a:rPr>
              <a:t>with their true models.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ahoma" charset="0"/>
              </a:rPr>
              <a:t>At resolution 16 X 11, they still got decent results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ahoma" charset="0"/>
              </a:rPr>
              <a:t>(15 6 4) in one experiment; (23 5 3) in another.</a:t>
            </a:r>
          </a:p>
        </p:txBody>
      </p:sp>
      <p:sp>
        <p:nvSpPr>
          <p:cNvPr id="2765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6DCB738-33A9-4AA7-94E5-A1F65460857A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18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Although this is an extremely simple technique, it became the </a:t>
            </a:r>
            <a:r>
              <a:rPr lang="en-US" dirty="0" smtClean="0">
                <a:solidFill>
                  <a:srgbClr val="0000CC"/>
                </a:solidFill>
              </a:rPr>
              <a:t>basis for many content-based image retrieval systems </a:t>
            </a:r>
            <a:r>
              <a:rPr lang="en-US" dirty="0" smtClean="0"/>
              <a:t>and works surprisingly well, both alone, and in conjunction with other techniques.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31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754" y="365043"/>
            <a:ext cx="7772400" cy="1470025"/>
          </a:xfrm>
        </p:spPr>
        <p:txBody>
          <a:bodyPr/>
          <a:lstStyle/>
          <a:p>
            <a:r>
              <a:rPr lang="en-US" spc="-200" dirty="0" smtClean="0">
                <a:latin typeface="Kalinga" pitchFamily="34" charset="0"/>
                <a:cs typeface="Kalinga" pitchFamily="34" charset="0"/>
              </a:rPr>
              <a:t>Color Spaces</a:t>
            </a:r>
            <a:endParaRPr lang="en-US" spc="-200" dirty="0">
              <a:latin typeface="Kalinga" pitchFamily="34" charset="0"/>
              <a:cs typeface="Kaling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55222" y="1812705"/>
            <a:ext cx="2295244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RGB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HSI/HSV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CIE L*a*b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YIQ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</a:t>
            </a:r>
            <a:r>
              <a:rPr lang="en-US" sz="3200" dirty="0" smtClean="0"/>
              <a:t>nd more</a:t>
            </a:r>
          </a:p>
          <a:p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3633107" y="1744300"/>
            <a:ext cx="520969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</a:t>
            </a:r>
            <a:r>
              <a:rPr lang="en-US" sz="3200" dirty="0" smtClean="0"/>
              <a:t>tandard for cameras</a:t>
            </a:r>
          </a:p>
          <a:p>
            <a:r>
              <a:rPr lang="en-US" sz="3200" dirty="0" smtClean="0"/>
              <a:t>hue, saturation, intensity</a:t>
            </a:r>
          </a:p>
          <a:p>
            <a:r>
              <a:rPr lang="en-US" sz="3200" dirty="0"/>
              <a:t>i</a:t>
            </a:r>
            <a:r>
              <a:rPr lang="en-US" sz="3200" dirty="0" smtClean="0"/>
              <a:t>ntensity plus 2 color channels</a:t>
            </a:r>
          </a:p>
          <a:p>
            <a:r>
              <a:rPr lang="en-US" sz="3200" dirty="0" smtClean="0"/>
              <a:t>color TVs, Y is intensity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6298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Color is well defined.</a:t>
            </a:r>
          </a:p>
          <a:p>
            <a:r>
              <a:rPr lang="en-US" dirty="0" smtClean="0"/>
              <a:t>But what </a:t>
            </a:r>
            <a:r>
              <a:rPr lang="en-US" i="1" dirty="0" smtClean="0"/>
              <a:t>is</a:t>
            </a:r>
            <a:r>
              <a:rPr lang="en-US" dirty="0" smtClean="0"/>
              <a:t> texture?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580" y="3040062"/>
            <a:ext cx="4143375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028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FF0000"/>
                </a:solidFill>
              </a:rPr>
              <a:t>Structural Texture</a:t>
            </a: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381000" y="1905000"/>
            <a:ext cx="82057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itchFamily="18" charset="0"/>
              </a:rPr>
              <a:t>Texture is a description of the spatial arrangement of color 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itchFamily="18" charset="0"/>
              </a:rPr>
              <a:t>intensities in an image or a selected region of an image.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5052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5052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5052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6482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5720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5720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4196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4864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4864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4864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914400" y="3276600"/>
            <a:ext cx="7848600" cy="335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3087" name="Picture 15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5052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16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5052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17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5052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18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5052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19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4958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" name="Picture 20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5720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Picture 21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5720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4" name="Picture 22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5626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5" name="Picture 23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5626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6" name="Picture 24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5626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7" name="Picture 25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4864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8" name="Text Box 26"/>
          <p:cNvSpPr txBox="1">
            <a:spLocks noChangeArrowheads="1"/>
          </p:cNvSpPr>
          <p:nvPr/>
        </p:nvSpPr>
        <p:spPr bwMode="auto">
          <a:xfrm>
            <a:off x="914400" y="2819400"/>
            <a:ext cx="79136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chemeClr val="accent2"/>
                </a:solidFill>
                <a:latin typeface="Times New Roman" pitchFamily="18" charset="0"/>
              </a:rPr>
              <a:t>Structural approach: a set of texels in some regular or repeated pattern</a:t>
            </a:r>
          </a:p>
        </p:txBody>
      </p:sp>
      <p:sp>
        <p:nvSpPr>
          <p:cNvPr id="3099" name="Slide Number Placeholder 2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A5B1D2C-4834-4359-AA69-B9FF80387C3E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21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Natural Textures from VisTex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0" t="56250" r="43124" b="27344"/>
          <a:stretch>
            <a:fillRect/>
          </a:stretch>
        </p:blipFill>
        <p:spPr bwMode="auto">
          <a:xfrm>
            <a:off x="609600" y="2209800"/>
            <a:ext cx="3276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752600" y="5486400"/>
            <a:ext cx="862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  <a:latin typeface="Times New Roman" pitchFamily="18" charset="0"/>
              </a:rPr>
              <a:t>grass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78" t="56522" r="43478" b="27174"/>
          <a:stretch>
            <a:fillRect/>
          </a:stretch>
        </p:blipFill>
        <p:spPr bwMode="auto">
          <a:xfrm>
            <a:off x="4495800" y="2209800"/>
            <a:ext cx="3276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5562600" y="5486400"/>
            <a:ext cx="962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  <a:latin typeface="Times New Roman" pitchFamily="18" charset="0"/>
              </a:rPr>
              <a:t>leaves</a:t>
            </a: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2209800" y="6019800"/>
            <a:ext cx="3813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itchFamily="18" charset="0"/>
              </a:rPr>
              <a:t>What/Where are the texels?</a:t>
            </a:r>
          </a:p>
        </p:txBody>
      </p:sp>
      <p:sp>
        <p:nvSpPr>
          <p:cNvPr id="5128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A9D4A59-CAB9-4812-8C6B-C03E753D586F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22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The Case for Statistical Texture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609600" y="2514600"/>
            <a:ext cx="8050213" cy="302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Segmenting out texels is difficult or impossible in real images.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Numeric quantities or statistics that describe a texture can be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computed from the gray tones (or colors) alone.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This approach is less intuitive, but is computationally efficient.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It can be used for both classification and segmentation.</a:t>
            </a: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DC29477-2B66-45C7-A174-098084FE97F6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23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30275"/>
            <a:ext cx="8991600" cy="1143000"/>
          </a:xfrm>
        </p:spPr>
        <p:txBody>
          <a:bodyPr/>
          <a:lstStyle/>
          <a:p>
            <a:pPr eaLnBrk="1" hangingPunct="1"/>
            <a:r>
              <a:rPr lang="en-US" altLang="en-US" sz="3600" smtClean="0">
                <a:solidFill>
                  <a:srgbClr val="FF0000"/>
                </a:solidFill>
              </a:rPr>
              <a:t>Some Simple Statistical Texture Measures</a:t>
            </a: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593725" y="2251075"/>
            <a:ext cx="414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itchFamily="18" charset="0"/>
              </a:rPr>
              <a:t>1.  Edge Density and Direction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898525" y="2936875"/>
            <a:ext cx="7753350" cy="2292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Use an edge detector as the first step in texture analysis.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The number of edge pixels in a fixed-size region tells 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how busy that region is.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The directions of the edges also help characterize the texture</a:t>
            </a:r>
          </a:p>
        </p:txBody>
      </p:sp>
      <p:sp>
        <p:nvSpPr>
          <p:cNvPr id="717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B540441-9044-4644-9191-E3D701787AAC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24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smtClean="0">
                <a:solidFill>
                  <a:srgbClr val="FF0000"/>
                </a:solidFill>
              </a:rPr>
              <a:t>Two Edge-based Texture Measures</a:t>
            </a: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609600" y="1905000"/>
            <a:ext cx="5510213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1.  edgeness per unit area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2. edge magnitude and direction histograms</a:t>
            </a: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990600" y="2438400"/>
            <a:ext cx="7575550" cy="46672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  <a:latin typeface="Times New Roman" pitchFamily="18" charset="0"/>
              </a:rPr>
              <a:t>F</a:t>
            </a:r>
            <a:r>
              <a:rPr lang="en-US" altLang="en-US" sz="1800" b="1">
                <a:solidFill>
                  <a:srgbClr val="FF3300"/>
                </a:solidFill>
                <a:latin typeface="Times New Roman" pitchFamily="18" charset="0"/>
              </a:rPr>
              <a:t>edgeness</a:t>
            </a:r>
            <a:r>
              <a:rPr lang="en-US" altLang="en-US" sz="2400" b="1">
                <a:solidFill>
                  <a:srgbClr val="FF3300"/>
                </a:solidFill>
                <a:latin typeface="Times New Roman" pitchFamily="18" charset="0"/>
              </a:rPr>
              <a:t> =  |{ p |  gradient_magnitude(p) </a:t>
            </a:r>
            <a:r>
              <a:rPr lang="en-US" altLang="en-US" sz="2400" b="1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 threshold}| / N</a:t>
            </a:r>
            <a:endParaRPr lang="en-US" altLang="en-US" sz="2400" b="1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990600" y="3124200"/>
            <a:ext cx="4411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where N is the size of the unit area</a:t>
            </a: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990600" y="4267200"/>
            <a:ext cx="4295775" cy="46672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  <a:latin typeface="Times New Roman" pitchFamily="18" charset="0"/>
              </a:rPr>
              <a:t>F</a:t>
            </a:r>
            <a:r>
              <a:rPr lang="en-US" altLang="en-US" sz="1800" b="1">
                <a:solidFill>
                  <a:srgbClr val="FF3300"/>
                </a:solidFill>
                <a:latin typeface="Times New Roman" pitchFamily="18" charset="0"/>
              </a:rPr>
              <a:t>magdir</a:t>
            </a:r>
            <a:r>
              <a:rPr lang="en-US" altLang="en-US" sz="2400" b="1">
                <a:solidFill>
                  <a:srgbClr val="FF3300"/>
                </a:solidFill>
                <a:latin typeface="Times New Roman" pitchFamily="18" charset="0"/>
              </a:rPr>
              <a:t> = ( H</a:t>
            </a:r>
            <a:r>
              <a:rPr lang="en-US" altLang="en-US" sz="1800" b="1">
                <a:solidFill>
                  <a:srgbClr val="FF3300"/>
                </a:solidFill>
                <a:latin typeface="Times New Roman" pitchFamily="18" charset="0"/>
              </a:rPr>
              <a:t>magnitude</a:t>
            </a:r>
            <a:r>
              <a:rPr lang="en-US" altLang="en-US" sz="2400" b="1">
                <a:solidFill>
                  <a:srgbClr val="FF3300"/>
                </a:solidFill>
                <a:latin typeface="Times New Roman" pitchFamily="18" charset="0"/>
              </a:rPr>
              <a:t>, H</a:t>
            </a:r>
            <a:r>
              <a:rPr lang="en-US" altLang="en-US" sz="1800" b="1">
                <a:solidFill>
                  <a:srgbClr val="FF3300"/>
                </a:solidFill>
                <a:latin typeface="Times New Roman" pitchFamily="18" charset="0"/>
              </a:rPr>
              <a:t>direction </a:t>
            </a:r>
            <a:r>
              <a:rPr lang="en-US" altLang="en-US" sz="2400" b="1">
                <a:solidFill>
                  <a:srgbClr val="FF33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990600" y="5029200"/>
            <a:ext cx="67865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where these are the normalized histograms of gradient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magnitudes and gradient directions, respectively.</a:t>
            </a:r>
          </a:p>
        </p:txBody>
      </p:sp>
      <p:sp>
        <p:nvSpPr>
          <p:cNvPr id="8200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FB5F5EF-8084-444E-A2B6-BA50E0F10461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25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98" r="54716" b="69965"/>
          <a:stretch>
            <a:fillRect/>
          </a:stretch>
        </p:blipFill>
        <p:spPr bwMode="auto">
          <a:xfrm>
            <a:off x="762000" y="2590800"/>
            <a:ext cx="7848600" cy="283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762000" y="1752600"/>
            <a:ext cx="74596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  Original Image             Frei-Chen                 Thresholded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                                      Edge Image                Edge Image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3657600" y="381000"/>
            <a:ext cx="1962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0000"/>
                </a:solidFill>
              </a:rPr>
              <a:t>Example</a:t>
            </a:r>
          </a:p>
        </p:txBody>
      </p:sp>
      <p:sp>
        <p:nvSpPr>
          <p:cNvPr id="922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E3E1C15-7F0E-4A9A-9AF1-11F4AB6F3C9C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26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Local Binary </a:t>
            </a:r>
            <a:r>
              <a:rPr lang="en-US" altLang="en-US" b="1" smtClean="0">
                <a:solidFill>
                  <a:srgbClr val="FF0000"/>
                </a:solidFill>
              </a:rPr>
              <a:t>Pattern</a:t>
            </a:r>
            <a:r>
              <a:rPr lang="en-US" altLang="en-US" smtClean="0">
                <a:solidFill>
                  <a:srgbClr val="FF0000"/>
                </a:solidFill>
              </a:rPr>
              <a:t> Measure</a:t>
            </a: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2209800" y="4800600"/>
            <a:ext cx="1717675" cy="1196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100 101 103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40   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50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latin typeface="Times New Roman" pitchFamily="18" charset="0"/>
              </a:rPr>
              <a:t>  80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50    60   90</a:t>
            </a: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593725" y="1946275"/>
            <a:ext cx="7962900" cy="2292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For each pixel p, create an 8-bit number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1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3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4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5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6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7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8</a:t>
            </a:r>
            <a:r>
              <a:rPr lang="en-US" altLang="en-US" sz="2400">
                <a:latin typeface="Times New Roman" pitchFamily="18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where b</a:t>
            </a:r>
            <a:r>
              <a:rPr lang="en-US" altLang="en-US" sz="1600">
                <a:latin typeface="Times New Roman" pitchFamily="18" charset="0"/>
              </a:rPr>
              <a:t>i </a:t>
            </a:r>
            <a:r>
              <a:rPr lang="en-US" altLang="en-US" sz="2400">
                <a:latin typeface="Times New Roman" pitchFamily="18" charset="0"/>
              </a:rPr>
              <a:t>= 0 if neighbor i has value less than or equal to p’s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value and  1 otherwise.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Represent the texture in the image (or a region) by the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histogram of these numbers.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6019800" y="5105400"/>
            <a:ext cx="1946275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1 1 1 1 1 1 0 0</a:t>
            </a:r>
          </a:p>
        </p:txBody>
      </p:sp>
      <p:sp>
        <p:nvSpPr>
          <p:cNvPr id="10246" name="Line 6"/>
          <p:cNvSpPr>
            <a:spLocks noChangeShapeType="1"/>
          </p:cNvSpPr>
          <p:nvPr/>
        </p:nvSpPr>
        <p:spPr bwMode="auto">
          <a:xfrm>
            <a:off x="4800600" y="53340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>
            <a:off x="2819400" y="4800600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248" name="Line 8"/>
          <p:cNvSpPr>
            <a:spLocks noChangeShapeType="1"/>
          </p:cNvSpPr>
          <p:nvPr/>
        </p:nvSpPr>
        <p:spPr bwMode="auto">
          <a:xfrm>
            <a:off x="3352800" y="4800600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249" name="Line 9"/>
          <p:cNvSpPr>
            <a:spLocks noChangeShapeType="1"/>
          </p:cNvSpPr>
          <p:nvPr/>
        </p:nvSpPr>
        <p:spPr bwMode="auto">
          <a:xfrm>
            <a:off x="2209800" y="5562600"/>
            <a:ext cx="175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250" name="Line 10"/>
          <p:cNvSpPr>
            <a:spLocks noChangeShapeType="1"/>
          </p:cNvSpPr>
          <p:nvPr/>
        </p:nvSpPr>
        <p:spPr bwMode="auto">
          <a:xfrm>
            <a:off x="2209800" y="5181600"/>
            <a:ext cx="175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2270125" y="4433888"/>
            <a:ext cx="1511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  </a:t>
            </a:r>
            <a:r>
              <a:rPr lang="en-US" altLang="en-US" sz="1800">
                <a:latin typeface="Times New Roman" pitchFamily="18" charset="0"/>
              </a:rPr>
              <a:t>1       2        3</a:t>
            </a:r>
          </a:p>
        </p:txBody>
      </p:sp>
      <p:sp>
        <p:nvSpPr>
          <p:cNvPr id="10252" name="Text Box 12"/>
          <p:cNvSpPr txBox="1">
            <a:spLocks noChangeArrowheads="1"/>
          </p:cNvSpPr>
          <p:nvPr/>
        </p:nvSpPr>
        <p:spPr bwMode="auto">
          <a:xfrm>
            <a:off x="4114800" y="4800600"/>
            <a:ext cx="298450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5</a:t>
            </a:r>
          </a:p>
        </p:txBody>
      </p:sp>
      <p:sp>
        <p:nvSpPr>
          <p:cNvPr id="10253" name="Text Box 13"/>
          <p:cNvSpPr txBox="1">
            <a:spLocks noChangeArrowheads="1"/>
          </p:cNvSpPr>
          <p:nvPr/>
        </p:nvSpPr>
        <p:spPr bwMode="auto">
          <a:xfrm>
            <a:off x="2362200" y="6019800"/>
            <a:ext cx="927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 7        6</a:t>
            </a:r>
          </a:p>
        </p:txBody>
      </p:sp>
      <p:sp>
        <p:nvSpPr>
          <p:cNvPr id="10254" name="Text Box 14"/>
          <p:cNvSpPr txBox="1">
            <a:spLocks noChangeArrowheads="1"/>
          </p:cNvSpPr>
          <p:nvPr/>
        </p:nvSpPr>
        <p:spPr bwMode="auto">
          <a:xfrm>
            <a:off x="1660525" y="5143500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8</a:t>
            </a:r>
          </a:p>
        </p:txBody>
      </p:sp>
      <p:sp>
        <p:nvSpPr>
          <p:cNvPr id="10255" name="Slide Number Placeholder 1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39001AA-A98B-4D0C-BD70-F6E810B5C5BA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27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9" r="64999" b="37500"/>
          <a:stretch>
            <a:fillRect/>
          </a:stretch>
        </p:blipFill>
        <p:spPr bwMode="auto">
          <a:xfrm>
            <a:off x="4343400" y="914400"/>
            <a:ext cx="42672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228600" y="1524000"/>
            <a:ext cx="4013200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Fids (Flexible Image Database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System) is retrieving images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similar to the query image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using LBP texture as the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texture measure and comparing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their LBP histograms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1279525" y="119063"/>
            <a:ext cx="1962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0000"/>
                </a:solidFill>
              </a:rPr>
              <a:t>Example</a:t>
            </a:r>
          </a:p>
        </p:txBody>
      </p:sp>
      <p:sp>
        <p:nvSpPr>
          <p:cNvPr id="1126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90D54CC-F294-4263-873D-D8B1FFB76695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28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9" r="48750" b="37500"/>
          <a:stretch>
            <a:fillRect/>
          </a:stretch>
        </p:blipFill>
        <p:spPr bwMode="auto">
          <a:xfrm>
            <a:off x="2438400" y="990600"/>
            <a:ext cx="62484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228600" y="1828800"/>
            <a:ext cx="2043113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Low-level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measures don’t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always find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semantically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similar images.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304800" y="152400"/>
            <a:ext cx="1962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0000"/>
                </a:solidFill>
              </a:rPr>
              <a:t>Example</a:t>
            </a:r>
          </a:p>
        </p:txBody>
      </p:sp>
      <p:sp>
        <p:nvSpPr>
          <p:cNvPr id="1229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E3B4377-AF73-4AD7-A960-B788E0260D7B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29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tx1"/>
                </a:solidFill>
              </a:rPr>
              <a:t>RGB Color Space</a:t>
            </a:r>
          </a:p>
        </p:txBody>
      </p:sp>
      <p:sp>
        <p:nvSpPr>
          <p:cNvPr id="5123" name="Line 5"/>
          <p:cNvSpPr>
            <a:spLocks noChangeShapeType="1"/>
          </p:cNvSpPr>
          <p:nvPr/>
        </p:nvSpPr>
        <p:spPr bwMode="auto">
          <a:xfrm flipH="1">
            <a:off x="228600" y="4876800"/>
            <a:ext cx="1371600" cy="990600"/>
          </a:xfrm>
          <a:prstGeom prst="line">
            <a:avLst/>
          </a:prstGeom>
          <a:noFill/>
          <a:ln w="57150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124" name="Line 6"/>
          <p:cNvSpPr>
            <a:spLocks noChangeShapeType="1"/>
          </p:cNvSpPr>
          <p:nvPr/>
        </p:nvSpPr>
        <p:spPr bwMode="auto">
          <a:xfrm flipV="1">
            <a:off x="1600200" y="2667000"/>
            <a:ext cx="0" cy="2209800"/>
          </a:xfrm>
          <a:prstGeom prst="line">
            <a:avLst/>
          </a:prstGeom>
          <a:noFill/>
          <a:ln w="57150">
            <a:solidFill>
              <a:srgbClr val="0033CC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125" name="Line 7"/>
          <p:cNvSpPr>
            <a:spLocks noChangeShapeType="1"/>
          </p:cNvSpPr>
          <p:nvPr/>
        </p:nvSpPr>
        <p:spPr bwMode="auto">
          <a:xfrm>
            <a:off x="1600200" y="4876800"/>
            <a:ext cx="2590800" cy="0"/>
          </a:xfrm>
          <a:prstGeom prst="line">
            <a:avLst/>
          </a:prstGeom>
          <a:noFill/>
          <a:ln w="38100">
            <a:solidFill>
              <a:srgbClr val="339933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126" name="Slide Number Placeholder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2BF45FC-FEBB-401A-A685-118F2D59734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</a:t>
            </a:fld>
            <a:endParaRPr lang="en-US" altLang="en-US" sz="1400" dirty="0" smtClean="0"/>
          </a:p>
        </p:txBody>
      </p:sp>
      <p:sp>
        <p:nvSpPr>
          <p:cNvPr id="5127" name="TextBox 8"/>
          <p:cNvSpPr txBox="1">
            <a:spLocks noChangeArrowheads="1"/>
          </p:cNvSpPr>
          <p:nvPr/>
        </p:nvSpPr>
        <p:spPr bwMode="auto">
          <a:xfrm>
            <a:off x="1066800" y="4953000"/>
            <a:ext cx="517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red</a:t>
            </a:r>
          </a:p>
        </p:txBody>
      </p:sp>
      <p:sp>
        <p:nvSpPr>
          <p:cNvPr id="5128" name="TextBox 9"/>
          <p:cNvSpPr txBox="1">
            <a:spLocks noChangeArrowheads="1"/>
          </p:cNvSpPr>
          <p:nvPr/>
        </p:nvSpPr>
        <p:spPr bwMode="auto">
          <a:xfrm>
            <a:off x="1676400" y="3581400"/>
            <a:ext cx="6207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blue</a:t>
            </a:r>
          </a:p>
        </p:txBody>
      </p:sp>
      <p:sp>
        <p:nvSpPr>
          <p:cNvPr id="5129" name="TextBox 10"/>
          <p:cNvSpPr txBox="1">
            <a:spLocks noChangeArrowheads="1"/>
          </p:cNvSpPr>
          <p:nvPr/>
        </p:nvSpPr>
        <p:spPr bwMode="auto">
          <a:xfrm>
            <a:off x="3124200" y="4953000"/>
            <a:ext cx="774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green</a:t>
            </a:r>
          </a:p>
        </p:txBody>
      </p:sp>
      <p:sp>
        <p:nvSpPr>
          <p:cNvPr id="5130" name="TextBox 11"/>
          <p:cNvSpPr txBox="1">
            <a:spLocks noChangeArrowheads="1"/>
          </p:cNvSpPr>
          <p:nvPr/>
        </p:nvSpPr>
        <p:spPr bwMode="auto">
          <a:xfrm>
            <a:off x="1600200" y="4495800"/>
            <a:ext cx="850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(0,0,0)</a:t>
            </a:r>
          </a:p>
        </p:txBody>
      </p:sp>
      <p:sp>
        <p:nvSpPr>
          <p:cNvPr id="5131" name="TextBox 12"/>
          <p:cNvSpPr txBox="1">
            <a:spLocks noChangeArrowheads="1"/>
          </p:cNvSpPr>
          <p:nvPr/>
        </p:nvSpPr>
        <p:spPr bwMode="auto">
          <a:xfrm>
            <a:off x="1600200" y="3048000"/>
            <a:ext cx="1108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(0,0,255)</a:t>
            </a:r>
          </a:p>
        </p:txBody>
      </p:sp>
      <p:sp>
        <p:nvSpPr>
          <p:cNvPr id="5132" name="TextBox 13"/>
          <p:cNvSpPr txBox="1">
            <a:spLocks noChangeArrowheads="1"/>
          </p:cNvSpPr>
          <p:nvPr/>
        </p:nvSpPr>
        <p:spPr bwMode="auto">
          <a:xfrm>
            <a:off x="3352800" y="4495800"/>
            <a:ext cx="1108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(0,255,0)</a:t>
            </a:r>
          </a:p>
        </p:txBody>
      </p:sp>
      <p:sp>
        <p:nvSpPr>
          <p:cNvPr id="5133" name="TextBox 14"/>
          <p:cNvSpPr txBox="1">
            <a:spLocks noChangeArrowheads="1"/>
          </p:cNvSpPr>
          <p:nvPr/>
        </p:nvSpPr>
        <p:spPr bwMode="auto">
          <a:xfrm>
            <a:off x="533400" y="5638800"/>
            <a:ext cx="1108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(255,0,0)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rot="5400000" flipH="1" flipV="1">
            <a:off x="1562100" y="3162300"/>
            <a:ext cx="1752600" cy="1676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35" name="TextBox 17"/>
          <p:cNvSpPr txBox="1">
            <a:spLocks noChangeArrowheads="1"/>
          </p:cNvSpPr>
          <p:nvPr/>
        </p:nvSpPr>
        <p:spPr bwMode="auto">
          <a:xfrm>
            <a:off x="2819400" y="3505200"/>
            <a:ext cx="890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R,G,B)</a:t>
            </a:r>
          </a:p>
        </p:txBody>
      </p:sp>
      <p:sp>
        <p:nvSpPr>
          <p:cNvPr id="5136" name="TextBox 20"/>
          <p:cNvSpPr txBox="1">
            <a:spLocks noChangeArrowheads="1"/>
          </p:cNvSpPr>
          <p:nvPr/>
        </p:nvSpPr>
        <p:spPr bwMode="auto">
          <a:xfrm>
            <a:off x="5029200" y="2667000"/>
            <a:ext cx="371792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Normalized red      </a:t>
            </a:r>
            <a:r>
              <a:rPr lang="en-US" altLang="en-US" sz="1800" b="1"/>
              <a:t>r = R/(R+G+B)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Normalized green  </a:t>
            </a:r>
            <a:r>
              <a:rPr lang="en-US" altLang="en-US" sz="1800" b="1"/>
              <a:t>g = G/(R+G+B)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Normalized blue    </a:t>
            </a:r>
            <a:r>
              <a:rPr lang="en-US" altLang="en-US" sz="1800" b="1"/>
              <a:t>b = B/(R+G+B)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cxnSp>
        <p:nvCxnSpPr>
          <p:cNvPr id="23" name="Straight Connector 22"/>
          <p:cNvCxnSpPr/>
          <p:nvPr/>
        </p:nvCxnSpPr>
        <p:spPr>
          <a:xfrm>
            <a:off x="1447800" y="3124200"/>
            <a:ext cx="228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>
            <a:off x="3657600" y="4876800"/>
            <a:ext cx="152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16200000" flipH="1">
            <a:off x="342900" y="5600700"/>
            <a:ext cx="228600" cy="15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40" name="TextBox 28"/>
          <p:cNvSpPr txBox="1">
            <a:spLocks noChangeArrowheads="1"/>
          </p:cNvSpPr>
          <p:nvPr/>
        </p:nvSpPr>
        <p:spPr bwMode="auto">
          <a:xfrm>
            <a:off x="1371600" y="1905000"/>
            <a:ext cx="53038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</a:rPr>
              <a:t>Absolute </a:t>
            </a:r>
            <a:r>
              <a:rPr lang="en-US" altLang="en-US" sz="2000"/>
              <a:t>                                      </a:t>
            </a:r>
            <a:r>
              <a:rPr lang="en-US" altLang="en-US" sz="2000">
                <a:solidFill>
                  <a:srgbClr val="FF0000"/>
                </a:solidFill>
              </a:rPr>
              <a:t>Normalized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else is LBP good for?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found it in a paper for classifying deciduous trees.</a:t>
            </a:r>
          </a:p>
          <a:p>
            <a:r>
              <a:rPr lang="en-US" dirty="0" smtClean="0"/>
              <a:t>We used it in a real system for finding cancer in Pap smears.</a:t>
            </a:r>
          </a:p>
          <a:p>
            <a:r>
              <a:rPr lang="en-US" dirty="0" smtClean="0"/>
              <a:t>We are using it to look for regions of interest in breast and melanoma biopsy slides.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747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Co-occurrence Matrix Features</a:t>
            </a: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822325" y="2098675"/>
            <a:ext cx="61293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A co-occurrence matrix is a 2D array C in which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1050925" y="2784475"/>
            <a:ext cx="7564438" cy="2657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Both the rows and columns represent a set of possible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image values.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 C  (i,j)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latin typeface="Times New Roman" pitchFamily="18" charset="0"/>
              </a:rPr>
              <a:t>indicates how many times value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i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latin typeface="Times New Roman" pitchFamily="18" charset="0"/>
              </a:rPr>
              <a:t>co-occurs with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value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j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latin typeface="Times New Roman" pitchFamily="18" charset="0"/>
              </a:rPr>
              <a:t>in a particular spatial relationship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d</a:t>
            </a:r>
            <a:r>
              <a:rPr lang="en-US" altLang="en-US" sz="2400">
                <a:solidFill>
                  <a:schemeClr val="hlink"/>
                </a:solidFill>
                <a:latin typeface="Times New Roman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The spatial relationship is specified by a vector</a:t>
            </a:r>
            <a:r>
              <a:rPr lang="en-US" altLang="en-US" sz="240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d = (dr,dc</a:t>
            </a: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)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1447800" y="4038600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3300"/>
                </a:solidFill>
                <a:latin typeface="Times New Roman" pitchFamily="18" charset="0"/>
              </a:rPr>
              <a:t>d</a:t>
            </a:r>
          </a:p>
        </p:txBody>
      </p:sp>
      <p:sp>
        <p:nvSpPr>
          <p:cNvPr id="1331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6C3798E-F6CC-45E0-99C7-932C94757E28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31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685800" y="1752600"/>
            <a:ext cx="1260475" cy="2292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1  1  0  0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1  1  0  0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0  0  2  2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0  0  2  2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0  0  2  2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0  0  2  2</a:t>
            </a: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3124200" y="1752600"/>
            <a:ext cx="277813" cy="1562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j</a:t>
            </a: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2819400" y="1752600"/>
            <a:ext cx="277813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i</a:t>
            </a:r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>
            <a:off x="3048000" y="22098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3124200" y="28956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>
            <a:off x="3124200" y="25908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>
            <a:off x="2895600" y="16002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3581400" y="190500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2971800" y="1143000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1</a:t>
            </a:r>
          </a:p>
        </p:txBody>
      </p:sp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3641725" y="2324100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3</a:t>
            </a:r>
          </a:p>
        </p:txBody>
      </p:sp>
      <p:sp>
        <p:nvSpPr>
          <p:cNvPr id="14348" name="Text Box 12"/>
          <p:cNvSpPr txBox="1">
            <a:spLocks noChangeArrowheads="1"/>
          </p:cNvSpPr>
          <p:nvPr/>
        </p:nvSpPr>
        <p:spPr bwMode="auto">
          <a:xfrm>
            <a:off x="2651125" y="3698875"/>
            <a:ext cx="1254125" cy="4667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d = (3,1)</a:t>
            </a:r>
          </a:p>
        </p:txBody>
      </p:sp>
      <p:sp>
        <p:nvSpPr>
          <p:cNvPr id="14349" name="Text Box 13"/>
          <p:cNvSpPr txBox="1">
            <a:spLocks noChangeArrowheads="1"/>
          </p:cNvSpPr>
          <p:nvPr/>
        </p:nvSpPr>
        <p:spPr bwMode="auto">
          <a:xfrm>
            <a:off x="5486400" y="18288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14350" name="Text Box 14"/>
          <p:cNvSpPr txBox="1">
            <a:spLocks noChangeArrowheads="1"/>
          </p:cNvSpPr>
          <p:nvPr/>
        </p:nvSpPr>
        <p:spPr bwMode="auto">
          <a:xfrm>
            <a:off x="4800600" y="1600200"/>
            <a:ext cx="79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0 1 2</a:t>
            </a:r>
          </a:p>
        </p:txBody>
      </p:sp>
      <p:sp>
        <p:nvSpPr>
          <p:cNvPr id="14351" name="Text Box 15"/>
          <p:cNvSpPr txBox="1">
            <a:spLocks noChangeArrowheads="1"/>
          </p:cNvSpPr>
          <p:nvPr/>
        </p:nvSpPr>
        <p:spPr bwMode="auto">
          <a:xfrm>
            <a:off x="4419600" y="2133600"/>
            <a:ext cx="33655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2</a:t>
            </a:r>
          </a:p>
        </p:txBody>
      </p:sp>
      <p:sp>
        <p:nvSpPr>
          <p:cNvPr id="14352" name="Text Box 16"/>
          <p:cNvSpPr txBox="1">
            <a:spLocks noChangeArrowheads="1"/>
          </p:cNvSpPr>
          <p:nvPr/>
        </p:nvSpPr>
        <p:spPr bwMode="auto">
          <a:xfrm>
            <a:off x="4876800" y="2133600"/>
            <a:ext cx="803275" cy="1196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1 0 3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2 0 2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0 0 1</a:t>
            </a:r>
          </a:p>
        </p:txBody>
      </p:sp>
      <p:sp>
        <p:nvSpPr>
          <p:cNvPr id="14353" name="Text Box 17"/>
          <p:cNvSpPr txBox="1">
            <a:spLocks noChangeArrowheads="1"/>
          </p:cNvSpPr>
          <p:nvPr/>
        </p:nvSpPr>
        <p:spPr bwMode="auto">
          <a:xfrm>
            <a:off x="5927725" y="2403475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C</a:t>
            </a:r>
            <a:r>
              <a:rPr lang="en-US" altLang="en-US" sz="2400" baseline="-25000">
                <a:solidFill>
                  <a:srgbClr val="FF0000"/>
                </a:solidFill>
                <a:latin typeface="Times New Roman" pitchFamily="18" charset="0"/>
              </a:rPr>
              <a:t>d</a:t>
            </a:r>
          </a:p>
        </p:txBody>
      </p:sp>
      <p:sp>
        <p:nvSpPr>
          <p:cNvPr id="14354" name="Text Box 19"/>
          <p:cNvSpPr txBox="1">
            <a:spLocks noChangeArrowheads="1"/>
          </p:cNvSpPr>
          <p:nvPr/>
        </p:nvSpPr>
        <p:spPr bwMode="auto">
          <a:xfrm>
            <a:off x="669925" y="4308475"/>
            <a:ext cx="13509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gray-tone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  image</a:t>
            </a:r>
          </a:p>
        </p:txBody>
      </p:sp>
      <p:sp>
        <p:nvSpPr>
          <p:cNvPr id="14355" name="Text Box 20"/>
          <p:cNvSpPr txBox="1">
            <a:spLocks noChangeArrowheads="1"/>
          </p:cNvSpPr>
          <p:nvPr/>
        </p:nvSpPr>
        <p:spPr bwMode="auto">
          <a:xfrm>
            <a:off x="4495800" y="3581400"/>
            <a:ext cx="19081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co-occurrence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      matrix</a:t>
            </a:r>
          </a:p>
        </p:txBody>
      </p:sp>
      <p:sp>
        <p:nvSpPr>
          <p:cNvPr id="14356" name="Text Box 21"/>
          <p:cNvSpPr txBox="1">
            <a:spLocks noChangeArrowheads="1"/>
          </p:cNvSpPr>
          <p:nvPr/>
        </p:nvSpPr>
        <p:spPr bwMode="auto">
          <a:xfrm>
            <a:off x="533400" y="5334000"/>
            <a:ext cx="8478838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From C</a:t>
            </a:r>
            <a:r>
              <a:rPr lang="en-US" altLang="en-US" sz="2400" baseline="-25000">
                <a:latin typeface="Times New Roman" pitchFamily="18" charset="0"/>
              </a:rPr>
              <a:t>d</a:t>
            </a:r>
            <a:r>
              <a:rPr lang="en-US" altLang="en-US" sz="2400">
                <a:latin typeface="Times New Roman" pitchFamily="18" charset="0"/>
              </a:rPr>
              <a:t>  we can compute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N</a:t>
            </a:r>
            <a:r>
              <a:rPr lang="en-US" altLang="en-US" sz="2400" baseline="-25000">
                <a:solidFill>
                  <a:srgbClr val="FF0000"/>
                </a:solidFill>
                <a:latin typeface="Times New Roman" pitchFamily="18" charset="0"/>
              </a:rPr>
              <a:t>d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, the normalized co-occurrence matrix</a:t>
            </a:r>
            <a:r>
              <a:rPr lang="en-US" altLang="en-US" sz="2400">
                <a:latin typeface="Times New Roman" pitchFamily="18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where each value is divided by the sum of all the values.</a:t>
            </a:r>
          </a:p>
        </p:txBody>
      </p:sp>
      <p:sp>
        <p:nvSpPr>
          <p:cNvPr id="14357" name="Text Box 24"/>
          <p:cNvSpPr txBox="1">
            <a:spLocks noChangeArrowheads="1"/>
          </p:cNvSpPr>
          <p:nvPr/>
        </p:nvSpPr>
        <p:spPr bwMode="auto">
          <a:xfrm>
            <a:off x="1524000" y="304800"/>
            <a:ext cx="5086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0000"/>
                </a:solidFill>
              </a:rPr>
              <a:t>Co-occurrence Example</a:t>
            </a:r>
          </a:p>
        </p:txBody>
      </p:sp>
      <p:sp>
        <p:nvSpPr>
          <p:cNvPr id="14358" name="Slide Number Placeholder 2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973E385-501A-475D-A74D-6C586596F49B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32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2" grpId="0" animBg="1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Co-occurrence Features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45313" r="23125" b="25000"/>
          <a:stretch>
            <a:fillRect/>
          </a:stretch>
        </p:blipFill>
        <p:spPr bwMode="auto">
          <a:xfrm>
            <a:off x="685800" y="2133600"/>
            <a:ext cx="8001000" cy="366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8382000" y="5410200"/>
            <a:ext cx="6540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Times New Roman" pitchFamily="18" charset="0"/>
              </a:rPr>
              <a:t>sums.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1219200" y="1524000"/>
            <a:ext cx="31511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What do these measure?</a:t>
            </a: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822325" y="6061075"/>
            <a:ext cx="6829425" cy="46672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Energy measures uniformity of the normalized matrix.</a:t>
            </a:r>
          </a:p>
        </p:txBody>
      </p:sp>
      <p:sp>
        <p:nvSpPr>
          <p:cNvPr id="15367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4BAE82C-3AE9-4591-AB1E-9EF5960EFF79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33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6" grpId="0" animBg="1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But how do you choose d?</a:t>
            </a: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898525" y="2098675"/>
            <a:ext cx="6451600" cy="2292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This is actually a critical question with </a:t>
            </a:r>
            <a:r>
              <a:rPr lang="en-US" altLang="en-US" sz="2400" b="1">
                <a:solidFill>
                  <a:srgbClr val="FF0000"/>
                </a:solidFill>
                <a:latin typeface="Times New Roman" pitchFamily="18" charset="0"/>
              </a:rPr>
              <a:t>all</a:t>
            </a:r>
            <a:r>
              <a:rPr lang="en-US" altLang="en-US" sz="2400">
                <a:latin typeface="Times New Roman" pitchFamily="18" charset="0"/>
              </a:rPr>
              <a:t> the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statistical texture methods.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Are the “texels” tiny, medium, large, all three …?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Not really a solved problem.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822325" y="4835525"/>
            <a:ext cx="719137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Zucker and Terzopoulos suggested using a </a:t>
            </a: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  <a:sym typeface="Symbol" pitchFamily="18" charset="2"/>
              </a:rPr>
              <a:t></a:t>
            </a:r>
            <a:r>
              <a:rPr lang="en-US" altLang="en-US" sz="2400" baseline="30000">
                <a:solidFill>
                  <a:schemeClr val="accent2"/>
                </a:solidFill>
                <a:latin typeface="Times New Roman" pitchFamily="18" charset="0"/>
                <a:sym typeface="Symbol" pitchFamily="18" charset="2"/>
              </a:rPr>
              <a:t>2</a:t>
            </a: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  <a:sym typeface="Symbol" pitchFamily="18" charset="2"/>
              </a:rPr>
              <a:t>  statistical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  <a:sym typeface="Symbol" pitchFamily="18" charset="2"/>
              </a:rPr>
              <a:t>test to select the value(s) of d that have the most structure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  <a:sym typeface="Symbol" pitchFamily="18" charset="2"/>
              </a:rPr>
              <a:t>for a given class of images.  </a:t>
            </a:r>
            <a:endParaRPr lang="en-US" altLang="en-US" sz="240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1638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9711E37-7FB9-4801-BF67-46FA45476C9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34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Example</a:t>
            </a:r>
          </a:p>
        </p:txBody>
      </p:sp>
      <p:pic>
        <p:nvPicPr>
          <p:cNvPr id="17411" name="Picture 3" descr="co_occur_matrice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7800" y="1676400"/>
            <a:ext cx="6248400" cy="4832350"/>
          </a:xfrm>
          <a:noFill/>
        </p:spPr>
      </p:pic>
      <p:sp>
        <p:nvSpPr>
          <p:cNvPr id="1741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AB1BA18-9510-4C79-894B-0C449D4CF497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35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are Co-occurrence Features used for?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They were designed for recognizing different kinds of </a:t>
            </a:r>
            <a:r>
              <a:rPr lang="en-US" dirty="0" smtClean="0">
                <a:solidFill>
                  <a:srgbClr val="C00000"/>
                </a:solidFill>
              </a:rPr>
              <a:t>land uses in satellite images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They are still used heavily in geospatial domains, but they can be added on to any other calculated features.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31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Laws’ Texture Energy Features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974725" y="2327275"/>
            <a:ext cx="7383463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Signal-processing-based algorithms use texture filters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applied to the image to create filtered images from which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texture features are computed.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The Laws Algorithm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1371600" y="4267200"/>
            <a:ext cx="6500813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Filter</a:t>
            </a:r>
            <a:r>
              <a:rPr lang="en-US" altLang="en-US" sz="2400">
                <a:latin typeface="Times New Roman" pitchFamily="18" charset="0"/>
              </a:rPr>
              <a:t> the input image using texture filters.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Compute texture energy</a:t>
            </a:r>
            <a:r>
              <a:rPr lang="en-US" altLang="en-US" sz="2400">
                <a:latin typeface="Times New Roman" pitchFamily="18" charset="0"/>
              </a:rPr>
              <a:t> by summing the absolute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value of filtering results in local neighborhoods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 around each pixel.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Combine features</a:t>
            </a:r>
            <a:r>
              <a:rPr lang="en-US" altLang="en-US" sz="2400">
                <a:latin typeface="Times New Roman" pitchFamily="18" charset="0"/>
              </a:rPr>
              <a:t> to achieve rotational invariance.</a:t>
            </a:r>
          </a:p>
        </p:txBody>
      </p:sp>
      <p:sp>
        <p:nvSpPr>
          <p:cNvPr id="1843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216D87A-DFD1-498A-9BE0-958514614C46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37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Law’s texture masks (1)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altLang="en-US" sz="2400" smtClean="0"/>
          </a:p>
          <a:p>
            <a:pPr eaLnBrk="1" hangingPunct="1">
              <a:buFontTx/>
              <a:buNone/>
            </a:pPr>
            <a:endParaRPr lang="en-US" altLang="en-US" sz="2400" smtClean="0"/>
          </a:p>
        </p:txBody>
      </p:sp>
      <p:pic>
        <p:nvPicPr>
          <p:cNvPr id="19460" name="Picture 4" descr="lawsRow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133600"/>
            <a:ext cx="75438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F04ABC7-7490-4167-A7B9-E81552BEEDD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38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Law’s texture masks (2)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400" smtClean="0"/>
              <a:t>Creation of 2D Masks</a:t>
            </a:r>
          </a:p>
        </p:txBody>
      </p:sp>
      <p:pic>
        <p:nvPicPr>
          <p:cNvPr id="20484" name="Picture 4" descr="lawsMultipl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743200"/>
            <a:ext cx="8169275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746125" y="4667250"/>
            <a:ext cx="635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Times New Roman" pitchFamily="18" charset="0"/>
              </a:rPr>
              <a:t>E5</a:t>
            </a: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3413125" y="5276850"/>
            <a:ext cx="635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Times New Roman" pitchFamily="18" charset="0"/>
              </a:rPr>
              <a:t>L5</a:t>
            </a:r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6324600" y="5867400"/>
            <a:ext cx="10858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Times New Roman" pitchFamily="18" charset="0"/>
              </a:rPr>
              <a:t>E5L5</a:t>
            </a:r>
          </a:p>
        </p:txBody>
      </p:sp>
      <p:sp>
        <p:nvSpPr>
          <p:cNvPr id="20488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7A5D33D-5689-43C0-B141-B911413BB8C4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39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tx1"/>
                </a:solidFill>
              </a:rPr>
              <a:t>Color hexagon for HSI (HSV)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457200" y="2133600"/>
            <a:ext cx="800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latin typeface="Tahoma" charset="0"/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990600" y="1371600"/>
            <a:ext cx="77724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Tahoma" charset="0"/>
              </a:rPr>
              <a:t> Hue is encoded as an angle (0 to 2</a:t>
            </a:r>
            <a:r>
              <a:rPr lang="en-US" altLang="en-US" sz="2400">
                <a:latin typeface="Tahoma" charset="0"/>
                <a:sym typeface="Symbol" pitchFamily="18" charset="2"/>
              </a:rPr>
              <a:t>)</a:t>
            </a:r>
            <a:r>
              <a:rPr lang="en-US" altLang="en-US" sz="2400">
                <a:latin typeface="Tahoma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Tahoma" charset="0"/>
              </a:rPr>
              <a:t> Saturation is the distance to the vertical axis (0 to 1).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Tahoma" charset="0"/>
              </a:rPr>
              <a:t> Intensity is the height along the vertical axis (0 to 1).</a:t>
            </a:r>
          </a:p>
        </p:txBody>
      </p:sp>
      <p:sp>
        <p:nvSpPr>
          <p:cNvPr id="6149" name="Line 5"/>
          <p:cNvSpPr>
            <a:spLocks noChangeShapeType="1"/>
          </p:cNvSpPr>
          <p:nvPr/>
        </p:nvSpPr>
        <p:spPr bwMode="auto">
          <a:xfrm flipV="1">
            <a:off x="4343400" y="3962400"/>
            <a:ext cx="0" cy="228600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3886200" y="3657600"/>
            <a:ext cx="10318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ahoma" charset="0"/>
              </a:rPr>
              <a:t>intensity</a:t>
            </a:r>
          </a:p>
        </p:txBody>
      </p:sp>
      <p:sp>
        <p:nvSpPr>
          <p:cNvPr id="6151" name="Line 7"/>
          <p:cNvSpPr>
            <a:spLocks noChangeShapeType="1"/>
          </p:cNvSpPr>
          <p:nvPr/>
        </p:nvSpPr>
        <p:spPr bwMode="auto">
          <a:xfrm flipV="1">
            <a:off x="4343400" y="3429000"/>
            <a:ext cx="1219200" cy="914400"/>
          </a:xfrm>
          <a:prstGeom prst="line">
            <a:avLst/>
          </a:prstGeom>
          <a:noFill/>
          <a:ln w="57150">
            <a:solidFill>
              <a:srgbClr val="66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5486400" y="3352800"/>
            <a:ext cx="11922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ahoma" charset="0"/>
              </a:rPr>
              <a:t>saturation</a:t>
            </a:r>
          </a:p>
        </p:txBody>
      </p:sp>
      <p:sp>
        <p:nvSpPr>
          <p:cNvPr id="6153" name="Arc 9"/>
          <p:cNvSpPr>
            <a:spLocks/>
          </p:cNvSpPr>
          <p:nvPr/>
        </p:nvSpPr>
        <p:spPr bwMode="auto">
          <a:xfrm>
            <a:off x="4876800" y="3962400"/>
            <a:ext cx="381000" cy="374650"/>
          </a:xfrm>
          <a:custGeom>
            <a:avLst/>
            <a:gdLst>
              <a:gd name="T0" fmla="*/ 0 w 21600"/>
              <a:gd name="T1" fmla="*/ 0 h 26598"/>
              <a:gd name="T2" fmla="*/ 2034201563 w 21600"/>
              <a:gd name="T3" fmla="*/ 1047021951 h 26598"/>
              <a:gd name="T4" fmla="*/ 0 w 21600"/>
              <a:gd name="T5" fmla="*/ 850277641 h 26598"/>
              <a:gd name="T6" fmla="*/ 0 60000 65536"/>
              <a:gd name="T7" fmla="*/ 0 60000 65536"/>
              <a:gd name="T8" fmla="*/ 0 60000 65536"/>
              <a:gd name="T9" fmla="*/ 0 w 21600"/>
              <a:gd name="T10" fmla="*/ 0 h 26598"/>
              <a:gd name="T11" fmla="*/ 21600 w 21600"/>
              <a:gd name="T12" fmla="*/ 26598 h 2659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6598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3283"/>
                  <a:pt x="21403" y="24960"/>
                  <a:pt x="21013" y="26597"/>
                </a:cubicBezTo>
              </a:path>
              <a:path w="21600" h="26598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3283"/>
                  <a:pt x="21403" y="24960"/>
                  <a:pt x="21013" y="26597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5715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5181600" y="3810000"/>
            <a:ext cx="558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ahoma" charset="0"/>
              </a:rPr>
              <a:t>hue</a:t>
            </a:r>
          </a:p>
        </p:txBody>
      </p:sp>
      <p:sp>
        <p:nvSpPr>
          <p:cNvPr id="6155" name="Line 11"/>
          <p:cNvSpPr>
            <a:spLocks noChangeShapeType="1"/>
          </p:cNvSpPr>
          <p:nvPr/>
        </p:nvSpPr>
        <p:spPr bwMode="auto">
          <a:xfrm flipV="1">
            <a:off x="3200400" y="3657600"/>
            <a:ext cx="762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6" name="Line 12"/>
          <p:cNvSpPr>
            <a:spLocks noChangeShapeType="1"/>
          </p:cNvSpPr>
          <p:nvPr/>
        </p:nvSpPr>
        <p:spPr bwMode="auto">
          <a:xfrm>
            <a:off x="3962400" y="36576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7" name="Line 13"/>
          <p:cNvSpPr>
            <a:spLocks noChangeShapeType="1"/>
          </p:cNvSpPr>
          <p:nvPr/>
        </p:nvSpPr>
        <p:spPr bwMode="auto">
          <a:xfrm>
            <a:off x="4724400" y="3657600"/>
            <a:ext cx="762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8" name="Line 14"/>
          <p:cNvSpPr>
            <a:spLocks noChangeShapeType="1"/>
          </p:cNvSpPr>
          <p:nvPr/>
        </p:nvSpPr>
        <p:spPr bwMode="auto">
          <a:xfrm flipH="1">
            <a:off x="4724400" y="4343400"/>
            <a:ext cx="762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9" name="Line 15"/>
          <p:cNvSpPr>
            <a:spLocks noChangeShapeType="1"/>
          </p:cNvSpPr>
          <p:nvPr/>
        </p:nvSpPr>
        <p:spPr bwMode="auto">
          <a:xfrm flipH="1" flipV="1">
            <a:off x="3200400" y="4343400"/>
            <a:ext cx="762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0" name="Line 16"/>
          <p:cNvSpPr>
            <a:spLocks noChangeShapeType="1"/>
          </p:cNvSpPr>
          <p:nvPr/>
        </p:nvSpPr>
        <p:spPr bwMode="auto">
          <a:xfrm>
            <a:off x="3200400" y="4343400"/>
            <a:ext cx="114300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1" name="Line 17"/>
          <p:cNvSpPr>
            <a:spLocks noChangeShapeType="1"/>
          </p:cNvSpPr>
          <p:nvPr/>
        </p:nvSpPr>
        <p:spPr bwMode="auto">
          <a:xfrm flipH="1">
            <a:off x="4343400" y="4343400"/>
            <a:ext cx="114300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2" name="Line 18"/>
          <p:cNvSpPr>
            <a:spLocks noChangeShapeType="1"/>
          </p:cNvSpPr>
          <p:nvPr/>
        </p:nvSpPr>
        <p:spPr bwMode="auto">
          <a:xfrm>
            <a:off x="3962400" y="50292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3" name="Line 19"/>
          <p:cNvSpPr>
            <a:spLocks noChangeShapeType="1"/>
          </p:cNvSpPr>
          <p:nvPr/>
        </p:nvSpPr>
        <p:spPr bwMode="auto">
          <a:xfrm>
            <a:off x="4343400" y="4343400"/>
            <a:ext cx="11430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4" name="Text Box 20"/>
          <p:cNvSpPr txBox="1">
            <a:spLocks noChangeArrowheads="1"/>
          </p:cNvSpPr>
          <p:nvPr/>
        </p:nvSpPr>
        <p:spPr bwMode="auto">
          <a:xfrm>
            <a:off x="5546725" y="4151313"/>
            <a:ext cx="12319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H=0 is red</a:t>
            </a:r>
          </a:p>
        </p:txBody>
      </p:sp>
      <p:sp>
        <p:nvSpPr>
          <p:cNvPr id="6165" name="Text Box 21"/>
          <p:cNvSpPr txBox="1">
            <a:spLocks noChangeArrowheads="1"/>
          </p:cNvSpPr>
          <p:nvPr/>
        </p:nvSpPr>
        <p:spPr bwMode="auto">
          <a:xfrm>
            <a:off x="1524000" y="4191000"/>
            <a:ext cx="16383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33CCFF"/>
                </a:solidFill>
              </a:rPr>
              <a:t>H=180 is cyan</a:t>
            </a:r>
          </a:p>
        </p:txBody>
      </p:sp>
      <p:sp>
        <p:nvSpPr>
          <p:cNvPr id="6166" name="Text Box 22"/>
          <p:cNvSpPr txBox="1">
            <a:spLocks noChangeArrowheads="1"/>
          </p:cNvSpPr>
          <p:nvPr/>
        </p:nvSpPr>
        <p:spPr bwMode="auto">
          <a:xfrm>
            <a:off x="2727325" y="3313113"/>
            <a:ext cx="17399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9900"/>
                </a:solidFill>
              </a:rPr>
              <a:t>H=120 is green</a:t>
            </a:r>
          </a:p>
        </p:txBody>
      </p:sp>
      <p:sp>
        <p:nvSpPr>
          <p:cNvPr id="6167" name="Text Box 23"/>
          <p:cNvSpPr txBox="1">
            <a:spLocks noChangeArrowheads="1"/>
          </p:cNvSpPr>
          <p:nvPr/>
        </p:nvSpPr>
        <p:spPr bwMode="auto">
          <a:xfrm>
            <a:off x="3717925" y="5065713"/>
            <a:ext cx="1587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33CC"/>
                </a:solidFill>
              </a:rPr>
              <a:t>H=240 is blue</a:t>
            </a:r>
          </a:p>
        </p:txBody>
      </p:sp>
      <p:sp>
        <p:nvSpPr>
          <p:cNvPr id="6168" name="Text Box 24"/>
          <p:cNvSpPr txBox="1">
            <a:spLocks noChangeArrowheads="1"/>
          </p:cNvSpPr>
          <p:nvPr/>
        </p:nvSpPr>
        <p:spPr bwMode="auto">
          <a:xfrm>
            <a:off x="4022725" y="6284913"/>
            <a:ext cx="508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I=0</a:t>
            </a:r>
          </a:p>
        </p:txBody>
      </p:sp>
      <p:sp>
        <p:nvSpPr>
          <p:cNvPr id="6169" name="Text Box 25"/>
          <p:cNvSpPr txBox="1">
            <a:spLocks noChangeArrowheads="1"/>
          </p:cNvSpPr>
          <p:nvPr/>
        </p:nvSpPr>
        <p:spPr bwMode="auto">
          <a:xfrm>
            <a:off x="3810000" y="4114800"/>
            <a:ext cx="508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I=1</a:t>
            </a:r>
          </a:p>
        </p:txBody>
      </p:sp>
      <p:sp>
        <p:nvSpPr>
          <p:cNvPr id="6170" name="Slide Number Placeholder 2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49F3F75-BACC-4669-AFAC-4871493CAD3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9D feature vector for pixel</a:t>
            </a:r>
            <a:r>
              <a:rPr lang="en-US" altLang="en-US" smtClean="0"/>
              <a:t> 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eaLnBrk="1" hangingPunct="1"/>
            <a:r>
              <a:rPr lang="en-US" altLang="en-US" sz="2400" smtClean="0"/>
              <a:t>Subtract mean neighborhood intensity from (center) pixel</a:t>
            </a:r>
          </a:p>
          <a:p>
            <a:pPr eaLnBrk="1" hangingPunct="1"/>
            <a:r>
              <a:rPr lang="en-US" altLang="en-US" sz="2400" smtClean="0"/>
              <a:t>Apply 16  5x5 masks to get 16 filtered images F</a:t>
            </a:r>
            <a:r>
              <a:rPr lang="en-US" altLang="en-US" sz="2400" baseline="-25000" smtClean="0"/>
              <a:t>k</a:t>
            </a:r>
            <a:r>
              <a:rPr lang="en-US" altLang="en-US" sz="2400" smtClean="0"/>
              <a:t> , </a:t>
            </a:r>
            <a:r>
              <a:rPr lang="en-US" altLang="en-US" sz="1600" smtClean="0"/>
              <a:t>k=1 to 16</a:t>
            </a:r>
          </a:p>
          <a:p>
            <a:pPr eaLnBrk="1" hangingPunct="1"/>
            <a:r>
              <a:rPr lang="en-US" altLang="en-US" sz="2400" smtClean="0"/>
              <a:t>Produce 16 texture energy maps using 15x15 windows</a:t>
            </a:r>
          </a:p>
          <a:p>
            <a:pPr eaLnBrk="1" hangingPunct="1">
              <a:buFontTx/>
              <a:buNone/>
            </a:pPr>
            <a:r>
              <a:rPr lang="en-US" altLang="en-US" sz="2400" smtClean="0"/>
              <a:t>          E</a:t>
            </a:r>
            <a:r>
              <a:rPr lang="en-US" altLang="en-US" sz="2400" baseline="-25000" smtClean="0"/>
              <a:t>k</a:t>
            </a:r>
            <a:r>
              <a:rPr lang="en-US" altLang="en-US" sz="2400" smtClean="0"/>
              <a:t>[r,c] = </a:t>
            </a:r>
            <a:r>
              <a:rPr lang="en-US" altLang="en-US" sz="2400" smtClean="0">
                <a:cs typeface="Arial" charset="0"/>
              </a:rPr>
              <a:t>∑ |F</a:t>
            </a:r>
            <a:r>
              <a:rPr lang="en-US" altLang="en-US" sz="2400" baseline="-25000" smtClean="0">
                <a:cs typeface="Arial" charset="0"/>
              </a:rPr>
              <a:t>k</a:t>
            </a:r>
            <a:r>
              <a:rPr lang="en-US" altLang="en-US" sz="2400" smtClean="0">
                <a:cs typeface="Arial" charset="0"/>
              </a:rPr>
              <a:t>[i,j]|</a:t>
            </a:r>
          </a:p>
          <a:p>
            <a:pPr eaLnBrk="1" hangingPunct="1"/>
            <a:r>
              <a:rPr lang="en-US" altLang="en-US" sz="2400" smtClean="0"/>
              <a:t>Replace each distinct pair with its average map:</a:t>
            </a:r>
          </a:p>
          <a:p>
            <a:pPr eaLnBrk="1" hangingPunct="1"/>
            <a:r>
              <a:rPr lang="en-US" altLang="en-US" sz="2400" smtClean="0"/>
              <a:t>9 features (9 filtered images) defined as follows:</a:t>
            </a:r>
          </a:p>
        </p:txBody>
      </p:sp>
      <p:pic>
        <p:nvPicPr>
          <p:cNvPr id="21508" name="Picture 4" descr="nineFromSixte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4" b="16405"/>
          <a:stretch>
            <a:fillRect/>
          </a:stretch>
        </p:blipFill>
        <p:spPr bwMode="auto">
          <a:xfrm>
            <a:off x="2362200" y="4267200"/>
            <a:ext cx="5257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6FBD521-AB4B-4573-8EDF-8D8335DD3673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40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Laws Filters</a:t>
            </a:r>
          </a:p>
        </p:txBody>
      </p:sp>
      <p:pic>
        <p:nvPicPr>
          <p:cNvPr id="22531" name="Picture 3" descr="laws_filter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5400" y="1676400"/>
            <a:ext cx="6858000" cy="4267200"/>
          </a:xfrm>
          <a:noFill/>
        </p:spPr>
      </p:pic>
      <p:sp>
        <p:nvSpPr>
          <p:cNvPr id="2253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3595849-7F09-4BC8-9F50-64865D0716D5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41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Laws Process</a:t>
            </a:r>
          </a:p>
        </p:txBody>
      </p:sp>
      <p:pic>
        <p:nvPicPr>
          <p:cNvPr id="23555" name="Picture 3" descr="laws_proces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1600200"/>
            <a:ext cx="6629400" cy="4479925"/>
          </a:xfrm>
          <a:noFill/>
        </p:spPr>
      </p:pic>
      <p:sp>
        <p:nvSpPr>
          <p:cNvPr id="2355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3D8FDD6-79AB-4CD3-8A83-5686EB9138A3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42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9" t="16406" r="27501" b="5225"/>
          <a:stretch>
            <a:fillRect/>
          </a:stretch>
        </p:blipFill>
        <p:spPr bwMode="auto">
          <a:xfrm>
            <a:off x="3352800" y="838200"/>
            <a:ext cx="41021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2133600" y="1371600"/>
            <a:ext cx="74771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water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tiger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2133600" y="2895600"/>
            <a:ext cx="733425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fence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flag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grass</a:t>
            </a: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1752600" y="4953000"/>
            <a:ext cx="15557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small flowers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big flowers</a:t>
            </a:r>
          </a:p>
        </p:txBody>
      </p:sp>
      <p:sp>
        <p:nvSpPr>
          <p:cNvPr id="24582" name="Line 6"/>
          <p:cNvSpPr>
            <a:spLocks noChangeShapeType="1"/>
          </p:cNvSpPr>
          <p:nvPr/>
        </p:nvSpPr>
        <p:spPr bwMode="auto">
          <a:xfrm>
            <a:off x="2895600" y="1600200"/>
            <a:ext cx="1447800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83" name="Line 7"/>
          <p:cNvSpPr>
            <a:spLocks noChangeShapeType="1"/>
          </p:cNvSpPr>
          <p:nvPr/>
        </p:nvSpPr>
        <p:spPr bwMode="auto">
          <a:xfrm flipV="1">
            <a:off x="2895600" y="2057400"/>
            <a:ext cx="1371600" cy="1524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84" name="Line 8"/>
          <p:cNvSpPr>
            <a:spLocks noChangeShapeType="1"/>
          </p:cNvSpPr>
          <p:nvPr/>
        </p:nvSpPr>
        <p:spPr bwMode="auto">
          <a:xfrm>
            <a:off x="2819400" y="3733800"/>
            <a:ext cx="1143000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85" name="Line 9"/>
          <p:cNvSpPr>
            <a:spLocks noChangeShapeType="1"/>
          </p:cNvSpPr>
          <p:nvPr/>
        </p:nvSpPr>
        <p:spPr bwMode="auto">
          <a:xfrm flipV="1">
            <a:off x="2895600" y="4191000"/>
            <a:ext cx="1524000" cy="1524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86" name="Line 10"/>
          <p:cNvSpPr>
            <a:spLocks noChangeShapeType="1"/>
          </p:cNvSpPr>
          <p:nvPr/>
        </p:nvSpPr>
        <p:spPr bwMode="auto">
          <a:xfrm>
            <a:off x="2895600" y="3124200"/>
            <a:ext cx="1447800" cy="3810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87" name="Line 11"/>
          <p:cNvSpPr>
            <a:spLocks noChangeShapeType="1"/>
          </p:cNvSpPr>
          <p:nvPr/>
        </p:nvSpPr>
        <p:spPr bwMode="auto">
          <a:xfrm flipV="1">
            <a:off x="3276600" y="4953000"/>
            <a:ext cx="1295400" cy="2286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88" name="Line 12"/>
          <p:cNvSpPr>
            <a:spLocks noChangeShapeType="1"/>
          </p:cNvSpPr>
          <p:nvPr/>
        </p:nvSpPr>
        <p:spPr bwMode="auto">
          <a:xfrm flipV="1">
            <a:off x="3124200" y="5715000"/>
            <a:ext cx="1066800" cy="762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89" name="Text Box 13"/>
          <p:cNvSpPr txBox="1">
            <a:spLocks noChangeArrowheads="1"/>
          </p:cNvSpPr>
          <p:nvPr/>
        </p:nvSpPr>
        <p:spPr bwMode="auto">
          <a:xfrm>
            <a:off x="7239000" y="4800600"/>
            <a:ext cx="1603375" cy="13208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3300"/>
                </a:solidFill>
                <a:latin typeface="Times New Roman" pitchFamily="18" charset="0"/>
              </a:rPr>
              <a:t>Is there 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3300"/>
                </a:solidFill>
                <a:latin typeface="Times New Roman" pitchFamily="18" charset="0"/>
              </a:rPr>
              <a:t>neighborhood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3300"/>
                </a:solidFill>
                <a:latin typeface="Times New Roman" pitchFamily="18" charset="0"/>
              </a:rPr>
              <a:t>size problem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3300"/>
                </a:solidFill>
                <a:latin typeface="Times New Roman" pitchFamily="18" charset="0"/>
              </a:rPr>
              <a:t>with Laws?</a:t>
            </a:r>
          </a:p>
        </p:txBody>
      </p:sp>
      <p:sp>
        <p:nvSpPr>
          <p:cNvPr id="24590" name="Text Box 14"/>
          <p:cNvSpPr txBox="1">
            <a:spLocks noChangeArrowheads="1"/>
          </p:cNvSpPr>
          <p:nvPr/>
        </p:nvSpPr>
        <p:spPr bwMode="auto">
          <a:xfrm>
            <a:off x="304800" y="381000"/>
            <a:ext cx="8591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0000"/>
                </a:solidFill>
              </a:rPr>
              <a:t>Example: Using Laws Features to Cluster</a:t>
            </a:r>
          </a:p>
        </p:txBody>
      </p:sp>
      <p:sp>
        <p:nvSpPr>
          <p:cNvPr id="24591" name="Slide Number Placeholder 1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CCBDBF4-A20D-4B11-813C-8684782F9866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43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smtClean="0">
                <a:solidFill>
                  <a:srgbClr val="FF0000"/>
                </a:solidFill>
              </a:rPr>
              <a:t>Features from sample images</a:t>
            </a:r>
          </a:p>
        </p:txBody>
      </p:sp>
      <p:pic>
        <p:nvPicPr>
          <p:cNvPr id="25603" name="Picture 3" descr="table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14600"/>
            <a:ext cx="8305800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23AB4D4-5C7A-4D52-9A9E-B6C5FEF8731C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44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smtClean="0">
                <a:solidFill>
                  <a:srgbClr val="FF0000"/>
                </a:solidFill>
              </a:rPr>
              <a:t>Gabor Filters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7848600" cy="4525963"/>
          </a:xfrm>
        </p:spPr>
        <p:txBody>
          <a:bodyPr/>
          <a:lstStyle/>
          <a:p>
            <a:pPr eaLnBrk="1" hangingPunct="1"/>
            <a:r>
              <a:rPr lang="en-US" altLang="en-US" sz="2800" smtClean="0"/>
              <a:t>Similar approach to Laws</a:t>
            </a:r>
          </a:p>
          <a:p>
            <a:pPr eaLnBrk="1" hangingPunct="1"/>
            <a:r>
              <a:rPr lang="en-US" altLang="en-US" sz="2800" smtClean="0"/>
              <a:t>Wavelets at different frequencies and different orientations</a:t>
            </a:r>
          </a:p>
        </p:txBody>
      </p:sp>
      <p:pic>
        <p:nvPicPr>
          <p:cNvPr id="26628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3505200"/>
            <a:ext cx="3733800" cy="2800350"/>
          </a:xfrm>
          <a:noFill/>
        </p:spPr>
      </p:pic>
      <p:pic>
        <p:nvPicPr>
          <p:cNvPr id="26629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3505200"/>
            <a:ext cx="3733800" cy="2800350"/>
          </a:xfrm>
          <a:noFill/>
        </p:spPr>
      </p:pic>
      <p:sp>
        <p:nvSpPr>
          <p:cNvPr id="2663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A319EB6-EA7C-457A-A1EC-FD8D4CFF8055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45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smtClean="0">
                <a:solidFill>
                  <a:srgbClr val="FF0000"/>
                </a:solidFill>
              </a:rPr>
              <a:t>Gabor Filters</a:t>
            </a:r>
          </a:p>
        </p:txBody>
      </p:sp>
      <p:pic>
        <p:nvPicPr>
          <p:cNvPr id="2765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351088"/>
            <a:ext cx="4038600" cy="3024187"/>
          </a:xfrm>
          <a:noFill/>
        </p:spPr>
      </p:pic>
      <p:pic>
        <p:nvPicPr>
          <p:cNvPr id="2765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351088"/>
            <a:ext cx="4038600" cy="3024187"/>
          </a:xfrm>
          <a:noFill/>
        </p:spPr>
      </p:pic>
      <p:sp>
        <p:nvSpPr>
          <p:cNvPr id="2765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0CD3E80-5D24-4030-9860-0F7B30A926DB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46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smtClean="0">
                <a:solidFill>
                  <a:srgbClr val="FF0000"/>
                </a:solidFill>
              </a:rPr>
              <a:t>Gabor Filters</a:t>
            </a:r>
          </a:p>
        </p:txBody>
      </p:sp>
      <p:pic>
        <p:nvPicPr>
          <p:cNvPr id="286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0988" y="1600200"/>
            <a:ext cx="6042025" cy="4525963"/>
          </a:xfrm>
          <a:noFill/>
        </p:spPr>
      </p:pic>
      <p:sp>
        <p:nvSpPr>
          <p:cNvPr id="2867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0953547-6AE4-46D4-82A3-3C3B9E60509A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47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z="3600" smtClean="0">
                <a:solidFill>
                  <a:srgbClr val="FF0000"/>
                </a:solidFill>
              </a:rPr>
              <a:t>Segmentation with Color and Gabor-Filter Texture (Smeulders)</a:t>
            </a:r>
          </a:p>
        </p:txBody>
      </p:sp>
      <p:pic>
        <p:nvPicPr>
          <p:cNvPr id="296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89" t="15137" r="19733" b="9180"/>
          <a:stretch>
            <a:fillRect/>
          </a:stretch>
        </p:blipFill>
        <p:spPr>
          <a:xfrm>
            <a:off x="2819400" y="1524000"/>
            <a:ext cx="3741738" cy="4953000"/>
          </a:xfrm>
          <a:noFill/>
        </p:spPr>
      </p:pic>
      <p:sp>
        <p:nvSpPr>
          <p:cNvPr id="2970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5D59674-68CA-42B8-94AD-17CDA9069919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48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of Texture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Texture is important, but usually not as discriminative alone as color.</a:t>
            </a:r>
          </a:p>
          <a:p>
            <a:r>
              <a:rPr lang="en-US" dirty="0" smtClean="0"/>
              <a:t>The use of color and texture together can work well for both recognition and segmentation.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534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tx1"/>
                </a:solidFill>
              </a:rPr>
              <a:t>Conversion from RGB to YIQ 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altLang="en-US" smtClean="0"/>
          </a:p>
          <a:p>
            <a:pPr eaLnBrk="1" hangingPunct="1">
              <a:buFontTx/>
              <a:buNone/>
            </a:pPr>
            <a:endParaRPr lang="en-US" altLang="en-US" smtClean="0"/>
          </a:p>
          <a:p>
            <a:pPr eaLnBrk="1" hangingPunct="1">
              <a:buFontTx/>
              <a:buNone/>
            </a:pPr>
            <a:endParaRPr lang="en-US" altLang="en-US" smtClean="0"/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457200" y="4876800"/>
            <a:ext cx="83089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ahoma" charset="0"/>
              </a:rPr>
              <a:t>We often use this for </a:t>
            </a:r>
            <a:r>
              <a:rPr lang="en-US" altLang="en-US" sz="2800">
                <a:solidFill>
                  <a:srgbClr val="FF0000"/>
                </a:solidFill>
                <a:latin typeface="Tahoma" charset="0"/>
              </a:rPr>
              <a:t>color to gray-tone conversion</a:t>
            </a:r>
            <a:r>
              <a:rPr lang="en-US" altLang="en-US" sz="2800">
                <a:latin typeface="Tahoma" charset="0"/>
              </a:rPr>
              <a:t>.</a:t>
            </a: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5" t="72656" r="11874" b="13281"/>
          <a:stretch>
            <a:fillRect/>
          </a:stretch>
        </p:blipFill>
        <p:spPr bwMode="auto">
          <a:xfrm>
            <a:off x="1219200" y="2971800"/>
            <a:ext cx="6400800" cy="13716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746125" y="2014538"/>
            <a:ext cx="7664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An approximate linear transformation from RGB to YIQ:</a:t>
            </a:r>
          </a:p>
        </p:txBody>
      </p:sp>
      <p:sp>
        <p:nvSpPr>
          <p:cNvPr id="9223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C153A58-FF44-4D64-8D91-7709775334ED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FF0000"/>
                </a:solidFill>
              </a:rPr>
              <a:t>Region Segmentation by Color</a:t>
            </a:r>
          </a:p>
        </p:txBody>
      </p:sp>
      <p:pic>
        <p:nvPicPr>
          <p:cNvPr id="4099" name="Picture 3" descr="sailboats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286000"/>
            <a:ext cx="406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1CA5457-D31C-4E2B-BB02-C4197E8495CD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50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Main Methods of Region Segmentation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1676400" y="2362200"/>
            <a:ext cx="3008313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 New Roman" pitchFamily="18" charset="0"/>
              </a:rPr>
              <a:t>1.  Region Growing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 New Roman" pitchFamily="18" charset="0"/>
              </a:rPr>
              <a:t>2.  Split and Merge</a:t>
            </a:r>
          </a:p>
          <a:p>
            <a:pPr eaLnBrk="1" hangingPunct="1">
              <a:spcBef>
                <a:spcPct val="0"/>
              </a:spcBef>
              <a:buFontTx/>
              <a:buAutoNum type="arabicPeriod" startAt="3"/>
            </a:pPr>
            <a:endParaRPr lang="en-US" altLang="en-US" sz="28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 New Roman" pitchFamily="18" charset="0"/>
              </a:rPr>
              <a:t>3.  </a:t>
            </a:r>
            <a:r>
              <a:rPr lang="en-US" altLang="en-US" sz="4000">
                <a:latin typeface="Times New Roman" pitchFamily="18" charset="0"/>
              </a:rPr>
              <a:t>Clustering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000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5124" name="Line 4"/>
          <p:cNvSpPr>
            <a:spLocks noChangeShapeType="1"/>
          </p:cNvSpPr>
          <p:nvPr/>
        </p:nvSpPr>
        <p:spPr bwMode="auto">
          <a:xfrm>
            <a:off x="1828800" y="2286000"/>
            <a:ext cx="2667000" cy="16002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125" name="Line 5"/>
          <p:cNvSpPr>
            <a:spLocks noChangeShapeType="1"/>
          </p:cNvSpPr>
          <p:nvPr/>
        </p:nvSpPr>
        <p:spPr bwMode="auto">
          <a:xfrm flipH="1">
            <a:off x="1828800" y="2209800"/>
            <a:ext cx="2590800" cy="16764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12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CE4FED6-74E3-4098-AA51-2B6C59D7CB49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51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Clustering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746125" y="2174875"/>
            <a:ext cx="7030323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 dirty="0" smtClean="0">
                <a:latin typeface="Times New Roman" pitchFamily="18" charset="0"/>
              </a:rPr>
              <a:t> There </a:t>
            </a:r>
            <a:r>
              <a:rPr lang="en-US" altLang="en-US" sz="2400" dirty="0">
                <a:latin typeface="Times New Roman" pitchFamily="18" charset="0"/>
              </a:rPr>
              <a:t>are K clusters C</a:t>
            </a:r>
            <a:r>
              <a:rPr lang="en-US" altLang="en-US" sz="2400" baseline="-25000" dirty="0">
                <a:latin typeface="Times New Roman" pitchFamily="18" charset="0"/>
              </a:rPr>
              <a:t>1</a:t>
            </a:r>
            <a:r>
              <a:rPr lang="en-US" altLang="en-US" sz="2400" dirty="0">
                <a:latin typeface="Times New Roman" pitchFamily="18" charset="0"/>
              </a:rPr>
              <a:t>,…, C</a:t>
            </a:r>
            <a:r>
              <a:rPr lang="en-US" altLang="en-US" sz="2400" baseline="-25000" dirty="0">
                <a:latin typeface="Times New Roman" pitchFamily="18" charset="0"/>
              </a:rPr>
              <a:t>K</a:t>
            </a:r>
            <a:r>
              <a:rPr lang="en-US" altLang="en-US" sz="2400" dirty="0">
                <a:latin typeface="Times New Roman" pitchFamily="18" charset="0"/>
              </a:rPr>
              <a:t> with means m</a:t>
            </a:r>
            <a:r>
              <a:rPr lang="en-US" altLang="en-US" sz="2400" baseline="-25000" dirty="0">
                <a:latin typeface="Times New Roman" pitchFamily="18" charset="0"/>
              </a:rPr>
              <a:t>1</a:t>
            </a:r>
            <a:r>
              <a:rPr lang="en-US" altLang="en-US" sz="2400" dirty="0">
                <a:latin typeface="Times New Roman" pitchFamily="18" charset="0"/>
              </a:rPr>
              <a:t>,…, </a:t>
            </a:r>
            <a:r>
              <a:rPr lang="en-US" altLang="en-US" sz="2400" dirty="0" err="1">
                <a:latin typeface="Times New Roman" pitchFamily="18" charset="0"/>
              </a:rPr>
              <a:t>m</a:t>
            </a:r>
            <a:r>
              <a:rPr lang="en-US" altLang="en-US" sz="2400" baseline="-25000" dirty="0" err="1">
                <a:latin typeface="Times New Roman" pitchFamily="18" charset="0"/>
              </a:rPr>
              <a:t>K</a:t>
            </a:r>
            <a:r>
              <a:rPr lang="en-US" altLang="en-US" sz="2400" dirty="0" err="1">
                <a:latin typeface="Times New Roman" pitchFamily="18" charset="0"/>
              </a:rPr>
              <a:t>.</a:t>
            </a:r>
            <a:endParaRPr lang="en-US" altLang="en-US" sz="2400" dirty="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en-US" sz="2400" dirty="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latin typeface="Times New Roman" pitchFamily="18" charset="0"/>
              </a:rPr>
              <a:t> The </a:t>
            </a:r>
            <a:r>
              <a:rPr lang="en-US" altLang="en-US" sz="2400" b="1" dirty="0">
                <a:latin typeface="Times New Roman" pitchFamily="18" charset="0"/>
              </a:rPr>
              <a:t>least-squares error</a:t>
            </a:r>
            <a:r>
              <a:rPr lang="en-US" altLang="en-US" sz="2400" dirty="0">
                <a:latin typeface="Times New Roman" pitchFamily="18" charset="0"/>
              </a:rPr>
              <a:t> is defined as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 dirty="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en-US" sz="2400" dirty="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en-US" sz="2400" dirty="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latin typeface="Times New Roman" pitchFamily="18" charset="0"/>
              </a:rPr>
              <a:t> Out of all possible partitions into K clusters,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itchFamily="18" charset="0"/>
              </a:rPr>
              <a:t>  choose the one that minimizes D.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990600" y="5410200"/>
            <a:ext cx="5910263" cy="8318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Why don’t we just do this?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If we could, would we get meaningful objects?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1447800" y="3581400"/>
            <a:ext cx="3121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D =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      || x</a:t>
            </a:r>
            <a:r>
              <a:rPr lang="en-US" altLang="en-US" sz="2400" baseline="-2500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i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 - m</a:t>
            </a:r>
            <a:r>
              <a:rPr lang="en-US" altLang="en-US" sz="2400" baseline="-2500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k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 ||   .</a:t>
            </a:r>
            <a:endParaRPr lang="en-US" altLang="en-US" sz="24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1889125" y="3919538"/>
            <a:ext cx="12620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Times New Roman" pitchFamily="18" charset="0"/>
              </a:rPr>
              <a:t>k=1 x</a:t>
            </a:r>
            <a:r>
              <a:rPr lang="en-US" altLang="en-US" sz="1800" baseline="-25000">
                <a:solidFill>
                  <a:srgbClr val="FF0000"/>
                </a:solidFill>
                <a:latin typeface="Times New Roman" pitchFamily="18" charset="0"/>
              </a:rPr>
              <a:t>i</a:t>
            </a:r>
            <a:r>
              <a:rPr lang="en-US" altLang="en-US" sz="180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180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 C</a:t>
            </a:r>
            <a:r>
              <a:rPr lang="en-US" altLang="en-US" sz="1800" baseline="-2500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k</a:t>
            </a:r>
            <a:endParaRPr lang="en-US" altLang="en-US" sz="1800" baseline="-250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1981200" y="3352800"/>
            <a:ext cx="349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Times New Roman" pitchFamily="18" charset="0"/>
              </a:rPr>
              <a:t>K</a:t>
            </a: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4175125" y="3467100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6153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4CE3F80-E459-4169-9B04-F4601F6BB2FE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52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800" smtClean="0">
                <a:solidFill>
                  <a:srgbClr val="FF0000"/>
                </a:solidFill>
              </a:rPr>
              <a:t>K-Means Clustering</a:t>
            </a: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893763" y="2368550"/>
            <a:ext cx="7329487" cy="375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ahoma" pitchFamily="34" charset="0"/>
              </a:rPr>
              <a:t>Form K-means clusters from a set of n-dimensional vectors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ahom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ahoma" pitchFamily="34" charset="0"/>
              </a:rPr>
              <a:t>1. Set ic (iteration count) to 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ahom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ahoma" pitchFamily="34" charset="0"/>
              </a:rPr>
              <a:t>2. Choose randomly a set of K means m</a:t>
            </a:r>
            <a:r>
              <a:rPr lang="en-US" altLang="en-US" sz="2000" baseline="-25000">
                <a:latin typeface="Tahoma" pitchFamily="34" charset="0"/>
              </a:rPr>
              <a:t>1</a:t>
            </a:r>
            <a:r>
              <a:rPr lang="en-US" altLang="en-US" sz="2000">
                <a:latin typeface="Tahoma" pitchFamily="34" charset="0"/>
              </a:rPr>
              <a:t>(1), …, m</a:t>
            </a:r>
            <a:r>
              <a:rPr lang="en-US" altLang="en-US" sz="2000" baseline="-25000">
                <a:latin typeface="Tahoma" pitchFamily="34" charset="0"/>
              </a:rPr>
              <a:t>K</a:t>
            </a:r>
            <a:r>
              <a:rPr lang="en-US" altLang="en-US" sz="2000">
                <a:latin typeface="Tahoma" pitchFamily="34" charset="0"/>
              </a:rPr>
              <a:t>(1).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ahom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ahoma" pitchFamily="34" charset="0"/>
              </a:rPr>
              <a:t>3. </a:t>
            </a:r>
            <a:r>
              <a:rPr lang="en-US" altLang="en-US" sz="2000">
                <a:solidFill>
                  <a:srgbClr val="FF0000"/>
                </a:solidFill>
                <a:latin typeface="Tahoma" pitchFamily="34" charset="0"/>
              </a:rPr>
              <a:t>For each vector x</a:t>
            </a:r>
            <a:r>
              <a:rPr lang="en-US" altLang="en-US" sz="2000" baseline="-25000">
                <a:solidFill>
                  <a:srgbClr val="FF0000"/>
                </a:solidFill>
                <a:latin typeface="Tahoma" pitchFamily="34" charset="0"/>
              </a:rPr>
              <a:t>i</a:t>
            </a:r>
            <a:r>
              <a:rPr lang="en-US" altLang="en-US" sz="2000">
                <a:solidFill>
                  <a:srgbClr val="FF0000"/>
                </a:solidFill>
                <a:latin typeface="Tahoma" pitchFamily="34" charset="0"/>
              </a:rPr>
              <a:t> compute D(x</a:t>
            </a:r>
            <a:r>
              <a:rPr lang="en-US" altLang="en-US" sz="2000" baseline="-25000">
                <a:solidFill>
                  <a:srgbClr val="FF0000"/>
                </a:solidFill>
                <a:latin typeface="Tahoma" pitchFamily="34" charset="0"/>
              </a:rPr>
              <a:t>i </a:t>
            </a:r>
            <a:r>
              <a:rPr lang="en-US" altLang="en-US" sz="2000">
                <a:solidFill>
                  <a:srgbClr val="FF0000"/>
                </a:solidFill>
                <a:latin typeface="Tahoma" pitchFamily="34" charset="0"/>
              </a:rPr>
              <a:t>, m</a:t>
            </a:r>
            <a:r>
              <a:rPr lang="en-US" altLang="en-US" sz="2000" baseline="-25000">
                <a:solidFill>
                  <a:srgbClr val="FF0000"/>
                </a:solidFill>
                <a:latin typeface="Tahoma" pitchFamily="34" charset="0"/>
              </a:rPr>
              <a:t>k</a:t>
            </a:r>
            <a:r>
              <a:rPr lang="en-US" altLang="en-US" sz="2000">
                <a:solidFill>
                  <a:srgbClr val="FF0000"/>
                </a:solidFill>
                <a:latin typeface="Tahoma" pitchFamily="34" charset="0"/>
              </a:rPr>
              <a:t>(ic)), k=1,…K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Tahoma" pitchFamily="34" charset="0"/>
              </a:rPr>
              <a:t>    and assign x</a:t>
            </a:r>
            <a:r>
              <a:rPr lang="en-US" altLang="en-US" sz="2000" baseline="-25000">
                <a:solidFill>
                  <a:srgbClr val="FF0000"/>
                </a:solidFill>
                <a:latin typeface="Tahoma" pitchFamily="34" charset="0"/>
              </a:rPr>
              <a:t>i</a:t>
            </a:r>
            <a:r>
              <a:rPr lang="en-US" altLang="en-US" sz="2000">
                <a:solidFill>
                  <a:srgbClr val="FF0000"/>
                </a:solidFill>
                <a:latin typeface="Tahoma" pitchFamily="34" charset="0"/>
              </a:rPr>
              <a:t> to the cluster C</a:t>
            </a:r>
            <a:r>
              <a:rPr lang="en-US" altLang="en-US" sz="2000" baseline="-25000">
                <a:solidFill>
                  <a:srgbClr val="FF0000"/>
                </a:solidFill>
                <a:latin typeface="Tahoma" pitchFamily="34" charset="0"/>
              </a:rPr>
              <a:t>j</a:t>
            </a:r>
            <a:r>
              <a:rPr lang="en-US" altLang="en-US" sz="2000">
                <a:solidFill>
                  <a:srgbClr val="FF0000"/>
                </a:solidFill>
                <a:latin typeface="Tahoma" pitchFamily="34" charset="0"/>
              </a:rPr>
              <a:t> with nearest mean.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chemeClr val="hlink"/>
              </a:solidFill>
              <a:latin typeface="Tahom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ahoma" pitchFamily="34" charset="0"/>
              </a:rPr>
              <a:t>4.  Increment ic by 1, update the means to get m</a:t>
            </a:r>
            <a:r>
              <a:rPr lang="en-US" altLang="en-US" sz="2000" baseline="-25000">
                <a:latin typeface="Tahoma" pitchFamily="34" charset="0"/>
              </a:rPr>
              <a:t>1</a:t>
            </a:r>
            <a:r>
              <a:rPr lang="en-US" altLang="en-US" sz="2000">
                <a:latin typeface="Tahoma" pitchFamily="34" charset="0"/>
              </a:rPr>
              <a:t>(ic),…,m</a:t>
            </a:r>
            <a:r>
              <a:rPr lang="en-US" altLang="en-US" sz="2000" baseline="-25000">
                <a:latin typeface="Tahoma" pitchFamily="34" charset="0"/>
              </a:rPr>
              <a:t>K</a:t>
            </a:r>
            <a:r>
              <a:rPr lang="en-US" altLang="en-US" sz="2000">
                <a:latin typeface="Tahoma" pitchFamily="34" charset="0"/>
              </a:rPr>
              <a:t>(ic).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ahom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ahoma" pitchFamily="34" charset="0"/>
              </a:rPr>
              <a:t>5. Repeat steps 3 and 4 until C</a:t>
            </a:r>
            <a:r>
              <a:rPr lang="en-US" altLang="en-US" sz="2000" baseline="-25000">
                <a:latin typeface="Tahoma" pitchFamily="34" charset="0"/>
              </a:rPr>
              <a:t>k</a:t>
            </a:r>
            <a:r>
              <a:rPr lang="en-US" altLang="en-US" sz="2000">
                <a:latin typeface="Tahoma" pitchFamily="34" charset="0"/>
              </a:rPr>
              <a:t>(ic) = C</a:t>
            </a:r>
            <a:r>
              <a:rPr lang="en-US" altLang="en-US" sz="2000" baseline="-25000">
                <a:latin typeface="Tahoma" pitchFamily="34" charset="0"/>
              </a:rPr>
              <a:t>k</a:t>
            </a:r>
            <a:r>
              <a:rPr lang="en-US" altLang="en-US" sz="2000">
                <a:latin typeface="Tahoma" pitchFamily="34" charset="0"/>
              </a:rPr>
              <a:t>(ic+1) for all k.</a:t>
            </a: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19E102F-BC0A-4CBD-9117-0CF2803347A8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53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2625" y="482600"/>
            <a:ext cx="7704138" cy="935038"/>
          </a:xfrm>
        </p:spPr>
        <p:txBody>
          <a:bodyPr/>
          <a:lstStyle/>
          <a:p>
            <a:pPr eaLnBrk="1" hangingPunct="1"/>
            <a:r>
              <a:rPr lang="en-US" altLang="ko-KR" sz="4000" dirty="0" smtClean="0">
                <a:ea typeface="굴림" pitchFamily="34" charset="-127"/>
              </a:rPr>
              <a:t>Simple Example</a:t>
            </a:r>
            <a:r>
              <a:rPr lang="en-US" altLang="ko-KR" sz="3200" b="1" dirty="0" smtClean="0">
                <a:ea typeface="굴림" pitchFamily="34" charset="-127"/>
              </a:rPr>
              <a:t> </a:t>
            </a:r>
            <a:endParaRPr lang="en-US" altLang="ko-KR" sz="3600" dirty="0" smtClean="0">
              <a:ea typeface="굴림" pitchFamily="34" charset="-127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153400" cy="51816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ko-KR" dirty="0" smtClean="0">
                <a:solidFill>
                  <a:srgbClr val="000000"/>
                </a:solidFill>
                <a:ea typeface="굴림" pitchFamily="34" charset="-127"/>
              </a:rPr>
              <a:t>INIT.</a:t>
            </a:r>
            <a:endParaRPr lang="en-US" altLang="ko-KR" dirty="0" smtClean="0">
              <a:solidFill>
                <a:srgbClr val="000000"/>
              </a:solidFill>
              <a:ea typeface="굴림" pitchFamily="34" charset="-127"/>
            </a:endParaRPr>
          </a:p>
        </p:txBody>
      </p:sp>
      <p:grpSp>
        <p:nvGrpSpPr>
          <p:cNvPr id="2052" name="Group 4"/>
          <p:cNvGrpSpPr>
            <a:grpSpLocks/>
          </p:cNvGrpSpPr>
          <p:nvPr/>
        </p:nvGrpSpPr>
        <p:grpSpPr bwMode="auto">
          <a:xfrm>
            <a:off x="3200400" y="1981200"/>
            <a:ext cx="2286000" cy="2057400"/>
            <a:chOff x="528" y="240"/>
            <a:chExt cx="2142" cy="1872"/>
          </a:xfrm>
        </p:grpSpPr>
        <p:graphicFrame>
          <p:nvGraphicFramePr>
            <p:cNvPr id="2239" name="Object 5"/>
            <p:cNvGraphicFramePr>
              <a:graphicFrameLocks noChangeAspect="1"/>
            </p:cNvGraphicFramePr>
            <p:nvPr/>
          </p:nvGraphicFramePr>
          <p:xfrm>
            <a:off x="528" y="240"/>
            <a:ext cx="2142" cy="18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1" name="Worksheet" r:id="rId4" imgW="3400654" imgH="2915107" progId="Excel.Sheet.8">
                    <p:embed/>
                  </p:oleObj>
                </mc:Choice>
                <mc:Fallback>
                  <p:oleObj name="Worksheet" r:id="rId4" imgW="3400654" imgH="2915107" progId="Excel.Shee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8" y="240"/>
                          <a:ext cx="2142" cy="18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0000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">
                              <a:solidFill>
                                <a:srgbClr val="FFFFFF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107763" dir="189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40" name="Freeform 6"/>
            <p:cNvSpPr>
              <a:spLocks/>
            </p:cNvSpPr>
            <p:nvPr/>
          </p:nvSpPr>
          <p:spPr bwMode="auto">
            <a:xfrm>
              <a:off x="1008" y="557"/>
              <a:ext cx="852" cy="1260"/>
            </a:xfrm>
            <a:custGeom>
              <a:avLst/>
              <a:gdLst>
                <a:gd name="T0" fmla="*/ 518 w 852"/>
                <a:gd name="T1" fmla="*/ 280 h 1260"/>
                <a:gd name="T2" fmla="*/ 392 w 852"/>
                <a:gd name="T3" fmla="*/ 36 h 1260"/>
                <a:gd name="T4" fmla="*/ 237 w 852"/>
                <a:gd name="T5" fmla="*/ 21 h 1260"/>
                <a:gd name="T6" fmla="*/ 133 w 852"/>
                <a:gd name="T7" fmla="*/ 73 h 1260"/>
                <a:gd name="T8" fmla="*/ 0 w 852"/>
                <a:gd name="T9" fmla="*/ 369 h 1260"/>
                <a:gd name="T10" fmla="*/ 44 w 852"/>
                <a:gd name="T11" fmla="*/ 688 h 1260"/>
                <a:gd name="T12" fmla="*/ 362 w 852"/>
                <a:gd name="T13" fmla="*/ 1117 h 1260"/>
                <a:gd name="T14" fmla="*/ 429 w 852"/>
                <a:gd name="T15" fmla="*/ 1139 h 1260"/>
                <a:gd name="T16" fmla="*/ 451 w 852"/>
                <a:gd name="T17" fmla="*/ 1154 h 1260"/>
                <a:gd name="T18" fmla="*/ 525 w 852"/>
                <a:gd name="T19" fmla="*/ 1176 h 1260"/>
                <a:gd name="T20" fmla="*/ 622 w 852"/>
                <a:gd name="T21" fmla="*/ 1228 h 1260"/>
                <a:gd name="T22" fmla="*/ 792 w 852"/>
                <a:gd name="T23" fmla="*/ 1243 h 1260"/>
                <a:gd name="T24" fmla="*/ 785 w 852"/>
                <a:gd name="T25" fmla="*/ 1021 h 1260"/>
                <a:gd name="T26" fmla="*/ 748 w 852"/>
                <a:gd name="T27" fmla="*/ 954 h 1260"/>
                <a:gd name="T28" fmla="*/ 688 w 852"/>
                <a:gd name="T29" fmla="*/ 858 h 1260"/>
                <a:gd name="T30" fmla="*/ 622 w 852"/>
                <a:gd name="T31" fmla="*/ 762 h 1260"/>
                <a:gd name="T32" fmla="*/ 607 w 852"/>
                <a:gd name="T33" fmla="*/ 732 h 1260"/>
                <a:gd name="T34" fmla="*/ 592 w 852"/>
                <a:gd name="T35" fmla="*/ 710 h 1260"/>
                <a:gd name="T36" fmla="*/ 555 w 852"/>
                <a:gd name="T37" fmla="*/ 643 h 1260"/>
                <a:gd name="T38" fmla="*/ 540 w 852"/>
                <a:gd name="T39" fmla="*/ 621 h 1260"/>
                <a:gd name="T40" fmla="*/ 518 w 852"/>
                <a:gd name="T41" fmla="*/ 280 h 126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52" h="1260">
                  <a:moveTo>
                    <a:pt x="518" y="280"/>
                  </a:moveTo>
                  <a:cubicBezTo>
                    <a:pt x="509" y="187"/>
                    <a:pt x="497" y="69"/>
                    <a:pt x="392" y="36"/>
                  </a:cubicBezTo>
                  <a:cubicBezTo>
                    <a:pt x="339" y="0"/>
                    <a:pt x="309" y="15"/>
                    <a:pt x="237" y="21"/>
                  </a:cubicBezTo>
                  <a:cubicBezTo>
                    <a:pt x="194" y="31"/>
                    <a:pt x="168" y="45"/>
                    <a:pt x="133" y="73"/>
                  </a:cubicBezTo>
                  <a:cubicBezTo>
                    <a:pt x="84" y="168"/>
                    <a:pt x="20" y="262"/>
                    <a:pt x="0" y="369"/>
                  </a:cubicBezTo>
                  <a:cubicBezTo>
                    <a:pt x="5" y="481"/>
                    <a:pt x="3" y="584"/>
                    <a:pt x="44" y="688"/>
                  </a:cubicBezTo>
                  <a:cubicBezTo>
                    <a:pt x="78" y="870"/>
                    <a:pt x="173" y="1057"/>
                    <a:pt x="362" y="1117"/>
                  </a:cubicBezTo>
                  <a:cubicBezTo>
                    <a:pt x="415" y="1152"/>
                    <a:pt x="347" y="1112"/>
                    <a:pt x="429" y="1139"/>
                  </a:cubicBezTo>
                  <a:cubicBezTo>
                    <a:pt x="437" y="1142"/>
                    <a:pt x="443" y="1150"/>
                    <a:pt x="451" y="1154"/>
                  </a:cubicBezTo>
                  <a:cubicBezTo>
                    <a:pt x="473" y="1165"/>
                    <a:pt x="501" y="1168"/>
                    <a:pt x="525" y="1176"/>
                  </a:cubicBezTo>
                  <a:cubicBezTo>
                    <a:pt x="562" y="1201"/>
                    <a:pt x="581" y="1218"/>
                    <a:pt x="622" y="1228"/>
                  </a:cubicBezTo>
                  <a:cubicBezTo>
                    <a:pt x="684" y="1260"/>
                    <a:pt x="714" y="1249"/>
                    <a:pt x="792" y="1243"/>
                  </a:cubicBezTo>
                  <a:cubicBezTo>
                    <a:pt x="852" y="1183"/>
                    <a:pt x="819" y="1088"/>
                    <a:pt x="785" y="1021"/>
                  </a:cubicBezTo>
                  <a:cubicBezTo>
                    <a:pt x="770" y="992"/>
                    <a:pt x="773" y="979"/>
                    <a:pt x="748" y="954"/>
                  </a:cubicBezTo>
                  <a:cubicBezTo>
                    <a:pt x="735" y="917"/>
                    <a:pt x="711" y="888"/>
                    <a:pt x="688" y="858"/>
                  </a:cubicBezTo>
                  <a:cubicBezTo>
                    <a:pt x="676" y="821"/>
                    <a:pt x="643" y="795"/>
                    <a:pt x="622" y="762"/>
                  </a:cubicBezTo>
                  <a:cubicBezTo>
                    <a:pt x="616" y="753"/>
                    <a:pt x="613" y="742"/>
                    <a:pt x="607" y="732"/>
                  </a:cubicBezTo>
                  <a:cubicBezTo>
                    <a:pt x="603" y="724"/>
                    <a:pt x="597" y="717"/>
                    <a:pt x="592" y="710"/>
                  </a:cubicBezTo>
                  <a:cubicBezTo>
                    <a:pt x="580" y="671"/>
                    <a:pt x="589" y="694"/>
                    <a:pt x="555" y="643"/>
                  </a:cubicBezTo>
                  <a:cubicBezTo>
                    <a:pt x="550" y="636"/>
                    <a:pt x="540" y="621"/>
                    <a:pt x="540" y="621"/>
                  </a:cubicBezTo>
                  <a:cubicBezTo>
                    <a:pt x="519" y="510"/>
                    <a:pt x="518" y="392"/>
                    <a:pt x="518" y="28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241" name="Freeform 7"/>
            <p:cNvSpPr>
              <a:spLocks/>
            </p:cNvSpPr>
            <p:nvPr/>
          </p:nvSpPr>
          <p:spPr bwMode="auto">
            <a:xfrm>
              <a:off x="1587" y="889"/>
              <a:ext cx="768" cy="630"/>
            </a:xfrm>
            <a:custGeom>
              <a:avLst/>
              <a:gdLst>
                <a:gd name="T0" fmla="*/ 183 w 768"/>
                <a:gd name="T1" fmla="*/ 67 h 630"/>
                <a:gd name="T2" fmla="*/ 72 w 768"/>
                <a:gd name="T3" fmla="*/ 74 h 630"/>
                <a:gd name="T4" fmla="*/ 5 w 768"/>
                <a:gd name="T5" fmla="*/ 170 h 630"/>
                <a:gd name="T6" fmla="*/ 13 w 768"/>
                <a:gd name="T7" fmla="*/ 311 h 630"/>
                <a:gd name="T8" fmla="*/ 57 w 768"/>
                <a:gd name="T9" fmla="*/ 356 h 630"/>
                <a:gd name="T10" fmla="*/ 109 w 768"/>
                <a:gd name="T11" fmla="*/ 415 h 630"/>
                <a:gd name="T12" fmla="*/ 235 w 768"/>
                <a:gd name="T13" fmla="*/ 548 h 630"/>
                <a:gd name="T14" fmla="*/ 257 w 768"/>
                <a:gd name="T15" fmla="*/ 570 h 630"/>
                <a:gd name="T16" fmla="*/ 331 w 768"/>
                <a:gd name="T17" fmla="*/ 593 h 630"/>
                <a:gd name="T18" fmla="*/ 450 w 768"/>
                <a:gd name="T19" fmla="*/ 630 h 630"/>
                <a:gd name="T20" fmla="*/ 598 w 768"/>
                <a:gd name="T21" fmla="*/ 607 h 630"/>
                <a:gd name="T22" fmla="*/ 657 w 768"/>
                <a:gd name="T23" fmla="*/ 585 h 630"/>
                <a:gd name="T24" fmla="*/ 687 w 768"/>
                <a:gd name="T25" fmla="*/ 533 h 630"/>
                <a:gd name="T26" fmla="*/ 717 w 768"/>
                <a:gd name="T27" fmla="*/ 474 h 630"/>
                <a:gd name="T28" fmla="*/ 724 w 768"/>
                <a:gd name="T29" fmla="*/ 437 h 630"/>
                <a:gd name="T30" fmla="*/ 739 w 768"/>
                <a:gd name="T31" fmla="*/ 415 h 630"/>
                <a:gd name="T32" fmla="*/ 768 w 768"/>
                <a:gd name="T33" fmla="*/ 296 h 630"/>
                <a:gd name="T34" fmla="*/ 761 w 768"/>
                <a:gd name="T35" fmla="*/ 178 h 630"/>
                <a:gd name="T36" fmla="*/ 724 w 768"/>
                <a:gd name="T37" fmla="*/ 111 h 630"/>
                <a:gd name="T38" fmla="*/ 465 w 768"/>
                <a:gd name="T39" fmla="*/ 0 h 630"/>
                <a:gd name="T40" fmla="*/ 205 w 768"/>
                <a:gd name="T41" fmla="*/ 30 h 630"/>
                <a:gd name="T42" fmla="*/ 183 w 768"/>
                <a:gd name="T43" fmla="*/ 67 h 63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68" h="630">
                  <a:moveTo>
                    <a:pt x="183" y="67"/>
                  </a:moveTo>
                  <a:cubicBezTo>
                    <a:pt x="146" y="41"/>
                    <a:pt x="112" y="61"/>
                    <a:pt x="72" y="74"/>
                  </a:cubicBezTo>
                  <a:cubicBezTo>
                    <a:pt x="13" y="114"/>
                    <a:pt x="28" y="107"/>
                    <a:pt x="5" y="170"/>
                  </a:cubicBezTo>
                  <a:cubicBezTo>
                    <a:pt x="8" y="217"/>
                    <a:pt x="0" y="266"/>
                    <a:pt x="13" y="311"/>
                  </a:cubicBezTo>
                  <a:cubicBezTo>
                    <a:pt x="19" y="331"/>
                    <a:pt x="45" y="339"/>
                    <a:pt x="57" y="356"/>
                  </a:cubicBezTo>
                  <a:cubicBezTo>
                    <a:pt x="92" y="407"/>
                    <a:pt x="72" y="390"/>
                    <a:pt x="109" y="415"/>
                  </a:cubicBezTo>
                  <a:cubicBezTo>
                    <a:pt x="145" y="467"/>
                    <a:pt x="187" y="508"/>
                    <a:pt x="235" y="548"/>
                  </a:cubicBezTo>
                  <a:cubicBezTo>
                    <a:pt x="243" y="555"/>
                    <a:pt x="248" y="565"/>
                    <a:pt x="257" y="570"/>
                  </a:cubicBezTo>
                  <a:cubicBezTo>
                    <a:pt x="283" y="584"/>
                    <a:pt x="305" y="583"/>
                    <a:pt x="331" y="593"/>
                  </a:cubicBezTo>
                  <a:cubicBezTo>
                    <a:pt x="371" y="608"/>
                    <a:pt x="408" y="621"/>
                    <a:pt x="450" y="630"/>
                  </a:cubicBezTo>
                  <a:cubicBezTo>
                    <a:pt x="498" y="625"/>
                    <a:pt x="551" y="623"/>
                    <a:pt x="598" y="607"/>
                  </a:cubicBezTo>
                  <a:cubicBezTo>
                    <a:pt x="618" y="600"/>
                    <a:pt x="657" y="585"/>
                    <a:pt x="657" y="585"/>
                  </a:cubicBezTo>
                  <a:cubicBezTo>
                    <a:pt x="675" y="536"/>
                    <a:pt x="651" y="594"/>
                    <a:pt x="687" y="533"/>
                  </a:cubicBezTo>
                  <a:cubicBezTo>
                    <a:pt x="698" y="514"/>
                    <a:pt x="717" y="474"/>
                    <a:pt x="717" y="474"/>
                  </a:cubicBezTo>
                  <a:cubicBezTo>
                    <a:pt x="719" y="462"/>
                    <a:pt x="720" y="449"/>
                    <a:pt x="724" y="437"/>
                  </a:cubicBezTo>
                  <a:cubicBezTo>
                    <a:pt x="727" y="429"/>
                    <a:pt x="736" y="423"/>
                    <a:pt x="739" y="415"/>
                  </a:cubicBezTo>
                  <a:cubicBezTo>
                    <a:pt x="750" y="382"/>
                    <a:pt x="760" y="332"/>
                    <a:pt x="768" y="296"/>
                  </a:cubicBezTo>
                  <a:cubicBezTo>
                    <a:pt x="766" y="257"/>
                    <a:pt x="766" y="217"/>
                    <a:pt x="761" y="178"/>
                  </a:cubicBezTo>
                  <a:cubicBezTo>
                    <a:pt x="754" y="127"/>
                    <a:pt x="750" y="142"/>
                    <a:pt x="724" y="111"/>
                  </a:cubicBezTo>
                  <a:cubicBezTo>
                    <a:pt x="653" y="27"/>
                    <a:pt x="566" y="24"/>
                    <a:pt x="465" y="0"/>
                  </a:cubicBezTo>
                  <a:cubicBezTo>
                    <a:pt x="370" y="4"/>
                    <a:pt x="294" y="6"/>
                    <a:pt x="205" y="30"/>
                  </a:cubicBezTo>
                  <a:cubicBezTo>
                    <a:pt x="154" y="63"/>
                    <a:pt x="144" y="53"/>
                    <a:pt x="183" y="6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2053" name="Group 8"/>
          <p:cNvGrpSpPr>
            <a:grpSpLocks/>
          </p:cNvGrpSpPr>
          <p:nvPr/>
        </p:nvGrpSpPr>
        <p:grpSpPr bwMode="auto">
          <a:xfrm>
            <a:off x="6578600" y="2008188"/>
            <a:ext cx="2222500" cy="1990725"/>
            <a:chOff x="4144" y="1265"/>
            <a:chExt cx="1400" cy="1254"/>
          </a:xfrm>
        </p:grpSpPr>
        <p:sp>
          <p:nvSpPr>
            <p:cNvPr id="2155" name="Rectangle 9"/>
            <p:cNvSpPr>
              <a:spLocks noChangeArrowheads="1"/>
            </p:cNvSpPr>
            <p:nvPr/>
          </p:nvSpPr>
          <p:spPr bwMode="auto">
            <a:xfrm>
              <a:off x="4144" y="1265"/>
              <a:ext cx="1400" cy="1254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156" name="Rectangle 10"/>
            <p:cNvSpPr>
              <a:spLocks noChangeArrowheads="1"/>
            </p:cNvSpPr>
            <p:nvPr/>
          </p:nvSpPr>
          <p:spPr bwMode="auto">
            <a:xfrm>
              <a:off x="4278" y="1354"/>
              <a:ext cx="1201" cy="10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157" name="Line 11"/>
            <p:cNvSpPr>
              <a:spLocks noChangeShapeType="1"/>
            </p:cNvSpPr>
            <p:nvPr/>
          </p:nvSpPr>
          <p:spPr bwMode="auto">
            <a:xfrm>
              <a:off x="4278" y="2264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8" name="Line 12"/>
            <p:cNvSpPr>
              <a:spLocks noChangeShapeType="1"/>
            </p:cNvSpPr>
            <p:nvPr/>
          </p:nvSpPr>
          <p:spPr bwMode="auto">
            <a:xfrm>
              <a:off x="4278" y="2163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9" name="Line 13"/>
            <p:cNvSpPr>
              <a:spLocks noChangeShapeType="1"/>
            </p:cNvSpPr>
            <p:nvPr/>
          </p:nvSpPr>
          <p:spPr bwMode="auto">
            <a:xfrm>
              <a:off x="4278" y="2061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" name="Line 14"/>
            <p:cNvSpPr>
              <a:spLocks noChangeShapeType="1"/>
            </p:cNvSpPr>
            <p:nvPr/>
          </p:nvSpPr>
          <p:spPr bwMode="auto">
            <a:xfrm>
              <a:off x="4278" y="1960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1" name="Line 15"/>
            <p:cNvSpPr>
              <a:spLocks noChangeShapeType="1"/>
            </p:cNvSpPr>
            <p:nvPr/>
          </p:nvSpPr>
          <p:spPr bwMode="auto">
            <a:xfrm>
              <a:off x="4278" y="1858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2" name="Line 16"/>
            <p:cNvSpPr>
              <a:spLocks noChangeShapeType="1"/>
            </p:cNvSpPr>
            <p:nvPr/>
          </p:nvSpPr>
          <p:spPr bwMode="auto">
            <a:xfrm>
              <a:off x="4278" y="1760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3" name="Line 17"/>
            <p:cNvSpPr>
              <a:spLocks noChangeShapeType="1"/>
            </p:cNvSpPr>
            <p:nvPr/>
          </p:nvSpPr>
          <p:spPr bwMode="auto">
            <a:xfrm>
              <a:off x="4278" y="1659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4" name="Line 18"/>
            <p:cNvSpPr>
              <a:spLocks noChangeShapeType="1"/>
            </p:cNvSpPr>
            <p:nvPr/>
          </p:nvSpPr>
          <p:spPr bwMode="auto">
            <a:xfrm>
              <a:off x="4278" y="1557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5" name="Line 19"/>
            <p:cNvSpPr>
              <a:spLocks noChangeShapeType="1"/>
            </p:cNvSpPr>
            <p:nvPr/>
          </p:nvSpPr>
          <p:spPr bwMode="auto">
            <a:xfrm>
              <a:off x="4278" y="1456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6" name="Line 20"/>
            <p:cNvSpPr>
              <a:spLocks noChangeShapeType="1"/>
            </p:cNvSpPr>
            <p:nvPr/>
          </p:nvSpPr>
          <p:spPr bwMode="auto">
            <a:xfrm>
              <a:off x="4278" y="1354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7" name="Line 21"/>
            <p:cNvSpPr>
              <a:spLocks noChangeShapeType="1"/>
            </p:cNvSpPr>
            <p:nvPr/>
          </p:nvSpPr>
          <p:spPr bwMode="auto">
            <a:xfrm>
              <a:off x="4399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8" name="Line 22"/>
            <p:cNvSpPr>
              <a:spLocks noChangeShapeType="1"/>
            </p:cNvSpPr>
            <p:nvPr/>
          </p:nvSpPr>
          <p:spPr bwMode="auto">
            <a:xfrm>
              <a:off x="4516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9" name="Line 23"/>
            <p:cNvSpPr>
              <a:spLocks noChangeShapeType="1"/>
            </p:cNvSpPr>
            <p:nvPr/>
          </p:nvSpPr>
          <p:spPr bwMode="auto">
            <a:xfrm>
              <a:off x="4638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0" name="Line 24"/>
            <p:cNvSpPr>
              <a:spLocks noChangeShapeType="1"/>
            </p:cNvSpPr>
            <p:nvPr/>
          </p:nvSpPr>
          <p:spPr bwMode="auto">
            <a:xfrm>
              <a:off x="4759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1" name="Line 25"/>
            <p:cNvSpPr>
              <a:spLocks noChangeShapeType="1"/>
            </p:cNvSpPr>
            <p:nvPr/>
          </p:nvSpPr>
          <p:spPr bwMode="auto">
            <a:xfrm>
              <a:off x="4880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2" name="Line 26"/>
            <p:cNvSpPr>
              <a:spLocks noChangeShapeType="1"/>
            </p:cNvSpPr>
            <p:nvPr/>
          </p:nvSpPr>
          <p:spPr bwMode="auto">
            <a:xfrm>
              <a:off x="4998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3" name="Line 27"/>
            <p:cNvSpPr>
              <a:spLocks noChangeShapeType="1"/>
            </p:cNvSpPr>
            <p:nvPr/>
          </p:nvSpPr>
          <p:spPr bwMode="auto">
            <a:xfrm>
              <a:off x="5119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4" name="Line 28"/>
            <p:cNvSpPr>
              <a:spLocks noChangeShapeType="1"/>
            </p:cNvSpPr>
            <p:nvPr/>
          </p:nvSpPr>
          <p:spPr bwMode="auto">
            <a:xfrm>
              <a:off x="5240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5" name="Line 29"/>
            <p:cNvSpPr>
              <a:spLocks noChangeShapeType="1"/>
            </p:cNvSpPr>
            <p:nvPr/>
          </p:nvSpPr>
          <p:spPr bwMode="auto">
            <a:xfrm>
              <a:off x="5358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6" name="Line 30"/>
            <p:cNvSpPr>
              <a:spLocks noChangeShapeType="1"/>
            </p:cNvSpPr>
            <p:nvPr/>
          </p:nvSpPr>
          <p:spPr bwMode="auto">
            <a:xfrm>
              <a:off x="5479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7" name="Rectangle 31"/>
            <p:cNvSpPr>
              <a:spLocks noChangeArrowheads="1"/>
            </p:cNvSpPr>
            <p:nvPr/>
          </p:nvSpPr>
          <p:spPr bwMode="auto">
            <a:xfrm>
              <a:off x="4278" y="1354"/>
              <a:ext cx="1201" cy="1012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178" name="Line 32"/>
            <p:cNvSpPr>
              <a:spLocks noChangeShapeType="1"/>
            </p:cNvSpPr>
            <p:nvPr/>
          </p:nvSpPr>
          <p:spPr bwMode="auto">
            <a:xfrm>
              <a:off x="4278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9" name="Line 33"/>
            <p:cNvSpPr>
              <a:spLocks noChangeShapeType="1"/>
            </p:cNvSpPr>
            <p:nvPr/>
          </p:nvSpPr>
          <p:spPr bwMode="auto">
            <a:xfrm>
              <a:off x="4266" y="2366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0" name="Line 34"/>
            <p:cNvSpPr>
              <a:spLocks noChangeShapeType="1"/>
            </p:cNvSpPr>
            <p:nvPr/>
          </p:nvSpPr>
          <p:spPr bwMode="auto">
            <a:xfrm>
              <a:off x="4266" y="2264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1" name="Line 35"/>
            <p:cNvSpPr>
              <a:spLocks noChangeShapeType="1"/>
            </p:cNvSpPr>
            <p:nvPr/>
          </p:nvSpPr>
          <p:spPr bwMode="auto">
            <a:xfrm>
              <a:off x="4266" y="2163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2" name="Line 36"/>
            <p:cNvSpPr>
              <a:spLocks noChangeShapeType="1"/>
            </p:cNvSpPr>
            <p:nvPr/>
          </p:nvSpPr>
          <p:spPr bwMode="auto">
            <a:xfrm>
              <a:off x="4266" y="2061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3" name="Line 37"/>
            <p:cNvSpPr>
              <a:spLocks noChangeShapeType="1"/>
            </p:cNvSpPr>
            <p:nvPr/>
          </p:nvSpPr>
          <p:spPr bwMode="auto">
            <a:xfrm>
              <a:off x="4266" y="1960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4" name="Line 38"/>
            <p:cNvSpPr>
              <a:spLocks noChangeShapeType="1"/>
            </p:cNvSpPr>
            <p:nvPr/>
          </p:nvSpPr>
          <p:spPr bwMode="auto">
            <a:xfrm>
              <a:off x="4266" y="1858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5" name="Line 39"/>
            <p:cNvSpPr>
              <a:spLocks noChangeShapeType="1"/>
            </p:cNvSpPr>
            <p:nvPr/>
          </p:nvSpPr>
          <p:spPr bwMode="auto">
            <a:xfrm>
              <a:off x="4266" y="1760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6" name="Line 40"/>
            <p:cNvSpPr>
              <a:spLocks noChangeShapeType="1"/>
            </p:cNvSpPr>
            <p:nvPr/>
          </p:nvSpPr>
          <p:spPr bwMode="auto">
            <a:xfrm>
              <a:off x="4266" y="1659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7" name="Line 41"/>
            <p:cNvSpPr>
              <a:spLocks noChangeShapeType="1"/>
            </p:cNvSpPr>
            <p:nvPr/>
          </p:nvSpPr>
          <p:spPr bwMode="auto">
            <a:xfrm>
              <a:off x="4266" y="1557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8" name="Line 42"/>
            <p:cNvSpPr>
              <a:spLocks noChangeShapeType="1"/>
            </p:cNvSpPr>
            <p:nvPr/>
          </p:nvSpPr>
          <p:spPr bwMode="auto">
            <a:xfrm>
              <a:off x="4266" y="1456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9" name="Line 43"/>
            <p:cNvSpPr>
              <a:spLocks noChangeShapeType="1"/>
            </p:cNvSpPr>
            <p:nvPr/>
          </p:nvSpPr>
          <p:spPr bwMode="auto">
            <a:xfrm>
              <a:off x="4266" y="1354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0" name="Line 44"/>
            <p:cNvSpPr>
              <a:spLocks noChangeShapeType="1"/>
            </p:cNvSpPr>
            <p:nvPr/>
          </p:nvSpPr>
          <p:spPr bwMode="auto">
            <a:xfrm>
              <a:off x="4278" y="2366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" name="Line 45"/>
            <p:cNvSpPr>
              <a:spLocks noChangeShapeType="1"/>
            </p:cNvSpPr>
            <p:nvPr/>
          </p:nvSpPr>
          <p:spPr bwMode="auto">
            <a:xfrm flipV="1">
              <a:off x="4278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2" name="Line 46"/>
            <p:cNvSpPr>
              <a:spLocks noChangeShapeType="1"/>
            </p:cNvSpPr>
            <p:nvPr/>
          </p:nvSpPr>
          <p:spPr bwMode="auto">
            <a:xfrm flipV="1">
              <a:off x="4399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3" name="Line 47"/>
            <p:cNvSpPr>
              <a:spLocks noChangeShapeType="1"/>
            </p:cNvSpPr>
            <p:nvPr/>
          </p:nvSpPr>
          <p:spPr bwMode="auto">
            <a:xfrm flipV="1">
              <a:off x="4516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4" name="Line 48"/>
            <p:cNvSpPr>
              <a:spLocks noChangeShapeType="1"/>
            </p:cNvSpPr>
            <p:nvPr/>
          </p:nvSpPr>
          <p:spPr bwMode="auto">
            <a:xfrm flipV="1">
              <a:off x="4638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5" name="Line 49"/>
            <p:cNvSpPr>
              <a:spLocks noChangeShapeType="1"/>
            </p:cNvSpPr>
            <p:nvPr/>
          </p:nvSpPr>
          <p:spPr bwMode="auto">
            <a:xfrm flipV="1">
              <a:off x="4759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6" name="Line 50"/>
            <p:cNvSpPr>
              <a:spLocks noChangeShapeType="1"/>
            </p:cNvSpPr>
            <p:nvPr/>
          </p:nvSpPr>
          <p:spPr bwMode="auto">
            <a:xfrm flipV="1">
              <a:off x="4880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7" name="Line 51"/>
            <p:cNvSpPr>
              <a:spLocks noChangeShapeType="1"/>
            </p:cNvSpPr>
            <p:nvPr/>
          </p:nvSpPr>
          <p:spPr bwMode="auto">
            <a:xfrm flipV="1">
              <a:off x="4998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8" name="Line 52"/>
            <p:cNvSpPr>
              <a:spLocks noChangeShapeType="1"/>
            </p:cNvSpPr>
            <p:nvPr/>
          </p:nvSpPr>
          <p:spPr bwMode="auto">
            <a:xfrm flipV="1">
              <a:off x="5119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9" name="Line 53"/>
            <p:cNvSpPr>
              <a:spLocks noChangeShapeType="1"/>
            </p:cNvSpPr>
            <p:nvPr/>
          </p:nvSpPr>
          <p:spPr bwMode="auto">
            <a:xfrm flipV="1">
              <a:off x="5240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0" name="Line 54"/>
            <p:cNvSpPr>
              <a:spLocks noChangeShapeType="1"/>
            </p:cNvSpPr>
            <p:nvPr/>
          </p:nvSpPr>
          <p:spPr bwMode="auto">
            <a:xfrm flipV="1">
              <a:off x="5358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1" name="Line 55"/>
            <p:cNvSpPr>
              <a:spLocks noChangeShapeType="1"/>
            </p:cNvSpPr>
            <p:nvPr/>
          </p:nvSpPr>
          <p:spPr bwMode="auto">
            <a:xfrm flipV="1">
              <a:off x="5479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2" name="Freeform 56"/>
            <p:cNvSpPr>
              <a:spLocks/>
            </p:cNvSpPr>
            <p:nvPr/>
          </p:nvSpPr>
          <p:spPr bwMode="auto">
            <a:xfrm>
              <a:off x="4609" y="1930"/>
              <a:ext cx="57" cy="59"/>
            </a:xfrm>
            <a:custGeom>
              <a:avLst/>
              <a:gdLst>
                <a:gd name="T0" fmla="*/ 29 w 57"/>
                <a:gd name="T1" fmla="*/ 0 h 59"/>
                <a:gd name="T2" fmla="*/ 57 w 57"/>
                <a:gd name="T3" fmla="*/ 30 h 59"/>
                <a:gd name="T4" fmla="*/ 29 w 57"/>
                <a:gd name="T5" fmla="*/ 59 h 59"/>
                <a:gd name="T6" fmla="*/ 0 w 57"/>
                <a:gd name="T7" fmla="*/ 30 h 59"/>
                <a:gd name="T8" fmla="*/ 29 w 57"/>
                <a:gd name="T9" fmla="*/ 0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" h="59">
                  <a:moveTo>
                    <a:pt x="29" y="0"/>
                  </a:moveTo>
                  <a:lnTo>
                    <a:pt x="57" y="30"/>
                  </a:lnTo>
                  <a:lnTo>
                    <a:pt x="29" y="59"/>
                  </a:lnTo>
                  <a:lnTo>
                    <a:pt x="0" y="3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FFFF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3" name="Freeform 57"/>
            <p:cNvSpPr>
              <a:spLocks/>
            </p:cNvSpPr>
            <p:nvPr/>
          </p:nvSpPr>
          <p:spPr bwMode="auto">
            <a:xfrm>
              <a:off x="4609" y="1731"/>
              <a:ext cx="57" cy="59"/>
            </a:xfrm>
            <a:custGeom>
              <a:avLst/>
              <a:gdLst>
                <a:gd name="T0" fmla="*/ 29 w 57"/>
                <a:gd name="T1" fmla="*/ 0 h 59"/>
                <a:gd name="T2" fmla="*/ 57 w 57"/>
                <a:gd name="T3" fmla="*/ 29 h 59"/>
                <a:gd name="T4" fmla="*/ 29 w 57"/>
                <a:gd name="T5" fmla="*/ 59 h 59"/>
                <a:gd name="T6" fmla="*/ 0 w 57"/>
                <a:gd name="T7" fmla="*/ 29 h 59"/>
                <a:gd name="T8" fmla="*/ 29 w 57"/>
                <a:gd name="T9" fmla="*/ 0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" h="59">
                  <a:moveTo>
                    <a:pt x="29" y="0"/>
                  </a:moveTo>
                  <a:lnTo>
                    <a:pt x="57" y="29"/>
                  </a:lnTo>
                  <a:lnTo>
                    <a:pt x="29" y="59"/>
                  </a:lnTo>
                  <a:lnTo>
                    <a:pt x="0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FFFF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4" name="Freeform 58"/>
            <p:cNvSpPr>
              <a:spLocks/>
            </p:cNvSpPr>
            <p:nvPr/>
          </p:nvSpPr>
          <p:spPr bwMode="auto">
            <a:xfrm>
              <a:off x="5091" y="2032"/>
              <a:ext cx="56" cy="59"/>
            </a:xfrm>
            <a:custGeom>
              <a:avLst/>
              <a:gdLst>
                <a:gd name="T0" fmla="*/ 28 w 56"/>
                <a:gd name="T1" fmla="*/ 0 h 59"/>
                <a:gd name="T2" fmla="*/ 56 w 56"/>
                <a:gd name="T3" fmla="*/ 29 h 59"/>
                <a:gd name="T4" fmla="*/ 28 w 56"/>
                <a:gd name="T5" fmla="*/ 59 h 59"/>
                <a:gd name="T6" fmla="*/ 0 w 56"/>
                <a:gd name="T7" fmla="*/ 29 h 59"/>
                <a:gd name="T8" fmla="*/ 28 w 56"/>
                <a:gd name="T9" fmla="*/ 0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" h="59">
                  <a:moveTo>
                    <a:pt x="28" y="0"/>
                  </a:moveTo>
                  <a:lnTo>
                    <a:pt x="56" y="29"/>
                  </a:lnTo>
                  <a:lnTo>
                    <a:pt x="28" y="59"/>
                  </a:lnTo>
                  <a:lnTo>
                    <a:pt x="0" y="29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0080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5" name="Freeform 59"/>
            <p:cNvSpPr>
              <a:spLocks/>
            </p:cNvSpPr>
            <p:nvPr/>
          </p:nvSpPr>
          <p:spPr bwMode="auto">
            <a:xfrm>
              <a:off x="4731" y="1629"/>
              <a:ext cx="56" cy="59"/>
            </a:xfrm>
            <a:custGeom>
              <a:avLst/>
              <a:gdLst>
                <a:gd name="T0" fmla="*/ 28 w 56"/>
                <a:gd name="T1" fmla="*/ 0 h 59"/>
                <a:gd name="T2" fmla="*/ 56 w 56"/>
                <a:gd name="T3" fmla="*/ 30 h 59"/>
                <a:gd name="T4" fmla="*/ 28 w 56"/>
                <a:gd name="T5" fmla="*/ 59 h 59"/>
                <a:gd name="T6" fmla="*/ 0 w 56"/>
                <a:gd name="T7" fmla="*/ 30 h 59"/>
                <a:gd name="T8" fmla="*/ 28 w 56"/>
                <a:gd name="T9" fmla="*/ 0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" h="59">
                  <a:moveTo>
                    <a:pt x="28" y="0"/>
                  </a:moveTo>
                  <a:lnTo>
                    <a:pt x="56" y="30"/>
                  </a:lnTo>
                  <a:lnTo>
                    <a:pt x="28" y="59"/>
                  </a:lnTo>
                  <a:lnTo>
                    <a:pt x="0" y="3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FFFF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6" name="Freeform 60"/>
            <p:cNvSpPr>
              <a:spLocks/>
            </p:cNvSpPr>
            <p:nvPr/>
          </p:nvSpPr>
          <p:spPr bwMode="auto">
            <a:xfrm>
              <a:off x="4609" y="1528"/>
              <a:ext cx="57" cy="59"/>
            </a:xfrm>
            <a:custGeom>
              <a:avLst/>
              <a:gdLst>
                <a:gd name="T0" fmla="*/ 29 w 57"/>
                <a:gd name="T1" fmla="*/ 0 h 59"/>
                <a:gd name="T2" fmla="*/ 57 w 57"/>
                <a:gd name="T3" fmla="*/ 29 h 59"/>
                <a:gd name="T4" fmla="*/ 29 w 57"/>
                <a:gd name="T5" fmla="*/ 59 h 59"/>
                <a:gd name="T6" fmla="*/ 0 w 57"/>
                <a:gd name="T7" fmla="*/ 29 h 59"/>
                <a:gd name="T8" fmla="*/ 29 w 57"/>
                <a:gd name="T9" fmla="*/ 0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" h="59">
                  <a:moveTo>
                    <a:pt x="29" y="0"/>
                  </a:moveTo>
                  <a:lnTo>
                    <a:pt x="57" y="29"/>
                  </a:lnTo>
                  <a:lnTo>
                    <a:pt x="29" y="59"/>
                  </a:lnTo>
                  <a:lnTo>
                    <a:pt x="0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FFFF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7" name="Freeform 61"/>
            <p:cNvSpPr>
              <a:spLocks/>
            </p:cNvSpPr>
            <p:nvPr/>
          </p:nvSpPr>
          <p:spPr bwMode="auto">
            <a:xfrm>
              <a:off x="5212" y="1832"/>
              <a:ext cx="57" cy="60"/>
            </a:xfrm>
            <a:custGeom>
              <a:avLst/>
              <a:gdLst>
                <a:gd name="T0" fmla="*/ 28 w 57"/>
                <a:gd name="T1" fmla="*/ 0 h 60"/>
                <a:gd name="T2" fmla="*/ 57 w 57"/>
                <a:gd name="T3" fmla="*/ 30 h 60"/>
                <a:gd name="T4" fmla="*/ 28 w 57"/>
                <a:gd name="T5" fmla="*/ 60 h 60"/>
                <a:gd name="T6" fmla="*/ 0 w 57"/>
                <a:gd name="T7" fmla="*/ 30 h 60"/>
                <a:gd name="T8" fmla="*/ 28 w 57"/>
                <a:gd name="T9" fmla="*/ 0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" h="60">
                  <a:moveTo>
                    <a:pt x="28" y="0"/>
                  </a:moveTo>
                  <a:lnTo>
                    <a:pt x="57" y="30"/>
                  </a:lnTo>
                  <a:lnTo>
                    <a:pt x="28" y="60"/>
                  </a:lnTo>
                  <a:lnTo>
                    <a:pt x="0" y="3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0080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8" name="Freeform 62"/>
            <p:cNvSpPr>
              <a:spLocks/>
            </p:cNvSpPr>
            <p:nvPr/>
          </p:nvSpPr>
          <p:spPr bwMode="auto">
            <a:xfrm>
              <a:off x="4731" y="1832"/>
              <a:ext cx="56" cy="60"/>
            </a:xfrm>
            <a:custGeom>
              <a:avLst/>
              <a:gdLst>
                <a:gd name="T0" fmla="*/ 28 w 56"/>
                <a:gd name="T1" fmla="*/ 0 h 60"/>
                <a:gd name="T2" fmla="*/ 56 w 56"/>
                <a:gd name="T3" fmla="*/ 30 h 60"/>
                <a:gd name="T4" fmla="*/ 28 w 56"/>
                <a:gd name="T5" fmla="*/ 60 h 60"/>
                <a:gd name="T6" fmla="*/ 0 w 56"/>
                <a:gd name="T7" fmla="*/ 30 h 60"/>
                <a:gd name="T8" fmla="*/ 28 w 56"/>
                <a:gd name="T9" fmla="*/ 0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" h="60">
                  <a:moveTo>
                    <a:pt x="28" y="0"/>
                  </a:moveTo>
                  <a:lnTo>
                    <a:pt x="56" y="30"/>
                  </a:lnTo>
                  <a:lnTo>
                    <a:pt x="28" y="60"/>
                  </a:lnTo>
                  <a:lnTo>
                    <a:pt x="0" y="3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FFFF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9" name="Freeform 63"/>
            <p:cNvSpPr>
              <a:spLocks/>
            </p:cNvSpPr>
            <p:nvPr/>
          </p:nvSpPr>
          <p:spPr bwMode="auto">
            <a:xfrm>
              <a:off x="4852" y="2235"/>
              <a:ext cx="57" cy="59"/>
            </a:xfrm>
            <a:custGeom>
              <a:avLst/>
              <a:gdLst>
                <a:gd name="T0" fmla="*/ 28 w 57"/>
                <a:gd name="T1" fmla="*/ 0 h 59"/>
                <a:gd name="T2" fmla="*/ 57 w 57"/>
                <a:gd name="T3" fmla="*/ 29 h 59"/>
                <a:gd name="T4" fmla="*/ 28 w 57"/>
                <a:gd name="T5" fmla="*/ 59 h 59"/>
                <a:gd name="T6" fmla="*/ 0 w 57"/>
                <a:gd name="T7" fmla="*/ 29 h 59"/>
                <a:gd name="T8" fmla="*/ 28 w 57"/>
                <a:gd name="T9" fmla="*/ 0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" h="59">
                  <a:moveTo>
                    <a:pt x="28" y="0"/>
                  </a:moveTo>
                  <a:lnTo>
                    <a:pt x="57" y="29"/>
                  </a:lnTo>
                  <a:lnTo>
                    <a:pt x="28" y="59"/>
                  </a:lnTo>
                  <a:lnTo>
                    <a:pt x="0" y="29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FFFF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0" name="Freeform 64"/>
            <p:cNvSpPr>
              <a:spLocks/>
            </p:cNvSpPr>
            <p:nvPr/>
          </p:nvSpPr>
          <p:spPr bwMode="auto">
            <a:xfrm>
              <a:off x="5091" y="1930"/>
              <a:ext cx="56" cy="59"/>
            </a:xfrm>
            <a:custGeom>
              <a:avLst/>
              <a:gdLst>
                <a:gd name="T0" fmla="*/ 28 w 56"/>
                <a:gd name="T1" fmla="*/ 0 h 59"/>
                <a:gd name="T2" fmla="*/ 56 w 56"/>
                <a:gd name="T3" fmla="*/ 30 h 59"/>
                <a:gd name="T4" fmla="*/ 28 w 56"/>
                <a:gd name="T5" fmla="*/ 59 h 59"/>
                <a:gd name="T6" fmla="*/ 0 w 56"/>
                <a:gd name="T7" fmla="*/ 30 h 59"/>
                <a:gd name="T8" fmla="*/ 28 w 56"/>
                <a:gd name="T9" fmla="*/ 0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" h="59">
                  <a:moveTo>
                    <a:pt x="28" y="0"/>
                  </a:moveTo>
                  <a:lnTo>
                    <a:pt x="56" y="30"/>
                  </a:lnTo>
                  <a:lnTo>
                    <a:pt x="28" y="59"/>
                  </a:lnTo>
                  <a:lnTo>
                    <a:pt x="0" y="3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0080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1" name="Freeform 65"/>
            <p:cNvSpPr>
              <a:spLocks/>
            </p:cNvSpPr>
            <p:nvPr/>
          </p:nvSpPr>
          <p:spPr bwMode="auto">
            <a:xfrm>
              <a:off x="4852" y="1832"/>
              <a:ext cx="57" cy="60"/>
            </a:xfrm>
            <a:custGeom>
              <a:avLst/>
              <a:gdLst>
                <a:gd name="T0" fmla="*/ 28 w 57"/>
                <a:gd name="T1" fmla="*/ 0 h 60"/>
                <a:gd name="T2" fmla="*/ 57 w 57"/>
                <a:gd name="T3" fmla="*/ 30 h 60"/>
                <a:gd name="T4" fmla="*/ 28 w 57"/>
                <a:gd name="T5" fmla="*/ 60 h 60"/>
                <a:gd name="T6" fmla="*/ 0 w 57"/>
                <a:gd name="T7" fmla="*/ 30 h 60"/>
                <a:gd name="T8" fmla="*/ 28 w 57"/>
                <a:gd name="T9" fmla="*/ 0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" h="60">
                  <a:moveTo>
                    <a:pt x="28" y="0"/>
                  </a:moveTo>
                  <a:lnTo>
                    <a:pt x="57" y="30"/>
                  </a:lnTo>
                  <a:lnTo>
                    <a:pt x="28" y="60"/>
                  </a:lnTo>
                  <a:lnTo>
                    <a:pt x="0" y="3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0080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2" name="Oval 66"/>
            <p:cNvSpPr>
              <a:spLocks noChangeArrowheads="1"/>
            </p:cNvSpPr>
            <p:nvPr/>
          </p:nvSpPr>
          <p:spPr bwMode="auto">
            <a:xfrm>
              <a:off x="4686" y="1811"/>
              <a:ext cx="53" cy="55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213" name="Oval 67"/>
            <p:cNvSpPr>
              <a:spLocks noChangeArrowheads="1"/>
            </p:cNvSpPr>
            <p:nvPr/>
          </p:nvSpPr>
          <p:spPr bwMode="auto">
            <a:xfrm>
              <a:off x="5054" y="1900"/>
              <a:ext cx="53" cy="55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214" name="Rectangle 68"/>
            <p:cNvSpPr>
              <a:spLocks noChangeArrowheads="1"/>
            </p:cNvSpPr>
            <p:nvPr/>
          </p:nvSpPr>
          <p:spPr bwMode="auto">
            <a:xfrm>
              <a:off x="4221" y="2336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0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15" name="Rectangle 69"/>
            <p:cNvSpPr>
              <a:spLocks noChangeArrowheads="1"/>
            </p:cNvSpPr>
            <p:nvPr/>
          </p:nvSpPr>
          <p:spPr bwMode="auto">
            <a:xfrm>
              <a:off x="4221" y="2235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1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16" name="Rectangle 70"/>
            <p:cNvSpPr>
              <a:spLocks noChangeArrowheads="1"/>
            </p:cNvSpPr>
            <p:nvPr/>
          </p:nvSpPr>
          <p:spPr bwMode="auto">
            <a:xfrm>
              <a:off x="4221" y="2133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2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17" name="Rectangle 71"/>
            <p:cNvSpPr>
              <a:spLocks noChangeArrowheads="1"/>
            </p:cNvSpPr>
            <p:nvPr/>
          </p:nvSpPr>
          <p:spPr bwMode="auto">
            <a:xfrm>
              <a:off x="4221" y="2032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3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18" name="Rectangle 72"/>
            <p:cNvSpPr>
              <a:spLocks noChangeArrowheads="1"/>
            </p:cNvSpPr>
            <p:nvPr/>
          </p:nvSpPr>
          <p:spPr bwMode="auto">
            <a:xfrm>
              <a:off x="4221" y="1930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4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19" name="Rectangle 73"/>
            <p:cNvSpPr>
              <a:spLocks noChangeArrowheads="1"/>
            </p:cNvSpPr>
            <p:nvPr/>
          </p:nvSpPr>
          <p:spPr bwMode="auto">
            <a:xfrm>
              <a:off x="4221" y="1828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5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20" name="Rectangle 74"/>
            <p:cNvSpPr>
              <a:spLocks noChangeArrowheads="1"/>
            </p:cNvSpPr>
            <p:nvPr/>
          </p:nvSpPr>
          <p:spPr bwMode="auto">
            <a:xfrm>
              <a:off x="4221" y="1731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6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21" name="Rectangle 75"/>
            <p:cNvSpPr>
              <a:spLocks noChangeArrowheads="1"/>
            </p:cNvSpPr>
            <p:nvPr/>
          </p:nvSpPr>
          <p:spPr bwMode="auto">
            <a:xfrm>
              <a:off x="4221" y="1629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7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22" name="Rectangle 76"/>
            <p:cNvSpPr>
              <a:spLocks noChangeArrowheads="1"/>
            </p:cNvSpPr>
            <p:nvPr/>
          </p:nvSpPr>
          <p:spPr bwMode="auto">
            <a:xfrm>
              <a:off x="4221" y="1528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8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23" name="Rectangle 77"/>
            <p:cNvSpPr>
              <a:spLocks noChangeArrowheads="1"/>
            </p:cNvSpPr>
            <p:nvPr/>
          </p:nvSpPr>
          <p:spPr bwMode="auto">
            <a:xfrm>
              <a:off x="4221" y="1426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9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24" name="Rectangle 78"/>
            <p:cNvSpPr>
              <a:spLocks noChangeArrowheads="1"/>
            </p:cNvSpPr>
            <p:nvPr/>
          </p:nvSpPr>
          <p:spPr bwMode="auto">
            <a:xfrm>
              <a:off x="4197" y="1324"/>
              <a:ext cx="73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10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25" name="Rectangle 79"/>
            <p:cNvSpPr>
              <a:spLocks noChangeArrowheads="1"/>
            </p:cNvSpPr>
            <p:nvPr/>
          </p:nvSpPr>
          <p:spPr bwMode="auto">
            <a:xfrm>
              <a:off x="4266" y="2404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0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26" name="Rectangle 80"/>
            <p:cNvSpPr>
              <a:spLocks noChangeArrowheads="1"/>
            </p:cNvSpPr>
            <p:nvPr/>
          </p:nvSpPr>
          <p:spPr bwMode="auto">
            <a:xfrm>
              <a:off x="4387" y="2404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1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27" name="Rectangle 81"/>
            <p:cNvSpPr>
              <a:spLocks noChangeArrowheads="1"/>
            </p:cNvSpPr>
            <p:nvPr/>
          </p:nvSpPr>
          <p:spPr bwMode="auto">
            <a:xfrm>
              <a:off x="4504" y="2404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2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28" name="Rectangle 82"/>
            <p:cNvSpPr>
              <a:spLocks noChangeArrowheads="1"/>
            </p:cNvSpPr>
            <p:nvPr/>
          </p:nvSpPr>
          <p:spPr bwMode="auto">
            <a:xfrm>
              <a:off x="4626" y="2404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3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29" name="Rectangle 83"/>
            <p:cNvSpPr>
              <a:spLocks noChangeArrowheads="1"/>
            </p:cNvSpPr>
            <p:nvPr/>
          </p:nvSpPr>
          <p:spPr bwMode="auto">
            <a:xfrm>
              <a:off x="4747" y="2404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4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30" name="Rectangle 84"/>
            <p:cNvSpPr>
              <a:spLocks noChangeArrowheads="1"/>
            </p:cNvSpPr>
            <p:nvPr/>
          </p:nvSpPr>
          <p:spPr bwMode="auto">
            <a:xfrm>
              <a:off x="4868" y="2404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5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31" name="Rectangle 85"/>
            <p:cNvSpPr>
              <a:spLocks noChangeArrowheads="1"/>
            </p:cNvSpPr>
            <p:nvPr/>
          </p:nvSpPr>
          <p:spPr bwMode="auto">
            <a:xfrm>
              <a:off x="4986" y="2404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6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32" name="Rectangle 86"/>
            <p:cNvSpPr>
              <a:spLocks noChangeArrowheads="1"/>
            </p:cNvSpPr>
            <p:nvPr/>
          </p:nvSpPr>
          <p:spPr bwMode="auto">
            <a:xfrm>
              <a:off x="5107" y="2404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7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33" name="Rectangle 87"/>
            <p:cNvSpPr>
              <a:spLocks noChangeArrowheads="1"/>
            </p:cNvSpPr>
            <p:nvPr/>
          </p:nvSpPr>
          <p:spPr bwMode="auto">
            <a:xfrm>
              <a:off x="5228" y="2404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8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34" name="Rectangle 88"/>
            <p:cNvSpPr>
              <a:spLocks noChangeArrowheads="1"/>
            </p:cNvSpPr>
            <p:nvPr/>
          </p:nvSpPr>
          <p:spPr bwMode="auto">
            <a:xfrm>
              <a:off x="5346" y="2404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9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35" name="Rectangle 89"/>
            <p:cNvSpPr>
              <a:spLocks noChangeArrowheads="1"/>
            </p:cNvSpPr>
            <p:nvPr/>
          </p:nvSpPr>
          <p:spPr bwMode="auto">
            <a:xfrm>
              <a:off x="5455" y="2404"/>
              <a:ext cx="73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10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36" name="Rectangle 90"/>
            <p:cNvSpPr>
              <a:spLocks noChangeArrowheads="1"/>
            </p:cNvSpPr>
            <p:nvPr/>
          </p:nvSpPr>
          <p:spPr bwMode="auto">
            <a:xfrm>
              <a:off x="4144" y="1265"/>
              <a:ext cx="1400" cy="1254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237" name="Freeform 91"/>
            <p:cNvSpPr>
              <a:spLocks/>
            </p:cNvSpPr>
            <p:nvPr/>
          </p:nvSpPr>
          <p:spPr bwMode="auto">
            <a:xfrm>
              <a:off x="4426" y="1447"/>
              <a:ext cx="573" cy="873"/>
            </a:xfrm>
            <a:custGeom>
              <a:avLst/>
              <a:gdLst>
                <a:gd name="T0" fmla="*/ 348 w 852"/>
                <a:gd name="T1" fmla="*/ 194 h 1260"/>
                <a:gd name="T2" fmla="*/ 264 w 852"/>
                <a:gd name="T3" fmla="*/ 25 h 1260"/>
                <a:gd name="T4" fmla="*/ 159 w 852"/>
                <a:gd name="T5" fmla="*/ 15 h 1260"/>
                <a:gd name="T6" fmla="*/ 89 w 852"/>
                <a:gd name="T7" fmla="*/ 51 h 1260"/>
                <a:gd name="T8" fmla="*/ 0 w 852"/>
                <a:gd name="T9" fmla="*/ 256 h 1260"/>
                <a:gd name="T10" fmla="*/ 30 w 852"/>
                <a:gd name="T11" fmla="*/ 477 h 1260"/>
                <a:gd name="T12" fmla="*/ 243 w 852"/>
                <a:gd name="T13" fmla="*/ 774 h 1260"/>
                <a:gd name="T14" fmla="*/ 289 w 852"/>
                <a:gd name="T15" fmla="*/ 789 h 1260"/>
                <a:gd name="T16" fmla="*/ 303 w 852"/>
                <a:gd name="T17" fmla="*/ 800 h 1260"/>
                <a:gd name="T18" fmla="*/ 353 w 852"/>
                <a:gd name="T19" fmla="*/ 815 h 1260"/>
                <a:gd name="T20" fmla="*/ 418 w 852"/>
                <a:gd name="T21" fmla="*/ 851 h 1260"/>
                <a:gd name="T22" fmla="*/ 533 w 852"/>
                <a:gd name="T23" fmla="*/ 861 h 1260"/>
                <a:gd name="T24" fmla="*/ 528 w 852"/>
                <a:gd name="T25" fmla="*/ 707 h 1260"/>
                <a:gd name="T26" fmla="*/ 503 w 852"/>
                <a:gd name="T27" fmla="*/ 661 h 1260"/>
                <a:gd name="T28" fmla="*/ 463 w 852"/>
                <a:gd name="T29" fmla="*/ 594 h 1260"/>
                <a:gd name="T30" fmla="*/ 418 w 852"/>
                <a:gd name="T31" fmla="*/ 528 h 1260"/>
                <a:gd name="T32" fmla="*/ 408 w 852"/>
                <a:gd name="T33" fmla="*/ 507 h 1260"/>
                <a:gd name="T34" fmla="*/ 398 w 852"/>
                <a:gd name="T35" fmla="*/ 492 h 1260"/>
                <a:gd name="T36" fmla="*/ 373 w 852"/>
                <a:gd name="T37" fmla="*/ 446 h 1260"/>
                <a:gd name="T38" fmla="*/ 363 w 852"/>
                <a:gd name="T39" fmla="*/ 430 h 1260"/>
                <a:gd name="T40" fmla="*/ 348 w 852"/>
                <a:gd name="T41" fmla="*/ 194 h 126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52" h="1260">
                  <a:moveTo>
                    <a:pt x="518" y="280"/>
                  </a:moveTo>
                  <a:cubicBezTo>
                    <a:pt x="509" y="187"/>
                    <a:pt x="497" y="69"/>
                    <a:pt x="392" y="36"/>
                  </a:cubicBezTo>
                  <a:cubicBezTo>
                    <a:pt x="339" y="0"/>
                    <a:pt x="309" y="15"/>
                    <a:pt x="237" y="21"/>
                  </a:cubicBezTo>
                  <a:cubicBezTo>
                    <a:pt x="194" y="31"/>
                    <a:pt x="168" y="45"/>
                    <a:pt x="133" y="73"/>
                  </a:cubicBezTo>
                  <a:cubicBezTo>
                    <a:pt x="84" y="168"/>
                    <a:pt x="20" y="262"/>
                    <a:pt x="0" y="369"/>
                  </a:cubicBezTo>
                  <a:cubicBezTo>
                    <a:pt x="5" y="481"/>
                    <a:pt x="3" y="584"/>
                    <a:pt x="44" y="688"/>
                  </a:cubicBezTo>
                  <a:cubicBezTo>
                    <a:pt x="78" y="870"/>
                    <a:pt x="173" y="1057"/>
                    <a:pt x="362" y="1117"/>
                  </a:cubicBezTo>
                  <a:cubicBezTo>
                    <a:pt x="415" y="1152"/>
                    <a:pt x="347" y="1112"/>
                    <a:pt x="429" y="1139"/>
                  </a:cubicBezTo>
                  <a:cubicBezTo>
                    <a:pt x="437" y="1142"/>
                    <a:pt x="443" y="1150"/>
                    <a:pt x="451" y="1154"/>
                  </a:cubicBezTo>
                  <a:cubicBezTo>
                    <a:pt x="473" y="1165"/>
                    <a:pt x="501" y="1168"/>
                    <a:pt x="525" y="1176"/>
                  </a:cubicBezTo>
                  <a:cubicBezTo>
                    <a:pt x="562" y="1201"/>
                    <a:pt x="581" y="1218"/>
                    <a:pt x="622" y="1228"/>
                  </a:cubicBezTo>
                  <a:cubicBezTo>
                    <a:pt x="684" y="1260"/>
                    <a:pt x="714" y="1249"/>
                    <a:pt x="792" y="1243"/>
                  </a:cubicBezTo>
                  <a:cubicBezTo>
                    <a:pt x="852" y="1183"/>
                    <a:pt x="819" y="1088"/>
                    <a:pt x="785" y="1021"/>
                  </a:cubicBezTo>
                  <a:cubicBezTo>
                    <a:pt x="770" y="992"/>
                    <a:pt x="773" y="979"/>
                    <a:pt x="748" y="954"/>
                  </a:cubicBezTo>
                  <a:cubicBezTo>
                    <a:pt x="735" y="917"/>
                    <a:pt x="711" y="888"/>
                    <a:pt x="688" y="858"/>
                  </a:cubicBezTo>
                  <a:cubicBezTo>
                    <a:pt x="676" y="821"/>
                    <a:pt x="643" y="795"/>
                    <a:pt x="622" y="762"/>
                  </a:cubicBezTo>
                  <a:cubicBezTo>
                    <a:pt x="616" y="753"/>
                    <a:pt x="613" y="742"/>
                    <a:pt x="607" y="732"/>
                  </a:cubicBezTo>
                  <a:cubicBezTo>
                    <a:pt x="603" y="724"/>
                    <a:pt x="597" y="717"/>
                    <a:pt x="592" y="710"/>
                  </a:cubicBezTo>
                  <a:cubicBezTo>
                    <a:pt x="580" y="671"/>
                    <a:pt x="589" y="694"/>
                    <a:pt x="555" y="643"/>
                  </a:cubicBezTo>
                  <a:cubicBezTo>
                    <a:pt x="550" y="636"/>
                    <a:pt x="540" y="621"/>
                    <a:pt x="540" y="621"/>
                  </a:cubicBezTo>
                  <a:cubicBezTo>
                    <a:pt x="519" y="510"/>
                    <a:pt x="518" y="392"/>
                    <a:pt x="518" y="28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238" name="Freeform 92"/>
            <p:cNvSpPr>
              <a:spLocks/>
            </p:cNvSpPr>
            <p:nvPr/>
          </p:nvSpPr>
          <p:spPr bwMode="auto">
            <a:xfrm>
              <a:off x="4846" y="1713"/>
              <a:ext cx="516" cy="436"/>
            </a:xfrm>
            <a:custGeom>
              <a:avLst/>
              <a:gdLst>
                <a:gd name="T0" fmla="*/ 123 w 768"/>
                <a:gd name="T1" fmla="*/ 46 h 630"/>
                <a:gd name="T2" fmla="*/ 48 w 768"/>
                <a:gd name="T3" fmla="*/ 51 h 630"/>
                <a:gd name="T4" fmla="*/ 3 w 768"/>
                <a:gd name="T5" fmla="*/ 118 h 630"/>
                <a:gd name="T6" fmla="*/ 9 w 768"/>
                <a:gd name="T7" fmla="*/ 215 h 630"/>
                <a:gd name="T8" fmla="*/ 38 w 768"/>
                <a:gd name="T9" fmla="*/ 246 h 630"/>
                <a:gd name="T10" fmla="*/ 73 w 768"/>
                <a:gd name="T11" fmla="*/ 287 h 630"/>
                <a:gd name="T12" fmla="*/ 158 w 768"/>
                <a:gd name="T13" fmla="*/ 379 h 630"/>
                <a:gd name="T14" fmla="*/ 173 w 768"/>
                <a:gd name="T15" fmla="*/ 394 h 630"/>
                <a:gd name="T16" fmla="*/ 222 w 768"/>
                <a:gd name="T17" fmla="*/ 410 h 630"/>
                <a:gd name="T18" fmla="*/ 302 w 768"/>
                <a:gd name="T19" fmla="*/ 436 h 630"/>
                <a:gd name="T20" fmla="*/ 402 w 768"/>
                <a:gd name="T21" fmla="*/ 420 h 630"/>
                <a:gd name="T22" fmla="*/ 441 w 768"/>
                <a:gd name="T23" fmla="*/ 405 h 630"/>
                <a:gd name="T24" fmla="*/ 462 w 768"/>
                <a:gd name="T25" fmla="*/ 369 h 630"/>
                <a:gd name="T26" fmla="*/ 482 w 768"/>
                <a:gd name="T27" fmla="*/ 328 h 630"/>
                <a:gd name="T28" fmla="*/ 486 w 768"/>
                <a:gd name="T29" fmla="*/ 302 h 630"/>
                <a:gd name="T30" fmla="*/ 497 w 768"/>
                <a:gd name="T31" fmla="*/ 287 h 630"/>
                <a:gd name="T32" fmla="*/ 516 w 768"/>
                <a:gd name="T33" fmla="*/ 205 h 630"/>
                <a:gd name="T34" fmla="*/ 511 w 768"/>
                <a:gd name="T35" fmla="*/ 123 h 630"/>
                <a:gd name="T36" fmla="*/ 486 w 768"/>
                <a:gd name="T37" fmla="*/ 77 h 630"/>
                <a:gd name="T38" fmla="*/ 312 w 768"/>
                <a:gd name="T39" fmla="*/ 0 h 630"/>
                <a:gd name="T40" fmla="*/ 138 w 768"/>
                <a:gd name="T41" fmla="*/ 21 h 630"/>
                <a:gd name="T42" fmla="*/ 123 w 768"/>
                <a:gd name="T43" fmla="*/ 46 h 63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68" h="630">
                  <a:moveTo>
                    <a:pt x="183" y="67"/>
                  </a:moveTo>
                  <a:cubicBezTo>
                    <a:pt x="146" y="41"/>
                    <a:pt x="112" y="61"/>
                    <a:pt x="72" y="74"/>
                  </a:cubicBezTo>
                  <a:cubicBezTo>
                    <a:pt x="13" y="114"/>
                    <a:pt x="28" y="107"/>
                    <a:pt x="5" y="170"/>
                  </a:cubicBezTo>
                  <a:cubicBezTo>
                    <a:pt x="8" y="217"/>
                    <a:pt x="0" y="266"/>
                    <a:pt x="13" y="311"/>
                  </a:cubicBezTo>
                  <a:cubicBezTo>
                    <a:pt x="19" y="331"/>
                    <a:pt x="45" y="339"/>
                    <a:pt x="57" y="356"/>
                  </a:cubicBezTo>
                  <a:cubicBezTo>
                    <a:pt x="92" y="407"/>
                    <a:pt x="72" y="390"/>
                    <a:pt x="109" y="415"/>
                  </a:cubicBezTo>
                  <a:cubicBezTo>
                    <a:pt x="145" y="467"/>
                    <a:pt x="187" y="508"/>
                    <a:pt x="235" y="548"/>
                  </a:cubicBezTo>
                  <a:cubicBezTo>
                    <a:pt x="243" y="555"/>
                    <a:pt x="248" y="565"/>
                    <a:pt x="257" y="570"/>
                  </a:cubicBezTo>
                  <a:cubicBezTo>
                    <a:pt x="283" y="584"/>
                    <a:pt x="305" y="583"/>
                    <a:pt x="331" y="593"/>
                  </a:cubicBezTo>
                  <a:cubicBezTo>
                    <a:pt x="371" y="608"/>
                    <a:pt x="408" y="621"/>
                    <a:pt x="450" y="630"/>
                  </a:cubicBezTo>
                  <a:cubicBezTo>
                    <a:pt x="498" y="625"/>
                    <a:pt x="551" y="623"/>
                    <a:pt x="598" y="607"/>
                  </a:cubicBezTo>
                  <a:cubicBezTo>
                    <a:pt x="618" y="600"/>
                    <a:pt x="657" y="585"/>
                    <a:pt x="657" y="585"/>
                  </a:cubicBezTo>
                  <a:cubicBezTo>
                    <a:pt x="675" y="536"/>
                    <a:pt x="651" y="594"/>
                    <a:pt x="687" y="533"/>
                  </a:cubicBezTo>
                  <a:cubicBezTo>
                    <a:pt x="698" y="514"/>
                    <a:pt x="717" y="474"/>
                    <a:pt x="717" y="474"/>
                  </a:cubicBezTo>
                  <a:cubicBezTo>
                    <a:pt x="719" y="462"/>
                    <a:pt x="720" y="449"/>
                    <a:pt x="724" y="437"/>
                  </a:cubicBezTo>
                  <a:cubicBezTo>
                    <a:pt x="727" y="429"/>
                    <a:pt x="736" y="423"/>
                    <a:pt x="739" y="415"/>
                  </a:cubicBezTo>
                  <a:cubicBezTo>
                    <a:pt x="750" y="382"/>
                    <a:pt x="760" y="332"/>
                    <a:pt x="768" y="296"/>
                  </a:cubicBezTo>
                  <a:cubicBezTo>
                    <a:pt x="766" y="257"/>
                    <a:pt x="766" y="217"/>
                    <a:pt x="761" y="178"/>
                  </a:cubicBezTo>
                  <a:cubicBezTo>
                    <a:pt x="754" y="127"/>
                    <a:pt x="750" y="142"/>
                    <a:pt x="724" y="111"/>
                  </a:cubicBezTo>
                  <a:cubicBezTo>
                    <a:pt x="653" y="27"/>
                    <a:pt x="566" y="24"/>
                    <a:pt x="465" y="0"/>
                  </a:cubicBezTo>
                  <a:cubicBezTo>
                    <a:pt x="370" y="4"/>
                    <a:pt x="294" y="6"/>
                    <a:pt x="205" y="30"/>
                  </a:cubicBezTo>
                  <a:cubicBezTo>
                    <a:pt x="154" y="63"/>
                    <a:pt x="144" y="53"/>
                    <a:pt x="183" y="6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054" name="Line 93"/>
          <p:cNvSpPr>
            <a:spLocks noChangeShapeType="1"/>
          </p:cNvSpPr>
          <p:nvPr/>
        </p:nvSpPr>
        <p:spPr bwMode="auto">
          <a:xfrm>
            <a:off x="5638800" y="29718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055" name="Group 94"/>
          <p:cNvGrpSpPr>
            <a:grpSpLocks/>
          </p:cNvGrpSpPr>
          <p:nvPr/>
        </p:nvGrpSpPr>
        <p:grpSpPr bwMode="auto">
          <a:xfrm>
            <a:off x="6629400" y="4114800"/>
            <a:ext cx="2286000" cy="2286000"/>
            <a:chOff x="3312" y="2640"/>
            <a:chExt cx="1440" cy="1440"/>
          </a:xfrm>
        </p:grpSpPr>
        <p:graphicFrame>
          <p:nvGraphicFramePr>
            <p:cNvPr id="2153" name="Object 95"/>
            <p:cNvGraphicFramePr>
              <a:graphicFrameLocks noChangeAspect="1"/>
            </p:cNvGraphicFramePr>
            <p:nvPr/>
          </p:nvGraphicFramePr>
          <p:xfrm>
            <a:off x="3312" y="2832"/>
            <a:ext cx="1440" cy="1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2" name="Worksheet" r:id="rId6" imgW="3419856" imgH="2934005" progId="Excel.Sheet.8">
                    <p:embed/>
                  </p:oleObj>
                </mc:Choice>
                <mc:Fallback>
                  <p:oleObj name="Worksheet" r:id="rId6" imgW="3419856" imgH="2934005" progId="Excel.Shee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12" y="2832"/>
                          <a:ext cx="1440" cy="1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54" name="Line 96"/>
            <p:cNvSpPr>
              <a:spLocks noChangeShapeType="1"/>
            </p:cNvSpPr>
            <p:nvPr/>
          </p:nvSpPr>
          <p:spPr bwMode="auto">
            <a:xfrm>
              <a:off x="3984" y="2640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056" name="Group 97"/>
          <p:cNvGrpSpPr>
            <a:grpSpLocks/>
          </p:cNvGrpSpPr>
          <p:nvPr/>
        </p:nvGrpSpPr>
        <p:grpSpPr bwMode="auto">
          <a:xfrm>
            <a:off x="3276600" y="4419600"/>
            <a:ext cx="3200400" cy="1981200"/>
            <a:chOff x="1200" y="2832"/>
            <a:chExt cx="2016" cy="1248"/>
          </a:xfrm>
        </p:grpSpPr>
        <p:grpSp>
          <p:nvGrpSpPr>
            <p:cNvPr id="2148" name="Group 98"/>
            <p:cNvGrpSpPr>
              <a:grpSpLocks/>
            </p:cNvGrpSpPr>
            <p:nvPr/>
          </p:nvGrpSpPr>
          <p:grpSpPr bwMode="auto">
            <a:xfrm>
              <a:off x="1200" y="2832"/>
              <a:ext cx="1440" cy="1248"/>
              <a:chOff x="3108" y="2256"/>
              <a:chExt cx="2148" cy="1872"/>
            </a:xfrm>
          </p:grpSpPr>
          <p:graphicFrame>
            <p:nvGraphicFramePr>
              <p:cNvPr id="2150" name="Object 99"/>
              <p:cNvGraphicFramePr>
                <a:graphicFrameLocks noChangeAspect="1"/>
              </p:cNvGraphicFramePr>
              <p:nvPr/>
            </p:nvGraphicFramePr>
            <p:xfrm>
              <a:off x="3108" y="2256"/>
              <a:ext cx="2148" cy="187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43" name="Worksheet" r:id="rId8" imgW="3410407" imgH="2924556" progId="Excel.Sheet.8">
                      <p:embed/>
                    </p:oleObj>
                  </mc:Choice>
                  <mc:Fallback>
                    <p:oleObj name="Worksheet" r:id="rId8" imgW="3410407" imgH="2924556" progId="Excel.Sheet.8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108" y="2256"/>
                            <a:ext cx="2148" cy="187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151" name="Freeform 100"/>
              <p:cNvSpPr>
                <a:spLocks/>
              </p:cNvSpPr>
              <p:nvPr/>
            </p:nvSpPr>
            <p:spPr bwMode="auto">
              <a:xfrm>
                <a:off x="3638" y="2571"/>
                <a:ext cx="728" cy="896"/>
              </a:xfrm>
              <a:custGeom>
                <a:avLst/>
                <a:gdLst>
                  <a:gd name="T0" fmla="*/ 199 w 728"/>
                  <a:gd name="T1" fmla="*/ 7 h 896"/>
                  <a:gd name="T2" fmla="*/ 110 w 728"/>
                  <a:gd name="T3" fmla="*/ 96 h 896"/>
                  <a:gd name="T4" fmla="*/ 80 w 728"/>
                  <a:gd name="T5" fmla="*/ 140 h 896"/>
                  <a:gd name="T6" fmla="*/ 65 w 728"/>
                  <a:gd name="T7" fmla="*/ 162 h 896"/>
                  <a:gd name="T8" fmla="*/ 21 w 728"/>
                  <a:gd name="T9" fmla="*/ 303 h 896"/>
                  <a:gd name="T10" fmla="*/ 65 w 728"/>
                  <a:gd name="T11" fmla="*/ 703 h 896"/>
                  <a:gd name="T12" fmla="*/ 110 w 728"/>
                  <a:gd name="T13" fmla="*/ 763 h 896"/>
                  <a:gd name="T14" fmla="*/ 332 w 728"/>
                  <a:gd name="T15" fmla="*/ 896 h 896"/>
                  <a:gd name="T16" fmla="*/ 495 w 728"/>
                  <a:gd name="T17" fmla="*/ 851 h 896"/>
                  <a:gd name="T18" fmla="*/ 636 w 728"/>
                  <a:gd name="T19" fmla="*/ 711 h 896"/>
                  <a:gd name="T20" fmla="*/ 688 w 728"/>
                  <a:gd name="T21" fmla="*/ 607 h 896"/>
                  <a:gd name="T22" fmla="*/ 702 w 728"/>
                  <a:gd name="T23" fmla="*/ 563 h 896"/>
                  <a:gd name="T24" fmla="*/ 710 w 728"/>
                  <a:gd name="T25" fmla="*/ 540 h 896"/>
                  <a:gd name="T26" fmla="*/ 680 w 728"/>
                  <a:gd name="T27" fmla="*/ 296 h 896"/>
                  <a:gd name="T28" fmla="*/ 569 w 728"/>
                  <a:gd name="T29" fmla="*/ 133 h 896"/>
                  <a:gd name="T30" fmla="*/ 510 w 728"/>
                  <a:gd name="T31" fmla="*/ 88 h 896"/>
                  <a:gd name="T32" fmla="*/ 465 w 728"/>
                  <a:gd name="T33" fmla="*/ 59 h 896"/>
                  <a:gd name="T34" fmla="*/ 295 w 728"/>
                  <a:gd name="T35" fmla="*/ 0 h 896"/>
                  <a:gd name="T36" fmla="*/ 206 w 728"/>
                  <a:gd name="T37" fmla="*/ 7 h 896"/>
                  <a:gd name="T38" fmla="*/ 184 w 728"/>
                  <a:gd name="T39" fmla="*/ 14 h 896"/>
                  <a:gd name="T40" fmla="*/ 199 w 728"/>
                  <a:gd name="T41" fmla="*/ 7 h 89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728" h="896">
                    <a:moveTo>
                      <a:pt x="199" y="7"/>
                    </a:moveTo>
                    <a:cubicBezTo>
                      <a:pt x="148" y="19"/>
                      <a:pt x="135" y="54"/>
                      <a:pt x="110" y="96"/>
                    </a:cubicBezTo>
                    <a:cubicBezTo>
                      <a:pt x="101" y="111"/>
                      <a:pt x="90" y="125"/>
                      <a:pt x="80" y="140"/>
                    </a:cubicBezTo>
                    <a:cubicBezTo>
                      <a:pt x="75" y="147"/>
                      <a:pt x="65" y="162"/>
                      <a:pt x="65" y="162"/>
                    </a:cubicBezTo>
                    <a:cubicBezTo>
                      <a:pt x="50" y="210"/>
                      <a:pt x="33" y="254"/>
                      <a:pt x="21" y="303"/>
                    </a:cubicBezTo>
                    <a:cubicBezTo>
                      <a:pt x="4" y="446"/>
                      <a:pt x="0" y="574"/>
                      <a:pt x="65" y="703"/>
                    </a:cubicBezTo>
                    <a:cubicBezTo>
                      <a:pt x="79" y="731"/>
                      <a:pt x="83" y="744"/>
                      <a:pt x="110" y="763"/>
                    </a:cubicBezTo>
                    <a:cubicBezTo>
                      <a:pt x="159" y="835"/>
                      <a:pt x="250" y="874"/>
                      <a:pt x="332" y="896"/>
                    </a:cubicBezTo>
                    <a:cubicBezTo>
                      <a:pt x="394" y="889"/>
                      <a:pt x="441" y="878"/>
                      <a:pt x="495" y="851"/>
                    </a:cubicBezTo>
                    <a:cubicBezTo>
                      <a:pt x="537" y="789"/>
                      <a:pt x="571" y="751"/>
                      <a:pt x="636" y="711"/>
                    </a:cubicBezTo>
                    <a:cubicBezTo>
                      <a:pt x="660" y="674"/>
                      <a:pt x="672" y="647"/>
                      <a:pt x="688" y="607"/>
                    </a:cubicBezTo>
                    <a:cubicBezTo>
                      <a:pt x="694" y="593"/>
                      <a:pt x="697" y="578"/>
                      <a:pt x="702" y="563"/>
                    </a:cubicBezTo>
                    <a:cubicBezTo>
                      <a:pt x="705" y="555"/>
                      <a:pt x="710" y="540"/>
                      <a:pt x="710" y="540"/>
                    </a:cubicBezTo>
                    <a:cubicBezTo>
                      <a:pt x="720" y="459"/>
                      <a:pt x="728" y="366"/>
                      <a:pt x="680" y="296"/>
                    </a:cubicBezTo>
                    <a:cubicBezTo>
                      <a:pt x="659" y="231"/>
                      <a:pt x="621" y="176"/>
                      <a:pt x="569" y="133"/>
                    </a:cubicBezTo>
                    <a:cubicBezTo>
                      <a:pt x="550" y="117"/>
                      <a:pt x="530" y="103"/>
                      <a:pt x="510" y="88"/>
                    </a:cubicBezTo>
                    <a:cubicBezTo>
                      <a:pt x="496" y="77"/>
                      <a:pt x="465" y="59"/>
                      <a:pt x="465" y="59"/>
                    </a:cubicBezTo>
                    <a:cubicBezTo>
                      <a:pt x="428" y="0"/>
                      <a:pt x="358" y="5"/>
                      <a:pt x="295" y="0"/>
                    </a:cubicBezTo>
                    <a:cubicBezTo>
                      <a:pt x="265" y="2"/>
                      <a:pt x="236" y="3"/>
                      <a:pt x="206" y="7"/>
                    </a:cubicBezTo>
                    <a:cubicBezTo>
                      <a:pt x="198" y="8"/>
                      <a:pt x="192" y="14"/>
                      <a:pt x="184" y="14"/>
                    </a:cubicBezTo>
                    <a:cubicBezTo>
                      <a:pt x="178" y="14"/>
                      <a:pt x="194" y="9"/>
                      <a:pt x="199" y="7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152" name="Freeform 101"/>
              <p:cNvSpPr>
                <a:spLocks/>
              </p:cNvSpPr>
              <p:nvPr/>
            </p:nvSpPr>
            <p:spPr bwMode="auto">
              <a:xfrm>
                <a:off x="4090" y="2934"/>
                <a:ext cx="802" cy="889"/>
              </a:xfrm>
              <a:custGeom>
                <a:avLst/>
                <a:gdLst>
                  <a:gd name="T0" fmla="*/ 510 w 802"/>
                  <a:gd name="T1" fmla="*/ 44 h 889"/>
                  <a:gd name="T2" fmla="*/ 376 w 802"/>
                  <a:gd name="T3" fmla="*/ 177 h 889"/>
                  <a:gd name="T4" fmla="*/ 236 w 802"/>
                  <a:gd name="T5" fmla="*/ 296 h 889"/>
                  <a:gd name="T6" fmla="*/ 221 w 802"/>
                  <a:gd name="T7" fmla="*/ 318 h 889"/>
                  <a:gd name="T8" fmla="*/ 199 w 802"/>
                  <a:gd name="T9" fmla="*/ 333 h 889"/>
                  <a:gd name="T10" fmla="*/ 191 w 802"/>
                  <a:gd name="T11" fmla="*/ 355 h 889"/>
                  <a:gd name="T12" fmla="*/ 169 w 802"/>
                  <a:gd name="T13" fmla="*/ 385 h 889"/>
                  <a:gd name="T14" fmla="*/ 132 w 802"/>
                  <a:gd name="T15" fmla="*/ 496 h 889"/>
                  <a:gd name="T16" fmla="*/ 110 w 802"/>
                  <a:gd name="T17" fmla="*/ 518 h 889"/>
                  <a:gd name="T18" fmla="*/ 80 w 802"/>
                  <a:gd name="T19" fmla="*/ 562 h 889"/>
                  <a:gd name="T20" fmla="*/ 43 w 802"/>
                  <a:gd name="T21" fmla="*/ 629 h 889"/>
                  <a:gd name="T22" fmla="*/ 13 w 802"/>
                  <a:gd name="T23" fmla="*/ 703 h 889"/>
                  <a:gd name="T24" fmla="*/ 36 w 802"/>
                  <a:gd name="T25" fmla="*/ 844 h 889"/>
                  <a:gd name="T26" fmla="*/ 80 w 802"/>
                  <a:gd name="T27" fmla="*/ 874 h 889"/>
                  <a:gd name="T28" fmla="*/ 124 w 802"/>
                  <a:gd name="T29" fmla="*/ 888 h 889"/>
                  <a:gd name="T30" fmla="*/ 354 w 802"/>
                  <a:gd name="T31" fmla="*/ 874 h 889"/>
                  <a:gd name="T32" fmla="*/ 517 w 802"/>
                  <a:gd name="T33" fmla="*/ 822 h 889"/>
                  <a:gd name="T34" fmla="*/ 569 w 802"/>
                  <a:gd name="T35" fmla="*/ 792 h 889"/>
                  <a:gd name="T36" fmla="*/ 673 w 802"/>
                  <a:gd name="T37" fmla="*/ 651 h 889"/>
                  <a:gd name="T38" fmla="*/ 695 w 802"/>
                  <a:gd name="T39" fmla="*/ 600 h 889"/>
                  <a:gd name="T40" fmla="*/ 747 w 802"/>
                  <a:gd name="T41" fmla="*/ 533 h 889"/>
                  <a:gd name="T42" fmla="*/ 784 w 802"/>
                  <a:gd name="T43" fmla="*/ 451 h 889"/>
                  <a:gd name="T44" fmla="*/ 798 w 802"/>
                  <a:gd name="T45" fmla="*/ 385 h 889"/>
                  <a:gd name="T46" fmla="*/ 650 w 802"/>
                  <a:gd name="T47" fmla="*/ 0 h 889"/>
                  <a:gd name="T48" fmla="*/ 532 w 802"/>
                  <a:gd name="T49" fmla="*/ 22 h 889"/>
                  <a:gd name="T50" fmla="*/ 510 w 802"/>
                  <a:gd name="T51" fmla="*/ 44 h 88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802" h="889">
                    <a:moveTo>
                      <a:pt x="510" y="44"/>
                    </a:moveTo>
                    <a:cubicBezTo>
                      <a:pt x="455" y="80"/>
                      <a:pt x="422" y="133"/>
                      <a:pt x="376" y="177"/>
                    </a:cubicBezTo>
                    <a:cubicBezTo>
                      <a:pt x="346" y="236"/>
                      <a:pt x="298" y="273"/>
                      <a:pt x="236" y="296"/>
                    </a:cubicBezTo>
                    <a:cubicBezTo>
                      <a:pt x="231" y="303"/>
                      <a:pt x="227" y="312"/>
                      <a:pt x="221" y="318"/>
                    </a:cubicBezTo>
                    <a:cubicBezTo>
                      <a:pt x="215" y="324"/>
                      <a:pt x="205" y="326"/>
                      <a:pt x="199" y="333"/>
                    </a:cubicBezTo>
                    <a:cubicBezTo>
                      <a:pt x="194" y="339"/>
                      <a:pt x="195" y="348"/>
                      <a:pt x="191" y="355"/>
                    </a:cubicBezTo>
                    <a:cubicBezTo>
                      <a:pt x="185" y="366"/>
                      <a:pt x="176" y="375"/>
                      <a:pt x="169" y="385"/>
                    </a:cubicBezTo>
                    <a:cubicBezTo>
                      <a:pt x="156" y="422"/>
                      <a:pt x="155" y="463"/>
                      <a:pt x="132" y="496"/>
                    </a:cubicBezTo>
                    <a:cubicBezTo>
                      <a:pt x="126" y="504"/>
                      <a:pt x="116" y="510"/>
                      <a:pt x="110" y="518"/>
                    </a:cubicBezTo>
                    <a:cubicBezTo>
                      <a:pt x="99" y="532"/>
                      <a:pt x="80" y="562"/>
                      <a:pt x="80" y="562"/>
                    </a:cubicBezTo>
                    <a:cubicBezTo>
                      <a:pt x="68" y="602"/>
                      <a:pt x="78" y="578"/>
                      <a:pt x="43" y="629"/>
                    </a:cubicBezTo>
                    <a:cubicBezTo>
                      <a:pt x="28" y="651"/>
                      <a:pt x="22" y="678"/>
                      <a:pt x="13" y="703"/>
                    </a:cubicBezTo>
                    <a:cubicBezTo>
                      <a:pt x="15" y="727"/>
                      <a:pt x="0" y="812"/>
                      <a:pt x="36" y="844"/>
                    </a:cubicBezTo>
                    <a:cubicBezTo>
                      <a:pt x="49" y="856"/>
                      <a:pt x="65" y="864"/>
                      <a:pt x="80" y="874"/>
                    </a:cubicBezTo>
                    <a:cubicBezTo>
                      <a:pt x="93" y="883"/>
                      <a:pt x="124" y="888"/>
                      <a:pt x="124" y="888"/>
                    </a:cubicBezTo>
                    <a:cubicBezTo>
                      <a:pt x="167" y="886"/>
                      <a:pt x="287" y="889"/>
                      <a:pt x="354" y="874"/>
                    </a:cubicBezTo>
                    <a:cubicBezTo>
                      <a:pt x="410" y="861"/>
                      <a:pt x="461" y="835"/>
                      <a:pt x="517" y="822"/>
                    </a:cubicBezTo>
                    <a:cubicBezTo>
                      <a:pt x="534" y="811"/>
                      <a:pt x="553" y="804"/>
                      <a:pt x="569" y="792"/>
                    </a:cubicBezTo>
                    <a:cubicBezTo>
                      <a:pt x="613" y="757"/>
                      <a:pt x="651" y="702"/>
                      <a:pt x="673" y="651"/>
                    </a:cubicBezTo>
                    <a:cubicBezTo>
                      <a:pt x="680" y="634"/>
                      <a:pt x="685" y="615"/>
                      <a:pt x="695" y="600"/>
                    </a:cubicBezTo>
                    <a:cubicBezTo>
                      <a:pt x="711" y="577"/>
                      <a:pt x="747" y="533"/>
                      <a:pt x="747" y="533"/>
                    </a:cubicBezTo>
                    <a:cubicBezTo>
                      <a:pt x="756" y="504"/>
                      <a:pt x="784" y="451"/>
                      <a:pt x="784" y="451"/>
                    </a:cubicBezTo>
                    <a:cubicBezTo>
                      <a:pt x="787" y="439"/>
                      <a:pt x="798" y="395"/>
                      <a:pt x="798" y="385"/>
                    </a:cubicBezTo>
                    <a:cubicBezTo>
                      <a:pt x="798" y="264"/>
                      <a:pt x="802" y="46"/>
                      <a:pt x="650" y="0"/>
                    </a:cubicBezTo>
                    <a:cubicBezTo>
                      <a:pt x="598" y="5"/>
                      <a:pt x="575" y="6"/>
                      <a:pt x="532" y="22"/>
                    </a:cubicBezTo>
                    <a:cubicBezTo>
                      <a:pt x="516" y="46"/>
                      <a:pt x="526" y="44"/>
                      <a:pt x="510" y="44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2149" name="Line 102"/>
            <p:cNvSpPr>
              <a:spLocks noChangeShapeType="1"/>
            </p:cNvSpPr>
            <p:nvPr/>
          </p:nvSpPr>
          <p:spPr bwMode="auto">
            <a:xfrm flipH="1">
              <a:off x="2784" y="3264"/>
              <a:ext cx="4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57" name="Rectangle 103"/>
          <p:cNvSpPr>
            <a:spLocks noChangeArrowheads="1"/>
          </p:cNvSpPr>
          <p:nvPr/>
        </p:nvSpPr>
        <p:spPr bwMode="auto">
          <a:xfrm>
            <a:off x="101600" y="2084388"/>
            <a:ext cx="2222500" cy="1990725"/>
          </a:xfrm>
          <a:prstGeom prst="rect">
            <a:avLst/>
          </a:prstGeom>
          <a:solidFill>
            <a:srgbClr val="FFFFFF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58" name="Rectangle 104"/>
          <p:cNvSpPr>
            <a:spLocks noChangeArrowheads="1"/>
          </p:cNvSpPr>
          <p:nvPr/>
        </p:nvSpPr>
        <p:spPr bwMode="auto">
          <a:xfrm>
            <a:off x="314325" y="2225675"/>
            <a:ext cx="1906588" cy="16065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59" name="Line 105"/>
          <p:cNvSpPr>
            <a:spLocks noChangeShapeType="1"/>
          </p:cNvSpPr>
          <p:nvPr/>
        </p:nvSpPr>
        <p:spPr bwMode="auto">
          <a:xfrm>
            <a:off x="314325" y="3670300"/>
            <a:ext cx="19065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0" name="Line 106"/>
          <p:cNvSpPr>
            <a:spLocks noChangeShapeType="1"/>
          </p:cNvSpPr>
          <p:nvPr/>
        </p:nvSpPr>
        <p:spPr bwMode="auto">
          <a:xfrm>
            <a:off x="314325" y="3509963"/>
            <a:ext cx="190658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1" name="Line 107"/>
          <p:cNvSpPr>
            <a:spLocks noChangeShapeType="1"/>
          </p:cNvSpPr>
          <p:nvPr/>
        </p:nvSpPr>
        <p:spPr bwMode="auto">
          <a:xfrm>
            <a:off x="314325" y="3348038"/>
            <a:ext cx="190658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2" name="Line 108"/>
          <p:cNvSpPr>
            <a:spLocks noChangeShapeType="1"/>
          </p:cNvSpPr>
          <p:nvPr/>
        </p:nvSpPr>
        <p:spPr bwMode="auto">
          <a:xfrm>
            <a:off x="314325" y="3187700"/>
            <a:ext cx="19065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3" name="Line 109"/>
          <p:cNvSpPr>
            <a:spLocks noChangeShapeType="1"/>
          </p:cNvSpPr>
          <p:nvPr/>
        </p:nvSpPr>
        <p:spPr bwMode="auto">
          <a:xfrm>
            <a:off x="314325" y="3025775"/>
            <a:ext cx="19065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4" name="Line 110"/>
          <p:cNvSpPr>
            <a:spLocks noChangeShapeType="1"/>
          </p:cNvSpPr>
          <p:nvPr/>
        </p:nvSpPr>
        <p:spPr bwMode="auto">
          <a:xfrm>
            <a:off x="314325" y="2870200"/>
            <a:ext cx="19065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5" name="Line 111"/>
          <p:cNvSpPr>
            <a:spLocks noChangeShapeType="1"/>
          </p:cNvSpPr>
          <p:nvPr/>
        </p:nvSpPr>
        <p:spPr bwMode="auto">
          <a:xfrm>
            <a:off x="314325" y="2709863"/>
            <a:ext cx="190658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6" name="Line 112"/>
          <p:cNvSpPr>
            <a:spLocks noChangeShapeType="1"/>
          </p:cNvSpPr>
          <p:nvPr/>
        </p:nvSpPr>
        <p:spPr bwMode="auto">
          <a:xfrm>
            <a:off x="314325" y="2547938"/>
            <a:ext cx="190658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7" name="Line 113"/>
          <p:cNvSpPr>
            <a:spLocks noChangeShapeType="1"/>
          </p:cNvSpPr>
          <p:nvPr/>
        </p:nvSpPr>
        <p:spPr bwMode="auto">
          <a:xfrm>
            <a:off x="314325" y="2387600"/>
            <a:ext cx="19065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8" name="Line 114"/>
          <p:cNvSpPr>
            <a:spLocks noChangeShapeType="1"/>
          </p:cNvSpPr>
          <p:nvPr/>
        </p:nvSpPr>
        <p:spPr bwMode="auto">
          <a:xfrm>
            <a:off x="314325" y="2225675"/>
            <a:ext cx="19065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9" name="Line 115"/>
          <p:cNvSpPr>
            <a:spLocks noChangeShapeType="1"/>
          </p:cNvSpPr>
          <p:nvPr/>
        </p:nvSpPr>
        <p:spPr bwMode="auto">
          <a:xfrm>
            <a:off x="506413" y="2225675"/>
            <a:ext cx="1587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0" name="Line 116"/>
          <p:cNvSpPr>
            <a:spLocks noChangeShapeType="1"/>
          </p:cNvSpPr>
          <p:nvPr/>
        </p:nvSpPr>
        <p:spPr bwMode="auto">
          <a:xfrm>
            <a:off x="692150" y="2225675"/>
            <a:ext cx="1588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1" name="Line 117"/>
          <p:cNvSpPr>
            <a:spLocks noChangeShapeType="1"/>
          </p:cNvSpPr>
          <p:nvPr/>
        </p:nvSpPr>
        <p:spPr bwMode="auto">
          <a:xfrm>
            <a:off x="885825" y="2225675"/>
            <a:ext cx="1588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2" name="Line 118"/>
          <p:cNvSpPr>
            <a:spLocks noChangeShapeType="1"/>
          </p:cNvSpPr>
          <p:nvPr/>
        </p:nvSpPr>
        <p:spPr bwMode="auto">
          <a:xfrm>
            <a:off x="1077913" y="2225675"/>
            <a:ext cx="1587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3" name="Line 119"/>
          <p:cNvSpPr>
            <a:spLocks noChangeShapeType="1"/>
          </p:cNvSpPr>
          <p:nvPr/>
        </p:nvSpPr>
        <p:spPr bwMode="auto">
          <a:xfrm>
            <a:off x="1270000" y="2225675"/>
            <a:ext cx="1588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4" name="Line 120"/>
          <p:cNvSpPr>
            <a:spLocks noChangeShapeType="1"/>
          </p:cNvSpPr>
          <p:nvPr/>
        </p:nvSpPr>
        <p:spPr bwMode="auto">
          <a:xfrm>
            <a:off x="1457325" y="2225675"/>
            <a:ext cx="1588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5" name="Line 121"/>
          <p:cNvSpPr>
            <a:spLocks noChangeShapeType="1"/>
          </p:cNvSpPr>
          <p:nvPr/>
        </p:nvSpPr>
        <p:spPr bwMode="auto">
          <a:xfrm>
            <a:off x="1649413" y="2225675"/>
            <a:ext cx="1587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6" name="Line 122"/>
          <p:cNvSpPr>
            <a:spLocks noChangeShapeType="1"/>
          </p:cNvSpPr>
          <p:nvPr/>
        </p:nvSpPr>
        <p:spPr bwMode="auto">
          <a:xfrm>
            <a:off x="1841500" y="2225675"/>
            <a:ext cx="1588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7" name="Line 123"/>
          <p:cNvSpPr>
            <a:spLocks noChangeShapeType="1"/>
          </p:cNvSpPr>
          <p:nvPr/>
        </p:nvSpPr>
        <p:spPr bwMode="auto">
          <a:xfrm>
            <a:off x="2028825" y="2225675"/>
            <a:ext cx="1588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" name="Line 124"/>
          <p:cNvSpPr>
            <a:spLocks noChangeShapeType="1"/>
          </p:cNvSpPr>
          <p:nvPr/>
        </p:nvSpPr>
        <p:spPr bwMode="auto">
          <a:xfrm>
            <a:off x="2220913" y="2225675"/>
            <a:ext cx="1587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9" name="Rectangle 125"/>
          <p:cNvSpPr>
            <a:spLocks noChangeArrowheads="1"/>
          </p:cNvSpPr>
          <p:nvPr/>
        </p:nvSpPr>
        <p:spPr bwMode="auto">
          <a:xfrm>
            <a:off x="314325" y="2225675"/>
            <a:ext cx="1906588" cy="1606550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80" name="Line 126"/>
          <p:cNvSpPr>
            <a:spLocks noChangeShapeType="1"/>
          </p:cNvSpPr>
          <p:nvPr/>
        </p:nvSpPr>
        <p:spPr bwMode="auto">
          <a:xfrm>
            <a:off x="314325" y="2225675"/>
            <a:ext cx="1588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1" name="Line 127"/>
          <p:cNvSpPr>
            <a:spLocks noChangeShapeType="1"/>
          </p:cNvSpPr>
          <p:nvPr/>
        </p:nvSpPr>
        <p:spPr bwMode="auto">
          <a:xfrm>
            <a:off x="295275" y="3832225"/>
            <a:ext cx="190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2" name="Line 128"/>
          <p:cNvSpPr>
            <a:spLocks noChangeShapeType="1"/>
          </p:cNvSpPr>
          <p:nvPr/>
        </p:nvSpPr>
        <p:spPr bwMode="auto">
          <a:xfrm>
            <a:off x="295275" y="3670300"/>
            <a:ext cx="190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3" name="Line 129"/>
          <p:cNvSpPr>
            <a:spLocks noChangeShapeType="1"/>
          </p:cNvSpPr>
          <p:nvPr/>
        </p:nvSpPr>
        <p:spPr bwMode="auto">
          <a:xfrm>
            <a:off x="295275" y="3509963"/>
            <a:ext cx="190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4" name="Line 130"/>
          <p:cNvSpPr>
            <a:spLocks noChangeShapeType="1"/>
          </p:cNvSpPr>
          <p:nvPr/>
        </p:nvSpPr>
        <p:spPr bwMode="auto">
          <a:xfrm>
            <a:off x="295275" y="3348038"/>
            <a:ext cx="190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5" name="Line 131"/>
          <p:cNvSpPr>
            <a:spLocks noChangeShapeType="1"/>
          </p:cNvSpPr>
          <p:nvPr/>
        </p:nvSpPr>
        <p:spPr bwMode="auto">
          <a:xfrm>
            <a:off x="295275" y="3187700"/>
            <a:ext cx="190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6" name="Line 132"/>
          <p:cNvSpPr>
            <a:spLocks noChangeShapeType="1"/>
          </p:cNvSpPr>
          <p:nvPr/>
        </p:nvSpPr>
        <p:spPr bwMode="auto">
          <a:xfrm>
            <a:off x="295275" y="3025775"/>
            <a:ext cx="190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7" name="Line 133"/>
          <p:cNvSpPr>
            <a:spLocks noChangeShapeType="1"/>
          </p:cNvSpPr>
          <p:nvPr/>
        </p:nvSpPr>
        <p:spPr bwMode="auto">
          <a:xfrm>
            <a:off x="295275" y="2870200"/>
            <a:ext cx="190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8" name="Line 134"/>
          <p:cNvSpPr>
            <a:spLocks noChangeShapeType="1"/>
          </p:cNvSpPr>
          <p:nvPr/>
        </p:nvSpPr>
        <p:spPr bwMode="auto">
          <a:xfrm>
            <a:off x="295275" y="2709863"/>
            <a:ext cx="190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9" name="Line 135"/>
          <p:cNvSpPr>
            <a:spLocks noChangeShapeType="1"/>
          </p:cNvSpPr>
          <p:nvPr/>
        </p:nvSpPr>
        <p:spPr bwMode="auto">
          <a:xfrm>
            <a:off x="295275" y="2547938"/>
            <a:ext cx="190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0" name="Line 136"/>
          <p:cNvSpPr>
            <a:spLocks noChangeShapeType="1"/>
          </p:cNvSpPr>
          <p:nvPr/>
        </p:nvSpPr>
        <p:spPr bwMode="auto">
          <a:xfrm>
            <a:off x="295275" y="2387600"/>
            <a:ext cx="190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1" name="Line 137"/>
          <p:cNvSpPr>
            <a:spLocks noChangeShapeType="1"/>
          </p:cNvSpPr>
          <p:nvPr/>
        </p:nvSpPr>
        <p:spPr bwMode="auto">
          <a:xfrm>
            <a:off x="295275" y="2225675"/>
            <a:ext cx="190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2" name="Line 138"/>
          <p:cNvSpPr>
            <a:spLocks noChangeShapeType="1"/>
          </p:cNvSpPr>
          <p:nvPr/>
        </p:nvSpPr>
        <p:spPr bwMode="auto">
          <a:xfrm>
            <a:off x="314325" y="3832225"/>
            <a:ext cx="19065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3" name="Line 139"/>
          <p:cNvSpPr>
            <a:spLocks noChangeShapeType="1"/>
          </p:cNvSpPr>
          <p:nvPr/>
        </p:nvSpPr>
        <p:spPr bwMode="auto">
          <a:xfrm flipV="1">
            <a:off x="314325" y="3832225"/>
            <a:ext cx="1588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4" name="Line 140"/>
          <p:cNvSpPr>
            <a:spLocks noChangeShapeType="1"/>
          </p:cNvSpPr>
          <p:nvPr/>
        </p:nvSpPr>
        <p:spPr bwMode="auto">
          <a:xfrm flipV="1">
            <a:off x="506413" y="3832225"/>
            <a:ext cx="1587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5" name="Line 141"/>
          <p:cNvSpPr>
            <a:spLocks noChangeShapeType="1"/>
          </p:cNvSpPr>
          <p:nvPr/>
        </p:nvSpPr>
        <p:spPr bwMode="auto">
          <a:xfrm flipV="1">
            <a:off x="692150" y="3832225"/>
            <a:ext cx="1588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6" name="Line 142"/>
          <p:cNvSpPr>
            <a:spLocks noChangeShapeType="1"/>
          </p:cNvSpPr>
          <p:nvPr/>
        </p:nvSpPr>
        <p:spPr bwMode="auto">
          <a:xfrm flipV="1">
            <a:off x="885825" y="3832225"/>
            <a:ext cx="1588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7" name="Line 143"/>
          <p:cNvSpPr>
            <a:spLocks noChangeShapeType="1"/>
          </p:cNvSpPr>
          <p:nvPr/>
        </p:nvSpPr>
        <p:spPr bwMode="auto">
          <a:xfrm flipV="1">
            <a:off x="1077913" y="3832225"/>
            <a:ext cx="1587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8" name="Line 144"/>
          <p:cNvSpPr>
            <a:spLocks noChangeShapeType="1"/>
          </p:cNvSpPr>
          <p:nvPr/>
        </p:nvSpPr>
        <p:spPr bwMode="auto">
          <a:xfrm flipV="1">
            <a:off x="1270000" y="3832225"/>
            <a:ext cx="1588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9" name="Line 145"/>
          <p:cNvSpPr>
            <a:spLocks noChangeShapeType="1"/>
          </p:cNvSpPr>
          <p:nvPr/>
        </p:nvSpPr>
        <p:spPr bwMode="auto">
          <a:xfrm flipV="1">
            <a:off x="1457325" y="3832225"/>
            <a:ext cx="1588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0" name="Line 146"/>
          <p:cNvSpPr>
            <a:spLocks noChangeShapeType="1"/>
          </p:cNvSpPr>
          <p:nvPr/>
        </p:nvSpPr>
        <p:spPr bwMode="auto">
          <a:xfrm flipV="1">
            <a:off x="1649413" y="3832225"/>
            <a:ext cx="1587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1" name="Line 147"/>
          <p:cNvSpPr>
            <a:spLocks noChangeShapeType="1"/>
          </p:cNvSpPr>
          <p:nvPr/>
        </p:nvSpPr>
        <p:spPr bwMode="auto">
          <a:xfrm flipV="1">
            <a:off x="1841500" y="3832225"/>
            <a:ext cx="1588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2" name="Line 148"/>
          <p:cNvSpPr>
            <a:spLocks noChangeShapeType="1"/>
          </p:cNvSpPr>
          <p:nvPr/>
        </p:nvSpPr>
        <p:spPr bwMode="auto">
          <a:xfrm flipV="1">
            <a:off x="2028825" y="3832225"/>
            <a:ext cx="1588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3" name="Line 149"/>
          <p:cNvSpPr>
            <a:spLocks noChangeShapeType="1"/>
          </p:cNvSpPr>
          <p:nvPr/>
        </p:nvSpPr>
        <p:spPr bwMode="auto">
          <a:xfrm flipV="1">
            <a:off x="2220913" y="3832225"/>
            <a:ext cx="1587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4" name="Freeform 150"/>
          <p:cNvSpPr>
            <a:spLocks/>
          </p:cNvSpPr>
          <p:nvPr/>
        </p:nvSpPr>
        <p:spPr bwMode="auto">
          <a:xfrm>
            <a:off x="839788" y="2824163"/>
            <a:ext cx="90487" cy="93662"/>
          </a:xfrm>
          <a:custGeom>
            <a:avLst/>
            <a:gdLst>
              <a:gd name="T0" fmla="*/ 46037 w 57"/>
              <a:gd name="T1" fmla="*/ 0 h 59"/>
              <a:gd name="T2" fmla="*/ 90487 w 57"/>
              <a:gd name="T3" fmla="*/ 46037 h 59"/>
              <a:gd name="T4" fmla="*/ 46037 w 57"/>
              <a:gd name="T5" fmla="*/ 93662 h 59"/>
              <a:gd name="T6" fmla="*/ 0 w 57"/>
              <a:gd name="T7" fmla="*/ 46037 h 59"/>
              <a:gd name="T8" fmla="*/ 46037 w 57"/>
              <a:gd name="T9" fmla="*/ 0 h 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" h="59">
                <a:moveTo>
                  <a:pt x="29" y="0"/>
                </a:moveTo>
                <a:lnTo>
                  <a:pt x="57" y="29"/>
                </a:lnTo>
                <a:lnTo>
                  <a:pt x="29" y="59"/>
                </a:lnTo>
                <a:lnTo>
                  <a:pt x="0" y="29"/>
                </a:lnTo>
                <a:lnTo>
                  <a:pt x="29" y="0"/>
                </a:lnTo>
                <a:close/>
              </a:path>
            </a:pathLst>
          </a:custGeom>
          <a:solidFill>
            <a:srgbClr val="00FFFF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05" name="Freeform 151"/>
          <p:cNvSpPr>
            <a:spLocks/>
          </p:cNvSpPr>
          <p:nvPr/>
        </p:nvSpPr>
        <p:spPr bwMode="auto">
          <a:xfrm>
            <a:off x="1604963" y="3302000"/>
            <a:ext cx="88900" cy="93663"/>
          </a:xfrm>
          <a:custGeom>
            <a:avLst/>
            <a:gdLst>
              <a:gd name="T0" fmla="*/ 44450 w 56"/>
              <a:gd name="T1" fmla="*/ 0 h 59"/>
              <a:gd name="T2" fmla="*/ 88900 w 56"/>
              <a:gd name="T3" fmla="*/ 46038 h 59"/>
              <a:gd name="T4" fmla="*/ 44450 w 56"/>
              <a:gd name="T5" fmla="*/ 93663 h 59"/>
              <a:gd name="T6" fmla="*/ 0 w 56"/>
              <a:gd name="T7" fmla="*/ 46038 h 59"/>
              <a:gd name="T8" fmla="*/ 44450 w 56"/>
              <a:gd name="T9" fmla="*/ 0 h 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6" h="59">
                <a:moveTo>
                  <a:pt x="28" y="0"/>
                </a:moveTo>
                <a:lnTo>
                  <a:pt x="56" y="29"/>
                </a:lnTo>
                <a:lnTo>
                  <a:pt x="28" y="59"/>
                </a:lnTo>
                <a:lnTo>
                  <a:pt x="0" y="29"/>
                </a:lnTo>
                <a:lnTo>
                  <a:pt x="28" y="0"/>
                </a:lnTo>
                <a:close/>
              </a:path>
            </a:pathLst>
          </a:custGeom>
          <a:solidFill>
            <a:srgbClr val="000080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06" name="Freeform 152"/>
          <p:cNvSpPr>
            <a:spLocks/>
          </p:cNvSpPr>
          <p:nvPr/>
        </p:nvSpPr>
        <p:spPr bwMode="auto">
          <a:xfrm>
            <a:off x="1033463" y="2662238"/>
            <a:ext cx="88900" cy="93662"/>
          </a:xfrm>
          <a:custGeom>
            <a:avLst/>
            <a:gdLst>
              <a:gd name="T0" fmla="*/ 44450 w 56"/>
              <a:gd name="T1" fmla="*/ 0 h 59"/>
              <a:gd name="T2" fmla="*/ 88900 w 56"/>
              <a:gd name="T3" fmla="*/ 47625 h 59"/>
              <a:gd name="T4" fmla="*/ 44450 w 56"/>
              <a:gd name="T5" fmla="*/ 93662 h 59"/>
              <a:gd name="T6" fmla="*/ 0 w 56"/>
              <a:gd name="T7" fmla="*/ 47625 h 59"/>
              <a:gd name="T8" fmla="*/ 44450 w 56"/>
              <a:gd name="T9" fmla="*/ 0 h 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6" h="59">
                <a:moveTo>
                  <a:pt x="28" y="0"/>
                </a:moveTo>
                <a:lnTo>
                  <a:pt x="56" y="30"/>
                </a:lnTo>
                <a:lnTo>
                  <a:pt x="28" y="59"/>
                </a:lnTo>
                <a:lnTo>
                  <a:pt x="0" y="30"/>
                </a:lnTo>
                <a:lnTo>
                  <a:pt x="28" y="0"/>
                </a:lnTo>
                <a:close/>
              </a:path>
            </a:pathLst>
          </a:custGeom>
          <a:solidFill>
            <a:srgbClr val="00FFFF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07" name="Freeform 153"/>
          <p:cNvSpPr>
            <a:spLocks/>
          </p:cNvSpPr>
          <p:nvPr/>
        </p:nvSpPr>
        <p:spPr bwMode="auto">
          <a:xfrm>
            <a:off x="839788" y="2501900"/>
            <a:ext cx="90487" cy="93663"/>
          </a:xfrm>
          <a:custGeom>
            <a:avLst/>
            <a:gdLst>
              <a:gd name="T0" fmla="*/ 46037 w 57"/>
              <a:gd name="T1" fmla="*/ 0 h 59"/>
              <a:gd name="T2" fmla="*/ 90487 w 57"/>
              <a:gd name="T3" fmla="*/ 46038 h 59"/>
              <a:gd name="T4" fmla="*/ 46037 w 57"/>
              <a:gd name="T5" fmla="*/ 93663 h 59"/>
              <a:gd name="T6" fmla="*/ 0 w 57"/>
              <a:gd name="T7" fmla="*/ 46038 h 59"/>
              <a:gd name="T8" fmla="*/ 46037 w 57"/>
              <a:gd name="T9" fmla="*/ 0 h 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" h="59">
                <a:moveTo>
                  <a:pt x="29" y="0"/>
                </a:moveTo>
                <a:lnTo>
                  <a:pt x="57" y="29"/>
                </a:lnTo>
                <a:lnTo>
                  <a:pt x="29" y="59"/>
                </a:lnTo>
                <a:lnTo>
                  <a:pt x="0" y="29"/>
                </a:lnTo>
                <a:lnTo>
                  <a:pt x="29" y="0"/>
                </a:lnTo>
                <a:close/>
              </a:path>
            </a:pathLst>
          </a:custGeom>
          <a:solidFill>
            <a:srgbClr val="00FFFF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08" name="Freeform 154"/>
          <p:cNvSpPr>
            <a:spLocks/>
          </p:cNvSpPr>
          <p:nvPr/>
        </p:nvSpPr>
        <p:spPr bwMode="auto">
          <a:xfrm>
            <a:off x="1797050" y="2984500"/>
            <a:ext cx="90488" cy="95250"/>
          </a:xfrm>
          <a:custGeom>
            <a:avLst/>
            <a:gdLst>
              <a:gd name="T0" fmla="*/ 44450 w 57"/>
              <a:gd name="T1" fmla="*/ 0 h 60"/>
              <a:gd name="T2" fmla="*/ 90488 w 57"/>
              <a:gd name="T3" fmla="*/ 47625 h 60"/>
              <a:gd name="T4" fmla="*/ 44450 w 57"/>
              <a:gd name="T5" fmla="*/ 95250 h 60"/>
              <a:gd name="T6" fmla="*/ 0 w 57"/>
              <a:gd name="T7" fmla="*/ 47625 h 60"/>
              <a:gd name="T8" fmla="*/ 44450 w 57"/>
              <a:gd name="T9" fmla="*/ 0 h 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" h="60">
                <a:moveTo>
                  <a:pt x="28" y="0"/>
                </a:moveTo>
                <a:lnTo>
                  <a:pt x="57" y="30"/>
                </a:lnTo>
                <a:lnTo>
                  <a:pt x="28" y="60"/>
                </a:lnTo>
                <a:lnTo>
                  <a:pt x="0" y="30"/>
                </a:lnTo>
                <a:lnTo>
                  <a:pt x="28" y="0"/>
                </a:lnTo>
                <a:close/>
              </a:path>
            </a:pathLst>
          </a:custGeom>
          <a:solidFill>
            <a:srgbClr val="000080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09" name="Freeform 155"/>
          <p:cNvSpPr>
            <a:spLocks/>
          </p:cNvSpPr>
          <p:nvPr/>
        </p:nvSpPr>
        <p:spPr bwMode="auto">
          <a:xfrm>
            <a:off x="1033463" y="2984500"/>
            <a:ext cx="88900" cy="95250"/>
          </a:xfrm>
          <a:custGeom>
            <a:avLst/>
            <a:gdLst>
              <a:gd name="T0" fmla="*/ 44450 w 56"/>
              <a:gd name="T1" fmla="*/ 0 h 60"/>
              <a:gd name="T2" fmla="*/ 88900 w 56"/>
              <a:gd name="T3" fmla="*/ 47625 h 60"/>
              <a:gd name="T4" fmla="*/ 44450 w 56"/>
              <a:gd name="T5" fmla="*/ 95250 h 60"/>
              <a:gd name="T6" fmla="*/ 0 w 56"/>
              <a:gd name="T7" fmla="*/ 47625 h 60"/>
              <a:gd name="T8" fmla="*/ 44450 w 56"/>
              <a:gd name="T9" fmla="*/ 0 h 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6" h="60">
                <a:moveTo>
                  <a:pt x="28" y="0"/>
                </a:moveTo>
                <a:lnTo>
                  <a:pt x="56" y="30"/>
                </a:lnTo>
                <a:lnTo>
                  <a:pt x="28" y="60"/>
                </a:lnTo>
                <a:lnTo>
                  <a:pt x="0" y="30"/>
                </a:lnTo>
                <a:lnTo>
                  <a:pt x="28" y="0"/>
                </a:lnTo>
                <a:close/>
              </a:path>
            </a:pathLst>
          </a:custGeom>
          <a:solidFill>
            <a:srgbClr val="00FFFF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10" name="Freeform 156"/>
          <p:cNvSpPr>
            <a:spLocks/>
          </p:cNvSpPr>
          <p:nvPr/>
        </p:nvSpPr>
        <p:spPr bwMode="auto">
          <a:xfrm>
            <a:off x="1225550" y="3624263"/>
            <a:ext cx="90488" cy="93662"/>
          </a:xfrm>
          <a:custGeom>
            <a:avLst/>
            <a:gdLst>
              <a:gd name="T0" fmla="*/ 44450 w 57"/>
              <a:gd name="T1" fmla="*/ 0 h 59"/>
              <a:gd name="T2" fmla="*/ 90488 w 57"/>
              <a:gd name="T3" fmla="*/ 46037 h 59"/>
              <a:gd name="T4" fmla="*/ 44450 w 57"/>
              <a:gd name="T5" fmla="*/ 93662 h 59"/>
              <a:gd name="T6" fmla="*/ 0 w 57"/>
              <a:gd name="T7" fmla="*/ 46037 h 59"/>
              <a:gd name="T8" fmla="*/ 44450 w 57"/>
              <a:gd name="T9" fmla="*/ 0 h 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" h="59">
                <a:moveTo>
                  <a:pt x="28" y="0"/>
                </a:moveTo>
                <a:lnTo>
                  <a:pt x="57" y="29"/>
                </a:lnTo>
                <a:lnTo>
                  <a:pt x="28" y="59"/>
                </a:lnTo>
                <a:lnTo>
                  <a:pt x="0" y="29"/>
                </a:lnTo>
                <a:lnTo>
                  <a:pt x="28" y="0"/>
                </a:lnTo>
                <a:close/>
              </a:path>
            </a:pathLst>
          </a:custGeom>
          <a:solidFill>
            <a:srgbClr val="00FFFF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11" name="Freeform 157"/>
          <p:cNvSpPr>
            <a:spLocks/>
          </p:cNvSpPr>
          <p:nvPr/>
        </p:nvSpPr>
        <p:spPr bwMode="auto">
          <a:xfrm>
            <a:off x="1225550" y="2984500"/>
            <a:ext cx="90488" cy="95250"/>
          </a:xfrm>
          <a:custGeom>
            <a:avLst/>
            <a:gdLst>
              <a:gd name="T0" fmla="*/ 44450 w 57"/>
              <a:gd name="T1" fmla="*/ 0 h 60"/>
              <a:gd name="T2" fmla="*/ 90488 w 57"/>
              <a:gd name="T3" fmla="*/ 47625 h 60"/>
              <a:gd name="T4" fmla="*/ 44450 w 57"/>
              <a:gd name="T5" fmla="*/ 95250 h 60"/>
              <a:gd name="T6" fmla="*/ 0 w 57"/>
              <a:gd name="T7" fmla="*/ 47625 h 60"/>
              <a:gd name="T8" fmla="*/ 44450 w 57"/>
              <a:gd name="T9" fmla="*/ 0 h 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" h="60">
                <a:moveTo>
                  <a:pt x="28" y="0"/>
                </a:moveTo>
                <a:lnTo>
                  <a:pt x="57" y="30"/>
                </a:lnTo>
                <a:lnTo>
                  <a:pt x="28" y="60"/>
                </a:lnTo>
                <a:lnTo>
                  <a:pt x="0" y="30"/>
                </a:lnTo>
                <a:lnTo>
                  <a:pt x="28" y="0"/>
                </a:lnTo>
                <a:close/>
              </a:path>
            </a:pathLst>
          </a:custGeom>
          <a:solidFill>
            <a:srgbClr val="000080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12" name="Rectangle 158"/>
          <p:cNvSpPr>
            <a:spLocks noChangeArrowheads="1"/>
          </p:cNvSpPr>
          <p:nvPr/>
        </p:nvSpPr>
        <p:spPr bwMode="auto">
          <a:xfrm>
            <a:off x="223838" y="378460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0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13" name="Rectangle 159"/>
          <p:cNvSpPr>
            <a:spLocks noChangeArrowheads="1"/>
          </p:cNvSpPr>
          <p:nvPr/>
        </p:nvSpPr>
        <p:spPr bwMode="auto">
          <a:xfrm>
            <a:off x="223838" y="3624263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1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14" name="Rectangle 160"/>
          <p:cNvSpPr>
            <a:spLocks noChangeArrowheads="1"/>
          </p:cNvSpPr>
          <p:nvPr/>
        </p:nvSpPr>
        <p:spPr bwMode="auto">
          <a:xfrm>
            <a:off x="223838" y="3462338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2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15" name="Rectangle 161"/>
          <p:cNvSpPr>
            <a:spLocks noChangeArrowheads="1"/>
          </p:cNvSpPr>
          <p:nvPr/>
        </p:nvSpPr>
        <p:spPr bwMode="auto">
          <a:xfrm>
            <a:off x="223838" y="330200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3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16" name="Rectangle 162"/>
          <p:cNvSpPr>
            <a:spLocks noChangeArrowheads="1"/>
          </p:cNvSpPr>
          <p:nvPr/>
        </p:nvSpPr>
        <p:spPr bwMode="auto">
          <a:xfrm>
            <a:off x="223838" y="3140075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4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17" name="Rectangle 163"/>
          <p:cNvSpPr>
            <a:spLocks noChangeArrowheads="1"/>
          </p:cNvSpPr>
          <p:nvPr/>
        </p:nvSpPr>
        <p:spPr bwMode="auto">
          <a:xfrm>
            <a:off x="223838" y="297815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5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18" name="Rectangle 164"/>
          <p:cNvSpPr>
            <a:spLocks noChangeArrowheads="1"/>
          </p:cNvSpPr>
          <p:nvPr/>
        </p:nvSpPr>
        <p:spPr bwMode="auto">
          <a:xfrm>
            <a:off x="223838" y="2824163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6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19" name="Rectangle 165"/>
          <p:cNvSpPr>
            <a:spLocks noChangeArrowheads="1"/>
          </p:cNvSpPr>
          <p:nvPr/>
        </p:nvSpPr>
        <p:spPr bwMode="auto">
          <a:xfrm>
            <a:off x="223838" y="2662238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7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20" name="Rectangle 166"/>
          <p:cNvSpPr>
            <a:spLocks noChangeArrowheads="1"/>
          </p:cNvSpPr>
          <p:nvPr/>
        </p:nvSpPr>
        <p:spPr bwMode="auto">
          <a:xfrm>
            <a:off x="223838" y="250190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8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21" name="Rectangle 167"/>
          <p:cNvSpPr>
            <a:spLocks noChangeArrowheads="1"/>
          </p:cNvSpPr>
          <p:nvPr/>
        </p:nvSpPr>
        <p:spPr bwMode="auto">
          <a:xfrm>
            <a:off x="223838" y="2339975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9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22" name="Rectangle 168"/>
          <p:cNvSpPr>
            <a:spLocks noChangeArrowheads="1"/>
          </p:cNvSpPr>
          <p:nvPr/>
        </p:nvSpPr>
        <p:spPr bwMode="auto">
          <a:xfrm>
            <a:off x="185738" y="2178050"/>
            <a:ext cx="115887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10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23" name="Rectangle 169"/>
          <p:cNvSpPr>
            <a:spLocks noChangeArrowheads="1"/>
          </p:cNvSpPr>
          <p:nvPr/>
        </p:nvSpPr>
        <p:spPr bwMode="auto">
          <a:xfrm>
            <a:off x="295275" y="389255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0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24" name="Rectangle 170"/>
          <p:cNvSpPr>
            <a:spLocks noChangeArrowheads="1"/>
          </p:cNvSpPr>
          <p:nvPr/>
        </p:nvSpPr>
        <p:spPr bwMode="auto">
          <a:xfrm>
            <a:off x="487363" y="389255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1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25" name="Rectangle 171"/>
          <p:cNvSpPr>
            <a:spLocks noChangeArrowheads="1"/>
          </p:cNvSpPr>
          <p:nvPr/>
        </p:nvSpPr>
        <p:spPr bwMode="auto">
          <a:xfrm>
            <a:off x="673100" y="389255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2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26" name="Rectangle 172"/>
          <p:cNvSpPr>
            <a:spLocks noChangeArrowheads="1"/>
          </p:cNvSpPr>
          <p:nvPr/>
        </p:nvSpPr>
        <p:spPr bwMode="auto">
          <a:xfrm>
            <a:off x="866775" y="389255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3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27" name="Rectangle 173"/>
          <p:cNvSpPr>
            <a:spLocks noChangeArrowheads="1"/>
          </p:cNvSpPr>
          <p:nvPr/>
        </p:nvSpPr>
        <p:spPr bwMode="auto">
          <a:xfrm>
            <a:off x="1058863" y="389255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4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28" name="Rectangle 174"/>
          <p:cNvSpPr>
            <a:spLocks noChangeArrowheads="1"/>
          </p:cNvSpPr>
          <p:nvPr/>
        </p:nvSpPr>
        <p:spPr bwMode="auto">
          <a:xfrm>
            <a:off x="1250950" y="389255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5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29" name="Rectangle 175"/>
          <p:cNvSpPr>
            <a:spLocks noChangeArrowheads="1"/>
          </p:cNvSpPr>
          <p:nvPr/>
        </p:nvSpPr>
        <p:spPr bwMode="auto">
          <a:xfrm>
            <a:off x="1438275" y="389255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6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30" name="Rectangle 176"/>
          <p:cNvSpPr>
            <a:spLocks noChangeArrowheads="1"/>
          </p:cNvSpPr>
          <p:nvPr/>
        </p:nvSpPr>
        <p:spPr bwMode="auto">
          <a:xfrm>
            <a:off x="1630363" y="389255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7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31" name="Rectangle 177"/>
          <p:cNvSpPr>
            <a:spLocks noChangeArrowheads="1"/>
          </p:cNvSpPr>
          <p:nvPr/>
        </p:nvSpPr>
        <p:spPr bwMode="auto">
          <a:xfrm>
            <a:off x="1822450" y="389255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8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32" name="Rectangle 178"/>
          <p:cNvSpPr>
            <a:spLocks noChangeArrowheads="1"/>
          </p:cNvSpPr>
          <p:nvPr/>
        </p:nvSpPr>
        <p:spPr bwMode="auto">
          <a:xfrm>
            <a:off x="2009775" y="389255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9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33" name="Rectangle 179"/>
          <p:cNvSpPr>
            <a:spLocks noChangeArrowheads="1"/>
          </p:cNvSpPr>
          <p:nvPr/>
        </p:nvSpPr>
        <p:spPr bwMode="auto">
          <a:xfrm>
            <a:off x="2182813" y="3892550"/>
            <a:ext cx="115887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10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34" name="Rectangle 180"/>
          <p:cNvSpPr>
            <a:spLocks noChangeArrowheads="1"/>
          </p:cNvSpPr>
          <p:nvPr/>
        </p:nvSpPr>
        <p:spPr bwMode="auto">
          <a:xfrm>
            <a:off x="101600" y="2084388"/>
            <a:ext cx="2222500" cy="199072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35" name="Text Box 181"/>
          <p:cNvSpPr txBox="1">
            <a:spLocks noChangeArrowheads="1"/>
          </p:cNvSpPr>
          <p:nvPr/>
        </p:nvSpPr>
        <p:spPr bwMode="auto">
          <a:xfrm>
            <a:off x="228600" y="4572000"/>
            <a:ext cx="1905000" cy="106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1400" dirty="0">
                <a:latin typeface="Tahoma" pitchFamily="34" charset="0"/>
                <a:ea typeface="굴림" pitchFamily="34" charset="-127"/>
              </a:rPr>
              <a:t>K=2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ko-KR" sz="1400" dirty="0">
                <a:latin typeface="Tahoma" pitchFamily="34" charset="0"/>
                <a:ea typeface="굴림" pitchFamily="34" charset="-127"/>
              </a:rPr>
              <a:t>Arbitrarily choose K </a:t>
            </a:r>
            <a:r>
              <a:rPr lang="en-US" altLang="ko-KR" sz="1400" dirty="0" smtClean="0">
                <a:latin typeface="Tahoma" pitchFamily="34" charset="0"/>
                <a:ea typeface="굴림" pitchFamily="34" charset="-127"/>
              </a:rPr>
              <a:t>objects </a:t>
            </a:r>
            <a:r>
              <a:rPr lang="en-US" altLang="ko-KR" sz="1400" dirty="0">
                <a:latin typeface="Tahoma" pitchFamily="34" charset="0"/>
                <a:ea typeface="굴림" pitchFamily="34" charset="-127"/>
              </a:rPr>
              <a:t>as initial cluster center</a:t>
            </a:r>
          </a:p>
        </p:txBody>
      </p:sp>
      <p:sp>
        <p:nvSpPr>
          <p:cNvPr id="2136" name="Line 182"/>
          <p:cNvSpPr>
            <a:spLocks noChangeShapeType="1"/>
          </p:cNvSpPr>
          <p:nvPr/>
        </p:nvSpPr>
        <p:spPr bwMode="auto">
          <a:xfrm flipV="1">
            <a:off x="1066800" y="42672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137" name="Line 183"/>
          <p:cNvSpPr>
            <a:spLocks noChangeShapeType="1"/>
          </p:cNvSpPr>
          <p:nvPr/>
        </p:nvSpPr>
        <p:spPr bwMode="auto">
          <a:xfrm>
            <a:off x="2438400" y="28956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138" name="Text Box 184"/>
          <p:cNvSpPr txBox="1">
            <a:spLocks noChangeArrowheads="1"/>
          </p:cNvSpPr>
          <p:nvPr/>
        </p:nvSpPr>
        <p:spPr bwMode="auto">
          <a:xfrm>
            <a:off x="2362200" y="3124200"/>
            <a:ext cx="8382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1400" dirty="0">
                <a:latin typeface="Tahoma" pitchFamily="34" charset="0"/>
                <a:ea typeface="굴림" pitchFamily="34" charset="-127"/>
              </a:rPr>
              <a:t>Assign each </a:t>
            </a:r>
            <a:r>
              <a:rPr lang="en-US" altLang="ko-KR" sz="1400" dirty="0" smtClean="0">
                <a:latin typeface="Tahoma" pitchFamily="34" charset="0"/>
                <a:ea typeface="굴림" pitchFamily="34" charset="-127"/>
              </a:rPr>
              <a:t>object </a:t>
            </a:r>
            <a:r>
              <a:rPr lang="en-US" altLang="ko-KR" sz="1400" dirty="0">
                <a:latin typeface="Tahoma" pitchFamily="34" charset="0"/>
                <a:ea typeface="굴림" pitchFamily="34" charset="-127"/>
              </a:rPr>
              <a:t>to most similar center</a:t>
            </a:r>
          </a:p>
        </p:txBody>
      </p:sp>
      <p:sp>
        <p:nvSpPr>
          <p:cNvPr id="2139" name="Text Box 185"/>
          <p:cNvSpPr txBox="1">
            <a:spLocks noChangeArrowheads="1"/>
          </p:cNvSpPr>
          <p:nvPr/>
        </p:nvSpPr>
        <p:spPr bwMode="auto">
          <a:xfrm>
            <a:off x="5638800" y="3048000"/>
            <a:ext cx="83820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1400">
                <a:latin typeface="Tahoma" pitchFamily="34" charset="0"/>
                <a:ea typeface="굴림" pitchFamily="34" charset="-127"/>
              </a:rPr>
              <a:t>Update the cluster means</a:t>
            </a:r>
          </a:p>
        </p:txBody>
      </p:sp>
      <p:sp>
        <p:nvSpPr>
          <p:cNvPr id="2140" name="Freeform 186"/>
          <p:cNvSpPr>
            <a:spLocks/>
          </p:cNvSpPr>
          <p:nvPr/>
        </p:nvSpPr>
        <p:spPr bwMode="auto">
          <a:xfrm>
            <a:off x="838200" y="3136900"/>
            <a:ext cx="88900" cy="95250"/>
          </a:xfrm>
          <a:custGeom>
            <a:avLst/>
            <a:gdLst>
              <a:gd name="T0" fmla="*/ 44450 w 56"/>
              <a:gd name="T1" fmla="*/ 0 h 60"/>
              <a:gd name="T2" fmla="*/ 88900 w 56"/>
              <a:gd name="T3" fmla="*/ 47625 h 60"/>
              <a:gd name="T4" fmla="*/ 44450 w 56"/>
              <a:gd name="T5" fmla="*/ 95250 h 60"/>
              <a:gd name="T6" fmla="*/ 0 w 56"/>
              <a:gd name="T7" fmla="*/ 47625 h 60"/>
              <a:gd name="T8" fmla="*/ 44450 w 56"/>
              <a:gd name="T9" fmla="*/ 0 h 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6" h="60">
                <a:moveTo>
                  <a:pt x="28" y="0"/>
                </a:moveTo>
                <a:lnTo>
                  <a:pt x="56" y="30"/>
                </a:lnTo>
                <a:lnTo>
                  <a:pt x="28" y="60"/>
                </a:lnTo>
                <a:lnTo>
                  <a:pt x="0" y="30"/>
                </a:lnTo>
                <a:lnTo>
                  <a:pt x="28" y="0"/>
                </a:lnTo>
                <a:close/>
              </a:path>
            </a:pathLst>
          </a:custGeom>
          <a:solidFill>
            <a:srgbClr val="00FFFF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41" name="Freeform 187"/>
          <p:cNvSpPr>
            <a:spLocks/>
          </p:cNvSpPr>
          <p:nvPr/>
        </p:nvSpPr>
        <p:spPr bwMode="auto">
          <a:xfrm>
            <a:off x="1600200" y="2971800"/>
            <a:ext cx="88900" cy="93663"/>
          </a:xfrm>
          <a:custGeom>
            <a:avLst/>
            <a:gdLst>
              <a:gd name="T0" fmla="*/ 44450 w 56"/>
              <a:gd name="T1" fmla="*/ 0 h 59"/>
              <a:gd name="T2" fmla="*/ 88900 w 56"/>
              <a:gd name="T3" fmla="*/ 46038 h 59"/>
              <a:gd name="T4" fmla="*/ 44450 w 56"/>
              <a:gd name="T5" fmla="*/ 93663 h 59"/>
              <a:gd name="T6" fmla="*/ 0 w 56"/>
              <a:gd name="T7" fmla="*/ 46038 h 59"/>
              <a:gd name="T8" fmla="*/ 44450 w 56"/>
              <a:gd name="T9" fmla="*/ 0 h 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6" h="59">
                <a:moveTo>
                  <a:pt x="28" y="0"/>
                </a:moveTo>
                <a:lnTo>
                  <a:pt x="56" y="29"/>
                </a:lnTo>
                <a:lnTo>
                  <a:pt x="28" y="59"/>
                </a:lnTo>
                <a:lnTo>
                  <a:pt x="0" y="29"/>
                </a:lnTo>
                <a:lnTo>
                  <a:pt x="28" y="0"/>
                </a:lnTo>
                <a:close/>
              </a:path>
            </a:pathLst>
          </a:custGeom>
          <a:solidFill>
            <a:srgbClr val="000080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42" name="Oval 188"/>
          <p:cNvSpPr>
            <a:spLocks noChangeArrowheads="1"/>
          </p:cNvSpPr>
          <p:nvPr/>
        </p:nvSpPr>
        <p:spPr bwMode="auto">
          <a:xfrm>
            <a:off x="457200" y="3265488"/>
            <a:ext cx="84138" cy="87312"/>
          </a:xfrm>
          <a:prstGeom prst="ellipse">
            <a:avLst/>
          </a:prstGeom>
          <a:solidFill>
            <a:srgbClr val="FF0000"/>
          </a:solidFill>
          <a:ln w="6350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43" name="Oval 189"/>
          <p:cNvSpPr>
            <a:spLocks noChangeArrowheads="1"/>
          </p:cNvSpPr>
          <p:nvPr/>
        </p:nvSpPr>
        <p:spPr bwMode="auto">
          <a:xfrm>
            <a:off x="1973263" y="3113088"/>
            <a:ext cx="84137" cy="87312"/>
          </a:xfrm>
          <a:prstGeom prst="ellipse">
            <a:avLst/>
          </a:prstGeom>
          <a:solidFill>
            <a:srgbClr val="FF0000"/>
          </a:solidFill>
          <a:ln w="6350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44" name="Text Box 190"/>
          <p:cNvSpPr txBox="1">
            <a:spLocks noChangeArrowheads="1"/>
          </p:cNvSpPr>
          <p:nvPr/>
        </p:nvSpPr>
        <p:spPr bwMode="auto">
          <a:xfrm>
            <a:off x="5638800" y="5334000"/>
            <a:ext cx="83820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1400">
                <a:latin typeface="Tahoma" pitchFamily="34" charset="0"/>
                <a:ea typeface="굴림" pitchFamily="34" charset="-127"/>
              </a:rPr>
              <a:t>Update the cluster means</a:t>
            </a:r>
          </a:p>
        </p:txBody>
      </p:sp>
      <p:sp>
        <p:nvSpPr>
          <p:cNvPr id="2145" name="Text Box 191"/>
          <p:cNvSpPr txBox="1">
            <a:spLocks noChangeArrowheads="1"/>
          </p:cNvSpPr>
          <p:nvPr/>
        </p:nvSpPr>
        <p:spPr bwMode="auto">
          <a:xfrm>
            <a:off x="7848600" y="4114800"/>
            <a:ext cx="990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1400">
                <a:latin typeface="Tahoma" pitchFamily="34" charset="0"/>
                <a:ea typeface="굴림" pitchFamily="34" charset="-127"/>
              </a:rPr>
              <a:t>reassign</a:t>
            </a:r>
          </a:p>
        </p:txBody>
      </p:sp>
      <p:sp>
        <p:nvSpPr>
          <p:cNvPr id="2146" name="Line 192"/>
          <p:cNvSpPr>
            <a:spLocks noChangeShapeType="1"/>
          </p:cNvSpPr>
          <p:nvPr/>
        </p:nvSpPr>
        <p:spPr bwMode="auto">
          <a:xfrm flipV="1">
            <a:off x="4267200" y="41148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147" name="Text Box 193"/>
          <p:cNvSpPr txBox="1">
            <a:spLocks noChangeArrowheads="1"/>
          </p:cNvSpPr>
          <p:nvPr/>
        </p:nvSpPr>
        <p:spPr bwMode="auto">
          <a:xfrm>
            <a:off x="4419600" y="4114800"/>
            <a:ext cx="990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1400">
                <a:latin typeface="Tahoma" pitchFamily="34" charset="0"/>
                <a:ea typeface="굴림" pitchFamily="34" charset="-127"/>
              </a:rPr>
              <a:t>reassign</a:t>
            </a: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Space for K-Means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The example was in some arbitrary 2D space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We don’t want to cluster in that space.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We will be clustering in </a:t>
            </a:r>
            <a:r>
              <a:rPr lang="en-US" dirty="0" smtClean="0">
                <a:solidFill>
                  <a:srgbClr val="FF0000"/>
                </a:solidFill>
              </a:rPr>
              <a:t>color space </a:t>
            </a:r>
            <a:r>
              <a:rPr lang="en-US" dirty="0" smtClean="0"/>
              <a:t>(</a:t>
            </a:r>
            <a:r>
              <a:rPr lang="en-US" dirty="0" err="1" smtClean="0"/>
              <a:t>ie</a:t>
            </a:r>
            <a:r>
              <a:rPr lang="en-US" dirty="0" smtClean="0"/>
              <a:t>. RGB)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K-means can be used to cluster in </a:t>
            </a:r>
            <a:r>
              <a:rPr lang="en-US" dirty="0" smtClean="0">
                <a:solidFill>
                  <a:srgbClr val="0000CC"/>
                </a:solidFill>
              </a:rPr>
              <a:t>any n-dimensional space.</a:t>
            </a:r>
            <a:endParaRPr lang="en-US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37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K-Means Example 1</a:t>
            </a:r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36" r="6525" b="29433"/>
          <a:stretch>
            <a:fillRect/>
          </a:stretch>
        </p:blipFill>
        <p:spPr>
          <a:xfrm>
            <a:off x="609600" y="2362200"/>
            <a:ext cx="8077200" cy="3043238"/>
          </a:xfrm>
          <a:noFill/>
        </p:spPr>
      </p:pic>
      <p:sp>
        <p:nvSpPr>
          <p:cNvPr id="819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90DE906-C306-4839-8082-FA26C4661CC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56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K-Means Example 2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6" t="16895" r="23750" b="47656"/>
          <a:stretch>
            <a:fillRect/>
          </a:stretch>
        </p:blipFill>
        <p:spPr bwMode="auto">
          <a:xfrm>
            <a:off x="609600" y="2362200"/>
            <a:ext cx="8001000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CA89CBE-2F0B-4372-8817-FE074E37BF10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57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K-Means Example 3</a:t>
            </a:r>
          </a:p>
        </p:txBody>
      </p:sp>
      <p:pic>
        <p:nvPicPr>
          <p:cNvPr id="102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" t="17188" r="25000" b="46875"/>
          <a:stretch>
            <a:fillRect/>
          </a:stretch>
        </p:blipFill>
        <p:spPr>
          <a:xfrm>
            <a:off x="538163" y="1928813"/>
            <a:ext cx="8067675" cy="3375025"/>
          </a:xfrm>
          <a:noFill/>
        </p:spPr>
      </p:pic>
      <p:sp>
        <p:nvSpPr>
          <p:cNvPr id="1024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8E11262-6B38-4793-9213-CEB08916C51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58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K-means Variants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Different ways to initialize the means</a:t>
            </a:r>
          </a:p>
          <a:p>
            <a:pPr eaLnBrk="1" hangingPunct="1"/>
            <a:r>
              <a:rPr lang="en-US" altLang="en-US" smtClean="0"/>
              <a:t>Different stopping criteria</a:t>
            </a:r>
          </a:p>
          <a:p>
            <a:pPr eaLnBrk="1" hangingPunct="1"/>
            <a:r>
              <a:rPr lang="en-US" altLang="en-US" smtClean="0"/>
              <a:t>Dynamic methods for determining the right number of clusters (K) for a given image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The EM Algorithm: a probabilistic formulation of K-means </a:t>
            </a: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D92DE5B-8586-428E-ACD5-B39A9954ECAB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59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CIELAB, Lab, L*a*b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000" smtClean="0"/>
              <a:t>One luminance channel (L)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000" smtClean="0"/>
              <a:t>      and two color channels (a and b).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00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2000" smtClean="0"/>
              <a:t>In this model, the color differences which you perceive correspond to Euclidian distances in CIELab. </a:t>
            </a:r>
          </a:p>
          <a:p>
            <a:pPr eaLnBrk="1" hangingPunct="1">
              <a:lnSpc>
                <a:spcPct val="90000"/>
              </a:lnSpc>
            </a:pPr>
            <a:endParaRPr lang="en-US" altLang="en-US" sz="200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2000" smtClean="0"/>
              <a:t>The a axis extends from green (-a) to red (+a) and the b axis from blue (-b) to yellow (+b). The brightness (L) increases from the bottom to the top of the three-dimensional model.</a:t>
            </a:r>
          </a:p>
        </p:txBody>
      </p:sp>
      <p:pic>
        <p:nvPicPr>
          <p:cNvPr id="1126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9200" y="2133600"/>
            <a:ext cx="3429000" cy="3003550"/>
          </a:xfrm>
          <a:noFill/>
        </p:spPr>
      </p:pic>
      <p:sp>
        <p:nvSpPr>
          <p:cNvPr id="11269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0C436D9-D9D5-48D8-8FD8-09B8A0B93989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dirty="0" err="1" smtClean="0">
                <a:solidFill>
                  <a:srgbClr val="FF0000"/>
                </a:solidFill>
              </a:rPr>
              <a:t>Blobworld</a:t>
            </a:r>
            <a:r>
              <a:rPr lang="en-US" altLang="en-US" dirty="0" smtClean="0">
                <a:solidFill>
                  <a:srgbClr val="FF0000"/>
                </a:solidFill>
              </a:rPr>
              <a:t>: Sample Results</a:t>
            </a:r>
            <a:br>
              <a:rPr lang="en-US" altLang="en-US" dirty="0" smtClean="0">
                <a:solidFill>
                  <a:srgbClr val="FF0000"/>
                </a:solidFill>
              </a:rPr>
            </a:br>
            <a:r>
              <a:rPr lang="en-US" altLang="en-US" dirty="0" smtClean="0">
                <a:solidFill>
                  <a:srgbClr val="FF0000"/>
                </a:solidFill>
              </a:rPr>
              <a:t>using color, texture, and EM</a:t>
            </a:r>
          </a:p>
        </p:txBody>
      </p:sp>
      <p:pic>
        <p:nvPicPr>
          <p:cNvPr id="29699" name="Picture 3" descr="433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209800"/>
            <a:ext cx="12192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433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267200"/>
            <a:ext cx="12192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1" name="Picture 5" descr="4330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876800"/>
            <a:ext cx="18288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5240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209800"/>
            <a:ext cx="18288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3" name="Picture 7" descr="4330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209800"/>
            <a:ext cx="12192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4" name="Picture 8" descr="43300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267200"/>
            <a:ext cx="12192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5" name="Picture 9" descr="43301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876800"/>
            <a:ext cx="18288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6" name="Picture 10" descr="52402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209800"/>
            <a:ext cx="18288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7" name="Slide Number Placeholder 10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AAC04A6-D83C-4062-BFEE-C6BD15331C59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60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FF0000"/>
                </a:solidFill>
              </a:rPr>
              <a:t>Graph-Partitioning Clustering</a:t>
            </a: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1066800" y="1828800"/>
            <a:ext cx="7027863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latin typeface="Times New Roman" pitchFamily="18" charset="0"/>
              </a:rPr>
              <a:t> An image is represented by a graph whose nodes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itchFamily="18" charset="0"/>
              </a:rPr>
              <a:t>  are pixels or small groups of pixels.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latin typeface="Times New Roman" pitchFamily="18" charset="0"/>
              </a:rPr>
              <a:t> The goal is to partition the vertices into disjoint sets so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itchFamily="18" charset="0"/>
              </a:rPr>
              <a:t>   that the similarity within each set is high and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itchFamily="18" charset="0"/>
              </a:rPr>
              <a:t>   across different sets is low.</a:t>
            </a:r>
          </a:p>
        </p:txBody>
      </p:sp>
      <p:sp>
        <p:nvSpPr>
          <p:cNvPr id="30724" name="Oval 4"/>
          <p:cNvSpPr>
            <a:spLocks noChangeArrowheads="1"/>
          </p:cNvSpPr>
          <p:nvPr/>
        </p:nvSpPr>
        <p:spPr bwMode="auto">
          <a:xfrm>
            <a:off x="1828800" y="5105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25" name="Oval 5"/>
          <p:cNvSpPr>
            <a:spLocks noChangeArrowheads="1"/>
          </p:cNvSpPr>
          <p:nvPr/>
        </p:nvSpPr>
        <p:spPr bwMode="auto">
          <a:xfrm>
            <a:off x="2133600" y="4724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26" name="Oval 6"/>
          <p:cNvSpPr>
            <a:spLocks noChangeArrowheads="1"/>
          </p:cNvSpPr>
          <p:nvPr/>
        </p:nvSpPr>
        <p:spPr bwMode="auto">
          <a:xfrm>
            <a:off x="1905000" y="5562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27" name="Oval 7"/>
          <p:cNvSpPr>
            <a:spLocks noChangeArrowheads="1"/>
          </p:cNvSpPr>
          <p:nvPr/>
        </p:nvSpPr>
        <p:spPr bwMode="auto">
          <a:xfrm>
            <a:off x="2286000" y="5562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28" name="Oval 8"/>
          <p:cNvSpPr>
            <a:spLocks noChangeArrowheads="1"/>
          </p:cNvSpPr>
          <p:nvPr/>
        </p:nvSpPr>
        <p:spPr bwMode="auto">
          <a:xfrm>
            <a:off x="1676400" y="4724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29" name="Oval 9"/>
          <p:cNvSpPr>
            <a:spLocks noChangeArrowheads="1"/>
          </p:cNvSpPr>
          <p:nvPr/>
        </p:nvSpPr>
        <p:spPr bwMode="auto">
          <a:xfrm>
            <a:off x="2362200" y="5181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30" name="Oval 10"/>
          <p:cNvSpPr>
            <a:spLocks noChangeArrowheads="1"/>
          </p:cNvSpPr>
          <p:nvPr/>
        </p:nvSpPr>
        <p:spPr bwMode="auto">
          <a:xfrm>
            <a:off x="1447800" y="5029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31" name="Oval 11"/>
          <p:cNvSpPr>
            <a:spLocks noChangeArrowheads="1"/>
          </p:cNvSpPr>
          <p:nvPr/>
        </p:nvSpPr>
        <p:spPr bwMode="auto">
          <a:xfrm>
            <a:off x="1524000" y="5410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32" name="Oval 12"/>
          <p:cNvSpPr>
            <a:spLocks noChangeArrowheads="1"/>
          </p:cNvSpPr>
          <p:nvPr/>
        </p:nvSpPr>
        <p:spPr bwMode="auto">
          <a:xfrm>
            <a:off x="5105400" y="4419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33" name="Oval 13"/>
          <p:cNvSpPr>
            <a:spLocks noChangeArrowheads="1"/>
          </p:cNvSpPr>
          <p:nvPr/>
        </p:nvSpPr>
        <p:spPr bwMode="auto">
          <a:xfrm>
            <a:off x="5562600" y="4343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34" name="Oval 14"/>
          <p:cNvSpPr>
            <a:spLocks noChangeArrowheads="1"/>
          </p:cNvSpPr>
          <p:nvPr/>
        </p:nvSpPr>
        <p:spPr bwMode="auto">
          <a:xfrm>
            <a:off x="6019800" y="4267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35" name="Oval 15"/>
          <p:cNvSpPr>
            <a:spLocks noChangeArrowheads="1"/>
          </p:cNvSpPr>
          <p:nvPr/>
        </p:nvSpPr>
        <p:spPr bwMode="auto">
          <a:xfrm>
            <a:off x="6172200" y="45720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36" name="Oval 16"/>
          <p:cNvSpPr>
            <a:spLocks noChangeArrowheads="1"/>
          </p:cNvSpPr>
          <p:nvPr/>
        </p:nvSpPr>
        <p:spPr bwMode="auto">
          <a:xfrm>
            <a:off x="5715000" y="5181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37" name="Oval 17"/>
          <p:cNvSpPr>
            <a:spLocks noChangeArrowheads="1"/>
          </p:cNvSpPr>
          <p:nvPr/>
        </p:nvSpPr>
        <p:spPr bwMode="auto">
          <a:xfrm>
            <a:off x="6172200" y="5029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38" name="Oval 18"/>
          <p:cNvSpPr>
            <a:spLocks noChangeArrowheads="1"/>
          </p:cNvSpPr>
          <p:nvPr/>
        </p:nvSpPr>
        <p:spPr bwMode="auto">
          <a:xfrm>
            <a:off x="6400800" y="41910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39" name="Oval 19"/>
          <p:cNvSpPr>
            <a:spLocks noChangeArrowheads="1"/>
          </p:cNvSpPr>
          <p:nvPr/>
        </p:nvSpPr>
        <p:spPr bwMode="auto">
          <a:xfrm>
            <a:off x="5791200" y="4800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40" name="Oval 20"/>
          <p:cNvSpPr>
            <a:spLocks noChangeArrowheads="1"/>
          </p:cNvSpPr>
          <p:nvPr/>
        </p:nvSpPr>
        <p:spPr bwMode="auto">
          <a:xfrm>
            <a:off x="5334000" y="48768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41" name="Line 21"/>
          <p:cNvSpPr>
            <a:spLocks noChangeShapeType="1"/>
          </p:cNvSpPr>
          <p:nvPr/>
        </p:nvSpPr>
        <p:spPr bwMode="auto">
          <a:xfrm flipH="1">
            <a:off x="1524000" y="4800600"/>
            <a:ext cx="228600" cy="304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42" name="Line 22"/>
          <p:cNvSpPr>
            <a:spLocks noChangeShapeType="1"/>
          </p:cNvSpPr>
          <p:nvPr/>
        </p:nvSpPr>
        <p:spPr bwMode="auto">
          <a:xfrm>
            <a:off x="1524000" y="5105400"/>
            <a:ext cx="762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43" name="Line 23"/>
          <p:cNvSpPr>
            <a:spLocks noChangeShapeType="1"/>
          </p:cNvSpPr>
          <p:nvPr/>
        </p:nvSpPr>
        <p:spPr bwMode="auto">
          <a:xfrm>
            <a:off x="1600200" y="5486400"/>
            <a:ext cx="381000" cy="152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44" name="Line 24"/>
          <p:cNvSpPr>
            <a:spLocks noChangeShapeType="1"/>
          </p:cNvSpPr>
          <p:nvPr/>
        </p:nvSpPr>
        <p:spPr bwMode="auto">
          <a:xfrm>
            <a:off x="1981200" y="5638800"/>
            <a:ext cx="3810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45" name="Line 25"/>
          <p:cNvSpPr>
            <a:spLocks noChangeShapeType="1"/>
          </p:cNvSpPr>
          <p:nvPr/>
        </p:nvSpPr>
        <p:spPr bwMode="auto">
          <a:xfrm flipH="1">
            <a:off x="2362200" y="5257800"/>
            <a:ext cx="762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46" name="Line 26"/>
          <p:cNvSpPr>
            <a:spLocks noChangeShapeType="1"/>
          </p:cNvSpPr>
          <p:nvPr/>
        </p:nvSpPr>
        <p:spPr bwMode="auto">
          <a:xfrm>
            <a:off x="2209800" y="4800600"/>
            <a:ext cx="22860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47" name="Line 27"/>
          <p:cNvSpPr>
            <a:spLocks noChangeShapeType="1"/>
          </p:cNvSpPr>
          <p:nvPr/>
        </p:nvSpPr>
        <p:spPr bwMode="auto">
          <a:xfrm>
            <a:off x="1752600" y="4800600"/>
            <a:ext cx="4572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48" name="Line 28"/>
          <p:cNvSpPr>
            <a:spLocks noChangeShapeType="1"/>
          </p:cNvSpPr>
          <p:nvPr/>
        </p:nvSpPr>
        <p:spPr bwMode="auto">
          <a:xfrm>
            <a:off x="1752600" y="4800600"/>
            <a:ext cx="1524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49" name="Line 29"/>
          <p:cNvSpPr>
            <a:spLocks noChangeShapeType="1"/>
          </p:cNvSpPr>
          <p:nvPr/>
        </p:nvSpPr>
        <p:spPr bwMode="auto">
          <a:xfrm>
            <a:off x="1524000" y="5105400"/>
            <a:ext cx="381000" cy="76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0" name="Line 30"/>
          <p:cNvSpPr>
            <a:spLocks noChangeShapeType="1"/>
          </p:cNvSpPr>
          <p:nvPr/>
        </p:nvSpPr>
        <p:spPr bwMode="auto">
          <a:xfrm flipV="1">
            <a:off x="1600200" y="5181600"/>
            <a:ext cx="304800" cy="304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1" name="Line 31"/>
          <p:cNvSpPr>
            <a:spLocks noChangeShapeType="1"/>
          </p:cNvSpPr>
          <p:nvPr/>
        </p:nvSpPr>
        <p:spPr bwMode="auto">
          <a:xfrm>
            <a:off x="1905000" y="5181600"/>
            <a:ext cx="7620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2" name="Line 32"/>
          <p:cNvSpPr>
            <a:spLocks noChangeShapeType="1"/>
          </p:cNvSpPr>
          <p:nvPr/>
        </p:nvSpPr>
        <p:spPr bwMode="auto">
          <a:xfrm>
            <a:off x="1905000" y="5181600"/>
            <a:ext cx="533400" cy="76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3" name="Line 33"/>
          <p:cNvSpPr>
            <a:spLocks noChangeShapeType="1"/>
          </p:cNvSpPr>
          <p:nvPr/>
        </p:nvSpPr>
        <p:spPr bwMode="auto">
          <a:xfrm>
            <a:off x="1905000" y="5181600"/>
            <a:ext cx="45720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4" name="Line 34"/>
          <p:cNvSpPr>
            <a:spLocks noChangeShapeType="1"/>
          </p:cNvSpPr>
          <p:nvPr/>
        </p:nvSpPr>
        <p:spPr bwMode="auto">
          <a:xfrm flipV="1">
            <a:off x="1905000" y="5257800"/>
            <a:ext cx="5334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5" name="Line 35"/>
          <p:cNvSpPr>
            <a:spLocks noChangeShapeType="1"/>
          </p:cNvSpPr>
          <p:nvPr/>
        </p:nvSpPr>
        <p:spPr bwMode="auto">
          <a:xfrm flipV="1">
            <a:off x="1905000" y="4800600"/>
            <a:ext cx="3048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6" name="Line 36"/>
          <p:cNvSpPr>
            <a:spLocks noChangeShapeType="1"/>
          </p:cNvSpPr>
          <p:nvPr/>
        </p:nvSpPr>
        <p:spPr bwMode="auto">
          <a:xfrm flipV="1">
            <a:off x="1981200" y="4800600"/>
            <a:ext cx="228600" cy="838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7" name="Line 37"/>
          <p:cNvSpPr>
            <a:spLocks noChangeShapeType="1"/>
          </p:cNvSpPr>
          <p:nvPr/>
        </p:nvSpPr>
        <p:spPr bwMode="auto">
          <a:xfrm flipV="1">
            <a:off x="1524000" y="4800600"/>
            <a:ext cx="685800" cy="304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8" name="Line 38"/>
          <p:cNvSpPr>
            <a:spLocks noChangeShapeType="1"/>
          </p:cNvSpPr>
          <p:nvPr/>
        </p:nvSpPr>
        <p:spPr bwMode="auto">
          <a:xfrm flipV="1">
            <a:off x="1600200" y="5257800"/>
            <a:ext cx="838200" cy="228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9" name="Line 39"/>
          <p:cNvSpPr>
            <a:spLocks noChangeShapeType="1"/>
          </p:cNvSpPr>
          <p:nvPr/>
        </p:nvSpPr>
        <p:spPr bwMode="auto">
          <a:xfrm>
            <a:off x="5181600" y="4495800"/>
            <a:ext cx="22860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60" name="Line 40"/>
          <p:cNvSpPr>
            <a:spLocks noChangeShapeType="1"/>
          </p:cNvSpPr>
          <p:nvPr/>
        </p:nvSpPr>
        <p:spPr bwMode="auto">
          <a:xfrm flipV="1">
            <a:off x="5181600" y="4267200"/>
            <a:ext cx="1295400" cy="228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61" name="Line 41"/>
          <p:cNvSpPr>
            <a:spLocks noChangeShapeType="1"/>
          </p:cNvSpPr>
          <p:nvPr/>
        </p:nvSpPr>
        <p:spPr bwMode="auto">
          <a:xfrm flipH="1">
            <a:off x="6248400" y="4267200"/>
            <a:ext cx="2286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62" name="Line 42"/>
          <p:cNvSpPr>
            <a:spLocks noChangeShapeType="1"/>
          </p:cNvSpPr>
          <p:nvPr/>
        </p:nvSpPr>
        <p:spPr bwMode="auto">
          <a:xfrm>
            <a:off x="6248400" y="4648200"/>
            <a:ext cx="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63" name="Line 43"/>
          <p:cNvSpPr>
            <a:spLocks noChangeShapeType="1"/>
          </p:cNvSpPr>
          <p:nvPr/>
        </p:nvSpPr>
        <p:spPr bwMode="auto">
          <a:xfrm>
            <a:off x="5410200" y="4953000"/>
            <a:ext cx="381000" cy="304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64" name="Line 44"/>
          <p:cNvSpPr>
            <a:spLocks noChangeShapeType="1"/>
          </p:cNvSpPr>
          <p:nvPr/>
        </p:nvSpPr>
        <p:spPr bwMode="auto">
          <a:xfrm flipV="1">
            <a:off x="5791200" y="4876800"/>
            <a:ext cx="762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65" name="Line 45"/>
          <p:cNvSpPr>
            <a:spLocks noChangeShapeType="1"/>
          </p:cNvSpPr>
          <p:nvPr/>
        </p:nvSpPr>
        <p:spPr bwMode="auto">
          <a:xfrm>
            <a:off x="5638800" y="4419600"/>
            <a:ext cx="22860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66" name="Line 46"/>
          <p:cNvSpPr>
            <a:spLocks noChangeShapeType="1"/>
          </p:cNvSpPr>
          <p:nvPr/>
        </p:nvSpPr>
        <p:spPr bwMode="auto">
          <a:xfrm flipV="1">
            <a:off x="5410200" y="4876800"/>
            <a:ext cx="457200" cy="76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67" name="Line 47"/>
          <p:cNvSpPr>
            <a:spLocks noChangeShapeType="1"/>
          </p:cNvSpPr>
          <p:nvPr/>
        </p:nvSpPr>
        <p:spPr bwMode="auto">
          <a:xfrm flipV="1">
            <a:off x="5867400" y="4343400"/>
            <a:ext cx="228600" cy="533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68" name="Line 48"/>
          <p:cNvSpPr>
            <a:spLocks noChangeShapeType="1"/>
          </p:cNvSpPr>
          <p:nvPr/>
        </p:nvSpPr>
        <p:spPr bwMode="auto">
          <a:xfrm flipV="1">
            <a:off x="5791200" y="4648200"/>
            <a:ext cx="457200" cy="228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69" name="Line 49"/>
          <p:cNvSpPr>
            <a:spLocks noChangeShapeType="1"/>
          </p:cNvSpPr>
          <p:nvPr/>
        </p:nvSpPr>
        <p:spPr bwMode="auto">
          <a:xfrm flipH="1">
            <a:off x="5715000" y="5105400"/>
            <a:ext cx="533400" cy="152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70" name="Line 50"/>
          <p:cNvSpPr>
            <a:spLocks noChangeShapeType="1"/>
          </p:cNvSpPr>
          <p:nvPr/>
        </p:nvSpPr>
        <p:spPr bwMode="auto">
          <a:xfrm flipH="1">
            <a:off x="5410200" y="4343400"/>
            <a:ext cx="685800" cy="609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71" name="Line 51"/>
          <p:cNvSpPr>
            <a:spLocks noChangeShapeType="1"/>
          </p:cNvSpPr>
          <p:nvPr/>
        </p:nvSpPr>
        <p:spPr bwMode="auto">
          <a:xfrm>
            <a:off x="5410200" y="4953000"/>
            <a:ext cx="838200" cy="152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72" name="Line 52"/>
          <p:cNvSpPr>
            <a:spLocks noChangeShapeType="1"/>
          </p:cNvSpPr>
          <p:nvPr/>
        </p:nvSpPr>
        <p:spPr bwMode="auto">
          <a:xfrm flipV="1">
            <a:off x="2438400" y="4495800"/>
            <a:ext cx="2743200" cy="762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73" name="Line 53"/>
          <p:cNvSpPr>
            <a:spLocks noChangeShapeType="1"/>
          </p:cNvSpPr>
          <p:nvPr/>
        </p:nvSpPr>
        <p:spPr bwMode="auto">
          <a:xfrm flipV="1">
            <a:off x="2362200" y="4953000"/>
            <a:ext cx="3048000" cy="685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74" name="Slide Number Placeholder 5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71DC395-32CC-40FA-BCC4-5942C0B03A75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61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Minimal Cuts</a:t>
            </a: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517525" y="2022475"/>
            <a:ext cx="7974013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Let </a:t>
            </a: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G = (V,E)</a:t>
            </a:r>
            <a:r>
              <a:rPr lang="en-US" altLang="en-US" sz="2400">
                <a:latin typeface="Times New Roman" pitchFamily="18" charset="0"/>
              </a:rPr>
              <a:t> be a graph. Each </a:t>
            </a: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edge (u,v)</a:t>
            </a:r>
            <a:r>
              <a:rPr lang="en-US" altLang="en-US" sz="2400">
                <a:latin typeface="Times New Roman" pitchFamily="18" charset="0"/>
              </a:rPr>
              <a:t> has a </a:t>
            </a: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weight w(u,v)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that represents the similarity between u and v.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Graph G can be broken into 2 disjoint graphs with node sets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A and B by removing edges that connect these sets.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Let </a:t>
            </a: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cut(A,B) = </a:t>
            </a: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  <a:sym typeface="Symbol" pitchFamily="18" charset="2"/>
              </a:rPr>
              <a:t>     w(u,v).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>
              <a:solidFill>
                <a:schemeClr val="accent2"/>
              </a:solidFill>
              <a:latin typeface="Times New Roman" pitchFamily="18" charset="0"/>
              <a:sym typeface="Symbol" pitchFamily="18" charset="2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  <a:sym typeface="Symbol" pitchFamily="18" charset="2"/>
              </a:rPr>
              <a:t> One way to segment G is to find the minimal cut.</a:t>
            </a: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2209800" y="4572000"/>
            <a:ext cx="10445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accent2"/>
                </a:solidFill>
                <a:latin typeface="Times New Roman" pitchFamily="18" charset="0"/>
              </a:rPr>
              <a:t>u</a:t>
            </a:r>
            <a:r>
              <a:rPr lang="en-US" altLang="en-US" sz="1800">
                <a:solidFill>
                  <a:schemeClr val="accent2"/>
                </a:solidFill>
                <a:latin typeface="Times New Roman" pitchFamily="18" charset="0"/>
                <a:sym typeface="Symbol" pitchFamily="18" charset="2"/>
              </a:rPr>
              <a:t>A, vB</a:t>
            </a:r>
          </a:p>
        </p:txBody>
      </p:sp>
      <p:sp>
        <p:nvSpPr>
          <p:cNvPr id="3174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0FA5029-BC8D-4276-84EA-BC24005F0F1B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62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Cut(A,B)</a:t>
            </a:r>
          </a:p>
        </p:txBody>
      </p:sp>
      <p:sp>
        <p:nvSpPr>
          <p:cNvPr id="32771" name="Oval 4"/>
          <p:cNvSpPr>
            <a:spLocks noChangeArrowheads="1"/>
          </p:cNvSpPr>
          <p:nvPr/>
        </p:nvSpPr>
        <p:spPr bwMode="auto">
          <a:xfrm>
            <a:off x="1828800" y="5105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72" name="Oval 5"/>
          <p:cNvSpPr>
            <a:spLocks noChangeArrowheads="1"/>
          </p:cNvSpPr>
          <p:nvPr/>
        </p:nvSpPr>
        <p:spPr bwMode="auto">
          <a:xfrm>
            <a:off x="2133600" y="4724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73" name="Oval 6"/>
          <p:cNvSpPr>
            <a:spLocks noChangeArrowheads="1"/>
          </p:cNvSpPr>
          <p:nvPr/>
        </p:nvSpPr>
        <p:spPr bwMode="auto">
          <a:xfrm>
            <a:off x="1905000" y="5562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74" name="Oval 7"/>
          <p:cNvSpPr>
            <a:spLocks noChangeArrowheads="1"/>
          </p:cNvSpPr>
          <p:nvPr/>
        </p:nvSpPr>
        <p:spPr bwMode="auto">
          <a:xfrm>
            <a:off x="2286000" y="5562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75" name="Oval 8"/>
          <p:cNvSpPr>
            <a:spLocks noChangeArrowheads="1"/>
          </p:cNvSpPr>
          <p:nvPr/>
        </p:nvSpPr>
        <p:spPr bwMode="auto">
          <a:xfrm>
            <a:off x="1676400" y="4724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76" name="Oval 9"/>
          <p:cNvSpPr>
            <a:spLocks noChangeArrowheads="1"/>
          </p:cNvSpPr>
          <p:nvPr/>
        </p:nvSpPr>
        <p:spPr bwMode="auto">
          <a:xfrm>
            <a:off x="2362200" y="5181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77" name="Oval 10"/>
          <p:cNvSpPr>
            <a:spLocks noChangeArrowheads="1"/>
          </p:cNvSpPr>
          <p:nvPr/>
        </p:nvSpPr>
        <p:spPr bwMode="auto">
          <a:xfrm>
            <a:off x="1447800" y="5029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78" name="Oval 11"/>
          <p:cNvSpPr>
            <a:spLocks noChangeArrowheads="1"/>
          </p:cNvSpPr>
          <p:nvPr/>
        </p:nvSpPr>
        <p:spPr bwMode="auto">
          <a:xfrm>
            <a:off x="1524000" y="5410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79" name="Oval 12"/>
          <p:cNvSpPr>
            <a:spLocks noChangeArrowheads="1"/>
          </p:cNvSpPr>
          <p:nvPr/>
        </p:nvSpPr>
        <p:spPr bwMode="auto">
          <a:xfrm>
            <a:off x="5105400" y="4419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80" name="Oval 13"/>
          <p:cNvSpPr>
            <a:spLocks noChangeArrowheads="1"/>
          </p:cNvSpPr>
          <p:nvPr/>
        </p:nvSpPr>
        <p:spPr bwMode="auto">
          <a:xfrm>
            <a:off x="5562600" y="4343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81" name="Oval 14"/>
          <p:cNvSpPr>
            <a:spLocks noChangeArrowheads="1"/>
          </p:cNvSpPr>
          <p:nvPr/>
        </p:nvSpPr>
        <p:spPr bwMode="auto">
          <a:xfrm>
            <a:off x="6019800" y="4267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82" name="Oval 15"/>
          <p:cNvSpPr>
            <a:spLocks noChangeArrowheads="1"/>
          </p:cNvSpPr>
          <p:nvPr/>
        </p:nvSpPr>
        <p:spPr bwMode="auto">
          <a:xfrm>
            <a:off x="6172200" y="45720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83" name="Oval 16"/>
          <p:cNvSpPr>
            <a:spLocks noChangeArrowheads="1"/>
          </p:cNvSpPr>
          <p:nvPr/>
        </p:nvSpPr>
        <p:spPr bwMode="auto">
          <a:xfrm>
            <a:off x="5715000" y="5181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84" name="Oval 17"/>
          <p:cNvSpPr>
            <a:spLocks noChangeArrowheads="1"/>
          </p:cNvSpPr>
          <p:nvPr/>
        </p:nvSpPr>
        <p:spPr bwMode="auto">
          <a:xfrm>
            <a:off x="6172200" y="5029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85" name="Oval 18"/>
          <p:cNvSpPr>
            <a:spLocks noChangeArrowheads="1"/>
          </p:cNvSpPr>
          <p:nvPr/>
        </p:nvSpPr>
        <p:spPr bwMode="auto">
          <a:xfrm>
            <a:off x="6400800" y="41910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86" name="Oval 19"/>
          <p:cNvSpPr>
            <a:spLocks noChangeArrowheads="1"/>
          </p:cNvSpPr>
          <p:nvPr/>
        </p:nvSpPr>
        <p:spPr bwMode="auto">
          <a:xfrm>
            <a:off x="5791200" y="4800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87" name="Oval 20"/>
          <p:cNvSpPr>
            <a:spLocks noChangeArrowheads="1"/>
          </p:cNvSpPr>
          <p:nvPr/>
        </p:nvSpPr>
        <p:spPr bwMode="auto">
          <a:xfrm>
            <a:off x="5334000" y="48768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88" name="Line 21"/>
          <p:cNvSpPr>
            <a:spLocks noChangeShapeType="1"/>
          </p:cNvSpPr>
          <p:nvPr/>
        </p:nvSpPr>
        <p:spPr bwMode="auto">
          <a:xfrm flipH="1">
            <a:off x="1524000" y="4800600"/>
            <a:ext cx="228600" cy="304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789" name="Line 22"/>
          <p:cNvSpPr>
            <a:spLocks noChangeShapeType="1"/>
          </p:cNvSpPr>
          <p:nvPr/>
        </p:nvSpPr>
        <p:spPr bwMode="auto">
          <a:xfrm>
            <a:off x="1524000" y="5105400"/>
            <a:ext cx="762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790" name="Line 23"/>
          <p:cNvSpPr>
            <a:spLocks noChangeShapeType="1"/>
          </p:cNvSpPr>
          <p:nvPr/>
        </p:nvSpPr>
        <p:spPr bwMode="auto">
          <a:xfrm>
            <a:off x="1600200" y="5486400"/>
            <a:ext cx="381000" cy="152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791" name="Line 24"/>
          <p:cNvSpPr>
            <a:spLocks noChangeShapeType="1"/>
          </p:cNvSpPr>
          <p:nvPr/>
        </p:nvSpPr>
        <p:spPr bwMode="auto">
          <a:xfrm>
            <a:off x="1981200" y="5638800"/>
            <a:ext cx="3810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792" name="Line 25"/>
          <p:cNvSpPr>
            <a:spLocks noChangeShapeType="1"/>
          </p:cNvSpPr>
          <p:nvPr/>
        </p:nvSpPr>
        <p:spPr bwMode="auto">
          <a:xfrm flipH="1">
            <a:off x="2362200" y="5257800"/>
            <a:ext cx="762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793" name="Line 26"/>
          <p:cNvSpPr>
            <a:spLocks noChangeShapeType="1"/>
          </p:cNvSpPr>
          <p:nvPr/>
        </p:nvSpPr>
        <p:spPr bwMode="auto">
          <a:xfrm>
            <a:off x="2209800" y="4800600"/>
            <a:ext cx="22860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794" name="Line 27"/>
          <p:cNvSpPr>
            <a:spLocks noChangeShapeType="1"/>
          </p:cNvSpPr>
          <p:nvPr/>
        </p:nvSpPr>
        <p:spPr bwMode="auto">
          <a:xfrm>
            <a:off x="1752600" y="4800600"/>
            <a:ext cx="4572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795" name="Line 28"/>
          <p:cNvSpPr>
            <a:spLocks noChangeShapeType="1"/>
          </p:cNvSpPr>
          <p:nvPr/>
        </p:nvSpPr>
        <p:spPr bwMode="auto">
          <a:xfrm>
            <a:off x="1752600" y="4800600"/>
            <a:ext cx="1524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796" name="Line 29"/>
          <p:cNvSpPr>
            <a:spLocks noChangeShapeType="1"/>
          </p:cNvSpPr>
          <p:nvPr/>
        </p:nvSpPr>
        <p:spPr bwMode="auto">
          <a:xfrm>
            <a:off x="1524000" y="5105400"/>
            <a:ext cx="381000" cy="76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797" name="Line 30"/>
          <p:cNvSpPr>
            <a:spLocks noChangeShapeType="1"/>
          </p:cNvSpPr>
          <p:nvPr/>
        </p:nvSpPr>
        <p:spPr bwMode="auto">
          <a:xfrm flipV="1">
            <a:off x="1600200" y="5181600"/>
            <a:ext cx="304800" cy="304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798" name="Line 31"/>
          <p:cNvSpPr>
            <a:spLocks noChangeShapeType="1"/>
          </p:cNvSpPr>
          <p:nvPr/>
        </p:nvSpPr>
        <p:spPr bwMode="auto">
          <a:xfrm>
            <a:off x="1905000" y="5181600"/>
            <a:ext cx="7620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799" name="Line 32"/>
          <p:cNvSpPr>
            <a:spLocks noChangeShapeType="1"/>
          </p:cNvSpPr>
          <p:nvPr/>
        </p:nvSpPr>
        <p:spPr bwMode="auto">
          <a:xfrm>
            <a:off x="1905000" y="5181600"/>
            <a:ext cx="533400" cy="76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00" name="Line 33"/>
          <p:cNvSpPr>
            <a:spLocks noChangeShapeType="1"/>
          </p:cNvSpPr>
          <p:nvPr/>
        </p:nvSpPr>
        <p:spPr bwMode="auto">
          <a:xfrm>
            <a:off x="1905000" y="5181600"/>
            <a:ext cx="45720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01" name="Line 34"/>
          <p:cNvSpPr>
            <a:spLocks noChangeShapeType="1"/>
          </p:cNvSpPr>
          <p:nvPr/>
        </p:nvSpPr>
        <p:spPr bwMode="auto">
          <a:xfrm flipV="1">
            <a:off x="1905000" y="5257800"/>
            <a:ext cx="5334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02" name="Line 35"/>
          <p:cNvSpPr>
            <a:spLocks noChangeShapeType="1"/>
          </p:cNvSpPr>
          <p:nvPr/>
        </p:nvSpPr>
        <p:spPr bwMode="auto">
          <a:xfrm flipV="1">
            <a:off x="1905000" y="4800600"/>
            <a:ext cx="3048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03" name="Line 36"/>
          <p:cNvSpPr>
            <a:spLocks noChangeShapeType="1"/>
          </p:cNvSpPr>
          <p:nvPr/>
        </p:nvSpPr>
        <p:spPr bwMode="auto">
          <a:xfrm flipV="1">
            <a:off x="1981200" y="4800600"/>
            <a:ext cx="228600" cy="838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04" name="Line 37"/>
          <p:cNvSpPr>
            <a:spLocks noChangeShapeType="1"/>
          </p:cNvSpPr>
          <p:nvPr/>
        </p:nvSpPr>
        <p:spPr bwMode="auto">
          <a:xfrm flipV="1">
            <a:off x="1524000" y="4800600"/>
            <a:ext cx="685800" cy="304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05" name="Line 38"/>
          <p:cNvSpPr>
            <a:spLocks noChangeShapeType="1"/>
          </p:cNvSpPr>
          <p:nvPr/>
        </p:nvSpPr>
        <p:spPr bwMode="auto">
          <a:xfrm flipV="1">
            <a:off x="1600200" y="5257800"/>
            <a:ext cx="838200" cy="228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06" name="Line 39"/>
          <p:cNvSpPr>
            <a:spLocks noChangeShapeType="1"/>
          </p:cNvSpPr>
          <p:nvPr/>
        </p:nvSpPr>
        <p:spPr bwMode="auto">
          <a:xfrm>
            <a:off x="5181600" y="4495800"/>
            <a:ext cx="22860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07" name="Line 40"/>
          <p:cNvSpPr>
            <a:spLocks noChangeShapeType="1"/>
          </p:cNvSpPr>
          <p:nvPr/>
        </p:nvSpPr>
        <p:spPr bwMode="auto">
          <a:xfrm flipV="1">
            <a:off x="5181600" y="4267200"/>
            <a:ext cx="1295400" cy="228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08" name="Line 41"/>
          <p:cNvSpPr>
            <a:spLocks noChangeShapeType="1"/>
          </p:cNvSpPr>
          <p:nvPr/>
        </p:nvSpPr>
        <p:spPr bwMode="auto">
          <a:xfrm flipH="1">
            <a:off x="6248400" y="4267200"/>
            <a:ext cx="2286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09" name="Line 42"/>
          <p:cNvSpPr>
            <a:spLocks noChangeShapeType="1"/>
          </p:cNvSpPr>
          <p:nvPr/>
        </p:nvSpPr>
        <p:spPr bwMode="auto">
          <a:xfrm>
            <a:off x="6248400" y="4648200"/>
            <a:ext cx="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10" name="Line 43"/>
          <p:cNvSpPr>
            <a:spLocks noChangeShapeType="1"/>
          </p:cNvSpPr>
          <p:nvPr/>
        </p:nvSpPr>
        <p:spPr bwMode="auto">
          <a:xfrm>
            <a:off x="5410200" y="4953000"/>
            <a:ext cx="381000" cy="304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11" name="Line 44"/>
          <p:cNvSpPr>
            <a:spLocks noChangeShapeType="1"/>
          </p:cNvSpPr>
          <p:nvPr/>
        </p:nvSpPr>
        <p:spPr bwMode="auto">
          <a:xfrm flipV="1">
            <a:off x="5791200" y="4876800"/>
            <a:ext cx="762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12" name="Line 45"/>
          <p:cNvSpPr>
            <a:spLocks noChangeShapeType="1"/>
          </p:cNvSpPr>
          <p:nvPr/>
        </p:nvSpPr>
        <p:spPr bwMode="auto">
          <a:xfrm>
            <a:off x="5638800" y="4419600"/>
            <a:ext cx="22860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13" name="Line 46"/>
          <p:cNvSpPr>
            <a:spLocks noChangeShapeType="1"/>
          </p:cNvSpPr>
          <p:nvPr/>
        </p:nvSpPr>
        <p:spPr bwMode="auto">
          <a:xfrm flipV="1">
            <a:off x="5410200" y="4876800"/>
            <a:ext cx="457200" cy="76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14" name="Line 47"/>
          <p:cNvSpPr>
            <a:spLocks noChangeShapeType="1"/>
          </p:cNvSpPr>
          <p:nvPr/>
        </p:nvSpPr>
        <p:spPr bwMode="auto">
          <a:xfrm flipV="1">
            <a:off x="5867400" y="4343400"/>
            <a:ext cx="228600" cy="533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15" name="Line 48"/>
          <p:cNvSpPr>
            <a:spLocks noChangeShapeType="1"/>
          </p:cNvSpPr>
          <p:nvPr/>
        </p:nvSpPr>
        <p:spPr bwMode="auto">
          <a:xfrm flipV="1">
            <a:off x="5791200" y="4648200"/>
            <a:ext cx="457200" cy="228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16" name="Line 49"/>
          <p:cNvSpPr>
            <a:spLocks noChangeShapeType="1"/>
          </p:cNvSpPr>
          <p:nvPr/>
        </p:nvSpPr>
        <p:spPr bwMode="auto">
          <a:xfrm flipH="1">
            <a:off x="5715000" y="5105400"/>
            <a:ext cx="533400" cy="152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17" name="Line 50"/>
          <p:cNvSpPr>
            <a:spLocks noChangeShapeType="1"/>
          </p:cNvSpPr>
          <p:nvPr/>
        </p:nvSpPr>
        <p:spPr bwMode="auto">
          <a:xfrm flipH="1">
            <a:off x="5410200" y="4343400"/>
            <a:ext cx="685800" cy="609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18" name="Line 51"/>
          <p:cNvSpPr>
            <a:spLocks noChangeShapeType="1"/>
          </p:cNvSpPr>
          <p:nvPr/>
        </p:nvSpPr>
        <p:spPr bwMode="auto">
          <a:xfrm>
            <a:off x="5410200" y="4953000"/>
            <a:ext cx="838200" cy="152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19" name="Line 52"/>
          <p:cNvSpPr>
            <a:spLocks noChangeShapeType="1"/>
          </p:cNvSpPr>
          <p:nvPr/>
        </p:nvSpPr>
        <p:spPr bwMode="auto">
          <a:xfrm flipV="1">
            <a:off x="2438400" y="4495800"/>
            <a:ext cx="2743200" cy="762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20" name="Line 53"/>
          <p:cNvSpPr>
            <a:spLocks noChangeShapeType="1"/>
          </p:cNvSpPr>
          <p:nvPr/>
        </p:nvSpPr>
        <p:spPr bwMode="auto">
          <a:xfrm flipV="1">
            <a:off x="2362200" y="4953000"/>
            <a:ext cx="3048000" cy="685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21" name="Text Box 54"/>
          <p:cNvSpPr txBox="1">
            <a:spLocks noChangeArrowheads="1"/>
          </p:cNvSpPr>
          <p:nvPr/>
        </p:nvSpPr>
        <p:spPr bwMode="auto">
          <a:xfrm>
            <a:off x="1736725" y="2016125"/>
            <a:ext cx="3098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cut(A,B) = </a:t>
            </a:r>
            <a:r>
              <a:rPr lang="en-US" altLang="en-US" sz="2400">
                <a:sym typeface="Symbol" pitchFamily="18" charset="2"/>
              </a:rPr>
              <a:t>     w(u,v)</a:t>
            </a:r>
            <a:endParaRPr lang="en-US" altLang="en-US" sz="24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2822" name="Text Box 55"/>
          <p:cNvSpPr txBox="1">
            <a:spLocks noChangeArrowheads="1"/>
          </p:cNvSpPr>
          <p:nvPr/>
        </p:nvSpPr>
        <p:spPr bwMode="auto">
          <a:xfrm>
            <a:off x="2879725" y="2471738"/>
            <a:ext cx="10572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u</a:t>
            </a:r>
            <a:r>
              <a:rPr lang="en-US" altLang="en-US" sz="1800">
                <a:sym typeface="Symbol" pitchFamily="18" charset="2"/>
              </a:rPr>
              <a:t>A, vB</a:t>
            </a:r>
            <a:endParaRPr lang="en-US" altLang="en-US" sz="1800"/>
          </a:p>
        </p:txBody>
      </p:sp>
      <p:sp>
        <p:nvSpPr>
          <p:cNvPr id="32823" name="Text Box 56"/>
          <p:cNvSpPr txBox="1">
            <a:spLocks noChangeArrowheads="1"/>
          </p:cNvSpPr>
          <p:nvPr/>
        </p:nvSpPr>
        <p:spPr bwMode="auto">
          <a:xfrm>
            <a:off x="1736725" y="3925888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A</a:t>
            </a:r>
          </a:p>
        </p:txBody>
      </p:sp>
      <p:sp>
        <p:nvSpPr>
          <p:cNvPr id="32824" name="Text Box 57"/>
          <p:cNvSpPr txBox="1">
            <a:spLocks noChangeArrowheads="1"/>
          </p:cNvSpPr>
          <p:nvPr/>
        </p:nvSpPr>
        <p:spPr bwMode="auto">
          <a:xfrm>
            <a:off x="5394325" y="3544888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B</a:t>
            </a:r>
          </a:p>
        </p:txBody>
      </p:sp>
      <p:sp>
        <p:nvSpPr>
          <p:cNvPr id="32825" name="Text Box 58"/>
          <p:cNvSpPr txBox="1">
            <a:spLocks noChangeArrowheads="1"/>
          </p:cNvSpPr>
          <p:nvPr/>
        </p:nvSpPr>
        <p:spPr bwMode="auto">
          <a:xfrm>
            <a:off x="3260725" y="4456113"/>
            <a:ext cx="476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w1</a:t>
            </a:r>
          </a:p>
        </p:txBody>
      </p:sp>
      <p:sp>
        <p:nvSpPr>
          <p:cNvPr id="32826" name="Text Box 59"/>
          <p:cNvSpPr txBox="1">
            <a:spLocks noChangeArrowheads="1"/>
          </p:cNvSpPr>
          <p:nvPr/>
        </p:nvSpPr>
        <p:spPr bwMode="auto">
          <a:xfrm>
            <a:off x="3489325" y="5370513"/>
            <a:ext cx="476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w2</a:t>
            </a:r>
          </a:p>
        </p:txBody>
      </p:sp>
      <p:sp>
        <p:nvSpPr>
          <p:cNvPr id="32827" name="Slide Number Placeholder 5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8057C8F-0AFC-4E22-88FA-C6C080AFF07B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63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Normalized Cut</a:t>
            </a:r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746125" y="1793875"/>
            <a:ext cx="625633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Minimal cut favors cutting off small node groups,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so Shi proposed the </a:t>
            </a:r>
            <a:r>
              <a:rPr lang="en-US" altLang="en-US" sz="2400" b="1">
                <a:latin typeface="Times New Roman" pitchFamily="18" charset="0"/>
              </a:rPr>
              <a:t>normalized cut.</a:t>
            </a: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1431925" y="2936875"/>
            <a:ext cx="5006975" cy="1196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                    cut(A, B)         cut(A,B)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Ncut(A,B) =  -------------  +  -------------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                    asso(A,V)       asso(B,V)</a:t>
            </a:r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1812925" y="4683125"/>
            <a:ext cx="2794000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asso(A,V) = </a:t>
            </a:r>
            <a:r>
              <a:rPr lang="en-US" altLang="en-US" sz="2400">
                <a:latin typeface="Times New Roman" pitchFamily="18" charset="0"/>
                <a:sym typeface="Symbol" pitchFamily="18" charset="2"/>
              </a:rPr>
              <a:t> w(u,t)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  <a:sym typeface="Symbol" pitchFamily="18" charset="2"/>
              </a:rPr>
              <a:t>                 </a:t>
            </a:r>
            <a:r>
              <a:rPr lang="en-US" altLang="en-US" sz="1800">
                <a:latin typeface="Times New Roman" pitchFamily="18" charset="0"/>
                <a:sym typeface="Symbol" pitchFamily="18" charset="2"/>
              </a:rPr>
              <a:t>uA, tV</a:t>
            </a:r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4953000" y="4800600"/>
            <a:ext cx="28781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Times New Roman" pitchFamily="18" charset="0"/>
              </a:rPr>
              <a:t>How much is A connected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Times New Roman" pitchFamily="18" charset="0"/>
              </a:rPr>
              <a:t>to the graph as a whole.</a:t>
            </a:r>
          </a:p>
        </p:txBody>
      </p:sp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6765925" y="3214688"/>
            <a:ext cx="13239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Times New Roman" pitchFamily="18" charset="0"/>
              </a:rPr>
              <a:t>normalized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Times New Roman" pitchFamily="18" charset="0"/>
              </a:rPr>
              <a:t>cut</a:t>
            </a:r>
          </a:p>
        </p:txBody>
      </p:sp>
      <p:sp>
        <p:nvSpPr>
          <p:cNvPr id="33800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C8ED818-38F5-4E0D-9612-ECFE5594A7EA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64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Example Normalized Cut</a:t>
            </a:r>
          </a:p>
        </p:txBody>
      </p:sp>
      <p:sp>
        <p:nvSpPr>
          <p:cNvPr id="34819" name="Oval 3"/>
          <p:cNvSpPr>
            <a:spLocks noChangeArrowheads="1"/>
          </p:cNvSpPr>
          <p:nvPr/>
        </p:nvSpPr>
        <p:spPr bwMode="auto">
          <a:xfrm>
            <a:off x="1371600" y="2743200"/>
            <a:ext cx="228600" cy="228600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20" name="Oval 4"/>
          <p:cNvSpPr>
            <a:spLocks noChangeArrowheads="1"/>
          </p:cNvSpPr>
          <p:nvPr/>
        </p:nvSpPr>
        <p:spPr bwMode="auto">
          <a:xfrm>
            <a:off x="2209800" y="2743200"/>
            <a:ext cx="228600" cy="228600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21" name="Oval 5"/>
          <p:cNvSpPr>
            <a:spLocks noChangeArrowheads="1"/>
          </p:cNvSpPr>
          <p:nvPr/>
        </p:nvSpPr>
        <p:spPr bwMode="auto">
          <a:xfrm>
            <a:off x="1371600" y="3429000"/>
            <a:ext cx="228600" cy="228600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22" name="Oval 6"/>
          <p:cNvSpPr>
            <a:spLocks noChangeArrowheads="1"/>
          </p:cNvSpPr>
          <p:nvPr/>
        </p:nvSpPr>
        <p:spPr bwMode="auto">
          <a:xfrm>
            <a:off x="2209800" y="3429000"/>
            <a:ext cx="228600" cy="228600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23" name="Oval 7"/>
          <p:cNvSpPr>
            <a:spLocks noChangeArrowheads="1"/>
          </p:cNvSpPr>
          <p:nvPr/>
        </p:nvSpPr>
        <p:spPr bwMode="auto">
          <a:xfrm>
            <a:off x="1828800" y="4038600"/>
            <a:ext cx="228600" cy="228600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24" name="Oval 8"/>
          <p:cNvSpPr>
            <a:spLocks noChangeArrowheads="1"/>
          </p:cNvSpPr>
          <p:nvPr/>
        </p:nvSpPr>
        <p:spPr bwMode="auto">
          <a:xfrm>
            <a:off x="5029200" y="2667000"/>
            <a:ext cx="228600" cy="228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25" name="Oval 9"/>
          <p:cNvSpPr>
            <a:spLocks noChangeArrowheads="1"/>
          </p:cNvSpPr>
          <p:nvPr/>
        </p:nvSpPr>
        <p:spPr bwMode="auto">
          <a:xfrm>
            <a:off x="6019800" y="2667000"/>
            <a:ext cx="228600" cy="228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26" name="Oval 10"/>
          <p:cNvSpPr>
            <a:spLocks noChangeArrowheads="1"/>
          </p:cNvSpPr>
          <p:nvPr/>
        </p:nvSpPr>
        <p:spPr bwMode="auto">
          <a:xfrm>
            <a:off x="5029200" y="3505200"/>
            <a:ext cx="228600" cy="228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27" name="Oval 11"/>
          <p:cNvSpPr>
            <a:spLocks noChangeArrowheads="1"/>
          </p:cNvSpPr>
          <p:nvPr/>
        </p:nvSpPr>
        <p:spPr bwMode="auto">
          <a:xfrm>
            <a:off x="6019800" y="3505200"/>
            <a:ext cx="228600" cy="228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28" name="Line 12"/>
          <p:cNvSpPr>
            <a:spLocks noChangeShapeType="1"/>
          </p:cNvSpPr>
          <p:nvPr/>
        </p:nvSpPr>
        <p:spPr bwMode="auto">
          <a:xfrm>
            <a:off x="1447800" y="2819400"/>
            <a:ext cx="914400" cy="0"/>
          </a:xfrm>
          <a:prstGeom prst="line">
            <a:avLst/>
          </a:prstGeom>
          <a:noFill/>
          <a:ln w="9525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29" name="Line 13"/>
          <p:cNvSpPr>
            <a:spLocks noChangeShapeType="1"/>
          </p:cNvSpPr>
          <p:nvPr/>
        </p:nvSpPr>
        <p:spPr bwMode="auto">
          <a:xfrm>
            <a:off x="1524000" y="2819400"/>
            <a:ext cx="0" cy="762000"/>
          </a:xfrm>
          <a:prstGeom prst="line">
            <a:avLst/>
          </a:prstGeom>
          <a:noFill/>
          <a:ln w="9525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30" name="Line 14"/>
          <p:cNvSpPr>
            <a:spLocks noChangeShapeType="1"/>
          </p:cNvSpPr>
          <p:nvPr/>
        </p:nvSpPr>
        <p:spPr bwMode="auto">
          <a:xfrm>
            <a:off x="2286000" y="2895600"/>
            <a:ext cx="0" cy="685800"/>
          </a:xfrm>
          <a:prstGeom prst="line">
            <a:avLst/>
          </a:prstGeom>
          <a:noFill/>
          <a:ln w="9525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31" name="Line 15"/>
          <p:cNvSpPr>
            <a:spLocks noChangeShapeType="1"/>
          </p:cNvSpPr>
          <p:nvPr/>
        </p:nvSpPr>
        <p:spPr bwMode="auto">
          <a:xfrm>
            <a:off x="1524000" y="3581400"/>
            <a:ext cx="762000" cy="0"/>
          </a:xfrm>
          <a:prstGeom prst="line">
            <a:avLst/>
          </a:prstGeom>
          <a:noFill/>
          <a:ln w="9525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32" name="Line 16"/>
          <p:cNvSpPr>
            <a:spLocks noChangeShapeType="1"/>
          </p:cNvSpPr>
          <p:nvPr/>
        </p:nvSpPr>
        <p:spPr bwMode="auto">
          <a:xfrm>
            <a:off x="1524000" y="3505200"/>
            <a:ext cx="381000" cy="609600"/>
          </a:xfrm>
          <a:prstGeom prst="line">
            <a:avLst/>
          </a:prstGeom>
          <a:noFill/>
          <a:ln w="9525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33" name="Line 17"/>
          <p:cNvSpPr>
            <a:spLocks noChangeShapeType="1"/>
          </p:cNvSpPr>
          <p:nvPr/>
        </p:nvSpPr>
        <p:spPr bwMode="auto">
          <a:xfrm flipH="1">
            <a:off x="1981200" y="3505200"/>
            <a:ext cx="381000" cy="685800"/>
          </a:xfrm>
          <a:prstGeom prst="line">
            <a:avLst/>
          </a:prstGeom>
          <a:noFill/>
          <a:ln w="9525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34" name="Text Box 18"/>
          <p:cNvSpPr txBox="1">
            <a:spLocks noChangeArrowheads="1"/>
          </p:cNvSpPr>
          <p:nvPr/>
        </p:nvSpPr>
        <p:spPr bwMode="auto">
          <a:xfrm>
            <a:off x="1752600" y="243840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2</a:t>
            </a:r>
          </a:p>
        </p:txBody>
      </p:sp>
      <p:sp>
        <p:nvSpPr>
          <p:cNvPr id="34835" name="Text Box 19"/>
          <p:cNvSpPr txBox="1">
            <a:spLocks noChangeArrowheads="1"/>
          </p:cNvSpPr>
          <p:nvPr/>
        </p:nvSpPr>
        <p:spPr bwMode="auto">
          <a:xfrm>
            <a:off x="1143000" y="297180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2</a:t>
            </a:r>
          </a:p>
        </p:txBody>
      </p:sp>
      <p:sp>
        <p:nvSpPr>
          <p:cNvPr id="34836" name="Text Box 20"/>
          <p:cNvSpPr txBox="1">
            <a:spLocks noChangeArrowheads="1"/>
          </p:cNvSpPr>
          <p:nvPr/>
        </p:nvSpPr>
        <p:spPr bwMode="auto">
          <a:xfrm>
            <a:off x="2362200" y="297180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2</a:t>
            </a:r>
          </a:p>
        </p:txBody>
      </p:sp>
      <p:sp>
        <p:nvSpPr>
          <p:cNvPr id="34837" name="Text Box 21"/>
          <p:cNvSpPr txBox="1">
            <a:spLocks noChangeArrowheads="1"/>
          </p:cNvSpPr>
          <p:nvPr/>
        </p:nvSpPr>
        <p:spPr bwMode="auto">
          <a:xfrm>
            <a:off x="1355725" y="3671888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2</a:t>
            </a:r>
          </a:p>
        </p:txBody>
      </p:sp>
      <p:sp>
        <p:nvSpPr>
          <p:cNvPr id="34838" name="Text Box 22"/>
          <p:cNvSpPr txBox="1">
            <a:spLocks noChangeArrowheads="1"/>
          </p:cNvSpPr>
          <p:nvPr/>
        </p:nvSpPr>
        <p:spPr bwMode="auto">
          <a:xfrm>
            <a:off x="2193925" y="3671888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2</a:t>
            </a:r>
          </a:p>
        </p:txBody>
      </p:sp>
      <p:sp>
        <p:nvSpPr>
          <p:cNvPr id="34839" name="Text Box 23"/>
          <p:cNvSpPr txBox="1">
            <a:spLocks noChangeArrowheads="1"/>
          </p:cNvSpPr>
          <p:nvPr/>
        </p:nvSpPr>
        <p:spPr bwMode="auto">
          <a:xfrm>
            <a:off x="1752600" y="320040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4</a:t>
            </a:r>
          </a:p>
        </p:txBody>
      </p:sp>
      <p:sp>
        <p:nvSpPr>
          <p:cNvPr id="34840" name="Freeform 24"/>
          <p:cNvSpPr>
            <a:spLocks/>
          </p:cNvSpPr>
          <p:nvPr/>
        </p:nvSpPr>
        <p:spPr bwMode="auto">
          <a:xfrm>
            <a:off x="812800" y="2768600"/>
            <a:ext cx="1168400" cy="1473200"/>
          </a:xfrm>
          <a:custGeom>
            <a:avLst/>
            <a:gdLst>
              <a:gd name="T0" fmla="*/ 2147483647 w 736"/>
              <a:gd name="T1" fmla="*/ 2147483647 h 928"/>
              <a:gd name="T2" fmla="*/ 2147483647 w 736"/>
              <a:gd name="T3" fmla="*/ 2147483647 h 928"/>
              <a:gd name="T4" fmla="*/ 2147483647 w 736"/>
              <a:gd name="T5" fmla="*/ 2147483647 h 928"/>
              <a:gd name="T6" fmla="*/ 2147483647 w 736"/>
              <a:gd name="T7" fmla="*/ 2147483647 h 928"/>
              <a:gd name="T8" fmla="*/ 0 60000 65536"/>
              <a:gd name="T9" fmla="*/ 0 60000 65536"/>
              <a:gd name="T10" fmla="*/ 0 60000 65536"/>
              <a:gd name="T11" fmla="*/ 0 60000 65536"/>
              <a:gd name="T12" fmla="*/ 0 w 736"/>
              <a:gd name="T13" fmla="*/ 0 h 928"/>
              <a:gd name="T14" fmla="*/ 736 w 736"/>
              <a:gd name="T15" fmla="*/ 928 h 9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36" h="928">
                <a:moveTo>
                  <a:pt x="448" y="32"/>
                </a:moveTo>
                <a:cubicBezTo>
                  <a:pt x="284" y="16"/>
                  <a:pt x="120" y="0"/>
                  <a:pt x="64" y="128"/>
                </a:cubicBezTo>
                <a:cubicBezTo>
                  <a:pt x="8" y="256"/>
                  <a:pt x="0" y="672"/>
                  <a:pt x="112" y="800"/>
                </a:cubicBezTo>
                <a:cubicBezTo>
                  <a:pt x="224" y="928"/>
                  <a:pt x="632" y="880"/>
                  <a:pt x="736" y="896"/>
                </a:cubicBezTo>
              </a:path>
            </a:pathLst>
          </a:custGeom>
          <a:noFill/>
          <a:ln w="9525" cap="flat" cmpd="sng">
            <a:solidFill>
              <a:srgbClr val="800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41" name="Freeform 25"/>
          <p:cNvSpPr>
            <a:spLocks/>
          </p:cNvSpPr>
          <p:nvPr/>
        </p:nvSpPr>
        <p:spPr bwMode="auto">
          <a:xfrm>
            <a:off x="1981200" y="2819400"/>
            <a:ext cx="1066800" cy="1371600"/>
          </a:xfrm>
          <a:custGeom>
            <a:avLst/>
            <a:gdLst>
              <a:gd name="T0" fmla="*/ 2147483647 w 672"/>
              <a:gd name="T1" fmla="*/ 0 h 864"/>
              <a:gd name="T2" fmla="*/ 2147483647 w 672"/>
              <a:gd name="T3" fmla="*/ 2147483647 h 864"/>
              <a:gd name="T4" fmla="*/ 2147483647 w 672"/>
              <a:gd name="T5" fmla="*/ 2147483647 h 864"/>
              <a:gd name="T6" fmla="*/ 0 w 672"/>
              <a:gd name="T7" fmla="*/ 2147483647 h 864"/>
              <a:gd name="T8" fmla="*/ 0 60000 65536"/>
              <a:gd name="T9" fmla="*/ 0 60000 65536"/>
              <a:gd name="T10" fmla="*/ 0 60000 65536"/>
              <a:gd name="T11" fmla="*/ 0 60000 65536"/>
              <a:gd name="T12" fmla="*/ 0 w 672"/>
              <a:gd name="T13" fmla="*/ 0 h 864"/>
              <a:gd name="T14" fmla="*/ 672 w 672"/>
              <a:gd name="T15" fmla="*/ 864 h 86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72" h="864">
                <a:moveTo>
                  <a:pt x="240" y="0"/>
                </a:moveTo>
                <a:cubicBezTo>
                  <a:pt x="380" y="12"/>
                  <a:pt x="520" y="24"/>
                  <a:pt x="576" y="144"/>
                </a:cubicBezTo>
                <a:cubicBezTo>
                  <a:pt x="632" y="264"/>
                  <a:pt x="672" y="600"/>
                  <a:pt x="576" y="720"/>
                </a:cubicBezTo>
                <a:cubicBezTo>
                  <a:pt x="480" y="840"/>
                  <a:pt x="96" y="840"/>
                  <a:pt x="0" y="864"/>
                </a:cubicBezTo>
              </a:path>
            </a:pathLst>
          </a:custGeom>
          <a:noFill/>
          <a:ln w="9525" cap="flat" cmpd="sng">
            <a:solidFill>
              <a:srgbClr val="800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42" name="Text Box 26"/>
          <p:cNvSpPr txBox="1">
            <a:spLocks noChangeArrowheads="1"/>
          </p:cNvSpPr>
          <p:nvPr/>
        </p:nvSpPr>
        <p:spPr bwMode="auto">
          <a:xfrm>
            <a:off x="533400" y="327660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1</a:t>
            </a:r>
          </a:p>
        </p:txBody>
      </p:sp>
      <p:sp>
        <p:nvSpPr>
          <p:cNvPr id="34843" name="Text Box 27"/>
          <p:cNvSpPr txBox="1">
            <a:spLocks noChangeArrowheads="1"/>
          </p:cNvSpPr>
          <p:nvPr/>
        </p:nvSpPr>
        <p:spPr bwMode="auto">
          <a:xfrm>
            <a:off x="2955925" y="3214688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3</a:t>
            </a:r>
          </a:p>
        </p:txBody>
      </p:sp>
      <p:sp>
        <p:nvSpPr>
          <p:cNvPr id="34844" name="Line 28"/>
          <p:cNvSpPr>
            <a:spLocks noChangeShapeType="1"/>
          </p:cNvSpPr>
          <p:nvPr/>
        </p:nvSpPr>
        <p:spPr bwMode="auto">
          <a:xfrm>
            <a:off x="5181600" y="2743200"/>
            <a:ext cx="0" cy="838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45" name="Line 29"/>
          <p:cNvSpPr>
            <a:spLocks noChangeShapeType="1"/>
          </p:cNvSpPr>
          <p:nvPr/>
        </p:nvSpPr>
        <p:spPr bwMode="auto">
          <a:xfrm>
            <a:off x="6096000" y="2819400"/>
            <a:ext cx="0" cy="838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46" name="Line 30"/>
          <p:cNvSpPr>
            <a:spLocks noChangeShapeType="1"/>
          </p:cNvSpPr>
          <p:nvPr/>
        </p:nvSpPr>
        <p:spPr bwMode="auto">
          <a:xfrm>
            <a:off x="5181600" y="2819400"/>
            <a:ext cx="9906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47" name="Line 31"/>
          <p:cNvSpPr>
            <a:spLocks noChangeShapeType="1"/>
          </p:cNvSpPr>
          <p:nvPr/>
        </p:nvSpPr>
        <p:spPr bwMode="auto">
          <a:xfrm>
            <a:off x="5181600" y="3657600"/>
            <a:ext cx="9144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48" name="Line 32"/>
          <p:cNvSpPr>
            <a:spLocks noChangeShapeType="1"/>
          </p:cNvSpPr>
          <p:nvPr/>
        </p:nvSpPr>
        <p:spPr bwMode="auto">
          <a:xfrm flipH="1">
            <a:off x="5105400" y="2819400"/>
            <a:ext cx="990600" cy="838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49" name="Line 33"/>
          <p:cNvSpPr>
            <a:spLocks noChangeShapeType="1"/>
          </p:cNvSpPr>
          <p:nvPr/>
        </p:nvSpPr>
        <p:spPr bwMode="auto">
          <a:xfrm>
            <a:off x="5105400" y="2743200"/>
            <a:ext cx="990600" cy="914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50" name="Text Box 34"/>
          <p:cNvSpPr txBox="1">
            <a:spLocks noChangeArrowheads="1"/>
          </p:cNvSpPr>
          <p:nvPr/>
        </p:nvSpPr>
        <p:spPr bwMode="auto">
          <a:xfrm>
            <a:off x="5394325" y="23272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34851" name="Text Box 35"/>
          <p:cNvSpPr txBox="1">
            <a:spLocks noChangeArrowheads="1"/>
          </p:cNvSpPr>
          <p:nvPr/>
        </p:nvSpPr>
        <p:spPr bwMode="auto">
          <a:xfrm>
            <a:off x="5394325" y="22510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34852" name="Text Box 36"/>
          <p:cNvSpPr txBox="1">
            <a:spLocks noChangeArrowheads="1"/>
          </p:cNvSpPr>
          <p:nvPr/>
        </p:nvSpPr>
        <p:spPr bwMode="auto">
          <a:xfrm>
            <a:off x="5486400" y="236220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2</a:t>
            </a:r>
          </a:p>
        </p:txBody>
      </p:sp>
      <p:sp>
        <p:nvSpPr>
          <p:cNvPr id="34853" name="Text Box 37"/>
          <p:cNvSpPr txBox="1">
            <a:spLocks noChangeArrowheads="1"/>
          </p:cNvSpPr>
          <p:nvPr/>
        </p:nvSpPr>
        <p:spPr bwMode="auto">
          <a:xfrm>
            <a:off x="4876800" y="297180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2</a:t>
            </a:r>
          </a:p>
        </p:txBody>
      </p:sp>
      <p:sp>
        <p:nvSpPr>
          <p:cNvPr id="34854" name="Text Box 38"/>
          <p:cNvSpPr txBox="1">
            <a:spLocks noChangeArrowheads="1"/>
          </p:cNvSpPr>
          <p:nvPr/>
        </p:nvSpPr>
        <p:spPr bwMode="auto">
          <a:xfrm>
            <a:off x="6096000" y="297180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2</a:t>
            </a:r>
          </a:p>
        </p:txBody>
      </p:sp>
      <p:sp>
        <p:nvSpPr>
          <p:cNvPr id="34855" name="Text Box 39"/>
          <p:cNvSpPr txBox="1">
            <a:spLocks noChangeArrowheads="1"/>
          </p:cNvSpPr>
          <p:nvPr/>
        </p:nvSpPr>
        <p:spPr bwMode="auto">
          <a:xfrm>
            <a:off x="5486400" y="373380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3</a:t>
            </a:r>
          </a:p>
        </p:txBody>
      </p:sp>
      <p:sp>
        <p:nvSpPr>
          <p:cNvPr id="34856" name="Text Box 40"/>
          <p:cNvSpPr txBox="1">
            <a:spLocks noChangeArrowheads="1"/>
          </p:cNvSpPr>
          <p:nvPr/>
        </p:nvSpPr>
        <p:spPr bwMode="auto">
          <a:xfrm>
            <a:off x="5334000" y="281940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2</a:t>
            </a:r>
          </a:p>
        </p:txBody>
      </p:sp>
      <p:sp>
        <p:nvSpPr>
          <p:cNvPr id="34857" name="Text Box 41"/>
          <p:cNvSpPr txBox="1">
            <a:spLocks noChangeArrowheads="1"/>
          </p:cNvSpPr>
          <p:nvPr/>
        </p:nvSpPr>
        <p:spPr bwMode="auto">
          <a:xfrm>
            <a:off x="5318125" y="3214688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2</a:t>
            </a:r>
          </a:p>
        </p:txBody>
      </p:sp>
      <p:sp>
        <p:nvSpPr>
          <p:cNvPr id="34858" name="Line 42"/>
          <p:cNvSpPr>
            <a:spLocks noChangeShapeType="1"/>
          </p:cNvSpPr>
          <p:nvPr/>
        </p:nvSpPr>
        <p:spPr bwMode="auto">
          <a:xfrm>
            <a:off x="2362200" y="2819400"/>
            <a:ext cx="2819400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59" name="Line 43"/>
          <p:cNvSpPr>
            <a:spLocks noChangeShapeType="1"/>
          </p:cNvSpPr>
          <p:nvPr/>
        </p:nvSpPr>
        <p:spPr bwMode="auto">
          <a:xfrm>
            <a:off x="2362200" y="2819400"/>
            <a:ext cx="2819400" cy="7620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60" name="Text Box 44"/>
          <p:cNvSpPr txBox="1">
            <a:spLocks noChangeArrowheads="1"/>
          </p:cNvSpPr>
          <p:nvPr/>
        </p:nvSpPr>
        <p:spPr bwMode="auto">
          <a:xfrm>
            <a:off x="3794125" y="24034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34861" name="Text Box 45"/>
          <p:cNvSpPr txBox="1">
            <a:spLocks noChangeArrowheads="1"/>
          </p:cNvSpPr>
          <p:nvPr/>
        </p:nvSpPr>
        <p:spPr bwMode="auto">
          <a:xfrm>
            <a:off x="3870325" y="2376488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3300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34862" name="Text Box 46"/>
          <p:cNvSpPr txBox="1">
            <a:spLocks noChangeArrowheads="1"/>
          </p:cNvSpPr>
          <p:nvPr/>
        </p:nvSpPr>
        <p:spPr bwMode="auto">
          <a:xfrm>
            <a:off x="3810000" y="327660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3300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34863" name="Text Box 47"/>
          <p:cNvSpPr txBox="1">
            <a:spLocks noChangeArrowheads="1"/>
          </p:cNvSpPr>
          <p:nvPr/>
        </p:nvSpPr>
        <p:spPr bwMode="auto">
          <a:xfrm>
            <a:off x="4495800" y="4419600"/>
            <a:ext cx="3686175" cy="1196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                       3             3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Ncut(A,B) =  -------  +  ------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                      21           16</a:t>
            </a:r>
          </a:p>
        </p:txBody>
      </p:sp>
      <p:sp>
        <p:nvSpPr>
          <p:cNvPr id="34864" name="Text Box 48"/>
          <p:cNvSpPr txBox="1">
            <a:spLocks noChangeArrowheads="1"/>
          </p:cNvSpPr>
          <p:nvPr/>
        </p:nvSpPr>
        <p:spPr bwMode="auto">
          <a:xfrm>
            <a:off x="669925" y="2022475"/>
            <a:ext cx="404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800080"/>
                </a:solidFill>
                <a:latin typeface="Times New Roman" pitchFamily="18" charset="0"/>
              </a:rPr>
              <a:t>A</a:t>
            </a:r>
          </a:p>
        </p:txBody>
      </p:sp>
      <p:sp>
        <p:nvSpPr>
          <p:cNvPr id="34865" name="Text Box 49"/>
          <p:cNvSpPr txBox="1">
            <a:spLocks noChangeArrowheads="1"/>
          </p:cNvSpPr>
          <p:nvPr/>
        </p:nvSpPr>
        <p:spPr bwMode="auto">
          <a:xfrm>
            <a:off x="6003925" y="1946275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B</a:t>
            </a:r>
          </a:p>
        </p:txBody>
      </p:sp>
      <p:sp>
        <p:nvSpPr>
          <p:cNvPr id="34866" name="Slide Number Placeholder 4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8D3541C-228A-4765-A934-E76E6E369141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65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z="4000" smtClean="0">
                <a:solidFill>
                  <a:srgbClr val="FF0000"/>
                </a:solidFill>
              </a:rPr>
              <a:t>Shi turned graph cuts into an</a:t>
            </a:r>
            <a:br>
              <a:rPr lang="en-US" altLang="en-US" sz="4000" smtClean="0">
                <a:solidFill>
                  <a:srgbClr val="FF0000"/>
                </a:solidFill>
              </a:rPr>
            </a:br>
            <a:r>
              <a:rPr lang="en-US" altLang="en-US" sz="4000" smtClean="0">
                <a:solidFill>
                  <a:srgbClr val="FF0000"/>
                </a:solidFill>
              </a:rPr>
              <a:t>eigenvector/eigenvalue problem.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mtClean="0"/>
              <a:t>Set up a weighted graph G=(V,E)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>
                <a:solidFill>
                  <a:srgbClr val="FF0000"/>
                </a:solidFill>
              </a:rPr>
              <a:t>V </a:t>
            </a:r>
            <a:r>
              <a:rPr lang="en-US" altLang="en-US" sz="2400" smtClean="0"/>
              <a:t>is the set of (N) pixels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2400" smtClean="0"/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>
                <a:solidFill>
                  <a:srgbClr val="FF0000"/>
                </a:solidFill>
              </a:rPr>
              <a:t>E</a:t>
            </a:r>
            <a:r>
              <a:rPr lang="en-US" altLang="en-US" sz="2400" smtClean="0"/>
              <a:t> is a set of weighted edges (weight w</a:t>
            </a:r>
            <a:r>
              <a:rPr lang="en-US" altLang="en-US" sz="2400" baseline="-25000" smtClean="0"/>
              <a:t>ij </a:t>
            </a:r>
            <a:r>
              <a:rPr lang="en-US" altLang="en-US" sz="2400" smtClean="0"/>
              <a:t>gives the similarity between nodes i and j)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2400" smtClean="0"/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Length N vector </a:t>
            </a:r>
            <a:r>
              <a:rPr lang="en-US" altLang="en-US" sz="2400" smtClean="0">
                <a:solidFill>
                  <a:srgbClr val="FF0000"/>
                </a:solidFill>
              </a:rPr>
              <a:t>d</a:t>
            </a:r>
            <a:r>
              <a:rPr lang="en-US" altLang="en-US" sz="2400" smtClean="0"/>
              <a:t>: d</a:t>
            </a:r>
            <a:r>
              <a:rPr lang="en-US" altLang="en-US" sz="2400" baseline="-25000" smtClean="0"/>
              <a:t>i </a:t>
            </a:r>
            <a:r>
              <a:rPr lang="en-US" altLang="en-US" sz="2400" smtClean="0"/>
              <a:t> is the sum of the weights from node i to all other nodes 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2400" smtClean="0"/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N x N matrix </a:t>
            </a:r>
            <a:r>
              <a:rPr lang="en-US" altLang="en-US" sz="2400" smtClean="0">
                <a:solidFill>
                  <a:srgbClr val="FF0000"/>
                </a:solidFill>
              </a:rPr>
              <a:t>D</a:t>
            </a:r>
            <a:r>
              <a:rPr lang="en-US" altLang="en-US" sz="2400" smtClean="0"/>
              <a:t>: D is a diagonal matrix with d on its diagonal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2400" smtClean="0"/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N x N symmetric matrix </a:t>
            </a:r>
            <a:r>
              <a:rPr lang="en-US" altLang="en-US" sz="2400" smtClean="0">
                <a:solidFill>
                  <a:srgbClr val="FF0000"/>
                </a:solidFill>
              </a:rPr>
              <a:t>W</a:t>
            </a:r>
            <a:r>
              <a:rPr lang="en-US" altLang="en-US" sz="2400" smtClean="0"/>
              <a:t>: W</a:t>
            </a:r>
            <a:r>
              <a:rPr lang="en-US" altLang="en-US" sz="2400" baseline="-25000" smtClean="0"/>
              <a:t>ij </a:t>
            </a:r>
            <a:r>
              <a:rPr lang="en-US" altLang="en-US" sz="2400" smtClean="0"/>
              <a:t>= w</a:t>
            </a:r>
            <a:r>
              <a:rPr lang="en-US" altLang="en-US" sz="2400" baseline="-25000" smtClean="0"/>
              <a:t>ij</a:t>
            </a: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8F390AC-08CB-4B37-B800-80329325C64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66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304800"/>
            <a:ext cx="8458200" cy="6553200"/>
          </a:xfrm>
        </p:spPr>
        <p:txBody>
          <a:bodyPr/>
          <a:lstStyle/>
          <a:p>
            <a:pPr eaLnBrk="1" hangingPunct="1"/>
            <a:r>
              <a:rPr lang="en-US" altLang="en-US" sz="2800" smtClean="0">
                <a:solidFill>
                  <a:srgbClr val="FF0000"/>
                </a:solidFill>
              </a:rPr>
              <a:t>Let x be a characteristic vector of a set A of nodes </a:t>
            </a:r>
          </a:p>
          <a:p>
            <a:pPr lvl="1" eaLnBrk="1" hangingPunct="1"/>
            <a:r>
              <a:rPr lang="en-US" altLang="en-US" sz="2400" smtClean="0"/>
              <a:t> x</a:t>
            </a:r>
            <a:r>
              <a:rPr lang="en-US" altLang="en-US" sz="2400" baseline="-25000" smtClean="0"/>
              <a:t>i</a:t>
            </a:r>
            <a:r>
              <a:rPr lang="en-US" altLang="en-US" sz="2400" smtClean="0"/>
              <a:t> = 1 if node i is in a set A</a:t>
            </a:r>
          </a:p>
          <a:p>
            <a:pPr lvl="1" eaLnBrk="1" hangingPunct="1"/>
            <a:r>
              <a:rPr lang="en-US" altLang="en-US" sz="2400" smtClean="0"/>
              <a:t> x</a:t>
            </a:r>
            <a:r>
              <a:rPr lang="en-US" altLang="en-US" sz="2400" baseline="-25000" smtClean="0"/>
              <a:t>i</a:t>
            </a:r>
            <a:r>
              <a:rPr lang="en-US" altLang="en-US" sz="2400" smtClean="0"/>
              <a:t> = -1 otherwise</a:t>
            </a:r>
          </a:p>
          <a:p>
            <a:pPr eaLnBrk="1" hangingPunct="1"/>
            <a:r>
              <a:rPr lang="en-US" altLang="en-US" sz="2800" smtClean="0">
                <a:solidFill>
                  <a:srgbClr val="FF0000"/>
                </a:solidFill>
              </a:rPr>
              <a:t>Let y be a continuous approximation to x</a:t>
            </a:r>
          </a:p>
          <a:p>
            <a:pPr eaLnBrk="1" hangingPunct="1">
              <a:buFontTx/>
              <a:buNone/>
            </a:pPr>
            <a:endParaRPr lang="en-US" altLang="en-US" sz="2800" smtClean="0">
              <a:solidFill>
                <a:srgbClr val="FFFF99"/>
              </a:solidFill>
            </a:endParaRPr>
          </a:p>
          <a:p>
            <a:pPr eaLnBrk="1" hangingPunct="1">
              <a:buFontTx/>
              <a:buNone/>
            </a:pPr>
            <a:endParaRPr lang="en-US" altLang="en-US" sz="2800" smtClean="0">
              <a:solidFill>
                <a:srgbClr val="FFFF99"/>
              </a:solidFill>
            </a:endParaRPr>
          </a:p>
          <a:p>
            <a:pPr eaLnBrk="1" hangingPunct="1"/>
            <a:r>
              <a:rPr lang="en-US" altLang="en-US" sz="2800" smtClean="0">
                <a:solidFill>
                  <a:srgbClr val="FF0000"/>
                </a:solidFill>
              </a:rPr>
              <a:t>Solve the system of equations</a:t>
            </a:r>
          </a:p>
          <a:p>
            <a:pPr lvl="1" eaLnBrk="1" hangingPunct="1">
              <a:buFontTx/>
              <a:buNone/>
            </a:pPr>
            <a:r>
              <a:rPr lang="en-US" altLang="en-US" sz="2400" smtClean="0"/>
              <a:t>   (D – W) y = </a:t>
            </a:r>
            <a:r>
              <a:rPr lang="en-US" altLang="en-US" sz="2400" smtClean="0">
                <a:sym typeface="Symbol" pitchFamily="18" charset="2"/>
              </a:rPr>
              <a:t> D y</a:t>
            </a:r>
          </a:p>
          <a:p>
            <a:pPr lvl="1" eaLnBrk="1" hangingPunct="1">
              <a:buFontTx/>
              <a:buNone/>
            </a:pPr>
            <a:r>
              <a:rPr lang="en-US" altLang="en-US" sz="2400" smtClean="0">
                <a:sym typeface="Symbol" pitchFamily="18" charset="2"/>
              </a:rPr>
              <a:t>for the eigenvectors y and eigenvalues </a:t>
            </a:r>
          </a:p>
          <a:p>
            <a:pPr eaLnBrk="1" hangingPunct="1"/>
            <a:r>
              <a:rPr lang="en-US" altLang="en-US" sz="2800" smtClean="0">
                <a:solidFill>
                  <a:srgbClr val="FF0000"/>
                </a:solidFill>
                <a:sym typeface="Symbol" pitchFamily="18" charset="2"/>
              </a:rPr>
              <a:t>Use the eigenvector</a:t>
            </a:r>
            <a:r>
              <a:rPr lang="en-US" altLang="en-US" sz="2800" smtClean="0">
                <a:solidFill>
                  <a:srgbClr val="FFFF99"/>
                </a:solidFill>
                <a:sym typeface="Symbol" pitchFamily="18" charset="2"/>
              </a:rPr>
              <a:t> </a:t>
            </a:r>
            <a:r>
              <a:rPr lang="en-US" altLang="en-US" sz="2800" smtClean="0">
                <a:sym typeface="Symbol" pitchFamily="18" charset="2"/>
              </a:rPr>
              <a:t>y</a:t>
            </a:r>
            <a:r>
              <a:rPr lang="en-US" altLang="en-US" sz="2800" smtClean="0">
                <a:solidFill>
                  <a:srgbClr val="FFFF99"/>
                </a:solidFill>
                <a:sym typeface="Symbol" pitchFamily="18" charset="2"/>
              </a:rPr>
              <a:t> </a:t>
            </a:r>
            <a:r>
              <a:rPr lang="en-US" altLang="en-US" sz="2800" smtClean="0">
                <a:solidFill>
                  <a:srgbClr val="FF0000"/>
                </a:solidFill>
                <a:sym typeface="Symbol" pitchFamily="18" charset="2"/>
              </a:rPr>
              <a:t>with second smallest eigenvalue to bipartition the graph</a:t>
            </a:r>
            <a:r>
              <a:rPr lang="en-US" altLang="en-US" sz="2800" smtClean="0">
                <a:sym typeface="Symbol" pitchFamily="18" charset="2"/>
              </a:rPr>
              <a:t> (y =&gt; x =&gt; A)</a:t>
            </a:r>
          </a:p>
          <a:p>
            <a:pPr eaLnBrk="1" hangingPunct="1"/>
            <a:r>
              <a:rPr lang="en-US" altLang="en-US" sz="2800" smtClean="0">
                <a:sym typeface="Symbol" pitchFamily="18" charset="2"/>
              </a:rPr>
              <a:t>If further subdivision is merited, repeat recursively</a:t>
            </a:r>
          </a:p>
          <a:p>
            <a:pPr lvl="1" eaLnBrk="1" hangingPunct="1">
              <a:buFontTx/>
              <a:buNone/>
            </a:pPr>
            <a:endParaRPr lang="en-US" altLang="en-US" sz="2400" smtClean="0"/>
          </a:p>
        </p:txBody>
      </p:sp>
      <p:pic>
        <p:nvPicPr>
          <p:cNvPr id="3686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1" t="53999" r="23999" b="38000"/>
          <a:stretch>
            <a:fillRect/>
          </a:stretch>
        </p:blipFill>
        <p:spPr>
          <a:xfrm>
            <a:off x="762000" y="2209800"/>
            <a:ext cx="7848600" cy="1069975"/>
          </a:xfrm>
          <a:noFill/>
        </p:spPr>
      </p:pic>
      <p:sp>
        <p:nvSpPr>
          <p:cNvPr id="3686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E4287DA-E000-408A-A7D2-EF40289CF21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67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FF0000"/>
                </a:solidFill>
              </a:rPr>
              <a:t>How to define the weights</a:t>
            </a: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746125" y="1946275"/>
            <a:ext cx="575349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 smtClean="0">
                <a:latin typeface="Times New Roman" pitchFamily="18" charset="0"/>
              </a:rPr>
              <a:t>Jianbo</a:t>
            </a:r>
            <a:r>
              <a:rPr lang="en-US" altLang="en-US" sz="2400" dirty="0" smtClean="0">
                <a:latin typeface="Times New Roman" pitchFamily="18" charset="0"/>
              </a:rPr>
              <a:t> Shi </a:t>
            </a:r>
            <a:r>
              <a:rPr lang="en-US" altLang="en-US" sz="2400" dirty="0">
                <a:latin typeface="Times New Roman" pitchFamily="18" charset="0"/>
              </a:rPr>
              <a:t>defined the edge weights w(</a:t>
            </a:r>
            <a:r>
              <a:rPr lang="en-US" altLang="en-US" sz="2400" dirty="0" err="1">
                <a:latin typeface="Times New Roman" pitchFamily="18" charset="0"/>
              </a:rPr>
              <a:t>i,j</a:t>
            </a:r>
            <a:r>
              <a:rPr lang="en-US" altLang="en-US" sz="2400" dirty="0">
                <a:latin typeface="Times New Roman" pitchFamily="18" charset="0"/>
              </a:rPr>
              <a:t>) by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itchFamily="18" charset="0"/>
              </a:rPr>
              <a:t>w(</a:t>
            </a:r>
            <a:r>
              <a:rPr lang="en-US" altLang="en-US" sz="2400" dirty="0" err="1">
                <a:latin typeface="Times New Roman" pitchFamily="18" charset="0"/>
              </a:rPr>
              <a:t>i,j</a:t>
            </a:r>
            <a:r>
              <a:rPr lang="en-US" altLang="en-US" sz="2400" dirty="0">
                <a:latin typeface="Times New Roman" pitchFamily="18" charset="0"/>
              </a:rPr>
              <a:t>) = e                    *  </a:t>
            </a:r>
          </a:p>
        </p:txBody>
      </p:sp>
      <p:sp>
        <p:nvSpPr>
          <p:cNvPr id="37892" name="AutoShape 4"/>
          <p:cNvSpPr>
            <a:spLocks/>
          </p:cNvSpPr>
          <p:nvPr/>
        </p:nvSpPr>
        <p:spPr bwMode="auto">
          <a:xfrm>
            <a:off x="3810000" y="2514600"/>
            <a:ext cx="152400" cy="762000"/>
          </a:xfrm>
          <a:prstGeom prst="leftBrace">
            <a:avLst>
              <a:gd name="adj1" fmla="val 416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4038600" y="2514600"/>
            <a:ext cx="4359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e                        if ||X(i)-X(j)||</a:t>
            </a:r>
            <a:r>
              <a:rPr lang="en-US" altLang="en-US" sz="1400">
                <a:latin typeface="Times New Roman" pitchFamily="18" charset="0"/>
              </a:rPr>
              <a:t>2</a:t>
            </a:r>
            <a:r>
              <a:rPr lang="en-US" altLang="en-US" sz="2400">
                <a:latin typeface="Times New Roman" pitchFamily="18" charset="0"/>
              </a:rPr>
              <a:t>  &lt; 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                      otherwise</a:t>
            </a:r>
          </a:p>
        </p:txBody>
      </p:sp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1905000" y="2590800"/>
            <a:ext cx="16494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-||F(i)-F(j)||</a:t>
            </a:r>
            <a:r>
              <a:rPr lang="en-US" altLang="en-US" sz="800">
                <a:latin typeface="Times New Roman" pitchFamily="18" charset="0"/>
              </a:rPr>
              <a:t>2</a:t>
            </a:r>
            <a:r>
              <a:rPr lang="en-US" altLang="en-US" sz="1800">
                <a:latin typeface="Times New Roman" pitchFamily="18" charset="0"/>
              </a:rPr>
              <a:t> / </a:t>
            </a:r>
            <a:r>
              <a:rPr lang="en-US" altLang="en-US" sz="1800">
                <a:latin typeface="Times New Roman" pitchFamily="18" charset="0"/>
                <a:sym typeface="Symbol" pitchFamily="18" charset="2"/>
              </a:rPr>
              <a:t>I</a:t>
            </a: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37895" name="Text Box 7"/>
          <p:cNvSpPr txBox="1">
            <a:spLocks noChangeArrowheads="1"/>
          </p:cNvSpPr>
          <p:nvPr/>
        </p:nvSpPr>
        <p:spPr bwMode="auto">
          <a:xfrm>
            <a:off x="4191000" y="2438400"/>
            <a:ext cx="18145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-||X(i)-X(j)||</a:t>
            </a:r>
            <a:r>
              <a:rPr lang="en-US" altLang="en-US" sz="800">
                <a:latin typeface="Times New Roman" pitchFamily="18" charset="0"/>
              </a:rPr>
              <a:t>2</a:t>
            </a:r>
            <a:r>
              <a:rPr lang="en-US" altLang="en-US" sz="1800">
                <a:latin typeface="Times New Roman" pitchFamily="18" charset="0"/>
              </a:rPr>
              <a:t> / </a:t>
            </a:r>
            <a:r>
              <a:rPr lang="en-US" altLang="en-US" sz="1800">
                <a:latin typeface="Times New Roman" pitchFamily="18" charset="0"/>
                <a:sym typeface="Symbol" pitchFamily="18" charset="2"/>
              </a:rPr>
              <a:t>X</a:t>
            </a: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898525" y="3851275"/>
            <a:ext cx="6846888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where X(i) is the spatial location of node 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           F(i) is the feature vector for node 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           which can be intensity, color, texture, motion…</a:t>
            </a:r>
          </a:p>
        </p:txBody>
      </p:sp>
      <p:sp>
        <p:nvSpPr>
          <p:cNvPr id="37897" name="Text Box 9"/>
          <p:cNvSpPr txBox="1">
            <a:spLocks noChangeArrowheads="1"/>
          </p:cNvSpPr>
          <p:nvPr/>
        </p:nvSpPr>
        <p:spPr bwMode="auto">
          <a:xfrm>
            <a:off x="898525" y="5299075"/>
            <a:ext cx="6654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The formula is set up so that w(i,j) is 0 for nodes that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are too far apart.</a:t>
            </a:r>
          </a:p>
        </p:txBody>
      </p:sp>
      <p:sp>
        <p:nvSpPr>
          <p:cNvPr id="37898" name="Slide Number Placeholder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0392E0F-0871-4E3A-B886-B02873042DCE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68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 eaLnBrk="1" hangingPunct="1"/>
            <a:r>
              <a:rPr lang="en-US" altLang="en-US" dirty="0" smtClean="0">
                <a:solidFill>
                  <a:srgbClr val="FF0000"/>
                </a:solidFill>
              </a:rPr>
              <a:t>Examples of </a:t>
            </a:r>
            <a:br>
              <a:rPr lang="en-US" altLang="en-US" dirty="0" smtClean="0">
                <a:solidFill>
                  <a:srgbClr val="FF0000"/>
                </a:solidFill>
              </a:rPr>
            </a:br>
            <a:r>
              <a:rPr lang="en-US" altLang="en-US" dirty="0" smtClean="0">
                <a:solidFill>
                  <a:srgbClr val="FF0000"/>
                </a:solidFill>
              </a:rPr>
              <a:t>Shi Clustering</a:t>
            </a:r>
          </a:p>
        </p:txBody>
      </p:sp>
      <p:pic>
        <p:nvPicPr>
          <p:cNvPr id="38915" name="Picture 3" descr="color+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76400"/>
            <a:ext cx="7086600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948474F-E290-4912-8572-D90A693ED4AD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69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Histograms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histogram of a gray-tone image is an array H[*] of bins, one for each gray tone.</a:t>
            </a:r>
          </a:p>
          <a:p>
            <a:endParaRPr lang="en-US" dirty="0"/>
          </a:p>
          <a:p>
            <a:r>
              <a:rPr lang="en-US" dirty="0" smtClean="0"/>
              <a:t>H[</a:t>
            </a:r>
            <a:r>
              <a:rPr lang="en-US" dirty="0" err="1" smtClean="0"/>
              <a:t>i</a:t>
            </a:r>
            <a:r>
              <a:rPr lang="en-US" dirty="0" smtClean="0"/>
              <a:t>] gives the count of how many pixels of an image have gray tone </a:t>
            </a:r>
            <a:r>
              <a:rPr lang="en-US" dirty="0" err="1" smtClean="0"/>
              <a:t>i</a:t>
            </a:r>
            <a:r>
              <a:rPr lang="en-US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P[</a:t>
            </a:r>
            <a:r>
              <a:rPr lang="en-US" dirty="0" err="1" smtClean="0"/>
              <a:t>i</a:t>
            </a:r>
            <a:r>
              <a:rPr lang="en-US" dirty="0" smtClean="0"/>
              <a:t>] (the normalized histogram) gives the percentage of pixels that have gray tone </a:t>
            </a:r>
            <a:r>
              <a:rPr lang="en-US" dirty="0" err="1" smtClean="0"/>
              <a:t>i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19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Color histograms can represent an image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7513" y="2209800"/>
            <a:ext cx="8726487" cy="4114800"/>
          </a:xfrm>
        </p:spPr>
        <p:txBody>
          <a:bodyPr/>
          <a:lstStyle/>
          <a:p>
            <a:pPr eaLnBrk="1" hangingPunct="1"/>
            <a:r>
              <a:rPr lang="en-US" altLang="en-US" smtClean="0"/>
              <a:t>Histogram is fast and easy to compute.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Size can easily be normalized so that different image histograms can be compared.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Can match color histograms for database query or classification.</a:t>
            </a:r>
          </a:p>
        </p:txBody>
      </p:sp>
      <p:sp>
        <p:nvSpPr>
          <p:cNvPr id="1638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1270938-2460-4CAB-8C69-1A991084385D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8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Histograms of two color images</a:t>
            </a:r>
          </a:p>
        </p:txBody>
      </p:sp>
      <p:pic>
        <p:nvPicPr>
          <p:cNvPr id="17411" name="Picture 3" descr="pigsCorb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905000"/>
            <a:ext cx="2619375" cy="232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 descr="pigs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114800"/>
            <a:ext cx="3276600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 descr="tig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133600"/>
            <a:ext cx="2011363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 descr="tig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114800"/>
            <a:ext cx="3195638" cy="240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66804E9-F0AE-49A2-AEF1-109CA3ADE7A3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9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2674</Words>
  <Application>Microsoft Office PowerPoint</Application>
  <PresentationFormat>On-screen Show (4:3)</PresentationFormat>
  <Paragraphs>596</Paragraphs>
  <Slides>69</Slides>
  <Notes>27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8" baseType="lpstr">
      <vt:lpstr>Arial</vt:lpstr>
      <vt:lpstr>Calibri</vt:lpstr>
      <vt:lpstr>굴림</vt:lpstr>
      <vt:lpstr>Kalinga</vt:lpstr>
      <vt:lpstr>Symbol</vt:lpstr>
      <vt:lpstr>Tahoma</vt:lpstr>
      <vt:lpstr>Times New Roman</vt:lpstr>
      <vt:lpstr>Office Theme</vt:lpstr>
      <vt:lpstr>Worksheet</vt:lpstr>
      <vt:lpstr>Color, Texture and Segmentation</vt:lpstr>
      <vt:lpstr>Color Spaces</vt:lpstr>
      <vt:lpstr>RGB Color Space</vt:lpstr>
      <vt:lpstr>Color hexagon for HSI (HSV)</vt:lpstr>
      <vt:lpstr>Conversion from RGB to YIQ </vt:lpstr>
      <vt:lpstr>CIELAB, Lab, L*a*b</vt:lpstr>
      <vt:lpstr>Histograms</vt:lpstr>
      <vt:lpstr>Color histograms can represent an image</vt:lpstr>
      <vt:lpstr>Histograms of two color images</vt:lpstr>
      <vt:lpstr>How to make a color histogram</vt:lpstr>
      <vt:lpstr>Apples versus Oranges </vt:lpstr>
      <vt:lpstr>Skin color in RGB space (shown as normalized red vs normalized green)</vt:lpstr>
      <vt:lpstr>Finding a face in video frame</vt:lpstr>
      <vt:lpstr>Swain and Ballard’s Histogram Matching for Color Object Recognition  (IJCV Vol 7, No. 1, 1991)</vt:lpstr>
      <vt:lpstr>PowerPoint Presentation</vt:lpstr>
      <vt:lpstr>PowerPoint Presentation</vt:lpstr>
      <vt:lpstr>PowerPoint Presentation</vt:lpstr>
      <vt:lpstr>PowerPoint Presentation</vt:lpstr>
      <vt:lpstr>Uses</vt:lpstr>
      <vt:lpstr>Texture</vt:lpstr>
      <vt:lpstr>Structural Texture</vt:lpstr>
      <vt:lpstr>Natural Textures from VisTex</vt:lpstr>
      <vt:lpstr>The Case for Statistical Texture</vt:lpstr>
      <vt:lpstr>Some Simple Statistical Texture Measures</vt:lpstr>
      <vt:lpstr>Two Edge-based Texture Measures</vt:lpstr>
      <vt:lpstr>PowerPoint Presentation</vt:lpstr>
      <vt:lpstr>Local Binary Pattern Measure</vt:lpstr>
      <vt:lpstr>PowerPoint Presentation</vt:lpstr>
      <vt:lpstr>PowerPoint Presentation</vt:lpstr>
      <vt:lpstr>What else is LBP good for?</vt:lpstr>
      <vt:lpstr>Co-occurrence Matrix Features</vt:lpstr>
      <vt:lpstr>PowerPoint Presentation</vt:lpstr>
      <vt:lpstr>Co-occurrence Features</vt:lpstr>
      <vt:lpstr>But how do you choose d?</vt:lpstr>
      <vt:lpstr>Example</vt:lpstr>
      <vt:lpstr>What are Co-occurrence Features used for?</vt:lpstr>
      <vt:lpstr>Laws’ Texture Energy Features</vt:lpstr>
      <vt:lpstr>Law’s texture masks (1)</vt:lpstr>
      <vt:lpstr>Law’s texture masks (2)</vt:lpstr>
      <vt:lpstr>9D feature vector for pixel </vt:lpstr>
      <vt:lpstr>Laws Filters</vt:lpstr>
      <vt:lpstr>Laws Process</vt:lpstr>
      <vt:lpstr>PowerPoint Presentation</vt:lpstr>
      <vt:lpstr>Features from sample images</vt:lpstr>
      <vt:lpstr>Gabor Filters</vt:lpstr>
      <vt:lpstr>Gabor Filters</vt:lpstr>
      <vt:lpstr>Gabor Filters</vt:lpstr>
      <vt:lpstr>Segmentation with Color and Gabor-Filter Texture (Smeulders)</vt:lpstr>
      <vt:lpstr>Use of Texture</vt:lpstr>
      <vt:lpstr>Region Segmentation by Color</vt:lpstr>
      <vt:lpstr>Main Methods of Region Segmentation</vt:lpstr>
      <vt:lpstr>Clustering</vt:lpstr>
      <vt:lpstr>K-Means Clustering</vt:lpstr>
      <vt:lpstr>Simple Example </vt:lpstr>
      <vt:lpstr>Space for K-Means</vt:lpstr>
      <vt:lpstr>K-Means Example 1</vt:lpstr>
      <vt:lpstr>K-Means Example 2</vt:lpstr>
      <vt:lpstr>K-Means Example 3</vt:lpstr>
      <vt:lpstr>K-means Variants</vt:lpstr>
      <vt:lpstr>Blobworld: Sample Results using color, texture, and EM</vt:lpstr>
      <vt:lpstr>Graph-Partitioning Clustering</vt:lpstr>
      <vt:lpstr>Minimal Cuts</vt:lpstr>
      <vt:lpstr>Cut(A,B)</vt:lpstr>
      <vt:lpstr>Normalized Cut</vt:lpstr>
      <vt:lpstr>Example Normalized Cut</vt:lpstr>
      <vt:lpstr>Shi turned graph cuts into an eigenvector/eigenvalue problem.</vt:lpstr>
      <vt:lpstr>PowerPoint Presentation</vt:lpstr>
      <vt:lpstr>How to define the weights</vt:lpstr>
      <vt:lpstr>Examples of  Shi Clustering</vt:lpstr>
    </vt:vector>
  </TitlesOfParts>
  <Company>UW CSE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Image Sampling</dc:title>
  <dc:creator>Ali Farhadi</dc:creator>
  <cp:lastModifiedBy>Linda Shapiro</cp:lastModifiedBy>
  <cp:revision>19</cp:revision>
  <dcterms:created xsi:type="dcterms:W3CDTF">2013-04-03T17:41:10Z</dcterms:created>
  <dcterms:modified xsi:type="dcterms:W3CDTF">2019-04-03T22:58:22Z</dcterms:modified>
</cp:coreProperties>
</file>