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84" r:id="rId3"/>
    <p:sldId id="285" r:id="rId4"/>
    <p:sldId id="286" r:id="rId5"/>
    <p:sldId id="302" r:id="rId6"/>
    <p:sldId id="303" r:id="rId7"/>
    <p:sldId id="304" r:id="rId8"/>
    <p:sldId id="305" r:id="rId9"/>
    <p:sldId id="30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82" r:id="rId31"/>
    <p:sldId id="283" r:id="rId32"/>
    <p:sldId id="277" r:id="rId33"/>
    <p:sldId id="278" r:id="rId34"/>
    <p:sldId id="279" r:id="rId35"/>
    <p:sldId id="280" r:id="rId36"/>
    <p:sldId id="281" r:id="rId37"/>
    <p:sldId id="308" r:id="rId38"/>
    <p:sldId id="290" r:id="rId39"/>
    <p:sldId id="291" r:id="rId40"/>
    <p:sldId id="292" r:id="rId41"/>
    <p:sldId id="293" r:id="rId42"/>
    <p:sldId id="294" r:id="rId43"/>
    <p:sldId id="307" r:id="rId44"/>
    <p:sldId id="319" r:id="rId45"/>
    <p:sldId id="299" r:id="rId46"/>
    <p:sldId id="300" r:id="rId47"/>
    <p:sldId id="301" r:id="rId48"/>
    <p:sldId id="310" r:id="rId49"/>
    <p:sldId id="311" r:id="rId50"/>
    <p:sldId id="312" r:id="rId51"/>
    <p:sldId id="313" r:id="rId52"/>
    <p:sldId id="314" r:id="rId53"/>
    <p:sldId id="317" r:id="rId54"/>
    <p:sldId id="318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6CD5-0791-AA44-865D-FFD4BA950A83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49114-269F-5E45-8DB1-3DA6BDDA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Blend two images. Control how much of each with a parameter.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1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717499-72C9-426B-A4B9-F8B49F6D810C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97A13-ED7D-4321-83D7-BA84504C6095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What will this do?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EFDF4-295E-4F2F-8274-5276D892628B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0191B-67AE-484E-9082-E6275166839A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1E871-3DA9-47DB-BB1F-94165D87FEF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CDE76-4738-44B5-833A-2DF96BC3AB13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084CE-403A-47C5-8050-06A0AC0D8D75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D02E7-8B84-4714-902C-45C20D4C6547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2D6943-8F92-41DA-A861-291374EA058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the same? Yes.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2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Ali.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67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0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6029A-3CA7-4FEE-942E-5301C46C76E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5226604-9998-44C9-A2D6-C34062C32886}" type="slidenum">
              <a:rPr lang="en-US" sz="11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35</a:t>
            </a:fld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0025" y="382588"/>
            <a:ext cx="7267575" cy="5451475"/>
          </a:xfrm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6064251"/>
            <a:ext cx="5268913" cy="2414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How many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derivative filters are there?  There are four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partial derivative filters.</a:t>
            </a:r>
          </a:p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In practice, it</a:t>
            </a:r>
            <a:r>
              <a:rPr lang="ja-JP" altLang="en-US">
                <a:solidFill>
                  <a:srgbClr val="000000"/>
                </a:solidFill>
                <a:latin typeface="Arial"/>
                <a:cs typeface="Times New Roman" charset="0"/>
                <a:sym typeface="Times New Roman" charset="0"/>
              </a:rPr>
              <a:t>’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s handy to define a single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derivative filter—the Laplacian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18ADA-AEA4-4248-8602-844158BEDF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7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May delete.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4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B5E28-5681-44B3-B31F-C18E0B1794A8}" type="slidenum">
              <a:rPr lang="en-US"/>
              <a:pPr/>
              <a:t>45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46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47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49607-71CC-4F14-9925-539B5A75CF37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52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8E7C3-E4C1-4572-845E-9A00E84E6491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AB929-50EF-44CC-A7FA-AE71BFCA725E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0F4D8-E141-406C-86BE-BA525E52CD85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CE0E0-6529-4219-9EB9-FE7811CF4A7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34152-7A0D-48F3-AA4D-B45726BE91B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B3652-4400-43AA-941D-82E4FEE6DB98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9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4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308E-476E-4721-994F-FF78B4B07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5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1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8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1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7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6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2" Type="http://schemas.openxmlformats.org/officeDocument/2006/relationships/tags" Target="../tags/tag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8.bin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2.bin"/><Relationship Id="rId2" Type="http://schemas.openxmlformats.org/officeDocument/2006/relationships/tags" Target="../tags/tag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6.bin"/><Relationship Id="rId2" Type="http://schemas.openxmlformats.org/officeDocument/2006/relationships/tags" Target="../tags/tag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5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0.bin"/><Relationship Id="rId2" Type="http://schemas.openxmlformats.org/officeDocument/2006/relationships/tags" Target="../tags/tag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29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4.bin"/><Relationship Id="rId2" Type="http://schemas.openxmlformats.org/officeDocument/2006/relationships/tags" Target="../tags/tag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3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0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7.png"/><Relationship Id="rId7" Type="http://schemas.microsoft.com/office/2007/relationships/hdphoto" Target="../media/hdphoto6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4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82.png"/><Relationship Id="rId4" Type="http://schemas.openxmlformats.org/officeDocument/2006/relationships/image" Target="../media/image85.png"/><Relationship Id="rId9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Images and Filters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ECE/CSE 576</a:t>
            </a:r>
            <a:endParaRPr lang="en-US" dirty="0" smtClean="0"/>
          </a:p>
          <a:p>
            <a:r>
              <a:rPr lang="en-US" dirty="0" smtClean="0"/>
              <a:t>Linda Shapiro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" name="Equation" r:id="rId5" imgW="7315200" imgH="1257300" progId="Equation.3">
                  <p:embed/>
                </p:oleObj>
              </mc:Choice>
              <mc:Fallback>
                <p:oleObj name="Equation" r:id="rId5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" name="Equation" r:id="rId7" imgW="7315200" imgH="4495800" progId="Equation.3">
                  <p:embed/>
                </p:oleObj>
              </mc:Choice>
              <mc:Fallback>
                <p:oleObj name="Equation" r:id="rId7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" name="Equation" r:id="rId9" imgW="7315200" imgH="4178300" progId="Equation.3">
                  <p:embed/>
                </p:oleObj>
              </mc:Choice>
              <mc:Fallback>
                <p:oleObj name="Equation" r:id="rId9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" name="Equation" r:id="rId12" imgW="7315200" imgH="4038600" progId="Equation.3">
                  <p:embed/>
                </p:oleObj>
              </mc:Choice>
              <mc:Fallback>
                <p:oleObj name="Equation" r:id="rId12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946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947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47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22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does it do?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Replaces each pixel with an average of its neighborhood</a:t>
            </a: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Achieve smoothing effect (remove sharp features)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2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Slide credit: David Lowe (UBC)</a:t>
            </a: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Equation" r:id="rId5" imgW="7315200" imgH="4038600" progId="Equation.3">
                  <p:embed/>
                </p:oleObj>
              </mc:Choice>
              <mc:Fallback>
                <p:oleObj name="Equation" r:id="rId5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78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435"/>
            <a:ext cx="8229600" cy="1143000"/>
          </a:xfrm>
        </p:spPr>
        <p:txBody>
          <a:bodyPr/>
          <a:lstStyle/>
          <a:p>
            <a:r>
              <a:rPr lang="en-US" dirty="0" smtClean="0"/>
              <a:t>What is an image?</a:t>
            </a:r>
            <a:endParaRPr lang="en-US" dirty="0"/>
          </a:p>
        </p:txBody>
      </p:sp>
      <p:pic>
        <p:nvPicPr>
          <p:cNvPr id="5" name="Picture 4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763"/>
            <a:ext cx="9180809" cy="56997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Filtered </a:t>
            </a:r>
          </a:p>
          <a:p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Shifted left</a:t>
            </a:r>
          </a:p>
          <a:p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Sharpening filter</a:t>
            </a:r>
          </a:p>
          <a:p>
            <a:pPr lvl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Vertical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Horizontal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gradient filters</a:t>
            </a:r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073275" y="3124200"/>
            <a:ext cx="1390650" cy="1371600"/>
            <a:chOff x="144" y="144"/>
            <a:chExt cx="1152" cy="1136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5048989" y="3094463"/>
            <a:ext cx="1390650" cy="1371600"/>
            <a:chOff x="144" y="144"/>
            <a:chExt cx="1152" cy="1136"/>
          </a:xfrm>
        </p:grpSpPr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40" name="Group 5"/>
          <p:cNvGrpSpPr>
            <a:grpSpLocks noChangeAspect="1"/>
          </p:cNvGrpSpPr>
          <p:nvPr/>
        </p:nvGrpSpPr>
        <p:grpSpPr bwMode="auto">
          <a:xfrm>
            <a:off x="2073275" y="5105803"/>
            <a:ext cx="1390650" cy="456395"/>
            <a:chOff x="144" y="523"/>
            <a:chExt cx="1152" cy="378"/>
          </a:xfrm>
        </p:grpSpPr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573675" y="460030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663919" y="26579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Gradient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626205" y="2657962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Gradient</a:t>
            </a:r>
            <a:endParaRPr lang="en-US" dirty="0"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 rot="5400000">
            <a:off x="6872503" y="3519213"/>
            <a:ext cx="1390650" cy="463639"/>
            <a:chOff x="144" y="520"/>
            <a:chExt cx="1152" cy="384"/>
          </a:xfrm>
        </p:grpSpPr>
        <p:sp>
          <p:nvSpPr>
            <p:cNvPr id="62" name="Rectangle 9"/>
            <p:cNvSpPr>
              <a:spLocks noChangeArrowheads="1"/>
            </p:cNvSpPr>
            <p:nvPr/>
          </p:nvSpPr>
          <p:spPr bwMode="auto">
            <a:xfrm rot="16200000"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 rot="16200000"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 rot="16200000">
              <a:off x="157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65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0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1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2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6753611" y="353132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00013" y="97586"/>
            <a:ext cx="6412491" cy="66188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75962" y="1427320"/>
            <a:ext cx="336612" cy="3168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7"/>
          </p:cNvCxnSpPr>
          <p:nvPr/>
        </p:nvCxnSpPr>
        <p:spPr>
          <a:xfrm flipH="1">
            <a:off x="4663278" y="752068"/>
            <a:ext cx="2619293" cy="72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071476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thumb/f/f6/Gaussian_Filter.svg/700px-Gaussian_Filte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5" y="1335147"/>
            <a:ext cx="2263107" cy="16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filter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1800" y="38780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36494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87091" y="5345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35011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6161314" y="3048000"/>
            <a:ext cx="248266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354799" y="3047793"/>
            <a:ext cx="2474991" cy="25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46632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3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vs. mean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C:\larryz\classes\UW576S11\data\sn_me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736058" y="1447800"/>
            <a:ext cx="3009518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5"/>
          <a:stretch/>
        </p:blipFill>
        <p:spPr bwMode="auto">
          <a:xfrm>
            <a:off x="2736059" y="4800599"/>
            <a:ext cx="516714" cy="52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000" y="62439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does real blur look like?</a:t>
            </a:r>
            <a:endParaRPr lang="en-US" sz="2400" dirty="0"/>
          </a:p>
        </p:txBody>
      </p:sp>
      <p:pic>
        <p:nvPicPr>
          <p:cNvPr id="11267" name="Picture 3" descr="C:\larryz\classes\UW576S11\data\sn_ori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28600" y="1460541"/>
            <a:ext cx="2216770" cy="2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larryz\classes\UW576S11\data\sn_gaus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02"/>
          <a:stretch/>
        </p:blipFill>
        <p:spPr bwMode="auto">
          <a:xfrm>
            <a:off x="5930353" y="1460541"/>
            <a:ext cx="2985047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53" y="4770438"/>
            <a:ext cx="546647" cy="5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560" y="4449056"/>
            <a:ext cx="1403290" cy="18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Spatially-weighted average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Courier New" pitchFamily="49" charset="0"/>
            </a:endParaRPr>
          </a:p>
        </p:txBody>
      </p:sp>
      <p:pic>
        <p:nvPicPr>
          <p:cNvPr id="45059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5 x 5,  = 1</a:t>
            </a:r>
            <a:endParaRPr lang="en-US">
              <a:latin typeface="Tahoma" pitchFamily="34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45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Gaussian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3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1" descr="gauss_sigma2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2768600"/>
            <a:ext cx="3843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103428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parameters matter here?</a:t>
            </a:r>
          </a:p>
          <a:p>
            <a:pPr eaLnBrk="1" hangingPunct="1"/>
            <a:r>
              <a:rPr lang="en-US" sz="2800" b="1" dirty="0" smtClean="0"/>
              <a:t>Variance</a:t>
            </a:r>
            <a:r>
              <a:rPr lang="en-US" sz="2800" dirty="0" smtClean="0"/>
              <a:t> of Gaussian: determines extent of smoothing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103429" name="Text Box 3349"/>
          <p:cNvSpPr txBox="1">
            <a:spLocks noChangeArrowheads="1"/>
          </p:cNvSpPr>
          <p:nvPr/>
        </p:nvSpPr>
        <p:spPr bwMode="auto">
          <a:xfrm>
            <a:off x="2095500" y="5113338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3431" name="Picture 14" descr="gauss_sigma5_h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2805113"/>
            <a:ext cx="38433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5" descr="gauss_sigma5_hsize30_2d.jpg"/>
          <p:cNvPicPr>
            <a:picLocks noChangeAspect="1"/>
          </p:cNvPicPr>
          <p:nvPr/>
        </p:nvPicPr>
        <p:blipFill>
          <a:blip r:embed="rId5" cstate="print"/>
          <a:srcRect l="26300" t="5916" r="22746" b="10709"/>
          <a:stretch>
            <a:fillRect/>
          </a:stretch>
        </p:blipFill>
        <p:spPr bwMode="auto">
          <a:xfrm>
            <a:off x="7237413" y="2760663"/>
            <a:ext cx="91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16" descr="gauss_sigma2_hsize30_2d.jpg"/>
          <p:cNvPicPr>
            <a:picLocks noChangeAspect="1"/>
          </p:cNvPicPr>
          <p:nvPr/>
        </p:nvPicPr>
        <p:blipFill>
          <a:blip r:embed="rId6" cstate="print"/>
          <a:srcRect l="26237" t="6770" r="22217" b="9853"/>
          <a:stretch>
            <a:fillRect/>
          </a:stretch>
        </p:blipFill>
        <p:spPr bwMode="auto">
          <a:xfrm>
            <a:off x="811213" y="2771775"/>
            <a:ext cx="9128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6" descr="filter_sigma1_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27" descr="filter_sigma4_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213" y="4169298"/>
            <a:ext cx="14493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sz="4000" smtClean="0"/>
              <a:t>Smoothing with a Gaussian</a:t>
            </a:r>
          </a:p>
        </p:txBody>
      </p:sp>
      <p:pic>
        <p:nvPicPr>
          <p:cNvPr id="83974" name="Picture 21" descr="filter_sigma10_size3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450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22" descr="blurred_sigma1.jpg"/>
          <p:cNvPicPr>
            <a:picLocks noChangeAspect="1"/>
          </p:cNvPicPr>
          <p:nvPr/>
        </p:nvPicPr>
        <p:blipFill>
          <a:blip r:embed="rId6" cstate="print"/>
          <a:srcRect l="12660" t="6389" r="12981" b="12152"/>
          <a:stretch>
            <a:fillRect/>
          </a:stretch>
        </p:blipFill>
        <p:spPr bwMode="auto">
          <a:xfrm>
            <a:off x="109538" y="2343673"/>
            <a:ext cx="25273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23" descr="blurred_sigma4.jpg"/>
          <p:cNvPicPr>
            <a:picLocks noChangeAspect="1"/>
          </p:cNvPicPr>
          <p:nvPr/>
        </p:nvPicPr>
        <p:blipFill>
          <a:blip r:embed="rId7" cstate="print"/>
          <a:srcRect l="12892" t="4791" r="11906" b="12152"/>
          <a:stretch>
            <a:fillRect/>
          </a:stretch>
        </p:blipFill>
        <p:spPr bwMode="auto">
          <a:xfrm>
            <a:off x="3148013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25" descr="blurred_sigma10.jpg"/>
          <p:cNvPicPr>
            <a:picLocks noChangeAspect="1"/>
          </p:cNvPicPr>
          <p:nvPr/>
        </p:nvPicPr>
        <p:blipFill>
          <a:blip r:embed="rId8" cstate="print"/>
          <a:srcRect l="11816" t="4791" r="12981" b="12152"/>
          <a:stretch>
            <a:fillRect/>
          </a:stretch>
        </p:blipFill>
        <p:spPr bwMode="auto">
          <a:xfrm>
            <a:off x="6397625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630863" y="2964385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82600" y="1159932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0">
                <a:solidFill>
                  <a:srgbClr val="000000"/>
                </a:solidFill>
              </a:rPr>
              <a:t>Parameter </a:t>
            </a:r>
            <a:r>
              <a:rPr lang="el-GR" sz="2400" b="0">
                <a:solidFill>
                  <a:srgbClr val="000000"/>
                </a:solidFill>
              </a:rPr>
              <a:t>σ</a:t>
            </a:r>
            <a:r>
              <a:rPr lang="en-US" sz="2400" b="0">
                <a:solidFill>
                  <a:srgbClr val="000000"/>
                </a:solidFill>
              </a:rPr>
              <a:t> is the “scale” / “width” / “spread” of the Gaussian kernel, and controls the amount of smoothing.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3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2D edge detection filters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733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58975"/>
            <a:ext cx="30067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592513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569912" y="4921248"/>
            <a:ext cx="7900988" cy="1255715"/>
            <a:chOff x="-73" y="-20"/>
            <a:chExt cx="4977" cy="791"/>
          </a:xfrm>
        </p:grpSpPr>
        <p:sp>
          <p:nvSpPr>
            <p:cNvPr id="21510" name="Rectangle 6"/>
            <p:cNvSpPr>
              <a:spLocks/>
            </p:cNvSpPr>
            <p:nvPr/>
          </p:nvSpPr>
          <p:spPr bwMode="auto">
            <a:xfrm>
              <a:off x="0" y="0"/>
              <a:ext cx="490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spcBef>
                  <a:spcPts val="550"/>
                </a:spcBef>
              </a:pPr>
              <a:r>
                <a:rPr lang="en-US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     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is the </a:t>
              </a:r>
              <a:r>
                <a:rPr lang="en-US" dirty="0">
                  <a:solidFill>
                    <a:srgbClr val="FF0000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Laplacian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operator (sum of 2</a:t>
              </a:r>
              <a:r>
                <a:rPr lang="en-US" baseline="30000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nd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derivatives):</a:t>
              </a:r>
              <a:endPara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pic>
          <p:nvPicPr>
            <p:cNvPr id="21511" name="Picture 7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" y="-20"/>
              <a:ext cx="27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" y="393"/>
              <a:ext cx="1624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6091238" y="1749426"/>
            <a:ext cx="2824162" cy="3127374"/>
            <a:chOff x="0" y="-59"/>
            <a:chExt cx="1779" cy="1970"/>
          </a:xfrm>
        </p:grpSpPr>
        <p:pic>
          <p:nvPicPr>
            <p:cNvPr id="21514" name="Picture 1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249"/>
              <a:ext cx="1638" cy="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1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01"/>
              <a:ext cx="7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Rectangle 12"/>
            <p:cNvSpPr>
              <a:spLocks/>
            </p:cNvSpPr>
            <p:nvPr/>
          </p:nvSpPr>
          <p:spPr bwMode="auto">
            <a:xfrm>
              <a:off x="215" y="-59"/>
              <a:ext cx="148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1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Laplacian of </a:t>
              </a:r>
              <a:r>
                <a:rPr lang="en-US" sz="1800" dirty="0" smtClean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Gaussian</a:t>
              </a:r>
            </a:p>
            <a:p>
              <a:pPr marL="39688" algn="ctr"/>
              <a:r>
                <a:rPr lang="en-US" dirty="0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or </a:t>
              </a:r>
              <a:r>
                <a:rPr lang="en-US" dirty="0" err="1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LoG</a:t>
              </a:r>
              <a:r>
                <a:rPr lang="en-US" dirty="0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filter</a:t>
              </a: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21518" name="Rectangle 14"/>
          <p:cNvSpPr>
            <a:spLocks/>
          </p:cNvSpPr>
          <p:nvPr/>
        </p:nvSpPr>
        <p:spPr bwMode="auto">
          <a:xfrm>
            <a:off x="1081088" y="3214688"/>
            <a:ext cx="11191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Gaussian</a:t>
            </a:r>
          </a:p>
        </p:txBody>
      </p:sp>
      <p:sp>
        <p:nvSpPr>
          <p:cNvPr id="21519" name="Rectangle 15"/>
          <p:cNvSpPr>
            <a:spLocks/>
          </p:cNvSpPr>
          <p:nvPr/>
        </p:nvSpPr>
        <p:spPr bwMode="auto">
          <a:xfrm>
            <a:off x="3340660" y="3214688"/>
            <a:ext cx="2543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 derivative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of Gaussian</a:t>
            </a:r>
          </a:p>
        </p:txBody>
      </p:sp>
      <p:pic>
        <p:nvPicPr>
          <p:cNvPr id="21520" name="Picture 1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649663"/>
            <a:ext cx="1187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38190" y="5175248"/>
            <a:ext cx="95250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0  1  0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1 -4  1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0  1  0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1653" y="4805916"/>
            <a:ext cx="235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Often approximated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First and second derivatives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 descr="C:\larryz\classes\UW576S11\data\tight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3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t="12396" r="18437" b="62933"/>
          <a:stretch/>
        </p:blipFill>
        <p:spPr bwMode="auto">
          <a:xfrm>
            <a:off x="642393" y="5817325"/>
            <a:ext cx="2390503" cy="8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6" t="45079" r="20052" b="27559"/>
          <a:stretch/>
        </p:blipFill>
        <p:spPr bwMode="auto">
          <a:xfrm>
            <a:off x="3581400" y="5796643"/>
            <a:ext cx="2231571" cy="9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5" t="79063"/>
          <a:stretch/>
        </p:blipFill>
        <p:spPr bwMode="auto">
          <a:xfrm>
            <a:off x="6204177" y="6027965"/>
            <a:ext cx="2894783" cy="7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49157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0994" y="5488849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 Derivative 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4378" y="5488849"/>
            <a:ext cx="227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 x, y</a:t>
            </a:r>
            <a:endParaRPr lang="en-US" dirty="0"/>
          </a:p>
        </p:txBody>
      </p:sp>
      <p:pic>
        <p:nvPicPr>
          <p:cNvPr id="10250" name="Picture 10" descr="C:\larryz\classes\UW576S11\data\tightrop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larryz\classes\UW576S11\data\tightrop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1230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these good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8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Subtracting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9682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9759"/>
            <a:ext cx="8259763" cy="67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58482" y="5574268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Sharpened</a:t>
            </a:r>
            <a:endParaRPr lang="en-US" dirty="0"/>
          </a:p>
        </p:txBody>
      </p:sp>
      <p:pic>
        <p:nvPicPr>
          <p:cNvPr id="12292" name="Picture 4" descr="C:\larryz\classes\UW576S11\data\img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3704"/>
          <a:stretch/>
        </p:blipFill>
        <p:spPr bwMode="auto">
          <a:xfrm>
            <a:off x="573834" y="3352800"/>
            <a:ext cx="2550366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4"/>
          <a:stretch/>
        </p:blipFill>
        <p:spPr bwMode="auto">
          <a:xfrm>
            <a:off x="3352800" y="3352802"/>
            <a:ext cx="2550367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larryz\classes\UW576S11\data\sharpene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3"/>
          <a:stretch/>
        </p:blipFill>
        <p:spPr bwMode="auto">
          <a:xfrm>
            <a:off x="6096000" y="3352802"/>
            <a:ext cx="2550366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86000" y="2514599"/>
            <a:ext cx="1219200" cy="68580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53000" y="2590800"/>
            <a:ext cx="685800" cy="6096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7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26064" y="60303"/>
            <a:ext cx="6412491" cy="661889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635481"/>
              </p:ext>
            </p:extLst>
          </p:nvPr>
        </p:nvGraphicFramePr>
        <p:xfrm>
          <a:off x="326064" y="97586"/>
          <a:ext cx="6412500" cy="65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2632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30867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38555" y="1533918"/>
            <a:ext cx="246022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We </a:t>
            </a:r>
            <a:r>
              <a:rPr lang="en-US" sz="2000" b="1" dirty="0" smtClean="0">
                <a:solidFill>
                  <a:srgbClr val="FF0000"/>
                </a:solidFill>
              </a:rPr>
              <a:t>sample</a:t>
            </a:r>
            <a:r>
              <a:rPr lang="en-US" sz="2000" dirty="0" smtClean="0">
                <a:solidFill>
                  <a:srgbClr val="FF0000"/>
                </a:solidFill>
              </a:rPr>
              <a:t> the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image to get 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discrete set of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pixels with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quantized </a:t>
            </a:r>
            <a:r>
              <a:rPr lang="en-US" sz="2000" dirty="0" smtClean="0">
                <a:solidFill>
                  <a:srgbClr val="FF0000"/>
                </a:solidFill>
              </a:rPr>
              <a:t>values.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2.   For a gray tone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      image there is one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band </a:t>
            </a:r>
            <a:r>
              <a:rPr lang="en-US" sz="2000" dirty="0" smtClean="0">
                <a:solidFill>
                  <a:srgbClr val="FF0000"/>
                </a:solidFill>
              </a:rPr>
              <a:t>F(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with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values usually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between 0 and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255.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3.   For a color image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there are 3 bands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R(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G(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B(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28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371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for some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2326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82" y="2297573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67868" y="24748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400048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313041"/>
              </p:ext>
            </p:extLst>
          </p:nvPr>
        </p:nvGraphicFramePr>
        <p:xfrm>
          <a:off x="998886" y="2297573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48842"/>
              </p:ext>
            </p:extLst>
          </p:nvPr>
        </p:nvGraphicFramePr>
        <p:xfrm>
          <a:off x="990600" y="3786107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724400" y="229757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30" name="TextBox 29"/>
          <p:cNvSpPr txBox="1"/>
          <p:nvPr/>
        </p:nvSpPr>
        <p:spPr>
          <a:xfrm>
            <a:off x="4724400" y="382326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36" y="1433689"/>
            <a:ext cx="3879364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9"/>
          <a:stretch/>
        </p:blipFill>
        <p:spPr bwMode="auto">
          <a:xfrm>
            <a:off x="6782968" y="1433689"/>
            <a:ext cx="379832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1594" r="3996" b="5057"/>
          <a:stretch/>
        </p:blipFill>
        <p:spPr bwMode="auto">
          <a:xfrm>
            <a:off x="5562600" y="2303911"/>
            <a:ext cx="1410284" cy="120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8" t="13357" r="18691" b="15972"/>
          <a:stretch/>
        </p:blipFill>
        <p:spPr bwMode="auto">
          <a:xfrm>
            <a:off x="5602589" y="3764028"/>
            <a:ext cx="1351448" cy="138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88" y="5346545"/>
            <a:ext cx="4380812" cy="128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533" y="5346545"/>
            <a:ext cx="225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It’s also true: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Gaussian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54492"/>
            <a:ext cx="6115050" cy="81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83899"/>
            <a:ext cx="4052888" cy="70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5344" y="5893220"/>
            <a:ext cx="807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blur than either individually (but less than                     )      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59" y="5979150"/>
            <a:ext cx="1385888" cy="28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17" y="1524000"/>
            <a:ext cx="1286683" cy="12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38" y="158790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39138" y="174030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3379" y="1558928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0538" y="1696368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502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506713" cy="66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Separable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4160497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396238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grpSp>
        <p:nvGrpSpPr>
          <p:cNvPr id="3" name="Group 2"/>
          <p:cNvGrpSpPr/>
          <p:nvPr/>
        </p:nvGrpSpPr>
        <p:grpSpPr>
          <a:xfrm>
            <a:off x="986820" y="3694703"/>
            <a:ext cx="1719264" cy="1731596"/>
            <a:chOff x="990599" y="3099487"/>
            <a:chExt cx="1719264" cy="1731596"/>
          </a:xfrm>
        </p:grpSpPr>
        <p:sp>
          <p:nvSpPr>
            <p:cNvPr id="17" name="Rectangle 16"/>
            <p:cNvSpPr/>
            <p:nvPr/>
          </p:nvSpPr>
          <p:spPr>
            <a:xfrm>
              <a:off x="990599" y="3099487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98" b="45514"/>
            <a:stretch/>
          </p:blipFill>
          <p:spPr bwMode="auto">
            <a:xfrm>
              <a:off x="990600" y="3886200"/>
              <a:ext cx="1719263" cy="164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406329" y="3695599"/>
            <a:ext cx="1719264" cy="1732388"/>
            <a:chOff x="3406329" y="3059173"/>
            <a:chExt cx="1719264" cy="1732388"/>
          </a:xfrm>
        </p:grpSpPr>
        <p:sp>
          <p:nvSpPr>
            <p:cNvPr id="2" name="Rectangle 1"/>
            <p:cNvSpPr/>
            <p:nvPr/>
          </p:nvSpPr>
          <p:spPr>
            <a:xfrm>
              <a:off x="3406329" y="3059965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31" r="46338"/>
            <a:stretch/>
          </p:blipFill>
          <p:spPr bwMode="auto">
            <a:xfrm>
              <a:off x="4191000" y="3059173"/>
              <a:ext cx="158698" cy="173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7" y="3695599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" y="1371600"/>
            <a:ext cx="278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4" y="2720802"/>
            <a:ext cx="2543175" cy="70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1600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Compute Gaussian in </a:t>
            </a:r>
            <a:r>
              <a:rPr lang="en-US" sz="2400" dirty="0" smtClean="0">
                <a:solidFill>
                  <a:srgbClr val="0000FF"/>
                </a:solidFill>
              </a:rPr>
              <a:t>horizontal </a:t>
            </a:r>
            <a:r>
              <a:rPr lang="en-US" sz="2400" dirty="0" smtClean="0"/>
              <a:t>direction, followed by the </a:t>
            </a:r>
            <a:r>
              <a:rPr lang="en-US" sz="2400" dirty="0" smtClean="0">
                <a:solidFill>
                  <a:srgbClr val="0000FF"/>
                </a:solidFill>
              </a:rPr>
              <a:t>vertical </a:t>
            </a:r>
            <a:r>
              <a:rPr lang="en-US" sz="2400" dirty="0" smtClean="0"/>
              <a:t>direction.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983671" y="586333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all filters are separable.  </a:t>
            </a:r>
            <a:r>
              <a:rPr lang="en-US" sz="1200" dirty="0" smtClean="0"/>
              <a:t>Freeman and </a:t>
            </a:r>
            <a:r>
              <a:rPr lang="en-US" sz="1200" dirty="0" err="1" smtClean="0"/>
              <a:t>Adelson</a:t>
            </a:r>
            <a:r>
              <a:rPr lang="en-US" sz="1200" dirty="0" smtClean="0"/>
              <a:t>, 1991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477000" y="233886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Much faster!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0749"/>
            <a:ext cx="8380412" cy="750205"/>
          </a:xfrm>
        </p:spPr>
        <p:txBody>
          <a:bodyPr/>
          <a:lstStyle/>
          <a:p>
            <a:pPr algn="ctr"/>
            <a:r>
              <a:rPr lang="en-US" dirty="0" smtClean="0"/>
              <a:t>Linear vs. Non-Linear Filters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5" y="1261292"/>
            <a:ext cx="8764901" cy="4416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85" y="5620224"/>
            <a:ext cx="910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original image with Gaussian noise, b. Gaussian filtered, c. median filtered, d. bilateral filtered</a:t>
            </a:r>
          </a:p>
          <a:p>
            <a:r>
              <a:rPr lang="en-US" dirty="0" smtClean="0"/>
              <a:t>e. origina</a:t>
            </a:r>
            <a:r>
              <a:rPr lang="en-US" dirty="0"/>
              <a:t>l</a:t>
            </a:r>
            <a:r>
              <a:rPr lang="en-US" dirty="0" smtClean="0"/>
              <a:t> image with shot noise, f. Gaussian filtered, g. median filtered, h. bilateral filtered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Spatially varying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7973" y="1417638"/>
            <a:ext cx="83350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Some filters vary spatially.  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bilateral filter </a:t>
            </a:r>
            <a:r>
              <a:rPr lang="en-US" sz="2400" dirty="0" smtClean="0"/>
              <a:t>is the product of a </a:t>
            </a:r>
            <a:r>
              <a:rPr lang="en-US" sz="2400" dirty="0" smtClean="0">
                <a:solidFill>
                  <a:srgbClr val="FF0000"/>
                </a:solidFill>
              </a:rPr>
              <a:t>domain kernel </a:t>
            </a:r>
            <a:r>
              <a:rPr lang="en-US" sz="2400" dirty="0" smtClean="0"/>
              <a:t>(Gaussian) </a:t>
            </a:r>
          </a:p>
          <a:p>
            <a:r>
              <a:rPr lang="en-US" sz="2400" dirty="0" smtClean="0"/>
              <a:t>      and a data dependent </a:t>
            </a:r>
            <a:r>
              <a:rPr lang="en-US" sz="2400" dirty="0" smtClean="0">
                <a:solidFill>
                  <a:srgbClr val="FF0000"/>
                </a:solidFill>
              </a:rPr>
              <a:t>range kernel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d(</a:t>
            </a:r>
            <a:r>
              <a:rPr lang="en-US" sz="2400" dirty="0" err="1" smtClean="0"/>
              <a:t>i,j,k,l</a:t>
            </a:r>
            <a:r>
              <a:rPr lang="en-US" sz="2400" dirty="0" smtClean="0"/>
              <a:t>) = </a:t>
            </a:r>
            <a:r>
              <a:rPr lang="en-US" sz="2400" dirty="0" err="1" smtClean="0"/>
              <a:t>exp</a:t>
            </a:r>
            <a:r>
              <a:rPr lang="en-US" sz="2400" dirty="0" smtClean="0"/>
              <a:t>[(-(</a:t>
            </a:r>
            <a:r>
              <a:rPr lang="en-US" sz="2400" dirty="0" err="1" smtClean="0"/>
              <a:t>i</a:t>
            </a:r>
            <a:r>
              <a:rPr lang="en-US" sz="2400" dirty="0" smtClean="0"/>
              <a:t>-k)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+(j-l)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)/2</a:t>
            </a:r>
            <a:r>
              <a:rPr lang="en-US" sz="2400" dirty="0" smtClean="0">
                <a:sym typeface="Symbol"/>
              </a:rPr>
              <a:t></a:t>
            </a:r>
            <a:r>
              <a:rPr lang="en-US" sz="2400" baseline="-25000" dirty="0" smtClean="0">
                <a:sym typeface="Symbol"/>
              </a:rPr>
              <a:t>d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] is the domain kernel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r(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 = </a:t>
            </a:r>
            <a:r>
              <a:rPr lang="en-US" sz="2400" dirty="0" err="1" smtClean="0">
                <a:sym typeface="Symbol"/>
              </a:rPr>
              <a:t>exp</a:t>
            </a:r>
            <a:r>
              <a:rPr lang="en-US" sz="2400" dirty="0" smtClean="0">
                <a:sym typeface="Symbol"/>
              </a:rPr>
              <a:t>[-||f(</a:t>
            </a:r>
            <a:r>
              <a:rPr lang="en-US" sz="2400" dirty="0" err="1" smtClean="0">
                <a:sym typeface="Symbol"/>
              </a:rPr>
              <a:t>i,j</a:t>
            </a:r>
            <a:r>
              <a:rPr lang="en-US" sz="2400" dirty="0" smtClean="0">
                <a:sym typeface="Symbol"/>
              </a:rPr>
              <a:t>)-f(</a:t>
            </a:r>
            <a:r>
              <a:rPr lang="en-US" sz="2400" dirty="0" err="1" smtClean="0">
                <a:sym typeface="Symbol"/>
              </a:rPr>
              <a:t>k,l</a:t>
            </a:r>
            <a:r>
              <a:rPr lang="en-US" sz="2400" dirty="0" smtClean="0">
                <a:sym typeface="Symbol"/>
              </a:rPr>
              <a:t>)||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/2</a:t>
            </a:r>
            <a:r>
              <a:rPr lang="en-US" sz="2400" baseline="-25000" dirty="0" smtClean="0">
                <a:sym typeface="Symbol"/>
              </a:rPr>
              <a:t>r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] is the range kernel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w(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= d(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* r(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is their produc</a:t>
            </a:r>
            <a:r>
              <a:rPr lang="en-US" sz="2400" dirty="0">
                <a:sym typeface="Symbol"/>
              </a:rPr>
              <a:t>t</a:t>
            </a:r>
            <a:endParaRPr lang="en-US" sz="2400" dirty="0" smtClean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sym typeface="Symbol"/>
              </a:rPr>
              <a:t>g(</a:t>
            </a:r>
            <a:r>
              <a:rPr lang="en-US" sz="2400" dirty="0" err="1" smtClean="0">
                <a:solidFill>
                  <a:srgbClr val="0000FF"/>
                </a:solidFill>
                <a:sym typeface="Symbol"/>
              </a:rPr>
              <a:t>i,j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) = </a:t>
            </a:r>
            <a:r>
              <a:rPr lang="el-GR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Σ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 f(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w(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i,j,k,l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/ </a:t>
            </a:r>
            <a:r>
              <a:rPr lang="el-GR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Σ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 w(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i,j,k,l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is the bilateral filter</a:t>
            </a:r>
            <a:endParaRPr lang="en-US" sz="2400" dirty="0" smtClean="0">
              <a:solidFill>
                <a:srgbClr val="0000FF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123569" y="5073208"/>
            <a:ext cx="236787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06206" y="5055425"/>
            <a:ext cx="423194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39491" y="5029200"/>
            <a:ext cx="113355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7803" y="6313118"/>
            <a:ext cx="1948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</a:t>
            </a:r>
            <a:r>
              <a:rPr lang="en-US" sz="2000" dirty="0" err="1" smtClean="0"/>
              <a:t>Szeliski</a:t>
            </a:r>
            <a:r>
              <a:rPr lang="en-US" sz="2000" dirty="0" smtClean="0"/>
              <a:t> text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79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low_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36888"/>
            <a:ext cx="239553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inp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 descr="BIG_s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BIG_e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BIG_r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5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 smtClean="0"/>
              <a:t>*</a:t>
            </a:r>
            <a:endParaRPr lang="en-US" sz="8800" baseline="-25000" dirty="0"/>
          </a:p>
        </p:txBody>
      </p:sp>
      <p:pic>
        <p:nvPicPr>
          <p:cNvPr id="10257" name="Picture 17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pic>
        <p:nvPicPr>
          <p:cNvPr id="10259" name="Picture 19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509838" y="5878513"/>
            <a:ext cx="420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Same Gaussian kernel everywhere.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Constant blur: same kernel everywhere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4" name="Picture 26" descr="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033713"/>
            <a:ext cx="24003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BIG_kernel_s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BIG_kernel_e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 descr="BIG_kernel_r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np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BIG_sk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BIG_ed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BIG_r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762125" y="5878513"/>
            <a:ext cx="52654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The kernel shape depends on the image content</a:t>
            </a:r>
            <a:r>
              <a:rPr lang="en-US" sz="2000" dirty="0" smtClean="0"/>
              <a:t>.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Bilateral filter: kernel depends on intensity 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4806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Maintains edges when blurring!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Borders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50384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What to do about image borders: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63" y="3024974"/>
            <a:ext cx="1890713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63" y="3024974"/>
            <a:ext cx="1899235" cy="190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63" y="3024973"/>
            <a:ext cx="1903996" cy="190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7200" y="3024974"/>
            <a:ext cx="1890713" cy="1908779"/>
            <a:chOff x="381000" y="2971800"/>
            <a:chExt cx="1890713" cy="1908779"/>
          </a:xfrm>
        </p:grpSpPr>
        <p:sp>
          <p:nvSpPr>
            <p:cNvPr id="2" name="Rectangle 1"/>
            <p:cNvSpPr/>
            <p:nvPr/>
          </p:nvSpPr>
          <p:spPr>
            <a:xfrm>
              <a:off x="381000" y="2971800"/>
              <a:ext cx="1890713" cy="19087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t="10207" r="9659" b="10255"/>
            <a:stretch/>
          </p:blipFill>
          <p:spPr bwMode="auto">
            <a:xfrm>
              <a:off x="570653" y="3170486"/>
              <a:ext cx="1511405" cy="1511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46853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722516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84177" y="4924525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periodic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20158" y="4925212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reflected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54" y="365043"/>
            <a:ext cx="7772400" cy="1470025"/>
          </a:xfrm>
        </p:spPr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Image Sampling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31666" y="2019762"/>
            <a:ext cx="3888139" cy="1842366"/>
            <a:chOff x="909992" y="2498471"/>
            <a:chExt cx="2244182" cy="1063389"/>
          </a:xfrm>
        </p:grpSpPr>
        <p:pic>
          <p:nvPicPr>
            <p:cNvPr id="6" name="Picture 5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521446" y="2702166"/>
            <a:ext cx="614833" cy="63462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690937" y="4140144"/>
            <a:ext cx="5615424" cy="1842366"/>
            <a:chOff x="909992" y="2449094"/>
            <a:chExt cx="3241148" cy="1063389"/>
          </a:xfrm>
        </p:grpSpPr>
        <p:pic>
          <p:nvPicPr>
            <p:cNvPr id="25" name="Picture 24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3120911" y="2449094"/>
              <a:ext cx="1030229" cy="106338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27" name="Picture 26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020760" y="4908096"/>
            <a:ext cx="614833" cy="6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69911" y="76200"/>
            <a:ext cx="8229600" cy="1143000"/>
          </a:xfrm>
        </p:spPr>
        <p:txBody>
          <a:bodyPr/>
          <a:lstStyle/>
          <a:p>
            <a:r>
              <a:rPr lang="en-US" dirty="0"/>
              <a:t>Image Scaling</a:t>
            </a:r>
          </a:p>
        </p:txBody>
      </p:sp>
      <p:pic>
        <p:nvPicPr>
          <p:cNvPr id="379907" name="Picture 3" descr="van_Gogh_-_Self_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372533"/>
            <a:ext cx="4805120" cy="631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746125" y="2111200"/>
            <a:ext cx="33543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This image is too big to</a:t>
            </a:r>
          </a:p>
          <a:p>
            <a:r>
              <a:rPr lang="en-US" dirty="0">
                <a:latin typeface="Arial" charset="0"/>
              </a:rPr>
              <a:t>fit on the screen.  How</a:t>
            </a:r>
          </a:p>
          <a:p>
            <a:r>
              <a:rPr lang="en-US" dirty="0">
                <a:latin typeface="Arial" charset="0"/>
              </a:rPr>
              <a:t>can we reduce it?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How to generate a half-</a:t>
            </a:r>
          </a:p>
          <a:p>
            <a:r>
              <a:rPr lang="en-US" dirty="0">
                <a:latin typeface="Arial" charset="0"/>
              </a:rPr>
              <a:t>sized version?</a:t>
            </a:r>
          </a:p>
        </p:txBody>
      </p:sp>
    </p:spTree>
    <p:extLst>
      <p:ext uri="{BB962C8B-B14F-4D97-AF65-F5344CB8AC3E}">
        <p14:creationId xmlns:p14="http://schemas.microsoft.com/office/powerpoint/2010/main" val="3866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45233"/>
            <a:ext cx="1784915" cy="1842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1" name="Picture 10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  <p:pic>
        <p:nvPicPr>
          <p:cNvPr id="12" name="Picture 11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305810" y="2145233"/>
            <a:ext cx="1684189" cy="1842366"/>
          </a:xfrm>
          <a:prstGeom prst="rect">
            <a:avLst/>
          </a:prstGeom>
        </p:spPr>
      </p:pic>
      <p:pic>
        <p:nvPicPr>
          <p:cNvPr id="13" name="Picture 12" descr="Hannaneh.jpg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1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9"/>
            <a:ext cx="8229600" cy="1143000"/>
          </a:xfrm>
        </p:spPr>
        <p:txBody>
          <a:bodyPr/>
          <a:lstStyle/>
          <a:p>
            <a:r>
              <a:rPr lang="en-US" dirty="0"/>
              <a:t>Image sub-sampling</a:t>
            </a:r>
          </a:p>
        </p:txBody>
      </p:sp>
      <p:pic>
        <p:nvPicPr>
          <p:cNvPr id="378887" name="Picture 7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22387"/>
            <a:ext cx="3181350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8" name="Picture 8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287587"/>
            <a:ext cx="1587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9" name="Picture 9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770187"/>
            <a:ext cx="800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91" name="Text Box 11"/>
          <p:cNvSpPr txBox="1">
            <a:spLocks noChangeArrowheads="1"/>
          </p:cNvSpPr>
          <p:nvPr/>
        </p:nvSpPr>
        <p:spPr bwMode="auto">
          <a:xfrm>
            <a:off x="800100" y="5561012"/>
            <a:ext cx="4146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Throw away every other row and column to create a </a:t>
            </a:r>
            <a:r>
              <a:rPr lang="en-US">
                <a:latin typeface="Arial" charset="0"/>
              </a:rPr>
              <a:t>1/2</a:t>
            </a:r>
            <a:r>
              <a:rPr lang="en-US" sz="2000">
                <a:latin typeface="Arial" charset="0"/>
              </a:rPr>
              <a:t> size image</a:t>
            </a:r>
          </a:p>
          <a:p>
            <a:pPr lvl="1"/>
            <a:r>
              <a:rPr lang="en-US" sz="2000">
                <a:latin typeface="Arial" charset="0"/>
              </a:rPr>
              <a:t>- called</a:t>
            </a:r>
            <a:r>
              <a:rPr lang="en-US" sz="2000" i="1">
                <a:latin typeface="Arial" charset="0"/>
              </a:rPr>
              <a:t> image sub-sampling</a:t>
            </a:r>
          </a:p>
        </p:txBody>
      </p:sp>
      <p:sp>
        <p:nvSpPr>
          <p:cNvPr id="378892" name="Text Box 12"/>
          <p:cNvSpPr txBox="1">
            <a:spLocks noChangeArrowheads="1"/>
          </p:cNvSpPr>
          <p:nvPr/>
        </p:nvSpPr>
        <p:spPr bwMode="auto">
          <a:xfrm>
            <a:off x="5449888" y="4421187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1/4</a:t>
            </a:r>
          </a:p>
        </p:txBody>
      </p:sp>
      <p:sp>
        <p:nvSpPr>
          <p:cNvPr id="378893" name="Text Box 13"/>
          <p:cNvSpPr txBox="1">
            <a:spLocks noChangeArrowheads="1"/>
          </p:cNvSpPr>
          <p:nvPr/>
        </p:nvSpPr>
        <p:spPr bwMode="auto">
          <a:xfrm>
            <a:off x="7126288" y="3824287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1/8</a:t>
            </a:r>
          </a:p>
        </p:txBody>
      </p:sp>
    </p:spTree>
    <p:extLst>
      <p:ext uri="{BB962C8B-B14F-4D97-AF65-F5344CB8AC3E}">
        <p14:creationId xmlns:p14="http://schemas.microsoft.com/office/powerpoint/2010/main" val="42686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7" name="Picture 3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" y="1365647"/>
            <a:ext cx="3005873" cy="39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8" name="Picture 4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17" y="1365648"/>
            <a:ext cx="3005873" cy="396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9" name="Picture 5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90" y="1365647"/>
            <a:ext cx="3022373" cy="39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9915"/>
            <a:ext cx="8229600" cy="1143000"/>
          </a:xfrm>
        </p:spPr>
        <p:txBody>
          <a:bodyPr/>
          <a:lstStyle/>
          <a:p>
            <a:r>
              <a:rPr lang="en-US" dirty="0"/>
              <a:t>Image sub-sampling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3087718" y="5248870"/>
            <a:ext cx="3005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1/4  </a:t>
            </a:r>
            <a:r>
              <a:rPr lang="en-US" sz="1600" dirty="0">
                <a:latin typeface="Arial" charset="0"/>
              </a:rPr>
              <a:t>(2x zoom)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>
            <a:off x="6093589" y="5248870"/>
            <a:ext cx="29092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1/8  </a:t>
            </a:r>
            <a:r>
              <a:rPr lang="en-US" sz="1600" dirty="0">
                <a:latin typeface="Arial" charset="0"/>
              </a:rPr>
              <a:t>(4x zoom)</a:t>
            </a:r>
          </a:p>
        </p:txBody>
      </p:sp>
      <p:sp>
        <p:nvSpPr>
          <p:cNvPr id="410633" name="Text Box 9"/>
          <p:cNvSpPr txBox="1">
            <a:spLocks noChangeArrowheads="1"/>
          </p:cNvSpPr>
          <p:nvPr/>
        </p:nvSpPr>
        <p:spPr bwMode="auto">
          <a:xfrm>
            <a:off x="505178" y="5857234"/>
            <a:ext cx="8305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Arial" charset="0"/>
              </a:rPr>
              <a:t>Why does this look so </a:t>
            </a:r>
            <a:r>
              <a:rPr lang="en-US" sz="3200" dirty="0" smtClean="0">
                <a:latin typeface="Arial" charset="0"/>
              </a:rPr>
              <a:t>bad?</a:t>
            </a:r>
            <a:endParaRPr lang="en-US" sz="3200" dirty="0">
              <a:latin typeface="Arial" charset="0"/>
            </a:endParaRPr>
          </a:p>
        </p:txBody>
      </p:sp>
      <p:sp>
        <p:nvSpPr>
          <p:cNvPr id="410634" name="Text Box 10"/>
          <p:cNvSpPr txBox="1">
            <a:spLocks noChangeArrowheads="1"/>
          </p:cNvSpPr>
          <p:nvPr/>
        </p:nvSpPr>
        <p:spPr bwMode="auto">
          <a:xfrm>
            <a:off x="81844" y="5248870"/>
            <a:ext cx="30058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7483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Down-sampling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4514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3581400"/>
            <a:ext cx="7772400" cy="2743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Aliasing</a:t>
            </a:r>
            <a:r>
              <a:rPr lang="en-US" sz="2000" dirty="0" smtClean="0"/>
              <a:t> can arise when you sample a continuous signal or image</a:t>
            </a:r>
          </a:p>
          <a:p>
            <a:pPr lvl="1"/>
            <a:r>
              <a:rPr lang="en-US" sz="1800" dirty="0" smtClean="0"/>
              <a:t>occurs when your sampling rate is not high enough to capture the amount of detail in your image</a:t>
            </a:r>
          </a:p>
          <a:p>
            <a:pPr lvl="1"/>
            <a:r>
              <a:rPr lang="en-US" sz="1800" dirty="0" smtClean="0"/>
              <a:t>Can give you the wrong signal/image—an </a:t>
            </a:r>
            <a:r>
              <a:rPr lang="en-US" sz="1800" i="1" dirty="0" smtClean="0"/>
              <a:t>alias</a:t>
            </a:r>
          </a:p>
          <a:p>
            <a:pPr lvl="1"/>
            <a:r>
              <a:rPr lang="en-US" sz="1800" dirty="0" smtClean="0"/>
              <a:t>formally, the image contains structure at different scales</a:t>
            </a:r>
          </a:p>
          <a:p>
            <a:pPr lvl="2"/>
            <a:r>
              <a:rPr lang="en-US" sz="1600" dirty="0" smtClean="0"/>
              <a:t>called “frequencies” in the Fourier domain</a:t>
            </a:r>
          </a:p>
          <a:p>
            <a:pPr lvl="1"/>
            <a:r>
              <a:rPr lang="en-US" sz="1800" dirty="0" smtClean="0"/>
              <a:t>the sampling rate must be high enough to capture the highest frequency in the image</a:t>
            </a:r>
          </a:p>
        </p:txBody>
      </p:sp>
    </p:spTree>
    <p:extLst>
      <p:ext uri="{BB962C8B-B14F-4D97-AF65-F5344CB8AC3E}">
        <p14:creationId xmlns:p14="http://schemas.microsoft.com/office/powerpoint/2010/main" val="6352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107" name="Picture 11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89188"/>
            <a:ext cx="788988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6" name="Picture 10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95475"/>
            <a:ext cx="15652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5" name="Picture 9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132138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1" name="Rectangle 5"/>
          <p:cNvSpPr>
            <a:spLocks noGrp="1" noChangeArrowheads="1"/>
          </p:cNvSpPr>
          <p:nvPr>
            <p:ph type="title"/>
          </p:nvPr>
        </p:nvSpPr>
        <p:spPr>
          <a:xfrm>
            <a:off x="94573" y="146757"/>
            <a:ext cx="9049427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Subsampling with Gaussian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pre-filtering</a:t>
            </a:r>
            <a:endParaRPr lang="en-US" dirty="0"/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5395913" y="40132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1/4</a:t>
            </a:r>
          </a:p>
        </p:txBody>
      </p: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7072313" y="34163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1/8</a:t>
            </a:r>
          </a:p>
        </p:txBody>
      </p:sp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1905000" y="5105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Gaussian 1/2</a:t>
            </a:r>
          </a:p>
        </p:txBody>
      </p:sp>
      <p:sp>
        <p:nvSpPr>
          <p:cNvPr id="388109" name="Rectangle 13"/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Arial" charset="0"/>
              </a:rPr>
              <a:t>Solution:  filter the image, </a:t>
            </a:r>
            <a:r>
              <a:rPr lang="en-US" i="1" dirty="0">
                <a:latin typeface="Arial" charset="0"/>
              </a:rPr>
              <a:t>then</a:t>
            </a:r>
            <a:r>
              <a:rPr lang="en-US" dirty="0">
                <a:latin typeface="Arial" charset="0"/>
              </a:rPr>
              <a:t> subsample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Filter size should double for each ½ size reduction</a:t>
            </a:r>
            <a:r>
              <a:rPr lang="en-US" sz="2000">
                <a:latin typeface="Arial" charset="0"/>
              </a:rPr>
              <a:t>. 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Filtering is just applying a mask to an image.</a:t>
            </a:r>
          </a:p>
          <a:p>
            <a:r>
              <a:rPr lang="en-US" dirty="0" smtClean="0"/>
              <a:t>Computer vision people call the linear form of these operations </a:t>
            </a:r>
            <a:r>
              <a:rPr lang="en-US" dirty="0" smtClean="0">
                <a:solidFill>
                  <a:srgbClr val="0000FF"/>
                </a:solidFill>
              </a:rPr>
              <a:t>“convolutions”. </a:t>
            </a:r>
            <a:r>
              <a:rPr lang="en-US" dirty="0" smtClean="0"/>
              <a:t>They are actually </a:t>
            </a:r>
            <a:r>
              <a:rPr lang="en-US" dirty="0" smtClean="0">
                <a:solidFill>
                  <a:srgbClr val="FF0000"/>
                </a:solidFill>
              </a:rPr>
              <a:t>“correlations,” </a:t>
            </a:r>
            <a:r>
              <a:rPr lang="en-US" dirty="0" smtClean="0"/>
              <a:t>since the true convolution inverts the mask.</a:t>
            </a:r>
          </a:p>
          <a:p>
            <a:r>
              <a:rPr lang="en-US" dirty="0" smtClean="0"/>
              <a:t>There are many nonlinear filters, too, such as median filters and morphological filters.</a:t>
            </a:r>
          </a:p>
          <a:p>
            <a:r>
              <a:rPr lang="en-US" dirty="0" smtClean="0"/>
              <a:t>Filtering is the lowest level of image analysis and is taught heavily in image processing courses.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2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7" name="Picture 16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87" t="40439" r="32279" b="51143"/>
          <a:stretch/>
        </p:blipFill>
        <p:spPr>
          <a:xfrm>
            <a:off x="4944625" y="2164423"/>
            <a:ext cx="1950738" cy="1842366"/>
          </a:xfrm>
          <a:prstGeom prst="rect">
            <a:avLst/>
          </a:prstGeom>
        </p:spPr>
      </p:pic>
      <p:pic>
        <p:nvPicPr>
          <p:cNvPr id="18" name="Picture 17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81" b="51398" l="62884" r="67423">
                        <a14:foregroundMark x1="79439" y1="51398" x2="79439" y2="51398"/>
                        <a14:backgroundMark x1="66489" y1="47527" x2="66489" y2="47527"/>
                        <a14:backgroundMark x1="66088" y1="48172" x2="66088" y2="48172"/>
                        <a14:backgroundMark x1="63685" y1="47742" x2="63685" y2="47742"/>
                        <a14:backgroundMark x1="66355" y1="45161" x2="66355" y2="45161"/>
                        <a14:backgroundMark x1="63818" y1="45161" x2="63818" y2="45161"/>
                        <a14:backgroundMark x1="66756" y1="44301" x2="66756" y2="44301"/>
                        <a14:backgroundMark x1="66756" y1="45806" x2="66756" y2="4580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059767" cy="2126065"/>
          </a:xfrm>
          <a:prstGeom prst="rect">
            <a:avLst/>
          </a:prstGeom>
        </p:spPr>
      </p:pic>
      <p:pic>
        <p:nvPicPr>
          <p:cNvPr id="19" name="Picture 18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62" b="49534" l="63014" r="67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231250" cy="23030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25428"/>
              </p:ext>
            </p:extLst>
          </p:nvPr>
        </p:nvGraphicFramePr>
        <p:xfrm>
          <a:off x="5190795" y="1359463"/>
          <a:ext cx="294080" cy="5294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0.8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3970" y="2411003"/>
            <a:ext cx="6070069" cy="1842366"/>
            <a:chOff x="909992" y="2498471"/>
            <a:chExt cx="3503563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3503563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, 					) = 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20" name="Picture 19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0" t="53576" r="18798" b="31066"/>
          <a:stretch/>
        </p:blipFill>
        <p:spPr>
          <a:xfrm>
            <a:off x="4012879" y="2411003"/>
            <a:ext cx="1219663" cy="1842366"/>
          </a:xfrm>
          <a:prstGeom prst="rect">
            <a:avLst/>
          </a:prstGeom>
        </p:spPr>
      </p:pic>
      <p:pic>
        <p:nvPicPr>
          <p:cNvPr id="22" name="Picture 21" descr="Hannaneh.jpg"/>
          <p:cNvPicPr>
            <a:picLocks noChangeAspect="1"/>
          </p:cNvPicPr>
          <p:nvPr/>
        </p:nvPicPr>
        <p:blipFill rotWithShape="1"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0" t="53576" r="18798" b="31066"/>
          <a:stretch/>
        </p:blipFill>
        <p:spPr>
          <a:xfrm>
            <a:off x="7141774" y="2491328"/>
            <a:ext cx="1166487" cy="1762041"/>
          </a:xfrm>
          <a:prstGeom prst="rect">
            <a:avLst/>
          </a:prstGeom>
        </p:spPr>
      </p:pic>
      <p:pic>
        <p:nvPicPr>
          <p:cNvPr id="21" name="Picture 20" descr="Hannaneh.jpg"/>
          <p:cNvPicPr>
            <a:picLocks noChangeAspect="1"/>
          </p:cNvPicPr>
          <p:nvPr/>
        </p:nvPicPr>
        <p:blipFill rotWithShape="1"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6845862" y="2411003"/>
            <a:ext cx="1784915" cy="18423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image functions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5" name="Picture 4" descr="Hannaneh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7" name="Picture 6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075027" y="2196810"/>
            <a:ext cx="1784915" cy="184236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120245" y="2217116"/>
            <a:ext cx="1232535" cy="1544320"/>
            <a:chOff x="2151053" y="4531843"/>
            <a:chExt cx="1232535" cy="154432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194714" y="45318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151053" y="485950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499514" y="4836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337868" y="524924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228196" y="536481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22377" y="514827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729057" y="549435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027507" y="503080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292148" y="466821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283133" y="5725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435533" y="58780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2587933" y="60304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2753</Words>
  <Application>Microsoft Office PowerPoint</Application>
  <PresentationFormat>On-screen Show (4:3)</PresentationFormat>
  <Paragraphs>1906</Paragraphs>
  <Slides>54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ＭＳ Ｐゴシック</vt:lpstr>
      <vt:lpstr>Arial</vt:lpstr>
      <vt:lpstr>Arial Bold</vt:lpstr>
      <vt:lpstr>Calibri</vt:lpstr>
      <vt:lpstr>Courier New</vt:lpstr>
      <vt:lpstr>Futura Bk BT</vt:lpstr>
      <vt:lpstr>Kalinga</vt:lpstr>
      <vt:lpstr>Monotype Sorts</vt:lpstr>
      <vt:lpstr>Symbol</vt:lpstr>
      <vt:lpstr>Tahoma</vt:lpstr>
      <vt:lpstr>Times</vt:lpstr>
      <vt:lpstr>Times New Roman</vt:lpstr>
      <vt:lpstr>Office Theme</vt:lpstr>
      <vt:lpstr>Equation</vt:lpstr>
      <vt:lpstr>Images and Filters</vt:lpstr>
      <vt:lpstr>What is an image?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image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Basic gradient filters</vt:lpstr>
      <vt:lpstr>Gaussian filter</vt:lpstr>
      <vt:lpstr>Gaussian vs. mean filters</vt:lpstr>
      <vt:lpstr>PowerPoint Presentation</vt:lpstr>
      <vt:lpstr>PowerPoint Presentation</vt:lpstr>
      <vt:lpstr>PowerPoint Presentation</vt:lpstr>
      <vt:lpstr>Gaussian filters</vt:lpstr>
      <vt:lpstr>Smoothing with a Gaussian</vt:lpstr>
      <vt:lpstr>2D edge detection filters</vt:lpstr>
      <vt:lpstr>First and second derivatives</vt:lpstr>
      <vt:lpstr>Subtracting filters</vt:lpstr>
      <vt:lpstr>Combining filters</vt:lpstr>
      <vt:lpstr>Combining Gaussian filters</vt:lpstr>
      <vt:lpstr>Separable filters</vt:lpstr>
      <vt:lpstr>Linear vs. Non-Linear Filters</vt:lpstr>
      <vt:lpstr>Spatially varying filters</vt:lpstr>
      <vt:lpstr>PowerPoint Presentation</vt:lpstr>
      <vt:lpstr>PowerPoint Presentation</vt:lpstr>
      <vt:lpstr>PowerPoint Presentation</vt:lpstr>
      <vt:lpstr>Image Sampling</vt:lpstr>
      <vt:lpstr>Image Scaling</vt:lpstr>
      <vt:lpstr>Image sub-sampling</vt:lpstr>
      <vt:lpstr>Image sub-sampling</vt:lpstr>
      <vt:lpstr>PowerPoint Presentation</vt:lpstr>
      <vt:lpstr>Subsampling with Gaussian                                  pre-filtering</vt:lpstr>
      <vt:lpstr>Finale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Linda Shapiro</cp:lastModifiedBy>
  <cp:revision>63</cp:revision>
  <dcterms:created xsi:type="dcterms:W3CDTF">2013-04-02T00:43:45Z</dcterms:created>
  <dcterms:modified xsi:type="dcterms:W3CDTF">2019-03-29T21:28:26Z</dcterms:modified>
</cp:coreProperties>
</file>