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ink/ink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373"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87" r:id="rId77"/>
    <p:sldId id="289" r:id="rId78"/>
    <p:sldId id="291" r:id="rId79"/>
    <p:sldId id="293" r:id="rId80"/>
    <p:sldId id="292" r:id="rId81"/>
    <p:sldId id="294" r:id="rId82"/>
    <p:sldId id="290" r:id="rId83"/>
    <p:sldId id="295" r:id="rId84"/>
    <p:sldId id="296" r:id="rId85"/>
    <p:sldId id="297" r:id="rId86"/>
    <p:sldId id="298" r:id="rId87"/>
    <p:sldId id="335" r:id="rId88"/>
    <p:sldId id="371" r:id="rId89"/>
    <p:sldId id="372" r:id="rId90"/>
    <p:sldId id="336" r:id="rId91"/>
    <p:sldId id="337" r:id="rId92"/>
    <p:sldId id="338" r:id="rId93"/>
    <p:sldId id="374"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7" d="100"/>
          <a:sy n="17" d="100"/>
        </p:scale>
        <p:origin x="753" y="27"/>
      </p:cViewPr>
      <p:guideLst>
        <p:guide orient="horz" pos="2160"/>
        <p:guide pos="2880"/>
      </p:guideLst>
    </p:cSldViewPr>
  </p:slideViewPr>
  <p:notesTextViewPr>
    <p:cViewPr>
      <p:scale>
        <a:sx n="1" d="1"/>
        <a:sy n="1" d="1"/>
      </p:scale>
      <p:origin x="0" y="0"/>
    </p:cViewPr>
  </p:notesTextViewPr>
  <p:sorterViewPr>
    <p:cViewPr>
      <p:scale>
        <a:sx n="100" d="100"/>
        <a:sy n="100" d="100"/>
      </p:scale>
      <p:origin x="0" y="-129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E68B-436D-A6D0-58A9CE86D381}"/>
            </c:ext>
          </c:extLst>
        </c:ser>
        <c:dLbls>
          <c:showLegendKey val="0"/>
          <c:showVal val="0"/>
          <c:showCatName val="0"/>
          <c:showSerName val="0"/>
          <c:showPercent val="0"/>
          <c:showBubbleSize val="0"/>
        </c:dLbls>
        <c:axId val="46923776"/>
        <c:axId val="46926080"/>
      </c:scatterChart>
      <c:valAx>
        <c:axId val="469237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926080"/>
        <c:crosses val="autoZero"/>
        <c:crossBetween val="midCat"/>
      </c:valAx>
      <c:valAx>
        <c:axId val="4692608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23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89D2-4668-950D-9B88020A4C39}"/>
            </c:ext>
          </c:extLst>
        </c:ser>
        <c:dLbls>
          <c:showLegendKey val="0"/>
          <c:showVal val="0"/>
          <c:showCatName val="0"/>
          <c:showSerName val="0"/>
          <c:showPercent val="0"/>
          <c:showBubbleSize val="0"/>
        </c:dLbls>
        <c:axId val="46984576"/>
        <c:axId val="47269760"/>
      </c:scatterChart>
      <c:valAx>
        <c:axId val="469845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269760"/>
        <c:crosses val="autoZero"/>
        <c:crossBetween val="midCat"/>
      </c:valAx>
      <c:valAx>
        <c:axId val="4726976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845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62BC-4C3D-87DD-7D044C7E437E}"/>
            </c:ext>
          </c:extLst>
        </c:ser>
        <c:dLbls>
          <c:showLegendKey val="0"/>
          <c:showVal val="0"/>
          <c:showCatName val="0"/>
          <c:showSerName val="0"/>
          <c:showPercent val="0"/>
          <c:showBubbleSize val="0"/>
        </c:dLbls>
        <c:axId val="34959360"/>
        <c:axId val="34961664"/>
      </c:scatterChart>
      <c:valAx>
        <c:axId val="34959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961664"/>
        <c:crosses val="autoZero"/>
        <c:crossBetween val="midCat"/>
      </c:valAx>
      <c:valAx>
        <c:axId val="3496166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49593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676A-4407-8BC3-4DB3C6A79334}"/>
            </c:ext>
          </c:extLst>
        </c:ser>
        <c:dLbls>
          <c:showLegendKey val="0"/>
          <c:showVal val="0"/>
          <c:showCatName val="0"/>
          <c:showSerName val="0"/>
          <c:showPercent val="0"/>
          <c:showBubbleSize val="0"/>
        </c:dLbls>
        <c:axId val="35000704"/>
        <c:axId val="35003008"/>
      </c:scatterChart>
      <c:valAx>
        <c:axId val="35000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003008"/>
        <c:crosses val="autoZero"/>
        <c:crossBetween val="midCat"/>
      </c:valAx>
      <c:valAx>
        <c:axId val="3500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5000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0331-467B-8E47-5B43265991A8}"/>
            </c:ext>
          </c:extLst>
        </c:ser>
        <c:dLbls>
          <c:showLegendKey val="0"/>
          <c:showVal val="0"/>
          <c:showCatName val="0"/>
          <c:showSerName val="0"/>
          <c:showPercent val="0"/>
          <c:showBubbleSize val="0"/>
        </c:dLbls>
        <c:axId val="47409024"/>
        <c:axId val="47415680"/>
      </c:scatterChart>
      <c:valAx>
        <c:axId val="47409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415680"/>
        <c:crosses val="autoZero"/>
        <c:crossBetween val="midCat"/>
      </c:valAx>
      <c:valAx>
        <c:axId val="4741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74090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5-08T21:06:49.532"/>
    </inkml:context>
    <inkml:brush xml:id="br0">
      <inkml:brushProperty name="width" value="0.05292" units="cm"/>
      <inkml:brushProperty name="height" value="0.05292" units="cm"/>
      <inkml:brushProperty name="color" value="#FF0000"/>
    </inkml:brush>
  </inkml:definitions>
  <inkml:trace contextRef="#ctx0" brushRef="#br0">17686 5803 252 0,'-9'-11'93'0,"9"-1"-50"0,5-7-50 0,-1 8 16 0,5-8-8 16,-9 0-1-16,4-4 7 15,0-8 5-15,9-11-6 0,-4 7 8 0,4 5 5 16,0-1-6-16,4 0 0 16,4 8-7-16,1 0-2 15,8-3-4-15,0 6-1 16,9 1 1-16,0 4 0 15,0 0 0-15,4 7 0 16,-5-3-3-16,1 7 2 16,9 4 1-1,-5 7 0-15,0 1-5 16,-4 4-1-16,4 3-4 16,0 0 1-16,0 4 3 15,13 8 1-15,0 0-2 16,-4-4 2-16,-1 4 5 15,-3-8 2-15,8-4 0 0,4-15-2 16,5-11 7-16,-5-1 5 16,0-3 0-16,-4-12 3 0,0-4-6 15,0-15-3-15,-4-7-17 16,-22 3-5-16,-4 0-38 16,-17 0-18-16,-5 5-39 15</inkml:trace>
  <inkml:trace contextRef="#ctx0" brushRef="#br0" timeOffset="800.7284">17630 6776 340 0,'-4'4'126'0,"25"-8"-68"0,-29 12-70 0,16 3 20 0,-12 12-10 16,8 4 0-16,-8 8 2 15,0 7 0-15,-9 23 0 16,0 4 0-16,0 0 2 0,0-4-3 16,0 12 0-16,4-12-12 15,5-8-7 1,-9-11-18-16,9-8-6 15,4-11-17-15,-9-11-6 16,18-36-26 0</inkml:trace>
  <inkml:trace contextRef="#ctx0" brushRef="#br0" timeOffset="1032.6297">17901 6608 276 0,'9'-8'104'0,"17"4"-56"0,-5-3-45 16,-3-5 23-16,3 1-8 0,5-1-1 15,0-3-3-15,0 0 1 16,4 3-8-16,9 1-4 0,4-1 0 16,-4 1-4-16,4 3 0 15,-5 0-8-15,6 4-2 16,-14 1-40-16,0-1-17 0</inkml:trace>
  <inkml:trace contextRef="#ctx0" brushRef="#br0" timeOffset="1317.235">17449 7033 296 0,'-9'4'112'0,"18"0"-60"0,-5-4-58 0,5 3 19 0,4 1 1 0,4 0 5 15,13 0-9-15,9 0-3 16,0 0-5-16,4-1-6 0,0 5 0 15,0 0-33-15,-4-4-16 16,4 11-36-16,9-15-56 16,-14 8 37-16</inkml:trace>
  <inkml:trace contextRef="#ctx0" brushRef="#br0" timeOffset="1832.0971">18315 7129 264 0,'26'27'99'0,"-13"-24"-54"0,4-26-59 15,-8 31 14-15,4-12-6 0,4-3 3 16,0 3 2-16,0-4 3 16,1 0-1-16,-1 1-3 0,4-5-1 15,1 1-9-15,4-5-5 16,-5 1 0-16,5-4 0 31,-4 0 5-31,-5 0 3 16,-8 0 7-16,-9-1 6 0,-5 5-4 15,-8-4 0-15,0 4-5 0,-12 3 1 16,-1 1-3-16,-4 11 2 16,-1 7 7-16,1 1 6 15,4 3-4-15,5 5 0 16,-9 3 0 0,4 12 2-16,9-1 8 0,4 20 5 15,8-4 6-15,5 4 2 0,0-4-12 16,5-4-4-16,8-4-7 15,-9 16-3-15,9-12-31 16,0-8-13-16,4-7-62 16,4-19-29 15,5-24 67-31</inkml:trace>
  <inkml:trace contextRef="#ctx0" brushRef="#br0" timeOffset="2204.4783">18875 7018 228 0,'0'11'88'0,"0"-3"-48"0,26 7-51 16,-13-3 11-16,-9 22-6 15,1 1 4-15,-14-1 1 16,0 8 3-16,5-4-1 0,0-3-3 0,-1-4-1 15,1 3 2-15,0-7 2 0,0-8 2 16,-1 0 1-16,5-19 0 31,-8-8-2-15,8-7 1-16,8-8-4 16,5-19 0-16,17-15-6 15,5-1 0-15,-1 1 1 16,5 3 1-16,0 0 9 0,8 12 5 15,5-4-2-15,0 20 1 16,-5 6-21-16,0 9-8 16,-3-1-69-1,12 5-33-15,4-1 61 16</inkml:trace>
  <inkml:trace contextRef="#ctx0" brushRef="#br0" timeOffset="2667.8349">19961 6953 236 0,'-17'0'90'0,"17"0"-48"0,0 0-49 15,0 0 22 1,-17 3-2-16,-9 1 5 15,0 4 3-15,-4 11-11 16,0-4-8-16,4 4-2 0,0 12-11 16,4 11-3-16,5-3 0 0,4-5 1 15,5-3 1 1,3-5 0-16,5-3 4 0,5-7 5 16,3-5 0-16,9-3 1 15,5-8-5-15,4-4-3 0,13 0 3 16,-1-3 2-16,5 3 9 31,5 4 5-31,-1 4 7 0,1 11 2 16,-5 12-1-16,13 23 2 15,-5 7-10-15,-20 16-5 16,-6 22-1-16,-7 5 0 16,-18 11 1-16,-18-7 2 15,-3-9-1-15,4-14 2 16,-13-12-31-16,4-16-10 0,0-18-66 15,0-28-42 1,4-26 58-16</inkml:trace>
  <inkml:trace contextRef="#ctx0" brushRef="#br0" timeOffset="3005.1965">20750 6945 316 0,'4'15'118'0,"-4"-7"-64"0,4 7-67 16,1-3 17-16,3 3-19 31,-8 16-6-31,0 11 9 0,0 4 4 16,4 0 6-16,1-4-1 0,3-4 1 15,-3-3 2-15,8-5 2 16,0 1-3-1,12-16-2-15,6-3 8 16,3-5 6-16,-4-7 12 0,-4-7 6 0,-4-5 2 16,-1-7 1-16,-8-4-24 15,-4-11-11-15,-5-9-20 16,-4 1-6-16,-4 0-29 16,-1 0-11-16,1 0-51 15</inkml:trace>
  <inkml:trace contextRef="#ctx0" brushRef="#br0" timeOffset="3369.4209">21680 6910 324 0,'18'0'121'0,"-14"0"-66"0,0 4-73 0,-4-4 14 15,0 0 2-15,0 0 5 16,-4 4 11-16,0 0 3 16,-5 4-8-16,-17-1-3 0,-4 1 0 15,-9 0-3 1,5 3 0-16,4 4-8 16,4 1-2-16,4-1-9 0,9 4-3 0,9 8-1 31,8 11 2-31,9-3 3 15,26 3 4-15,-9 0 5 16,5-3 3-16,-1-5 4 16,-4-3 4-16,-8-4-2 0,-5-4 0 0,-8-3-17 31,-14-5-7-31,-16-11-45 0,-14-15-18 16,1-27-5-1</inkml:trace>
  <inkml:trace contextRef="#ctx0" brushRef="#br0" timeOffset="3869.7249">22477 5428 280 0,'22'0'104'0,"0"-4"-56"0,34 4-67 0,-35 0 13 0,9 4 1 16,-4 4 5-16,4 3 3 15,-4 8 3-15,4-3-3 16,-12 7-2-16,-1 0 0 0,-4 7-1 31,-5 1 0-31,-8 3-3 16,0 9 0-16,-13 3 6 0,0 7 5 15,1-3 5-15,-1 0 4 16,0-4 0-16,0 0 1 16,0 7 0-16,9 1-2 15,-9 0-8-15,8-1-5 16,5-3-5-16,0 0-1 0,0 7-27 16,0 1-12-16,0-9-94 15</inkml:trace>
  <inkml:trace contextRef="#ctx0" brushRef="#br0" timeOffset="4006.5883">22762 7213 512 0,'0'54'189'0,"8"-24"-102"0,-8 5-194 16,0-16-11-16,-8-4-74 15,4-22-21-15</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5-08T21:12:00.160"/>
    </inkml:context>
    <inkml:brush xml:id="br0">
      <inkml:brushProperty name="width" value="0.05292" units="cm"/>
      <inkml:brushProperty name="height" value="0.05292" units="cm"/>
      <inkml:brushProperty name="color" value="#FF0000"/>
    </inkml:brush>
  </inkml:definitions>
  <inkml:trace contextRef="#ctx0" brushRef="#br0">11098 5371 4 0,'0'-12'0'0</inkml:trace>
  <inkml:trace contextRef="#ctx0" brushRef="#br0" timeOffset="94.0891">10981 5160 148 0,'-4'0'57'0,"4"0"-30"0,0 0-12 0,0 0 20 0</inkml:trace>
  <inkml:trace contextRef="#ctx0" brushRef="#br0" timeOffset="711.2959">10990 5164 318 0,'13'15'14'0,"4"0"-7"15,0-3-6-15,5 11-1 0,8-4-3 16,0 0 0-16,9 0-3 16,8 1 1-16,9 3 1 0,0 3 2 15,5 5-4-15,8 3 2 0,8 5 2 16,1-1 3-16,-1 0-2 31,14-3 0-31,-1-1-4 16,-4 8 1-16,14-7 2 0,-14 11 3 15,-4 4-2-15,-1-4-2 0,-7-8-3 32,8 0 1-32,-5-3 5 0,-8-5 2 15,0 1-9-15,-13 0-5 16,4-8-1-16,1 7 2 16,-10 5 5-16,1-5 3 15,-13-7 2-15,0-4 1 0,-5 1 0 16,-8-5 0-16,0 0-3 15,0-3 2-15,-9-1 5 0,0-3 2 16,-4 0 0-16,0-1 1 31,0 1 2-31,-13 0 5 16,0-1-4-16,0 5 2 16,0-5-5-16,-9 1-2 0,1 4 4 15,-1-1 2-15,1 1 2 16,-5-1 3-16,-5 4-7 15,10 1-1-15,-18 7-4 0,4 11-1 16,-8-3-1-16,0-1 1 16,4 1 0-16,0 0 3 0,-4 3-3 15,0-3 0-15,4 7-1 32,-17 4 1-32,-4 0-2 0,4-3-1 0,-1-1 7 15,1 0 3-15,0 1-5 16,4-5-3-16,5 0-4 15,-5 5-1-15,9 3-7 32,4-8-4-32,-4-3-21 15,4-4-8-15,-4 0-37 16,4-1-36-16,0 1 44 16</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5-08T21:19:30.613"/>
    </inkml:context>
    <inkml:brush xml:id="br0">
      <inkml:brushProperty name="width" value="0.05292" units="cm"/>
      <inkml:brushProperty name="height" value="0.05292" units="cm"/>
      <inkml:brushProperty name="color" value="#FF0000"/>
    </inkml:brush>
  </inkml:definitions>
  <inkml:trace contextRef="#ctx0" brushRef="#br0">3587 15026 208 0,'-30'-19'77'0,"26"12"-42"0,-9-5-48 0,13 5 9 0,-13-9-16 16,-9 1-2-16,9-12 4 15,-4 8 6-15,-4 0 7 16,3 3 1-16,-8 1 0 0,1 0-33 16,3 3-39-16,1-3 17 15</inkml:trace>
  <inkml:trace contextRef="#ctx0" brushRef="#br0" timeOffset="440.2257">3212 14452 244 0,'-17'11'93'0,"17"-7"-50"0,4 0-48 16,1 0 17-16,3 4-9 0,10 7-2 31,-14 12 8-31,17 0 6 16,1 3-7-16,8 8 4 0,22 8 4 15,-1 16-10-15,1 3-6 0,4 4-3 16,5 23 2-16,3-4-2 16,-4 4 1-16,9 15 0 15,-13-4 0-15,0-3 2 16,22 3 0-16,-22-3-3 16,0-12 0-16,-9-7-23 15,-3-16-10-15,-1-4-47 16,-9-23-51-1,-8-22 42-15</inkml:trace>
  <inkml:trace contextRef="#ctx0" brushRef="#br0" timeOffset="804.0077">4264 14421 252 0,'-9'12'96'0,"13"-5"-52"0,-8 9-54 16,4-5 16-16,-4 24-6 15,-1 7 0-15,1 12 4 16,-30 11 2-16,-1 15-2 0,1 4 4 0,-9 20 2 16,-9 7-3-16,0 11-2 15,-8-7-5-15,4 0-2 16,4-8-15-16,9 1-4 16,0-16-27-16,8-16-11 15,5-11-35 1</inkml:trace>
  <inkml:trace contextRef="#ctx0" brushRef="#br0" timeOffset="1132.3198">3212 15467 232 0,'5'0'88'0,"12"-4"-48"0,22-4-38 0,-14 5 19 16,27-1-2-16,8-8 1 15,9 1-7-15,22-1 0 16,12 1-8-16,22 3-5 0,5 1-3 0,16 3-12 16,-21 4-2-16,-4 0-52 15,8 0-21-15,-26-8-5 16</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5-08T21:21:23.463"/>
    </inkml:context>
    <inkml:brush xml:id="br0">
      <inkml:brushProperty name="width" value="0.05292" units="cm"/>
      <inkml:brushProperty name="height" value="0.05292" units="cm"/>
      <inkml:brushProperty name="color" value="#FF0000"/>
    </inkml:brush>
  </inkml:definitions>
  <inkml:trace contextRef="#ctx0" brushRef="#br0">7513 1161 264 0,'-13'-11'99'0,"17"11"-54"0,-4-15-50 0,0 11 15 0,0 4-13 16,-4-12 0-16,-9-3 5 16,-5 3 6-16,-7-14-4 31,3 6 2-31,-4 5 1 0,-4 0-3 15,-4 7-1-15,-5-11-1 0,-21 7 1 16,3 5-7-16,-7-1 1 0,-22 4-1 16,4 0-1-16,-13 1 1 15,-17 3 3-15,4 3 0 32,9 5 1-32,-13 7-3 0,-9 16 2 15,5-4 1-15,0 0 0 0,4 3-7 16,0 9-3-16,0-5 6 15,4 35 1-15,9-8 7 0,-9 4 5 16,18 4-10-16,8 8-3 16,4 0-5-16,18 3-2 31,4 16-1-31,0-4 2 16,13-8 1-16,0 4 3 15,17 0-1-15,17-7 2 0,9-5-2 0,13 8 0 16,9-3-3-1,8-12 1-15,26-4-8 16,-4-11-2-16,8-5 1 16,17-6 3-16,5-5 4 15,-4-8 2-15,8 1 8 0,13-12 2 16,-4 0-2 0,0-7 1-16,12-4-7 15,1-5-3-15,-4-6-3 16,8-5-11-16,0-4 4 15,4-3 6-15,-4-8 4 16,-4-11-23-16,0-12-10 0</inkml:trace>
  <inkml:trace contextRef="#ctx0" brushRef="#br0" timeOffset="140.1904">7478 2199 168 0,'39'-53'66'0,"-30"22"-36"15,-5-53-29-15,0 53 14 0,-4-11-15 16,0-15-2-1,-4-16-8-15,0-8-2 0,-18-30 7 16,-4 4 0-16,-8-4 3 0,3 0-7 16,-20 7-4-16,-27-7-51 15</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5-08T21:23:11.868"/>
    </inkml:context>
    <inkml:brush xml:id="br0">
      <inkml:brushProperty name="width" value="0.05292" units="cm"/>
      <inkml:brushProperty name="height" value="0.05292" units="cm"/>
      <inkml:brushProperty name="color" value="#FF0000"/>
    </inkml:brush>
  </inkml:definitions>
  <inkml:trace contextRef="#ctx0" brushRef="#br0">1062 4038 104 0,'-9'0'38'0,"1"0"-20"0,4 4-21 15,4-4 6-15,-9 0-6 0,5 3 2 16,-9-3 3-16,13 4 1 16,-13-4 5-16,8 0 5 15,-7 4 2-15,12 0 3 0,-13 0-1 16,8 0 1-16,5-1 2 15,-8 1 2-15,8 0-12 32,0 0-1-32,-13 0-2 0,8-4 1 15,5 4 0-15,0-4 0 16,0 3 2-16,-12-3-3 16,12 4-2-16,-5 0 0 0,5-4-1 15,0 0 2-15,0 0 3 0,0 0 0 31,0 0 0-31,5 4-1 0,-5-4 2 16,0 0-5-16,0 0-1 16,0 0-2-16,12 8 1 0,-12-1-2 15,5-3 2-15,8-4-2 16,-5 0 2-16,5 0 4 16,-4 4-1-1,4-4-1-15,0 0-2 0,0 0 0 16,0 0-2-16,-9 4-1 15,9-4 1-15,-9 0-1 16,5 4-3-16,8-4 2 31,9 0 3-31,-9 0 1 16,0 0-1-16,1 0 1 16,-6 0-2-16,14-4-1 0,-21 4 3 15,16-4 0-15,-12 0 1 16,4 0 0-16,0 0-5 15,0 1 1-15,-1 3 0 0,6-4 2 16,-1 0-1-16,0 4-1 16,5-8 1-16,-9 4-1 15,8 1 2-15,9-5 3 16,-21 4-4-16,21-4-1 16,-8 1 0-16,4-1-3 15,-1 0 2-15,-7 5 3 16,7-1 1-16,-7-4-4 15,8 4 1-15,-9-7-2 32,0 11-2-32,0 0 3 0,5-12 0 15,-5 12 3-15,0-7 1 16,9-1-1-16,0 0 1 16,-9 4-4-16,0 1-2 0,5-1 2 15,-5 0 0-15,1 4-2 16,3 0 2-16,1 0 1 15,-5 0 2-15,4 0-1 16,1 0 2-16,-1 0-4 16,1 0-2-16,8 0 2 15,0-4 2-15,0 0 0 16,-4 4 2-16,5 0-2 16,-10 12-1-16,5-5 1 15,-9 1-1-15,5-4-3 0,-1 4 0 16,5-5 2-16,-13 5 0 0,4 0-8 15,0-4-4-15,1-1-11 16,-10 1-5-16,5 0-22 16,-13 0-10-16,0-4-40 15</inkml:trace>
  <inkml:trace contextRef="#ctx0" brushRef="#br0" timeOffset="847.4423">2066 3436 172 0,'4'-7'66'0,"-4"7"-36"0,5-8-33 0,3 8 11 16,-8 0-6-16,0 0 1 16,0 0 2-16,0-4 2 15,0 4-3-15,0 0-7 0,0 0-1 0,22 8 19 16,-1 0 3-1,1-1 5-15,8 1-8 16,-8 3-2 0,-5 1-7-16,9 3-4 15,-5 1 1-15,5-1 0 16,0 4-4-16,-9 0 1 16,18 4 0-16,-14 0 2 15,1 0-1-15,8-4 2 16,-8 4-4-16,-5-4 0 15,9 1-1-15,-9-5 0 0,-4 0 2 16,4 1 2-16,-4-1-1 16,0 0-1-16,-9 0 1 15,9 1 1-15,-13-1-1 0,4-3-1 16,5-1 3-16,-9 12 7 16,0-4 1-1,-9 8 5 1,5-4-6-16,0 0-3 15,-9-4-4-15,0-4 0 16,0 1-2 0,-17-1-1-16,4 4 3 15,0 0 0-15,-4 4-1 16,-9 4 1-16,-13 12 7 16,-4 3 5-16,-4 11 4 15,-13 12 3-15,-13 16-8 16,4-1-1-16,-4 5-16 15,-5 3-8-15,-8 0-74 0,17-4-31 16,9-27-9-16</inkml:trace>
  <inkml:trace contextRef="#ctx0" brushRef="#br0" timeOffset="17961.434">21676 3528 176 0,'-4'-3'66'0,"4"-1"-36"0,0 0-26 0,0 0 13 0,0 0-6 16,0 0 7 15,0-7-1-31,0-1-9 16,0 1-2-16,0-1-2 0,0-3-5 0,0-8 1 16,0 0 0-16,0-11 2 15,0 3-1-15,-9 0-1 0,5 1 3 16,-1 3 2-16,-7 0 2 15,3 0 3-15,-8 0-1 16,-1 1 2-16,1-5-8 16,0 4-4-16,0-7-3 15,0 3 0-15,-5 0 0 0,5 5 3 32,-5 3-2-32,1 0 1 15,-1 0 2-15,5 4 2 16,-9-1 1-16,4 5 3 15,-8 0-5-15,0-1-1 0,4 1 0 16,0 4 0 0,1-9 0-16,3 5 0 0,-8 0 0 15,8 3 0-15,1 1 0 0,-1 3 0 16,-4 1-3-16,5 3 2 16,-9 0 1-16,-5 0 0 15,5 0 0-15,4 12 0 16,-8 0 0-16,4-1 2 15,-1-3-3-15,1 4 0 16,4-1 1-16,1-3 2 0,-6 4-1 16,6 0-1-16,-6-1 1 15,1 1 1-15,4-1-3 32,0 1-2-32,5 0 6 15,-1 3 3-15,1-3-8 16,-1 3-3-16,1-3 3 0,4 4 0 15,-9-5 2-15,4 5 2 16,5-1-3-16,0-3 0 16,-9 0 1-16,4 3 2 15,-8 4-1-15,9 1 2 16,-1-5 0-16,0 8 3 16,1-3-1-16,4-1 2 0,-1-4-4 15,1 9 0-15,0-9-1 16,0 1-2-16,0 3 1 15,-1 0-1-15,1 1 0 16,0-1 0-16,0 0 0 0,4 4 0 16,-9 1 2-16,9-1 1 15,-8-4-1-15,-1 0-2 16,5 12 3-16,4 8 0 0,0-5-4 16,0 1 1-16,4-4 2 15,1-4 1-15,-1 0-1 16,1 0-2-16,-1 0 1 15,0 0 1-15,5-4-3 32,0 8 0-32,-1-4 3 0,-3 3 1 15,8 1-4-15,-9-4 1 16,1 0 2-16,8 8 3 16,-13-4-2-16,8-1 0 15,-3 1-1-15,3 0-2 0,-3 0-2 16,-1 11 1-16,5 8 1 15,-5-4 0-15,1-3 0 16,3-1 0-16,1 0 0 16,4-3 2-16,-9 3-3 15,5 4 0-15,0-4 1 16,4 1 2-16,-9-1-1 16,5 0 2-16,0 4-2 15,-1-3-1 1,1 7 1-16,4 7-1 15,0-3 0-15,-4 0 0 16,4-4 0-16,0 0 0 0,-5 4 0 16,5 3 0-16,0-3 0 15,0 0 2-15,-4 0-1 16,4-1 2-16,0 13-2 16,0 3 2-16,0-4-4 0,-9-7 0 15,5-1 1-15,0-3 2 16,4 11-1-16,0-7-1 15,0-4 3-15,0 0 0 16,0-5 1-16,0 1 2 16,4 12-3-16,0-12-2 0,5 7 2 15,-9-3 0-15,4-4-1 32,5-4 1-32,0 1-2 15,-1 2-1-15,1 5 1 16,-1-4 1-16,5-4 1 15,0 0 1-15,0 1 2 16,4-5 1-16,1 0-1 16,-1 1-1-16,9 3-3 0,4 0 1 15,0-4 0-15,0 4 1 16,0 0-2-16,5-7 1 0,-14-1-2 16,5-3 2-16,-4-4-2 15,4 0-1-15,0 3-2 16,8-3 1-16,18-4 3 15,-14 4 3-15,6-8-4 0,-6-4-1 32,1 1 0-32,0-5 0 0,-5-3 0 15,9-8 0-15,5-8-3 16,-5 0 2-16,4-11 1 0,-12 0 0 16,4 0 0-16,-1 0 0 31,10 0-3-31,-9-4 2 0,4 0 1 15,0-4 0-15,-4-15 0 16,-1-8 0-16,1 0-3 16,-4 0 2-16,-1-3-1 15,5 3 0-15,0-7 2 16,12-12 2-16,-12 3-6 16,0 5 1-16,-5-12-1 0,-4-3-1 15,5-1 1 1,-5 4 3-16,-4-3-2 0,8-5 1 0,1 5 2 15,-5 7 0-15,-4 8-3 16,-5-24 2-16,-3 13 1 16,-1 3 2-16,-13 3-3 31,5 9 0-31,-1-4 5 0,-3-8 5 16,-1 4-5-16,5 7-2 15,-9-15-1-15,0-3-1 16,0 7 0-16,0 0 0 15,0 4 0-15,0 7 2 16,0-14-3-16,0 7-2 16,0-1 6-16,0 13 3 0,0-12-3 15,-9-8-2 1,5 12 2-16,-13 3 2 0,-1 5 0 0,5 3 0 16,-12 4-6-16,3-4 1 15,0 4-2-15,1 4-2 16,-1 0-6-1,5 15-2-15,-9 4-44 0,5 4-18 16,3-4-63 0</inkml:trace>
  <inkml:trace contextRef="#ctx0" brushRef="#br0" timeOffset="30378.7997">4216 5620 132 0,'-4'-8'49'0,"4"4"-26"0,0-4-18 0,0 8 11 0,0-3 4 16,0-1 2-16,-4 4-7 15,4-4-4-15,-18-4-6 16,14 8 1-16,-9-7 3 0,-4 3-3 16,0 0-1-16,8 8-2 15,-12-8 0-15,3 0-2 16,1 0 2-16,4 1-2 0,-4-1-1 15,8 0 1-15,-8-8 1 16,-5 5-1-16,5-1 2 16,0 0 2-16,0 1 4 15,4-1-4-15,-4 0-3 16,8 5 1-16,-13-1 2 0,5 0-2 31,-9 0 0-31,-4 4-1 16,4 0 1-16,13 0-2 15,-17 0 2-15,13 0-4 16,-9 0-2-16,5 4 2 0,3-4 0 16,1 0 1-16,-4 0 2 15,3 0 1-15,5 0 3 16,1 0-3-16,-10-4-2 16,5 0 2-16,4 0-2 15,-9-3 2-15,9 3-4 16,-4-4 0-16,0 1 3 15,4-1 1-15,4 4 1 16,-4 0 0-16,5 0-2 16,-1-3 1-16,5-1-4 0,-9 0 0 15,4 1-1-15,1 3 0 16,-1 0 6-16,-4-4 2 16,5 1 0-16,-5-1 1 15,-5 1-6-15,5-1-1 0,1-11 2 31,-1 15 3-31,0-11 0 16,0 3 0-16,0 4-6 16,-9 1 3-16,5 11 1 15,-5-12-4-15,-8 8 1 16,9 4-2-16,-1 0 0 16,5-4 2-16,0 3 0 15,0 1-3-15,4 4 2 16,-9-4 1-16,5 0 0 0,0 3 0 15,4 1 0-15,-13 0 0 16,4-1 2-16,-17 1-1 16,18 3-1-16,-9 1-2 15,4-1 1-15,0 5-1 16,9-5 0-16,-18 4 0 16,14 1-2-1,-9 3 3-15,4 0 2 16,4 8 0-16,5-4-1 15,-13-4-2-15,8 0-1 16,1 0 2-16,-9 0 2 16,4 1-2-16,9-1 0 0,-5 4 1 15,5 0 2-15,-13 0-1 16,12 0 2-16,1-4-2 16,4 8 2-16,-4 7-2 0,4 1-1 15,0-5 3-15,0 1 0 16,9 0-4-16,-9-1-1 15,13-3 1-15,-9 0 0 16,5 7 3-16,4 5 1 16,0-5-4-1,4 1 1-15,5-1 0 16,-9 0 0-16,4-3 0 16,5 0 0-16,-1-1-3 15,1-3 2-15,4-4 1 16,0 8 2-16,4-4-3 0,-4 3 0 15,4-3 1-15,1-4 2 16,-1-4-1-16,4 0 2 16,1 1-4-16,4-5 0 15,-9-4 1-15,-4 1 0 16,4-5 2-16,0 1 3 16,5 0-2-16,-9-4 0 0,8-4-1 15,-3 0 1-15,3 3-4 16,-4-3 0-16,1 4 1 15,-1-4 0-15,4 0 0 0,1-4 2 16,4 4-1 0,0 0-1-16,-9 0-2 0,9 0 1 15,0 0 1-15,-9 0 2 16,13 0-1-16,0 0-1 31,-13 0 1-31,9 4-1 0,4 0 2 16,14-4 1-16,-14 4 1 15,8-4 0-15,-12 0-2 16,13-4 1-16,-9 0-7 16,5 0 1-16,4 4 3 15,4-3 2-15,0-1 0 16,0 0-2-16,-4 0 1 0,-1 0 1 16,-7 4-3-16,7-4 0 15,10 1 1-15,3-1 2 16,-12-8-3-16,0 1 0 15,0-1 3-15,-5-7 1 16,1 4-1-16,3 3-2 16,-7 1 1-16,-1-1-1 0,4 1 0 15,-4-1 0-15,14 1 0 16,-6-1 2 0,-12-3 1-16,0 0 1 0,0-4-2 15,-5-1-2-15,1 1 3 16,-5 0 0-16,0 0-1 0,-4 4-2 31,9-12 1-31,-13 0-1 0,3 4 2 16,-3 0 3-16,-5 0 0 15,1 4 0 1,-1 0-3-16,-4 0 1 0,-4-4-2 16,-1 4 2-16,1-1-4 15,4 1 0-15,-9 0 1 16,5 0 2-16,-4-12-1 0,3-3 2 15,1 3-2-15,4 4-1 16,-13 1-2 0,9-1 1-16,-5 0 1 0,0 0 0 15,5 0 0-15,4 1 0 16,-13 3 0-16,9 0 0 0,-5 0-3 31,5-8 2-31,-9 0 1 16,4 1 0-16,5 3-3 15,-9 4 2-15,17 4-8 16,-12-4-2-16,4 4-5 16,-9-1-3-16,0 5-9 15,4 4-3-15,-8-1-56 16,0 4-60-16,-5-3 41 0</inkml:trace>
  <inkml:trace contextRef="#ctx0" brushRef="#br0" timeOffset="40526.6196">21112 5593 104 0,'0'-4'38'0,"4"4"-20"0,0-19-17 16,5 15 8-16,-5 0 8 15,-4 12 4-15,0-12 4 16,0 0 2-16,0 0-8 0,-4 1-4 16,-5-1-8-16,5 4 6 0,0-4 6 15,-1 4-6-15,5 0-2 31,0 0-2-31,0 0-1 16,0 0 7-16,-8 0 2 16,8 0-15-16,-5 0-8 15,5 0 9-15,-4 0 4 0,4 0 0 16,0 0 1-16,0 0-3 16,-9 0 2-16,9 11-2 15,-4-3-5-15,0 0-2 16,4-1 3-16,-5 5 3 15,1-1 1-15,0 5 0 16,0 3-3-16,-1 8-2 0,5-1-2 16,-8 1 1-16,3 12 1 15,1 10 0-15,0-3 0 16,-1-4 2-16,1 1-1 16,-5-5 2-16,1 8-7 15,-1 7 1-15,1-3 3 31,-5-4 2-31,0 0-3 0,8-4 1 16,-7-3 0-16,7-1 0 16,5 4 2-16,-8 4 1 15,3-12-4-15,5-3 1 16,0-8 0-16,0 0 2 16,0-4-1-16,0-3 2 15,0-5-4-15,0 0 0 0,0-3-1 16,0 0-2-16,13-4-4 15,-13-4 0-15,5 0-9 16,-1 0-4-16,4-4-7 0,-8-31-31 16,5-3 6-1,-1-4-13 17,0 0-25-32,1-12 30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5/8/2017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78</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CD48017-A63F-4066-B29F-EED7C58C97D2}" type="slidenum">
              <a:rPr lang="en-US" smtClean="0"/>
              <a:t>88</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785C7C-BA26-4594-BBB2-0429BFFCFDFA}" type="datetime1">
              <a:rPr lang="en-US" smtClean="0"/>
              <a:t>5/8/2017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C8929D-E5C6-4786-AE1A-D62CE7FD93CD}" type="datetime1">
              <a:rPr lang="en-US" smtClean="0"/>
              <a:t>5/8/2017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890FEF-5362-45DB-A065-6AEFBE3A71B8}" type="datetime1">
              <a:rPr lang="en-US" smtClean="0"/>
              <a:t>5/8/2017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750FC0-01AD-471D-BAFF-74ADC445ECE4}" type="datetime1">
              <a:rPr lang="en-US" smtClean="0"/>
              <a:t>5/8/2017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7A4863-71FC-4E34-976C-2CDF5C9261BD}" type="datetime1">
              <a:rPr lang="en-US" smtClean="0"/>
              <a:t>5/8/2017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835051-E0DA-4FE1-A4EB-9C6B82313767}" type="datetime1">
              <a:rPr lang="en-US" smtClean="0"/>
              <a:t>5/8/2017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C7F53D-13DC-47EF-93BF-587B6431C040}" type="datetime1">
              <a:rPr lang="en-US" smtClean="0"/>
              <a:t>5/8/2017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493B78-E67F-4325-9291-786B32194CDE}" type="datetime1">
              <a:rPr lang="en-US" smtClean="0"/>
              <a:t>5/8/2017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7A464-77B1-4512-A34A-EF57E174C773}" type="datetime1">
              <a:rPr lang="en-US" smtClean="0"/>
              <a:t>5/8/2017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8F7462-2FB6-4D4E-81B8-C85C8D47DC57}" type="datetime1">
              <a:rPr lang="en-US" smtClean="0"/>
              <a:t>5/8/2017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0F3B04-D478-4F09-965D-F7CEDB495A31}" type="datetime1">
              <a:rPr lang="en-US" smtClean="0"/>
              <a:t>5/8/2017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57BBE-E6A0-4DAD-8421-75AB57B7D835}" type="datetime1">
              <a:rPr lang="en-US" smtClean="0"/>
              <a:t>5/8/2017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customXml" Target="../ink/ink1.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4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3.png"/><Relationship Id="rId2" Type="http://schemas.openxmlformats.org/officeDocument/2006/relationships/image" Target="../media/image82.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6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2.xml"/><Relationship Id="rId5" Type="http://schemas.openxmlformats.org/officeDocument/2006/relationships/image" Target="../media/image87.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97.emf"/><Relationship Id="rId4" Type="http://schemas.openxmlformats.org/officeDocument/2006/relationships/image" Target="../media/image96.emf"/></Relationships>
</file>

<file path=ppt/slides/_rels/slide89.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02.png"/><Relationship Id="rId1" Type="http://schemas.openxmlformats.org/officeDocument/2006/relationships/slideLayout" Target="../slideLayouts/slideLayout12.xml"/><Relationship Id="rId4" Type="http://schemas.openxmlformats.org/officeDocument/2006/relationships/image" Target="../media/image103.emf"/></Relationships>
</file>

<file path=ppt/slides/_rels/slide9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Object Recognition II</a:t>
            </a:r>
            <a:endParaRPr lang="en-US" dirty="0"/>
          </a:p>
        </p:txBody>
      </p:sp>
      <p:sp>
        <p:nvSpPr>
          <p:cNvPr id="3" name="Subtitle 2"/>
          <p:cNvSpPr>
            <a:spLocks noGrp="1"/>
          </p:cNvSpPr>
          <p:nvPr>
            <p:ph type="subTitle" idx="1"/>
          </p:nvPr>
        </p:nvSpPr>
        <p:spPr>
          <a:xfrm>
            <a:off x="1371600" y="4140187"/>
            <a:ext cx="6857464" cy="2652175"/>
          </a:xfrm>
        </p:spPr>
        <p:txBody>
          <a:bodyPr>
            <a:normAutofit/>
          </a:bodyPr>
          <a:lstStyle/>
          <a:p>
            <a:r>
              <a:rPr lang="en-US" sz="4400" dirty="0" smtClean="0"/>
              <a:t>Linda Shapiro</a:t>
            </a:r>
          </a:p>
          <a:p>
            <a:r>
              <a:rPr lang="en-US" sz="4400" dirty="0" smtClean="0"/>
              <a:t>EE/CSE 576</a:t>
            </a:r>
          </a:p>
          <a:p>
            <a:r>
              <a:rPr lang="en-US" sz="3600" dirty="0" smtClean="0"/>
              <a:t>with CNN slides from Ross </a:t>
            </a:r>
            <a:r>
              <a:rPr lang="en-US" sz="3600" dirty="0" err="1" smtClean="0"/>
              <a:t>Girshick</a:t>
            </a:r>
            <a:r>
              <a:rPr lang="en-US" sz="4400" dirty="0" smtClean="0"/>
              <a:t>	</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1BE1F48E-99F6-7F4D-B791-C6C14C59EF17}" type="slidenum">
              <a:rPr lang="en-US" smtClean="0"/>
              <a:t>1</a:t>
            </a:fld>
            <a:endParaRPr lang="en-US"/>
          </a:p>
        </p:txBody>
      </p:sp>
    </p:spTree>
    <p:extLst>
      <p:ext uri="{BB962C8B-B14F-4D97-AF65-F5344CB8AC3E}">
        <p14:creationId xmlns:p14="http://schemas.microsoft.com/office/powerpoint/2010/main" val="3911180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endParaRPr sz="2953" dirty="0">
              <a:solidFill>
                <a:schemeClr val="accent6"/>
              </a:solidFill>
            </a:endParaRP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r>
              <a:rPr lang="en-US" sz="2953" dirty="0" smtClean="0">
                <a:solidFill>
                  <a:schemeClr val="accent6"/>
                </a:solidFill>
              </a:rPr>
              <a:t> </a:t>
            </a:r>
            <a:r>
              <a:rPr lang="en-US" sz="2953" dirty="0" smtClean="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smtClean="0">
                <a:solidFill>
                  <a:srgbClr val="FF0000"/>
                </a:solidFill>
              </a:rPr>
              <a:t>X</a:t>
            </a:r>
            <a:endParaRPr lang="en-US" sz="2600" dirty="0">
              <a:solidFill>
                <a:srgbClr val="FF0000"/>
              </a:solidFill>
            </a:endParaRP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extLst/>
          </a:blip>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a:t>
            </a:r>
            <a:r>
              <a:rPr sz="2953" dirty="0" smtClean="0"/>
              <a:t>0</a:t>
            </a:r>
            <a:r>
              <a:rPr sz="2953" dirty="0"/>
              <a:t>%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Pedestrians</a:t>
            </a:r>
            <a:endParaRPr lang="en-US" dirty="0"/>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a:p>
            <a:endParaRPr lang="en-US" dirty="0"/>
          </a:p>
          <a:p>
            <a:r>
              <a:rPr lang="en-US" dirty="0" smtClean="0"/>
              <a:t>AP ~77%</a:t>
            </a:r>
          </a:p>
          <a:p>
            <a:r>
              <a:rPr lang="en-US" dirty="0" smtClean="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smtClean="0"/>
              <a:t>                   </a:t>
            </a:r>
            <a:endParaRPr lang="en-US" dirty="0"/>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smtClean="0"/>
              <a:t>(a) average </a:t>
            </a:r>
            <a:r>
              <a:rPr lang="en-US" dirty="0"/>
              <a:t>gradient image over training examples</a:t>
            </a:r>
          </a:p>
          <a:p>
            <a:r>
              <a:rPr lang="en-US" dirty="0" smtClean="0"/>
              <a:t>(b) each </a:t>
            </a:r>
            <a:r>
              <a:rPr lang="en-US" dirty="0"/>
              <a:t>“pixel” shows max positive SVM weight in the block centered on that pixel</a:t>
            </a:r>
          </a:p>
          <a:p>
            <a:r>
              <a:rPr lang="en-US" dirty="0" smtClean="0"/>
              <a:t>(c) same </a:t>
            </a:r>
            <a:r>
              <a:rPr lang="en-US" dirty="0"/>
              <a:t>as (b) for negative SVM weights</a:t>
            </a:r>
          </a:p>
          <a:p>
            <a:r>
              <a:rPr lang="en-US" dirty="0" smtClean="0"/>
              <a:t>(d) test </a:t>
            </a:r>
            <a:r>
              <a:rPr lang="en-US" dirty="0"/>
              <a:t>image</a:t>
            </a:r>
          </a:p>
          <a:p>
            <a:r>
              <a:rPr lang="en-US" dirty="0" smtClean="0"/>
              <a:t>(</a:t>
            </a:r>
            <a:r>
              <a:rPr lang="en-US" dirty="0"/>
              <a:t>e</a:t>
            </a:r>
            <a:r>
              <a:rPr lang="en-US" dirty="0" smtClean="0"/>
              <a:t>) its </a:t>
            </a:r>
            <a:r>
              <a:rPr lang="en-US" dirty="0"/>
              <a:t>R-HOG descriptor</a:t>
            </a:r>
          </a:p>
          <a:p>
            <a:r>
              <a:rPr lang="en-US" dirty="0" smtClean="0"/>
              <a:t>(f) R-HOG </a:t>
            </a:r>
            <a:r>
              <a:rPr lang="en-US" dirty="0"/>
              <a:t>descriptor weighted by positive SVM weights</a:t>
            </a:r>
          </a:p>
          <a:p>
            <a:r>
              <a:rPr lang="en-US" dirty="0" smtClean="0"/>
              <a:t>(g) R-HOG </a:t>
            </a:r>
            <a:r>
              <a:rPr lang="en-US" dirty="0"/>
              <a:t>descriptor weighted by negative SVM weights</a:t>
            </a:r>
          </a:p>
        </p:txBody>
      </p:sp>
      <p:sp>
        <p:nvSpPr>
          <p:cNvPr id="7" name="Slide Number Placeholder 6"/>
          <p:cNvSpPr>
            <a:spLocks noGrp="1"/>
          </p:cNvSpPr>
          <p:nvPr>
            <p:ph type="sldNum" sz="quarter" idx="12"/>
          </p:nvPr>
        </p:nvSpPr>
        <p:spPr/>
        <p:txBody>
          <a:bodyPr/>
          <a:lstStyle/>
          <a:p>
            <a:fld id="{3AF709D0-6125-4E69-AAA3-543C9C01CF4B}" type="slidenum">
              <a:rPr lang="en-US" smtClean="0"/>
              <a:t>14</a:t>
            </a:fld>
            <a:endParaRPr lang="en-US"/>
          </a:p>
        </p:txBody>
      </p:sp>
    </p:spTree>
    <p:extLst>
      <p:ext uri="{BB962C8B-B14F-4D97-AF65-F5344CB8AC3E}">
        <p14:creationId xmlns:p14="http://schemas.microsoft.com/office/powerpoint/2010/main" val="1956298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Overview of HOG Method </a:t>
            </a:r>
            <a:endParaRPr lang="en-US" dirty="0">
              <a:solidFill>
                <a:srgbClr val="0000FF"/>
              </a:solidFill>
            </a:endParaRP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smtClean="0"/>
              <a:t>1. </a:t>
            </a:r>
            <a:r>
              <a:rPr lang="en-US" sz="2400" dirty="0" smtClean="0">
                <a:solidFill>
                  <a:srgbClr val="FF0000"/>
                </a:solidFill>
              </a:rPr>
              <a:t>Compute gradients </a:t>
            </a:r>
            <a:r>
              <a:rPr lang="en-US" sz="2400" dirty="0" smtClean="0"/>
              <a:t>in the region to be described</a:t>
            </a:r>
          </a:p>
          <a:p>
            <a:pPr>
              <a:spcAft>
                <a:spcPts val="1200"/>
              </a:spcAft>
            </a:pPr>
            <a:r>
              <a:rPr lang="en-US" sz="2400" dirty="0" smtClean="0"/>
              <a:t>2. Put them in </a:t>
            </a:r>
            <a:r>
              <a:rPr lang="en-US" sz="2400" dirty="0" smtClean="0">
                <a:solidFill>
                  <a:srgbClr val="FF0000"/>
                </a:solidFill>
              </a:rPr>
              <a:t>bins</a:t>
            </a:r>
            <a:r>
              <a:rPr lang="en-US" sz="2400" dirty="0" smtClean="0"/>
              <a:t> according to orientation</a:t>
            </a:r>
          </a:p>
          <a:p>
            <a:pPr>
              <a:spcAft>
                <a:spcPts val="1200"/>
              </a:spcAft>
            </a:pPr>
            <a:r>
              <a:rPr lang="en-US" sz="2400" dirty="0" smtClean="0"/>
              <a:t>3. </a:t>
            </a:r>
            <a:r>
              <a:rPr lang="en-US" sz="2400" dirty="0" smtClean="0">
                <a:solidFill>
                  <a:srgbClr val="FF0000"/>
                </a:solidFill>
              </a:rPr>
              <a:t>Group</a:t>
            </a:r>
            <a:r>
              <a:rPr lang="en-US" sz="2400" dirty="0" smtClean="0"/>
              <a:t> the cells into </a:t>
            </a:r>
            <a:r>
              <a:rPr lang="en-US" sz="2400" dirty="0" smtClean="0">
                <a:solidFill>
                  <a:srgbClr val="FF0000"/>
                </a:solidFill>
              </a:rPr>
              <a:t>large blocks</a:t>
            </a:r>
          </a:p>
          <a:p>
            <a:pPr>
              <a:spcAft>
                <a:spcPts val="1200"/>
              </a:spcAft>
            </a:pPr>
            <a:r>
              <a:rPr lang="en-US" sz="2400" dirty="0" smtClean="0"/>
              <a:t>4. </a:t>
            </a:r>
            <a:r>
              <a:rPr lang="en-US" sz="2400" dirty="0" smtClean="0">
                <a:solidFill>
                  <a:srgbClr val="FF0000"/>
                </a:solidFill>
              </a:rPr>
              <a:t>Normalize</a:t>
            </a:r>
            <a:r>
              <a:rPr lang="en-US" sz="2400" dirty="0" smtClean="0"/>
              <a:t> each block</a:t>
            </a:r>
          </a:p>
          <a:p>
            <a:pPr>
              <a:spcAft>
                <a:spcPts val="1200"/>
              </a:spcAft>
            </a:pPr>
            <a:r>
              <a:rPr lang="en-US" sz="2400" dirty="0" smtClean="0"/>
              <a:t>5. </a:t>
            </a:r>
            <a:r>
              <a:rPr lang="en-US" sz="2400" dirty="0" smtClean="0">
                <a:solidFill>
                  <a:srgbClr val="FF0000"/>
                </a:solidFill>
              </a:rPr>
              <a:t>Train classifiers </a:t>
            </a:r>
            <a:r>
              <a:rPr lang="en-US" sz="2400" dirty="0" smtClean="0"/>
              <a:t>to decide if these are parts of a human</a:t>
            </a: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a:t>
            </a:r>
            <a:endParaRPr lang="en-US" dirty="0"/>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smtClean="0"/>
              <a:t> </a:t>
            </a:r>
            <a:r>
              <a:rPr lang="en-US" sz="2800" dirty="0" smtClean="0">
                <a:solidFill>
                  <a:srgbClr val="FF0000"/>
                </a:solidFill>
              </a:rPr>
              <a:t>Gradients</a:t>
            </a:r>
          </a:p>
          <a:p>
            <a:r>
              <a:rPr lang="en-US" sz="2400" dirty="0" smtClean="0"/>
              <a:t>   [-1 0 1] and [-1 0 1]</a:t>
            </a:r>
            <a:r>
              <a:rPr lang="en-US" sz="2400" baseline="30000" dirty="0" smtClean="0"/>
              <a:t>T </a:t>
            </a:r>
            <a:r>
              <a:rPr lang="en-US" sz="2400" dirty="0" smtClean="0"/>
              <a:t> were good enough filters.</a:t>
            </a:r>
          </a:p>
          <a:p>
            <a:endParaRPr lang="en-US" sz="2400" baseline="30000" dirty="0" smtClean="0"/>
          </a:p>
          <a:p>
            <a:pPr>
              <a:buFont typeface="Arial" pitchFamily="34" charset="0"/>
              <a:buChar char="•"/>
            </a:pPr>
            <a:r>
              <a:rPr lang="en-US" sz="2400" dirty="0"/>
              <a:t> </a:t>
            </a:r>
            <a:r>
              <a:rPr lang="en-US" sz="2800" dirty="0" smtClean="0">
                <a:solidFill>
                  <a:srgbClr val="FF0000"/>
                </a:solidFill>
              </a:rPr>
              <a:t>Cell Histograms</a:t>
            </a:r>
          </a:p>
          <a:p>
            <a:r>
              <a:rPr lang="en-US" sz="2400" dirty="0" smtClean="0"/>
              <a:t>   Each pixel within the cell casts a weighted vote for an </a:t>
            </a:r>
          </a:p>
          <a:p>
            <a:r>
              <a:rPr lang="en-US" sz="2400" dirty="0"/>
              <a:t> </a:t>
            </a:r>
            <a:r>
              <a:rPr lang="en-US" sz="2400" dirty="0" smtClean="0"/>
              <a:t>  orientation-based histogram channel based on the values </a:t>
            </a:r>
          </a:p>
          <a:p>
            <a:r>
              <a:rPr lang="en-US" sz="2400" dirty="0"/>
              <a:t> </a:t>
            </a:r>
            <a:r>
              <a:rPr lang="en-US" sz="2400" dirty="0" smtClean="0"/>
              <a:t>  found in the gradient computation. (9 channels worked)</a:t>
            </a:r>
          </a:p>
          <a:p>
            <a:endParaRPr lang="en-US" sz="2400" dirty="0" smtClean="0"/>
          </a:p>
          <a:p>
            <a:pPr>
              <a:buFont typeface="Arial" pitchFamily="34" charset="0"/>
              <a:buChar char="•"/>
            </a:pPr>
            <a:r>
              <a:rPr lang="en-US" sz="2400" dirty="0"/>
              <a:t> </a:t>
            </a:r>
            <a:r>
              <a:rPr lang="en-US" sz="2800" dirty="0" smtClean="0">
                <a:solidFill>
                  <a:srgbClr val="FF0000"/>
                </a:solidFill>
              </a:rPr>
              <a:t>Blocks</a:t>
            </a:r>
          </a:p>
          <a:p>
            <a:r>
              <a:rPr lang="en-US" sz="2400" dirty="0"/>
              <a:t> </a:t>
            </a:r>
            <a:r>
              <a:rPr lang="en-US" sz="2400" dirty="0" smtClean="0"/>
              <a:t>  Group the cells together into larger blocks, either </a:t>
            </a:r>
            <a:r>
              <a:rPr lang="en-US" sz="2400" dirty="0" smtClean="0">
                <a:solidFill>
                  <a:srgbClr val="7030A0"/>
                </a:solidFill>
              </a:rPr>
              <a:t>R-HOG</a:t>
            </a:r>
          </a:p>
          <a:p>
            <a:r>
              <a:rPr lang="en-US" sz="2400" dirty="0"/>
              <a:t> </a:t>
            </a:r>
            <a:r>
              <a:rPr lang="en-US" sz="2400" dirty="0" smtClean="0"/>
              <a:t>  blocks (rectangular) or </a:t>
            </a:r>
            <a:r>
              <a:rPr lang="en-US" sz="2400" dirty="0" smtClean="0">
                <a:solidFill>
                  <a:srgbClr val="7030A0"/>
                </a:solidFill>
              </a:rPr>
              <a:t>C-HOG</a:t>
            </a:r>
            <a:r>
              <a:rPr lang="en-US" sz="2400" dirty="0" smtClean="0"/>
              <a:t> blocks (circular).</a:t>
            </a:r>
          </a:p>
          <a:p>
            <a:pPr>
              <a:buFont typeface="Arial" pitchFamily="34" charset="0"/>
              <a:buChar char="•"/>
            </a:pP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a:t>
            </a:r>
            <a:endParaRPr lang="en-US" dirty="0"/>
          </a:p>
        </p:txBody>
      </p:sp>
      <p:sp>
        <p:nvSpPr>
          <p:cNvPr id="3" name="TextBox 2"/>
          <p:cNvSpPr txBox="1"/>
          <p:nvPr/>
        </p:nvSpPr>
        <p:spPr>
          <a:xfrm>
            <a:off x="838200" y="1524000"/>
            <a:ext cx="7203510" cy="4401205"/>
          </a:xfrm>
          <a:prstGeom prst="rect">
            <a:avLst/>
          </a:prstGeom>
          <a:noFill/>
        </p:spPr>
        <p:txBody>
          <a:bodyPr wrap="none" rtlCol="0">
            <a:spAutoFit/>
          </a:bodyPr>
          <a:lstStyle/>
          <a:p>
            <a:pPr>
              <a:buFont typeface="Arial" pitchFamily="34" charset="0"/>
              <a:buChar char="•"/>
            </a:pPr>
            <a:r>
              <a:rPr lang="en-US" sz="2800" dirty="0" smtClean="0"/>
              <a:t> </a:t>
            </a:r>
            <a:r>
              <a:rPr lang="en-US" sz="2800" dirty="0" smtClean="0">
                <a:solidFill>
                  <a:srgbClr val="FF0000"/>
                </a:solidFill>
              </a:rPr>
              <a:t>Block Normalization</a:t>
            </a: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r>
              <a:rPr lang="en-US" sz="2800" dirty="0">
                <a:solidFill>
                  <a:srgbClr val="FF0000"/>
                </a:solidFill>
              </a:rPr>
              <a:t> </a:t>
            </a:r>
            <a:r>
              <a:rPr lang="en-US" sz="2800" dirty="0" smtClean="0">
                <a:solidFill>
                  <a:srgbClr val="FF0000"/>
                </a:solidFill>
              </a:rPr>
              <a:t>If you think of the block as a vector </a:t>
            </a:r>
            <a:r>
              <a:rPr lang="en-US" sz="2800" b="1" dirty="0" smtClean="0">
                <a:solidFill>
                  <a:srgbClr val="FF0000"/>
                </a:solidFill>
              </a:rPr>
              <a:t>v</a:t>
            </a:r>
            <a:r>
              <a:rPr lang="en-US" sz="2800" dirty="0" smtClean="0">
                <a:solidFill>
                  <a:srgbClr val="FF0000"/>
                </a:solidFill>
              </a:rPr>
              <a:t>, then the </a:t>
            </a:r>
          </a:p>
          <a:p>
            <a:r>
              <a:rPr lang="en-US" sz="2800" dirty="0">
                <a:solidFill>
                  <a:srgbClr val="FF0000"/>
                </a:solidFill>
              </a:rPr>
              <a:t> </a:t>
            </a:r>
            <a:r>
              <a:rPr lang="en-US" sz="2800" dirty="0" smtClean="0">
                <a:solidFill>
                  <a:srgbClr val="FF0000"/>
                </a:solidFill>
              </a:rPr>
              <a:t>  normalized block is </a:t>
            </a:r>
            <a:r>
              <a:rPr lang="en-US" sz="2800" b="1" dirty="0" smtClean="0">
                <a:solidFill>
                  <a:srgbClr val="FF0000"/>
                </a:solidFill>
              </a:rPr>
              <a:t>v</a:t>
            </a:r>
            <a:r>
              <a:rPr lang="en-US" sz="2800" dirty="0" smtClean="0">
                <a:solidFill>
                  <a:srgbClr val="FF0000"/>
                </a:solidFill>
              </a:rPr>
              <a:t>/norm(</a:t>
            </a:r>
            <a:r>
              <a:rPr lang="en-US" sz="2800" b="1" dirty="0" smtClean="0">
                <a:solidFill>
                  <a:srgbClr val="FF0000"/>
                </a:solidFill>
              </a:rPr>
              <a:t>v</a:t>
            </a:r>
            <a:r>
              <a:rPr lang="en-US" sz="2800" dirty="0" smtClean="0">
                <a:solidFill>
                  <a:srgbClr val="FF0000"/>
                </a:solidFill>
              </a:rPr>
              <a:t>)</a:t>
            </a:r>
            <a:endParaRPr lang="en-US" sz="2800" dirty="0">
              <a:solidFill>
                <a:srgbClr val="FF0000"/>
              </a:solidFill>
            </a:endParaRPr>
          </a:p>
        </p:txBody>
      </p:sp>
      <p:sp>
        <p:nvSpPr>
          <p:cNvPr id="5" name="TextBox 4"/>
          <p:cNvSpPr txBox="1"/>
          <p:nvPr/>
        </p:nvSpPr>
        <p:spPr>
          <a:xfrm>
            <a:off x="1447800" y="2209800"/>
            <a:ext cx="4365554" cy="2862322"/>
          </a:xfrm>
          <a:prstGeom prst="rect">
            <a:avLst/>
          </a:prstGeom>
          <a:noFill/>
        </p:spPr>
        <p:txBody>
          <a:bodyPr wrap="none" rtlCol="0">
            <a:spAutoFit/>
          </a:bodyPr>
          <a:lstStyle/>
          <a:p>
            <a:r>
              <a:rPr lang="en-US" dirty="0" smtClean="0"/>
              <a:t>They tried 4 different kinds of normalization.</a:t>
            </a:r>
          </a:p>
          <a:p>
            <a:endParaRPr lang="en-US" dirty="0"/>
          </a:p>
          <a:p>
            <a:pPr marL="285750" indent="-285750">
              <a:buFont typeface="Arial" panose="020B0604020202020204" pitchFamily="34" charset="0"/>
              <a:buChar char="•"/>
            </a:pPr>
            <a:r>
              <a:rPr lang="en-US" dirty="0" smtClean="0"/>
              <a:t>L1-norm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err="1" smtClean="0"/>
              <a:t>sqrt</a:t>
            </a:r>
            <a:r>
              <a:rPr lang="en-US" dirty="0" smtClean="0"/>
              <a:t> of L1-norm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L2 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L2-norm followed by clipping</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a:t>
            </a:r>
            <a:r>
              <a:rPr lang="en-US" dirty="0" err="1" smtClean="0"/>
              <a:t>Dalal-Triggs</a:t>
            </a:r>
            <a:r>
              <a:rPr lang="en-US" dirty="0" smtClean="0"/>
              <a:t> pedestrian detector</a:t>
            </a:r>
            <a:endParaRPr lang="en-US" dirty="0"/>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smtClean="0"/>
              <a:t>Extract fixed-sized </a:t>
            </a:r>
            <a:r>
              <a:rPr lang="en-US" dirty="0" smtClean="0">
                <a:solidFill>
                  <a:srgbClr val="FF0000"/>
                </a:solidFill>
              </a:rPr>
              <a:t>(64x128 pixel) </a:t>
            </a:r>
            <a:r>
              <a:rPr lang="en-US" dirty="0" smtClean="0"/>
              <a:t>window at each position and scale</a:t>
            </a:r>
          </a:p>
          <a:p>
            <a:pPr marL="514350" indent="-514350">
              <a:buFont typeface="+mj-lt"/>
              <a:buAutoNum type="arabicPeriod"/>
            </a:pPr>
            <a:r>
              <a:rPr lang="en-US" dirty="0" smtClean="0"/>
              <a:t>Compute HOG (histogram of gradient) features within each window</a:t>
            </a:r>
          </a:p>
          <a:p>
            <a:pPr marL="514350" indent="-514350">
              <a:buFont typeface="+mj-lt"/>
              <a:buAutoNum type="arabicPeriod"/>
            </a:pPr>
            <a:r>
              <a:rPr lang="en-US" dirty="0" smtClean="0"/>
              <a:t>Score the window with a </a:t>
            </a:r>
            <a:r>
              <a:rPr lang="en-US" dirty="0" smtClean="0">
                <a:solidFill>
                  <a:srgbClr val="FF0000"/>
                </a:solidFill>
              </a:rPr>
              <a:t>linear SVM </a:t>
            </a:r>
            <a:r>
              <a:rPr lang="en-US" dirty="0" smtClean="0"/>
              <a:t>classifier</a:t>
            </a:r>
          </a:p>
          <a:p>
            <a:pPr marL="514350" indent="-514350">
              <a:buFont typeface="+mj-lt"/>
              <a:buAutoNum type="arabicPeriod"/>
            </a:pPr>
            <a:r>
              <a:rPr lang="en-US" dirty="0" smtClean="0"/>
              <a:t>Perform </a:t>
            </a:r>
            <a:r>
              <a:rPr lang="en-US" dirty="0" smtClean="0">
                <a:solidFill>
                  <a:srgbClr val="0000FF"/>
                </a:solidFill>
              </a:rPr>
              <a:t>non-maxima suppression </a:t>
            </a:r>
            <a:r>
              <a:rPr lang="en-US" dirty="0" smtClean="0"/>
              <a:t>to remove overlapping detections with lower scores</a:t>
            </a:r>
            <a:endParaRPr lang="en-US" dirty="0"/>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AF709D0-6125-4E69-AAA3-543C9C01CF4B}" type="slidenum">
              <a:rPr lang="en-US" smtClean="0"/>
              <a:t>18</a:t>
            </a:fld>
            <a:endParaRPr lang="en-US"/>
          </a:p>
        </p:txBody>
      </p:sp>
    </p:spTree>
    <p:extLst>
      <p:ext uri="{BB962C8B-B14F-4D97-AF65-F5344CB8AC3E}">
        <p14:creationId xmlns:p14="http://schemas.microsoft.com/office/powerpoint/2010/main" val="2570762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19</a:t>
            </a:fld>
            <a:endParaRPr lang="en-US"/>
          </a:p>
        </p:txBody>
      </p:sp>
    </p:spTree>
    <p:extLst>
      <p:ext uri="{BB962C8B-B14F-4D97-AF65-F5344CB8AC3E}">
        <p14:creationId xmlns:p14="http://schemas.microsoft.com/office/powerpoint/2010/main" val="2525421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Object detection</a:t>
            </a:r>
          </a:p>
          <a:p>
            <a:pPr lvl="1"/>
            <a:r>
              <a:rPr lang="en-US" dirty="0" smtClean="0">
                <a:solidFill>
                  <a:srgbClr val="C00000"/>
                </a:solidFill>
              </a:rPr>
              <a:t>the task, evaluation, datasets</a:t>
            </a:r>
          </a:p>
          <a:p>
            <a:pPr lvl="1"/>
            <a:endParaRPr lang="en-US" dirty="0" smtClean="0">
              <a:solidFill>
                <a:srgbClr val="C00000"/>
              </a:solidFill>
            </a:endParaRPr>
          </a:p>
          <a:p>
            <a:r>
              <a:rPr lang="en-US" dirty="0" smtClean="0"/>
              <a:t>Convolutional Neural Networks (CNNs)</a:t>
            </a:r>
          </a:p>
          <a:p>
            <a:pPr lvl="1"/>
            <a:r>
              <a:rPr lang="en-US" dirty="0" smtClean="0">
                <a:solidFill>
                  <a:srgbClr val="C00000"/>
                </a:solidFill>
              </a:rPr>
              <a:t>overview and history</a:t>
            </a:r>
          </a:p>
          <a:p>
            <a:pPr lvl="1"/>
            <a:endParaRPr lang="en-US" dirty="0" smtClean="0">
              <a:solidFill>
                <a:srgbClr val="C00000"/>
              </a:solidFill>
            </a:endParaRPr>
          </a:p>
          <a:p>
            <a:r>
              <a:rPr lang="en-US" dirty="0" smtClean="0"/>
              <a:t>Region-based Convolutional Networks (R-CNNs)</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2</a:t>
            </a:fld>
            <a:endParaRPr lang="en-US"/>
          </a:p>
        </p:txBody>
      </p:sp>
    </p:spTree>
    <p:extLst>
      <p:ext uri="{BB962C8B-B14F-4D97-AF65-F5344CB8AC3E}">
        <p14:creationId xmlns:p14="http://schemas.microsoft.com/office/powerpoint/2010/main" val="3487364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smtClean="0">
                <a:solidFill>
                  <a:srgbClr val="FF0000"/>
                </a:solidFill>
              </a:rPr>
              <a:t>Outperforms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3AF709D0-6125-4E69-AAA3-543C9C01CF4B}" type="slidenum">
              <a:rPr lang="en-US" smtClean="0"/>
              <a:t>20</a:t>
            </a:fld>
            <a:endParaRPr lang="en-US"/>
          </a:p>
        </p:txBody>
      </p:sp>
    </p:spTree>
    <p:extLst>
      <p:ext uri="{BB962C8B-B14F-4D97-AF65-F5344CB8AC3E}">
        <p14:creationId xmlns:p14="http://schemas.microsoft.com/office/powerpoint/2010/main" val="156018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a:t>
            </a:r>
            <a:r>
              <a:rPr lang="en-US" dirty="0" smtClean="0"/>
              <a:t>orientations</a:t>
            </a:r>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endParaRPr lang="en-US" dirty="0" smtClean="0"/>
          </a:p>
          <a:p>
            <a:pPr lvl="1"/>
            <a:endParaRPr lang="en-US" dirty="0"/>
          </a:p>
          <a:p>
            <a:pPr lvl="1"/>
            <a:endParaRPr lang="en-US" dirty="0" smtClean="0"/>
          </a:p>
          <a:p>
            <a:pPr lvl="1"/>
            <a:r>
              <a:rPr lang="en-US" dirty="0" smtClean="0"/>
              <a:t>Votes weighted </a:t>
            </a:r>
            <a:r>
              <a:rPr lang="en-US" dirty="0"/>
              <a:t>by </a:t>
            </a:r>
            <a:r>
              <a:rPr lang="en-US" dirty="0" smtClean="0"/>
              <a:t>magnitude</a:t>
            </a:r>
          </a:p>
          <a:p>
            <a:pPr lvl="1"/>
            <a:r>
              <a:rPr lang="en-US" dirty="0" smtClean="0"/>
              <a:t>Bilinear interpolation between cells</a:t>
            </a:r>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smtClean="0"/>
              <a:t>Orientation: 9 bins (for unsigned angles)</a:t>
            </a:r>
            <a:endParaRPr lang="en-US" sz="2000" dirty="0"/>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smtClean="0"/>
              <a:t>Histograms in 8x8 pixel cells</a:t>
            </a:r>
            <a:endParaRPr lang="en-US" sz="2000" dirty="0"/>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21</a:t>
            </a:fld>
            <a:endParaRPr lang="en-US"/>
          </a:p>
        </p:txBody>
      </p:sp>
    </p:spTree>
    <p:extLst>
      <p:ext uri="{BB962C8B-B14F-4D97-AF65-F5344CB8AC3E}">
        <p14:creationId xmlns:p14="http://schemas.microsoft.com/office/powerpoint/2010/main" val="3963456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smtClean="0"/>
              <a:t>Normalize with respect to surrounding cells</a:t>
            </a:r>
            <a:endParaRPr lang="en-US" dirty="0"/>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Slide Number Placeholder 2"/>
          <p:cNvSpPr>
            <a:spLocks noGrp="1"/>
          </p:cNvSpPr>
          <p:nvPr>
            <p:ph type="sldNum" sz="quarter" idx="12"/>
          </p:nvPr>
        </p:nvSpPr>
        <p:spPr/>
        <p:txBody>
          <a:bodyPr/>
          <a:lstStyle/>
          <a:p>
            <a:fld id="{3AF709D0-6125-4E69-AAA3-543C9C01CF4B}" type="slidenum">
              <a:rPr lang="en-US" smtClean="0"/>
              <a:t>22</a:t>
            </a:fld>
            <a:endParaRPr lang="en-US"/>
          </a:p>
        </p:txBody>
      </p:sp>
    </p:spTree>
    <p:extLst>
      <p:ext uri="{BB962C8B-B14F-4D97-AF65-F5344CB8AC3E}">
        <p14:creationId xmlns:p14="http://schemas.microsoft.com/office/powerpoint/2010/main" val="1620412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smtClean="0"/>
              <a:t># features = 15 x 7 x 9 x 4 = 3780 </a:t>
            </a:r>
            <a:endParaRPr lang="en-US" dirty="0"/>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smtClean="0"/>
              <a:t># cells</a:t>
            </a:r>
            <a:endParaRPr lang="en-US" dirty="0"/>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smtClean="0"/>
              <a:t># orientations</a:t>
            </a:r>
            <a:endParaRPr lang="en-US" dirty="0"/>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smtClean="0"/>
              <a:t># normalizations by neighboring cells</a:t>
            </a:r>
            <a:endParaRPr lang="en-US" dirty="0"/>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23</a:t>
            </a:fld>
            <a:endParaRPr lang="en-US"/>
          </a:p>
        </p:txBody>
      </p:sp>
    </p:spTree>
    <p:extLst>
      <p:ext uri="{BB962C8B-B14F-4D97-AF65-F5344CB8AC3E}">
        <p14:creationId xmlns:p14="http://schemas.microsoft.com/office/powerpoint/2010/main" val="3583506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24</a:t>
            </a:fld>
            <a:endParaRPr lang="en-US"/>
          </a:p>
        </p:txBody>
      </p:sp>
    </p:spTree>
    <p:extLst>
      <p:ext uri="{BB962C8B-B14F-4D97-AF65-F5344CB8AC3E}">
        <p14:creationId xmlns:p14="http://schemas.microsoft.com/office/powerpoint/2010/main" val="3545405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smtClean="0"/>
              <a:t>pos</a:t>
            </a:r>
            <a:r>
              <a:rPr lang="en-US" dirty="0" smtClean="0"/>
              <a:t> w</a:t>
            </a:r>
            <a:endParaRPr lang="en-US" dirty="0"/>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smtClean="0"/>
              <a:t>neg</a:t>
            </a:r>
            <a:r>
              <a:rPr lang="en-US" dirty="0" smtClean="0"/>
              <a:t> w</a:t>
            </a:r>
            <a:endParaRPr lang="en-US" dirty="0"/>
          </a:p>
        </p:txBody>
      </p:sp>
      <p:sp>
        <p:nvSpPr>
          <p:cNvPr id="3" name="Slide Number Placeholder 2"/>
          <p:cNvSpPr>
            <a:spLocks noGrp="1"/>
          </p:cNvSpPr>
          <p:nvPr>
            <p:ph type="sldNum" sz="quarter" idx="12"/>
          </p:nvPr>
        </p:nvSpPr>
        <p:spPr/>
        <p:txBody>
          <a:bodyPr/>
          <a:lstStyle/>
          <a:p>
            <a:fld id="{3AF709D0-6125-4E69-AAA3-543C9C01CF4B}" type="slidenum">
              <a:rPr lang="en-US" smtClean="0"/>
              <a:t>25</a:t>
            </a:fld>
            <a:endParaRPr lang="en-US"/>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26</a:t>
            </a:fld>
            <a:endParaRPr lang="en-US"/>
          </a:p>
        </p:txBody>
      </p:sp>
    </p:spTree>
    <p:extLst>
      <p:ext uri="{BB962C8B-B14F-4D97-AF65-F5344CB8AC3E}">
        <p14:creationId xmlns:p14="http://schemas.microsoft.com/office/powerpoint/2010/main" val="2917050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smtClean="0"/>
              <a:t>Detection examples</a:t>
            </a:r>
            <a:endParaRPr lang="en-US" dirty="0"/>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3AF709D0-6125-4E69-AAA3-543C9C01CF4B}" type="slidenum">
              <a:rPr lang="en-US" smtClean="0"/>
              <a:t>27</a:t>
            </a:fld>
            <a:endParaRPr lang="en-US"/>
          </a:p>
        </p:txBody>
      </p:sp>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
        <p:nvSpPr>
          <p:cNvPr id="2" name="Slide Number Placeholder 1"/>
          <p:cNvSpPr>
            <a:spLocks noGrp="1"/>
          </p:cNvSpPr>
          <p:nvPr>
            <p:ph type="sldNum" sz="quarter" idx="12"/>
          </p:nvPr>
        </p:nvSpPr>
        <p:spPr/>
        <p:txBody>
          <a:bodyPr/>
          <a:lstStyle/>
          <a:p>
            <a:fld id="{3AF709D0-6125-4E69-AAA3-543C9C01CF4B}" type="slidenum">
              <a:rPr lang="en-US" smtClean="0"/>
              <a:t>28</a:t>
            </a:fld>
            <a:endParaRPr lang="en-US"/>
          </a:p>
        </p:txBody>
      </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smtClean="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29</a:t>
            </a:fld>
            <a:endParaRPr lang="en-US"/>
          </a:p>
        </p:txBody>
      </p:sp>
    </p:spTree>
    <p:extLst>
      <p:ext uri="{BB962C8B-B14F-4D97-AF65-F5344CB8AC3E}">
        <p14:creationId xmlns:p14="http://schemas.microsoft.com/office/powerpoint/2010/main" val="302642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classification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smtClean="0"/>
                  <a:t> classes</a:t>
                </a:r>
              </a:p>
              <a:p>
                <a:r>
                  <a:rPr lang="en-US" dirty="0" smtClean="0"/>
                  <a:t>Task: assign correct class label to the whole image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smtClean="0"/>
              <a:t>Digit classification (MNIST)</a:t>
            </a:r>
            <a:endParaRPr lang="en-US" dirty="0"/>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smtClean="0"/>
              <a:t>Object recognition (Caltech-101)</a:t>
            </a:r>
            <a:endParaRPr lang="en-US" dirty="0"/>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AF709D0-6125-4E69-AAA3-543C9C01CF4B}" type="slidenum">
              <a:rPr lang="en-US" smtClean="0"/>
              <a:t>3</a:t>
            </a:fld>
            <a:endParaRPr lang="en-US"/>
          </a:p>
        </p:txBody>
      </p:sp>
    </p:spTree>
    <p:extLst>
      <p:ext uri="{BB962C8B-B14F-4D97-AF65-F5344CB8AC3E}">
        <p14:creationId xmlns:p14="http://schemas.microsoft.com/office/powerpoint/2010/main" val="363356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30</a:t>
            </a:fld>
            <a:endParaRPr lang="en-US"/>
          </a:p>
        </p:txBody>
      </p:sp>
    </p:spTree>
    <p:extLst>
      <p:ext uri="{BB962C8B-B14F-4D97-AF65-F5344CB8AC3E}">
        <p14:creationId xmlns:p14="http://schemas.microsoft.com/office/powerpoint/2010/main" val="3261648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Parts Model</a:t>
            </a:r>
            <a:endParaRPr lang="en-US" dirty="0"/>
          </a:p>
        </p:txBody>
      </p:sp>
      <p:sp>
        <p:nvSpPr>
          <p:cNvPr id="3" name="Content Placeholder 2"/>
          <p:cNvSpPr>
            <a:spLocks noGrp="1"/>
          </p:cNvSpPr>
          <p:nvPr>
            <p:ph idx="1"/>
          </p:nvPr>
        </p:nvSpPr>
        <p:spPr/>
        <p:txBody>
          <a:bodyPr/>
          <a:lstStyle/>
          <a:p>
            <a:r>
              <a:rPr lang="en-US" dirty="0" smtClean="0"/>
              <a:t>Takes the idea a little further</a:t>
            </a:r>
          </a:p>
          <a:p>
            <a:r>
              <a:rPr lang="en-US" dirty="0" smtClean="0">
                <a:solidFill>
                  <a:srgbClr val="FF0000"/>
                </a:solidFill>
              </a:rPr>
              <a:t>Instead of one rigid HOG model, we have multiple HOG models in a spatial arrangement</a:t>
            </a:r>
          </a:p>
          <a:p>
            <a:r>
              <a:rPr lang="en-US" dirty="0" smtClean="0"/>
              <a:t>One root part to find first and multiple other parts in a tree structure.</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31</a:t>
            </a:fld>
            <a:endParaRPr lang="en-US"/>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smtClean="0"/>
              <a:t>Articulated parts model</a:t>
            </a:r>
          </a:p>
          <a:p>
            <a:pPr marL="914400" lvl="1" indent="-514350"/>
            <a:r>
              <a:rPr lang="en-US" dirty="0" smtClean="0"/>
              <a:t>Object is configuration of parts</a:t>
            </a:r>
          </a:p>
          <a:p>
            <a:pPr marL="914400" lvl="1" indent="-514350"/>
            <a:r>
              <a:rPr lang="en-US" dirty="0" smtClean="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32</a:t>
            </a:fld>
            <a:endParaRPr lang="en-US"/>
          </a:p>
        </p:txBody>
      </p:sp>
    </p:spTree>
    <p:extLst>
      <p:ext uri="{BB962C8B-B14F-4D97-AF65-F5344CB8AC3E}">
        <p14:creationId xmlns:p14="http://schemas.microsoft.com/office/powerpoint/2010/main" val="264931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33</a:t>
            </a:fld>
            <a:endParaRPr lang="en-US"/>
          </a:p>
        </p:txBody>
      </p:sp>
    </p:spTree>
    <p:extLst>
      <p:ext uri="{BB962C8B-B14F-4D97-AF65-F5344CB8AC3E}">
        <p14:creationId xmlns:p14="http://schemas.microsoft.com/office/powerpoint/2010/main" val="140459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34</a:t>
            </a:fld>
            <a:endParaRPr lang="en-US"/>
          </a:p>
        </p:txBody>
      </p:sp>
    </p:spTree>
    <p:extLst>
      <p:ext uri="{BB962C8B-B14F-4D97-AF65-F5344CB8AC3E}">
        <p14:creationId xmlns:p14="http://schemas.microsoft.com/office/powerpoint/2010/main" val="21709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35</a:t>
            </a:fld>
            <a:endParaRPr lang="en-US"/>
          </a:p>
        </p:txBody>
      </p:sp>
    </p:spTree>
    <p:extLst>
      <p:ext uri="{BB962C8B-B14F-4D97-AF65-F5344CB8AC3E}">
        <p14:creationId xmlns:p14="http://schemas.microsoft.com/office/powerpoint/2010/main" val="216056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AF709D0-6125-4E69-AAA3-543C9C01CF4B}" type="slidenum">
              <a:rPr lang="en-US" smtClean="0"/>
              <a:t>36</a:t>
            </a:fld>
            <a:endParaRPr lang="en-US"/>
          </a:p>
        </p:txBody>
      </p:sp>
    </p:spTree>
    <p:extLst>
      <p:ext uri="{BB962C8B-B14F-4D97-AF65-F5344CB8AC3E}">
        <p14:creationId xmlns:p14="http://schemas.microsoft.com/office/powerpoint/2010/main" val="9953504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smtClean="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
        <p:nvSpPr>
          <p:cNvPr id="2" name="Slide Number Placeholder 1"/>
          <p:cNvSpPr>
            <a:spLocks noGrp="1"/>
          </p:cNvSpPr>
          <p:nvPr>
            <p:ph type="sldNum" sz="quarter" idx="12"/>
          </p:nvPr>
        </p:nvSpPr>
        <p:spPr/>
        <p:txBody>
          <a:bodyPr/>
          <a:lstStyle/>
          <a:p>
            <a:fld id="{3AF709D0-6125-4E69-AAA3-543C9C01CF4B}" type="slidenum">
              <a:rPr lang="en-US" smtClean="0"/>
              <a:t>37</a:t>
            </a:fld>
            <a:endParaRPr lang="en-US"/>
          </a:p>
        </p:txBody>
      </p:sp>
    </p:spTree>
    <p:extLst>
      <p:ext uri="{BB962C8B-B14F-4D97-AF65-F5344CB8AC3E}">
        <p14:creationId xmlns:p14="http://schemas.microsoft.com/office/powerpoint/2010/main" val="54911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38</a:t>
            </a:fld>
            <a:endParaRPr lang="en-US"/>
          </a:p>
        </p:txBody>
      </p:sp>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6278400" y="1853640"/>
              <a:ext cx="1928520" cy="1112760"/>
            </p14:xfrm>
          </p:contentPart>
        </mc:Choice>
        <mc:Fallback>
          <p:pic>
            <p:nvPicPr>
              <p:cNvPr id="3" name="Ink 2"/>
              <p:cNvPicPr/>
              <p:nvPr/>
            </p:nvPicPr>
            <p:blipFill>
              <a:blip r:embed="rId5"/>
              <a:stretch>
                <a:fillRect/>
              </a:stretch>
            </p:blipFill>
            <p:spPr>
              <a:xfrm>
                <a:off x="6270480" y="1848240"/>
                <a:ext cx="1944720" cy="1122840"/>
              </a:xfrm>
              <a:prstGeom prst="rect">
                <a:avLst/>
              </a:prstGeom>
            </p:spPr>
          </p:pic>
        </mc:Fallback>
      </mc:AlternateContent>
    </p:spTree>
    <p:extLst>
      <p:ext uri="{BB962C8B-B14F-4D97-AF65-F5344CB8AC3E}">
        <p14:creationId xmlns:p14="http://schemas.microsoft.com/office/powerpoint/2010/main" val="422610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vs. Detection</a:t>
            </a:r>
            <a:endParaRPr lang="en-US" dirty="0"/>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smtClean="0">
                  <a:solidFill>
                    <a:srgbClr val="FF0000"/>
                  </a:solidFill>
                  <a:latin typeface="Segoe UI" panose="020B0502040204020203" pitchFamily="34" charset="0"/>
                  <a:cs typeface="Segoe UI" panose="020B0502040204020203" pitchFamily="34" charset="0"/>
                </a:rPr>
                <a:t>Dog</a:t>
              </a:r>
              <a:endParaRPr lang="en-US" sz="3200" dirty="0">
                <a:solidFill>
                  <a:srgbClr val="FF0000"/>
                </a:solidFill>
                <a:latin typeface="Segoe UI" panose="020B0502040204020203" pitchFamily="34" charset="0"/>
                <a:cs typeface="Segoe UI" panose="020B0502040204020203" pitchFamily="34" charset="0"/>
              </a:endParaRP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grpSp>
      <p:sp>
        <p:nvSpPr>
          <p:cNvPr id="3" name="Slide Number Placeholder 2"/>
          <p:cNvSpPr>
            <a:spLocks noGrp="1"/>
          </p:cNvSpPr>
          <p:nvPr>
            <p:ph type="sldNum" sz="quarter" idx="12"/>
          </p:nvPr>
        </p:nvSpPr>
        <p:spPr/>
        <p:txBody>
          <a:bodyPr/>
          <a:lstStyle/>
          <a:p>
            <a:fld id="{3AF709D0-6125-4E69-AAA3-543C9C01CF4B}" type="slidenum">
              <a:rPr lang="en-US" smtClean="0"/>
              <a:t>4</a:t>
            </a:fld>
            <a:endParaRPr lang="en-US"/>
          </a:p>
        </p:txBody>
      </p:sp>
    </p:spTree>
    <p:extLst>
      <p:ext uri="{BB962C8B-B14F-4D97-AF65-F5344CB8AC3E}">
        <p14:creationId xmlns:p14="http://schemas.microsoft.com/office/powerpoint/2010/main" val="8871210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
        <p:nvSpPr>
          <p:cNvPr id="2" name="Slide Number Placeholder 1"/>
          <p:cNvSpPr>
            <a:spLocks noGrp="1"/>
          </p:cNvSpPr>
          <p:nvPr>
            <p:ph type="sldNum" sz="quarter" idx="12"/>
          </p:nvPr>
        </p:nvSpPr>
        <p:spPr/>
        <p:txBody>
          <a:bodyPr/>
          <a:lstStyle/>
          <a:p>
            <a:fld id="{3AF709D0-6125-4E69-AAA3-543C9C01CF4B}" type="slidenum">
              <a:rPr lang="en-US" smtClean="0"/>
              <a:t>41</a:t>
            </a:fld>
            <a:endParaRPr lang="en-US"/>
          </a:p>
        </p:txBody>
      </p:sp>
    </p:spTree>
    <p:extLst>
      <p:ext uri="{BB962C8B-B14F-4D97-AF65-F5344CB8AC3E}">
        <p14:creationId xmlns:p14="http://schemas.microsoft.com/office/powerpoint/2010/main" val="334670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smtClean="0">
                <a:latin typeface="Calibri" charset="0"/>
              </a:rPr>
              <a:t>2012 State-of-the-art </a:t>
            </a:r>
            <a:r>
              <a:rPr lang="en-US" sz="4000" dirty="0">
                <a:latin typeface="Calibri" charset="0"/>
              </a:rPr>
              <a:t>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rPr>
              <a:t>Why did gradient-based models work?</a:t>
            </a:r>
            <a:endParaRPr lang="en-US" sz="3600" dirty="0">
              <a:solidFill>
                <a:srgbClr val="0000FF"/>
              </a:solidFill>
            </a:endParaRP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smtClean="0"/>
              <a:t>Average gradient image</a:t>
            </a:r>
            <a:endParaRPr lang="en-US" sz="2200" dirty="0"/>
          </a:p>
        </p:txBody>
      </p:sp>
      <p:sp>
        <p:nvSpPr>
          <p:cNvPr id="3" name="Slide Number Placeholder 2"/>
          <p:cNvSpPr>
            <a:spLocks noGrp="1"/>
          </p:cNvSpPr>
          <p:nvPr>
            <p:ph type="sldNum" sz="quarter" idx="12"/>
          </p:nvPr>
        </p:nvSpPr>
        <p:spPr/>
        <p:txBody>
          <a:bodyPr/>
          <a:lstStyle/>
          <a:p>
            <a:fld id="{3AF709D0-6125-4E69-AAA3-543C9C01CF4B}" type="slidenum">
              <a:rPr lang="en-US" smtClean="0"/>
              <a:t>43</a:t>
            </a:fld>
            <a:endParaRPr lang="en-US"/>
          </a:p>
        </p:txBody>
      </p:sp>
    </p:spTree>
    <p:extLst>
      <p:ext uri="{BB962C8B-B14F-4D97-AF65-F5344CB8AC3E}">
        <p14:creationId xmlns:p14="http://schemas.microsoft.com/office/powerpoint/2010/main" val="16239682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endParaRPr lang="en-US" dirty="0"/>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44</a:t>
            </a:fld>
            <a:endParaRPr lang="en-US"/>
          </a:p>
        </p:txBody>
      </p:sp>
    </p:spTree>
    <p:extLst>
      <p:ext uri="{BB962C8B-B14F-4D97-AF65-F5344CB8AC3E}">
        <p14:creationId xmlns:p14="http://schemas.microsoft.com/office/powerpoint/2010/main" val="14189210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br>
              <a:rPr lang="en-US" dirty="0" smtClean="0"/>
            </a:br>
            <a:r>
              <a:rPr lang="en-US" sz="3200" dirty="0" smtClean="0">
                <a:solidFill>
                  <a:srgbClr val="C00000"/>
                </a:solidFill>
              </a:rPr>
              <a:t>Why doesn’t this work (as well)?</a:t>
            </a:r>
            <a:endParaRPr lang="en-US" sz="3200" dirty="0">
              <a:solidFill>
                <a:srgbClr val="C00000"/>
              </a:solidFill>
            </a:endParaRP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45</a:t>
            </a:fld>
            <a:endParaRPr lang="en-US"/>
          </a:p>
        </p:txBody>
      </p:sp>
    </p:spTree>
    <p:extLst>
      <p:ext uri="{BB962C8B-B14F-4D97-AF65-F5344CB8AC3E}">
        <p14:creationId xmlns:p14="http://schemas.microsoft.com/office/powerpoint/2010/main" val="2637839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smtClean="0">
                <a:solidFill>
                  <a:srgbClr val="C00000"/>
                </a:solidFill>
              </a:rPr>
              <a:t>Quiz time</a:t>
            </a:r>
            <a:br>
              <a:rPr lang="en-US" dirty="0" smtClean="0">
                <a:solidFill>
                  <a:srgbClr val="C00000"/>
                </a:solidFill>
              </a:rPr>
            </a:br>
            <a:r>
              <a:rPr lang="en-US" dirty="0" smtClean="0">
                <a:solidFill>
                  <a:srgbClr val="C00000"/>
                </a:solidFill>
              </a:rPr>
              <a:t>(Back to </a:t>
            </a:r>
            <a:r>
              <a:rPr lang="en-US" dirty="0" err="1" smtClean="0">
                <a:solidFill>
                  <a:srgbClr val="C00000"/>
                </a:solidFill>
              </a:rPr>
              <a:t>Girshick</a:t>
            </a:r>
            <a:r>
              <a:rPr lang="en-US" dirty="0" smtClean="0">
                <a:solidFill>
                  <a:srgbClr val="C00000"/>
                </a:solidFill>
              </a:rPr>
              <a:t>)</a:t>
            </a:r>
            <a:endParaRPr lang="en-US"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46</a:t>
            </a:fld>
            <a:endParaRPr lang="en-US"/>
          </a:p>
        </p:txBody>
      </p:sp>
    </p:spTree>
    <p:extLst>
      <p:ext uri="{BB962C8B-B14F-4D97-AF65-F5344CB8AC3E}">
        <p14:creationId xmlns:p14="http://schemas.microsoft.com/office/powerpoint/2010/main" val="1653862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smtClean="0">
                <a:solidFill>
                  <a:srgbClr val="C00000"/>
                </a:solidFill>
              </a:rPr>
              <a:t>This is an average image of which object class?</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47</a:t>
            </a:fld>
            <a:endParaRPr lang="en-US"/>
          </a:p>
        </p:txBody>
      </p:sp>
    </p:spTree>
    <p:extLst>
      <p:ext uri="{BB962C8B-B14F-4D97-AF65-F5344CB8AC3E}">
        <p14:creationId xmlns:p14="http://schemas.microsoft.com/office/powerpoint/2010/main" val="951517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smtClean="0"/>
              <a:t>pedestrian</a:t>
            </a:r>
            <a:endParaRPr lang="en-US" sz="2200" dirty="0"/>
          </a:p>
        </p:txBody>
      </p:sp>
      <p:sp>
        <p:nvSpPr>
          <p:cNvPr id="3" name="Slide Number Placeholder 2"/>
          <p:cNvSpPr>
            <a:spLocks noGrp="1"/>
          </p:cNvSpPr>
          <p:nvPr>
            <p:ph type="sldNum" sz="quarter" idx="12"/>
          </p:nvPr>
        </p:nvSpPr>
        <p:spPr/>
        <p:txBody>
          <a:bodyPr/>
          <a:lstStyle/>
          <a:p>
            <a:fld id="{3AF709D0-6125-4E69-AAA3-543C9C01CF4B}" type="slidenum">
              <a:rPr lang="en-US" smtClean="0"/>
              <a:t>48</a:t>
            </a:fld>
            <a:endParaRPr lang="en-US"/>
          </a:p>
        </p:txBody>
      </p:sp>
    </p:spTree>
    <p:extLst>
      <p:ext uri="{BB962C8B-B14F-4D97-AF65-F5344CB8AC3E}">
        <p14:creationId xmlns:p14="http://schemas.microsoft.com/office/powerpoint/2010/main" val="2387792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49</a:t>
            </a:fld>
            <a:endParaRPr lang="en-US"/>
          </a:p>
        </p:txBody>
      </p:sp>
    </p:spTree>
    <p:extLst>
      <p:ext uri="{BB962C8B-B14F-4D97-AF65-F5344CB8AC3E}">
        <p14:creationId xmlns:p14="http://schemas.microsoft.com/office/powerpoint/2010/main" val="2222781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formulation</a:t>
            </a:r>
            <a:endParaRPr lang="en-US" dirty="0"/>
          </a:p>
        </p:txBody>
      </p:sp>
      <p:pic>
        <p:nvPicPr>
          <p:cNvPr id="5" name="droppedImage.tiff"/>
          <p:cNvPicPr/>
          <p:nvPr/>
        </p:nvPicPr>
        <p:blipFill>
          <a:blip r:embed="rId2">
            <a:extLst/>
          </a:blip>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extLst/>
              </a:blip>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
        <p:nvSpPr>
          <p:cNvPr id="3" name="Slide Number Placeholder 2"/>
          <p:cNvSpPr>
            <a:spLocks noGrp="1"/>
          </p:cNvSpPr>
          <p:nvPr>
            <p:ph type="sldNum" sz="quarter" idx="12"/>
          </p:nvPr>
        </p:nvSpPr>
        <p:spPr/>
        <p:txBody>
          <a:bodyPr/>
          <a:lstStyle/>
          <a:p>
            <a:fld id="{3AF709D0-6125-4E69-AAA3-543C9C01CF4B}" type="slidenum">
              <a:rPr lang="en-US" smtClean="0"/>
              <a:t>5</a:t>
            </a:fld>
            <a:endParaRPr lang="en-US"/>
          </a:p>
        </p:txBody>
      </p:sp>
    </p:spTree>
    <p:extLst>
      <p:ext uri="{BB962C8B-B14F-4D97-AF65-F5344CB8AC3E}">
        <p14:creationId xmlns:p14="http://schemas.microsoft.com/office/powerpoint/2010/main" val="22020929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airplane, bicycle, bus, car, cat, chair, cow, dog, dining table</a:t>
            </a:r>
            <a:r>
              <a:rPr lang="en-US" sz="2200" dirty="0" smtClean="0"/>
              <a:t> </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50</a:t>
            </a:fld>
            <a:endParaRPr lang="en-US"/>
          </a:p>
        </p:txBody>
      </p:sp>
    </p:spTree>
    <p:extLst>
      <p:ext uri="{BB962C8B-B14F-4D97-AF65-F5344CB8AC3E}">
        <p14:creationId xmlns:p14="http://schemas.microsoft.com/office/powerpoint/2010/main" val="2095664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a:t>
            </a:r>
            <a:r>
              <a:rPr lang="en-US" sz="2200" dirty="0" smtClean="0"/>
              <a:t>icycle (PASCAL)</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51</a:t>
            </a:fld>
            <a:endParaRPr lang="en-US"/>
          </a:p>
        </p:txBody>
      </p:sp>
    </p:spTree>
    <p:extLst>
      <p:ext uri="{BB962C8B-B14F-4D97-AF65-F5344CB8AC3E}">
        <p14:creationId xmlns:p14="http://schemas.microsoft.com/office/powerpoint/2010/main" val="40706725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52</a:t>
            </a:fld>
            <a:endParaRPr lang="en-US"/>
          </a:p>
        </p:txBody>
      </p:sp>
    </p:spTree>
    <p:extLst>
      <p:ext uri="{BB962C8B-B14F-4D97-AF65-F5344CB8AC3E}">
        <p14:creationId xmlns:p14="http://schemas.microsoft.com/office/powerpoint/2010/main" val="3462870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white blob on a green background</a:t>
            </a:r>
            <a:endParaRPr lang="en-US" sz="2200" dirty="0">
              <a:solidFill>
                <a:srgbClr val="C00000"/>
              </a:solidFill>
            </a:endParaRP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53</a:t>
            </a:fld>
            <a:endParaRPr lang="en-US"/>
          </a:p>
        </p:txBody>
      </p:sp>
    </p:spTree>
    <p:extLst>
      <p:ext uri="{BB962C8B-B14F-4D97-AF65-F5344CB8AC3E}">
        <p14:creationId xmlns:p14="http://schemas.microsoft.com/office/powerpoint/2010/main" val="21078569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smtClean="0"/>
              <a:t>sheep (PASCAL)</a:t>
            </a:r>
            <a:endParaRPr lang="en-US" sz="2200" dirty="0"/>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54</a:t>
            </a:fld>
            <a:endParaRPr lang="en-US"/>
          </a:p>
        </p:txBody>
      </p:sp>
    </p:spTree>
    <p:extLst>
      <p:ext uri="{BB962C8B-B14F-4D97-AF65-F5344CB8AC3E}">
        <p14:creationId xmlns:p14="http://schemas.microsoft.com/office/powerpoint/2010/main" val="4066816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55</a:t>
            </a:fld>
            <a:endParaRPr lang="en-US"/>
          </a:p>
        </p:txBody>
      </p:sp>
    </p:spTree>
    <p:extLst>
      <p:ext uri="{BB962C8B-B14F-4D97-AF65-F5344CB8AC3E}">
        <p14:creationId xmlns:p14="http://schemas.microsoft.com/office/powerpoint/2010/main" val="348726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smtClean="0"/>
              <a:t>dog (PASCAL)</a:t>
            </a:r>
            <a:endParaRPr lang="en-US" sz="2200" dirty="0"/>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56</a:t>
            </a:fld>
            <a:endParaRPr lang="en-US"/>
          </a:p>
        </p:txBody>
      </p:sp>
    </p:spTree>
    <p:extLst>
      <p:ext uri="{BB962C8B-B14F-4D97-AF65-F5344CB8AC3E}">
        <p14:creationId xmlns:p14="http://schemas.microsoft.com/office/powerpoint/2010/main" val="10057109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smtClean="0"/>
              <a:t>dog (PASCAL)</a:t>
            </a:r>
            <a:endParaRPr lang="en-US" sz="2200" dirty="0"/>
          </a:p>
          <a:p>
            <a:pPr algn="ctr"/>
            <a:r>
              <a:rPr lang="en-US" sz="2200" dirty="0" smtClean="0">
                <a:solidFill>
                  <a:srgbClr val="C00000"/>
                </a:solidFill>
              </a:rPr>
              <a:t>Why does the mean look like this?</a:t>
            </a:r>
          </a:p>
          <a:p>
            <a:pPr algn="ctr"/>
            <a:r>
              <a:rPr lang="en-US" sz="2200" dirty="0" smtClean="0">
                <a:solidFill>
                  <a:srgbClr val="C00000"/>
                </a:solidFill>
              </a:rPr>
              <a:t>There’s no alignment between the examples!</a:t>
            </a:r>
          </a:p>
          <a:p>
            <a:pPr algn="ctr"/>
            <a:r>
              <a:rPr lang="en-US" sz="2200" dirty="0" smtClean="0">
                <a:solidFill>
                  <a:srgbClr val="C00000"/>
                </a:solidFill>
              </a:rPr>
              <a:t>How do we combat this?</a:t>
            </a:r>
            <a:endParaRPr lang="en-US" sz="2200" dirty="0">
              <a:solidFill>
                <a:srgbClr val="C00000"/>
              </a:solidFill>
            </a:endParaRP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57</a:t>
            </a:fld>
            <a:endParaRPr lang="en-US"/>
          </a:p>
        </p:txBody>
      </p:sp>
    </p:spTree>
    <p:extLst>
      <p:ext uri="{BB962C8B-B14F-4D97-AF65-F5344CB8AC3E}">
        <p14:creationId xmlns:p14="http://schemas.microsoft.com/office/powerpoint/2010/main" val="37390027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 VOC detection history</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Part-based models &amp; multiple features (MKL)</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Kitchen-sink approaches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Region-based Convolutional Networks (R-CNNs)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53</a:t>
            </a:r>
            <a:r>
              <a:rPr sz="2200" b="1" dirty="0" smtClean="0"/>
              <a:t>%</a:t>
            </a:r>
            <a:endParaRPr sz="2200" b="1" dirty="0"/>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62</a:t>
            </a:r>
            <a:r>
              <a:rPr sz="2200" b="1" dirty="0" smtClean="0"/>
              <a:t>%</a:t>
            </a:r>
            <a:endParaRPr sz="2200" b="1" dirty="0"/>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3232474552"/>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smtClean="0"/>
              <a:t>~1 year</a:t>
            </a:r>
            <a:endParaRPr lang="en-US" dirty="0"/>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smtClean="0"/>
              <a:t>~5 years</a:t>
            </a:r>
            <a:endParaRPr lang="en-US" dirty="0"/>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2185908699"/>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sp>
        <p:nvSpPr>
          <p:cNvPr id="3" name="Content Placeholder 2"/>
          <p:cNvSpPr>
            <a:spLocks noGrp="1"/>
          </p:cNvSpPr>
          <p:nvPr>
            <p:ph idx="1"/>
          </p:nvPr>
        </p:nvSpPr>
        <p:spPr/>
        <p:txBody>
          <a:bodyPr/>
          <a:lstStyle/>
          <a:p>
            <a:r>
              <a:rPr lang="en-US" dirty="0" smtClean="0"/>
              <a:t>Overview</a:t>
            </a:r>
          </a:p>
        </p:txBody>
      </p:sp>
      <p:sp>
        <p:nvSpPr>
          <p:cNvPr id="4" name="Slide Number Placeholder 3"/>
          <p:cNvSpPr>
            <a:spLocks noGrp="1"/>
          </p:cNvSpPr>
          <p:nvPr>
            <p:ph type="sldNum" sz="quarter" idx="12"/>
          </p:nvPr>
        </p:nvSpPr>
        <p:spPr/>
        <p:txBody>
          <a:bodyPr/>
          <a:lstStyle/>
          <a:p>
            <a:fld id="{3AF709D0-6125-4E69-AAA3-543C9C01CF4B}" type="slidenum">
              <a:rPr lang="en-US" smtClean="0"/>
              <a:t>63</a:t>
            </a:fld>
            <a:endParaRPr lang="en-US"/>
          </a:p>
        </p:txBody>
      </p:sp>
    </p:spTree>
    <p:extLst>
      <p:ext uri="{BB962C8B-B14F-4D97-AF65-F5344CB8AC3E}">
        <p14:creationId xmlns:p14="http://schemas.microsoft.com/office/powerpoint/2010/main" val="31991095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Neural Networks</a:t>
            </a:r>
            <a:endParaRPr lang="en-US" dirty="0"/>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smtClean="0"/>
              <a:t>“Fully connected”</a:t>
            </a:r>
            <a:endParaRPr lang="en-US" dirty="0"/>
          </a:p>
        </p:txBody>
      </p:sp>
      <p:sp>
        <p:nvSpPr>
          <p:cNvPr id="3" name="Slide Number Placeholder 2"/>
          <p:cNvSpPr>
            <a:spLocks noGrp="1"/>
          </p:cNvSpPr>
          <p:nvPr>
            <p:ph type="sldNum" sz="quarter" idx="12"/>
          </p:nvPr>
        </p:nvSpPr>
        <p:spPr/>
        <p:txBody>
          <a:bodyPr/>
          <a:lstStyle/>
          <a:p>
            <a:fld id="{3AF709D0-6125-4E69-AAA3-543C9C01CF4B}" type="slidenum">
              <a:rPr lang="en-US" smtClean="0"/>
              <a:t>64</a:t>
            </a:fld>
            <a:endParaRPr lang="en-US"/>
          </a:p>
        </p:txBody>
      </p:sp>
    </p:spTree>
    <p:extLst>
      <p:ext uri="{BB962C8B-B14F-4D97-AF65-F5344CB8AC3E}">
        <p14:creationId xmlns:p14="http://schemas.microsoft.com/office/powerpoint/2010/main" val="28691304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NNs to Convolutional NNs</a:t>
            </a:r>
            <a:endParaRPr lang="en-US" dirty="0"/>
          </a:p>
        </p:txBody>
      </p:sp>
      <p:sp>
        <p:nvSpPr>
          <p:cNvPr id="3" name="Content Placeholder 2"/>
          <p:cNvSpPr>
            <a:spLocks noGrp="1"/>
          </p:cNvSpPr>
          <p:nvPr>
            <p:ph idx="1"/>
          </p:nvPr>
        </p:nvSpPr>
        <p:spPr/>
        <p:txBody>
          <a:bodyPr/>
          <a:lstStyle/>
          <a:p>
            <a:r>
              <a:rPr lang="en-US" dirty="0" smtClean="0"/>
              <a:t>Local connectivity</a:t>
            </a:r>
          </a:p>
          <a:p>
            <a:r>
              <a:rPr lang="en-US" dirty="0" smtClean="0"/>
              <a:t>Shared (“tied”) weights</a:t>
            </a:r>
          </a:p>
          <a:p>
            <a:r>
              <a:rPr lang="en-US" dirty="0" smtClean="0"/>
              <a:t>Multiple feature maps</a:t>
            </a:r>
          </a:p>
          <a:p>
            <a:r>
              <a:rPr lang="en-US" dirty="0" smtClean="0"/>
              <a:t>Pooling</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65</a:t>
            </a:fld>
            <a:endParaRPr lang="en-US"/>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3951720" y="1857600"/>
              <a:ext cx="803880" cy="753120"/>
            </p14:xfrm>
          </p:contentPart>
        </mc:Choice>
        <mc:Fallback>
          <p:pic>
            <p:nvPicPr>
              <p:cNvPr id="5" name="Ink 4"/>
              <p:cNvPicPr/>
              <p:nvPr/>
            </p:nvPicPr>
            <p:blipFill>
              <a:blip r:embed="rId3"/>
              <a:stretch>
                <a:fillRect/>
              </a:stretch>
            </p:blipFill>
            <p:spPr>
              <a:xfrm>
                <a:off x="3945240" y="1851120"/>
                <a:ext cx="816840" cy="762840"/>
              </a:xfrm>
              <a:prstGeom prst="rect">
                <a:avLst/>
              </a:prstGeom>
            </p:spPr>
          </p:pic>
        </mc:Fallback>
      </mc:AlternateContent>
    </p:spTree>
    <p:extLst>
      <p:ext uri="{BB962C8B-B14F-4D97-AF65-F5344CB8AC3E}">
        <p14:creationId xmlns:p14="http://schemas.microsoft.com/office/powerpoint/2010/main" val="18268462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Each green unit is only connected to (3)</a:t>
            </a:r>
            <a:br>
              <a:rPr lang="en-US" sz="2200" dirty="0" smtClean="0"/>
            </a:br>
            <a:r>
              <a:rPr lang="en-US" sz="2200" b="1" dirty="0" smtClean="0"/>
              <a:t>neighboring </a:t>
            </a:r>
            <a:r>
              <a:rPr lang="en-US" sz="2200" dirty="0" smtClean="0"/>
              <a:t>blue units</a:t>
            </a:r>
            <a:endParaRPr lang="en-US" sz="2200" dirty="0"/>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smtClean="0"/>
              <a:t>compare</a:t>
            </a:r>
            <a:endParaRPr lang="en-US" dirty="0"/>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p:cNvSpPr>
            <a:spLocks noGrp="1"/>
          </p:cNvSpPr>
          <p:nvPr>
            <p:ph type="sldNum" sz="quarter" idx="12"/>
          </p:nvPr>
        </p:nvSpPr>
        <p:spPr/>
        <p:txBody>
          <a:bodyPr/>
          <a:lstStyle/>
          <a:p>
            <a:fld id="{3AF709D0-6125-4E69-AAA3-543C9C01CF4B}" type="slidenum">
              <a:rPr lang="en-US" smtClean="0"/>
              <a:t>66</a:t>
            </a:fld>
            <a:endParaRPr lang="en-US"/>
          </a:p>
        </p:txBody>
      </p:sp>
    </p:spTree>
    <p:extLst>
      <p:ext uri="{BB962C8B-B14F-4D97-AF65-F5344CB8AC3E}">
        <p14:creationId xmlns:p14="http://schemas.microsoft.com/office/powerpoint/2010/main" val="15633477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p:cNvSpPr>
            <a:spLocks noGrp="1"/>
          </p:cNvSpPr>
          <p:nvPr>
            <p:ph type="sldNum" sz="quarter" idx="12"/>
          </p:nvPr>
        </p:nvSpPr>
        <p:spPr/>
        <p:txBody>
          <a:bodyPr/>
          <a:lstStyle/>
          <a:p>
            <a:fld id="{3AF709D0-6125-4E69-AAA3-543C9C01CF4B}" type="slidenum">
              <a:rPr lang="en-US" smtClean="0"/>
              <a:t>67</a:t>
            </a:fld>
            <a:endParaRPr lang="en-US"/>
          </a:p>
        </p:txBody>
      </p:sp>
    </p:spTree>
    <p:extLst>
      <p:ext uri="{BB962C8B-B14F-4D97-AF65-F5344CB8AC3E}">
        <p14:creationId xmlns:p14="http://schemas.microsoft.com/office/powerpoint/2010/main" val="19401606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2" name="Slide Number Placeholder 11"/>
          <p:cNvSpPr>
            <a:spLocks noGrp="1"/>
          </p:cNvSpPr>
          <p:nvPr>
            <p:ph type="sldNum" sz="quarter" idx="12"/>
          </p:nvPr>
        </p:nvSpPr>
        <p:spPr/>
        <p:txBody>
          <a:bodyPr/>
          <a:lstStyle/>
          <a:p>
            <a:fld id="{3AF709D0-6125-4E69-AAA3-543C9C01CF4B}" type="slidenum">
              <a:rPr lang="en-US" smtClean="0"/>
              <a:t>68</a:t>
            </a:fld>
            <a:endParaRPr lang="en-US"/>
          </a:p>
        </p:txBody>
      </p:sp>
    </p:spTree>
    <p:extLst>
      <p:ext uri="{BB962C8B-B14F-4D97-AF65-F5344CB8AC3E}">
        <p14:creationId xmlns:p14="http://schemas.microsoft.com/office/powerpoint/2010/main" val="19203488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69</a:t>
            </a:fld>
            <a:endParaRPr lang="en-US"/>
          </a:p>
        </p:txBody>
      </p:sp>
    </p:spTree>
    <p:extLst>
      <p:ext uri="{BB962C8B-B14F-4D97-AF65-F5344CB8AC3E}">
        <p14:creationId xmlns:p14="http://schemas.microsoft.com/office/powerpoint/2010/main" val="2767947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70</a:t>
            </a:fld>
            <a:endParaRPr lang="en-US"/>
          </a:p>
        </p:txBody>
      </p:sp>
    </p:spTree>
    <p:extLst>
      <p:ext uri="{BB962C8B-B14F-4D97-AF65-F5344CB8AC3E}">
        <p14:creationId xmlns:p14="http://schemas.microsoft.com/office/powerpoint/2010/main" val="39869507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71</a:t>
            </a:fld>
            <a:endParaRPr lang="en-US"/>
          </a:p>
        </p:txBody>
      </p:sp>
    </p:spTree>
    <p:extLst>
      <p:ext uri="{BB962C8B-B14F-4D97-AF65-F5344CB8AC3E}">
        <p14:creationId xmlns:p14="http://schemas.microsoft.com/office/powerpoint/2010/main" val="10742536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72</a:t>
            </a:fld>
            <a:endParaRPr lang="en-US"/>
          </a:p>
        </p:txBody>
      </p:sp>
    </p:spTree>
    <p:extLst>
      <p:ext uri="{BB962C8B-B14F-4D97-AF65-F5344CB8AC3E}">
        <p14:creationId xmlns:p14="http://schemas.microsoft.com/office/powerpoint/2010/main" val="32481268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orange units compute the </a:t>
            </a:r>
            <a:r>
              <a:rPr lang="en-US" sz="2200" b="1" dirty="0" smtClean="0"/>
              <a:t>same function</a:t>
            </a:r>
            <a:r>
              <a:rPr lang="en-US" sz="2200" dirty="0" smtClean="0"/>
              <a:t/>
            </a:r>
            <a:br>
              <a:rPr lang="en-US" sz="2200" dirty="0" smtClean="0"/>
            </a:br>
            <a:r>
              <a:rPr lang="en-US" sz="2200" dirty="0" smtClean="0"/>
              <a:t>but with a </a:t>
            </a:r>
            <a:r>
              <a:rPr lang="en-US" sz="2200" b="1" dirty="0" smtClean="0"/>
              <a:t>different input windows</a:t>
            </a:r>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Orange and green units </a:t>
            </a:r>
            <a:r>
              <a:rPr lang="en-US" sz="2200" b="1" dirty="0" smtClean="0"/>
              <a:t>compute </a:t>
            </a:r>
            <a:br>
              <a:rPr lang="en-US" sz="2200" b="1" dirty="0" smtClean="0"/>
            </a:br>
            <a:r>
              <a:rPr lang="en-US" sz="2200" b="1" dirty="0" smtClean="0"/>
              <a:t>different functions</a:t>
            </a:r>
            <a:endParaRPr lang="en-US" sz="2200" b="1" dirty="0"/>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smtClean="0">
                <a:solidFill>
                  <a:srgbClr val="C00000"/>
                </a:solidFill>
              </a:rPr>
              <a:t>Feature map 1</a:t>
            </a:r>
          </a:p>
          <a:p>
            <a:r>
              <a:rPr lang="en-US" dirty="0" smtClean="0"/>
              <a:t>(array of green</a:t>
            </a:r>
          </a:p>
          <a:p>
            <a:r>
              <a:rPr lang="en-US" dirty="0"/>
              <a:t> </a:t>
            </a:r>
            <a:r>
              <a:rPr lang="en-US" dirty="0" smtClean="0"/>
              <a:t>units)</a:t>
            </a:r>
            <a:endParaRPr lang="en-US" dirty="0"/>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smtClean="0">
                <a:solidFill>
                  <a:srgbClr val="C00000"/>
                </a:solidFill>
              </a:rPr>
              <a:t>Feature map 2</a:t>
            </a:r>
          </a:p>
          <a:p>
            <a:r>
              <a:rPr lang="en-US" dirty="0" smtClean="0"/>
              <a:t>(array of orange</a:t>
            </a:r>
          </a:p>
          <a:p>
            <a:r>
              <a:rPr lang="en-US" dirty="0"/>
              <a:t> </a:t>
            </a:r>
            <a:r>
              <a:rPr lang="en-US" dirty="0" smtClean="0"/>
              <a:t>units)</a:t>
            </a:r>
            <a:endParaRPr lang="en-US" dirty="0"/>
          </a:p>
        </p:txBody>
      </p:sp>
      <p:sp>
        <p:nvSpPr>
          <p:cNvPr id="32" name="Slide Number Placeholder 31"/>
          <p:cNvSpPr>
            <a:spLocks noGrp="1"/>
          </p:cNvSpPr>
          <p:nvPr>
            <p:ph type="sldNum" sz="quarter" idx="12"/>
          </p:nvPr>
        </p:nvSpPr>
        <p:spPr/>
        <p:txBody>
          <a:bodyPr/>
          <a:lstStyle/>
          <a:p>
            <a:fld id="{3AF709D0-6125-4E69-AAA3-543C9C01CF4B}" type="slidenum">
              <a:rPr lang="en-US" smtClean="0"/>
              <a:t>73</a:t>
            </a:fld>
            <a:endParaRPr lang="en-US"/>
          </a:p>
        </p:txBody>
      </p:sp>
    </p:spTree>
    <p:extLst>
      <p:ext uri="{BB962C8B-B14F-4D97-AF65-F5344CB8AC3E}">
        <p14:creationId xmlns:p14="http://schemas.microsoft.com/office/powerpoint/2010/main" val="7646293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Pooling (</a:t>
            </a:r>
            <a:r>
              <a:rPr lang="en-US" dirty="0" smtClean="0">
                <a:solidFill>
                  <a:srgbClr val="C00000"/>
                </a:solidFill>
              </a:rPr>
              <a:t>max</a:t>
            </a:r>
            <a:r>
              <a:rPr lang="en-US" dirty="0" smtClean="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2898166"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Pooling area: 2 units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Pooling stride: 2 units</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Subsamples </a:t>
            </a:r>
            <a:r>
              <a:rPr lang="en-US" dirty="0" smtClean="0"/>
              <a:t>feature maps</a:t>
            </a:r>
            <a:endParaRPr lang="en-US" dirty="0"/>
          </a:p>
        </p:txBody>
      </p:sp>
      <p:sp>
        <p:nvSpPr>
          <p:cNvPr id="10" name="Slide Number Placeholder 9"/>
          <p:cNvSpPr>
            <a:spLocks noGrp="1"/>
          </p:cNvSpPr>
          <p:nvPr>
            <p:ph type="sldNum" sz="quarter" idx="12"/>
          </p:nvPr>
        </p:nvSpPr>
        <p:spPr/>
        <p:txBody>
          <a:bodyPr/>
          <a:lstStyle/>
          <a:p>
            <a:fld id="{3AF709D0-6125-4E69-AAA3-543C9C01CF4B}" type="slidenum">
              <a:rPr lang="en-US" smtClean="0"/>
              <a:t>74</a:t>
            </a:fld>
            <a:endParaRPr lang="en-US"/>
          </a:p>
        </p:txBody>
      </p:sp>
    </p:spTree>
    <p:extLst>
      <p:ext uri="{BB962C8B-B14F-4D97-AF65-F5344CB8AC3E}">
        <p14:creationId xmlns:p14="http://schemas.microsoft.com/office/powerpoint/2010/main" val="40766932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Pooling</a:t>
              </a:r>
              <a:endParaRPr lang="en-US" sz="2000" dirty="0">
                <a:latin typeface="Segoe UI Semilight" panose="020B0402040204020203" pitchFamily="34" charset="0"/>
                <a:cs typeface="Segoe UI Semilight" panose="020B0402040204020203" pitchFamily="34" charset="0"/>
              </a:endParaRP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Convolution</a:t>
              </a:r>
              <a:endParaRPr lang="en-US" sz="2000" dirty="0">
                <a:latin typeface="Segoe UI Semilight" panose="020B0402040204020203" pitchFamily="34" charset="0"/>
                <a:cs typeface="Segoe UI Semilight" panose="020B0402040204020203" pitchFamily="34" charset="0"/>
              </a:endParaRP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smtClean="0"/>
              <a:t>2D input</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75</a:t>
            </a:fld>
            <a:endParaRPr lang="en-US"/>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smtClean="0"/>
              <a:t>1989</a:t>
            </a:r>
            <a:endParaRPr lang="en-US" dirty="0"/>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smtClean="0"/>
              <a:t>Backpropagation</a:t>
            </a:r>
            <a:r>
              <a:rPr lang="en-US" sz="2000" b="1" dirty="0" smtClean="0"/>
              <a:t> applied to handwritten zip code recognition</a:t>
            </a:r>
            <a:r>
              <a:rPr lang="en-US" dirty="0" smtClean="0"/>
              <a:t>, </a:t>
            </a:r>
            <a:r>
              <a:rPr lang="en-US" dirty="0" err="1" smtClean="0"/>
              <a:t>Lecun</a:t>
            </a:r>
            <a:r>
              <a:rPr lang="en-US" dirty="0" smtClean="0"/>
              <a:t> et al., 1989</a:t>
            </a:r>
            <a:endParaRPr lang="en-US" dirty="0"/>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
        <p:nvSpPr>
          <p:cNvPr id="5" name="Slide Number Placeholder 4"/>
          <p:cNvSpPr>
            <a:spLocks noGrp="1"/>
          </p:cNvSpPr>
          <p:nvPr>
            <p:ph type="sldNum" sz="quarter" idx="12"/>
          </p:nvPr>
        </p:nvSpPr>
        <p:spPr/>
        <p:txBody>
          <a:bodyPr/>
          <a:lstStyle/>
          <a:p>
            <a:fld id="{3AF709D0-6125-4E69-AAA3-543C9C01CF4B}" type="slidenum">
              <a:rPr lang="en-US" smtClean="0"/>
              <a:t>76</a:t>
            </a:fld>
            <a:endParaRPr lang="en-US"/>
          </a:p>
        </p:txBody>
      </p:sp>
    </p:spTree>
    <p:extLst>
      <p:ext uri="{BB962C8B-B14F-4D97-AF65-F5344CB8AC3E}">
        <p14:creationId xmlns:p14="http://schemas.microsoft.com/office/powerpoint/2010/main" val="41571109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perspective – 1980</a:t>
            </a:r>
            <a:endParaRPr lang="en-US" dirty="0"/>
          </a:p>
        </p:txBody>
      </p:sp>
      <p:pic>
        <p:nvPicPr>
          <p:cNvPr id="4" name="Picture 3"/>
          <p:cNvPicPr>
            <a:picLocks noChangeAspect="1"/>
          </p:cNvPicPr>
          <p:nvPr/>
        </p:nvPicPr>
        <p:blipFill>
          <a:blip r:embed="rId2"/>
          <a:stretch>
            <a:fillRect/>
          </a:stretch>
        </p:blipFill>
        <p:spPr>
          <a:xfrm>
            <a:off x="717319" y="1874067"/>
            <a:ext cx="7709362" cy="336694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77</a:t>
            </a:fld>
            <a:endParaRPr lang="en-US"/>
          </a:p>
        </p:txBody>
      </p:sp>
    </p:spTree>
    <p:extLst>
      <p:ext uri="{BB962C8B-B14F-4D97-AF65-F5344CB8AC3E}">
        <p14:creationId xmlns:p14="http://schemas.microsoft.com/office/powerpoint/2010/main" val="28378810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perspective – 1980</a:t>
            </a:r>
            <a:endParaRPr lang="en-US" dirty="0"/>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smtClean="0"/>
              <a:t>Hubel and Wiesel</a:t>
            </a:r>
          </a:p>
          <a:p>
            <a:r>
              <a:rPr lang="en-US" dirty="0" smtClean="0"/>
              <a:t>1962</a:t>
            </a:r>
            <a:endParaRPr lang="en-US" dirty="0"/>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smtClean="0">
                <a:solidFill>
                  <a:srgbClr val="C00000"/>
                </a:solidFill>
              </a:rPr>
              <a:t>Included basic ingredients of </a:t>
            </a:r>
            <a:r>
              <a:rPr lang="en-US" sz="2200" dirty="0" err="1" smtClean="0">
                <a:solidFill>
                  <a:srgbClr val="C00000"/>
                </a:solidFill>
              </a:rPr>
              <a:t>ConvNets</a:t>
            </a:r>
            <a:r>
              <a:rPr lang="en-US" sz="2200" dirty="0" smtClean="0">
                <a:solidFill>
                  <a:srgbClr val="C00000"/>
                </a:solidFill>
              </a:rPr>
              <a:t>, but no supervised learning algorithm</a:t>
            </a:r>
            <a:endParaRPr lang="en-US" sz="2200" dirty="0">
              <a:solidFill>
                <a:srgbClr val="C00000"/>
              </a:solidFill>
            </a:endParaRPr>
          </a:p>
        </p:txBody>
      </p:sp>
      <p:sp>
        <p:nvSpPr>
          <p:cNvPr id="4" name="Slide Number Placeholder 3"/>
          <p:cNvSpPr>
            <a:spLocks noGrp="1"/>
          </p:cNvSpPr>
          <p:nvPr>
            <p:ph type="sldNum" sz="quarter" idx="12"/>
          </p:nvPr>
        </p:nvSpPr>
        <p:spPr/>
        <p:txBody>
          <a:bodyPr/>
          <a:lstStyle/>
          <a:p>
            <a:fld id="{3AF709D0-6125-4E69-AAA3-543C9C01CF4B}" type="slidenum">
              <a:rPr lang="en-US" smtClean="0"/>
              <a:t>78</a:t>
            </a:fld>
            <a:endParaRPr lang="en-US"/>
          </a:p>
        </p:txBody>
      </p:sp>
    </p:spTree>
    <p:extLst>
      <p:ext uri="{BB962C8B-B14F-4D97-AF65-F5344CB8AC3E}">
        <p14:creationId xmlns:p14="http://schemas.microsoft.com/office/powerpoint/2010/main" val="14845441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 – 1986</a:t>
            </a:r>
            <a:endParaRPr lang="en-US" dirty="0"/>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smtClean="0">
                <a:solidFill>
                  <a:srgbClr val="C00000"/>
                </a:solidFill>
              </a:rPr>
              <a:t>Early demonstration that error </a:t>
            </a:r>
            <a:r>
              <a:rPr lang="en-US" sz="2200" dirty="0" err="1" smtClean="0">
                <a:solidFill>
                  <a:srgbClr val="C00000"/>
                </a:solidFill>
              </a:rPr>
              <a:t>backpropagation</a:t>
            </a:r>
            <a:r>
              <a:rPr lang="en-US" sz="2200" dirty="0" smtClean="0">
                <a:solidFill>
                  <a:srgbClr val="C00000"/>
                </a:solidFill>
              </a:rPr>
              <a:t> can be used</a:t>
            </a:r>
          </a:p>
          <a:p>
            <a:r>
              <a:rPr lang="en-US" sz="2200" dirty="0" smtClean="0">
                <a:solidFill>
                  <a:srgbClr val="C00000"/>
                </a:solidFill>
              </a:rPr>
              <a:t>for supervised training of neural nets (including </a:t>
            </a:r>
            <a:r>
              <a:rPr lang="en-US" sz="2200" dirty="0" err="1" smtClean="0">
                <a:solidFill>
                  <a:srgbClr val="C00000"/>
                </a:solidFill>
              </a:rPr>
              <a:t>ConvNets</a:t>
            </a:r>
            <a:r>
              <a:rPr lang="en-US" sz="2200" dirty="0" smtClean="0">
                <a:solidFill>
                  <a:srgbClr val="C00000"/>
                </a:solidFill>
              </a:rPr>
              <a:t>)</a:t>
            </a:r>
            <a:endParaRPr lang="en-US" sz="2200" dirty="0">
              <a:solidFill>
                <a:srgbClr val="C00000"/>
              </a:solidFill>
            </a:endParaRP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smtClean="0"/>
              <a:t>Gradient descent training with error </a:t>
            </a:r>
            <a:r>
              <a:rPr lang="en-US" sz="2200" dirty="0" err="1" smtClean="0"/>
              <a:t>backpropagation</a:t>
            </a:r>
            <a:endParaRPr lang="en-US" sz="2200" dirty="0"/>
          </a:p>
        </p:txBody>
      </p:sp>
      <p:sp>
        <p:nvSpPr>
          <p:cNvPr id="6" name="Slide Number Placeholder 5"/>
          <p:cNvSpPr>
            <a:spLocks noGrp="1"/>
          </p:cNvSpPr>
          <p:nvPr>
            <p:ph type="sldNum" sz="quarter" idx="12"/>
          </p:nvPr>
        </p:nvSpPr>
        <p:spPr/>
        <p:txBody>
          <a:bodyPr/>
          <a:lstStyle/>
          <a:p>
            <a:fld id="{3AF709D0-6125-4E69-AAA3-543C9C01CF4B}" type="slidenum">
              <a:rPr lang="en-US" smtClean="0"/>
              <a:t>79</a:t>
            </a:fld>
            <a:endParaRPr lang="en-US"/>
          </a:p>
        </p:txBody>
      </p:sp>
    </p:spTree>
    <p:extLst>
      <p:ext uri="{BB962C8B-B14F-4D97-AF65-F5344CB8AC3E}">
        <p14:creationId xmlns:p14="http://schemas.microsoft.com/office/powerpoint/2010/main" val="768696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 – 1986 </a:t>
            </a:r>
            <a:endParaRPr lang="en-US" dirty="0"/>
          </a:p>
        </p:txBody>
      </p:sp>
      <p:pic>
        <p:nvPicPr>
          <p:cNvPr id="4" name="Picture 3"/>
          <p:cNvPicPr>
            <a:picLocks noChangeAspect="1"/>
          </p:cNvPicPr>
          <p:nvPr/>
        </p:nvPicPr>
        <p:blipFill>
          <a:blip r:embed="rId2"/>
          <a:stretch>
            <a:fillRect/>
          </a:stretch>
        </p:blipFill>
        <p:spPr>
          <a:xfrm>
            <a:off x="509776" y="2816193"/>
            <a:ext cx="3362325" cy="1714500"/>
          </a:xfrm>
          <a:prstGeom prst="rect">
            <a:avLst/>
          </a:prstGeom>
        </p:spPr>
      </p:pic>
      <p:pic>
        <p:nvPicPr>
          <p:cNvPr id="5" name="Picture 4"/>
          <p:cNvPicPr>
            <a:picLocks noChangeAspect="1"/>
          </p:cNvPicPr>
          <p:nvPr/>
        </p:nvPicPr>
        <p:blipFill>
          <a:blip r:embed="rId3"/>
          <a:stretch>
            <a:fillRect/>
          </a:stretch>
        </p:blipFill>
        <p:spPr>
          <a:xfrm>
            <a:off x="4911599" y="1449356"/>
            <a:ext cx="3105150" cy="4448175"/>
          </a:xfrm>
          <a:prstGeom prst="rect">
            <a:avLst/>
          </a:prstGeom>
        </p:spPr>
      </p:pic>
      <p:sp>
        <p:nvSpPr>
          <p:cNvPr id="6" name="TextBox 5"/>
          <p:cNvSpPr txBox="1"/>
          <p:nvPr/>
        </p:nvSpPr>
        <p:spPr>
          <a:xfrm>
            <a:off x="1173640" y="5897531"/>
            <a:ext cx="2446504" cy="430887"/>
          </a:xfrm>
          <a:prstGeom prst="rect">
            <a:avLst/>
          </a:prstGeom>
          <a:noFill/>
        </p:spPr>
        <p:txBody>
          <a:bodyPr wrap="none" rtlCol="0">
            <a:spAutoFit/>
          </a:bodyPr>
          <a:lstStyle/>
          <a:p>
            <a:r>
              <a:rPr lang="en-US" sz="2200" dirty="0" smtClean="0"/>
              <a:t>“T” vs. “C” problem</a:t>
            </a:r>
            <a:endParaRPr lang="en-US" sz="2200" dirty="0"/>
          </a:p>
        </p:txBody>
      </p:sp>
      <p:sp>
        <p:nvSpPr>
          <p:cNvPr id="7" name="TextBox 6"/>
          <p:cNvSpPr txBox="1"/>
          <p:nvPr/>
        </p:nvSpPr>
        <p:spPr>
          <a:xfrm>
            <a:off x="5624970" y="5897531"/>
            <a:ext cx="2007473" cy="430887"/>
          </a:xfrm>
          <a:prstGeom prst="rect">
            <a:avLst/>
          </a:prstGeom>
          <a:noFill/>
        </p:spPr>
        <p:txBody>
          <a:bodyPr wrap="none" rtlCol="0">
            <a:spAutoFit/>
          </a:bodyPr>
          <a:lstStyle/>
          <a:p>
            <a:r>
              <a:rPr lang="en-US" sz="2200" dirty="0" smtClean="0"/>
              <a:t>Simple </a:t>
            </a:r>
            <a:r>
              <a:rPr lang="en-US" sz="2200" dirty="0" err="1" smtClean="0"/>
              <a:t>ConvNet</a:t>
            </a:r>
            <a:endParaRPr lang="en-US" sz="2200" dirty="0"/>
          </a:p>
        </p:txBody>
      </p:sp>
      <p:sp>
        <p:nvSpPr>
          <p:cNvPr id="3" name="Slide Number Placeholder 2"/>
          <p:cNvSpPr>
            <a:spLocks noGrp="1"/>
          </p:cNvSpPr>
          <p:nvPr>
            <p:ph type="sldNum" sz="quarter" idx="12"/>
          </p:nvPr>
        </p:nvSpPr>
        <p:spPr/>
        <p:txBody>
          <a:bodyPr/>
          <a:lstStyle/>
          <a:p>
            <a:fld id="{3AF709D0-6125-4E69-AAA3-543C9C01CF4B}" type="slidenum">
              <a:rPr lang="en-US" smtClean="0"/>
              <a:t>80</a:t>
            </a:fld>
            <a:endParaRPr lang="en-US"/>
          </a:p>
        </p:txBody>
      </p:sp>
    </p:spTree>
    <p:extLst>
      <p:ext uri="{BB962C8B-B14F-4D97-AF65-F5344CB8AC3E}">
        <p14:creationId xmlns:p14="http://schemas.microsoft.com/office/powerpoint/2010/main" val="24617255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a:t>
            </a:r>
            <a:r>
              <a:rPr lang="en-US" dirty="0" err="1" smtClean="0"/>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smtClean="0"/>
              <a:t>Gradient-Based Learning Applied to Document Recognition</a:t>
            </a:r>
            <a:r>
              <a:rPr lang="en-US" dirty="0" smtClean="0"/>
              <a:t>, </a:t>
            </a:r>
          </a:p>
          <a:p>
            <a:r>
              <a:rPr lang="en-US" dirty="0" err="1" smtClean="0"/>
              <a:t>Lecun</a:t>
            </a:r>
            <a:r>
              <a:rPr lang="en-US" dirty="0" smtClean="0"/>
              <a:t> et al., 1998</a:t>
            </a:r>
            <a:endParaRPr lang="en-US" dirty="0"/>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Slide Number Placeholder 2"/>
          <p:cNvSpPr>
            <a:spLocks noGrp="1"/>
          </p:cNvSpPr>
          <p:nvPr>
            <p:ph type="sldNum" sz="quarter" idx="12"/>
          </p:nvPr>
        </p:nvSpPr>
        <p:spPr/>
        <p:txBody>
          <a:bodyPr/>
          <a:lstStyle/>
          <a:p>
            <a:fld id="{3AF709D0-6125-4E69-AAA3-543C9C01CF4B}" type="slidenum">
              <a:rPr lang="en-US" smtClean="0"/>
              <a:t>81</a:t>
            </a:fld>
            <a:endParaRPr lang="en-US"/>
          </a:p>
        </p:txBody>
      </p:sp>
    </p:spTree>
    <p:extLst>
      <p:ext uri="{BB962C8B-B14F-4D97-AF65-F5344CB8AC3E}">
        <p14:creationId xmlns:p14="http://schemas.microsoft.com/office/powerpoint/2010/main" val="2523964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Content Placeholder 2"/>
          <p:cNvSpPr>
            <a:spLocks noGrp="1"/>
          </p:cNvSpPr>
          <p:nvPr>
            <p:ph idx="1"/>
          </p:nvPr>
        </p:nvSpPr>
        <p:spPr/>
        <p:txBody>
          <a:bodyPr/>
          <a:lstStyle/>
          <a:p>
            <a:r>
              <a:rPr lang="en-US" dirty="0" smtClean="0">
                <a:hlinkClick r:id="rId2"/>
              </a:rPr>
              <a:t>http</a:t>
            </a:r>
            <a:r>
              <a:rPr lang="en-US" dirty="0">
                <a:hlinkClick r:id="rId2"/>
              </a:rPr>
              <a:t>://</a:t>
            </a:r>
            <a:r>
              <a:rPr lang="en-US" dirty="0" smtClean="0">
                <a:hlinkClick r:id="rId2"/>
              </a:rPr>
              <a:t>cs.stanford.edu/people/karpathy/convnetjs/demo/mnist.html</a:t>
            </a:r>
            <a:endParaRPr lang="en-US" dirty="0" smtClean="0"/>
          </a:p>
          <a:p>
            <a:r>
              <a:rPr lang="en-US" dirty="0" err="1" smtClean="0"/>
              <a:t>ConvNetJS</a:t>
            </a:r>
            <a:r>
              <a:rPr lang="en-US" dirty="0" smtClean="0"/>
              <a:t> by Andrej </a:t>
            </a:r>
            <a:r>
              <a:rPr lang="en-US" dirty="0" err="1" smtClean="0"/>
              <a:t>Karpathy</a:t>
            </a:r>
            <a:r>
              <a:rPr lang="en-US" dirty="0" smtClean="0"/>
              <a:t> (Ph.D. student at Stanford)</a:t>
            </a:r>
          </a:p>
          <a:p>
            <a:pPr marL="0" indent="0">
              <a:buNone/>
            </a:pPr>
            <a:endParaRPr lang="en-US" dirty="0"/>
          </a:p>
          <a:p>
            <a:pPr marL="0" indent="0">
              <a:buNone/>
            </a:pPr>
            <a:r>
              <a:rPr lang="en-US" dirty="0" smtClean="0"/>
              <a:t>Software libraries</a:t>
            </a:r>
          </a:p>
          <a:p>
            <a:r>
              <a:rPr lang="en-US" dirty="0" err="1" smtClean="0"/>
              <a:t>Caffe</a:t>
            </a:r>
            <a:r>
              <a:rPr lang="en-US" dirty="0" smtClean="0"/>
              <a:t> (C++, python, </a:t>
            </a:r>
            <a:r>
              <a:rPr lang="en-US" dirty="0" err="1" smtClean="0"/>
              <a:t>matlab</a:t>
            </a:r>
            <a:r>
              <a:rPr lang="en-US" dirty="0" smtClean="0"/>
              <a:t>)</a:t>
            </a:r>
          </a:p>
          <a:p>
            <a:r>
              <a:rPr lang="en-US" dirty="0" smtClean="0"/>
              <a:t>Torch7 (C++, </a:t>
            </a:r>
            <a:r>
              <a:rPr lang="en-US" dirty="0" err="1" smtClean="0"/>
              <a:t>lua</a:t>
            </a:r>
            <a:r>
              <a:rPr lang="en-US" dirty="0" smtClean="0"/>
              <a:t>)</a:t>
            </a:r>
          </a:p>
          <a:p>
            <a:r>
              <a:rPr lang="en-US" dirty="0" err="1" smtClean="0"/>
              <a:t>Theano</a:t>
            </a:r>
            <a:r>
              <a:rPr lang="en-US" dirty="0" smtClean="0"/>
              <a:t> (python)</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82</a:t>
            </a:fld>
            <a:endParaRPr lang="en-US"/>
          </a:p>
        </p:txBody>
      </p:sp>
    </p:spTree>
    <p:extLst>
      <p:ext uri="{BB962C8B-B14F-4D97-AF65-F5344CB8AC3E}">
        <p14:creationId xmlns:p14="http://schemas.microsoft.com/office/powerpoint/2010/main" val="41604188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fall of </a:t>
            </a:r>
            <a:r>
              <a:rPr lang="en-US" dirty="0" err="1" smtClean="0"/>
              <a:t>ConvNets</a:t>
            </a:r>
            <a:endParaRPr lang="en-US" dirty="0"/>
          </a:p>
        </p:txBody>
      </p:sp>
      <p:sp>
        <p:nvSpPr>
          <p:cNvPr id="3" name="Content Placeholder 2"/>
          <p:cNvSpPr>
            <a:spLocks noGrp="1"/>
          </p:cNvSpPr>
          <p:nvPr>
            <p:ph idx="1"/>
          </p:nvPr>
        </p:nvSpPr>
        <p:spPr/>
        <p:txBody>
          <a:bodyPr/>
          <a:lstStyle/>
          <a:p>
            <a:r>
              <a:rPr lang="en-US" dirty="0" smtClean="0"/>
              <a:t>The rise of Support Vector Machines (SVMs)</a:t>
            </a:r>
          </a:p>
          <a:p>
            <a:r>
              <a:rPr lang="en-US" dirty="0" smtClean="0"/>
              <a:t>Mathematical advantages (theory, convex optimization)</a:t>
            </a:r>
          </a:p>
          <a:p>
            <a:r>
              <a:rPr lang="en-US" dirty="0" smtClean="0"/>
              <a:t>Competitive performance on tasks such as digit classification</a:t>
            </a:r>
          </a:p>
          <a:p>
            <a:r>
              <a:rPr lang="en-US" dirty="0" smtClean="0"/>
              <a:t>Neural </a:t>
            </a:r>
            <a:r>
              <a:rPr lang="en-US" dirty="0"/>
              <a:t>n</a:t>
            </a:r>
            <a:r>
              <a:rPr lang="en-US" dirty="0" smtClean="0"/>
              <a:t>ets </a:t>
            </a:r>
            <a:r>
              <a:rPr lang="en-US" dirty="0"/>
              <a:t>b</a:t>
            </a:r>
            <a:r>
              <a:rPr lang="en-US" dirty="0" smtClean="0"/>
              <a:t>ecame </a:t>
            </a:r>
            <a:r>
              <a:rPr lang="en-US" dirty="0"/>
              <a:t>unpopular in the mid 1990s</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83</a:t>
            </a:fld>
            <a:endParaRPr lang="en-US"/>
          </a:p>
        </p:txBody>
      </p:sp>
    </p:spTree>
    <p:extLst>
      <p:ext uri="{BB962C8B-B14F-4D97-AF65-F5344CB8AC3E}">
        <p14:creationId xmlns:p14="http://schemas.microsoft.com/office/powerpoint/2010/main" val="34011749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key to SVMs</a:t>
            </a:r>
            <a:endParaRPr lang="en-US" dirty="0"/>
          </a:p>
        </p:txBody>
      </p:sp>
      <p:sp>
        <p:nvSpPr>
          <p:cNvPr id="3" name="Content Placeholder 2"/>
          <p:cNvSpPr>
            <a:spLocks noGrp="1"/>
          </p:cNvSpPr>
          <p:nvPr>
            <p:ph idx="1"/>
          </p:nvPr>
        </p:nvSpPr>
        <p:spPr/>
        <p:txBody>
          <a:bodyPr/>
          <a:lstStyle/>
          <a:p>
            <a:r>
              <a:rPr lang="en-US" i="1" dirty="0" smtClean="0"/>
              <a:t>It’s all about the features</a:t>
            </a:r>
            <a:endParaRPr lang="en-US" i="1" dirty="0"/>
          </a:p>
        </p:txBody>
      </p:sp>
      <p:pic>
        <p:nvPicPr>
          <p:cNvPr id="4" name="Picture 3"/>
          <p:cNvPicPr>
            <a:picLocks noChangeAspect="1"/>
          </p:cNvPicPr>
          <p:nvPr/>
        </p:nvPicPr>
        <p:blipFill>
          <a:blip r:embed="rId2"/>
          <a:stretch>
            <a:fillRect/>
          </a:stretch>
        </p:blipFill>
        <p:spPr>
          <a:xfrm>
            <a:off x="132816" y="2841286"/>
            <a:ext cx="8878368" cy="2765393"/>
          </a:xfrm>
          <a:prstGeom prst="rect">
            <a:avLst/>
          </a:prstGeom>
        </p:spPr>
      </p:pic>
      <p:sp>
        <p:nvSpPr>
          <p:cNvPr id="5" name="Rectangle 4"/>
          <p:cNvSpPr/>
          <p:nvPr/>
        </p:nvSpPr>
        <p:spPr>
          <a:xfrm>
            <a:off x="1766842" y="5897190"/>
            <a:ext cx="5610315" cy="646331"/>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p:txBody>
      </p:sp>
      <p:sp>
        <p:nvSpPr>
          <p:cNvPr id="6" name="TextBox 5"/>
          <p:cNvSpPr txBox="1"/>
          <p:nvPr/>
        </p:nvSpPr>
        <p:spPr>
          <a:xfrm>
            <a:off x="6886823" y="2227609"/>
            <a:ext cx="1710726" cy="646331"/>
          </a:xfrm>
          <a:prstGeom prst="rect">
            <a:avLst/>
          </a:prstGeom>
          <a:noFill/>
        </p:spPr>
        <p:txBody>
          <a:bodyPr wrap="none" rtlCol="0">
            <a:spAutoFit/>
          </a:bodyPr>
          <a:lstStyle/>
          <a:p>
            <a:pPr algn="ctr"/>
            <a:r>
              <a:rPr lang="en-US" dirty="0" smtClean="0"/>
              <a:t>SVM weights</a:t>
            </a:r>
          </a:p>
          <a:p>
            <a:pPr algn="ctr"/>
            <a:r>
              <a:rPr lang="en-US" dirty="0" smtClean="0"/>
              <a:t>(+)                    (-)</a:t>
            </a:r>
            <a:endParaRPr lang="en-US" dirty="0"/>
          </a:p>
        </p:txBody>
      </p:sp>
      <p:sp>
        <p:nvSpPr>
          <p:cNvPr id="7" name="TextBox 6"/>
          <p:cNvSpPr txBox="1"/>
          <p:nvPr/>
        </p:nvSpPr>
        <p:spPr>
          <a:xfrm>
            <a:off x="5106690" y="2227609"/>
            <a:ext cx="1449756" cy="369332"/>
          </a:xfrm>
          <a:prstGeom prst="rect">
            <a:avLst/>
          </a:prstGeom>
          <a:noFill/>
        </p:spPr>
        <p:txBody>
          <a:bodyPr wrap="none" rtlCol="0">
            <a:spAutoFit/>
          </a:bodyPr>
          <a:lstStyle/>
          <a:p>
            <a:pPr algn="ctr"/>
            <a:r>
              <a:rPr lang="en-US" dirty="0" smtClean="0"/>
              <a:t>HOG features</a:t>
            </a:r>
            <a:endParaRPr lang="en-US" dirty="0"/>
          </a:p>
        </p:txBody>
      </p:sp>
      <p:sp>
        <p:nvSpPr>
          <p:cNvPr id="8" name="Slide Number Placeholder 7"/>
          <p:cNvSpPr>
            <a:spLocks noGrp="1"/>
          </p:cNvSpPr>
          <p:nvPr>
            <p:ph type="sldNum" sz="quarter" idx="12"/>
          </p:nvPr>
        </p:nvSpPr>
        <p:spPr/>
        <p:txBody>
          <a:bodyPr/>
          <a:lstStyle/>
          <a:p>
            <a:fld id="{3AF709D0-6125-4E69-AAA3-543C9C01CF4B}" type="slidenum">
              <a:rPr lang="en-US" smtClean="0"/>
              <a:t>84</a:t>
            </a:fld>
            <a:endParaRPr lang="en-US"/>
          </a:p>
        </p:txBody>
      </p:sp>
    </p:spTree>
    <p:extLst>
      <p:ext uri="{BB962C8B-B14F-4D97-AF65-F5344CB8AC3E}">
        <p14:creationId xmlns:p14="http://schemas.microsoft.com/office/powerpoint/2010/main" val="4174506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idea of “deep learning”</a:t>
            </a:r>
            <a:endParaRPr lang="en-US" dirty="0"/>
          </a:p>
        </p:txBody>
      </p:sp>
      <p:sp>
        <p:nvSpPr>
          <p:cNvPr id="3" name="Content Placeholder 2"/>
          <p:cNvSpPr>
            <a:spLocks noGrp="1"/>
          </p:cNvSpPr>
          <p:nvPr>
            <p:ph idx="1"/>
          </p:nvPr>
        </p:nvSpPr>
        <p:spPr/>
        <p:txBody>
          <a:bodyPr/>
          <a:lstStyle/>
          <a:p>
            <a:r>
              <a:rPr lang="en-US" dirty="0" smtClean="0"/>
              <a:t>Input: the “</a:t>
            </a:r>
            <a:r>
              <a:rPr lang="en-US" i="1" dirty="0" smtClean="0"/>
              <a:t>raw</a:t>
            </a:r>
            <a:r>
              <a:rPr lang="en-US" dirty="0" smtClean="0"/>
              <a:t>” signal (image, waveform, …)</a:t>
            </a:r>
          </a:p>
          <a:p>
            <a:endParaRPr lang="en-US" dirty="0"/>
          </a:p>
          <a:p>
            <a:r>
              <a:rPr lang="en-US" dirty="0" smtClean="0"/>
              <a:t>Features: hierarchy of features is </a:t>
            </a:r>
            <a:r>
              <a:rPr lang="en-US" i="1" dirty="0" smtClean="0"/>
              <a:t>learned </a:t>
            </a:r>
            <a:r>
              <a:rPr lang="en-US" dirty="0" smtClean="0"/>
              <a:t>from the raw input</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85</a:t>
            </a:fld>
            <a:endParaRPr lang="en-US"/>
          </a:p>
        </p:txBody>
      </p:sp>
    </p:spTree>
    <p:extLst>
      <p:ext uri="{BB962C8B-B14F-4D97-AF65-F5344CB8AC3E}">
        <p14:creationId xmlns:p14="http://schemas.microsoft.com/office/powerpoint/2010/main" val="180304359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rgbClr val="C00000"/>
                </a:solidFill>
              </a:rPr>
              <a:t>If SVMs killed neural nets, how did they come back (in computer vision)?</a:t>
            </a:r>
          </a:p>
        </p:txBody>
      </p:sp>
      <p:sp>
        <p:nvSpPr>
          <p:cNvPr id="2" name="Slide Number Placeholder 1"/>
          <p:cNvSpPr>
            <a:spLocks noGrp="1"/>
          </p:cNvSpPr>
          <p:nvPr>
            <p:ph type="sldNum" sz="quarter" idx="12"/>
          </p:nvPr>
        </p:nvSpPr>
        <p:spPr/>
        <p:txBody>
          <a:bodyPr/>
          <a:lstStyle/>
          <a:p>
            <a:fld id="{3AF709D0-6125-4E69-AAA3-543C9C01CF4B}" type="slidenum">
              <a:rPr lang="en-US" smtClean="0"/>
              <a:t>86</a:t>
            </a:fld>
            <a:endParaRPr lang="en-US"/>
          </a:p>
        </p:txBody>
      </p:sp>
    </p:spTree>
    <p:extLst>
      <p:ext uri="{BB962C8B-B14F-4D97-AF65-F5344CB8AC3E}">
        <p14:creationId xmlns:p14="http://schemas.microsoft.com/office/powerpoint/2010/main" val="35109503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since the 1980s?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More layers</a:t>
                </a:r>
              </a:p>
              <a:p>
                <a:pPr lvl="1"/>
                <a:r>
                  <a:rPr lang="en-US" dirty="0" smtClean="0"/>
                  <a:t>LeNet-3 and LeNet-5 had 3 and 5 learnable layers</a:t>
                </a:r>
              </a:p>
              <a:p>
                <a:pPr lvl="1"/>
                <a:r>
                  <a:rPr lang="en-US" dirty="0" smtClean="0"/>
                  <a:t>Current models have 8 – 20+</a:t>
                </a:r>
              </a:p>
              <a:p>
                <a:r>
                  <a:rPr lang="en-US" dirty="0" smtClean="0"/>
                  <a:t>“</a:t>
                </a:r>
                <a:r>
                  <a:rPr lang="en-US" dirty="0" err="1" smtClean="0"/>
                  <a:t>ReLU</a:t>
                </a:r>
                <a:r>
                  <a:rPr lang="en-US" dirty="0" smtClean="0"/>
                  <a:t>” non-</a:t>
                </a:r>
                <a:r>
                  <a:rPr lang="en-US" dirty="0" err="1" smtClean="0"/>
                  <a:t>linearities</a:t>
                </a:r>
                <a:r>
                  <a:rPr lang="en-US" dirty="0" smtClean="0"/>
                  <a:t> (Rectified Linear Unit)</a:t>
                </a:r>
                <a:endParaRPr lang="en-US" dirty="0"/>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smtClean="0"/>
              </a:p>
              <a:p>
                <a:pPr lvl="1"/>
                <a:r>
                  <a:rPr lang="en-US" dirty="0" smtClean="0"/>
                  <a:t>Gradient doesn’t vanish</a:t>
                </a:r>
              </a:p>
              <a:p>
                <a:r>
                  <a:rPr lang="en-US" dirty="0" smtClean="0"/>
                  <a:t>“Dropout” regularization</a:t>
                </a:r>
              </a:p>
              <a:p>
                <a:r>
                  <a:rPr lang="en-US" dirty="0" smtClean="0">
                    <a:solidFill>
                      <a:srgbClr val="C00000"/>
                    </a:solidFill>
                  </a:rPr>
                  <a:t>Fast GPU implementations</a:t>
                </a:r>
              </a:p>
              <a:p>
                <a:r>
                  <a:rPr lang="en-US" dirty="0" smtClean="0">
                    <a:solidFill>
                      <a:srgbClr val="C00000"/>
                    </a:solidFill>
                  </a:rPr>
                  <a:t>More data</a:t>
                </a:r>
                <a:endParaRPr lang="en-US"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AF709D0-6125-4E69-AAA3-543C9C01CF4B}" type="slidenum">
              <a:rPr lang="en-US" smtClean="0"/>
              <a:t>87</a:t>
            </a:fld>
            <a:endParaRPr lang="en-US"/>
          </a:p>
        </p:txBody>
      </p:sp>
    </p:spTree>
    <p:extLst>
      <p:ext uri="{BB962C8B-B14F-4D97-AF65-F5344CB8AC3E}">
        <p14:creationId xmlns:p14="http://schemas.microsoft.com/office/powerpoint/2010/main" val="10419385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smtClean="0"/>
              <a:t>What else? Object Proposals</a:t>
            </a:r>
            <a:endParaRPr lang="en-US" dirty="0"/>
          </a:p>
        </p:txBody>
      </p:sp>
      <p:sp>
        <p:nvSpPr>
          <p:cNvPr id="3" name="Content Placeholder 2"/>
          <p:cNvSpPr>
            <a:spLocks noGrp="1"/>
          </p:cNvSpPr>
          <p:nvPr>
            <p:ph idx="1"/>
          </p:nvPr>
        </p:nvSpPr>
        <p:spPr>
          <a:xfrm>
            <a:off x="628650" y="1058702"/>
            <a:ext cx="7886700" cy="5519079"/>
          </a:xfrm>
        </p:spPr>
        <p:txBody>
          <a:bodyPr>
            <a:normAutofit/>
          </a:bodyPr>
          <a:lstStyle/>
          <a:p>
            <a:r>
              <a:rPr lang="en-US" dirty="0" smtClean="0"/>
              <a:t>Sliding window based object detection</a:t>
            </a:r>
          </a:p>
          <a:p>
            <a:endParaRPr lang="en-US" dirty="0"/>
          </a:p>
          <a:p>
            <a:endParaRPr lang="en-US" dirty="0" smtClean="0"/>
          </a:p>
          <a:p>
            <a:endParaRPr lang="en-US" dirty="0"/>
          </a:p>
          <a:p>
            <a:endParaRPr lang="en-US" dirty="0" smtClean="0"/>
          </a:p>
          <a:p>
            <a:r>
              <a:rPr lang="en-US" dirty="0" smtClean="0"/>
              <a:t>Object proposals</a:t>
            </a:r>
          </a:p>
          <a:p>
            <a:pPr lvl="1"/>
            <a:r>
              <a:rPr lang="en-US" dirty="0"/>
              <a:t>Fast execution</a:t>
            </a:r>
          </a:p>
          <a:p>
            <a:pPr lvl="1"/>
            <a:r>
              <a:rPr lang="en-US" dirty="0"/>
              <a:t>High recall with low # of candidate boxes</a:t>
            </a:r>
          </a:p>
          <a:p>
            <a:endParaRPr lang="en-US" dirty="0"/>
          </a:p>
          <a:p>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smtClean="0"/>
              <a:t>Iterate </a:t>
            </a:r>
            <a:r>
              <a:rPr lang="en-US" sz="2400" dirty="0"/>
              <a:t>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
        <p:nvSpPr>
          <p:cNvPr id="7" name="Slide Number Placeholder 6"/>
          <p:cNvSpPr>
            <a:spLocks noGrp="1"/>
          </p:cNvSpPr>
          <p:nvPr>
            <p:ph type="sldNum" sz="quarter" idx="12"/>
          </p:nvPr>
        </p:nvSpPr>
        <p:spPr/>
        <p:txBody>
          <a:bodyPr/>
          <a:lstStyle/>
          <a:p>
            <a:fld id="{3AF709D0-6125-4E69-AAA3-543C9C01CF4B}" type="slidenum">
              <a:rPr lang="en-US" smtClean="0"/>
              <a:t>88</a:t>
            </a:fld>
            <a:endParaRPr lang="en-US"/>
          </a:p>
        </p:txBody>
      </p:sp>
      <mc:AlternateContent xmlns:mc="http://schemas.openxmlformats.org/markup-compatibility/2006">
        <mc:Choice xmlns:p14="http://schemas.microsoft.com/office/powerpoint/2010/main" Requires="p14">
          <p:contentPart p14:bwMode="auto" r:id="rId6">
            <p14:nvContentPartPr>
              <p14:cNvPr id="9" name="Ink 8"/>
              <p14:cNvContentPartPr/>
              <p14:nvPr/>
            </p14:nvContentPartPr>
            <p14:xfrm>
              <a:off x="1150200" y="5191560"/>
              <a:ext cx="488880" cy="567360"/>
            </p14:xfrm>
          </p:contentPart>
        </mc:Choice>
        <mc:Fallback>
          <p:pic>
            <p:nvPicPr>
              <p:cNvPr id="9" name="Ink 8"/>
              <p:cNvPicPr/>
              <p:nvPr/>
            </p:nvPicPr>
            <p:blipFill>
              <a:blip r:embed="rId7"/>
              <a:stretch>
                <a:fillRect/>
              </a:stretch>
            </p:blipFill>
            <p:spPr>
              <a:xfrm>
                <a:off x="1142640" y="5185800"/>
                <a:ext cx="501120" cy="576360"/>
              </a:xfrm>
              <a:prstGeom prst="rect">
                <a:avLst/>
              </a:prstGeom>
            </p:spPr>
          </p:pic>
        </mc:Fallback>
      </mc:AlternateContent>
    </p:spTree>
    <p:extLst>
      <p:ext uri="{BB962C8B-B14F-4D97-AF65-F5344CB8AC3E}">
        <p14:creationId xmlns:p14="http://schemas.microsoft.com/office/powerpoint/2010/main" val="15843508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a:t>
            </a:r>
            <a:r>
              <a:rPr lang="en-US" dirty="0" smtClean="0"/>
              <a:t>he </a:t>
            </a:r>
            <a:r>
              <a:rPr lang="en-US" dirty="0"/>
              <a:t>number </a:t>
            </a:r>
            <a:r>
              <a:rPr lang="en-US"/>
              <a:t>of </a:t>
            </a:r>
            <a:r>
              <a:rPr lang="en-US" smtClean="0"/>
              <a:t>contours wholly </a:t>
            </a:r>
            <a:r>
              <a:rPr lang="en-US" dirty="0"/>
              <a:t>enclosed by a bounding box is indicative of </a:t>
            </a:r>
            <a:endParaRPr lang="en-US" dirty="0" smtClean="0"/>
          </a:p>
          <a:p>
            <a:r>
              <a:rPr lang="en-US" dirty="0" smtClean="0"/>
              <a:t>the </a:t>
            </a:r>
            <a:r>
              <a:rPr lang="en-US" dirty="0"/>
              <a:t>likelihood of the </a:t>
            </a:r>
            <a:r>
              <a:rPr lang="en-US" dirty="0" smtClean="0"/>
              <a:t>box containing </a:t>
            </a:r>
            <a:r>
              <a:rPr lang="en-US" dirty="0"/>
              <a:t>an object.</a:t>
            </a:r>
          </a:p>
        </p:txBody>
      </p:sp>
      <p:sp>
        <p:nvSpPr>
          <p:cNvPr id="3" name="Slide Number Placeholder 2"/>
          <p:cNvSpPr>
            <a:spLocks noGrp="1"/>
          </p:cNvSpPr>
          <p:nvPr>
            <p:ph type="sldNum" sz="quarter" idx="12"/>
          </p:nvPr>
        </p:nvSpPr>
        <p:spPr/>
        <p:txBody>
          <a:bodyPr/>
          <a:lstStyle/>
          <a:p>
            <a:fld id="{3AF709D0-6125-4E69-AAA3-543C9C01CF4B}" type="slidenum">
              <a:rPr lang="en-US" smtClean="0"/>
              <a:t>89</a:t>
            </a:fld>
            <a:endParaRPr lang="en-US"/>
          </a:p>
        </p:txBody>
      </p:sp>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1753560" y="342360"/>
              <a:ext cx="959040" cy="692280"/>
            </p14:xfrm>
          </p:contentPart>
        </mc:Choice>
        <mc:Fallback>
          <p:pic>
            <p:nvPicPr>
              <p:cNvPr id="4" name="Ink 3"/>
              <p:cNvPicPr/>
              <p:nvPr/>
            </p:nvPicPr>
            <p:blipFill>
              <a:blip r:embed="rId4"/>
              <a:stretch>
                <a:fillRect/>
              </a:stretch>
            </p:blipFill>
            <p:spPr>
              <a:xfrm>
                <a:off x="1746360" y="334080"/>
                <a:ext cx="972720" cy="705960"/>
              </a:xfrm>
              <a:prstGeom prst="rect">
                <a:avLst/>
              </a:prstGeom>
            </p:spPr>
          </p:pic>
        </mc:Fallback>
      </mc:AlternateContent>
    </p:spTree>
    <p:extLst>
      <p:ext uri="{BB962C8B-B14F-4D97-AF65-F5344CB8AC3E}">
        <p14:creationId xmlns:p14="http://schemas.microsoft.com/office/powerpoint/2010/main" val="151258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Ross’s Own System: Region CNNs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Competitive Results</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332640" y="962640"/>
              <a:ext cx="7471080" cy="1514520"/>
            </p14:xfrm>
          </p:contentPart>
        </mc:Choice>
        <mc:Fallback>
          <p:pic>
            <p:nvPicPr>
              <p:cNvPr id="3" name="Ink 2"/>
              <p:cNvPicPr/>
              <p:nvPr/>
            </p:nvPicPr>
            <p:blipFill>
              <a:blip r:embed="rId4"/>
              <a:stretch>
                <a:fillRect/>
              </a:stretch>
            </p:blipFill>
            <p:spPr>
              <a:xfrm>
                <a:off x="324720" y="954720"/>
                <a:ext cx="7488000" cy="1532880"/>
              </a:xfrm>
              <a:prstGeom prst="rect">
                <a:avLst/>
              </a:prstGeom>
            </p:spPr>
          </p:pic>
        </mc:Fallback>
      </mc:AlternateContent>
    </p:spTree>
    <p:extLst>
      <p:ext uri="{BB962C8B-B14F-4D97-AF65-F5344CB8AC3E}">
        <p14:creationId xmlns:p14="http://schemas.microsoft.com/office/powerpoint/2010/main" val="3781525148"/>
      </p:ext>
    </p:extLst>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Regions for Six Object Classes</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735144"/>
      </p:ext>
    </p:extLst>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Finale</a:t>
            </a:r>
            <a:endParaRPr lang="en-US" dirty="0"/>
          </a:p>
        </p:txBody>
      </p:sp>
      <p:sp>
        <p:nvSpPr>
          <p:cNvPr id="3" name="Content Placeholder 2"/>
          <p:cNvSpPr>
            <a:spLocks noGrp="1"/>
          </p:cNvSpPr>
          <p:nvPr>
            <p:ph idx="1"/>
          </p:nvPr>
        </p:nvSpPr>
        <p:spPr/>
        <p:txBody>
          <a:bodyPr>
            <a:normAutofit lnSpcReduction="10000"/>
          </a:bodyPr>
          <a:lstStyle/>
          <a:p>
            <a:r>
              <a:rPr lang="en-US" dirty="0" smtClean="0"/>
              <a:t>Object recognition has moved rapidly in the last 12 years to becoming very appearance based.</a:t>
            </a:r>
          </a:p>
          <a:p>
            <a:r>
              <a:rPr lang="en-US" dirty="0" smtClean="0"/>
              <a:t>The HOG descriptor lead to fast recognition of specific views of generic objects, starting with pedestrians and using SVMs.</a:t>
            </a:r>
          </a:p>
          <a:p>
            <a:r>
              <a:rPr lang="en-US" dirty="0" smtClean="0"/>
              <a:t>Deformable parts models extended that to allow more objects with articulated limbs, but still specific views.</a:t>
            </a:r>
          </a:p>
          <a:p>
            <a:r>
              <a:rPr lang="en-US" dirty="0" smtClean="0"/>
              <a:t>CNNs have become the method of choice; they learn from huge amounts of data and can learn multiple views of </a:t>
            </a:r>
            <a:r>
              <a:rPr lang="en-US" smtClean="0"/>
              <a:t>each object class.</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93</a:t>
            </a:fld>
            <a:endParaRPr lang="en-US"/>
          </a:p>
        </p:txBody>
      </p:sp>
    </p:spTree>
    <p:extLst>
      <p:ext uri="{BB962C8B-B14F-4D97-AF65-F5344CB8AC3E}">
        <p14:creationId xmlns:p14="http://schemas.microsoft.com/office/powerpoint/2010/main" val="3859339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1529</TotalTime>
  <Words>2259</Words>
  <Application>Microsoft Office PowerPoint</Application>
  <PresentationFormat>On-screen Show (4:3)</PresentationFormat>
  <Paragraphs>677</Paragraphs>
  <Slides>93</Slides>
  <Notes>16</Notes>
  <HiddenSlides>2</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93</vt:i4>
      </vt:variant>
    </vt:vector>
  </HeadingPairs>
  <TitlesOfParts>
    <vt:vector size="106" baseType="lpstr">
      <vt:lpstr>ＭＳ Ｐゴシック</vt:lpstr>
      <vt:lpstr>Arial</vt:lpstr>
      <vt:lpstr>Calibri</vt:lpstr>
      <vt:lpstr>Calibri Light</vt:lpstr>
      <vt:lpstr>Cambria Math</vt:lpstr>
      <vt:lpstr>Gill Sans</vt:lpstr>
      <vt:lpstr>Helvetica</vt:lpstr>
      <vt:lpstr>Segoe UI</vt:lpstr>
      <vt:lpstr>Segoe UI Semilight</vt:lpstr>
      <vt:lpstr>SourceSansPro-Regular</vt:lpstr>
      <vt:lpstr>SourceSansPro-Semibold</vt:lpstr>
      <vt:lpstr>Wingdings</vt:lpstr>
      <vt:lpstr>Office Theme</vt:lpstr>
      <vt:lpstr>Object Recognition II</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1989</vt:lpstr>
      <vt:lpstr>Historical perspective – 1980</vt:lpstr>
      <vt:lpstr>Historical perspective – 1980</vt:lpstr>
      <vt:lpstr>Supervised learning – 1986</vt:lpstr>
      <vt:lpstr>Supervised learning – 1986 </vt:lpstr>
      <vt:lpstr>Practical ConvNets</vt:lpstr>
      <vt:lpstr>Demo</vt:lpstr>
      <vt:lpstr>The fall of ConvNets</vt:lpstr>
      <vt:lpstr>The key to SVMs</vt:lpstr>
      <vt:lpstr>Core idea of “deep learning”</vt:lpstr>
      <vt:lpstr>PowerPoint Presentation</vt:lpstr>
      <vt:lpstr>What’s new since the 1980s?</vt:lpstr>
      <vt:lpstr>What else? Object Proposals</vt:lpstr>
      <vt:lpstr>PowerPoint Presentation</vt:lpstr>
      <vt:lpstr>Ross’s Own System: Region CNNs</vt:lpstr>
      <vt:lpstr>           Competitive Results</vt:lpstr>
      <vt:lpstr>Top Regions for Six Object Classes</vt:lpstr>
      <vt:lpstr>Finale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shapiro</cp:lastModifiedBy>
  <cp:revision>138</cp:revision>
  <dcterms:created xsi:type="dcterms:W3CDTF">2014-11-24T16:45:48Z</dcterms:created>
  <dcterms:modified xsi:type="dcterms:W3CDTF">2017-05-08T21:30:31Z</dcterms:modified>
</cp:coreProperties>
</file>