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68" r:id="rId21"/>
    <p:sldId id="269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1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7" d="100"/>
          <a:sy n="77" d="100"/>
        </p:scale>
        <p:origin x="-2520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3085" r="12005" b="7985"/>
          <a:stretch/>
        </p:blipFill>
        <p:spPr bwMode="auto">
          <a:xfrm>
            <a:off x="228600" y="945221"/>
            <a:ext cx="8729330" cy="54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860" y="4033107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8862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0378" y="4033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4205" y="4773832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958498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3034" r="15926" b="7715"/>
          <a:stretch/>
        </p:blipFill>
        <p:spPr bwMode="auto">
          <a:xfrm>
            <a:off x="381000" y="685800"/>
            <a:ext cx="8157681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3558" r="15646" b="6891"/>
          <a:stretch/>
        </p:blipFill>
        <p:spPr bwMode="auto">
          <a:xfrm>
            <a:off x="609600" y="609600"/>
            <a:ext cx="8096037" cy="54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5020" r="13371" b="6929"/>
          <a:stretch/>
        </p:blipFill>
        <p:spPr bwMode="auto">
          <a:xfrm>
            <a:off x="457200" y="1006864"/>
            <a:ext cx="8424809" cy="5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5" y="5791200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for every class; we’ll see a simpler equation for 2 class.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applied to pairs of input data to evaluate </a:t>
            </a:r>
            <a:r>
              <a:rPr lang="en-US" altLang="en-US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Kernels can be all sorts of functions including polynomials and exponentials.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Simple Example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988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K(A,B) = A </a:t>
            </a:r>
            <a:r>
              <a:rPr lang="en-US" sz="2800" dirty="0" smtClean="0">
                <a:sym typeface="Symbol"/>
              </a:rPr>
              <a:t> B</a:t>
            </a:r>
          </a:p>
          <a:p>
            <a:r>
              <a:rPr lang="en-US" sz="2800" dirty="0" smtClean="0">
                <a:sym typeface="Symbol"/>
              </a:rPr>
              <a:t>known positive class points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sz="2800" dirty="0" smtClean="0">
                <a:sym typeface="Symbol"/>
              </a:rPr>
              <a:t>known negative class points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sz="2800" dirty="0" smtClean="0">
                <a:sym typeface="Symbol"/>
              </a:rPr>
              <a:t>support vectors: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 = {(1,0),(3,1),3,-1)} </a:t>
            </a:r>
            <a:r>
              <a:rPr lang="en-US" sz="2800" dirty="0" smtClean="0">
                <a:sym typeface="Symbol"/>
              </a:rPr>
              <a:t>with weights 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dirty="0" smtClean="0">
                <a:sym typeface="Symbol"/>
              </a:rPr>
              <a:t> = 3.5, .75, .75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classifier equation: f(x) = sign(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Σ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[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*K(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,x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)]-b) </a:t>
            </a:r>
            <a:endParaRPr lang="en-US" sz="2800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2903855" cy="2508885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1676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3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3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1911693" y="4267200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324" y="356355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dirty="0" smtClean="0">
                <a:solidFill>
                  <a:srgbClr val="0000FF"/>
                </a:solidFill>
              </a:rPr>
              <a:t>1,1</a:t>
            </a:r>
            <a:r>
              <a:rPr lang="en-US" sz="2000" dirty="0" smtClean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l-GR" sz="20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0142" y="4467208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sign(.75*(3,1) </a:t>
            </a:r>
            <a:r>
              <a:rPr lang="en-US" dirty="0" smtClean="0">
                <a:sym typeface="Symbol"/>
              </a:rPr>
              <a:t> (1,1) + .75*(3,-1)(1,1)+(-3.5)*(</a:t>
            </a:r>
            <a:r>
              <a:rPr lang="en-US" dirty="0" smtClean="0">
                <a:sym typeface="Symbol"/>
              </a:rPr>
              <a:t>1,0)</a:t>
            </a:r>
            <a:r>
              <a:rPr lang="en-US" dirty="0" smtClean="0">
                <a:sym typeface="Symbol"/>
              </a:rPr>
              <a:t>(1,1) -2)</a:t>
            </a:r>
          </a:p>
          <a:p>
            <a:r>
              <a:rPr lang="en-US" dirty="0" smtClean="0"/>
              <a:t>= sign(1 – 2) = sign(-1) = -  </a:t>
            </a:r>
            <a:r>
              <a:rPr lang="en-US" dirty="0" smtClean="0">
                <a:solidFill>
                  <a:srgbClr val="C00000"/>
                </a:solidFill>
              </a:rPr>
              <a:t>negative class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/>
                <a:gridCol w="1511590"/>
                <a:gridCol w="1511590"/>
                <a:gridCol w="1511590"/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 smtClean="0">
                <a:solidFill>
                  <a:srgbClr val="0000FF"/>
                </a:solidFill>
              </a:rPr>
              <a:t>negative</a:t>
            </a:r>
            <a:r>
              <a:rPr lang="en-US" sz="2400" dirty="0" smtClean="0">
                <a:solidFill>
                  <a:srgbClr val="0000FF"/>
                </a:solidFill>
              </a:rPr>
              <a:t>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2592</Words>
  <Application>Microsoft Office PowerPoint</Application>
  <PresentationFormat>On-screen Show (4:3)</PresentationFormat>
  <Paragraphs>550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PowerPoint Presentation</vt:lpstr>
      <vt:lpstr>PowerPoint Presentation</vt:lpstr>
      <vt:lpstr>PowerPoint Presentation</vt:lpstr>
      <vt:lpstr>PowerPoint Presentation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CSE</cp:lastModifiedBy>
  <cp:revision>59</cp:revision>
  <dcterms:created xsi:type="dcterms:W3CDTF">2016-08-16T00:29:09Z</dcterms:created>
  <dcterms:modified xsi:type="dcterms:W3CDTF">2017-05-01T18:12:59Z</dcterms:modified>
</cp:coreProperties>
</file>