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332" r:id="rId7"/>
    <p:sldId id="261" r:id="rId8"/>
    <p:sldId id="262" r:id="rId9"/>
    <p:sldId id="263" r:id="rId10"/>
    <p:sldId id="264" r:id="rId11"/>
    <p:sldId id="265" r:id="rId12"/>
    <p:sldId id="266" r:id="rId13"/>
    <p:sldId id="324" r:id="rId14"/>
    <p:sldId id="325" r:id="rId15"/>
    <p:sldId id="326" r:id="rId16"/>
    <p:sldId id="268" r:id="rId17"/>
    <p:sldId id="269" r:id="rId18"/>
    <p:sldId id="270" r:id="rId19"/>
    <p:sldId id="333" r:id="rId20"/>
    <p:sldId id="271" r:id="rId21"/>
    <p:sldId id="323" r:id="rId22"/>
    <p:sldId id="272" r:id="rId23"/>
    <p:sldId id="273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5" r:id="rId34"/>
    <p:sldId id="286" r:id="rId35"/>
    <p:sldId id="327" r:id="rId36"/>
    <p:sldId id="334" r:id="rId37"/>
    <p:sldId id="292" r:id="rId38"/>
    <p:sldId id="328" r:id="rId39"/>
    <p:sldId id="329" r:id="rId40"/>
    <p:sldId id="330" r:id="rId41"/>
    <p:sldId id="33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954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7T20:41:23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10201 13847 112 0,'0'4'44'0,"0"-4"-24"0,0 3-13 0,0-3 15 0,0 0-11 16,0 0-1-16,0 0 0 15,0 0 1-15,0 0-5 16,0 0 5-16,0 0 4 0,0 0-1 15,0 0 2 1,0 0-3-16,0 0 2 16,0 8-4-16,0-8 1 0,0 0-3 15,5 4 2-15,-5-4-4 0,4 4 1 16,-4-4-5-16,4 11-2 16,1-3 0-16,3 0 1 15,-3-8 1-15,3 7 3 31,1 1-1-31,4 0 0 16,0-1-1-16,0 5 0 0,8-5-2 16,9 1-2-16,-8 0 1 15,-1-1-1-15,5-3 0 16,0 0 2-16,0 0 1 16,4 0 1-16,-8 0-2 15,3-1-2-15,1 5-2 16,13-4-1-16,0 0 2 0,-9 0 0 15,4-1 3-15,-3 1 1 16,-5-4-17-16,-5 0-7 16,5 0-23-16,-9-4-8 0,0-11-47 15</inkml:trace>
  <inkml:trace contextRef="#ctx0" brushRef="#br0" timeOffset="2253.2151">14579 13981 128 0,'-8'0'49'0,"8"0"-26"0,-5 0-18 0,5 0 13 16,0 0-1-16,0 0-1 15,-4 0 0-15,0 0 0 16,-1 0-8-16,5 0-1 0,-4 0 0 0,0 0 1 16,4 0 0-16,0 0 2 15,-5 0 1-15,5 0-1 16,0 0 1 0,0 0-4-16,0 0-6 0,0 0-1 31,0 0 0-31,0 0 0 15,0 0 11-15,0 0 5 0,0 0-8 16,0 0-4-16,0 0 1 16,0 0 1-1,0 0 2-15,0 0 2 0,0 0-3 16,0 0-2-16,0 0-2 16,0 0 0-16,5 0 0 15,-1 0 1-15,0 0 0 16,1 0 0-16,3 4 0 15,-8-4 2-15,5 0 1 0,3 0 1 16,-8 0-4-16,0 0-1 16,0 0-3-16,5 0-1 15,-1 0 1-15,0 0 2 16,0 0-3-16,5 0-2 16,-5 0 4-16,9-4 1 15,0 4 2-15,0-8 0 16,-4 8-2 15,8 0-2-15,0 0 3-16,-12 0-2 15,3-7-1-15,1 3 1 0,-1 0-1 0,1 0 0 16,-9 8 0-16,4-8 2 16,1 4 3-1,3 0 2-15,-3 0 1 0,3 0-2 16,1 8-1-16,-1-4-1 15,5-1 2 1,5 1-8-16,3 0 0 16,1 0 4-16,8 0 6 15,9 0-2-15,-1 3 2 16,1-3-3-16,0 0 2 0,0 4-4 0,-5-1-2 16,1-3 2-16,-5 4 0 31,4-5-4-31,-8 1 1 0,-4 0-5 15,-1 0 1-15,5 0-18 16,-9 0-10-16,1-1-50 31,-5-3-2-31</inkml:trace>
  <inkml:trace contextRef="#ctx0" brushRef="#br0" timeOffset="27314.7687">9443 17026 4 0,'-22'-4'0'0</inkml:trace>
  <inkml:trace contextRef="#ctx0" brushRef="#br0" timeOffset="28113.8861">9159 17007 132 0,'-18'7'49'0,"14"5"-26"0,0-12-12 0,4 0 15 16,0 4 1-1,0-4 3-15,-5 3-10 0,5 1-2 16,0-4-10-16,0 0-3 0,0 0 1 15,0 0-1-15,0 0 2 0,0 0 0 16,0 0 1-16,5 8-2 31,-5-8 1-31,8 4 0 0,1 3 1 16,4-3-2-16,4 0 1 16,0 0-2-16,5-4 0 15,-1 4-1-15,1-8 2 16,8 8-3-16,5-4 0 15,-5 4 1-15,4-4 2 16,-4 0-1-16,5 0 0 0,4 0-6 16,-9-4 1-16,9-4 0 15,8 0 0-15,-4 5 2 16,5-5 1-16,-5 0 1 16,0 1 0-16,-5-1 0 15,6 4 2-15,-6 0 1 16,10 4 1-1,-9-3 0-15,-1 3 2 16,5-4-5-16,-12 4-3 0,-1-4-1 16,4 4-1-16,-4 0 4 15,1 0 2-15,3-4 0 16,5 4 1-16,-5-4-4 16,5 0-2-16,-9 4 0 15,5-3 1-15,-1 3 1 0,1-4 1 16,8 0-2-16,4 0-2 15,0 4 1-15,1 0-1 16,-5 0-3-16,0 0 2 16,0 0 1-16,-4 0 2 15,4 0-1-15,0 0 2 16,-8 4-4-16,-1 0 0 0,1 0 1 16,-1-1 2-16,5 1-3 15,-9-4 0-15,4 4-6 16,-8-4 0-16,4 4-13 15,1-4-4-15,-14-4-34 16,0 4-14-16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7T20:43:51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8512 9496 184 0,'0'0'68'0,"0"0"-36"0,0 4-33 15,0-4 15-15,0 0-1 16,0 0 4-16,0 3-5 16,0 1-2-16,0 0-5 15,0 0-2-15,0-4 1 16,0 0-5-16,9 4 1 16,-5 3-2-16,9 1 0 0,-4 0 6 15,4-1 2-15,4 1 2 16,0 0 2-16,9-1-3 15,4 5 1-15,9-5-5 16,-9 1-2-16,9 0 0 16,-5-1 1-16,5 1-3 0,-4 4 0 15,16-5 5-15,1 1 5 0,-9 0-3 16,9-1-1-16,-9 1-2 16,9-4 0-16,-5 7 2 15,9 1 4-15,-4-5-2 16,-1 9 1-16,-3-9-3 15,-1 13 2-15,-4-9-4 32,5 4 0-32,8-7-1 0,-9 3-2 15,5-3 1-15,4 0-1 16,-4-1 0-16,4 1 2 16,4-4-1-16,-4 0 2 15,-4 0-2-15,-5-1-1 16,0 5 3-16,9-4 0 0,-8 4-4 15,4-5 1-15,-1 5 0 16,5-4 0-16,-8 4-3 16,-1-1 2-16,13-3 1 15,1 0 0-15,-5 4 0 0,0-1 2 16,-5 1-3-16,10 0 0 16,3-1 1-16,-3 1 2 15,-1 0-1 1,0-1-1-16,14 5 1 15,-1-5-1-15,-4 1 0 16,0-4 0-16,4-4 2 16,0 0 1-16,1 0-1 15,-6 0 1-15,-3 0-2 16,4 0-1-16,4 4-2 16,1-1 1-16,-6 1 1 0,14-4 2 15,-8 0-3-15,3-4 0 0,-4 1 1 16,9 3 0-16,4 0 2 15,-4 0 1-15,0 0-4 16,0-4 1-16,4 0-2 16,0 0 0-16,5-3 4 15,4 3 3-15,-9 0-2 16,0 0 0-16,-8 0-1 16,12 0-2-16,1 1 5 0,-14-1 1 15,1 0-5-15,8 0 0 16,-4 0 3-16,-5 0 2 15,-3 1-2-15,3-1-1 32,27-4 1-32,-18 0 0 0,4 1-5 15,1-1 1-15,-1 0 0 16,-4 5 2-16,1-1-1 16,12 4-1-16,-5-4-2 15,-3 0 1-15,4 4 1 16,4-4 2-16,0 4 3 15,-13 0 2-15,22 0 1 0,-9 4 0 16,-4-4-4-16,12 0-3 16,-7 0 2-16,-1 0 2 15,8-4 2-15,1 4 3 16,-4-7-1-16,12 3 2 16,-4 0-2-16,-4-4 0 15,12 1-5 1,-3-16-1-16,3 3 1 15,1 1 0-15,-9 4-5 16,13-12-1-16,-4 4 3 0,-5 0 1 16,9 0 0-16,0 4-2 15,-9-4 1-15,5 4-1 16,-1 0-3-16,-3 0 2 16,-1 0-1-16,-12 3 0 0,-10 1 4 15,18 3 1-15,-8 1-1 16,4-12-2-16,-1-8-2 15,-8 4 1-15,-8 1-6 16,8 3 0-16,4 0-6 16,-8 0-2-16,0-4-22 15,0 0-11-15,-9 0-50 0,-13-34-20 16,-21 0-2 0</inkml:trace>
  <inkml:trace contextRef="#ctx0" brushRef="#br0" timeOffset="10946.0183">8577 11901 132 0,'0'4'49'0,"0"-8"-26"0,0 4-14 15,0 0 16-15,0 0-1 16,0 0 3-16,0 0-2 15,0 0 2-15,0 0-15 16,0 0 2-16,0 0 2 0,0 0-4 16,-9 0 1-1,5 0-8-15,4 0-1 16,0 0-2-16,0 0-2 16,0 0-6-16,4 0-4 15,5 0 10-15,8 0 6 16,-4-4-4-16,4 4-1 0,1-4 1 15,7 4 3-15,6 0 2 16,-1 0 3-16,0 0-3 16,-4 0 1-16,4 0-5 15,0 0 0-15,0 0-1 16,-4-3 1-16,9 3-2 16,3-4-1-16,-3 0 1 0,-1 4 1 15,1-4 1-15,-5 4 1 16,0 0-2-16,0 0 1 15,0 0-2-15,5 0 2 16,-5 0 0-16,0 0 3 0,9 0-3 16,-5 0-2-16,1 4 0 15,4-4 1-15,-9 0-1 32,4 0-1-32,1 4 1 15,4-4-1-15,4 0 0 0,0-4 0 16,-4 4 0-16,4-4 0 15,0 4-3-15,-5 0 2 16,6-4 1-16,-1 4 0 16,8-4 2-16,-3 1 1 15,-1 3-4-15,1 0 1 0,-5 0 0 16,4 0 0-16,-4 0-3 16,5 0 2-16,3 0 3 15,-12 0 3-15,4 3 0 16,0 1 0-16,0-4-3 15,-4 4-2-15,0 0 1 16,8 0 1-16,1 0-1 0,-5-4 2 31,4 0 0-31,-8 0 1 16,8 0 0-16,9 0 0 16,-8-4 0-16,-5 4 0 15,0 0-2-15,0-4-2 0,-4 4 3 16,0-4 2-16,4 4-2 15,4 0 0-15,-4 0 3 16,-4 0 3-16,0 0-4 0,-5 0-1 16,1 0-2-16,-1-4 1 15,-4 4-2-15,9 0-1 16,8-4 1-16,-12 4-1 16,4 0 0-16,-9 0 0 15,4-3 0-15,1 3 2 0,-1 0 1 16,1-4 1-16,-5 0-2 15,4 0 1-15,5 4-2 16,-4 0-1-16,-1-4 1 16,1 4-1-16,-5-4 0 31,9 4 2-31,-5 0-1 0,0 0-1 16,10-3-2-16,-10 3-1 15,5 0 4-15,0 0 1 16,-5 0 0-16,1 0 1 15,-1 0-4-15,-4 0-2 0,0 0 2 16,0 0 2-16,9 0 0 16,0 0 2-16,0 0 0 15,-5 0 1-15,5 0 0 16,-13 3 2-16,4-3-3 0,-4 0-2 16,4 4 2-16,-8-4 2 15,-1 0-2-15,14 0-2 16,-1 4-3-16,-4-4-1 15,5 4 2-15,-1-4 0 16,1 4 1-16,-5-4 2 16,0 0-3-1,5 0 0-15,-10 4 3 16,-3-4 1-16,-9 3-8 16,0 1-2-16,-5-4-16 15,1 4-8-15,0 0-19 16,-1-4-6-16,14 4-5 0,-1 3-3 15,1 1-30 1,4-8-33-16,-9-8 53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7T20:45:30.6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3436 17930 280 0,'-34'15'107'0,"30"-7"-58"0,-5 3-57 0,5-3 16 0,-1 0-8 16,5-1 2-16,-8 1 12 15,-5 3 8-15,4 1-11 32,1-1 3-32,-1-3 0 0,5 0-7 15,-1 11-4-15,5 11-2 0,0 1-6 16,5 4 1-16,8-1 2 16,4 4 3-16,9 24-2 15,12-5 0-15,1 1 1 31,4-5 0-31,-13-3-18 0,5 0-8 0,-1-8-24 16,-8 0-8 0,13-4-56-1</inkml:trace>
  <inkml:trace contextRef="#ctx0" brushRef="#br0" timeOffset="369.0662">3872 17937 220 0,'-22'0'82'0,"13"4"-44"0,-21 4-40 16,17-4 14-16,-8 3-6 16,4 9-1-16,-5-1-1 31,0 27 2-31,-12 0-3 16,4 8 3-16,-18 0 0 0,-3 19 2 0,3 4 2 15,1-4-12-15,4-4-5 16,8 4-15-16,-3 0-6 15,7-8-21-15,-3-11-6 16,4-8-26 0</inkml:trace>
  <inkml:trace contextRef="#ctx0" brushRef="#br0" timeOffset="680.6817">2967 18566 280 0,'0'11'104'0,"0"-11"-56"0,8 0-52 15,-8 0 18-15,5 0-4 16,8 0 4-16,-9 0-4 0,9 0 2 15,13 4-7-15,4-4 4 0,13 4 1 16,13-4-3-16,26-4 1 16,4 0-7-16,17-4-1 0,9-3-16 15,5-4-4-15,8-16-36 32,0-4-14-32,0-3-50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7T20:47:55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2717 4995 184 0,'-5'-4'71'0,"5"4"-38"0,-8-7-41 0,8 7 12 0,0-8-2 16,0 4 1-1,0 0 16-15,0 1 8 16,0-1-14-16,0 4 4 0,0 0 1 0,0 0-10 15,0 0-4-15,8 7-3 0,5 9-1 16,5 3-3-16,12 8 2 31,4 15 1-31,1 12 0 0,3 7-3 16,6 4 2-16,7 12 1 16,-3 3 0-16,8 0-7 15,0 12-3-15,-9 4-12 16,5-12-4-16,0-7-2 15,4-12 2-15,-13-11-25 16,-5-5-40-16,1-6 19 16</inkml:trace>
  <inkml:trace contextRef="#ctx0" brushRef="#br0" timeOffset="350.9714">3518 5034 292 0,'-56'-8'110'0,"30"8"-60"0,0 4-50 15,22 0 23-15,0-1-17 16,-9 1-4-16,-4 8-3 16,-5 3-1-16,1 4 2 0,-5 4 0 0,-9 27 2 15,-16 0-1 1,7 11-1-16,6-15 1 0,-18 38-1 16,13 1-9-16,-18 18-4 15,5-7-11-15,-4-12-3 16,17-11-18-16,-9-12-9 0,13 0-46 31</inkml:trace>
  <inkml:trace contextRef="#ctx0" brushRef="#br0" timeOffset="651.9323">2441 5658 192 0,'82'-35'74'0,"-52"16"-40"0,26-42-40 16,-26 46 14-16,22-8 4 0,17 0 4 31,4 4 4-31,26-1 2 16,9 1-12-16,25-4-3 0,-8 8-3 15,0 7-18-15,-13 4-5 0,-17 4-86 16</inkml:trace>
  <inkml:trace contextRef="#ctx0" brushRef="#br0" timeOffset="46763.1458">9956 5080 124 0,'0'-4'46'0,"0"4"-24"0,-5-4-19 0,5 4 10 31,0 0-2-31,0-4 3 15,0 0 4-15,-4 0 3 0,0 1-11 16,-5-1-1-16,1 0-2 0,-5 0-1 16,0 0-1-16,-5-3-1 15,6-1 0-15,-23 0-5 16,-4 1 1-16,5-1 0 16,-5 4 2-16,0 0-3 0,5 0 0 15,-5 4-4-15,-4 4 1 0,-4 4-7 16,3 3-1-16,-7 5 2 15,8-1 4-15,-5 4 5 16,9 4 3-16,5 12-7 31,4 7-2-31,4 0 8 0,0 0 4 0,5 0-2 16,3 4 0-16,1 12-3 16,13-1-3-16,4 1 2 15,0-1 0 1,0 8 1-16,0 12 0 15,4-12 2-15,5-4 1 16,4-3-4-16,4-9 1 16,0 5-2-16,5 0-2 15,-1-8 3-15,1-4 2 0,4-8 0 16,-9-7 2-16,4-8-2 16,10-7 2-16,-6-5-7 15,6-3-1-15,-1-12-5 16,4-11 1-16,1-4-4 15,3-7 1-15,1-5-1 0,9 1 3 16,-5-24-1-16,-4 5 0 16,-1-1 8-16,-8 0 6 15,-4 1 1-15,0-16 3 16,4 4-6-16,-12-4-1 16,3 4 0-16,-4-16 2 0,-8 5 8 31,0 3 3-31,-9 8 5 15,-9 3 3-15,0 1-11 16,-12-4-6-16,-9 11-29 16,-13 5-11-16,-5 14-28 15</inkml:trace>
  <inkml:trace contextRef="#ctx0" brushRef="#br0" timeOffset="47744.57">14010 5080 228 0,'-4'-16'88'0,"4"9"-48"0,0-5-49 0,0 8 14 0,0-3-5 15,-8-1 2-15,-1 0 3 16,0-3 2-16,-4-1-3 15,0-11-3-15,1 8 2 0,-14 4-7 0,-5-9-1 16,-7 5-12-16,-18 15-1 16,0 0 7-16,0 12 3 15,4-1 6-15,0 4 3 16,5 8 2-16,-1 8 1 16,5 0-2-16,9-1-2 0,4 28 5 15,8-5 1-15,9 1 4 16,5 0 1-16,12 15-1 31,5 3-1-31,8 1-3 16,4 7-1-16,5 9-3 0,4-9 1 15,5-3-4-15,-5-8 0 16,13-4 1-16,4 0 0 16,1-12-3-16,-1-7 2 15,1-7-1-15,-5-9-2 16,8-7 3-16,5-7 2 15,-12-9 0-15,-1-3-1 0,-5-12 3 16,-3-11 2-16,-1-4 2 16,-3-7 1-16,-1-9-2 15,-4-22 1-15,12-8-9 16,-12-7 0-16,13-20-11 16,-5 0-2-16,-8-11-3 0,-8 0 1 31,-18 3 0-31,-18 8 1 15,-12-7-7-15,-26 11 0 0,-21 15-17 16,-14 12-44 0,-17 23 6-16</inkml:trace>
  <inkml:trace contextRef="#ctx0" brushRef="#br0" timeOffset="48765.1242">19608 4873 136 0,'0'-31'52'0,"0"27"-28"0,0-7-17 15,0 7 13-15,0 0-6 16,-13-4 2-16,0 1-9 16,0-1-2-16,-13-3-3 0,-4 3-6 0,-5-4 0 0,-16 9 0 15,-5-1-1-15,4 4 4 16,0 0 2-16,5 4-2 15,4 3 0-15,-5 5-1 16,-8 7 0-16,9 15 0 16,-5 1-2-16,9 3 0 15,4 4 0 1,5 4 3-16,0 4 2 16,8 11 2-16,8 1 1 15,1-1 4-15,17 8 3 16,0 0-4-16,17 0-2 15,1-4-5-15,33 0-2 16,1 4 3-16,4 4 1 16,0-12 0-16,13-7 1 0,-4-5 2 15,4-6 2-15,-5-5-3 16,10-8-1-16,7-3 1 16,1-8 2-16,-4 1 1 15,-1-5 1-15,1-4 2 16,-9-3 4-16,-9-8-2 15,-4-4 1-15,-4-3 8 0,-9-5 4 0,-9-3-5 16,10-16-1-16,-10 4-11 16,5-22-3-16,-22-9-5 15,-4 4-3-15,-4-14 2 16,-14-1 0-16,-3-12-4 16,-5-3 1-16,-4-8-3 31,-5 0 0-31,-8-4-5 0,-22-3 0 15,-13 7 4-15,-25 0 2 16,-13 4-7-16,-31 7-2 16,-17 35-85-1,-25 27-46-15,20 4 63 16</inkml:trace>
  <inkml:trace contextRef="#ctx0" brushRef="#br0" timeOffset="124225.5537">21590 14486 200 0,'0'0'74'0,"17"-7"-40"0,-8 7-40 16,-9 0 14-16,-5 4-1 15,1-4 6-15,0 3 2 0,4 1 3 16,0 0 16 0,8-4-18-16,-3 15 1 15,-1-15-2-15,0 12-6 0,5 11-1 16,-9-4-2-16,4 4-1 15,1 4-6-15,-1 7 1 16,0 5-2-16,5 22 0 16,4 0 4-16,-9-3 1 0,9 3-6 31,-9 12 0-31,1-12-1 0,-1-7-1 0,0-5 4 16,1-3 2-16,-5-7 0 15,0-9 2-15,0-3-2 16,0-8-1-16,0-3 3 15,-5-5 2-15,1-3 0 16,0-8 2-16,-5-4 0 16,0-4 3-1,1-3-5-15,8-12-3 16,-18-8-1-16,6-3-1 0,3-1 2 16,0 1 1-16,1-5-1 0,-1 1-2 15,5-19-2-15,-1 3-1 16,5 0 2-16,9 5 2 15,0 3-2 1,8 0 0-16,-8-16 1 0,8 9 0 16,4 3 0-16,5 4 2 15,0 4-1-15,0 7-1 16,8 5 1-16,5 3 1 16,-4 4-1-16,-1 4-1 15,-4 0-8-15,0 11-5 16,1 0-35-1,-14 5-16-15,4 3-58 16</inkml:trace>
  <inkml:trace contextRef="#ctx0" brushRef="#br0" timeOffset="124967.6991">22344 14559 192 0,'21'0'74'0,"-3"4"-40"0,-1-4-40 0,-4 12 14 16,0-1-3-16,4 1 2 15,0-5 8-15,0 1 2 0,-8-1-8 16,8-3-1-16,1 0-1 0,-5-4-1 31,-1 0 1-31,-3 0-6 16,0-11-1-16,-1 3 2 15,-8 0 1-15,5 1 1 16,-5-1 0-16,-5-11-2 16,-8 0-2-1,5 0-4-15,-5-1-2 16,0 1 3-16,0 0 1 0,0 4 4 15,0 3 1-15,-4 5-6 16,0-1 0-16,4 8-6 16,-5 0-1-16,-3 4 0 15,4 0 4-15,-9 7 3 16,4 1 4-16,1 11 2 16,-5 7 3-16,-4 1-5 0,8 0-1 15,5 3 0-15,4 0 0 16,0 1 2-16,4 7 3 15,5 8 0-15,0-4 0 16,4 0 1-16,0-4 3 0,0 4 2 16,0-8 1-16,13 8 0 15,13 4 2-15,-13-4-5 32,8-4-1-32,5-4-4 0,0-3-3 15,0-5-25-15,4-3-11 16,4-8-31-16,14-11-11 15,-5-12-14 1</inkml:trace>
  <inkml:trace contextRef="#ctx0" brushRef="#br0" timeOffset="125469.7396">23102 14628 176 0,'0'-4'68'0,"0"0"-36"0,-4 1-37 0,0-9 27 16,-1 1-5-16,1-8 3 16,-5 15 0-16,1 0-11 15,-1-11-3-15,-4 15-2 0,0 3-5 16,-13 1-1-16,-8 8-2 16,0 3 0-16,3 4 3 31,-7 0 2-31,3 4 0 0,5 4-1 15,4 0 3-15,5 11 2 16,-5 8 2-16,8-4 3 16,6 4-3-16,3 0 1 15,5 0 4-15,-1-7 4 16,5 6-6-16,5 1-3 16,8-3-7-16,-9-9-2 0,9-3-21 15,8-5-10-15,-3-6-21 16,7-5-6-16,14-7-30 15</inkml:trace>
  <inkml:trace contextRef="#ctx0" brushRef="#br0" timeOffset="125875.2752">23585 14712 224 0,'-30'-3'85'0,"30"3"-46"0,-9-4-43 0,-4 4 13 15,-4 0-1-15,0 4 3 16,-5 3 9 0,-4 1 5-16,0 3-13 15,-4 5 0-15,0-1 1 0,-4 12-7 0,3 7-1 16,6-3-8-16,3 0 0 15,5-1-6-15,8 1 1 0,9-4-1 16,13-4 1-16,4-4-2 16,1-4-1-16,3 0 3 31,5-7 3-31,0-4 0 16,4-4 1-16,-4-8 9 15,4 1 6-15,-4-5-1 0,-5-3 2 16,-3-12-3-16,-5-7 2 0,-5-9-19 15,-12 9-9-15,-5-1-21 16,1 1-8-16,-1 3-58 31</inkml:trace>
  <inkml:trace contextRef="#ctx0" brushRef="#br0" timeOffset="126470.4923">24050 14444 296 0,'0'4'112'0,"-4"8"-60"0,4-5-65 15,0 1 17-15,0 15-6 0,-4 8 1 16,-1 3 1-16,1 4 2 15,4 4-1-15,0 8-1 0,0 12 1 0,0-9-4 32,0 1 2-32,4-4-1 0,1-1 0 15,-1-10 0-15,0-5-2 0,1-7 3 16,-1-8 0-16,0-4-2 16,5-3 0-16,-9-1 10 15,0-11 5-15,0 0-1 16,0-3 1-16,0-5-3 15,0-4 2-15,0-3-4 0,0-8 1 16,0-8-10-16,0-11 0 16,4 4-5-16,5-4 2 15,-1 7 3-15,1 1 3 16,4 3 2-16,8 5 3 16,1-1-1-16,4 4 0 31,0 4-3-31,4 3-2 0,-9 5 1 15,5-1 1-15,0 5-1 16,-4 7 2-16,-1 3-4 16,1 9 0-16,-1 7 1 0,-3 8 0 15,-1 27 0-15,-4-1 0 16,0 1 0-16,-5-1 2 16,1 24-1-16,-1-8-1 15,-8-8-10-15,0-3-6 0,0-12-30 16,0-8-10-16,0-11-66 15</inkml:trace>
  <inkml:trace contextRef="#ctx0" brushRef="#br0" timeOffset="126775.2344">24684 14720 200 0,'-5'0'77'0,"5"4"-42"0,0 0-17 0,0-4 23 15,0 0 7-15,5 7 6 16,3 1-5-16,10 4-1 15,-10-1-26-15,9 1 3 0,14-1-1 0,7 1-19 16,-3-5-7-16,4 1-71 31,-9 7-29-31,-4-23-54 16</inkml:trace>
  <inkml:trace contextRef="#ctx0" brushRef="#br0" timeOffset="127649.7215">20659 16099 136 0,'-4'-4'52'0,"8"0"-28"0,-4 0-24 0,4 4 10 15,1-3 7-15,3-1 6 16,-8 0 3-16,5 0 4 0,-5 4-16 15,0 0 5-15,4 0 4 0,0 0-6 16,1 0-2-16,-5-4-4 16,0 4-2-16,-5 0 6 15,1 0 4 1,-5-4 2-16,-16 1-1 16,3 3-8-16,-4 0-3 0,5 0-7 0,-10 3-2 15,10 5-5-15,4 0 1 16,4-1 0-16,8 13-1 15,10 10 1-15,8 5 0 16,0-8-2-16,25 11 1 16,-8 4-4-16,5-4 1 15,-5 12 4 1,0 0 2-16,-4-4 4 16,-9-4 1-16,-8 0 1 15,-9-4 0-15,-4-3 6 16,-1-1 6-16,-20 1-4 15,-6-5 1-15,-3-7-8 16,-1-3-3-16,-3-17-26 16,-1-3-11-16,4-3-40 0,1-13-17 15,12-11-17-15</inkml:trace>
  <inkml:trace contextRef="#ctx0" brushRef="#br0" timeOffset="127975.2738">21357 15704 240 0,'-13'16'90'0,"13"-1"-48"0,0 8-49 16,0-11 14-16,0 22-5 0,0 8 1 15,0 8 3-15,0 15 3 16,0 8-4-16,0 3 1 0,-4 9 1 16,4 10-3-16,-4-3-3 0,-9-7-14 15,4 7-6-15,0-8-21 16,1-15-10-16,4-8-44 31</inkml:trace>
  <inkml:trace contextRef="#ctx0" brushRef="#br0" timeOffset="128257.1905">20974 16118 304 0,'8'0'115'0,"5"4"-62"0,9 0-49 0,-5-4 24 15,9 0-5-15,21 4 1 0,1 7-11 16,-1-3-3-16,0-1-6 15,1-3-5-15,-1 0-2 16,5 0-36-16,4 0-16 0,-4-12-52 16,-5 12-61-1,-4-19 49-15</inkml:trace>
  <inkml:trace contextRef="#ctx0" brushRef="#br0" timeOffset="128625.6622">21879 16348 204 0,'-22'27'77'0,"22"-12"-42"0,-9 31-48 0,9-19 9 0,-4 3 13 15,0 1 8-15,4 0 16 31,-9-4 7-31,1-1-21 16,3-6-2-16,1-5 0 0,0-4-9 0,-1-3-2 16,1-8-6-16,4-12-1 0,0-3 3 15,0-27 1 1,9 0-4-16,4-4 1 0,4 0-2 16,9-8-2-1,4-3-2-15,0 3-1 0,0 4-16 16,5 8-5-16,-10 8-15 15,6 3-3-15,-6 4-46 16,10 8-24 0,-5 4 56-16</inkml:trace>
  <inkml:trace contextRef="#ctx0" brushRef="#br0" timeOffset="128959.5418">22309 16149 368 0,'-8'42'137'0,"16"-8"-74"0,-8 1-80 16,5-16 20-16,-1 0-7 16,5 4 2-16,-5 0 6 0,5 12 2 15,-1 3-2-15,9-4-3 0,-8-3 0 16,4-8-8-16,4-8-3 0,0-3-3 15,5-5-2-15,0-14-1 16,8-16 2-16,-4 0 1 0,4-4 3 16,-4-4 4-16,-5-3 1 31,1-20 3-31,-5-3 1 16,-4-1-8-16,-5 9-2 0,-8 3-25 0,0 3-9 15,-4 1-63 16</inkml:trace>
  <inkml:trace contextRef="#ctx0" brushRef="#br0" timeOffset="129394.4293">23288 16015 236 0,'0'0'90'0,"0"0"-48"0,-5 0-36 15,5 0 20-15,-13 0-10 16,9-4 1-16,-18 0 1 31,5 4 3-31,0 0-11 0,-17 4 1 0,-1 4 2 16,1-1-5-16,-9 5 0 0,-9 7-4 15,9 8-1-15,4 11 1 16,4 0 2-16,5 4-3 16,9 4 0-1,8 12 3-15,9-1 1 16,4-3-1-16,17-1 1 0,9-3-13 15,4-8-3-15,0-3-23 16,4-12-9-16,5-8-20 16,-4-12-10-16,16-14-43 15</inkml:trace>
  <inkml:trace contextRef="#ctx0" brushRef="#br0" timeOffset="129712.3418">23800 15130 276 0,'-4'11'104'0,"4"16"-56"0,0-4-52 0,0-4 18 16,-4 4-13-16,-1 8 0 15,1 11 3-15,-5 19 2 16,1 8-2-16,-1 8 4 0,5 19 2 16,-9-4-5-16,4 3-1 0,1 16-2 15,-1-11-2 1,9-8-6-16,-8 8-4 16,3-12-23-16,1-19-9 15,-5-8-20-15,5-15-6 16,-5-12-21-16</inkml:trace>
  <inkml:trace contextRef="#ctx0" brushRef="#br0" timeOffset="129979.3308">23150 15777 252 0,'13'4'96'0,"17"4"-52"0,17-1-45 0,-21-3 18 15,-4 0-4-15,12 0 3 16,13 7-7-16,18-3-3 0,-9 0-3 31,0 7-5-31,-8-4 1 0,-1 1-21 16,-4-1-10-16,4-11-55 15,5 0-54-15,0-11 43 16</inkml:trace>
  <inkml:trace contextRef="#ctx0" brushRef="#br0" timeOffset="130284.1392">24063 16041 264 0,'-4'20'99'0,"4"-9"-54"0,-4 4-50 0,4 5 15 15,0 6 0-15,-5 1 6 16,1 4 1-16,0 3 1 15,-1 1-9 1,1 3-8-16,0-11-1 0,-1-4-29 16,1 0-13-16,0-4-150 15,8-23 68 1</inkml:trace>
  <inkml:trace contextRef="#ctx0" brushRef="#br0" timeOffset="130627.7807">24438 15988 276 0,'-9'19'104'0,"1"-11"-56"0,-5 7-65 16,4-4 12-1,1 1-1-15,-10 3 5 16,5 27 7-16,-4-7 7 0,9-1-7 15,-5 1-3-15,4-5-2 0,5 1-4 16,-1-8 0-16,5-4 2 16,5 0 0-16,3-3 7 15,10-9 6 1,-5-3 0-16,8-4 3 0,1-4-4 16,-9-3-1-16,0-1-2 15,-1-3 2-15,-3-5-5 16,0-7-1-16,-9-15-11 15,0 7-5-15,0 1-10 16,-9-1-3-16,5 4-20 16,-1-3-9-16,5-1-55 0</inkml:trace>
  <inkml:trace contextRef="#ctx0" brushRef="#br0" timeOffset="131075.8841">24774 15854 256 0,'0'50'96'0,"4"-39"-52"0,-4 12-58 0,0-8 14 15,-4 8-6-15,0 4 3 16,0 11 11-16,4 8 4 0,-9-3-5 15,5-5 7-15,-1-4 3 0,5-3-9 16,-8-8-4-16,8 0-1 16,0-8 0-16,0-3 1 0,-5-5 2 15,5-7-5-15,0-3-1 16,5-9-2-16,3-11-2 31,-3-19 0-31,8 0 3 0,-5 0 0 16,14 0 1-16,8 7 4 15,-4 4 5-15,4-3 4 16,4 11 4-16,1 8 2 16,4 7 1-16,-1 8-14 0,5 12-5 15,1 11-10-15,-10 15-5 16,-4 12-14-16,-8 7-8 16,-9-3-16-16,-13-5-7 15,-13-3-50-15</inkml:trace>
  <inkml:trace contextRef="#ctx0" brushRef="#br0" timeOffset="131397.7021">24287 15498 404 0,'-4'26'151'0,"4"-41"-82"0,0 30-61 0,0 1 32 16,0-1-28-16,0 4-5 15,0 0-176-15,-4 8-77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7T20:53:19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20155 2632 36 0,'-4'0'16'0,"4"4"-8"0,0-4 4 0,0 0 17 16,0 0-7-16,0 0-2 15,0 0-3-15,-9 0-1 16,5 0 3-16,-1 0 0 15,5 0 1-15,-8 0-3 16,4 0 2-16,-1 0-10 31,1 0 1-31,0-8 1 0,-1 12-4 0,5-12 1 16,-4 1-1-16,0 3 1 16,4 0 0-16,0 0 0 15,0 0 2-15,0 1 1 16,0-1 1-16,0 0 2 0,0 0-5 15,0 0-1-15,0 0 0 16,0 1 2-16,0-1-3 16,0 0-2-16,0-4-2 15,0-3-3-15,0-1 1 16,0-3-1-16,0 0 0 16,0-4 0-16,0-1 0 15,0-10 0-15,0-9-7 0,0 5 0 16,0-12-4-16,4 8 0 15,0-4 6-15,5-20 4 16,0 5 0 0,3 7-2-16,-7 0 2 15,8 12 2-15,-9 0 6 16,13 7 6-16,0 4-3 16,1 4 0-16,-5 4-2 15,4 8 2-15,0 3-5 16,-4 0-1-16,0 8-4 15,0 4-1-15,4 8-1 0,0 3 0 16,5 4 0-16,-1 16-2 16,5 11 5-16,0-8 1 15,4 0-5-15,-12 0 0 16,12-3 1-16,-4-1 3 0,-1-3 0 16,6 0-1-16,-14-1-2 15,4 1 1-15,-3-4 3 16,-5-8 1-1,-1-4-4-15,1-3 1 0,0-8 2 16,0-4-1-16,0-12 2 31,4 1-2-31,-8-1 2 16,8-3 2-16,-4-4 4 16,4-1 0-16,-8-6 2 0,0-13-6 15,-1-7-1 1,5 0-4-16,-4 0-1 0,8 0-4 15,-4 4 1-15,4 0 0 16,0 8 2-16,1-1-1 16,3-11 1-16,-4 8 4 15,-8 4 1-15,8 3-1 0,1 4-2 16,-1 0-2-16,0 8 1 16,0 0-1-16,0 4-2 15,5 3 3-15,-5 1 2 16,5 7-5-16,-5-4-1 0,0 8 2 15,5 8 1-15,12-4-1 32,-12 11 2-32,8 19-4 0,0 9 1 15,5 10 2 1,3 16 3-16,14 15 2 0,-4-3 1 16,3 7-18-16,1 4-7 15,-5 0-54-15,-8 7-21 16,-9 5 0-1</inkml:trace>
  <inkml:trace contextRef="#ctx0" brushRef="#br0" timeOffset="1420.0528">4255 1475 204 0,'0'-3'77'0,"0"3"-42"0,0-8-28 16,0 8 18-16,0 0-18 15,0 0-3-15,0 8-3 16,0 3-1-16,-4 4 0 16,-1 5-3-16,1 3 2 0,4 11-1 15,-17 4-2-15,4 12 5 16,0 0 1-16,-9 15-3 0,1 12 1 16,4-5 0-16,-1-3 2 15,1 0-3-15,4 4 0 16,-4-8-1-16,-4-4 0 15,3-11-3-15,5-4 1 16,0-11-44-16,0-9-21 0</inkml:trace>
  <inkml:trace contextRef="#ctx0" brushRef="#br0" timeOffset="1736.2963">4414 1506 240 0,'35'-8'90'0,"-14"1"-48"0,14-5-34 0,-9 8 24 16,4-15-22-16,26-11-5 15,4-1-9 1,5 4 0-16,0 0 2 16,12 4-26-16,-8 4-10 0,-4 4-36 15,-9 3-47 1,-5 5 32-16</inkml:trace>
  <inkml:trace contextRef="#ctx0" brushRef="#br0" timeOffset="2008.1665">4139 1893 204 0,'0'0'77'0,"-5"0"-42"0,10 0-23 16,-5 0 19-16</inkml:trace>
  <inkml:trace contextRef="#ctx0" brushRef="#br0" timeOffset="2115.6266">4152 1893 413 0,'17'0'41'15,"9"-4"-21"-15,8 0-3 0,18 0-3 16,4-3-10-16,21 3-4 16,18 0-36-16,0 0-13 15,-9 0-82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D7EA9-4EDF-B44E-95C2-86504621AD7B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0B16-EBFD-CB42-B2B3-603A9DB7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F91923-2B51-4274-9318-E12E686628C9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7E215-4F9F-4C18-ABB1-CD892116A8F5}" type="slidenum">
              <a:rPr lang="en-US"/>
              <a:pPr/>
              <a:t>34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782F7-CD3A-47BD-AD1A-8A11D286F2B6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1E2F8-FE8A-4904-969F-BC4E7A1C0A6C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CF1033-7029-4551-A030-EDBF38168881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8DAA1-2A0C-4DE0-B1B3-B147AE55A58B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25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03FA2B-FECF-4D72-98BB-1C7236678402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26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D63C2-3675-4D61-9133-23C4B4F8C9C3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30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CE980-7CF1-4EB2-B453-079FECA805CC}" type="slidenum">
              <a:rPr lang="en-US"/>
              <a:pPr/>
              <a:t>32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0374E-4968-4C2A-9A07-22289999B2B0}" type="slidenum">
              <a:rPr lang="en-US"/>
              <a:pPr/>
              <a:t>33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293-855C-447E-8D15-DFBC7F445C10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7F18-E017-46B6-8F98-D848E8B510AE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4480-5436-4752-A15B-85B72E815B6F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734-70DE-4D03-92C1-AFFDF5A38A38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07E1-DA8F-4A59-BE76-1C31266C1E29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E-9B53-402A-970A-02E80227F4C9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8D7A-A4E3-4D89-AB47-D358C62B54C5}" type="datetime1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4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4860-7F6B-40A2-9233-E4CC2056E433}" type="datetime1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7FD-B752-48CD-99A4-D07A1104CB38}" type="datetime1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9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1D0B-E7B3-440E-B767-3D9C8FD7D199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46F-1B32-4EC1-8544-A1C57C04482D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3551-E462-424C-84B9-90D5D2143730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8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3.png"/><Relationship Id="rId5" Type="http://schemas.openxmlformats.org/officeDocument/2006/relationships/tags" Target="../tags/tag5.xml"/><Relationship Id="rId10" Type="http://schemas.openxmlformats.org/officeDocument/2006/relationships/image" Target="../media/image22.png"/><Relationship Id="rId4" Type="http://schemas.openxmlformats.org/officeDocument/2006/relationships/tags" Target="../tags/tag4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.xml"/><Relationship Id="rId7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11.xml"/><Relationship Id="rId10" Type="http://schemas.openxmlformats.org/officeDocument/2006/relationships/image" Target="../media/image24.png"/><Relationship Id="rId4" Type="http://schemas.openxmlformats.org/officeDocument/2006/relationships/tags" Target="../tags/tag10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tags" Target="../tags/tag14.xml"/><Relationship Id="rId21" Type="http://schemas.openxmlformats.org/officeDocument/2006/relationships/image" Target="../media/image30.emf"/><Relationship Id="rId7" Type="http://schemas.openxmlformats.org/officeDocument/2006/relationships/tags" Target="../tags/tag18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13.xml"/><Relationship Id="rId16" Type="http://schemas.openxmlformats.org/officeDocument/2006/relationships/image" Target="../media/image26.png"/><Relationship Id="rId20" Type="http://schemas.openxmlformats.org/officeDocument/2006/relationships/customXml" Target="../ink/ink1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0.png"/><Relationship Id="rId5" Type="http://schemas.openxmlformats.org/officeDocument/2006/relationships/tags" Target="../tags/tag16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9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customXml" Target="../ink/ink4.xml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customXml" Target="../ink/ink5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autycheck.de/" TargetMode="Externa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Recognition:</a:t>
            </a:r>
            <a:br>
              <a:rPr lang="en-US" dirty="0" smtClean="0"/>
            </a:br>
            <a:r>
              <a:rPr lang="en-US" dirty="0" smtClean="0"/>
              <a:t>Face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2076"/>
            <a:ext cx="6400800" cy="1752600"/>
          </a:xfrm>
        </p:spPr>
        <p:txBody>
          <a:bodyPr/>
          <a:lstStyle/>
          <a:p>
            <a:r>
              <a:rPr lang="en-US" dirty="0" smtClean="0"/>
              <a:t>Linda Shapiro</a:t>
            </a:r>
          </a:p>
          <a:p>
            <a:r>
              <a:rPr lang="en-US" dirty="0" smtClean="0"/>
              <a:t>EE/CSE 576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-3192"/>
            <a:ext cx="8229600" cy="1143000"/>
          </a:xfrm>
        </p:spPr>
        <p:txBody>
          <a:bodyPr/>
          <a:lstStyle/>
          <a:p>
            <a:r>
              <a:rPr lang="en-US" dirty="0" smtClean="0"/>
              <a:t>Simple idea for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990600"/>
            <a:ext cx="85344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face image as a vector of intensities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neighbor in database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3932"/>
            <a:ext cx="2675467" cy="26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173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965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8" imgW="1168200" imgH="317160" progId="Equation.3">
                  <p:embed/>
                </p:oleObj>
              </mc:Choice>
              <mc:Fallback>
                <p:oleObj name="Equation" r:id="rId8" imgW="11682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365750"/>
                        <a:ext cx="41116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17" y="1642163"/>
            <a:ext cx="1094840" cy="10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449262" y="-114324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When viewed as vectors of pixel values, face images are extremely high-dimensional</a:t>
            </a:r>
          </a:p>
          <a:p>
            <a:pPr lvl="1"/>
            <a:r>
              <a:rPr lang="en-US" sz="2000" dirty="0" smtClean="0"/>
              <a:t>100x100 image = 10,000 dimensions</a:t>
            </a:r>
          </a:p>
          <a:p>
            <a:pPr lvl="1"/>
            <a:r>
              <a:rPr lang="en-US" sz="2000" dirty="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dirty="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Image" r:id="rId4" imgW="6374603" imgH="7301587" progId="Photoshop.Image.10">
                  <p:embed/>
                </p:oleObj>
              </mc:Choice>
              <mc:Fallback>
                <p:oleObj name="Image" r:id="rId4" imgW="6374603" imgH="7301587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810000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9890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err="1" smtClean="0"/>
              <a:t>Eigenface</a:t>
            </a:r>
            <a:r>
              <a:rPr lang="en-US" sz="2800" dirty="0" smtClean="0"/>
              <a:t> idea: construct a </a:t>
            </a:r>
            <a:r>
              <a:rPr lang="en-US" sz="2800" dirty="0" smtClean="0">
                <a:solidFill>
                  <a:srgbClr val="FF0000"/>
                </a:solidFill>
              </a:rPr>
              <a:t>low-dimensional linear subspace</a:t>
            </a:r>
            <a:r>
              <a:rPr lang="en-US" sz="2800" dirty="0" smtClean="0"/>
              <a:t> that best explains the variation in the set of face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Linear subspaces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762000"/>
          </a:xfrm>
        </p:spPr>
        <p:txBody>
          <a:bodyPr/>
          <a:lstStyle/>
          <a:p>
            <a:r>
              <a:rPr lang="en-US" altLang="en-US" sz="2000" dirty="0" smtClean="0"/>
              <a:t>Classification (to what class does x belong) can be expensive</a:t>
            </a:r>
          </a:p>
          <a:p>
            <a:pPr lvl="1"/>
            <a:r>
              <a:rPr lang="en-US" altLang="en-US" sz="1800" dirty="0" smtClean="0"/>
              <a:t>Big search problem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5436" name="Line 6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7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Oval 10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6" name="Oval 11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7" name="Oval 13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8" name="Oval 14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9" name="Oval 15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0" name="Oval 16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1" name="Oval 17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2" name="Oval 18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3" name="Oval 19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4" name="Oval 20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5" name="Oval 21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6" name="Oval 23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7" name="Oval 24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8" name="Oval 25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9" name="Oval 26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0" name="Oval 27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1" name="Oval 28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2" name="Oval 29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3" name="Oval 30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4" name="Oval 31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5" name="Oval 32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6" name="Oval 33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7" name="Oval 34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8" name="Oval 35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9" name="Oval 36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0" name="Oval 37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1" name="Oval 38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2" name="Oval 39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3" name="Oval 40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4" name="Oval 41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5" name="Oval 42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6" name="Oval 43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7" name="Oval 44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8" name="Oval 45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9" name="Oval 46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0" name="Oval 49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1" name="Oval 51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2" name="Oval 53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3" name="Oval 54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4" name="Oval 55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5" name="Oval 57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6" name="Oval 58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7" name="Oval 59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8" name="Oval 60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43453" name="Rectangle 61"/>
          <p:cNvSpPr>
            <a:spLocks noChangeArrowheads="1"/>
          </p:cNvSpPr>
          <p:nvPr/>
        </p:nvSpPr>
        <p:spPr bwMode="auto">
          <a:xfrm>
            <a:off x="685800" y="5181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Suppose the data points are arranged as above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Idea—fit a line, classifier measures distance to line</a:t>
            </a:r>
          </a:p>
        </p:txBody>
      </p:sp>
      <p:pic>
        <p:nvPicPr>
          <p:cNvPr id="15410" name="Picture 7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1" name="Line 68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6" name="Picture 7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4464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7" name="Text Box 78"/>
          <p:cNvSpPr txBox="1">
            <a:spLocks noChangeArrowheads="1"/>
          </p:cNvSpPr>
          <p:nvPr/>
        </p:nvSpPr>
        <p:spPr bwMode="auto">
          <a:xfrm>
            <a:off x="4648200" y="12954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 </a:t>
            </a:r>
            <a:r>
              <a:rPr lang="en-US" altLang="en-US" sz="1600" dirty="0">
                <a:solidFill>
                  <a:srgbClr val="FF0000"/>
                </a:solidFill>
              </a:rPr>
              <a:t>is the major direction of the orange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points and 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perpendicular to</a:t>
            </a:r>
            <a:r>
              <a:rPr lang="en-US" altLang="en-US" sz="1600" b="1" dirty="0">
                <a:solidFill>
                  <a:srgbClr val="FF0000"/>
                </a:solidFill>
              </a:rPr>
              <a:t> 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1.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Convert </a:t>
            </a:r>
            <a:r>
              <a:rPr lang="en-US" altLang="en-US" sz="1600" b="1" dirty="0"/>
              <a:t>x</a:t>
            </a:r>
            <a:r>
              <a:rPr lang="en-US" altLang="en-US" sz="1600" dirty="0"/>
              <a:t> into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1</a:t>
            </a:r>
            <a:r>
              <a:rPr lang="en-US" altLang="en-US" sz="1600" dirty="0"/>
              <a:t>,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2</a:t>
            </a:r>
            <a:r>
              <a:rPr lang="en-US" altLang="en-US" sz="1600" dirty="0"/>
              <a:t> coordinates</a:t>
            </a: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2133600" y="2286000"/>
            <a:ext cx="609600" cy="381000"/>
            <a:chOff x="1728" y="1440"/>
            <a:chExt cx="384" cy="240"/>
          </a:xfrm>
        </p:grpSpPr>
        <p:sp>
          <p:nvSpPr>
            <p:cNvPr id="15434" name="Line 84"/>
            <p:cNvSpPr>
              <a:spLocks noChangeShapeType="1"/>
            </p:cNvSpPr>
            <p:nvPr/>
          </p:nvSpPr>
          <p:spPr bwMode="auto">
            <a:xfrm flipH="1">
              <a:off x="1968" y="1536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85"/>
            <p:cNvSpPr>
              <a:spLocks noChangeShapeType="1"/>
            </p:cNvSpPr>
            <p:nvPr/>
          </p:nvSpPr>
          <p:spPr bwMode="auto">
            <a:xfrm>
              <a:off x="1728" y="1440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5427" name="Group 79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5429" name="Picture 67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30" name="Line 62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63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5432" name="Picture 65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33" name="Picture 75" descr="Edittex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28" name="Picture 105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3946525" y="2514600"/>
            <a:ext cx="5197475" cy="1660525"/>
            <a:chOff x="2400" y="1200"/>
            <a:chExt cx="3274" cy="1046"/>
          </a:xfrm>
        </p:grpSpPr>
        <p:sp>
          <p:nvSpPr>
            <p:cNvPr id="15420" name="Oval 47"/>
            <p:cNvSpPr>
              <a:spLocks noChangeArrowheads="1"/>
            </p:cNvSpPr>
            <p:nvPr/>
          </p:nvSpPr>
          <p:spPr bwMode="auto">
            <a:xfrm>
              <a:off x="2400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1" name="Oval 48"/>
            <p:cNvSpPr>
              <a:spLocks noChangeArrowheads="1"/>
            </p:cNvSpPr>
            <p:nvPr/>
          </p:nvSpPr>
          <p:spPr bwMode="auto">
            <a:xfrm>
              <a:off x="2400" y="148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2" name="Oval 50"/>
            <p:cNvSpPr>
              <a:spLocks noChangeArrowheads="1"/>
            </p:cNvSpPr>
            <p:nvPr/>
          </p:nvSpPr>
          <p:spPr bwMode="auto">
            <a:xfrm>
              <a:off x="2448" y="120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3" name="Text Box 82"/>
            <p:cNvSpPr txBox="1">
              <a:spLocks noChangeArrowheads="1"/>
            </p:cNvSpPr>
            <p:nvPr/>
          </p:nvSpPr>
          <p:spPr bwMode="auto">
            <a:xfrm>
              <a:off x="2928" y="1248"/>
              <a:ext cx="27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2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4" name="Text Box 83"/>
            <p:cNvSpPr txBox="1">
              <a:spLocks noChangeArrowheads="1"/>
            </p:cNvSpPr>
            <p:nvPr/>
          </p:nvSpPr>
          <p:spPr bwMode="auto">
            <a:xfrm>
              <a:off x="2890" y="1728"/>
              <a:ext cx="2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1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5" name="Text Box 110"/>
            <p:cNvSpPr txBox="1">
              <a:spLocks noChangeArrowheads="1"/>
            </p:cNvSpPr>
            <p:nvPr/>
          </p:nvSpPr>
          <p:spPr bwMode="auto">
            <a:xfrm>
              <a:off x="2928" y="144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distance to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use it for classification—near 0 for orange pts</a:t>
              </a:r>
            </a:p>
          </p:txBody>
        </p:sp>
        <p:sp>
          <p:nvSpPr>
            <p:cNvPr id="15426" name="Text Box 113"/>
            <p:cNvSpPr txBox="1">
              <a:spLocks noChangeArrowheads="1"/>
            </p:cNvSpPr>
            <p:nvPr/>
          </p:nvSpPr>
          <p:spPr bwMode="auto">
            <a:xfrm>
              <a:off x="2928" y="192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position along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use it to specify which orange point it is</a:t>
              </a:r>
            </a:p>
          </p:txBody>
        </p:sp>
      </p:grpSp>
      <p:sp>
        <p:nvSpPr>
          <p:cNvPr id="15417" name="Text Box 79"/>
          <p:cNvSpPr txBox="1">
            <a:spLocks noChangeArrowheads="1"/>
          </p:cNvSpPr>
          <p:nvPr/>
        </p:nvSpPr>
        <p:spPr bwMode="auto">
          <a:xfrm>
            <a:off x="4114800" y="6400800"/>
            <a:ext cx="483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Selected slides adapted from Steve Seitz, Linda Shapiro, Raj Rao</a:t>
            </a:r>
          </a:p>
        </p:txBody>
      </p:sp>
      <p:sp>
        <p:nvSpPr>
          <p:cNvPr id="15418" name="Text Box 80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5419" name="Text Box 81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2125663"/>
            <a:ext cx="3733800" cy="449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Dimensionality red</a:t>
            </a:r>
            <a:r>
              <a:rPr lang="en-US" altLang="en-US" smtClean="0"/>
              <a:t>uction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6447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8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89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0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1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6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7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8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9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0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2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3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4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5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6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7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8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9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0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1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2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3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4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5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6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7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8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9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0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1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2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3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4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5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6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7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8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9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0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1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2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3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4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6435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36" name="Group 67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6440" name="Group 68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6442" name="Picture 69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43" name="Line 70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71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6445" name="Picture 72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46" name="Picture 73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41" name="Picture 74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37" name="Rectangle 78"/>
          <p:cNvSpPr>
            <a:spLocks noChangeArrowheads="1"/>
          </p:cNvSpPr>
          <p:nvPr/>
        </p:nvSpPr>
        <p:spPr bwMode="auto">
          <a:xfrm>
            <a:off x="685800" y="43434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Dimensionality reduction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We can represent the orange points with </a:t>
            </a:r>
            <a:r>
              <a:rPr lang="en-US" altLang="en-US" sz="1800" i="1"/>
              <a:t>only</a:t>
            </a:r>
            <a:r>
              <a:rPr lang="en-US" altLang="en-US" sz="1800"/>
              <a:t> their </a:t>
            </a:r>
            <a:r>
              <a:rPr lang="en-US" altLang="en-US" sz="1800" b="1"/>
              <a:t>v</a:t>
            </a:r>
            <a:r>
              <a:rPr lang="en-US" altLang="en-US" sz="1800" b="1" baseline="-25000"/>
              <a:t>1</a:t>
            </a:r>
            <a:r>
              <a:rPr lang="en-US" altLang="en-US" sz="1800"/>
              <a:t> coordinates</a:t>
            </a:r>
          </a:p>
          <a:p>
            <a:pPr lvl="2" eaLnBrk="1" hangingPunct="1">
              <a:buFontTx/>
              <a:buChar char="–"/>
            </a:pPr>
            <a:r>
              <a:rPr lang="en-US" altLang="en-US" sz="1600"/>
              <a:t>since </a:t>
            </a:r>
            <a:r>
              <a:rPr lang="en-US" altLang="en-US" sz="1600" b="1"/>
              <a:t>v</a:t>
            </a:r>
            <a:r>
              <a:rPr lang="en-US" altLang="en-US" sz="1600" b="1" baseline="-25000"/>
              <a:t>2</a:t>
            </a:r>
            <a:r>
              <a:rPr lang="en-US" altLang="en-US" sz="1600"/>
              <a:t> coordinates are all essentially 0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This makes it much cheaper to store and compare points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A bigger deal for higher dimensional problems (like images!)</a:t>
            </a:r>
          </a:p>
        </p:txBody>
      </p:sp>
      <p:sp>
        <p:nvSpPr>
          <p:cNvPr id="16438" name="Text Box 66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6439" name="Text Box 67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altLang="en-US" sz="3600" smtClean="0"/>
              <a:t>Eigenvectors and Eigenvalues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7481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2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3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4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5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6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7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8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9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0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1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2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3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4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5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6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7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8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9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0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1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2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3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4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5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6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7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8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9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0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1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2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3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4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5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6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7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8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9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0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1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2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3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4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5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6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7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8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7459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60" name="Group 58"/>
          <p:cNvGrpSpPr>
            <a:grpSpLocks/>
          </p:cNvGrpSpPr>
          <p:nvPr/>
        </p:nvGrpSpPr>
        <p:grpSpPr bwMode="auto">
          <a:xfrm>
            <a:off x="2362200" y="1973263"/>
            <a:ext cx="914400" cy="679450"/>
            <a:chOff x="1872" y="1243"/>
            <a:chExt cx="576" cy="428"/>
          </a:xfrm>
        </p:grpSpPr>
        <p:pic>
          <p:nvPicPr>
            <p:cNvPr id="17476" name="Picture 59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43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7" name="Line 60"/>
            <p:cNvSpPr>
              <a:spLocks noChangeShapeType="1"/>
            </p:cNvSpPr>
            <p:nvPr/>
          </p:nvSpPr>
          <p:spPr bwMode="auto">
            <a:xfrm flipV="1">
              <a:off x="211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61"/>
            <p:cNvSpPr>
              <a:spLocks noChangeShapeType="1"/>
            </p:cNvSpPr>
            <p:nvPr/>
          </p:nvSpPr>
          <p:spPr bwMode="auto">
            <a:xfrm rot="16200000" flipV="1">
              <a:off x="187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79" name="Picture 62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392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80" name="Picture 63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573"/>
              <a:ext cx="9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61" name="Line 65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Text Box 67"/>
          <p:cNvSpPr txBox="1">
            <a:spLocks noChangeArrowheads="1"/>
          </p:cNvSpPr>
          <p:nvPr/>
        </p:nvSpPr>
        <p:spPr bwMode="auto">
          <a:xfrm>
            <a:off x="4616450" y="1050925"/>
            <a:ext cx="3917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Consider the variation along a direction </a:t>
            </a:r>
            <a:r>
              <a:rPr lang="en-US" altLang="en-US" sz="1600" b="1"/>
              <a:t>v</a:t>
            </a:r>
            <a:r>
              <a:rPr lang="en-US" altLang="en-US" sz="1600"/>
              <a:t> among all of the orange points:</a:t>
            </a:r>
          </a:p>
        </p:txBody>
      </p:sp>
      <p:sp>
        <p:nvSpPr>
          <p:cNvPr id="444489" name="Text Box 73"/>
          <p:cNvSpPr txBox="1">
            <a:spLocks noChangeArrowheads="1"/>
          </p:cNvSpPr>
          <p:nvPr/>
        </p:nvSpPr>
        <p:spPr bwMode="auto">
          <a:xfrm>
            <a:off x="4616450" y="2406650"/>
            <a:ext cx="323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minimizes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pic>
        <p:nvPicPr>
          <p:cNvPr id="17464" name="Picture 7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0525"/>
            <a:ext cx="1223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506" name="Text Box 90"/>
          <p:cNvSpPr txBox="1">
            <a:spLocks noChangeArrowheads="1"/>
          </p:cNvSpPr>
          <p:nvPr/>
        </p:nvSpPr>
        <p:spPr bwMode="auto">
          <a:xfrm>
            <a:off x="4648200" y="3092450"/>
            <a:ext cx="329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maximizes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444515" name="Text Box 99"/>
          <p:cNvSpPr txBox="1">
            <a:spLocks noChangeArrowheads="1"/>
          </p:cNvSpPr>
          <p:nvPr/>
        </p:nvSpPr>
        <p:spPr bwMode="auto">
          <a:xfrm>
            <a:off x="1143000" y="6096000"/>
            <a:ext cx="5284788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Solution:	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largest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              	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smallest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</p:txBody>
      </p:sp>
      <p:pic>
        <p:nvPicPr>
          <p:cNvPr id="444517" name="Picture 10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798763"/>
            <a:ext cx="23606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8" name="Picture 102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433763"/>
            <a:ext cx="23971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9" name="Picture 10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275138"/>
            <a:ext cx="46228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0" name="Picture 104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757363"/>
            <a:ext cx="4181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1" name="Text Box 73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7472" name="Text Box 74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  <p:sp>
        <p:nvSpPr>
          <p:cNvPr id="20555" name="Text Box 75"/>
          <p:cNvSpPr txBox="1">
            <a:spLocks noChangeArrowheads="1"/>
          </p:cNvSpPr>
          <p:nvPr/>
        </p:nvSpPr>
        <p:spPr bwMode="auto">
          <a:xfrm>
            <a:off x="6989763" y="4343400"/>
            <a:ext cx="2154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A = </a:t>
            </a:r>
            <a:r>
              <a:rPr lang="en-US" altLang="en-US" sz="2000" dirty="0" smtClean="0">
                <a:solidFill>
                  <a:srgbClr val="FF0000"/>
                </a:solidFill>
              </a:rPr>
              <a:t>covariance </a:t>
            </a:r>
            <a:r>
              <a:rPr lang="en-US" altLang="en-US" sz="2000" dirty="0">
                <a:solidFill>
                  <a:srgbClr val="FF0000"/>
                </a:solidFill>
              </a:rPr>
              <a:t>matrix </a:t>
            </a:r>
            <a:r>
              <a:rPr lang="en-US" altLang="en-US" sz="2000" dirty="0"/>
              <a:t>of data points (if divided by no. of points)</a:t>
            </a:r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 flipH="1">
            <a:off x="6400800" y="5105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4908550" y="419100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3286080" y="4984920"/>
              <a:ext cx="2240640" cy="1162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78520" y="4980240"/>
                <a:ext cx="2255760" cy="117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89" grpId="0" build="p" autoUpdateAnimBg="0"/>
      <p:bldP spid="444506" grpId="0" build="p" autoUpdateAnimBg="0"/>
      <p:bldP spid="444515" grpId="0" animBg="1"/>
      <p:bldP spid="20555" grpId="0"/>
      <p:bldP spid="20556" grpId="0" animBg="1"/>
      <p:bldP spid="205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461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lnSpcReduction="10000"/>
          </a:bodyPr>
          <a:lstStyle/>
          <a:p>
            <a:pPr marL="382588" indent="-342900"/>
            <a:r>
              <a:rPr lang="en-US" sz="2000" dirty="0"/>
              <a:t>Suppose each data point is N-dimensional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Same procedure applies:</a:t>
            </a:r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r>
              <a:rPr lang="en-US" sz="1800" dirty="0">
                <a:solidFill>
                  <a:srgbClr val="C00000"/>
                </a:solidFill>
              </a:rPr>
              <a:t>The eigenvectors of </a:t>
            </a:r>
            <a:r>
              <a:rPr lang="en-US" sz="18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A</a:t>
            </a:r>
            <a:r>
              <a:rPr lang="en-US" sz="1800" dirty="0">
                <a:solidFill>
                  <a:srgbClr val="C00000"/>
                </a:solidFill>
              </a:rPr>
              <a:t> define a new coordinate system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largest eigenvalue captures the most variation among training vectors </a:t>
            </a:r>
            <a:r>
              <a:rPr lang="en-US" sz="16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endParaRPr lang="en-US" sz="1600" dirty="0">
              <a:solidFill>
                <a:srgbClr val="C0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smallest eigenvalue has least variation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compress the data by only using the top few eigenvectors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corresponds to choosing a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/>
              <a:t>linear subspace</a:t>
            </a:r>
            <a:r>
              <a:rPr lang="ja-JP" altLang="en-US" sz="1600" dirty="0">
                <a:latin typeface="Arial"/>
              </a:rPr>
              <a:t>”</a:t>
            </a:r>
            <a:endParaRPr lang="en-US" sz="1600" dirty="0"/>
          </a:p>
          <a:p>
            <a:pPr marL="1639888" lvl="3">
              <a:buClr>
                <a:srgbClr val="000000"/>
              </a:buClr>
            </a:pPr>
            <a:r>
              <a:rPr lang="en-US" sz="1400" dirty="0"/>
              <a:t>represent points on a line, plane, or </a:t>
            </a:r>
            <a:r>
              <a:rPr lang="ja-JP" altLang="en-US" sz="1400" dirty="0">
                <a:latin typeface="Arial"/>
              </a:rPr>
              <a:t>“</a:t>
            </a:r>
            <a:r>
              <a:rPr lang="en-US" sz="1400" dirty="0"/>
              <a:t>hyper-plane</a:t>
            </a:r>
            <a:r>
              <a:rPr lang="ja-JP" altLang="en-US" sz="1400" dirty="0">
                <a:latin typeface="Arial"/>
              </a:rPr>
              <a:t>”</a:t>
            </a:r>
            <a:endParaRPr lang="en-US" sz="1400" dirty="0"/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these eigenvectors are known as the </a:t>
            </a:r>
            <a:r>
              <a:rPr lang="en-US" sz="1600" dirty="0">
                <a:solidFill>
                  <a:srgbClr val="C00000"/>
                </a:solidFill>
                <a:latin typeface="Arial Bold Italic" charset="0"/>
                <a:cs typeface="Arial Bold Italic" charset="0"/>
                <a:sym typeface="Arial Bold Italic" charset="0"/>
              </a:rPr>
              <a:t>principal components</a:t>
            </a:r>
            <a:endParaRPr lang="en-US" sz="1600" dirty="0">
              <a:solidFill>
                <a:srgbClr val="C00000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500312"/>
            <a:ext cx="462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064320" y="3280680"/>
              <a:ext cx="4111200" cy="1005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6760" y="3275280"/>
                <a:ext cx="4124160" cy="10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60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The space of faces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An image is a point in a high dimensional space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An N x M image is a point in R</a:t>
            </a:r>
            <a:r>
              <a:rPr lang="en-US" sz="1800" baseline="30000" dirty="0"/>
              <a:t>NM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define vectors in this space as we did in the 2D case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42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2050"/>
            <a:ext cx="7127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 dirty="0"/>
              <a:t>The set of faces is a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subspace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This is like fitting </a:t>
            </a:r>
            <a:r>
              <a:rPr lang="en-US" sz="1800" dirty="0" smtClean="0"/>
              <a:t>a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hyper-plane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spanned by vectors 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..., </a:t>
            </a:r>
            <a:r>
              <a:rPr lang="en-US" sz="16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 descr="C:\Users\shapiro\AppData\Local\Temp\hila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57600" y="2794254"/>
            <a:ext cx="789594" cy="15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hapiro\AppData\Local\Temp\hila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43603" y="1284797"/>
            <a:ext cx="789594" cy="15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068120" y="6454800"/>
              <a:ext cx="386640" cy="292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9840" y="6448680"/>
                <a:ext cx="400680" cy="3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4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 dirty="0"/>
              <a:t>The set of faces is a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subspace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This is like fitting </a:t>
            </a:r>
            <a:r>
              <a:rPr lang="en-US" sz="1800" dirty="0" smtClean="0"/>
              <a:t>a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hyper-plane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spanned by vectors 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..., </a:t>
            </a:r>
            <a:r>
              <a:rPr lang="en-US" sz="16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19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2"/>
          <a:stretch/>
        </p:blipFill>
        <p:spPr bwMode="auto">
          <a:xfrm>
            <a:off x="1987313" y="1317812"/>
            <a:ext cx="968875" cy="119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 result for orangutan face hai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57600" y="3086100"/>
            <a:ext cx="893583" cy="10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847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 recognition: once you’ve detected and cropped a face, try to recognize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Detection</a:t>
            </a:r>
          </a:p>
        </p:txBody>
      </p:sp>
      <p:graphicFrame>
        <p:nvGraphicFramePr>
          <p:cNvPr id="13465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“Sally”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12"/>
            <a:ext cx="8229600" cy="1143000"/>
          </a:xfrm>
          <a:ln/>
        </p:spPr>
        <p:txBody>
          <a:bodyPr rIns="132080"/>
          <a:lstStyle/>
          <a:p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2488"/>
            <a:ext cx="8229600" cy="4525963"/>
          </a:xfrm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PCA extracts the eigenvectors of </a:t>
            </a: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Gives a set of vectors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3</a:t>
            </a:r>
            <a:r>
              <a:rPr lang="en-US" sz="2000" dirty="0"/>
              <a:t>, ...</a:t>
            </a: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Each one of these vectors is a direction in face space</a:t>
            </a:r>
          </a:p>
          <a:p>
            <a:pPr marL="1182688" lvl="2">
              <a:buClr>
                <a:srgbClr val="000000"/>
              </a:buClr>
            </a:pPr>
            <a:r>
              <a:rPr lang="en-US" sz="1800" dirty="0"/>
              <a:t>what do these look like?</a:t>
            </a: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2268538" y="2514600"/>
            <a:ext cx="4437062" cy="4114800"/>
            <a:chOff x="0" y="0"/>
            <a:chExt cx="2795" cy="2592"/>
          </a:xfrm>
        </p:grpSpPr>
        <p:pic>
          <p:nvPicPr>
            <p:cNvPr id="46084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0"/>
              <a:ext cx="259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48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45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" y="45"/>
              <a:ext cx="19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73076" y="44436"/>
            <a:ext cx="8229600" cy="1143000"/>
          </a:xfrm>
        </p:spPr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Principal component (eigenvector) 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μ + 3</a:t>
            </a:r>
            <a:r>
              <a:rPr lang="el-GR" dirty="0">
                <a:solidFill>
                  <a:prstClr val="black"/>
                </a:solidFill>
              </a:rPr>
              <a:t>σ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baseline="-14000" dirty="0">
              <a:solidFill>
                <a:prstClr val="black"/>
              </a:solidFill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μ – 3</a:t>
            </a:r>
            <a:r>
              <a:rPr lang="el-GR">
                <a:solidFill>
                  <a:prstClr val="black"/>
                </a:solidFill>
              </a:rPr>
              <a:t>σ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1429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Projecting onto the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7276"/>
            <a:ext cx="8229600" cy="4525963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The </a:t>
            </a:r>
            <a:r>
              <a:rPr lang="en-US" sz="2000" dirty="0" err="1"/>
              <a:t>eigenfaces</a:t>
            </a:r>
            <a:r>
              <a:rPr lang="en-US" sz="2000" dirty="0"/>
              <a:t>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..., </a:t>
            </a: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r>
              <a:rPr lang="en-US" sz="2000" dirty="0"/>
              <a:t> span the space of faces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 face is converted to </a:t>
            </a:r>
            <a:r>
              <a:rPr lang="en-US" sz="1800" dirty="0" err="1"/>
              <a:t>eigenface</a:t>
            </a:r>
            <a:r>
              <a:rPr lang="en-US" sz="1800" dirty="0"/>
              <a:t> coordinates by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830388"/>
            <a:ext cx="5570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228600" y="3505200"/>
            <a:ext cx="7189788" cy="1871663"/>
            <a:chOff x="0" y="0"/>
            <a:chExt cx="4529" cy="1179"/>
          </a:xfrm>
        </p:grpSpPr>
        <p:pic>
          <p:nvPicPr>
            <p:cNvPr id="47109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6"/>
              <a:ext cx="3521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624" y="519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7111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16777" r="27960" b="20270"/>
            <a:stretch>
              <a:fillRect/>
            </a:stretch>
          </p:blipFill>
          <p:spPr bwMode="auto">
            <a:xfrm>
              <a:off x="0" y="0"/>
              <a:ext cx="527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70"/>
              <a:ext cx="12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Picture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4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15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1041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1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22" name="Freeform 18"/>
          <p:cNvSpPr>
            <a:spLocks/>
          </p:cNvSpPr>
          <p:nvPr/>
        </p:nvSpPr>
        <p:spPr bwMode="auto">
          <a:xfrm rot="-5400000">
            <a:off x="2819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3" name="Picture 1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5850"/>
            <a:ext cx="32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Freeform 20"/>
          <p:cNvSpPr>
            <a:spLocks/>
          </p:cNvSpPr>
          <p:nvPr/>
        </p:nvSpPr>
        <p:spPr bwMode="auto">
          <a:xfrm rot="-5400000">
            <a:off x="4343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5" name="Freeform 21"/>
          <p:cNvSpPr>
            <a:spLocks/>
          </p:cNvSpPr>
          <p:nvPr/>
        </p:nvSpPr>
        <p:spPr bwMode="auto">
          <a:xfrm rot="-5400000">
            <a:off x="63246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6" name="Picture 2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359025"/>
            <a:ext cx="3349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23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351088"/>
            <a:ext cx="41751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31" name="Group 27"/>
          <p:cNvGrpSpPr>
            <a:grpSpLocks/>
          </p:cNvGrpSpPr>
          <p:nvPr/>
        </p:nvGrpSpPr>
        <p:grpSpPr bwMode="auto">
          <a:xfrm>
            <a:off x="6858000" y="3048000"/>
            <a:ext cx="2130425" cy="2044700"/>
            <a:chOff x="0" y="0"/>
            <a:chExt cx="1342" cy="1288"/>
          </a:xfrm>
        </p:grpSpPr>
        <p:pic>
          <p:nvPicPr>
            <p:cNvPr id="47128" name="Picture 24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39" t="19997" r="2151" b="52223"/>
            <a:stretch>
              <a:fillRect/>
            </a:stretch>
          </p:blipFill>
          <p:spPr bwMode="auto">
            <a:xfrm>
              <a:off x="847" y="288"/>
              <a:ext cx="495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>
              <a:off x="473" y="831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0" y="0"/>
              <a:ext cx="768" cy="28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7132" name="Picture 2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890838"/>
            <a:ext cx="528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878760" y="1696320"/>
              <a:ext cx="8198640" cy="4342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3720" y="1693080"/>
                <a:ext cx="8211600" cy="43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03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60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Recognition with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76900"/>
          </a:xfrm>
          <a:ln/>
        </p:spPr>
        <p:txBody>
          <a:bodyPr rIns="132080"/>
          <a:lstStyle/>
          <a:p>
            <a:pPr marL="496888" indent="-457200"/>
            <a:r>
              <a:rPr lang="en-US" sz="2000" dirty="0"/>
              <a:t>Algorithm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Process the image database (set of images with labels)</a:t>
            </a:r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Run PCA—compute </a:t>
            </a:r>
            <a:r>
              <a:rPr lang="en-US" sz="1600" dirty="0" err="1"/>
              <a:t>eigenfaces</a:t>
            </a:r>
            <a:endParaRPr lang="en-US" sz="1600" dirty="0"/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Calculate the K coefficients for each image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Given a new image (to be recognized) </a:t>
            </a:r>
            <a:r>
              <a:rPr lang="en-US" sz="1800" dirty="0">
                <a:solidFill>
                  <a:srgbClr val="FF0000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r>
              <a:rPr lang="en-US" sz="1800" dirty="0">
                <a:solidFill>
                  <a:srgbClr val="FF0000"/>
                </a:solidFill>
              </a:rPr>
              <a:t>, calculate K coefficients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Detect if x is a face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sz="1800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 startAt="4"/>
            </a:pPr>
            <a:r>
              <a:rPr lang="en-US" sz="1800" dirty="0">
                <a:solidFill>
                  <a:srgbClr val="FF0000"/>
                </a:solidFill>
              </a:rPr>
              <a:t>If it is a face, who is it?</a:t>
            </a:r>
          </a:p>
        </p:txBody>
      </p:sp>
      <p:pic>
        <p:nvPicPr>
          <p:cNvPr id="481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29940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901700" y="5020733"/>
            <a:ext cx="778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1296988" indent="-342900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Find closest labeled face in database</a:t>
            </a:r>
          </a:p>
          <a:p>
            <a:pPr marL="1296988" indent="-342900">
              <a:spcBef>
                <a:spcPts val="3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earest-neighbor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 K-dimensional space</a:t>
            </a:r>
          </a:p>
        </p:txBody>
      </p:sp>
      <p:pic>
        <p:nvPicPr>
          <p:cNvPr id="4813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705225"/>
            <a:ext cx="73215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9380"/>
            <a:ext cx="7772400" cy="990600"/>
          </a:xfrm>
          <a:ln/>
        </p:spPr>
        <p:txBody>
          <a:bodyPr rIns="132080"/>
          <a:lstStyle/>
          <a:p>
            <a:r>
              <a:rPr lang="en-US" dirty="0"/>
              <a:t>Choosing the dimension K</a:t>
            </a:r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2814638" y="1066800"/>
            <a:ext cx="3236912" cy="2520950"/>
            <a:chOff x="0" y="0"/>
            <a:chExt cx="2038" cy="1588"/>
          </a:xfrm>
        </p:grpSpPr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0" y="0"/>
              <a:ext cx="1932" cy="1429"/>
              <a:chOff x="0" y="0"/>
              <a:chExt cx="1932" cy="1429"/>
            </a:xfrm>
          </p:grpSpPr>
          <p:pic>
            <p:nvPicPr>
              <p:cNvPr id="49155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1" b="7906"/>
              <a:stretch>
                <a:fillRect/>
              </a:stretch>
            </p:blipFill>
            <p:spPr bwMode="auto">
              <a:xfrm>
                <a:off x="0" y="0"/>
                <a:ext cx="1931" cy="1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56" name="Rectangle 4"/>
              <p:cNvSpPr>
                <a:spLocks/>
              </p:cNvSpPr>
              <p:nvPr/>
            </p:nvSpPr>
            <p:spPr bwMode="auto">
              <a:xfrm>
                <a:off x="630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57" name="Rectangle 5"/>
              <p:cNvSpPr>
                <a:spLocks/>
              </p:cNvSpPr>
              <p:nvPr/>
            </p:nvSpPr>
            <p:spPr bwMode="auto">
              <a:xfrm>
                <a:off x="246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9159" name="Rectangle 7"/>
            <p:cNvSpPr>
              <a:spLocks/>
            </p:cNvSpPr>
            <p:nvPr/>
          </p:nvSpPr>
          <p:spPr bwMode="auto">
            <a:xfrm>
              <a:off x="389" y="1388"/>
              <a:ext cx="1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K</a:t>
              </a:r>
            </a:p>
          </p:txBody>
        </p:sp>
        <p:sp>
          <p:nvSpPr>
            <p:cNvPr id="49160" name="Rectangle 8"/>
            <p:cNvSpPr>
              <a:spLocks/>
            </p:cNvSpPr>
            <p:nvPr/>
          </p:nvSpPr>
          <p:spPr bwMode="auto">
            <a:xfrm>
              <a:off x="1749" y="1388"/>
              <a:ext cx="2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NM</a:t>
              </a:r>
            </a:p>
          </p:txBody>
        </p:sp>
        <p:sp>
          <p:nvSpPr>
            <p:cNvPr id="49161" name="Rectangle 9"/>
            <p:cNvSpPr>
              <a:spLocks/>
            </p:cNvSpPr>
            <p:nvPr/>
          </p:nvSpPr>
          <p:spPr bwMode="auto">
            <a:xfrm>
              <a:off x="61" y="1388"/>
              <a:ext cx="26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i </a:t>
              </a: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= </a:t>
              </a:r>
            </a:p>
          </p:txBody>
        </p:sp>
      </p:grpSp>
      <p:sp>
        <p:nvSpPr>
          <p:cNvPr id="49163" name="Rectangle 11"/>
          <p:cNvSpPr>
            <a:spLocks/>
          </p:cNvSpPr>
          <p:nvPr/>
        </p:nvSpPr>
        <p:spPr bwMode="auto">
          <a:xfrm>
            <a:off x="1447800" y="1330325"/>
            <a:ext cx="1238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688" bIns="0">
            <a:spAutoFit/>
          </a:bodyPr>
          <a:lstStyle/>
          <a:p>
            <a:pPr marL="39688">
              <a:lnSpc>
                <a:spcPct val="105000"/>
              </a:lnSpc>
              <a:spcBef>
                <a:spcPts val="35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eigenvalues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  <a:ln/>
        </p:spPr>
        <p:txBody>
          <a:bodyPr rIns="132080"/>
          <a:lstStyle/>
          <a:p>
            <a:pPr marL="382588" indent="-342900"/>
            <a:r>
              <a:rPr lang="en-US"/>
              <a:t>How many eigenfaces to use?</a:t>
            </a:r>
          </a:p>
          <a:p>
            <a:pPr marL="382588" indent="-342900"/>
            <a:r>
              <a:rPr lang="en-US"/>
              <a:t>Look at the decay of the eigenvalues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eigenvalue tells you the amount of variance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 the direction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of that eigenface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ignore eigenfaces with low variance</a:t>
            </a:r>
          </a:p>
        </p:txBody>
      </p:sp>
      <p:pic>
        <p:nvPicPr>
          <p:cNvPr id="491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419225"/>
            <a:ext cx="1984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µ       +    w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85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85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After computing </a:t>
            </a:r>
            <a:r>
              <a:rPr lang="en-US" sz="2800" dirty="0" err="1">
                <a:solidFill>
                  <a:prstClr val="black"/>
                </a:solidFill>
              </a:rPr>
              <a:t>eigenfaces</a:t>
            </a:r>
            <a:r>
              <a:rPr lang="en-US" sz="2800" dirty="0">
                <a:solidFill>
                  <a:prstClr val="black"/>
                </a:solidFill>
              </a:rPr>
              <a:t> using 400 face images from ORL face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Eigenvalues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(variance along eigenvectors)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990600" y="1458913"/>
            <a:ext cx="6858000" cy="5143500"/>
            <a:chOff x="990600" y="1458913"/>
            <a:chExt cx="6858000" cy="5143500"/>
          </a:xfrm>
        </p:grpSpPr>
        <p:pic>
          <p:nvPicPr>
            <p:cNvPr id="32772" name="Picture 3" descr="eigenvalu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89125" y="5426075"/>
              <a:ext cx="51816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41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914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2667000" y="3379788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000099"/>
                </a:solidFill>
              </a:rPr>
              <a:t>Project into a new subspace (or kernel space) (e.g., “</a:t>
            </a:r>
            <a:r>
              <a:rPr lang="en-US" dirty="0" err="1" smtClean="0">
                <a:solidFill>
                  <a:srgbClr val="000099"/>
                </a:solidFill>
              </a:rPr>
              <a:t>Eigenfaces</a:t>
            </a:r>
            <a:r>
              <a:rPr lang="en-US" dirty="0" smtClean="0">
                <a:solidFill>
                  <a:srgbClr val="000099"/>
                </a:solidFill>
              </a:rPr>
              <a:t>”=PCA)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Measure face features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Recognition with </a:t>
            </a:r>
            <a:r>
              <a:rPr lang="en-US" dirty="0" err="1" smtClean="0"/>
              <a:t>eigenfaces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Process labeled training images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mean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 and covariance matrix </a:t>
            </a:r>
            <a:r>
              <a:rPr lang="el-GR" sz="2400" b="1" dirty="0" smtClean="0">
                <a:cs typeface="Arial" charset="0"/>
              </a:rPr>
              <a:t>Σ</a:t>
            </a:r>
            <a:endParaRPr lang="en-US" sz="2400" b="1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Find k principal components (eigenvectors of </a:t>
            </a:r>
            <a:r>
              <a:rPr lang="el-GR" sz="2400" b="1" dirty="0" smtClean="0">
                <a:cs typeface="Arial" charset="0"/>
              </a:rPr>
              <a:t>Σ</a:t>
            </a:r>
            <a:r>
              <a:rPr lang="en-US" sz="2400" dirty="0" smtClean="0">
                <a:cs typeface="Arial" charset="0"/>
              </a:rPr>
              <a:t>) 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endParaRPr lang="en-US" sz="2400" baseline="-25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Project each training image 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onto subspace spanned by principal components: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ik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Given novel image </a:t>
            </a:r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Project onto subspace: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Optional: check reconstruction error </a:t>
            </a:r>
            <a:r>
              <a:rPr lang="en-US" sz="2400" b="1" dirty="0" smtClean="0"/>
              <a:t>x</a:t>
            </a:r>
            <a:r>
              <a:rPr lang="en-US" sz="2400" dirty="0" smtClean="0"/>
              <a:t> – </a:t>
            </a:r>
            <a:r>
              <a:rPr lang="en-US" sz="2400" b="1" dirty="0" smtClean="0"/>
              <a:t>x</a:t>
            </a:r>
            <a:r>
              <a:rPr lang="en-US" sz="2400" dirty="0" smtClean="0"/>
              <a:t> to determine whether image is really a face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5807075" y="472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44550" y="6415088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M. Turk and A. </a:t>
            </a:r>
            <a:r>
              <a:rPr lang="en-US" dirty="0" err="1">
                <a:solidFill>
                  <a:prstClr val="black"/>
                </a:solidFill>
              </a:rPr>
              <a:t>Pentland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Face Recognition using Eigenfaces</a:t>
            </a:r>
            <a:r>
              <a:rPr lang="en-US" dirty="0">
                <a:solidFill>
                  <a:prstClr val="black"/>
                </a:solidFill>
              </a:rPr>
              <a:t>, CVPR 1991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What other applications?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076"/>
            <a:ext cx="8229600" cy="1143000"/>
          </a:xfrm>
        </p:spPr>
        <p:txBody>
          <a:bodyPr/>
          <a:lstStyle/>
          <a:p>
            <a:r>
              <a:rPr lang="en-US" dirty="0"/>
              <a:t>Enhancing gender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042" y="5181600"/>
            <a:ext cx="8572500" cy="8302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more                  same                </a:t>
            </a:r>
            <a:r>
              <a:rPr lang="en-US" sz="1800" b="1" dirty="0"/>
              <a:t>original</a:t>
            </a:r>
            <a:r>
              <a:rPr lang="en-US" sz="1800" dirty="0"/>
              <a:t>   </a:t>
            </a:r>
            <a:r>
              <a:rPr lang="en-US" sz="1800" dirty="0" smtClean="0"/>
              <a:t>       androgynous     </a:t>
            </a:r>
            <a:r>
              <a:rPr lang="en-US" sz="1800" dirty="0"/>
              <a:t>more opposite</a:t>
            </a:r>
          </a:p>
        </p:txBody>
      </p:sp>
      <p:pic>
        <p:nvPicPr>
          <p:cNvPr id="792580" name="Picture 4" descr="Rowland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239000" cy="4073525"/>
          </a:xfrm>
          <a:prstGeom prst="rect">
            <a:avLst/>
          </a:prstGeom>
          <a:noFill/>
        </p:spPr>
      </p:pic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438560" y="455400"/>
              <a:ext cx="6371280" cy="493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3160" y="452160"/>
                <a:ext cx="6381360" cy="5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168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6"/>
            <a:ext cx="8229600" cy="1143000"/>
          </a:xfrm>
        </p:spPr>
        <p:txBody>
          <a:bodyPr/>
          <a:lstStyle/>
          <a:p>
            <a:r>
              <a:rPr lang="en-US" dirty="0"/>
              <a:t>Changing age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2667000" cy="52578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Face becomes “rounder” and “more textured” and “grayer”</a:t>
            </a:r>
          </a:p>
        </p:txBody>
      </p:sp>
      <p:sp>
        <p:nvSpPr>
          <p:cNvPr id="793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447800"/>
            <a:ext cx="5410200" cy="43434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original			                        shape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    color				           both</a:t>
            </a:r>
          </a:p>
        </p:txBody>
      </p:sp>
      <p:pic>
        <p:nvPicPr>
          <p:cNvPr id="793605" name="Picture 5" descr="Rowland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68" y="1143000"/>
            <a:ext cx="3200400" cy="4357688"/>
          </a:xfrm>
          <a:prstGeom prst="rect">
            <a:avLst/>
          </a:prstGeom>
          <a:noFill/>
        </p:spPr>
      </p:pic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3607" name="Text Box 7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0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1"/>
            <a:ext cx="8229600" cy="1143000"/>
          </a:xfrm>
        </p:spPr>
        <p:txBody>
          <a:bodyPr/>
          <a:lstStyle/>
          <a:p>
            <a:r>
              <a:rPr lang="en-US" dirty="0"/>
              <a:t>Which face is more attractive?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9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1143000"/>
            <a:ext cx="37798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9976" name="Text Box 8"/>
          <p:cNvSpPr txBox="1">
            <a:spLocks noChangeArrowheads="1"/>
          </p:cNvSpPr>
          <p:nvPr/>
        </p:nvSpPr>
        <p:spPr bwMode="auto">
          <a:xfrm>
            <a:off x="2651125" y="6288088"/>
            <a:ext cx="382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http://www.beautycheck.de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in Cleft Severity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large database of normal 3D faces.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construct their principal components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reconstruct any normal face accurately using these components.</a:t>
            </a:r>
          </a:p>
          <a:p>
            <a:r>
              <a:rPr lang="en-US" dirty="0" smtClean="0"/>
              <a:t>But when we reconstruct a cleft face from the normal components, there is a </a:t>
            </a:r>
            <a:r>
              <a:rPr lang="en-US" dirty="0" smtClean="0">
                <a:solidFill>
                  <a:srgbClr val="FF0000"/>
                </a:solidFill>
              </a:rPr>
              <a:t>lot of error.</a:t>
            </a:r>
          </a:p>
          <a:p>
            <a:r>
              <a:rPr lang="en-US" dirty="0" smtClean="0"/>
              <a:t>This error can be used to measure the </a:t>
            </a:r>
            <a:r>
              <a:rPr lang="en-US" dirty="0" smtClean="0">
                <a:solidFill>
                  <a:srgbClr val="FF0000"/>
                </a:solidFill>
              </a:rPr>
              <a:t>severit</a:t>
            </a:r>
            <a:r>
              <a:rPr lang="en-US" dirty="0" smtClean="0"/>
              <a:t>y of the cleft.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PCA Reconstruction Error to Judge Cleft Severity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35" y="1600200"/>
            <a:ext cx="49821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Would PCA on image pixels work well as a general compression technique?</a:t>
            </a:r>
          </a:p>
        </p:txBody>
      </p:sp>
      <p:pic>
        <p:nvPicPr>
          <p:cNvPr id="4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09600" y="4572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22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Extension to 3D Objects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97850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Murase and Nayar (1994, 1995) extended this idea to 3D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training set had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views of each object</a:t>
            </a:r>
            <a:r>
              <a:rPr lang="en-US" altLang="en-US" sz="2400">
                <a:latin typeface="Times New Roman" pitchFamily="18" charset="0"/>
              </a:rPr>
              <a:t>, on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dark background.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views included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rotations</a:t>
            </a:r>
            <a:r>
              <a:rPr lang="en-US" altLang="en-US" sz="2400">
                <a:latin typeface="Times New Roman" pitchFamily="18" charset="0"/>
              </a:rPr>
              <a:t> of the object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a turntable and also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illuminations</a:t>
            </a:r>
            <a:r>
              <a:rPr lang="en-US" altLang="en-US" sz="240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system could be used first to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identify</a:t>
            </a:r>
            <a:r>
              <a:rPr lang="en-US" altLang="en-US" sz="2400">
                <a:latin typeface="Times New Roman" pitchFamily="18" charset="0"/>
              </a:rPr>
              <a:t> the object and then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determine its (approximate)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pose </a:t>
            </a:r>
            <a:r>
              <a:rPr lang="en-US" altLang="en-US" sz="2400">
                <a:latin typeface="Times New Roman" pitchFamily="18" charset="0"/>
              </a:rPr>
              <a:t>and illumination.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Sample Objects</a:t>
            </a:r>
            <a:br>
              <a:rPr lang="en-US" altLang="en-US" sz="3600" smtClean="0"/>
            </a:br>
            <a:r>
              <a:rPr lang="en-US" altLang="en-US" sz="3600" smtClean="0"/>
              <a:t>Columbia Object Recognition Database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7" t="30556" r="21529" b="13889"/>
          <a:stretch>
            <a:fillRect/>
          </a:stretch>
        </p:blipFill>
        <p:spPr bwMode="auto">
          <a:xfrm>
            <a:off x="2209800" y="1676400"/>
            <a:ext cx="487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Verification:</a:t>
            </a:r>
            <a:r>
              <a:rPr lang="en-US" dirty="0" smtClean="0"/>
              <a:t>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Closed-world identification</a:t>
            </a:r>
            <a:r>
              <a:rPr lang="en-US" dirty="0" smtClean="0"/>
              <a:t>: assign a face to one person from among a known set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General identification</a:t>
            </a:r>
            <a:r>
              <a:rPr lang="en-US" dirty="0" smtClean="0"/>
              <a:t>: assign a face to a known person or to “unknown”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Significance of this work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788275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extension to 3D objects was an important contribution.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Instead of using brute force search, the authors observed that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All the views of a single object, when transformed into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eigenvector space became points on a manifold in that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Using this, they developed fast algorithms to find the closest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 manifold to an unknown input image.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Recognition with pose finding took less than a second.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Appearance-Based Recognition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7562850" cy="521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Training images must be representative of the instances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of objects to be recognized.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The object must be well-framed.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Positions and sizes must be controlled.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Dimensionality reduction is needed.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It is not powerful enough to handle general scenes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 without prior segmentation into relevant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* The newer systems that use “parts” from interest operators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   are an answer to these restrictions.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93725" y="5680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Expression</a:t>
            </a:r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6</a:t>
            </a:fld>
            <a:endParaRPr lang="en-US"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08" y="57215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36" y="2404222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58" y="4670424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89" y="475615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89" y="243755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Lighting</a:t>
            </a:r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Occlusion</a:t>
            </a:r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Viewpoint</a:t>
            </a:r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2 = min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34.3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1 = max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46.1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ar({\bf v}) &amp; = &amp; \bf \sum_x \|(x - \overline{\bf x})^T \cdot v\| \\&#10;&amp; = &amp; \bf \sum_x v^T (x - \overline{\bf x}) (x - \overline{\bf x})^T v  \\&#10;&amp; = &amp;\bf  v^T \left[\sum_x (x - \overline{\bf x}) (x - \overline{\bf x})^T\right] v  \\&#10;&amp; = &amp; \bf v^T A v~~\mbox{where}~A = \sum_x (x - \overline{\bf x}) (x - \overline{\bf x})^T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803.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ar(\bf v) = \sum_{\mbox{\tiny orange point}~{\bf x}} \|(\bf x - \overline{\bf x})^T \cdot v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30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x \rightarrow \left(&#10;(x - \overline{x}) \cdot v_1, (x - \overline{x}) \cdot v_2&#10;\right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071.875"/>
  <p:tag name="PICTUREFILESIZE" val="132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1485</Words>
  <Application>Microsoft Office PowerPoint</Application>
  <PresentationFormat>On-screen Show (4:3)</PresentationFormat>
  <Paragraphs>301</Paragraphs>
  <Slides>41</Slides>
  <Notes>10</Notes>
  <HiddenSlides>7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ＭＳ Ｐゴシック</vt:lpstr>
      <vt:lpstr>宋体</vt:lpstr>
      <vt:lpstr>Arial</vt:lpstr>
      <vt:lpstr>Arial Bold</vt:lpstr>
      <vt:lpstr>Arial Bold Italic</vt:lpstr>
      <vt:lpstr>Calibri</vt:lpstr>
      <vt:lpstr>Times New Roman</vt:lpstr>
      <vt:lpstr>Times New Roman Italic</vt:lpstr>
      <vt:lpstr>ヒラギノ角ゴ ProN W6</vt:lpstr>
      <vt:lpstr>Office Theme</vt:lpstr>
      <vt:lpstr>Image</vt:lpstr>
      <vt:lpstr>Equation</vt:lpstr>
      <vt:lpstr>Recognition: Face Recognition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PowerPoint Presentation</vt:lpstr>
      <vt:lpstr>What makes face recognition hard?</vt:lpstr>
      <vt:lpstr>What makes face recognition hard?</vt:lpstr>
      <vt:lpstr>What makes face recognition hard?</vt:lpstr>
      <vt:lpstr>Simple idea for face recognition</vt:lpstr>
      <vt:lpstr>The space of all face images</vt:lpstr>
      <vt:lpstr>The space of all face images</vt:lpstr>
      <vt:lpstr>Linear subspaces</vt:lpstr>
      <vt:lpstr>Dimensionality reduction</vt:lpstr>
      <vt:lpstr>Eigenvectors and Eigenvalues</vt:lpstr>
      <vt:lpstr>Principal component analysis (PCA)</vt:lpstr>
      <vt:lpstr>The space of faces</vt:lpstr>
      <vt:lpstr>Dimensionality reduction</vt:lpstr>
      <vt:lpstr>Dimensionality reduction</vt:lpstr>
      <vt:lpstr>Eigenfaces</vt:lpstr>
      <vt:lpstr>Visualization of eigenfaces</vt:lpstr>
      <vt:lpstr>Projecting onto the eigenfaces</vt:lpstr>
      <vt:lpstr>Recognition with eigenfaces</vt:lpstr>
      <vt:lpstr>Choosing the dimension K</vt:lpstr>
      <vt:lpstr>Representation and reconstruction</vt:lpstr>
      <vt:lpstr>Representation and reconstruction</vt:lpstr>
      <vt:lpstr>Reconstruction</vt:lpstr>
      <vt:lpstr>PowerPoint Presentation</vt:lpstr>
      <vt:lpstr>Note</vt:lpstr>
      <vt:lpstr>Recognition with eigenfaces </vt:lpstr>
      <vt:lpstr>PCA</vt:lpstr>
      <vt:lpstr>Enhancing gender</vt:lpstr>
      <vt:lpstr>Changing age</vt:lpstr>
      <vt:lpstr>Which face is more attractive?</vt:lpstr>
      <vt:lpstr>Use in Cleft Severity Analysis</vt:lpstr>
      <vt:lpstr>Use of PCA Reconstruction Error to Judge Cleft Severity</vt:lpstr>
      <vt:lpstr>Question</vt:lpstr>
      <vt:lpstr>Extension to 3D Objects</vt:lpstr>
      <vt:lpstr>Sample Objects Columbia Object Recognition Database</vt:lpstr>
      <vt:lpstr>Significance of this work</vt:lpstr>
      <vt:lpstr>Appearance-Based Recognition 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Part II</dc:title>
  <dc:creator>Ali Farhadi</dc:creator>
  <cp:lastModifiedBy>shapiro</cp:lastModifiedBy>
  <cp:revision>24</cp:revision>
  <dcterms:created xsi:type="dcterms:W3CDTF">2013-11-26T19:03:05Z</dcterms:created>
  <dcterms:modified xsi:type="dcterms:W3CDTF">2017-05-17T21:00:03Z</dcterms:modified>
</cp:coreProperties>
</file>