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00" r:id="rId2"/>
    <p:sldId id="297" r:id="rId3"/>
    <p:sldId id="298" r:id="rId4"/>
    <p:sldId id="299" r:id="rId5"/>
    <p:sldId id="269" r:id="rId6"/>
    <p:sldId id="270" r:id="rId7"/>
    <p:sldId id="271" r:id="rId8"/>
    <p:sldId id="272" r:id="rId9"/>
    <p:sldId id="273" r:id="rId10"/>
    <p:sldId id="274" r:id="rId11"/>
    <p:sldId id="301" r:id="rId12"/>
    <p:sldId id="302" r:id="rId13"/>
    <p:sldId id="275" r:id="rId14"/>
    <p:sldId id="303" r:id="rId15"/>
    <p:sldId id="304" r:id="rId16"/>
    <p:sldId id="305" r:id="rId17"/>
    <p:sldId id="276" r:id="rId18"/>
    <p:sldId id="306" r:id="rId19"/>
    <p:sldId id="279" r:id="rId20"/>
    <p:sldId id="280" r:id="rId21"/>
    <p:sldId id="281" r:id="rId22"/>
    <p:sldId id="282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9" d="100"/>
          <a:sy n="109" d="100"/>
        </p:scale>
        <p:origin x="-167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9D4F-5E2A-9F44-87A7-481C8745D60B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6DAC-8716-BD48-A840-33A17E3C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40797-9D3D-F342-A036-2951F270659B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7DDA4-ACC0-4DA5-BECE-3AB002A1B684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ramp function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different frequency levels of blending; mask is blurred in lower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6DAC-8716-BD48-A840-33A17E3C1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A:  render as black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4E9C-4C83-094C-B1C2-43F522CA723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5.wmf"/><Relationship Id="rId26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6.wmf"/><Relationship Id="rId7" Type="http://schemas.openxmlformats.org/officeDocument/2006/relationships/image" Target="../media/image34.png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7.wmf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6.bin"/><Relationship Id="rId28" Type="http://schemas.openxmlformats.org/officeDocument/2006/relationships/oleObject" Target="../embeddings/oleObject8.bin"/><Relationship Id="rId10" Type="http://schemas.openxmlformats.org/officeDocument/2006/relationships/image" Target="../media/image37.png"/><Relationship Id="rId19" Type="http://schemas.openxmlformats.org/officeDocument/2006/relationships/image" Target="../media/image38.png"/><Relationship Id="rId31" Type="http://schemas.openxmlformats.org/officeDocument/2006/relationships/image" Target="../media/image30.emf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3.wmf"/><Relationship Id="rId22" Type="http://schemas.openxmlformats.org/officeDocument/2006/relationships/image" Target="../media/image39.png"/><Relationship Id="rId27" Type="http://schemas.openxmlformats.org/officeDocument/2006/relationships/image" Target="../media/image28.wmf"/><Relationship Id="rId30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4.jpeg"/><Relationship Id="rId2" Type="http://schemas.openxmlformats.org/officeDocument/2006/relationships/tags" Target="../tags/tag2.xml"/><Relationship Id="rId16" Type="http://schemas.openxmlformats.org/officeDocument/2006/relationships/image" Target="../media/image4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2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research.microsoft.com/vision/cambridge/papers/perez_siggraph03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38/7531/00310740.pdf?isNumber=7531&amp;prod=JNL&amp;arnumber=310740&amp;arSt=83&amp;ared=87&amp;arAuthor=Blinn,+J.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chester_NY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26" Type="http://schemas.openxmlformats.org/officeDocument/2006/relationships/image" Target="../media/image77.jpeg"/><Relationship Id="rId3" Type="http://schemas.openxmlformats.org/officeDocument/2006/relationships/image" Target="../media/image54.jpeg"/><Relationship Id="rId21" Type="http://schemas.openxmlformats.org/officeDocument/2006/relationships/image" Target="../media/image72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29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5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28" Type="http://schemas.openxmlformats.org/officeDocument/2006/relationships/image" Target="../media/image79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Relationship Id="rId27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18" Type="http://schemas.openxmlformats.org/officeDocument/2006/relationships/image" Target="../media/image73.jpeg"/><Relationship Id="rId3" Type="http://schemas.openxmlformats.org/officeDocument/2006/relationships/image" Target="../media/image58.jpeg"/><Relationship Id="rId21" Type="http://schemas.openxmlformats.org/officeDocument/2006/relationships/image" Target="../media/image76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5" Type="http://schemas.openxmlformats.org/officeDocument/2006/relationships/image" Target="../media/image80.jpeg"/><Relationship Id="rId2" Type="http://schemas.openxmlformats.org/officeDocument/2006/relationships/image" Target="../media/image57.jpeg"/><Relationship Id="rId16" Type="http://schemas.openxmlformats.org/officeDocument/2006/relationships/image" Target="../media/image71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24" Type="http://schemas.openxmlformats.org/officeDocument/2006/relationships/image" Target="../media/image79.jpe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23" Type="http://schemas.openxmlformats.org/officeDocument/2006/relationships/image" Target="../media/image78.jpeg"/><Relationship Id="rId10" Type="http://schemas.openxmlformats.org/officeDocument/2006/relationships/image" Target="../media/image65.jpeg"/><Relationship Id="rId19" Type="http://schemas.openxmlformats.org/officeDocument/2006/relationships/image" Target="../media/image74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Relationship Id="rId22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18" Type="http://schemas.openxmlformats.org/officeDocument/2006/relationships/image" Target="../media/image73.jpeg"/><Relationship Id="rId3" Type="http://schemas.openxmlformats.org/officeDocument/2006/relationships/image" Target="../media/image58.jpeg"/><Relationship Id="rId21" Type="http://schemas.openxmlformats.org/officeDocument/2006/relationships/image" Target="../media/image76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5" Type="http://schemas.openxmlformats.org/officeDocument/2006/relationships/image" Target="../media/image80.jpeg"/><Relationship Id="rId2" Type="http://schemas.openxmlformats.org/officeDocument/2006/relationships/image" Target="../media/image57.jpeg"/><Relationship Id="rId16" Type="http://schemas.openxmlformats.org/officeDocument/2006/relationships/image" Target="../media/image71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24" Type="http://schemas.openxmlformats.org/officeDocument/2006/relationships/image" Target="../media/image79.jpe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23" Type="http://schemas.openxmlformats.org/officeDocument/2006/relationships/image" Target="../media/image78.jpeg"/><Relationship Id="rId10" Type="http://schemas.openxmlformats.org/officeDocument/2006/relationships/image" Target="../media/image65.jpeg"/><Relationship Id="rId19" Type="http://schemas.openxmlformats.org/officeDocument/2006/relationships/image" Target="../media/image74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Relationship Id="rId22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26" Type="http://schemas.openxmlformats.org/officeDocument/2006/relationships/image" Target="../media/image77.jpeg"/><Relationship Id="rId3" Type="http://schemas.openxmlformats.org/officeDocument/2006/relationships/image" Target="../media/image54.jpeg"/><Relationship Id="rId21" Type="http://schemas.openxmlformats.org/officeDocument/2006/relationships/image" Target="../media/image72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29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5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28" Type="http://schemas.openxmlformats.org/officeDocument/2006/relationships/image" Target="../media/image79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Relationship Id="rId27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EE/CSE 576</a:t>
            </a:r>
            <a:r>
              <a:rPr lang="en-US" sz="4400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Gaussian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the original image G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Perform a local Gaussian weighted averaging function in a neighborhood about each pixel, sampling so that the result is a reduced image of half the size in each dimension.</a:t>
            </a:r>
          </a:p>
          <a:p>
            <a:r>
              <a:rPr lang="en-US" dirty="0" smtClean="0"/>
              <a:t>Do this all the way up the pyramid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= REDUCE(G</a:t>
            </a:r>
            <a:r>
              <a:rPr lang="en-US" baseline="-25000" dirty="0" smtClean="0">
                <a:solidFill>
                  <a:srgbClr val="FF0000"/>
                </a:solidFill>
              </a:rPr>
              <a:t>l-1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Each level l node will represent a weighted average of a subarray of level 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want to subtract each level of the pyramid from the next lower one.</a:t>
            </a:r>
          </a:p>
          <a:p>
            <a:r>
              <a:rPr lang="en-US" dirty="0" smtClean="0"/>
              <a:t>But they are different sizes!</a:t>
            </a:r>
          </a:p>
          <a:p>
            <a:r>
              <a:rPr lang="en-US" dirty="0" smtClean="0"/>
              <a:t>In order to do the subtraction, we perform an interpolation process.</a:t>
            </a:r>
          </a:p>
          <a:p>
            <a:r>
              <a:rPr lang="en-US" dirty="0" smtClean="0"/>
              <a:t>We interpolate new samples between those of a given image to make it big enough to subtract.</a:t>
            </a:r>
          </a:p>
          <a:p>
            <a:r>
              <a:rPr lang="en-US" dirty="0" smtClean="0"/>
              <a:t>The operation is called EXPAND.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3" name="Line 3"/>
          <p:cNvSpPr>
            <a:spLocks noChangeShapeType="1"/>
          </p:cNvSpPr>
          <p:nvPr/>
        </p:nvSpPr>
        <p:spPr bwMode="auto">
          <a:xfrm>
            <a:off x="1676400" y="2133602"/>
            <a:ext cx="2514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6"/>
          <p:cNvSpPr>
            <a:spLocks noChangeShapeType="1"/>
          </p:cNvSpPr>
          <p:nvPr/>
        </p:nvSpPr>
        <p:spPr bwMode="auto">
          <a:xfrm>
            <a:off x="2119313" y="3297238"/>
            <a:ext cx="1309687" cy="1046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9"/>
          <p:cNvSpPr>
            <a:spLocks noChangeShapeType="1"/>
          </p:cNvSpPr>
          <p:nvPr/>
        </p:nvSpPr>
        <p:spPr bwMode="auto">
          <a:xfrm>
            <a:off x="1752600" y="2438400"/>
            <a:ext cx="2209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1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2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Gaussian Pyramid</a:t>
            </a:r>
          </a:p>
        </p:txBody>
      </p:sp>
      <p:sp>
        <p:nvSpPr>
          <p:cNvPr id="83985" name="Rectangle 13"/>
          <p:cNvSpPr>
            <a:spLocks noChangeArrowheads="1"/>
          </p:cNvSpPr>
          <p:nvPr/>
        </p:nvSpPr>
        <p:spPr bwMode="auto">
          <a:xfrm>
            <a:off x="6451600" y="1244600"/>
            <a:ext cx="24812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Laplacian Pyramid</a:t>
            </a:r>
          </a:p>
        </p:txBody>
      </p:sp>
      <p:sp>
        <p:nvSpPr>
          <p:cNvPr id="83986" name="Rectangle 14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The Laplacian Pyramid</a:t>
            </a:r>
          </a:p>
        </p:txBody>
      </p:sp>
      <p:pic>
        <p:nvPicPr>
          <p:cNvPr id="83987" name="Picture 15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16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9" name="Picture 17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0" name="Picture 18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1" name="Picture 19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2" name="Picture 20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3" name="Picture 21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0" name="Object 22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Equation" r:id="rId11" imgW="279279" imgH="291973" progId="Equation.3">
                  <p:embed/>
                </p:oleObj>
              </mc:Choice>
              <mc:Fallback>
                <p:oleObj name="Equation" r:id="rId11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23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Equation" r:id="rId13" imgW="253890" imgH="291973" progId="Equation.3">
                  <p:embed/>
                </p:oleObj>
              </mc:Choice>
              <mc:Fallback>
                <p:oleObj name="Equation" r:id="rId13" imgW="25389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24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15" imgW="279279" imgH="291973" progId="Equation.3">
                  <p:embed/>
                </p:oleObj>
              </mc:Choice>
              <mc:Fallback>
                <p:oleObj name="Equation" r:id="rId15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25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17" imgW="279279" imgH="291973" progId="Equation.3">
                  <p:embed/>
                </p:oleObj>
              </mc:Choice>
              <mc:Fallback>
                <p:oleObj name="Equation" r:id="rId17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84005" name="Group 27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84006" name="Rectangle 28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84007" name="Rectangle 29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84008" name="Picture 30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83979" name="Object 31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" name="Equation" r:id="rId20" imgW="241195" imgH="291973" progId="Equation.3">
                    <p:embed/>
                  </p:oleObj>
                </mc:Choice>
                <mc:Fallback>
                  <p:oleObj name="Equation" r:id="rId20" imgW="241195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5" name="Group 32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84002" name="Rectangle 33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3" name="Rectangle 34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4" name="Picture 35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8" name="Object 36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" name="Equation" r:id="rId23" imgW="215713" imgH="291847" progId="Equation.3">
                    <p:embed/>
                  </p:oleObj>
                </mc:Choice>
                <mc:Fallback>
                  <p:oleObj name="Equation" r:id="rId23" imgW="215713" imgH="291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6" name="Group 37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1" name="Picture 40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7" name="Object 41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" name="Equation" r:id="rId26" imgW="253890" imgH="291973" progId="Equation.3">
                    <p:embed/>
                  </p:oleObj>
                </mc:Choice>
                <mc:Fallback>
                  <p:oleObj name="Equation" r:id="rId26" imgW="253890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7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83998" name="Picture 43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6" name="Object 44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" name="Equation" r:id="rId28" imgW="723586" imgH="291973" progId="Equation.3">
                    <p:embed/>
                  </p:oleObj>
                </mc:Choice>
                <mc:Fallback>
                  <p:oleObj name="Equation" r:id="rId28" imgW="723586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74" name="Object 45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" name="Equation" r:id="rId30" imgW="39494516" imgH="5600664" progId="Equation.3">
                  <p:embed/>
                </p:oleObj>
              </mc:Choice>
              <mc:Fallback>
                <p:oleObj name="Equation" r:id="rId30" imgW="39494516" imgH="56006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2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blend </a:t>
            </a:r>
            <a:r>
              <a:rPr lang="en-US" smtClean="0"/>
              <a:t>two images,</a:t>
            </a:r>
            <a:br>
              <a:rPr lang="en-US" smtClean="0"/>
            </a:br>
            <a:r>
              <a:rPr lang="en-US" smtClean="0"/>
              <a:t>We’ll </a:t>
            </a:r>
            <a:r>
              <a:rPr lang="en-US" dirty="0" smtClean="0"/>
              <a:t>combine two Laplacian pyramids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023" y="1537007"/>
            <a:ext cx="808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Laplacian Pyramid LA            Laplacian Pyramid LS         Laplacian Pyramid LB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to be filled in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80754" y="2290353"/>
            <a:ext cx="627017" cy="5573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02679" y="2290353"/>
            <a:ext cx="627017" cy="557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9771" y="2281646"/>
            <a:ext cx="627017" cy="55734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206" y="3370217"/>
            <a:ext cx="1210491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0942" y="3370217"/>
            <a:ext cx="1210491" cy="975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8033" y="3370217"/>
            <a:ext cx="1210491" cy="97536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3405" y="4894217"/>
            <a:ext cx="1820091" cy="1332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0645" y="4876800"/>
            <a:ext cx="1820091" cy="1332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7404" y="4876800"/>
            <a:ext cx="1820091" cy="13324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2307771" y="2569028"/>
            <a:ext cx="2094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  <a:endCxn id="6" idx="3"/>
          </p:cNvCxnSpPr>
          <p:nvPr/>
        </p:nvCxnSpPr>
        <p:spPr>
          <a:xfrm flipH="1">
            <a:off x="5029696" y="2560321"/>
            <a:ext cx="1850075" cy="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2638697" y="3857897"/>
            <a:ext cx="14722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  <a:endCxn id="9" idx="3"/>
          </p:cNvCxnSpPr>
          <p:nvPr/>
        </p:nvCxnSpPr>
        <p:spPr>
          <a:xfrm flipH="1">
            <a:off x="5321433" y="3857897"/>
            <a:ext cx="126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12" idx="1"/>
          </p:cNvCxnSpPr>
          <p:nvPr/>
        </p:nvCxnSpPr>
        <p:spPr>
          <a:xfrm flipV="1">
            <a:off x="2943496" y="5543006"/>
            <a:ext cx="967149" cy="17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1"/>
            <a:endCxn id="12" idx="3"/>
          </p:cNvCxnSpPr>
          <p:nvPr/>
        </p:nvCxnSpPr>
        <p:spPr>
          <a:xfrm flipH="1">
            <a:off x="5730736" y="5543006"/>
            <a:ext cx="7266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the New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Laplacian pyramids LB and LB are constructed for images A and B, respectively.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third Laplacian pyramid </a:t>
            </a:r>
            <a:r>
              <a:rPr lang="en-US" dirty="0" smtClean="0"/>
              <a:t>LS is constructed by copying nodes from the left half of LA to the corresponding nodes of LS and nodes from the right half of LB to the right half of LS.</a:t>
            </a:r>
          </a:p>
          <a:p>
            <a:r>
              <a:rPr lang="en-US" dirty="0" smtClean="0"/>
              <a:t>Nodes along the center line are set equal to 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of corresponding LA and LB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new Laplacian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new Laplacian pyramid with the reverse of how it was created to create a Gaussian pyramid.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lowest level of the new Gaussian pyramid gives the final result.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65183"/>
              </p:ext>
            </p:extLst>
          </p:nvPr>
        </p:nvGraphicFramePr>
        <p:xfrm>
          <a:off x="3200400" y="3532981"/>
          <a:ext cx="2108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32981"/>
                        <a:ext cx="2108200" cy="347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1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858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5139" name="Picture 3" descr="level0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340225"/>
            <a:ext cx="746601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51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6675" y="255588"/>
            <a:ext cx="8694738" cy="2068512"/>
            <a:chOff x="42" y="161"/>
            <a:chExt cx="5477" cy="1303"/>
          </a:xfrm>
        </p:grpSpPr>
        <p:pic>
          <p:nvPicPr>
            <p:cNvPr id="475141" name="Picture 5" descr="level4R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1"/>
              <a:ext cx="4703" cy="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2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" y="432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4</a:t>
              </a:r>
            </a:p>
          </p:txBody>
        </p:sp>
      </p:grpSp>
      <p:grpSp>
        <p:nvGrpSpPr>
          <p:cNvPr id="47514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6675" y="2305050"/>
            <a:ext cx="8696325" cy="2062163"/>
            <a:chOff x="42" y="1452"/>
            <a:chExt cx="5478" cy="1299"/>
          </a:xfrm>
        </p:grpSpPr>
        <p:pic>
          <p:nvPicPr>
            <p:cNvPr id="475144" name="Picture 8" descr="level2R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452"/>
              <a:ext cx="4704" cy="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" y="1728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2</a:t>
              </a:r>
            </a:p>
          </p:txBody>
        </p:sp>
      </p:grpSp>
      <p:sp>
        <p:nvSpPr>
          <p:cNvPr id="47514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675" y="4756150"/>
            <a:ext cx="1382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Laplacian</a:t>
            </a:r>
          </a:p>
          <a:p>
            <a:pPr algn="ctr" eaLnBrk="0" hangingPunct="0"/>
            <a:r>
              <a:rPr lang="en-US"/>
              <a:t>level</a:t>
            </a:r>
          </a:p>
          <a:p>
            <a:pPr algn="ctr" eaLnBrk="0" hangingPunct="0"/>
            <a:r>
              <a:rPr lang="en-US"/>
              <a:t>0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31950" y="6324600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left pyramid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9033" y="6283128"/>
            <a:ext cx="184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right pyramid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1027" y="6324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blended pyramid</a:t>
            </a:r>
          </a:p>
        </p:txBody>
      </p:sp>
    </p:spTree>
    <p:extLst>
      <p:ext uri="{BB962C8B-B14F-4D97-AF65-F5344CB8AC3E}">
        <p14:creationId xmlns:p14="http://schemas.microsoft.com/office/powerpoint/2010/main" val="42360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2993"/>
            <a:ext cx="8229600" cy="1143000"/>
          </a:xfrm>
        </p:spPr>
        <p:txBody>
          <a:bodyPr/>
          <a:lstStyle/>
          <a:p>
            <a:r>
              <a:rPr lang="en-US" dirty="0" smtClean="0"/>
              <a:t>Multiband blending (IJCV 2007)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6959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67" y="1703171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71646" y="11454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518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Poisson Image Editing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943600"/>
            <a:ext cx="7772400" cy="914400"/>
          </a:xfrm>
          <a:ln/>
        </p:spPr>
        <p:txBody>
          <a:bodyPr rIns="132080">
            <a:normAutofit fontScale="92500" lnSpcReduction="20000"/>
          </a:bodyPr>
          <a:lstStyle/>
          <a:p>
            <a:pPr marL="382588" indent="-342900"/>
            <a:r>
              <a:rPr lang="en-US"/>
              <a:t>For more info:  Perez et al, SIGGRAPH 2003</a:t>
            </a:r>
          </a:p>
          <a:p>
            <a:pPr marL="782638" lvl="1">
              <a:buClr>
                <a:srgbClr val="000000"/>
              </a:buClr>
            </a:pPr>
            <a:r>
              <a:rPr lang="en-US" sz="1400" u="sng">
                <a:solidFill>
                  <a:srgbClr val="0000FF"/>
                </a:solidFill>
                <a:hlinkClick r:id="rId2"/>
              </a:rPr>
              <a:t>http://research.microsoft.com/vision/cambridge/papers/perez_siggraph03.pdf</a:t>
            </a:r>
            <a:r>
              <a:rPr lang="en-US"/>
              <a:t> 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1085850"/>
            <a:ext cx="93916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81000" y="4405313"/>
            <a:ext cx="8470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Encoding blend weights:   I(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x,y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=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 at p =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Implement this in two steps: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 accumulate:  add up the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premultiplied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RGB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values at each pixel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 normalize:  divide each pixel</a:t>
            </a:r>
            <a:r>
              <a:rPr lang="ja-JP" altLang="en-US" sz="16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accumulated RGB by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its 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29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Alpha Blending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562600" y="33528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Optional:  see Blinn (CGA, 1994) for details:</a:t>
            </a:r>
          </a:p>
          <a:p>
            <a:pPr marL="39688">
              <a:spcBef>
                <a:spcPts val="550"/>
              </a:spcBef>
            </a:pPr>
            <a:r>
              <a:rPr lang="en-US" sz="10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3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3429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819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886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3429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676400" y="3048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2895600" y="3886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5334000" y="9906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3505200" y="2514600"/>
            <a:ext cx="76200" cy="76200"/>
          </a:xfrm>
          <a:prstGeom prst="ellipse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9"/>
          <p:cNvSpPr>
            <a:spLocks/>
          </p:cNvSpPr>
          <p:nvPr/>
        </p:nvSpPr>
        <p:spPr bwMode="auto">
          <a:xfrm>
            <a:off x="3505200" y="24384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</a:p>
        </p:txBody>
      </p:sp>
      <p:pic>
        <p:nvPicPr>
          <p:cNvPr id="4610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 to find seam along well-matched regions</a:t>
            </a:r>
            <a:endParaRPr lang="en-US" dirty="0"/>
          </a:p>
        </p:txBody>
      </p:sp>
      <p:pic>
        <p:nvPicPr>
          <p:cNvPr id="7172" name="Picture 4" descr="File:Rochester 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" y="2848310"/>
            <a:ext cx="762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5000" y="6550223"/>
            <a:ext cx="5009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Illustration: </a:t>
            </a:r>
            <a:r>
              <a:rPr lang="en-US" sz="1400" dirty="0">
                <a:hlinkClick r:id="rId3"/>
              </a:rPr>
              <a:t>http://en.wikipedia.org/wiki/File:Rochester_NY.jpg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69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85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Compensation: Getting rid of artifacts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74075" y="2727436"/>
            <a:ext cx="692331" cy="18031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34891" y="2864076"/>
            <a:ext cx="692331" cy="3631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3424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  <p:extLst>
      <p:ext uri="{BB962C8B-B14F-4D97-AF65-F5344CB8AC3E}">
        <p14:creationId xmlns:p14="http://schemas.microsoft.com/office/powerpoint/2010/main" val="883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Make a graph of matched pairs</a:t>
            </a:r>
          </a:p>
          <a:p>
            <a:pPr marL="0" indent="0">
              <a:buNone/>
              <a:defRPr/>
            </a:pPr>
            <a:r>
              <a:rPr lang="en-US" dirty="0" smtClean="0"/>
              <a:t>      Find connected components of the graph</a:t>
            </a:r>
          </a:p>
        </p:txBody>
      </p:sp>
      <p:sp>
        <p:nvSpPr>
          <p:cNvPr id="2" name="Oval 1"/>
          <p:cNvSpPr/>
          <p:nvPr/>
        </p:nvSpPr>
        <p:spPr>
          <a:xfrm>
            <a:off x="1672046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736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6888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1347" y="417576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81943" y="3770812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3577" y="42323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8789" y="4214948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6423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7"/>
          </p:cNvCxnSpPr>
          <p:nvPr/>
        </p:nvCxnSpPr>
        <p:spPr>
          <a:xfrm flipH="1">
            <a:off x="3769408" y="3960997"/>
            <a:ext cx="298898" cy="30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  <a:endCxn id="10" idx="1"/>
          </p:cNvCxnSpPr>
          <p:nvPr/>
        </p:nvCxnSpPr>
        <p:spPr>
          <a:xfrm>
            <a:off x="4222254" y="3960997"/>
            <a:ext cx="268418" cy="285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0" idx="3"/>
          </p:cNvCxnSpPr>
          <p:nvPr/>
        </p:nvCxnSpPr>
        <p:spPr>
          <a:xfrm flipV="1">
            <a:off x="3769408" y="4400779"/>
            <a:ext cx="721264" cy="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2267178" y="3956643"/>
            <a:ext cx="246648" cy="25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7"/>
            <a:endCxn id="7" idx="3"/>
          </p:cNvCxnSpPr>
          <p:nvPr/>
        </p:nvCxnSpPr>
        <p:spPr>
          <a:xfrm flipV="1">
            <a:off x="1923191" y="4361591"/>
            <a:ext cx="190039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5"/>
            <a:endCxn id="7" idx="1"/>
          </p:cNvCxnSpPr>
          <p:nvPr/>
        </p:nvCxnSpPr>
        <p:spPr>
          <a:xfrm>
            <a:off x="1857877" y="3960997"/>
            <a:ext cx="255353" cy="246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6" idx="1"/>
          </p:cNvCxnSpPr>
          <p:nvPr/>
        </p:nvCxnSpPr>
        <p:spPr>
          <a:xfrm>
            <a:off x="2267178" y="4361591"/>
            <a:ext cx="233585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6"/>
            <a:endCxn id="8" idx="2"/>
          </p:cNvCxnSpPr>
          <p:nvPr/>
        </p:nvCxnSpPr>
        <p:spPr>
          <a:xfrm flipV="1">
            <a:off x="1889760" y="3879669"/>
            <a:ext cx="592183" cy="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6"/>
            <a:endCxn id="6" idx="2"/>
          </p:cNvCxnSpPr>
          <p:nvPr/>
        </p:nvCxnSpPr>
        <p:spPr>
          <a:xfrm>
            <a:off x="1955074" y="4711337"/>
            <a:ext cx="513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00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  <p:extLst>
      <p:ext uri="{BB962C8B-B14F-4D97-AF65-F5344CB8AC3E}">
        <p14:creationId xmlns:p14="http://schemas.microsoft.com/office/powerpoint/2010/main" val="40946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5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765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Image Blending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25763" cy="29257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4481" y="4968081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wrong?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4894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Feathering</a:t>
            </a: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990600" y="990600"/>
            <a:ext cx="6775450" cy="3048000"/>
            <a:chOff x="0" y="0"/>
            <a:chExt cx="4268" cy="1920"/>
          </a:xfrm>
        </p:grpSpPr>
        <p:pic>
          <p:nvPicPr>
            <p:cNvPr id="3993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0"/>
              <a:ext cx="164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0"/>
              <a:ext cx="1650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0" y="1566"/>
              <a:ext cx="1914" cy="354"/>
              <a:chOff x="0" y="0"/>
              <a:chExt cx="1914" cy="353"/>
            </a:xfrm>
          </p:grpSpPr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129"/>
                <a:ext cx="214" cy="224"/>
                <a:chOff x="0" y="0"/>
                <a:chExt cx="214" cy="224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0</a:t>
                  </a:r>
                </a:p>
              </p:txBody>
            </p:sp>
          </p:grp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>
                <a:off x="257" y="12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173" y="25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998" y="121"/>
                <a:ext cx="175" cy="13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4" cy="224"/>
                <a:chOff x="0" y="0"/>
                <a:chExt cx="214" cy="224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1</a:t>
                  </a:r>
                </a:p>
              </p:txBody>
            </p:sp>
          </p:grp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353" y="1696"/>
              <a:ext cx="215" cy="224"/>
              <a:chOff x="0" y="0"/>
              <a:chExt cx="214" cy="2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127" y="121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Rectangle 16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 flipH="1">
              <a:off x="2611" y="1688"/>
              <a:ext cx="1657" cy="130"/>
              <a:chOff x="0" y="0"/>
              <a:chExt cx="1656" cy="130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40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915" y="129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740" y="0"/>
                <a:ext cx="175" cy="1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60" name="Group 24"/>
            <p:cNvGrpSpPr>
              <a:grpSpLocks/>
            </p:cNvGrpSpPr>
            <p:nvPr/>
          </p:nvGrpSpPr>
          <p:grpSpPr bwMode="auto">
            <a:xfrm>
              <a:off x="2353" y="1565"/>
              <a:ext cx="215" cy="224"/>
              <a:chOff x="0" y="0"/>
              <a:chExt cx="214" cy="224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127" y="122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2088" y="467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</p:grp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1143000" y="4114800"/>
            <a:ext cx="3571875" cy="2514600"/>
            <a:chOff x="0" y="0"/>
            <a:chExt cx="2250" cy="1584"/>
          </a:xfrm>
        </p:grpSpPr>
        <p:pic>
          <p:nvPicPr>
            <p:cNvPr id="3996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0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432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=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74525" y="3645972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ramp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96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(ramp-width) size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10800000" flipH="1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 flipH="1">
            <a:off x="91440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15950" y="5195888"/>
            <a:ext cx="374650" cy="355600"/>
            <a:chOff x="0" y="0"/>
            <a:chExt cx="236" cy="22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609600" y="4433888"/>
            <a:ext cx="374650" cy="355600"/>
            <a:chOff x="0" y="0"/>
            <a:chExt cx="236" cy="224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40975" name="Rectangle 15"/>
          <p:cNvSpPr>
            <a:spLocks/>
          </p:cNvSpPr>
          <p:nvPr/>
        </p:nvSpPr>
        <p:spPr bwMode="auto">
          <a:xfrm>
            <a:off x="1371600" y="4464050"/>
            <a:ext cx="425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left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1335088" y="4953000"/>
            <a:ext cx="538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right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0800000" flipH="1">
            <a:off x="56324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5784850" y="4648200"/>
            <a:ext cx="1600200" cy="839788"/>
            <a:chOff x="0" y="0"/>
            <a:chExt cx="1008" cy="529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0" y="528"/>
              <a:ext cx="1008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5334000" y="5195888"/>
            <a:ext cx="374650" cy="355600"/>
            <a:chOff x="0" y="0"/>
            <a:chExt cx="236" cy="22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5334000" y="4433888"/>
            <a:ext cx="374650" cy="355600"/>
            <a:chOff x="0" y="0"/>
            <a:chExt cx="236" cy="224"/>
          </a:xfrm>
        </p:grpSpPr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8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43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size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185988" y="4433888"/>
            <a:ext cx="557212" cy="1117600"/>
            <a:chOff x="0" y="0"/>
            <a:chExt cx="351" cy="704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288" y="135"/>
              <a:ext cx="63" cy="529"/>
              <a:chOff x="0" y="0"/>
              <a:chExt cx="63" cy="529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63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1999" name="Line 15"/>
          <p:cNvSpPr>
            <a:spLocks noChangeShapeType="1"/>
          </p:cNvSpPr>
          <p:nvPr/>
        </p:nvSpPr>
        <p:spPr bwMode="auto">
          <a:xfrm rot="10800000" flipH="1">
            <a:off x="63182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6470650" y="4648200"/>
            <a:ext cx="19050" cy="839788"/>
            <a:chOff x="0" y="0"/>
            <a:chExt cx="12" cy="529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rot="10800000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0" y="528"/>
              <a:ext cx="1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6019800" y="5195888"/>
            <a:ext cx="374650" cy="355600"/>
            <a:chOff x="0" y="0"/>
            <a:chExt cx="236" cy="224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019800" y="4433888"/>
            <a:ext cx="374650" cy="355600"/>
            <a:chOff x="0" y="0"/>
            <a:chExt cx="236" cy="224"/>
          </a:xfrm>
        </p:grpSpPr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4201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54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Good window size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3886200" y="4419600"/>
            <a:ext cx="658813" cy="1117600"/>
            <a:chOff x="0" y="0"/>
            <a:chExt cx="415" cy="704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88" y="135"/>
              <a:ext cx="127" cy="529"/>
              <a:chOff x="0" y="0"/>
              <a:chExt cx="127" cy="529"/>
            </a:xfrm>
          </p:grpSpPr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12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Rectangle 10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Rectangle 1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3024" name="Rectangle 16"/>
          <p:cNvSpPr>
            <a:spLocks/>
          </p:cNvSpPr>
          <p:nvPr/>
        </p:nvSpPr>
        <p:spPr bwMode="auto">
          <a:xfrm>
            <a:off x="685800" y="5638800"/>
            <a:ext cx="801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Optimal</a:t>
            </a: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window:  smooth but not ghosted</a:t>
            </a:r>
          </a:p>
          <a:p>
            <a:pPr marL="382588" indent="-342900"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Doesn</a:t>
            </a:r>
            <a:r>
              <a:rPr lang="ja-JP" altLang="en-US" sz="18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 always work...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8217" y="5014913"/>
            <a:ext cx="220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can we do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instead?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873</Words>
  <Application>Microsoft Office PowerPoint</Application>
  <PresentationFormat>On-screen Show (4:3)</PresentationFormat>
  <Paragraphs>167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Image Stitching II</vt:lpstr>
      <vt:lpstr>RANSAC for Homography</vt:lpstr>
      <vt:lpstr>RANSAC for Homography</vt:lpstr>
      <vt:lpstr>RANSAC for Homography</vt:lpstr>
      <vt:lpstr>Image Blending</vt:lpstr>
      <vt:lpstr>Feathering</vt:lpstr>
      <vt:lpstr>Effect of window (ramp-width) size</vt:lpstr>
      <vt:lpstr>Effect of window size</vt:lpstr>
      <vt:lpstr>Good window size</vt:lpstr>
      <vt:lpstr>Pyramid blending</vt:lpstr>
      <vt:lpstr>Forming a Gaussian Pyramid</vt:lpstr>
      <vt:lpstr>Making the Laplacians</vt:lpstr>
      <vt:lpstr>PowerPoint Presentation</vt:lpstr>
      <vt:lpstr>To blend two images, We’ll combine two Laplacian pyramids</vt:lpstr>
      <vt:lpstr>Forming the New Pyramid</vt:lpstr>
      <vt:lpstr>Using the new Laplacian Pyramid</vt:lpstr>
      <vt:lpstr>PowerPoint Presentation</vt:lpstr>
      <vt:lpstr>Pyramid blending</vt:lpstr>
      <vt:lpstr>Multiband blending (IJCV 2007)</vt:lpstr>
      <vt:lpstr>Blending comparison (IJCV 2007)</vt:lpstr>
      <vt:lpstr>Poisson Image Editing</vt:lpstr>
      <vt:lpstr>Alpha Blending</vt:lpstr>
      <vt:lpstr>Choosing seams</vt:lpstr>
      <vt:lpstr>Gain Compensation: Getting rid of artifacts</vt:lpstr>
      <vt:lpstr>Blending Comparison</vt:lpstr>
      <vt:lpstr>Recognizing Panoramas</vt:lpstr>
      <vt:lpstr>Recognizing Panoramas</vt:lpstr>
      <vt:lpstr>Recognizing Panoramas</vt:lpstr>
      <vt:lpstr>Recognizing Panoramas (cont.)</vt:lpstr>
      <vt:lpstr>Finding the panoramas</vt:lpstr>
      <vt:lpstr>Finding the panoramas</vt:lpstr>
      <vt:lpstr>Recognizing Panoramas (cont.)</vt:lpstr>
      <vt:lpstr>Finding the panoramas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Stitching II</dc:title>
  <dc:creator>Ali Farhadi</dc:creator>
  <cp:lastModifiedBy>CSE</cp:lastModifiedBy>
  <cp:revision>26</cp:revision>
  <dcterms:created xsi:type="dcterms:W3CDTF">2013-10-22T22:46:09Z</dcterms:created>
  <dcterms:modified xsi:type="dcterms:W3CDTF">2017-04-14T21:23:42Z</dcterms:modified>
</cp:coreProperties>
</file>