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24.xml" ContentType="application/vnd.openxmlformats-officedocument.presentationml.slide+xml"/>
  <Override PartName="/ppt/slides/slide72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66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86.xml" ContentType="application/vnd.openxmlformats-officedocument.presentationml.slide+xml"/>
  <Override PartName="/ppt/slides/slide22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embeddings/oleObject8.bin" ContentType="application/vnd.openxmlformats-officedocument.oleObject"/>
  <Default Extension="xml" ContentType="application/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notesSlides/notesSlide59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slideMasters/slideMaster5.xml" ContentType="application/vnd.openxmlformats-officedocument.presentationml.slideMaster+xml"/>
  <Override PartName="/ppt/embeddings/oleObject6.bin" ContentType="application/vnd.openxmlformats-officedocument.oleObject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Default Extension="jpeg" ContentType="image/jpeg"/>
  <Override PartName="/ppt/notesSlides/notesSlide63.xml" ContentType="application/vnd.openxmlformats-officedocument.presentationml.notesSlide+xml"/>
  <Override PartName="/ppt/slides/slide82.xml" ContentType="application/vnd.openxmlformats-officedocument.presentationml.slide+xml"/>
  <Override PartName="/ppt/theme/theme12.xml" ContentType="application/vnd.openxmlformats-officedocument.theme+xml"/>
  <Override PartName="/ppt/notesSlides/notesSlide57.xml" ContentType="application/vnd.openxmlformats-officedocument.presentationml.notesSlide+xml"/>
  <Override PartName="/docProps/app.xml" ContentType="application/vnd.openxmlformats-officedocument.extended-properties+xml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1.xml" ContentType="application/vnd.openxmlformats-officedocument.presentationml.notesSlide+xml"/>
  <Override PartName="/ppt/embeddings/oleObject4.bin" ContentType="application/vnd.openxmlformats-officedocument.oleObject"/>
  <Override PartName="/ppt/slideLayouts/slideLayout8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10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notesSlides/notesSlide61.xml" ContentType="application/vnd.openxmlformats-officedocument.presentationml.notesSlide+xml"/>
  <Override PartName="/ppt/slides/slide80.xml" ContentType="application/vnd.openxmlformats-officedocument.presentationml.slide+xml"/>
  <Override PartName="/ppt/theme/theme10.xml" ContentType="application/vnd.openxmlformats-officedocument.theme+xml"/>
  <Override PartName="/ppt/notesSlides/notesSlide55.xml" ContentType="application/vnd.openxmlformats-officedocument.presentationml.notesSlide+xml"/>
  <Override PartName="/ppt/slides/slide107.xml" ContentType="application/vnd.openxmlformats-officedocument.presentationml.slide+xml"/>
  <Override PartName="/ppt/theme/theme9.xml" ContentType="application/vnd.openxmlformats-officedocument.theme+xml"/>
  <Override PartName="/ppt/embeddings/oleObject2.bin" ContentType="application/vnd.openxmlformats-officedocument.oleObject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notesSlides/notesSlide53.xml" ContentType="application/vnd.openxmlformats-officedocument.presentationml.notesSlide+xml"/>
  <Override PartName="/ppt/embeddings/oleObject12.bin" ContentType="application/vnd.openxmlformats-officedocument.oleObject"/>
  <Override PartName="/ppt/slides/slide105.xml" ContentType="application/vnd.openxmlformats-officedocument.presentationml.slide+xml"/>
  <Override PartName="/ppt/theme/theme7.xml" ContentType="application/vnd.openxmlformats-officedocument.theme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31.xml" ContentType="application/vnd.openxmlformats-officedocument.presentationml.notesSlide+xml"/>
  <Default Extension="pdf" ContentType="application/pdf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notesSlides/notesSlide73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notesSlides/notesSlide51.xml" ContentType="application/vnd.openxmlformats-officedocument.presentationml.notesSlide+xml"/>
  <Override PartName="/ppt/embeddings/oleObject10.bin" ContentType="application/vnd.openxmlformats-officedocument.oleObject"/>
  <Override PartName="/ppt/notesSlides/notesSlide8.xml" ContentType="application/vnd.openxmlformats-officedocument.presentationml.notesSlide+xml"/>
  <Override PartName="/ppt/slides/slide99.xml" ContentType="application/vnd.openxmlformats-officedocument.presentationml.slide+xml"/>
  <Override PartName="/ppt/theme/theme5.xml" ContentType="application/vnd.openxmlformats-officedocument.theme+xml"/>
  <Override PartName="/ppt/notesSlides/notesSlide16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notesSlides/notesSlide71.xml" ContentType="application/vnd.openxmlformats-officedocument.presentationml.notes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theme/theme3.xml" ContentType="application/vnd.openxmlformats-officedocument.them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slides/slide73.xml" ContentType="application/vnd.openxmlformats-officedocument.presentationml.slide+xml"/>
  <Override PartName="/ppt/embeddings/oleObject13.bin" ContentType="application/vnd.openxmlformats-officedocument.oleObject"/>
  <Override PartName="/ppt/notesSlides/notesSlide48.xml" ContentType="application/vnd.openxmlformats-officedocument.presentationml.notesSlide+xml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65.xml" ContentType="application/vnd.openxmlformats-officedocument.presentationml.slide+xml"/>
  <Override PartName="/ppt/slideMasters/slideMaster8.xml" ContentType="application/vnd.openxmlformats-officedocument.presentationml.slideMaster+xml"/>
  <Override PartName="/ppt/embeddings/oleObject9.bin" ContentType="application/vnd.openxmlformats-officedocument.oleObject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slideMasters/slideMaster6.xml" ContentType="application/vnd.openxmlformats-officedocument.presentationml.slideMaster+xml"/>
  <Override PartName="/ppt/embeddings/oleObject7.bin" ContentType="application/vnd.openxmlformats-officedocument.oleObject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4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8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Masters/slideMaster4.xml" ContentType="application/vnd.openxmlformats-officedocument.presentationml.slideMaster+xml"/>
  <Override PartName="/ppt/embeddings/oleObject5.bin" ContentType="application/vnd.openxmlformats-officedocument.oleObject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81.xml" ContentType="application/vnd.openxmlformats-officedocument.presentationml.slide+xml"/>
  <Override PartName="/ppt/theme/theme11.xml" ContentType="application/vnd.openxmlformats-officedocument.theme+xml"/>
  <Override PartName="/ppt/notesSlides/notesSlide56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108.xml" ContentType="application/vnd.openxmlformats-officedocument.presentationml.slide+xml"/>
  <Override PartName="/ppt/slideMasters/slideMaster2.xml" ContentType="application/vnd.openxmlformats-officedocument.presentationml.slideMaster+xml"/>
  <Override PartName="/ppt/embeddings/oleObject3.bin" ContentType="application/vnd.openxmlformats-officedocument.oleObject"/>
  <Override PartName="/ppt/slideLayouts/slideLayout7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9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notesSlides/notesSlide60.xml" ContentType="application/vnd.openxmlformats-officedocument.presentationml.notesSlide+xml"/>
  <Default Extension="vml" ContentType="application/vnd.openxmlformats-officedocument.vmlDrawing"/>
  <Override PartName="/ppt/notesSlides/notesSlide54.xml" ContentType="application/vnd.openxmlformats-officedocument.presentationml.notesSlide+xml"/>
  <Override PartName="/ppt/slides/slide106.xml" ContentType="application/vnd.openxmlformats-officedocument.presentationml.slide+xml"/>
  <Override PartName="/ppt/theme/theme8.xml" ContentType="application/vnd.openxmlformats-officedocument.theme+xml"/>
  <Override PartName="/ppt/embeddings/oleObject1.bin" ContentType="application/vnd.openxmlformats-officedocument.oleObject"/>
  <Override PartName="/ppt/tableStyles.xml" ContentType="application/vnd.openxmlformats-officedocument.presentationml.tableStyles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9.xml" ContentType="application/vnd.openxmlformats-officedocument.presentationml.notes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notesSlides/notesSlide52.xml" ContentType="application/vnd.openxmlformats-officedocument.presentationml.notesSlide+xml"/>
  <Override PartName="/ppt/embeddings/oleObject11.bin" ContentType="application/vnd.openxmlformats-officedocument.oleObject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notesSlides/notesSlide17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25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notesSlides/notesSlide50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98.xml" ContentType="application/vnd.openxmlformats-officedocument.presentationml.slide+xml"/>
  <Override PartName="/ppt/theme/theme4.xml" ContentType="application/vnd.openxmlformats-officedocument.them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notesSlides/notesSlide70.xml" ContentType="application/vnd.openxmlformats-officedocument.presentationml.notesSlide+xml"/>
  <Default Extension="png" ContentType="image/png"/>
  <Override PartName="/ppt/slides/slide12.xml" ContentType="application/vnd.openxmlformats-officedocument.presentationml.slide+xml"/>
  <Default Extension="wmf" ContentType="image/x-wmf"/>
  <Default Extension="emf" ContentType="image/x-emf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74.xml" ContentType="application/vnd.openxmlformats-officedocument.presentationml.slide+xml"/>
  <Override PartName="/ppt/embeddings/oleObject14.bin" ContentType="application/vnd.openxmlformats-officedocument.oleObject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70" r:id="rId2"/>
    <p:sldMasterId id="2147483679" r:id="rId3"/>
    <p:sldMasterId id="2147483682" r:id="rId4"/>
    <p:sldMasterId id="2147483686" r:id="rId5"/>
    <p:sldMasterId id="2147483690" r:id="rId6"/>
    <p:sldMasterId id="2147483692" r:id="rId7"/>
    <p:sldMasterId id="2147483694" r:id="rId8"/>
    <p:sldMasterId id="2147483696" r:id="rId9"/>
    <p:sldMasterId id="2147483698" r:id="rId10"/>
    <p:sldMasterId id="2147483701" r:id="rId11"/>
  </p:sldMasterIdLst>
  <p:notesMasterIdLst>
    <p:notesMasterId r:id="rId121"/>
  </p:notesMasterIdLst>
  <p:sldIdLst>
    <p:sldId id="256" r:id="rId12"/>
    <p:sldId id="574" r:id="rId13"/>
    <p:sldId id="381" r:id="rId14"/>
    <p:sldId id="307" r:id="rId15"/>
    <p:sldId id="566" r:id="rId16"/>
    <p:sldId id="569" r:id="rId17"/>
    <p:sldId id="568" r:id="rId18"/>
    <p:sldId id="575" r:id="rId19"/>
    <p:sldId id="259" r:id="rId20"/>
    <p:sldId id="260" r:id="rId21"/>
    <p:sldId id="459" r:id="rId22"/>
    <p:sldId id="261" r:id="rId23"/>
    <p:sldId id="262" r:id="rId24"/>
    <p:sldId id="264" r:id="rId25"/>
    <p:sldId id="385" r:id="rId26"/>
    <p:sldId id="460" r:id="rId27"/>
    <p:sldId id="394" r:id="rId28"/>
    <p:sldId id="395" r:id="rId29"/>
    <p:sldId id="396" r:id="rId30"/>
    <p:sldId id="387" r:id="rId31"/>
    <p:sldId id="392" r:id="rId32"/>
    <p:sldId id="405" r:id="rId33"/>
    <p:sldId id="406" r:id="rId34"/>
    <p:sldId id="398" r:id="rId35"/>
    <p:sldId id="399" r:id="rId36"/>
    <p:sldId id="400" r:id="rId37"/>
    <p:sldId id="401" r:id="rId38"/>
    <p:sldId id="402" r:id="rId39"/>
    <p:sldId id="403" r:id="rId40"/>
    <p:sldId id="415" r:id="rId41"/>
    <p:sldId id="416" r:id="rId42"/>
    <p:sldId id="576" r:id="rId43"/>
    <p:sldId id="592" r:id="rId44"/>
    <p:sldId id="614" r:id="rId45"/>
    <p:sldId id="588" r:id="rId46"/>
    <p:sldId id="589" r:id="rId47"/>
    <p:sldId id="590" r:id="rId48"/>
    <p:sldId id="593" r:id="rId49"/>
    <p:sldId id="596" r:id="rId50"/>
    <p:sldId id="597" r:id="rId51"/>
    <p:sldId id="598" r:id="rId52"/>
    <p:sldId id="599" r:id="rId53"/>
    <p:sldId id="600" r:id="rId54"/>
    <p:sldId id="579" r:id="rId55"/>
    <p:sldId id="580" r:id="rId56"/>
    <p:sldId id="581" r:id="rId57"/>
    <p:sldId id="582" r:id="rId58"/>
    <p:sldId id="586" r:id="rId59"/>
    <p:sldId id="585" r:id="rId60"/>
    <p:sldId id="601" r:id="rId61"/>
    <p:sldId id="602" r:id="rId62"/>
    <p:sldId id="609" r:id="rId63"/>
    <p:sldId id="603" r:id="rId64"/>
    <p:sldId id="604" r:id="rId65"/>
    <p:sldId id="605" r:id="rId66"/>
    <p:sldId id="606" r:id="rId67"/>
    <p:sldId id="607" r:id="rId68"/>
    <p:sldId id="608" r:id="rId69"/>
    <p:sldId id="469" r:id="rId70"/>
    <p:sldId id="470" r:id="rId71"/>
    <p:sldId id="477" r:id="rId72"/>
    <p:sldId id="478" r:id="rId73"/>
    <p:sldId id="611" r:id="rId74"/>
    <p:sldId id="612" r:id="rId75"/>
    <p:sldId id="613" r:id="rId76"/>
    <p:sldId id="479" r:id="rId77"/>
    <p:sldId id="480" r:id="rId78"/>
    <p:sldId id="481" r:id="rId79"/>
    <p:sldId id="482" r:id="rId80"/>
    <p:sldId id="483" r:id="rId81"/>
    <p:sldId id="484" r:id="rId82"/>
    <p:sldId id="485" r:id="rId83"/>
    <p:sldId id="486" r:id="rId84"/>
    <p:sldId id="487" r:id="rId85"/>
    <p:sldId id="488" r:id="rId86"/>
    <p:sldId id="489" r:id="rId87"/>
    <p:sldId id="490" r:id="rId88"/>
    <p:sldId id="491" r:id="rId89"/>
    <p:sldId id="492" r:id="rId90"/>
    <p:sldId id="493" r:id="rId91"/>
    <p:sldId id="494" r:id="rId92"/>
    <p:sldId id="495" r:id="rId93"/>
    <p:sldId id="496" r:id="rId94"/>
    <p:sldId id="497" r:id="rId95"/>
    <p:sldId id="498" r:id="rId96"/>
    <p:sldId id="499" r:id="rId97"/>
    <p:sldId id="500" r:id="rId98"/>
    <p:sldId id="501" r:id="rId99"/>
    <p:sldId id="502" r:id="rId100"/>
    <p:sldId id="503" r:id="rId101"/>
    <p:sldId id="508" r:id="rId102"/>
    <p:sldId id="510" r:id="rId103"/>
    <p:sldId id="511" r:id="rId104"/>
    <p:sldId id="512" r:id="rId105"/>
    <p:sldId id="513" r:id="rId106"/>
    <p:sldId id="514" r:id="rId107"/>
    <p:sldId id="515" r:id="rId108"/>
    <p:sldId id="516" r:id="rId109"/>
    <p:sldId id="517" r:id="rId110"/>
    <p:sldId id="518" r:id="rId111"/>
    <p:sldId id="519" r:id="rId112"/>
    <p:sldId id="520" r:id="rId113"/>
    <p:sldId id="521" r:id="rId114"/>
    <p:sldId id="522" r:id="rId115"/>
    <p:sldId id="523" r:id="rId116"/>
    <p:sldId id="524" r:id="rId117"/>
    <p:sldId id="525" r:id="rId118"/>
    <p:sldId id="526" r:id="rId119"/>
    <p:sldId id="527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120" Type="http://schemas.openxmlformats.org/officeDocument/2006/relationships/slide" Target="slides/slide109.xml"/><Relationship Id="rId121" Type="http://schemas.openxmlformats.org/officeDocument/2006/relationships/notesMaster" Target="notesMasters/notesMaster1.xml"/><Relationship Id="rId122" Type="http://schemas.openxmlformats.org/officeDocument/2006/relationships/printerSettings" Target="printerSettings/printerSettings1.bin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slide" Target="slides/slide85.xml"/><Relationship Id="rId101" Type="http://schemas.openxmlformats.org/officeDocument/2006/relationships/slide" Target="slides/slide90.xml"/><Relationship Id="rId102" Type="http://schemas.openxmlformats.org/officeDocument/2006/relationships/slide" Target="slides/slide91.xml"/><Relationship Id="rId103" Type="http://schemas.openxmlformats.org/officeDocument/2006/relationships/slide" Target="slides/slide92.xml"/><Relationship Id="rId104" Type="http://schemas.openxmlformats.org/officeDocument/2006/relationships/slide" Target="slides/slide93.xml"/><Relationship Id="rId105" Type="http://schemas.openxmlformats.org/officeDocument/2006/relationships/slide" Target="slides/slide94.xml"/><Relationship Id="rId106" Type="http://schemas.openxmlformats.org/officeDocument/2006/relationships/slide" Target="slides/slide95.xml"/><Relationship Id="rId107" Type="http://schemas.openxmlformats.org/officeDocument/2006/relationships/slide" Target="slides/slide96.xml"/><Relationship Id="rId108" Type="http://schemas.openxmlformats.org/officeDocument/2006/relationships/slide" Target="slides/slide97.xml"/><Relationship Id="rId109" Type="http://schemas.openxmlformats.org/officeDocument/2006/relationships/slide" Target="slides/slide98.xml"/><Relationship Id="rId97" Type="http://schemas.openxmlformats.org/officeDocument/2006/relationships/slide" Target="slides/slide86.xml"/><Relationship Id="rId98" Type="http://schemas.openxmlformats.org/officeDocument/2006/relationships/slide" Target="slides/slide87.xml"/><Relationship Id="rId99" Type="http://schemas.openxmlformats.org/officeDocument/2006/relationships/slide" Target="slides/slide88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00" Type="http://schemas.openxmlformats.org/officeDocument/2006/relationships/slide" Target="slides/slide89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110" Type="http://schemas.openxmlformats.org/officeDocument/2006/relationships/slide" Target="slides/slide99.xml"/><Relationship Id="rId111" Type="http://schemas.openxmlformats.org/officeDocument/2006/relationships/slide" Target="slides/slide100.xml"/><Relationship Id="rId112" Type="http://schemas.openxmlformats.org/officeDocument/2006/relationships/slide" Target="slides/slide101.xml"/><Relationship Id="rId113" Type="http://schemas.openxmlformats.org/officeDocument/2006/relationships/slide" Target="slides/slide102.xml"/><Relationship Id="rId114" Type="http://schemas.openxmlformats.org/officeDocument/2006/relationships/slide" Target="slides/slide103.xml"/><Relationship Id="rId115" Type="http://schemas.openxmlformats.org/officeDocument/2006/relationships/slide" Target="slides/slide104.xml"/><Relationship Id="rId116" Type="http://schemas.openxmlformats.org/officeDocument/2006/relationships/slide" Target="slides/slide105.xml"/><Relationship Id="rId117" Type="http://schemas.openxmlformats.org/officeDocument/2006/relationships/slide" Target="slides/slide106.xml"/><Relationship Id="rId118" Type="http://schemas.openxmlformats.org/officeDocument/2006/relationships/slide" Target="slides/slide107.xml"/><Relationship Id="rId119" Type="http://schemas.openxmlformats.org/officeDocument/2006/relationships/slide" Target="slides/slide10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3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40468-A286-3242-B318-6EC13C63ED9F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BB400-7F45-1E4D-BC43-7934B8DA4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9D31E-31FE-8849-AF3E-170BE9FB0670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CA25C-06D5-8543-AAAE-68BB886A9489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2FEA4-6F9A-0F42-8371-6CD1D9B3ED69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3484C-34DB-024C-BFB3-29B03BD2D8BD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6F395-5607-164A-837F-782C6660F94B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47ED7D-D3C0-984F-8D97-38273ADCD7E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1C393-4AE1-9C42-8140-5DC33BB240E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61FE0-B33F-B74C-A36C-9A0BB8559A4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2CEB38-9E5A-AD4B-954E-0D259CD34EB8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D92E5-CAA5-C545-957E-073019FB7ABF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0FDC9-FD28-DA49-BF9A-B704C893370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3C3CE7-BB27-CA43-809D-D097B3F0500F}" type="slidenum">
              <a:rPr lang="en-US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Note the completed objects behind occlusions.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C9C91-0781-ED43-BB6F-98EA7CF1F963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FAD98-BFDA-AF44-8929-F183C797357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C92F15-4C67-B14B-A92E-2C773B5957BB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898F9-9532-7941-8B8D-8E1242863728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recover depth cues in images?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BB400-7F45-1E4D-BC43-7934B8DA48C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out that </a:t>
            </a:r>
            <a:r>
              <a:rPr lang="en-US" dirty="0" err="1" smtClean="0"/>
              <a:t>l</a:t>
            </a:r>
            <a:r>
              <a:rPr lang="en-US" dirty="0" smtClean="0"/>
              <a:t> and </a:t>
            </a:r>
            <a:r>
              <a:rPr lang="en-US" dirty="0" err="1" smtClean="0"/>
              <a:t>p</a:t>
            </a:r>
            <a:r>
              <a:rPr lang="en-US" dirty="0" smtClean="0"/>
              <a:t> are orthogonal…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BB400-7F45-1E4D-BC43-7934B8DA48C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points at infinity look like?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BB400-7F45-1E4D-BC43-7934B8DA48C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homography!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4138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Try examples:  [2 0 0; 0 2 0; 0 0 2] does what?  </a:t>
            </a:r>
          </a:p>
          <a:p>
            <a:pPr marL="84138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How to scale by 2?  [2 0 0 ; 0 2 0; 0 0 1]</a:t>
            </a:r>
          </a:p>
          <a:p>
            <a:pPr marL="84138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[1 0 10; 0 1 0; 0 0 1] shift…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32B09-3163-7340-810C-29AF52608FB1}" type="slidenum">
              <a:rPr lang="en-US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Old title: Relative depth cues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13A0AC92-8363-7349-8BD8-F229EE2E11D6}" type="slidenum">
              <a:rPr lang="en-US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982DF-702A-F148-B1BA-65110F46ED75}" type="slidenum">
              <a:rPr lang="en-US">
                <a:solidFill>
                  <a:prstClr val="white"/>
                </a:solidFill>
              </a:rPr>
              <a:pPr/>
              <a:t>60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3FB18-D323-BE4C-9447-A4AED60B3853}" type="slidenum">
              <a:rPr lang="en-US">
                <a:solidFill>
                  <a:prstClr val="white"/>
                </a:solidFill>
              </a:rPr>
              <a:pPr/>
              <a:t>62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475105-1ED0-A54E-9750-FA053343C88A}" type="slidenum">
              <a:rPr lang="en-US">
                <a:solidFill>
                  <a:prstClr val="white"/>
                </a:solidFill>
              </a:rPr>
              <a:pPr/>
              <a:t>63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C044D-1956-D04F-894A-6C740B618B80}" type="slidenum">
              <a:rPr lang="en-US">
                <a:solidFill>
                  <a:prstClr val="white"/>
                </a:solidFill>
              </a:rPr>
              <a:pPr/>
              <a:t>64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C774CE-D535-2946-A5D1-F22FCAF677B3}" type="slidenum">
              <a:rPr lang="en-US">
                <a:solidFill>
                  <a:prstClr val="white"/>
                </a:solidFill>
              </a:rPr>
              <a:pPr/>
              <a:t>65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9850" y="914400"/>
            <a:ext cx="4179888" cy="3135313"/>
          </a:xfrm>
          <a:solidFill>
            <a:srgbClr val="FFFFFF"/>
          </a:solidFill>
          <a:ln/>
        </p:spPr>
      </p:sp>
      <p:sp>
        <p:nvSpPr>
          <p:cNvPr id="12390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3C3CE7-BB27-CA43-809D-D097B3F0500F}" type="slidenum">
              <a:rPr lang="en-US">
                <a:solidFill>
                  <a:prstClr val="white"/>
                </a:solidFill>
              </a:rPr>
              <a:pPr/>
              <a:t>66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Note the completed objects behind occlusions.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19F78DE4-39BA-ED40-9207-AF78C192FD75}" type="slidenum">
              <a:rPr lang="en-US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5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97F51CE-0CE9-2548-B84F-2752AE16DC26}" type="slidenum">
              <a:rPr lang="en-US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7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13A0AC92-8363-7349-8BD8-F229EE2E11D6}" type="slidenum">
              <a:rPr lang="en-US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7401AC-A3FC-2047-B2ED-209D459855F8}" type="slidenum">
              <a:rPr lang="en-US"/>
              <a:pPr/>
              <a:t>10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DCEF7-B71C-9C40-90E3-6B2E1036F67C}" type="slidenum">
              <a:rPr lang="en-US">
                <a:solidFill>
                  <a:prstClr val="white"/>
                </a:solidFill>
              </a:rPr>
              <a:pPr/>
              <a:t>70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844F2-5174-7B4C-AB1D-966DA9CF3AD1}" type="slidenum">
              <a:rPr lang="en-US">
                <a:solidFill>
                  <a:prstClr val="white"/>
                </a:solidFill>
              </a:rPr>
              <a:pPr/>
              <a:t>80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C5ED8-705D-B74D-8CF5-FB804E746C2C}" type="slidenum">
              <a:rPr lang="en-US">
                <a:solidFill>
                  <a:prstClr val="white"/>
                </a:solidFill>
              </a:rPr>
              <a:pPr/>
              <a:t>81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1E5A4-9D95-BC47-B6A1-D342346A8F92}" type="slidenum">
              <a:rPr lang="en-US">
                <a:solidFill>
                  <a:prstClr val="white"/>
                </a:solidFill>
              </a:rPr>
              <a:pPr/>
              <a:t>82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2C762-3406-B648-9DAE-EE68C889EA8C}" type="slidenum">
              <a:rPr lang="en-US"/>
              <a:pPr/>
              <a:t>12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ED062-CF18-B640-BE89-F57C8D12A976}" type="slidenum">
              <a:rPr lang="en-US">
                <a:solidFill>
                  <a:prstClr val="white"/>
                </a:solidFill>
              </a:rPr>
              <a:pPr/>
              <a:t>84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C144E-B833-974D-8ABC-799EBDEC5C79}" type="slidenum">
              <a:rPr lang="en-US">
                <a:solidFill>
                  <a:prstClr val="white"/>
                </a:solidFill>
              </a:rPr>
              <a:pPr/>
              <a:t>85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8879C0-2132-144D-AAB9-85F215392BD1}" type="slidenum">
              <a:rPr lang="en-US">
                <a:solidFill>
                  <a:prstClr val="white"/>
                </a:solidFill>
              </a:rPr>
              <a:pPr/>
              <a:t>86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1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As a reminder, we need to simply estimate the camera height and pitch.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From single view metrology, we can estimate the camera height given a reference height from the ground plane in an image.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If we have two objects at different depths, then we can get the camera height and pitch.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However, we do not have such reference heights.</a:t>
            </a:r>
          </a:p>
          <a:p>
            <a:endParaRPr lang="en-US" sz="22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Let’s first start by looking at why it’s important to match the camera parameters.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Let’s consider this car. If the camera is high, then we see mostly its roof. 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If the camera is lower, ... 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If we assume that the ground plane is flat, ...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Then the 2 main parameters that control this behavior are the camera height and orientation.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 we propose an algorithm to AUTOMATICALLY estimate ... 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4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On the other hand, we do have a rough idea of object heights.  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If we use the fact that humans are roughly 1.7 meters tall, we can get an initial estimate of the camera parameters.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These in turn can help us learn height distributions for other object classes.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We can continue in this way for all of the cameras and objects.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In addition, we can reason about objects attached to standing objects with contact edges since we know the height from the ground for the bottom and top of the object.</a:t>
            </a:r>
          </a:p>
          <a:p>
            <a:endParaRPr lang="en-US" sz="22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Now say we have another class of objects, cars for example.</a:t>
            </a:r>
          </a:p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We iterate this process over all the images in our database which contain labeled objects. 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60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 nice by-product of this procedure is that, in addition to camera height and orientation, it allows us to extract the true 3-D height for each object in our database.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FE655-FE1E-3840-8E4E-FEF804B03C79}" type="slidenum">
              <a:rPr lang="en-US"/>
              <a:pPr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8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Here, we show the average heights for different object classes.</a:t>
            </a:r>
          </a:p>
          <a:p>
            <a:r>
              <a:rPr lang="en-US"/>
              <a:t>On the right, we show average heights for attached objects, which previous systems could not recover.</a:t>
            </a:r>
          </a:p>
        </p:txBody>
      </p:sp>
      <p:sp>
        <p:nvSpPr>
          <p:cNvPr id="3881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E60101BF-EEA1-C646-8BFD-1E8221EAC54E}" type="slidenum">
              <a:rPr lang="en-US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EC487-F41E-8844-AD55-92EE2C4638AE}" type="slidenum">
              <a:rPr lang="en-US">
                <a:solidFill>
                  <a:prstClr val="white"/>
                </a:solidFill>
              </a:rPr>
              <a:pPr/>
              <a:t>97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72D18-BEAF-6546-AD54-D0CC3B8A5CF3}" type="slidenum">
              <a:rPr lang="en-US">
                <a:solidFill>
                  <a:prstClr val="white"/>
                </a:solidFill>
              </a:rPr>
              <a:pPr/>
              <a:t>98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5C696-D4AE-484B-9C02-60CB9BF7A817}" type="slidenum">
              <a:rPr lang="en-US">
                <a:solidFill>
                  <a:prstClr val="white"/>
                </a:solidFill>
              </a:rPr>
              <a:pPr/>
              <a:t>99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DB9F9-4939-FD4E-A7A4-79F64F9C715E}" type="slidenum">
              <a:rPr lang="en-US">
                <a:solidFill>
                  <a:prstClr val="white"/>
                </a:solidFill>
              </a:rPr>
              <a:pPr/>
              <a:t>100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1B0F5-4638-7C41-B019-2EF07646B633}" type="slidenum">
              <a:rPr lang="en-US">
                <a:solidFill>
                  <a:prstClr val="white"/>
                </a:solidFill>
              </a:rPr>
              <a:pPr/>
              <a:t>101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DF761-4067-7D45-B800-9179421ECBC9}" type="slidenum">
              <a:rPr lang="en-US">
                <a:solidFill>
                  <a:prstClr val="white"/>
                </a:solidFill>
              </a:rPr>
              <a:pPr/>
              <a:t>102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EBA23-767A-4B41-84D3-4F0FE3430D0E}" type="slidenum">
              <a:rPr lang="en-US"/>
              <a:pPr/>
              <a:t>14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A50B1-4BB7-EA40-81BF-109D333066A3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38626A-615D-A949-A632-074FF84C56C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0131D-5997-CD49-B852-64BC50FE62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C160E-4568-5A4A-9770-E278E814BB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0C8A4-65EF-AB4B-B398-67A78DC367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0131D-5997-CD49-B852-64BC50FE62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0A254-DB1C-E24E-895D-E9DABA7EB9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50B5C-5644-2245-A202-21CE332D39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2EFA4-07F1-744C-BE27-8A079DDA08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F240B-96B8-4D4E-81E4-FBE35DD7950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6E2DE-FB9F-9E4F-99E5-D05E06381E9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64158-F9D1-C045-9B71-6BEAA2A4B8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4038600" cy="48307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4EEC5-F768-2A46-A136-1D38A64097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8EE4A-3384-2242-8826-BF29204030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8EE4A-3384-2242-8826-BF29204030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8EE4A-3384-2242-8826-BF29204030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86AEBC-E7A0-B34C-8B26-E1789B475B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8EE4A-3384-2242-8826-BF29204030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8EE4A-3384-2242-8826-BF29204030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65337-C938-2E47-A12F-7B00661085FA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9580-D56B-AC41-AC56-20A2DDD2E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03" charset="0"/>
              </a:rPr>
              <a:t>Second level</a:t>
            </a:r>
          </a:p>
          <a:p>
            <a:pPr lvl="2"/>
            <a:r>
              <a:rPr lang="en-US">
                <a:sym typeface="Arial" pitchFamily="-103" charset="0"/>
              </a:rPr>
              <a:t>Third level</a:t>
            </a:r>
          </a:p>
          <a:p>
            <a:pPr lvl="3"/>
            <a:r>
              <a:rPr lang="en-US">
                <a:sym typeface="Arial" pitchFamily="-103" charset="0"/>
              </a:rPr>
              <a:t>Fourth level</a:t>
            </a:r>
          </a:p>
          <a:p>
            <a:pPr lvl="4"/>
            <a:r>
              <a:rPr lang="en-US">
                <a:sym typeface="Arial" pitchFamily="-103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Times New Roman" pitchFamily="-103" charset="0"/>
                <a:cs typeface="Times New Roman" pitchFamily="-10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2EABC67-6EF9-494A-804B-59C9FEE2653B}" type="slidenum">
              <a:rPr lang="en-US">
                <a:solidFill>
                  <a:srgbClr val="000000"/>
                </a:solidFill>
                <a:latin typeface="Times New Roman" pitchFamily="-103" charset="0"/>
                <a:sym typeface="Times New Roman" pitchFamily="-10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-103" charset="0"/>
              <a:sym typeface="Times New Roman" pitchFamily="-10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-103" charset="0"/>
        </a:defRPr>
      </a:lvl1pPr>
      <a:lvl2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2pPr>
      <a:lvl3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3pPr>
      <a:lvl4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4pPr>
      <a:lvl5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9pPr>
    </p:titleStyle>
    <p:bodyStyle>
      <a:lvl1pPr marL="39688" algn="l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1pPr>
      <a:lvl2pPr marL="731838" indent="-285750" algn="l" rtl="0" fontAlgn="base">
        <a:spcBef>
          <a:spcPts val="500"/>
        </a:spcBef>
        <a:spcAft>
          <a:spcPct val="0"/>
        </a:spcAft>
        <a:buSzPct val="100000"/>
        <a:buFont typeface="Arial" pitchFamily="-10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2pPr>
      <a:lvl3pPr marL="11318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4pPr>
      <a:lvl5pPr marL="20462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03" charset="0"/>
              </a:rPr>
              <a:t>Second level</a:t>
            </a:r>
          </a:p>
          <a:p>
            <a:pPr lvl="2"/>
            <a:r>
              <a:rPr lang="en-US">
                <a:sym typeface="Arial" pitchFamily="-103" charset="0"/>
              </a:rPr>
              <a:t>Third level</a:t>
            </a:r>
          </a:p>
          <a:p>
            <a:pPr lvl="3"/>
            <a:r>
              <a:rPr lang="en-US">
                <a:sym typeface="Arial" pitchFamily="-103" charset="0"/>
              </a:rPr>
              <a:t>Fourth level</a:t>
            </a:r>
          </a:p>
          <a:p>
            <a:pPr lvl="4"/>
            <a:r>
              <a:rPr lang="en-US">
                <a:sym typeface="Arial" pitchFamily="-103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Times New Roman" pitchFamily="-103" charset="0"/>
                <a:cs typeface="Times New Roman" pitchFamily="-10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2EABC67-6EF9-494A-804B-59C9FEE2653B}" type="slidenum">
              <a:rPr lang="en-US">
                <a:solidFill>
                  <a:srgbClr val="000000"/>
                </a:solidFill>
                <a:latin typeface="Times New Roman" pitchFamily="-103" charset="0"/>
                <a:sym typeface="Times New Roman" pitchFamily="-10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-103" charset="0"/>
              <a:sym typeface="Times New Roman" pitchFamily="-10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-103" charset="0"/>
        </a:defRPr>
      </a:lvl1pPr>
      <a:lvl2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2pPr>
      <a:lvl3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3pPr>
      <a:lvl4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4pPr>
      <a:lvl5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9pPr>
    </p:titleStyle>
    <p:bodyStyle>
      <a:lvl1pPr marL="39688" algn="l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1pPr>
      <a:lvl2pPr marL="731838" indent="-285750" algn="l" rtl="0" fontAlgn="base">
        <a:spcBef>
          <a:spcPts val="500"/>
        </a:spcBef>
        <a:spcAft>
          <a:spcPct val="0"/>
        </a:spcAft>
        <a:buSzPct val="100000"/>
        <a:buFont typeface="Arial" pitchFamily="-10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2pPr>
      <a:lvl3pPr marL="11318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4pPr>
      <a:lvl5pPr marL="20462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CDFB777-D8B3-1448-AF29-441D827730F5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21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A280E4F-F4E6-FF48-95FE-F028FE46CD31}" type="slidenum">
              <a:rPr lang="en-US" b="1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325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371600"/>
            <a:ext cx="84153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2020" name="Line 4"/>
          <p:cNvSpPr>
            <a:spLocks noChangeShapeType="1"/>
          </p:cNvSpPr>
          <p:nvPr userDrawn="1"/>
        </p:nvSpPr>
        <p:spPr bwMode="auto">
          <a:xfrm>
            <a:off x="381000" y="1235075"/>
            <a:ext cx="83820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96E4352-5553-AA47-B632-8B90581ABF23}" type="slidenum">
              <a:rPr lang="en-US" b="1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65C9B49-19C7-2444-9AD7-8B72971EA3BB}" type="slidenum"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70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03" charset="0"/>
              </a:rPr>
              <a:t>Second level</a:t>
            </a:r>
          </a:p>
          <a:p>
            <a:pPr lvl="2"/>
            <a:r>
              <a:rPr lang="en-US">
                <a:sym typeface="Arial" pitchFamily="-103" charset="0"/>
              </a:rPr>
              <a:t>Third level</a:t>
            </a:r>
          </a:p>
          <a:p>
            <a:pPr lvl="3"/>
            <a:r>
              <a:rPr lang="en-US">
                <a:sym typeface="Arial" pitchFamily="-103" charset="0"/>
              </a:rPr>
              <a:t>Fourth level</a:t>
            </a:r>
          </a:p>
          <a:p>
            <a:pPr lvl="4"/>
            <a:r>
              <a:rPr lang="en-US">
                <a:sym typeface="Arial" pitchFamily="-103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Times New Roman" pitchFamily="-103" charset="0"/>
                <a:cs typeface="Times New Roman" pitchFamily="-10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2EABC67-6EF9-494A-804B-59C9FEE2653B}" type="slidenum">
              <a:rPr lang="en-US">
                <a:solidFill>
                  <a:srgbClr val="000000"/>
                </a:solidFill>
                <a:latin typeface="Times New Roman" pitchFamily="-103" charset="0"/>
                <a:sym typeface="Times New Roman" pitchFamily="-10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-103" charset="0"/>
              <a:sym typeface="Times New Roman" pitchFamily="-10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-103" charset="0"/>
        </a:defRPr>
      </a:lvl1pPr>
      <a:lvl2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2pPr>
      <a:lvl3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3pPr>
      <a:lvl4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4pPr>
      <a:lvl5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9pPr>
    </p:titleStyle>
    <p:bodyStyle>
      <a:lvl1pPr marL="39688" algn="l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1pPr>
      <a:lvl2pPr marL="731838" indent="-285750" algn="l" rtl="0" fontAlgn="base">
        <a:spcBef>
          <a:spcPts val="500"/>
        </a:spcBef>
        <a:spcAft>
          <a:spcPct val="0"/>
        </a:spcAft>
        <a:buSzPct val="100000"/>
        <a:buFont typeface="Arial" pitchFamily="-10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2pPr>
      <a:lvl3pPr marL="11318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4pPr>
      <a:lvl5pPr marL="20462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03" charset="0"/>
              </a:rPr>
              <a:t>Second level</a:t>
            </a:r>
          </a:p>
          <a:p>
            <a:pPr lvl="2"/>
            <a:r>
              <a:rPr lang="en-US">
                <a:sym typeface="Arial" pitchFamily="-103" charset="0"/>
              </a:rPr>
              <a:t>Third level</a:t>
            </a:r>
          </a:p>
          <a:p>
            <a:pPr lvl="3"/>
            <a:r>
              <a:rPr lang="en-US">
                <a:sym typeface="Arial" pitchFamily="-103" charset="0"/>
              </a:rPr>
              <a:t>Fourth level</a:t>
            </a:r>
          </a:p>
          <a:p>
            <a:pPr lvl="4"/>
            <a:r>
              <a:rPr lang="en-US">
                <a:sym typeface="Arial" pitchFamily="-103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Times New Roman" pitchFamily="-103" charset="0"/>
                <a:cs typeface="Times New Roman" pitchFamily="-10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2EABC67-6EF9-494A-804B-59C9FEE2653B}" type="slidenum">
              <a:rPr lang="en-US">
                <a:solidFill>
                  <a:srgbClr val="000000"/>
                </a:solidFill>
                <a:latin typeface="Times New Roman" pitchFamily="-103" charset="0"/>
                <a:sym typeface="Times New Roman" pitchFamily="-10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-103" charset="0"/>
              <a:sym typeface="Times New Roman" pitchFamily="-10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-103" charset="0"/>
        </a:defRPr>
      </a:lvl1pPr>
      <a:lvl2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2pPr>
      <a:lvl3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3pPr>
      <a:lvl4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4pPr>
      <a:lvl5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9pPr>
    </p:titleStyle>
    <p:bodyStyle>
      <a:lvl1pPr marL="39688" algn="l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1pPr>
      <a:lvl2pPr marL="731838" indent="-285750" algn="l" rtl="0" fontAlgn="base">
        <a:spcBef>
          <a:spcPts val="500"/>
        </a:spcBef>
        <a:spcAft>
          <a:spcPct val="0"/>
        </a:spcAft>
        <a:buSzPct val="100000"/>
        <a:buFont typeface="Arial" pitchFamily="-10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2pPr>
      <a:lvl3pPr marL="11318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4pPr>
      <a:lvl5pPr marL="20462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03" charset="0"/>
              </a:rPr>
              <a:t>Second level</a:t>
            </a:r>
          </a:p>
          <a:p>
            <a:pPr lvl="2"/>
            <a:r>
              <a:rPr lang="en-US">
                <a:sym typeface="Arial" pitchFamily="-103" charset="0"/>
              </a:rPr>
              <a:t>Third level</a:t>
            </a:r>
          </a:p>
          <a:p>
            <a:pPr lvl="3"/>
            <a:r>
              <a:rPr lang="en-US">
                <a:sym typeface="Arial" pitchFamily="-103" charset="0"/>
              </a:rPr>
              <a:t>Fourth level</a:t>
            </a:r>
          </a:p>
          <a:p>
            <a:pPr lvl="4"/>
            <a:r>
              <a:rPr lang="en-US">
                <a:sym typeface="Arial" pitchFamily="-103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Times New Roman" pitchFamily="-103" charset="0"/>
                <a:cs typeface="Times New Roman" pitchFamily="-10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2EABC67-6EF9-494A-804B-59C9FEE2653B}" type="slidenum">
              <a:rPr lang="en-US">
                <a:solidFill>
                  <a:srgbClr val="000000"/>
                </a:solidFill>
                <a:latin typeface="Times New Roman" pitchFamily="-103" charset="0"/>
                <a:sym typeface="Times New Roman" pitchFamily="-10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-103" charset="0"/>
              <a:sym typeface="Times New Roman" pitchFamily="-10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-103" charset="0"/>
        </a:defRPr>
      </a:lvl1pPr>
      <a:lvl2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2pPr>
      <a:lvl3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3pPr>
      <a:lvl4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4pPr>
      <a:lvl5pPr marL="396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9pPr>
    </p:titleStyle>
    <p:bodyStyle>
      <a:lvl1pPr marL="39688" algn="l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1pPr>
      <a:lvl2pPr marL="731838" indent="-285750" algn="l" rtl="0" fontAlgn="base">
        <a:spcBef>
          <a:spcPts val="500"/>
        </a:spcBef>
        <a:spcAft>
          <a:spcPct val="0"/>
        </a:spcAft>
        <a:buSzPct val="100000"/>
        <a:buFont typeface="Arial" pitchFamily="-10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2pPr>
      <a:lvl3pPr marL="11318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pitchFamily="-103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4pPr>
      <a:lvl5pPr marL="20462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10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103" charset="0"/>
              </a:rPr>
              <a:t>Second level</a:t>
            </a:r>
          </a:p>
          <a:p>
            <a:pPr lvl="2"/>
            <a:r>
              <a:rPr lang="en-US">
                <a:sym typeface="Arial" pitchFamily="-103" charset="0"/>
              </a:rPr>
              <a:t>Third level</a:t>
            </a:r>
          </a:p>
          <a:p>
            <a:pPr lvl="3"/>
            <a:r>
              <a:rPr lang="en-US">
                <a:sym typeface="Arial" pitchFamily="-103" charset="0"/>
              </a:rPr>
              <a:t>Fourth level</a:t>
            </a:r>
          </a:p>
          <a:p>
            <a:pPr lvl="4"/>
            <a:r>
              <a:rPr lang="en-US">
                <a:sym typeface="Arial" pitchFamily="-103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a typeface="Times New Roman" pitchFamily="-103" charset="0"/>
                <a:cs typeface="Times New Roman" pitchFamily="-103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B368A2C-FD62-D246-9C22-DB43F8C1F8F7}" type="slidenum">
              <a:rPr lang="en-US">
                <a:solidFill>
                  <a:srgbClr val="000000"/>
                </a:solidFill>
                <a:latin typeface="Times New Roman" pitchFamily="-103" charset="0"/>
                <a:sym typeface="Times New Roman" pitchFamily="-10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-103" charset="0"/>
              <a:sym typeface="Times New Roman" pitchFamily="-10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-103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103" charset="0"/>
          <a:ea typeface="ヒラギノ角ゴ ProN W3" pitchFamily="-103" charset="-128"/>
          <a:cs typeface="ヒラギノ角ゴ ProN W3" pitchFamily="-103" charset="-128"/>
          <a:sym typeface="Arial" pitchFamily="-103" charset="0"/>
        </a:defRPr>
      </a:lvl9pPr>
    </p:titleStyle>
    <p:bodyStyle>
      <a:lvl1pPr algn="l" rtl="0" fontAlgn="base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1pPr>
      <a:lvl2pPr marL="681038" indent="-28575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2pPr>
      <a:lvl3pPr marL="1081088" indent="-228600" algn="l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3pPr>
      <a:lvl4pPr marL="1538288" indent="-228600" algn="l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4pPr>
      <a:lvl5pPr marL="1995488" indent="-228600" algn="l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5pPr>
      <a:lvl6pPr marL="2452688" indent="-228600" algn="l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6pPr>
      <a:lvl7pPr marL="2909888" indent="-228600" algn="l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7pPr>
      <a:lvl8pPr marL="3367088" indent="-228600" algn="l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8pPr>
      <a:lvl9pPr marL="3824288" indent="-228600" algn="l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Arial" pitchFamily="-103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103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7.jpeg"/><Relationship Id="rId5" Type="http://schemas.openxmlformats.org/officeDocument/2006/relationships/image" Target="../media/image130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jpeg"/><Relationship Id="rId5" Type="http://schemas.openxmlformats.org/officeDocument/2006/relationships/image" Target="../media/image140.jpeg"/><Relationship Id="rId6" Type="http://schemas.openxmlformats.org/officeDocument/2006/relationships/image" Target="../media/image130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jpeg"/><Relationship Id="rId5" Type="http://schemas.openxmlformats.org/officeDocument/2006/relationships/image" Target="../media/image143.jpeg"/><Relationship Id="rId6" Type="http://schemas.openxmlformats.org/officeDocument/2006/relationships/image" Target="../media/image130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55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5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5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www.nga.gov/cgi-bin/tsearch?artistid=1145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7.bin"/><Relationship Id="rId5" Type="http://schemas.openxmlformats.org/officeDocument/2006/relationships/oleObject" Target="../embeddings/oleObject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0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1.bin"/><Relationship Id="rId5" Type="http://schemas.openxmlformats.org/officeDocument/2006/relationships/oleObject" Target="../embeddings/oleObject12.bin"/><Relationship Id="rId6" Type="http://schemas.openxmlformats.org/officeDocument/2006/relationships/oleObject" Target="../embeddings/oleObject13.bin"/><Relationship Id="rId7" Type="http://schemas.openxmlformats.org/officeDocument/2006/relationships/oleObject" Target="../embeddings/oleObject14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png"/><Relationship Id="rId3" Type="http://schemas.openxmlformats.org/officeDocument/2006/relationships/hyperlink" Target="http://www.cs.cmu.edu/~ph/869/papers/zisser-mundy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6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7.png"/><Relationship Id="rId3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7.png"/><Relationship Id="rId3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psu.edu/people/faculty.php?person=rcollins" TargetMode="External"/><Relationship Id="rId4" Type="http://schemas.openxmlformats.org/officeDocument/2006/relationships/hyperlink" Target="http://www-2.cs.cmu.edu/~ph/869/www/notes/vanishing.txt" TargetMode="External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6.pdf"/><Relationship Id="rId3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8.pd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1.pdf"/><Relationship Id="rId3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3.pdf"/><Relationship Id="rId3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9" Type="http://schemas.openxmlformats.org/officeDocument/2006/relationships/image" Target="../media/image104.jpeg"/><Relationship Id="rId10" Type="http://schemas.openxmlformats.org/officeDocument/2006/relationships/image" Target="../media/image105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0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1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112.wmf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19.png"/><Relationship Id="rId6" Type="http://schemas.openxmlformats.org/officeDocument/2006/relationships/image" Target="../media/image124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6" Type="http://schemas.openxmlformats.org/officeDocument/2006/relationships/image" Target="../media/image130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jpeg"/><Relationship Id="rId5" Type="http://schemas.openxmlformats.org/officeDocument/2006/relationships/image" Target="../media/image136.jpeg"/><Relationship Id="rId6" Type="http://schemas.openxmlformats.org/officeDocument/2006/relationships/image" Target="../media/image130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Single-view 3D reasoning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Lecturer: Bryan Russell</a:t>
            </a:r>
          </a:p>
          <a:p>
            <a:endParaRPr lang="en-US" dirty="0" smtClean="0"/>
          </a:p>
          <a:p>
            <a:r>
              <a:rPr lang="en-US" dirty="0" smtClean="0"/>
              <a:t>UW CSE 576, May </a:t>
            </a:r>
            <a:r>
              <a:rPr lang="en-US" dirty="0" smtClean="0"/>
              <a:t>2013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5800" y="6160139"/>
            <a:ext cx="8285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borrowed from Antonio </a:t>
            </a:r>
            <a:r>
              <a:rPr lang="en-US" dirty="0" err="1" smtClean="0"/>
              <a:t>Torralba</a:t>
            </a:r>
            <a:r>
              <a:rPr lang="en-US" dirty="0" smtClean="0"/>
              <a:t>, </a:t>
            </a:r>
            <a:r>
              <a:rPr lang="en-US" dirty="0" err="1" smtClean="0"/>
              <a:t>Alyosha</a:t>
            </a:r>
            <a:r>
              <a:rPr lang="en-US" dirty="0" smtClean="0"/>
              <a:t> </a:t>
            </a:r>
            <a:r>
              <a:rPr lang="en-US" dirty="0" err="1" smtClean="0"/>
              <a:t>Efros</a:t>
            </a:r>
            <a:r>
              <a:rPr lang="en-US" dirty="0" smtClean="0"/>
              <a:t>, Antonio </a:t>
            </a:r>
            <a:r>
              <a:rPr lang="en-US" dirty="0" err="1" smtClean="0"/>
              <a:t>Criminisi</a:t>
            </a:r>
            <a:r>
              <a:rPr lang="en-US" dirty="0" smtClean="0"/>
              <a:t>, Derek </a:t>
            </a:r>
            <a:r>
              <a:rPr lang="en-US" dirty="0" err="1" smtClean="0"/>
              <a:t>Hoiem</a:t>
            </a:r>
            <a:r>
              <a:rPr lang="en-US" dirty="0" smtClean="0"/>
              <a:t>, </a:t>
            </a:r>
          </a:p>
          <a:p>
            <a:r>
              <a:rPr lang="en-US" dirty="0" smtClean="0"/>
              <a:t>Steve Seitz, Stephen Palmer, </a:t>
            </a:r>
            <a:r>
              <a:rPr lang="en-US" dirty="0" err="1" smtClean="0"/>
              <a:t>Abhinav</a:t>
            </a:r>
            <a:r>
              <a:rPr lang="en-US" dirty="0" smtClean="0"/>
              <a:t> Gupta, James </a:t>
            </a:r>
            <a:r>
              <a:rPr lang="en-US" dirty="0" err="1" smtClean="0"/>
              <a:t>Coughlan</a:t>
            </a:r>
            <a:r>
              <a:rPr lang="en-US" dirty="0" smtClean="0"/>
              <a:t>, </a:t>
            </a:r>
            <a:r>
              <a:rPr lang="en-US" dirty="0" err="1" smtClean="0"/>
              <a:t>Aude</a:t>
            </a:r>
            <a:r>
              <a:rPr lang="en-US" dirty="0" smtClean="0"/>
              <a:t> </a:t>
            </a:r>
            <a:r>
              <a:rPr lang="en-US" dirty="0" err="1" smtClean="0"/>
              <a:t>Oliva</a:t>
            </a:r>
            <a:r>
              <a:rPr lang="en-US" dirty="0" smtClean="0"/>
              <a:t>, and others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Interposition / occlusion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685800" y="3048000"/>
            <a:ext cx="1905000" cy="1828800"/>
          </a:xfrm>
          <a:prstGeom prst="ellipse">
            <a:avLst/>
          </a:pr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1676400" y="22860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905000" y="2057400"/>
            <a:ext cx="1828800" cy="167640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Oval 7"/>
          <p:cNvSpPr>
            <a:spLocks noChangeArrowheads="1"/>
          </p:cNvSpPr>
          <p:nvPr/>
        </p:nvSpPr>
        <p:spPr bwMode="auto">
          <a:xfrm>
            <a:off x="5486400" y="2743200"/>
            <a:ext cx="1905000" cy="1828800"/>
          </a:xfrm>
          <a:prstGeom prst="ellipse">
            <a:avLst/>
          </a:pr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6477000" y="19812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6400800" y="2057400"/>
            <a:ext cx="1828800" cy="167640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System outputs</a:t>
            </a:r>
          </a:p>
        </p:txBody>
      </p:sp>
      <p:pic>
        <p:nvPicPr>
          <p:cNvPr id="240642" name="Picture 5" descr="IMG_0110_thumb"/>
          <p:cNvPicPr>
            <a:picLocks noChangeAspect="1" noChangeArrowheads="1"/>
          </p:cNvPicPr>
          <p:nvPr/>
        </p:nvPicPr>
        <p:blipFill>
          <a:blip r:embed="rId3"/>
          <a:srcRect r="50253"/>
          <a:stretch>
            <a:fillRect/>
          </a:stretch>
        </p:blipFill>
        <p:spPr bwMode="auto">
          <a:xfrm>
            <a:off x="666750" y="1104900"/>
            <a:ext cx="34893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3" name="Picture 6" descr="IMG_0110_depth"/>
          <p:cNvPicPr>
            <a:picLocks noChangeAspect="1" noChangeArrowheads="1"/>
          </p:cNvPicPr>
          <p:nvPr/>
        </p:nvPicPr>
        <p:blipFill>
          <a:blip r:embed="rId4"/>
          <a:srcRect l="13284" t="10313" r="11099" b="14125"/>
          <a:stretch>
            <a:fillRect/>
          </a:stretch>
        </p:blipFill>
        <p:spPr bwMode="auto">
          <a:xfrm>
            <a:off x="4783138" y="4030663"/>
            <a:ext cx="3519487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4" name="Picture 7" descr="repaso_manual_1_depth"/>
          <p:cNvPicPr>
            <a:picLocks noChangeAspect="1" noChangeArrowheads="1"/>
          </p:cNvPicPr>
          <p:nvPr/>
        </p:nvPicPr>
        <p:blipFill>
          <a:blip r:embed="rId5"/>
          <a:srcRect l="89044" t="4826" b="8495"/>
          <a:stretch>
            <a:fillRect/>
          </a:stretch>
        </p:blipFill>
        <p:spPr bwMode="auto">
          <a:xfrm>
            <a:off x="8375650" y="2790825"/>
            <a:ext cx="650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5" name="Picture 8" descr="IMG_0110_thumb"/>
          <p:cNvPicPr>
            <a:picLocks noChangeAspect="1" noChangeArrowheads="1"/>
          </p:cNvPicPr>
          <p:nvPr/>
        </p:nvPicPr>
        <p:blipFill>
          <a:blip r:embed="rId3"/>
          <a:srcRect l="50253"/>
          <a:stretch>
            <a:fillRect/>
          </a:stretch>
        </p:blipFill>
        <p:spPr bwMode="auto">
          <a:xfrm>
            <a:off x="4813300" y="1104900"/>
            <a:ext cx="34893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23825" y="4273550"/>
            <a:ext cx="4573588" cy="2149475"/>
            <a:chOff x="78" y="2692"/>
            <a:chExt cx="2881" cy="1354"/>
          </a:xfrm>
        </p:grpSpPr>
        <p:pic>
          <p:nvPicPr>
            <p:cNvPr id="240647" name="Picture 4"/>
            <p:cNvPicPr>
              <a:picLocks noChangeAspect="1" noChangeArrowheads="1"/>
            </p:cNvPicPr>
            <p:nvPr/>
          </p:nvPicPr>
          <p:blipFill>
            <a:blip r:embed="rId6"/>
            <a:srcRect t="12190" b="25143"/>
            <a:stretch>
              <a:fillRect/>
            </a:stretch>
          </p:blipFill>
          <p:spPr bwMode="auto">
            <a:xfrm>
              <a:off x="78" y="2692"/>
              <a:ext cx="2881" cy="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0648" name="Rectangle 9"/>
            <p:cNvSpPr>
              <a:spLocks noChangeArrowheads="1"/>
            </p:cNvSpPr>
            <p:nvPr/>
          </p:nvSpPr>
          <p:spPr bwMode="auto">
            <a:xfrm>
              <a:off x="948" y="2706"/>
              <a:ext cx="606" cy="2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System outputs</a:t>
            </a:r>
          </a:p>
        </p:txBody>
      </p:sp>
      <p:pic>
        <p:nvPicPr>
          <p:cNvPr id="242690" name="Picture 4"/>
          <p:cNvPicPr>
            <a:picLocks noChangeAspect="1" noChangeArrowheads="1"/>
          </p:cNvPicPr>
          <p:nvPr/>
        </p:nvPicPr>
        <p:blipFill>
          <a:blip r:embed="rId3"/>
          <a:srcRect l="5922" t="16426" r="6590" b="29033"/>
          <a:stretch>
            <a:fillRect/>
          </a:stretch>
        </p:blipFill>
        <p:spPr bwMode="auto">
          <a:xfrm>
            <a:off x="133350" y="4246563"/>
            <a:ext cx="45910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1" name="Picture 5" descr="img_0014_thumb"/>
          <p:cNvPicPr>
            <a:picLocks noChangeAspect="1" noChangeArrowheads="1"/>
          </p:cNvPicPr>
          <p:nvPr/>
        </p:nvPicPr>
        <p:blipFill>
          <a:blip r:embed="rId4"/>
          <a:srcRect r="50436"/>
          <a:stretch>
            <a:fillRect/>
          </a:stretch>
        </p:blipFill>
        <p:spPr bwMode="auto">
          <a:xfrm>
            <a:off x="673100" y="1171575"/>
            <a:ext cx="350996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6" descr="img_0014_depth"/>
          <p:cNvPicPr>
            <a:picLocks noChangeAspect="1" noChangeArrowheads="1"/>
          </p:cNvPicPr>
          <p:nvPr/>
        </p:nvPicPr>
        <p:blipFill>
          <a:blip r:embed="rId5"/>
          <a:srcRect l="13008" t="10570" r="11382" b="13821"/>
          <a:stretch>
            <a:fillRect/>
          </a:stretch>
        </p:blipFill>
        <p:spPr bwMode="auto">
          <a:xfrm>
            <a:off x="4762500" y="3990975"/>
            <a:ext cx="35433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3" name="Picture 7" descr="img_0014_thumb"/>
          <p:cNvPicPr>
            <a:picLocks noChangeAspect="1" noChangeArrowheads="1"/>
          </p:cNvPicPr>
          <p:nvPr/>
        </p:nvPicPr>
        <p:blipFill>
          <a:blip r:embed="rId4"/>
          <a:srcRect l="50302"/>
          <a:stretch>
            <a:fillRect/>
          </a:stretch>
        </p:blipFill>
        <p:spPr bwMode="auto">
          <a:xfrm>
            <a:off x="4786313" y="1171575"/>
            <a:ext cx="351948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4" name="Picture 8" descr="repaso_manual_1_depth"/>
          <p:cNvPicPr>
            <a:picLocks noChangeAspect="1" noChangeArrowheads="1"/>
          </p:cNvPicPr>
          <p:nvPr/>
        </p:nvPicPr>
        <p:blipFill>
          <a:blip r:embed="rId6"/>
          <a:srcRect l="89044" t="4826" b="8495"/>
          <a:stretch>
            <a:fillRect/>
          </a:stretch>
        </p:blipFill>
        <p:spPr bwMode="auto">
          <a:xfrm>
            <a:off x="8375650" y="2790825"/>
            <a:ext cx="650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Toy example…</a:t>
            </a:r>
          </a:p>
        </p:txBody>
      </p:sp>
      <p:pic>
        <p:nvPicPr>
          <p:cNvPr id="244738" name="Picture 4"/>
          <p:cNvPicPr>
            <a:picLocks noChangeAspect="1" noChangeArrowheads="1"/>
          </p:cNvPicPr>
          <p:nvPr/>
        </p:nvPicPr>
        <p:blipFill>
          <a:blip r:embed="rId3"/>
          <a:srcRect l="858" t="15619" r="6357" b="20096"/>
          <a:stretch>
            <a:fillRect/>
          </a:stretch>
        </p:blipFill>
        <p:spPr bwMode="auto">
          <a:xfrm>
            <a:off x="209550" y="4067175"/>
            <a:ext cx="475456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39" name="Picture 5" descr="hi350343_thumb"/>
          <p:cNvPicPr>
            <a:picLocks noChangeAspect="1" noChangeArrowheads="1"/>
          </p:cNvPicPr>
          <p:nvPr/>
        </p:nvPicPr>
        <p:blipFill>
          <a:blip r:embed="rId4"/>
          <a:srcRect r="50276"/>
          <a:stretch>
            <a:fillRect/>
          </a:stretch>
        </p:blipFill>
        <p:spPr bwMode="auto">
          <a:xfrm>
            <a:off x="209550" y="1138238"/>
            <a:ext cx="3429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0" name="Picture 6" descr="hi350343_depth"/>
          <p:cNvPicPr>
            <a:picLocks noChangeAspect="1" noChangeArrowheads="1"/>
          </p:cNvPicPr>
          <p:nvPr/>
        </p:nvPicPr>
        <p:blipFill>
          <a:blip r:embed="rId5"/>
          <a:srcRect l="13063" t="10329" r="11292" b="14166"/>
          <a:stretch>
            <a:fillRect/>
          </a:stretch>
        </p:blipFill>
        <p:spPr bwMode="auto">
          <a:xfrm>
            <a:off x="4784725" y="4043363"/>
            <a:ext cx="3444875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7" descr="hi350343_thumb"/>
          <p:cNvPicPr>
            <a:picLocks noChangeAspect="1" noChangeArrowheads="1"/>
          </p:cNvPicPr>
          <p:nvPr/>
        </p:nvPicPr>
        <p:blipFill>
          <a:blip r:embed="rId4"/>
          <a:srcRect l="50139"/>
          <a:stretch>
            <a:fillRect/>
          </a:stretch>
        </p:blipFill>
        <p:spPr bwMode="auto">
          <a:xfrm>
            <a:off x="4791075" y="1138238"/>
            <a:ext cx="34385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2" name="Picture 8" descr="repaso_manual_1_depth"/>
          <p:cNvPicPr>
            <a:picLocks noChangeAspect="1" noChangeArrowheads="1"/>
          </p:cNvPicPr>
          <p:nvPr/>
        </p:nvPicPr>
        <p:blipFill>
          <a:blip r:embed="rId6"/>
          <a:srcRect l="89044" t="4826" b="8495"/>
          <a:stretch>
            <a:fillRect/>
          </a:stretch>
        </p:blipFill>
        <p:spPr bwMode="auto">
          <a:xfrm>
            <a:off x="8366125" y="2752725"/>
            <a:ext cx="650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Accuracy of 3D outputs</a:t>
            </a:r>
          </a:p>
        </p:txBody>
      </p:sp>
      <p:pic>
        <p:nvPicPr>
          <p:cNvPr id="2478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" y="2668588"/>
            <a:ext cx="26225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4488" y="2668588"/>
            <a:ext cx="2614612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1650" y="2662238"/>
            <a:ext cx="2614613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62938" y="2084388"/>
            <a:ext cx="70802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4" name="TextBox 6"/>
          <p:cNvSpPr txBox="1">
            <a:spLocks noChangeArrowheads="1"/>
          </p:cNvSpPr>
          <p:nvPr/>
        </p:nvSpPr>
        <p:spPr bwMode="auto">
          <a:xfrm>
            <a:off x="793750" y="6154738"/>
            <a:ext cx="1390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Input image</a:t>
            </a:r>
          </a:p>
        </p:txBody>
      </p:sp>
      <p:sp>
        <p:nvSpPr>
          <p:cNvPr id="247815" name="TextBox 7"/>
          <p:cNvSpPr txBox="1">
            <a:spLocks noChangeArrowheads="1"/>
          </p:cNvSpPr>
          <p:nvPr/>
        </p:nvSpPr>
        <p:spPr bwMode="auto">
          <a:xfrm>
            <a:off x="3482975" y="6154738"/>
            <a:ext cx="1416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Range scan</a:t>
            </a:r>
          </a:p>
        </p:txBody>
      </p:sp>
      <p:sp>
        <p:nvSpPr>
          <p:cNvPr id="247816" name="TextBox 8"/>
          <p:cNvSpPr txBox="1">
            <a:spLocks noChangeArrowheads="1"/>
          </p:cNvSpPr>
          <p:nvPr/>
        </p:nvSpPr>
        <p:spPr bwMode="auto">
          <a:xfrm>
            <a:off x="6059488" y="6154738"/>
            <a:ext cx="166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System output</a:t>
            </a:r>
          </a:p>
        </p:txBody>
      </p:sp>
      <p:sp>
        <p:nvSpPr>
          <p:cNvPr id="247817" name="TextBox 9"/>
          <p:cNvSpPr txBox="1">
            <a:spLocks noChangeArrowheads="1"/>
          </p:cNvSpPr>
          <p:nvPr/>
        </p:nvSpPr>
        <p:spPr bwMode="auto">
          <a:xfrm>
            <a:off x="284163" y="1101725"/>
            <a:ext cx="68564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Evaluation with range data [Saxena et al. 2007]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Relative error: 0.29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Computed over 5-70 meter range (46% of pixels)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labeling accuracy affect outputs?</a:t>
            </a:r>
          </a:p>
        </p:txBody>
      </p:sp>
      <p:pic>
        <p:nvPicPr>
          <p:cNvPr id="24883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400" y="1352550"/>
            <a:ext cx="62992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Application: Extending database with virtual views</a:t>
            </a:r>
          </a:p>
        </p:txBody>
      </p:sp>
      <p:pic>
        <p:nvPicPr>
          <p:cNvPr id="24985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476375"/>
            <a:ext cx="2692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495425"/>
            <a:ext cx="26924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9650" y="1482725"/>
            <a:ext cx="2692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150" y="4197350"/>
            <a:ext cx="26924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2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87700" y="4191000"/>
            <a:ext cx="27178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3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9650" y="4191000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4" name="Text Box 16"/>
          <p:cNvSpPr txBox="1">
            <a:spLocks noChangeArrowheads="1"/>
          </p:cNvSpPr>
          <p:nvPr/>
        </p:nvSpPr>
        <p:spPr bwMode="auto">
          <a:xfrm>
            <a:off x="319088" y="1033463"/>
            <a:ext cx="2395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Arial" charset="0"/>
                <a:cs typeface="Arial" charset="0"/>
              </a:rPr>
              <a:t>Randomly cropping</a:t>
            </a:r>
          </a:p>
        </p:txBody>
      </p:sp>
      <p:sp>
        <p:nvSpPr>
          <p:cNvPr id="249865" name="Text Box 16"/>
          <p:cNvSpPr txBox="1">
            <a:spLocks noChangeArrowheads="1"/>
          </p:cNvSpPr>
          <p:nvPr/>
        </p:nvSpPr>
        <p:spPr bwMode="auto">
          <a:xfrm>
            <a:off x="319088" y="3722688"/>
            <a:ext cx="2189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Arial" charset="0"/>
                <a:cs typeface="Arial" charset="0"/>
              </a:rPr>
              <a:t>Virtual viewpoints</a:t>
            </a:r>
          </a:p>
        </p:txBody>
      </p:sp>
      <p:sp>
        <p:nvSpPr>
          <p:cNvPr id="249866" name="Text Box 16"/>
          <p:cNvSpPr txBox="1">
            <a:spLocks noChangeArrowheads="1"/>
          </p:cNvSpPr>
          <p:nvPr/>
        </p:nvSpPr>
        <p:spPr bwMode="auto">
          <a:xfrm>
            <a:off x="395288" y="6207125"/>
            <a:ext cx="587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Arial" charset="0"/>
                <a:cs typeface="Arial" charset="0"/>
              </a:rPr>
              <a:t>20 new views generated per image (6000 images)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9975" y="0"/>
            <a:ext cx="7004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Labeling 3D</a:t>
            </a:r>
          </a:p>
        </p:txBody>
      </p:sp>
      <p:pic>
        <p:nvPicPr>
          <p:cNvPr id="251906" name="Picture 3" descr="Picture 1.png"/>
          <p:cNvPicPr>
            <a:picLocks noChangeAspect="1"/>
          </p:cNvPicPr>
          <p:nvPr/>
        </p:nvPicPr>
        <p:blipFill>
          <a:blip r:embed="rId3"/>
          <a:srcRect t="14124" r="22125" b="2299"/>
          <a:stretch>
            <a:fillRect/>
          </a:stretch>
        </p:blipFill>
        <p:spPr bwMode="auto">
          <a:xfrm>
            <a:off x="171450" y="955675"/>
            <a:ext cx="88011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Cut and glue!</a:t>
            </a:r>
          </a:p>
        </p:txBody>
      </p:sp>
      <p:pic>
        <p:nvPicPr>
          <p:cNvPr id="252930" name="Picture 3"/>
          <p:cNvPicPr>
            <a:picLocks noChangeAspect="1"/>
          </p:cNvPicPr>
          <p:nvPr/>
        </p:nvPicPr>
        <p:blipFill>
          <a:blip r:embed="rId3"/>
          <a:srcRect l="-2457"/>
          <a:stretch>
            <a:fillRect/>
          </a:stretch>
        </p:blipFill>
        <p:spPr bwMode="auto">
          <a:xfrm>
            <a:off x="4325938" y="1254125"/>
            <a:ext cx="4646612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7488" y="1130300"/>
            <a:ext cx="4087812" cy="5341938"/>
            <a:chOff x="217062" y="1129994"/>
            <a:chExt cx="4088487" cy="5341809"/>
          </a:xfrm>
        </p:grpSpPr>
        <p:pic>
          <p:nvPicPr>
            <p:cNvPr id="252932" name="Pictur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7062" y="1129994"/>
              <a:ext cx="4087897" cy="5341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2933" name="Rectangle 4"/>
            <p:cNvSpPr>
              <a:spLocks noChangeArrowheads="1"/>
            </p:cNvSpPr>
            <p:nvPr/>
          </p:nvSpPr>
          <p:spPr bwMode="auto">
            <a:xfrm>
              <a:off x="3206847" y="1150340"/>
              <a:ext cx="1098702" cy="2126087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measuring tool</a:t>
            </a:r>
          </a:p>
        </p:txBody>
      </p:sp>
      <p:pic>
        <p:nvPicPr>
          <p:cNvPr id="25395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675" y="989013"/>
            <a:ext cx="723265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5" name="Text Box 16"/>
          <p:cNvSpPr txBox="1">
            <a:spLocks noChangeArrowheads="1"/>
          </p:cNvSpPr>
          <p:nvPr/>
        </p:nvSpPr>
        <p:spPr bwMode="auto">
          <a:xfrm>
            <a:off x="903288" y="5940425"/>
            <a:ext cx="309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Arial" charset="0"/>
                <a:cs typeface="Arial" charset="0"/>
              </a:rPr>
              <a:t>Car is 13.68 meters away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995_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927100"/>
            <a:ext cx="32766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Texture Gradient 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3" y="1209675"/>
            <a:ext cx="69246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09550" y="5741988"/>
            <a:ext cx="758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A Witkin</a:t>
            </a:r>
            <a:r>
              <a:rPr lang="en-US"/>
              <a:t>. </a:t>
            </a:r>
            <a:r>
              <a:rPr lang="en-US" b="0"/>
              <a:t>Recovering Surface Shape and Orientation from Texture (1981)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Texture Gradient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212725"/>
            <a:ext cx="205581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4675" y="2293938"/>
            <a:ext cx="6938963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3500438" y="1196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135313" y="6551613"/>
            <a:ext cx="5645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/>
              <a:t>Shape from Texture from a Multi-Scale Perspective. Tony Lindeberg and Jonas Garding. ICCV 93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Shading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447800"/>
            <a:ext cx="4038600" cy="4525963"/>
          </a:xfrm>
          <a:noFill/>
        </p:spPr>
        <p:txBody>
          <a:bodyPr/>
          <a:lstStyle/>
          <a:p>
            <a:pPr eaLnBrk="1" hangingPunct="1"/>
            <a:endParaRPr lang="en-US" sz="140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400">
                <a:ea typeface="ＭＳ Ｐゴシック" charset="-128"/>
                <a:cs typeface="ＭＳ Ｐゴシック" charset="-128"/>
                <a:sym typeface="Wingdings" charset="2"/>
              </a:rPr>
              <a:t>Based on 3 dimensional modeling of objects in light, shade and shadows.</a:t>
            </a:r>
            <a:endParaRPr lang="en-US" sz="240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45058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181600" y="1219200"/>
          <a:ext cx="2617788" cy="2895600"/>
        </p:xfrm>
        <a:graphic>
          <a:graphicData uri="http://schemas.openxmlformats.org/presentationml/2006/ole">
            <p:oleObj spid="_x0000_s30722" name="Image" r:id="rId4" imgW="3621031" imgH="4005080" progId="">
              <p:embed/>
            </p:oleObj>
          </a:graphicData>
        </a:graphic>
      </p:graphicFrame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4572000"/>
            <a:ext cx="4724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b="0"/>
              <a:t>Perception of depth through shading alone is always subject to the concave/convex inversion. The pattern shown can be perceived as stairsteps receding towards the top and lighted from above, or as an overhanging structure lighted from below.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143000" y="3505200"/>
          <a:ext cx="2560638" cy="2409825"/>
        </p:xfrm>
        <a:graphic>
          <a:graphicData uri="http://schemas.openxmlformats.org/presentationml/2006/ole">
            <p:oleObj spid="_x0000_s30723" name="Image" r:id="rId5" imgW="2560325" imgH="2409143" progId="">
              <p:embed/>
            </p:oleObj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Shadows</a:t>
            </a: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4676775" y="6529388"/>
            <a:ext cx="4375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http://www.cs.cornell.edu/courses/cs569/2008sp/schedule.stm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/>
          <a:srcRect t="12875"/>
          <a:stretch>
            <a:fillRect/>
          </a:stretch>
        </p:blipFill>
        <p:spPr bwMode="auto">
          <a:xfrm>
            <a:off x="331788" y="815975"/>
            <a:ext cx="8613775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66675" y="6503988"/>
            <a:ext cx="1916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by Steve Marschner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BYk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Atmospheric perspective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371600"/>
            <a:ext cx="4038600" cy="4525963"/>
          </a:xfrm>
          <a:noFill/>
        </p:spPr>
        <p:txBody>
          <a:bodyPr/>
          <a:lstStyle/>
          <a:p>
            <a:pPr eaLnBrk="1" hangingPunct="1"/>
            <a:endParaRPr lang="en-US" sz="140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400">
                <a:ea typeface="ＭＳ Ｐゴシック" charset="-128"/>
                <a:cs typeface="ＭＳ Ｐゴシック" charset="-128"/>
                <a:sym typeface="Wingdings" charset="2"/>
              </a:rPr>
              <a:t>Based on the effect of air on the color and visual acuity of objects at various distances from the observer.</a:t>
            </a:r>
          </a:p>
          <a:p>
            <a:pPr eaLnBrk="1" hangingPunct="1"/>
            <a:r>
              <a:rPr lang="en-US" sz="2400">
                <a:ea typeface="ＭＳ Ｐゴシック" charset="-128"/>
                <a:cs typeface="ＭＳ Ｐゴシック" charset="-128"/>
              </a:rPr>
              <a:t>Consequences:</a:t>
            </a:r>
          </a:p>
          <a:p>
            <a:pPr lvl="1" eaLnBrk="1" hangingPunct="1"/>
            <a:r>
              <a:rPr lang="en-US" sz="2000"/>
              <a:t>Distant objects appear bluer</a:t>
            </a:r>
          </a:p>
          <a:p>
            <a:pPr lvl="1" eaLnBrk="1" hangingPunct="1"/>
            <a:r>
              <a:rPr lang="en-US" sz="2000"/>
              <a:t>Distant objects have lower contrast.</a:t>
            </a:r>
          </a:p>
        </p:txBody>
      </p:sp>
      <p:graphicFrame>
        <p:nvGraphicFramePr>
          <p:cNvPr id="65538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0" y="2209800"/>
          <a:ext cx="3352800" cy="2681288"/>
        </p:xfrm>
        <a:graphic>
          <a:graphicData uri="http://schemas.openxmlformats.org/presentationml/2006/ole">
            <p:oleObj spid="_x0000_s394242" name="Image" r:id="rId4" imgW="5961900" imgH="4768606" progId="">
              <p:embed/>
            </p:oleObj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Atmospheric perspective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4050" y="1457325"/>
            <a:ext cx="52959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3795713" y="6446838"/>
            <a:ext cx="5149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http://encarta.msn.com/medias_761571997/Perception_(psychology).html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571625"/>
            <a:ext cx="48768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4238625" y="5895975"/>
            <a:ext cx="4784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hlinkClick r:id="rId4"/>
              </a:rPr>
              <a:t>Claude Lorrain</a:t>
            </a:r>
            <a:r>
              <a:rPr lang="en-US" sz="1200">
                <a:solidFill>
                  <a:srgbClr val="000000"/>
                </a:solidFill>
              </a:rPr>
              <a:t> (artist)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</a:rPr>
              <a:t>French, 1600 - 1682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 b="1" i="1">
                <a:solidFill>
                  <a:srgbClr val="000000"/>
                </a:solidFill>
              </a:rPr>
              <a:t>Landscape with Ruins, Pastoral Figures, and Trees</a:t>
            </a:r>
            <a:r>
              <a:rPr lang="en-US" sz="1200" b="1">
                <a:solidFill>
                  <a:srgbClr val="000000"/>
                </a:solidFill>
              </a:rPr>
              <a:t>, 1643/1655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C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3" y="0"/>
            <a:ext cx="45751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Linear Perspective 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447800"/>
            <a:ext cx="4038600" cy="45259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90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>
                <a:ea typeface="ＭＳ Ｐゴシック" charset="-128"/>
                <a:cs typeface="ＭＳ Ｐゴシック" charset="-128"/>
                <a:sym typeface="Wingdings" charset="2"/>
              </a:rPr>
              <a:t>Based on the apparent convergence of parallel lines to common vanishing points with increasing distance from the observer.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>
                <a:ea typeface="ＭＳ Ｐゴシック" charset="-128"/>
                <a:cs typeface="ＭＳ Ｐゴシック" charset="-128"/>
              </a:rPr>
              <a:t>(Gibson : “perspective order”)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>
                <a:ea typeface="ＭＳ Ｐゴシック" charset="-128"/>
                <a:cs typeface="ＭＳ Ｐゴシック" charset="-128"/>
              </a:rPr>
              <a:t>In Gibson’s term, perspective is a characteristic of the visual field rather than the visual world. It approximates how we see (the retinal image) rather than what we see, the objects in the world.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>
                <a:ea typeface="ＭＳ Ｐゴシック" charset="-128"/>
                <a:cs typeface="ＭＳ Ｐゴシック" charset="-128"/>
              </a:rPr>
              <a:t>Perspective : a representation that is specific to one individual, in one position in space and one moment in time (a powerful immediacy).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>
                <a:ea typeface="ＭＳ Ｐゴシック" charset="-128"/>
                <a:cs typeface="ＭＳ Ｐゴシック" charset="-128"/>
              </a:rPr>
              <a:t>Is perspective a universal fact of the visual retinal image ? Or is perspective something that is learned ? </a:t>
            </a:r>
          </a:p>
        </p:txBody>
      </p:sp>
      <p:graphicFrame>
        <p:nvGraphicFramePr>
          <p:cNvPr id="51202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334000" y="1981200"/>
          <a:ext cx="3286125" cy="3505200"/>
        </p:xfrm>
        <a:graphic>
          <a:graphicData uri="http://schemas.openxmlformats.org/presentationml/2006/ole">
            <p:oleObj spid="_x0000_s378882" name="Image" r:id="rId4" imgW="3840488" imgH="4096520" progId="">
              <p:embed/>
            </p:oleObj>
          </a:graphicData>
        </a:graphic>
      </p:graphicFrame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274763" y="6270625"/>
            <a:ext cx="667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Simple and powerful cue, and easy to make it work in practice…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Linear Perspective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1363" y="1011238"/>
            <a:ext cx="55245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5046663" y="6357938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(c) 2006 Walt Anthony</a:t>
            </a:r>
            <a:r>
              <a:rPr lang="en-US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Distance from the horizon line</a:t>
            </a:r>
          </a:p>
        </p:txBody>
      </p:sp>
      <p:sp>
        <p:nvSpPr>
          <p:cNvPr id="880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38600" cy="45259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90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ea typeface="ＭＳ Ｐゴシック" charset="-128"/>
                <a:cs typeface="ＭＳ Ｐゴシック" charset="-128"/>
                <a:sym typeface="Wingdings" charset="2"/>
              </a:rPr>
              <a:t>Based on the tendency of objects to appear nearer the horizon line with greater distance to the horizon.</a:t>
            </a:r>
          </a:p>
          <a:p>
            <a:pPr eaLnBrk="1" hangingPunct="1">
              <a:lnSpc>
                <a:spcPct val="80000"/>
              </a:lnSpc>
            </a:pPr>
            <a:endParaRPr lang="en-US" sz="2000"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ea typeface="ＭＳ Ｐゴシック" charset="-128"/>
                <a:cs typeface="ＭＳ Ｐゴシック" charset="-128"/>
                <a:sym typeface="Wingdings" charset="2"/>
              </a:rPr>
              <a:t>Objects approach the horizon line with greater distance from the viewer. The base of a nearer column will appear lower against its background floor and further from the horizon line. Conversely, the base of a more distant column will appear higher against the same floor, and thus nearer to the horizon line. </a:t>
            </a:r>
            <a:endParaRPr lang="en-US" sz="200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000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88066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22888" y="1012825"/>
          <a:ext cx="3282950" cy="2828925"/>
        </p:xfrm>
        <a:graphic>
          <a:graphicData uri="http://schemas.openxmlformats.org/presentationml/2006/ole">
            <p:oleObj spid="_x0000_s416770" name="Image" r:id="rId4" imgW="3995429" imgH="3442723" progId="">
              <p:embed/>
            </p:oleObj>
          </a:graphicData>
        </a:graphic>
      </p:graphicFrame>
      <p:graphicFrame>
        <p:nvGraphicFramePr>
          <p:cNvPr id="88067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029200" y="4038600"/>
          <a:ext cx="3743325" cy="2554288"/>
        </p:xfrm>
        <a:graphic>
          <a:graphicData uri="http://schemas.openxmlformats.org/presentationml/2006/ole">
            <p:oleObj spid="_x0000_s416771" name="Image" r:id="rId5" imgW="5522987" imgH="3766857" progId="">
              <p:embed/>
            </p:oleObj>
          </a:graphicData>
        </a:graphic>
      </p:graphicFrame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4879975" y="5364163"/>
            <a:ext cx="4010025" cy="0"/>
          </a:xfrm>
          <a:prstGeom prst="line">
            <a:avLst/>
          </a:prstGeom>
          <a:noFill/>
          <a:ln w="57150" cmpd="thickThin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8071" name="Line 8"/>
          <p:cNvSpPr>
            <a:spLocks noChangeShapeType="1"/>
          </p:cNvSpPr>
          <p:nvPr/>
        </p:nvSpPr>
        <p:spPr bwMode="auto">
          <a:xfrm>
            <a:off x="5221288" y="1997075"/>
            <a:ext cx="3473450" cy="0"/>
          </a:xfrm>
          <a:prstGeom prst="line">
            <a:avLst/>
          </a:prstGeom>
          <a:noFill/>
          <a:ln w="57150" cmpd="thickThin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Moon illusion</a:t>
            </a:r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9038" y="1528763"/>
            <a:ext cx="16859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Absolute (monocular) depth cues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>
                <a:ea typeface="ＭＳ Ｐゴシック" charset="-128"/>
                <a:cs typeface="ＭＳ Ｐゴシック" charset="-128"/>
              </a:rPr>
              <a:t>Are there any monocular cues that can give us absolute depth from a single image?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Familiar size</a:t>
            </a:r>
          </a:p>
        </p:txBody>
      </p:sp>
      <p:pic>
        <p:nvPicPr>
          <p:cNvPr id="75779" name="Picture 9" descr="obj3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8150" y="2108200"/>
            <a:ext cx="2513013" cy="2513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0" name="Picture 245" descr="A4630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3950" y="2082800"/>
            <a:ext cx="2541588" cy="2541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81" name="Text Box 1291"/>
          <p:cNvSpPr txBox="1">
            <a:spLocks noChangeArrowheads="1"/>
          </p:cNvSpPr>
          <p:nvPr/>
        </p:nvSpPr>
        <p:spPr bwMode="auto">
          <a:xfrm>
            <a:off x="2362200" y="4932363"/>
            <a:ext cx="451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Which “object” is closer to the camera?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How close?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Familiar size</a:t>
            </a: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4038600" cy="4525963"/>
          </a:xfrm>
          <a:noFill/>
        </p:spPr>
        <p:txBody>
          <a:bodyPr/>
          <a:lstStyle/>
          <a:p>
            <a:pPr eaLnBrk="1" hangingPunct="1"/>
            <a:endParaRPr lang="en-US" sz="120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  <a:sym typeface="Wingdings" charset="2"/>
              </a:rPr>
              <a:t>Apparent reduction in size of objects at a greater distance from the observer</a:t>
            </a:r>
          </a:p>
          <a:p>
            <a:pPr eaLnBrk="1" hangingPunct="1">
              <a:buFontTx/>
              <a:buNone/>
            </a:pPr>
            <a:endParaRPr lang="en-US" sz="200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Size perspective is thought to be conditional, requiring knowledge of the objects.</a:t>
            </a:r>
          </a:p>
          <a:p>
            <a:pPr eaLnBrk="1" hangingPunct="1">
              <a:buFontTx/>
              <a:buNone/>
            </a:pPr>
            <a:endParaRPr lang="en-US" sz="200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sz="2000">
                <a:ea typeface="ＭＳ Ｐゴシック" charset="-128"/>
                <a:cs typeface="ＭＳ Ｐゴシック" charset="-128"/>
              </a:rPr>
              <a:t>But, material textures also get smaller with distance, so possibly, no need of perceptual learning ?</a:t>
            </a:r>
          </a:p>
        </p:txBody>
      </p:sp>
      <p:graphicFrame>
        <p:nvGraphicFramePr>
          <p:cNvPr id="77826" name="Object 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86400" y="2209800"/>
          <a:ext cx="2667000" cy="2627313"/>
        </p:xfrm>
        <a:graphic>
          <a:graphicData uri="http://schemas.openxmlformats.org/presentationml/2006/ole">
            <p:oleObj spid="_x0000_s406530" name="Image" r:id="rId4" imgW="4046228" imgH="3986792" progId="">
              <p:embed/>
            </p:oleObj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ea typeface="ＭＳ Ｐゴシック" charset="-128"/>
                <a:cs typeface="ＭＳ Ｐゴシック" charset="-128"/>
              </a:rPr>
              <a:t>Perspective </a:t>
            </a:r>
            <a:r>
              <a:rPr lang="en-US" sz="4000" dirty="0">
                <a:ea typeface="ＭＳ Ｐゴシック" charset="-128"/>
                <a:cs typeface="ＭＳ Ｐゴシック" charset="-128"/>
              </a:rPr>
              <a:t>vs. familiar size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90600"/>
            <a:ext cx="57912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0" y="58674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3D percept is driven by the scene, which imposes its ruling to the objects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Scene vs. objects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9163" y="1036638"/>
            <a:ext cx="4762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4724400" y="6324600"/>
            <a:ext cx="441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 [</a:t>
            </a:r>
            <a:r>
              <a:rPr lang="en-US" sz="2000" i="1">
                <a:solidFill>
                  <a:srgbClr val="000000"/>
                </a:solidFill>
              </a:rPr>
              <a:t>The Listening Room</a:t>
            </a:r>
            <a:r>
              <a:rPr lang="en-US" sz="2000">
                <a:solidFill>
                  <a:srgbClr val="000000"/>
                </a:solidFill>
              </a:rPr>
              <a:t> Rene Magritte]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776413" y="5208588"/>
            <a:ext cx="534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What do you see? A big apple or a small room?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2576513" y="5600700"/>
            <a:ext cx="384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 see a big apple and a normal room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The scene seems to win again?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Scene vs. objects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828800"/>
            <a:ext cx="480060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5105400" y="63246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 [</a:t>
            </a:r>
            <a:r>
              <a:rPr lang="en-US" sz="2000" i="1">
                <a:solidFill>
                  <a:srgbClr val="000000"/>
                </a:solidFill>
              </a:rPr>
              <a:t>Personal Values</a:t>
            </a:r>
            <a:r>
              <a:rPr lang="en-US" sz="2000">
                <a:solidFill>
                  <a:srgbClr val="000000"/>
                </a:solidFill>
              </a:rPr>
              <a:t> Rene Magritte]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MG_0110_thumb"/>
          <p:cNvPicPr>
            <a:picLocks noChangeAspect="1" noChangeArrowheads="1"/>
          </p:cNvPicPr>
          <p:nvPr/>
        </p:nvPicPr>
        <p:blipFill>
          <a:blip r:embed="rId2"/>
          <a:srcRect r="50253"/>
          <a:stretch>
            <a:fillRect/>
          </a:stretch>
        </p:blipFill>
        <p:spPr bwMode="auto">
          <a:xfrm>
            <a:off x="16034" y="0"/>
            <a:ext cx="91119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8025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charset="-128"/>
                <a:cs typeface="ＭＳ Ｐゴシック" charset="-128"/>
              </a:rPr>
              <a:t>Depth Perception from Image Structure</a:t>
            </a:r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366713" y="1250950"/>
            <a:ext cx="82423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000000"/>
                </a:solidFill>
                <a:latin typeface="Times New Roman" charset="0"/>
              </a:rPr>
              <a:t>Mean depth </a:t>
            </a:r>
            <a:r>
              <a:rPr lang="en-GB" sz="2400">
                <a:solidFill>
                  <a:srgbClr val="000000"/>
                </a:solidFill>
                <a:latin typeface="Times New Roman" charset="0"/>
              </a:rPr>
              <a:t>refers to a global measurement of the mean distance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between the observer and the main objects and structures that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compose the scene.</a:t>
            </a:r>
          </a:p>
        </p:txBody>
      </p:sp>
      <p:sp>
        <p:nvSpPr>
          <p:cNvPr id="108549" name="Text Box 4"/>
          <p:cNvSpPr txBox="1">
            <a:spLocks noChangeArrowheads="1"/>
          </p:cNvSpPr>
          <p:nvPr/>
        </p:nvSpPr>
        <p:spPr bwMode="auto">
          <a:xfrm>
            <a:off x="304800" y="5181600"/>
            <a:ext cx="8674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Stimulus ambiguity</a:t>
            </a:r>
            <a:r>
              <a:rPr lang="en-US" sz="2400">
                <a:solidFill>
                  <a:srgbClr val="000000"/>
                </a:solidFill>
                <a:latin typeface="Times New Roman" charset="0"/>
              </a:rPr>
              <a:t>: the three cubes produce the same retinal image.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Monocular information cannot give absolute depth measurements.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Only relative depth information such as shape from shading and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junctions (occlusions) can be obtained.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76313" y="2787650"/>
            <a:ext cx="6719887" cy="2012950"/>
            <a:chOff x="528" y="1604"/>
            <a:chExt cx="4233" cy="126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28" y="1604"/>
              <a:ext cx="4233" cy="1268"/>
              <a:chOff x="231" y="1468"/>
              <a:chExt cx="4233" cy="1268"/>
            </a:xfrm>
          </p:grpSpPr>
          <p:sp>
            <p:nvSpPr>
              <p:cNvPr id="108553" name="Rectangle 7"/>
              <p:cNvSpPr>
                <a:spLocks noChangeArrowheads="1"/>
              </p:cNvSpPr>
              <p:nvPr/>
            </p:nvSpPr>
            <p:spPr bwMode="auto">
              <a:xfrm>
                <a:off x="768" y="1920"/>
                <a:ext cx="624" cy="624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Normal4" dir="t"/>
              </a:scene3d>
              <a:sp3d extrusionH="13700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8554" name="Rectangle 8"/>
              <p:cNvSpPr>
                <a:spLocks noChangeArrowheads="1"/>
              </p:cNvSpPr>
              <p:nvPr/>
            </p:nvSpPr>
            <p:spPr bwMode="auto">
              <a:xfrm>
                <a:off x="2064" y="1968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Normal4" dir="t"/>
              </a:scene3d>
              <a:sp3d extrusionH="6715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8555" name="Rectangle 9"/>
              <p:cNvSpPr>
                <a:spLocks noChangeArrowheads="1"/>
              </p:cNvSpPr>
              <p:nvPr/>
            </p:nvSpPr>
            <p:spPr bwMode="auto">
              <a:xfrm>
                <a:off x="3024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Normal4" dir="t"/>
              </a:scene3d>
              <a:sp3d extrusionH="3159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8556" name="Line 10"/>
              <p:cNvSpPr>
                <a:spLocks noChangeShapeType="1"/>
              </p:cNvSpPr>
              <p:nvPr/>
            </p:nvSpPr>
            <p:spPr bwMode="auto">
              <a:xfrm flipH="1">
                <a:off x="521" y="2112"/>
                <a:ext cx="3511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8557" name="Line 11"/>
              <p:cNvSpPr>
                <a:spLocks noChangeShapeType="1"/>
              </p:cNvSpPr>
              <p:nvPr/>
            </p:nvSpPr>
            <p:spPr bwMode="auto">
              <a:xfrm>
                <a:off x="231" y="1468"/>
                <a:ext cx="3801" cy="6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08546" name="Object 2"/>
              <p:cNvGraphicFramePr>
                <a:graphicFrameLocks noChangeAspect="1"/>
              </p:cNvGraphicFramePr>
              <p:nvPr/>
            </p:nvGraphicFramePr>
            <p:xfrm>
              <a:off x="4055" y="1920"/>
              <a:ext cx="409" cy="409"/>
            </p:xfrm>
            <a:graphic>
              <a:graphicData uri="http://schemas.openxmlformats.org/presentationml/2006/ole">
                <p:oleObj spid="_x0000_s437250" name="Clip" r:id="rId4" imgW="2365200" imgH="2365200" progId="">
                  <p:embed/>
                </p:oleObj>
              </a:graphicData>
            </a:graphic>
          </p:graphicFrame>
        </p:grpSp>
        <p:sp>
          <p:nvSpPr>
            <p:cNvPr id="108552" name="Rectangle 13"/>
            <p:cNvSpPr>
              <a:spLocks noChangeArrowheads="1"/>
            </p:cNvSpPr>
            <p:nvPr/>
          </p:nvSpPr>
          <p:spPr bwMode="auto">
            <a:xfrm>
              <a:off x="4512" y="2180"/>
              <a:ext cx="96" cy="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8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7204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However, nature (and man) do not build in the same way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at different scales.</a:t>
            </a:r>
          </a:p>
        </p:txBody>
      </p:sp>
      <p:sp>
        <p:nvSpPr>
          <p:cNvPr id="110599" name="Text Box 3"/>
          <p:cNvSpPr txBox="1">
            <a:spLocks noChangeArrowheads="1"/>
          </p:cNvSpPr>
          <p:nvPr/>
        </p:nvSpPr>
        <p:spPr bwMode="auto">
          <a:xfrm>
            <a:off x="381000" y="5181600"/>
            <a:ext cx="83058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If d1&gt;&gt;d2&gt;&gt;d3 the structures of each view strongly differ. </a:t>
            </a:r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Structure</a:t>
            </a:r>
            <a:r>
              <a:rPr lang="en-US" sz="2400">
                <a:solidFill>
                  <a:srgbClr val="000000"/>
                </a:solidFill>
                <a:latin typeface="Times New Roman" charset="0"/>
              </a:rPr>
              <a:t> provides monocular information about the scale (mean depth) of the space in front of the observer.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43000" y="2438400"/>
            <a:ext cx="6719888" cy="2362200"/>
            <a:chOff x="811" y="1008"/>
            <a:chExt cx="4233" cy="148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11" y="1008"/>
              <a:ext cx="4233" cy="1488"/>
              <a:chOff x="521" y="1536"/>
              <a:chExt cx="4233" cy="1488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521" y="1536"/>
                <a:ext cx="4233" cy="1424"/>
                <a:chOff x="528" y="2524"/>
                <a:chExt cx="4233" cy="1424"/>
              </a:xfrm>
            </p:grpSpPr>
            <p:graphicFrame>
              <p:nvGraphicFramePr>
                <p:cNvPr id="110594" name="Object 2"/>
                <p:cNvGraphicFramePr>
                  <a:graphicFrameLocks noChangeAspect="1"/>
                </p:cNvGraphicFramePr>
                <p:nvPr/>
              </p:nvGraphicFramePr>
              <p:xfrm>
                <a:off x="864" y="2688"/>
                <a:ext cx="815" cy="1008"/>
              </p:xfrm>
              <a:graphic>
                <a:graphicData uri="http://schemas.openxmlformats.org/presentationml/2006/ole">
                  <p:oleObj spid="_x0000_s439298" name="Clip" r:id="rId4" imgW="2826720" imgH="3497040" progId="">
                    <p:embed/>
                  </p:oleObj>
                </a:graphicData>
              </a:graphic>
            </p:graphicFrame>
            <p:graphicFrame>
              <p:nvGraphicFramePr>
                <p:cNvPr id="110595" name="Object 3"/>
                <p:cNvGraphicFramePr>
                  <a:graphicFrameLocks noChangeAspect="1"/>
                </p:cNvGraphicFramePr>
                <p:nvPr/>
              </p:nvGraphicFramePr>
              <p:xfrm>
                <a:off x="3448" y="3075"/>
                <a:ext cx="320" cy="466"/>
              </p:xfrm>
              <a:graphic>
                <a:graphicData uri="http://schemas.openxmlformats.org/presentationml/2006/ole">
                  <p:oleObj spid="_x0000_s439299" name="Clip" r:id="rId5" imgW="639000" imgH="640440" progId="">
                    <p:embed/>
                  </p:oleObj>
                </a:graphicData>
              </a:graphic>
            </p:graphicFrame>
            <p:graphicFrame>
              <p:nvGraphicFramePr>
                <p:cNvPr id="110596" name="Object 4"/>
                <p:cNvGraphicFramePr>
                  <a:graphicFrameLocks noChangeAspect="1"/>
                </p:cNvGraphicFramePr>
                <p:nvPr/>
              </p:nvGraphicFramePr>
              <p:xfrm>
                <a:off x="2354" y="2882"/>
                <a:ext cx="460" cy="1066"/>
              </p:xfrm>
              <a:graphic>
                <a:graphicData uri="http://schemas.openxmlformats.org/presentationml/2006/ole">
                  <p:oleObj spid="_x0000_s439300" name="Clip" r:id="rId6" imgW="944280" imgH="1180440" progId="">
                    <p:embed/>
                  </p:oleObj>
                </a:graphicData>
              </a:graphic>
            </p:graphicFrame>
            <p:sp>
              <p:nvSpPr>
                <p:cNvPr id="11060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818" y="3168"/>
                  <a:ext cx="3511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609" name="Line 11"/>
                <p:cNvSpPr>
                  <a:spLocks noChangeShapeType="1"/>
                </p:cNvSpPr>
                <p:nvPr/>
              </p:nvSpPr>
              <p:spPr bwMode="auto">
                <a:xfrm>
                  <a:off x="528" y="2524"/>
                  <a:ext cx="3801" cy="6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graphicFrame>
              <p:nvGraphicFramePr>
                <p:cNvPr id="110597" name="Object 5"/>
                <p:cNvGraphicFramePr>
                  <a:graphicFrameLocks noChangeAspect="1"/>
                </p:cNvGraphicFramePr>
                <p:nvPr/>
              </p:nvGraphicFramePr>
              <p:xfrm>
                <a:off x="4352" y="2976"/>
                <a:ext cx="409" cy="692"/>
              </p:xfrm>
              <a:graphic>
                <a:graphicData uri="http://schemas.openxmlformats.org/presentationml/2006/ole">
                  <p:oleObj spid="_x0000_s439301" name="Clip" r:id="rId7" imgW="2365200" imgH="2365200" progId="">
                    <p:embed/>
                  </p:oleObj>
                </a:graphicData>
              </a:graphic>
            </p:graphicFrame>
          </p:grpSp>
          <p:sp>
            <p:nvSpPr>
              <p:cNvPr id="110605" name="Text Box 13"/>
              <p:cNvSpPr txBox="1">
                <a:spLocks noChangeArrowheads="1"/>
              </p:cNvSpPr>
              <p:nvPr/>
            </p:nvSpPr>
            <p:spPr bwMode="auto">
              <a:xfrm>
                <a:off x="1382" y="2736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charset="0"/>
                  </a:rPr>
                  <a:t>d1</a:t>
                </a:r>
              </a:p>
            </p:txBody>
          </p:sp>
          <p:sp>
            <p:nvSpPr>
              <p:cNvPr id="110606" name="Text Box 14"/>
              <p:cNvSpPr txBox="1">
                <a:spLocks noChangeArrowheads="1"/>
              </p:cNvSpPr>
              <p:nvPr/>
            </p:nvSpPr>
            <p:spPr bwMode="auto">
              <a:xfrm>
                <a:off x="2524" y="2496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charset="0"/>
                  </a:rPr>
                  <a:t>d2</a:t>
                </a:r>
              </a:p>
            </p:txBody>
          </p:sp>
          <p:sp>
            <p:nvSpPr>
              <p:cNvPr id="110607" name="Text Box 15"/>
              <p:cNvSpPr txBox="1">
                <a:spLocks noChangeArrowheads="1"/>
              </p:cNvSpPr>
              <p:nvPr/>
            </p:nvSpPr>
            <p:spPr bwMode="auto">
              <a:xfrm>
                <a:off x="3292" y="2304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charset="0"/>
                  </a:rPr>
                  <a:t>d3</a:t>
                </a:r>
              </a:p>
            </p:txBody>
          </p:sp>
        </p:grpSp>
        <p:sp>
          <p:nvSpPr>
            <p:cNvPr id="110603" name="Rectangle 16"/>
            <p:cNvSpPr>
              <a:spLocks noChangeArrowheads="1"/>
            </p:cNvSpPr>
            <p:nvPr/>
          </p:nvSpPr>
          <p:spPr bwMode="auto">
            <a:xfrm>
              <a:off x="4795" y="1588"/>
              <a:ext cx="96" cy="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060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8025"/>
          </a:xfrm>
          <a:noFill/>
        </p:spPr>
        <p:txBody>
          <a:bodyPr/>
          <a:lstStyle/>
          <a:p>
            <a:pPr eaLnBrk="1" hangingPunct="1"/>
            <a:r>
              <a:rPr lang="en-US" sz="4000">
                <a:ea typeface="ＭＳ Ｐゴシック" charset="-128"/>
                <a:cs typeface="ＭＳ Ｐゴシック" charset="-128"/>
              </a:rPr>
              <a:t>Depth Perception from Image Structure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class: reasoning about perspective cues via projective geometry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057" y="612020"/>
            <a:ext cx="3343887" cy="473717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5181600"/>
            <a:ext cx="77724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Readings</a:t>
            </a:r>
          </a:p>
          <a:p>
            <a:pPr marL="782638" marR="0" lvl="1" indent="-285750" algn="l" defTabSz="91440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Hartley and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Zisserman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 textbook</a:t>
            </a:r>
          </a:p>
          <a:p>
            <a:pPr marL="782638" marR="0" lvl="1" indent="-285750" algn="l" defTabSz="91440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Mundy, J.L. and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Zisserman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, A., Geometric Invariance in Computer Vision, Appendix: Projective Geometry for Machine Vision, MIT Press, Cambridge, MA, 1992, </a:t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</a:b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(read  23.1 - 23.5, 23.10)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old" pitchFamily="-103" charset="0"/>
              <a:ea typeface="ヒラギノ角ゴ ProN W6" pitchFamily="-103" charset="-128"/>
              <a:cs typeface="ヒラギノ角ゴ ProN W6" pitchFamily="-103" charset="-128"/>
              <a:sym typeface="Arial Bold" pitchFamily="-103" charset="0"/>
            </a:endParaRPr>
          </a:p>
          <a:p>
            <a:pPr marL="1182688" marR="0" lvl="2" indent="-228600" algn="l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</a:rPr>
              <a:t>available online:  </a:t>
            </a:r>
            <a:r>
              <a:rPr kumimoji="0" lang="en-US" sz="12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3" charset="0"/>
                <a:hlinkClick r:id="rId3"/>
              </a:rPr>
              <a:t>http://www.cs.cmu.edu/~ph/869/papers/zisser-mundy.pdf</a:t>
            </a:r>
            <a:endParaRPr kumimoji="0" lang="en-US" sz="1200" b="0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  <a:ln/>
        </p:spPr>
        <p:txBody>
          <a:bodyPr rIns="132080"/>
          <a:lstStyle/>
          <a:p>
            <a:r>
              <a:rPr lang="en-US" sz="3200"/>
              <a:t>Projective geometry—what’s it good for?</a:t>
            </a:r>
          </a:p>
        </p:txBody>
      </p:sp>
      <p:sp>
        <p:nvSpPr>
          <p:cNvPr id="5123" name="Rectangle 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/>
              <a:t>Uses of projective geometry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Drawing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Measurements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Mathematics for projection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Undistorting images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Focus of expansion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Camera pose estimation, match move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Object recognition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5362" name="Line 2"/>
          <p:cNvSpPr>
            <a:spLocks noChangeShapeType="1"/>
          </p:cNvSpPr>
          <p:nvPr/>
        </p:nvSpPr>
        <p:spPr bwMode="auto">
          <a:xfrm rot="10800000" flipH="1">
            <a:off x="3505200" y="3962400"/>
            <a:ext cx="1588" cy="533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505200" y="4495800"/>
            <a:ext cx="381000" cy="228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rot="10800000" flipH="1">
            <a:off x="3505200" y="4038600"/>
            <a:ext cx="13716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>
            <a:off x="3124200" y="4495800"/>
            <a:ext cx="381000" cy="3048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5366" name="Rectangle 6"/>
          <p:cNvSpPr>
            <a:spLocks/>
          </p:cNvSpPr>
          <p:nvPr/>
        </p:nvSpPr>
        <p:spPr bwMode="auto">
          <a:xfrm>
            <a:off x="2838450" y="4297363"/>
            <a:ext cx="668338" cy="304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(0,0,0)</a:t>
            </a:r>
          </a:p>
        </p:txBody>
      </p:sp>
      <p:sp>
        <p:nvSpPr>
          <p:cNvPr id="15367" name="Rectangle 7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The projective plane</a:t>
            </a:r>
          </a:p>
        </p:txBody>
      </p:sp>
      <p:sp>
        <p:nvSpPr>
          <p:cNvPr id="15368" name="Rectangle 8"/>
          <p:cNvSpPr>
            <a:spLocks noChangeArrowheads="1"/>
          </p:cNvSpPr>
          <p:nvPr>
            <p:ph type="body" idx="1"/>
          </p:nvPr>
        </p:nvSpPr>
        <p:spPr>
          <a:xfrm>
            <a:off x="685800" y="914400"/>
            <a:ext cx="7772400" cy="4060825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Why do we need homogeneous coordinates?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represent points at infinity, homographies, perspective projection, multi-view relationships</a:t>
            </a:r>
          </a:p>
          <a:p>
            <a:pPr marL="382588" indent="-342900"/>
            <a:r>
              <a:rPr lang="en-US"/>
              <a:t>What is the geometric intuition?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a point in the image is a </a:t>
            </a:r>
            <a:r>
              <a:rPr lang="en-US"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ray</a:t>
            </a:r>
            <a:r>
              <a:rPr lang="en-US"/>
              <a:t> in </a:t>
            </a:r>
            <a:r>
              <a:rPr lang="en-US">
                <a:solidFill>
                  <a:srgbClr val="0000FF"/>
                </a:solidFill>
                <a:latin typeface="Arial Bold Italic" charset="0"/>
                <a:ea typeface="Arial Bold Italic" charset="0"/>
                <a:cs typeface="Arial Bold Italic" charset="0"/>
                <a:sym typeface="Arial Bold Italic" charset="0"/>
              </a:rPr>
              <a:t>projective space</a:t>
            </a:r>
            <a:endParaRPr lang="en-US">
              <a:solidFill>
                <a:srgbClr val="0000FF"/>
              </a:solidFill>
              <a:latin typeface="Arial Bold Italic" charset="0"/>
              <a:ea typeface="ヒラギノ角ゴ ProN W6" pitchFamily="-103" charset="-128"/>
              <a:cs typeface="ヒラギノ角ゴ ProN W6" pitchFamily="-103" charset="-128"/>
              <a:sym typeface="Arial Bold Italic" charset="0"/>
            </a:endParaRPr>
          </a:p>
        </p:txBody>
      </p:sp>
      <p:sp>
        <p:nvSpPr>
          <p:cNvPr id="15369" name="Oval 9"/>
          <p:cNvSpPr>
            <a:spLocks/>
          </p:cNvSpPr>
          <p:nvPr/>
        </p:nvSpPr>
        <p:spPr bwMode="auto">
          <a:xfrm>
            <a:off x="3467100" y="4464050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5370" name="Oval 10"/>
          <p:cNvSpPr>
            <a:spLocks/>
          </p:cNvSpPr>
          <p:nvPr/>
        </p:nvSpPr>
        <p:spPr bwMode="auto">
          <a:xfrm>
            <a:off x="4876800" y="3973513"/>
            <a:ext cx="76200" cy="76200"/>
          </a:xfrm>
          <a:prstGeom prst="ellipse">
            <a:avLst/>
          </a:prstGeom>
          <a:solidFill>
            <a:srgbClr val="3333CC"/>
          </a:solidFill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5371" name="Rectangle 11"/>
          <p:cNvSpPr>
            <a:spLocks/>
          </p:cNvSpPr>
          <p:nvPr/>
        </p:nvSpPr>
        <p:spPr bwMode="auto">
          <a:xfrm>
            <a:off x="5089525" y="3890963"/>
            <a:ext cx="989013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(sx,sy,s)</a:t>
            </a:r>
          </a:p>
        </p:txBody>
      </p:sp>
      <p:sp>
        <p:nvSpPr>
          <p:cNvPr id="15372" name="Rectangle 12"/>
          <p:cNvSpPr>
            <a:spLocks/>
          </p:cNvSpPr>
          <p:nvPr/>
        </p:nvSpPr>
        <p:spPr bwMode="auto">
          <a:xfrm>
            <a:off x="685800" y="5105400"/>
            <a:ext cx="8013700" cy="723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Each </a:t>
            </a:r>
            <a:r>
              <a:rPr lang="en-US" sz="2000">
                <a:solidFill>
                  <a:srgbClr val="000000"/>
                </a:solidFill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point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</a:t>
            </a:r>
            <a:r>
              <a:rPr lang="en-US" sz="2000">
                <a:solidFill>
                  <a:srgbClr val="3333CC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(x,y)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on the plane is represented by a </a:t>
            </a:r>
            <a:r>
              <a:rPr lang="en-US" sz="2000">
                <a:solidFill>
                  <a:srgbClr val="000000"/>
                </a:solidFill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ray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</a:t>
            </a:r>
            <a:r>
              <a:rPr lang="en-US" sz="2000">
                <a:solidFill>
                  <a:srgbClr val="3333CC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(sx,sy,s)</a:t>
            </a:r>
          </a:p>
          <a:p>
            <a:pPr marL="782638" indent="-285750" defTabSz="914400" fontAlgn="base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–"/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all points on the ray are equivalent:  </a:t>
            </a:r>
            <a:r>
              <a:rPr lang="en-US">
                <a:solidFill>
                  <a:srgbClr val="3333CC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(x, y, 1) </a:t>
            </a:r>
            <a:r>
              <a:rPr lang="en-US">
                <a:solidFill>
                  <a:srgbClr val="3333CC"/>
                </a:solidFill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≅</a:t>
            </a:r>
            <a:r>
              <a:rPr lang="en-US">
                <a:solidFill>
                  <a:srgbClr val="3333CC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(sx, sy, s)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733800" y="2971800"/>
            <a:ext cx="1954213" cy="2051050"/>
            <a:chOff x="0" y="0"/>
            <a:chExt cx="1231" cy="1292"/>
          </a:xfrm>
        </p:grpSpPr>
        <p:sp>
          <p:nvSpPr>
            <p:cNvPr id="15373" name="Rectangle 13"/>
            <p:cNvSpPr>
              <a:spLocks/>
            </p:cNvSpPr>
            <p:nvPr/>
          </p:nvSpPr>
          <p:spPr bwMode="auto">
            <a:xfrm>
              <a:off x="348" y="1068"/>
              <a:ext cx="883" cy="22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image plane</a:t>
              </a: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0" y="0"/>
              <a:ext cx="786" cy="1104"/>
              <a:chOff x="0" y="0"/>
              <a:chExt cx="786" cy="1104"/>
            </a:xfrm>
          </p:grpSpPr>
          <p:sp>
            <p:nvSpPr>
              <p:cNvPr id="15374" name="AutoShape 14"/>
              <p:cNvSpPr>
                <a:spLocks/>
              </p:cNvSpPr>
              <p:nvPr/>
            </p:nvSpPr>
            <p:spPr bwMode="auto">
              <a:xfrm>
                <a:off x="0" y="0"/>
                <a:ext cx="768" cy="1104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5375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0" y="748"/>
                <a:ext cx="500" cy="164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5376" name="Rectangle 16"/>
              <p:cNvSpPr>
                <a:spLocks/>
              </p:cNvSpPr>
              <p:nvPr/>
            </p:nvSpPr>
            <p:spPr bwMode="auto">
              <a:xfrm>
                <a:off x="258" y="723"/>
                <a:ext cx="528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  <a:ea typeface="Arial" pitchFamily="-103" charset="0"/>
                    <a:cs typeface="Arial" pitchFamily="-103" charset="0"/>
                    <a:sym typeface="Arial" pitchFamily="-103" charset="0"/>
                  </a:rPr>
                  <a:t>(x,y,1)</a:t>
                </a:r>
              </a:p>
            </p:txBody>
          </p:sp>
          <p:sp>
            <p:nvSpPr>
              <p:cNvPr id="15377" name="Oval 17"/>
              <p:cNvSpPr>
                <a:spLocks/>
              </p:cNvSpPr>
              <p:nvPr/>
            </p:nvSpPr>
            <p:spPr bwMode="auto">
              <a:xfrm>
                <a:off x="480" y="720"/>
                <a:ext cx="48" cy="48"/>
              </a:xfrm>
              <a:prstGeom prst="ellipse">
                <a:avLst/>
              </a:prstGeom>
              <a:solidFill>
                <a:srgbClr val="3333CC"/>
              </a:solidFill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</p:grpSp>
      <p:sp>
        <p:nvSpPr>
          <p:cNvPr id="15380" name="Rectangle 20"/>
          <p:cNvSpPr>
            <a:spLocks/>
          </p:cNvSpPr>
          <p:nvPr/>
        </p:nvSpPr>
        <p:spPr bwMode="auto">
          <a:xfrm>
            <a:off x="3200400" y="3810000"/>
            <a:ext cx="344488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-y</a:t>
            </a:r>
          </a:p>
        </p:txBody>
      </p:sp>
      <p:sp>
        <p:nvSpPr>
          <p:cNvPr id="15381" name="Rectangle 21"/>
          <p:cNvSpPr>
            <a:spLocks/>
          </p:cNvSpPr>
          <p:nvPr/>
        </p:nvSpPr>
        <p:spPr bwMode="auto">
          <a:xfrm>
            <a:off x="3816350" y="4586288"/>
            <a:ext cx="268288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x</a:t>
            </a:r>
          </a:p>
        </p:txBody>
      </p:sp>
      <p:sp>
        <p:nvSpPr>
          <p:cNvPr id="15382" name="Rectangle 22"/>
          <p:cNvSpPr>
            <a:spLocks/>
          </p:cNvSpPr>
          <p:nvPr/>
        </p:nvSpPr>
        <p:spPr bwMode="auto">
          <a:xfrm>
            <a:off x="3124200" y="4662488"/>
            <a:ext cx="344488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-z</a:t>
            </a:r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 rot="10800000" flipH="1">
            <a:off x="4552950" y="3838575"/>
            <a:ext cx="838200" cy="3048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Projective lines</a:t>
            </a:r>
          </a:p>
        </p:txBody>
      </p:sp>
      <p:sp>
        <p:nvSpPr>
          <p:cNvPr id="1638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914400"/>
            <a:ext cx="7772400" cy="292735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What does a line in the image correspond to in projective space?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3581400"/>
            <a:ext cx="7785100" cy="1811338"/>
            <a:chOff x="0" y="0"/>
            <a:chExt cx="4904" cy="1141"/>
          </a:xfrm>
        </p:grpSpPr>
        <p:sp>
          <p:nvSpPr>
            <p:cNvPr id="16388" name="Rectangle 4"/>
            <p:cNvSpPr>
              <a:spLocks/>
            </p:cNvSpPr>
            <p:nvPr/>
          </p:nvSpPr>
          <p:spPr bwMode="auto">
            <a:xfrm>
              <a:off x="0" y="0"/>
              <a:ext cx="4904" cy="46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782638" indent="-285750" defTabSz="914400" fontAlgn="base">
                <a:spcBef>
                  <a:spcPts val="4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-103" charset="0"/>
                <a:buChar char="•"/>
              </a:pPr>
              <a:r>
                <a:rPr lang="en-US" sz="20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A line is a </a:t>
              </a:r>
              <a:r>
                <a:rPr lang="en-US" sz="2000">
                  <a:solidFill>
                    <a:srgbClr val="000000"/>
                  </a:solidFill>
                  <a:latin typeface="Arial Italic" pitchFamily="-103" charset="0"/>
                  <a:ea typeface="Arial Italic" pitchFamily="-103" charset="0"/>
                  <a:cs typeface="Arial Italic" pitchFamily="-103" charset="0"/>
                  <a:sym typeface="Arial Italic" pitchFamily="-103" charset="0"/>
                </a:rPr>
                <a:t>plane</a:t>
              </a:r>
              <a:r>
                <a:rPr lang="en-US" sz="20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 of rays through origin</a:t>
              </a:r>
            </a:p>
            <a:p>
              <a:pPr marL="782638" indent="-285750" defTabSz="914400" fontAlgn="base">
                <a:spcBef>
                  <a:spcPts val="4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-103" charset="0"/>
                <a:buChar char="–"/>
              </a:pPr>
              <a:r>
                <a:rPr lang="en-US" sz="20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all rays (x,y,z) satisfying:  ax + by + cz = 0</a:t>
              </a:r>
            </a:p>
          </p:txBody>
        </p:sp>
        <p:pic>
          <p:nvPicPr>
            <p:cNvPr id="16389" name="Picture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63" y="528"/>
              <a:ext cx="2168" cy="61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846513" y="1676400"/>
            <a:ext cx="1868487" cy="1752600"/>
            <a:chOff x="0" y="0"/>
            <a:chExt cx="1177" cy="1104"/>
          </a:xfrm>
        </p:grpSpPr>
        <p:sp>
          <p:nvSpPr>
            <p:cNvPr id="16391" name="AutoShape 7"/>
            <p:cNvSpPr>
              <a:spLocks/>
            </p:cNvSpPr>
            <p:nvPr/>
          </p:nvSpPr>
          <p:spPr bwMode="auto">
            <a:xfrm>
              <a:off x="121" y="0"/>
              <a:ext cx="768" cy="1104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14087"/>
                  </a:lnTo>
                  <a:lnTo>
                    <a:pt x="21600" y="21600"/>
                  </a:lnTo>
                  <a:lnTo>
                    <a:pt x="21600" y="7513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6392" name="Oval 8"/>
            <p:cNvSpPr>
              <a:spLocks/>
            </p:cNvSpPr>
            <p:nvPr/>
          </p:nvSpPr>
          <p:spPr bwMode="auto">
            <a:xfrm>
              <a:off x="0" y="891"/>
              <a:ext cx="48" cy="48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 rot="10800000" flipH="1">
              <a:off x="39" y="0"/>
              <a:ext cx="514" cy="89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rot="10800000" flipH="1">
              <a:off x="121" y="480"/>
              <a:ext cx="768" cy="144"/>
            </a:xfrm>
            <a:prstGeom prst="line">
              <a:avLst/>
            </a:prstGeom>
            <a:noFill/>
            <a:ln w="1905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 rot="10800000" flipH="1">
              <a:off x="25" y="192"/>
              <a:ext cx="1152" cy="72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6396" name="Oval 12"/>
            <p:cNvSpPr>
              <a:spLocks/>
            </p:cNvSpPr>
            <p:nvPr/>
          </p:nvSpPr>
          <p:spPr bwMode="auto">
            <a:xfrm>
              <a:off x="608" y="501"/>
              <a:ext cx="48" cy="48"/>
            </a:xfrm>
            <a:prstGeom prst="ellipse">
              <a:avLst/>
            </a:prstGeom>
            <a:solidFill>
              <a:srgbClr val="3333CC"/>
            </a:solidFill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6397" name="Oval 13"/>
            <p:cNvSpPr>
              <a:spLocks/>
            </p:cNvSpPr>
            <p:nvPr/>
          </p:nvSpPr>
          <p:spPr bwMode="auto">
            <a:xfrm>
              <a:off x="169" y="576"/>
              <a:ext cx="48" cy="48"/>
            </a:xfrm>
            <a:prstGeom prst="ellipse">
              <a:avLst/>
            </a:prstGeom>
            <a:solidFill>
              <a:srgbClr val="3333CC"/>
            </a:solidFill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85800" y="5334000"/>
            <a:ext cx="7785100" cy="762000"/>
            <a:chOff x="0" y="0"/>
            <a:chExt cx="4904" cy="480"/>
          </a:xfrm>
        </p:grpSpPr>
        <p:sp>
          <p:nvSpPr>
            <p:cNvPr id="16399" name="Rectangle 15"/>
            <p:cNvSpPr>
              <a:spLocks/>
            </p:cNvSpPr>
            <p:nvPr/>
          </p:nvSpPr>
          <p:spPr bwMode="auto">
            <a:xfrm>
              <a:off x="0" y="240"/>
              <a:ext cx="4904" cy="24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782638" indent="-285750" defTabSz="914400" fontAlgn="base">
                <a:spcBef>
                  <a:spcPts val="4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-103" charset="0"/>
                <a:buChar char="•"/>
              </a:pPr>
              <a:r>
                <a:rPr lang="en-US" sz="20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A line is also represented as a homogeneous 3-vector </a:t>
              </a:r>
              <a:r>
                <a:rPr lang="en-US" sz="2000">
                  <a:solidFill>
                    <a:srgbClr val="00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l</a:t>
              </a: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2784" y="0"/>
              <a:ext cx="550" cy="280"/>
              <a:chOff x="0" y="0"/>
              <a:chExt cx="550" cy="280"/>
            </a:xfrm>
          </p:grpSpPr>
          <p:sp>
            <p:nvSpPr>
              <p:cNvPr id="16400" name="Rectangle 16"/>
              <p:cNvSpPr>
                <a:spLocks/>
              </p:cNvSpPr>
              <p:nvPr/>
            </p:nvSpPr>
            <p:spPr bwMode="auto">
              <a:xfrm>
                <a:off x="0" y="0"/>
                <a:ext cx="150" cy="28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Arial Bold" pitchFamily="-103" charset="0"/>
                    <a:ea typeface="Arial Bold" pitchFamily="-103" charset="0"/>
                    <a:cs typeface="Arial Bold" pitchFamily="-103" charset="0"/>
                    <a:sym typeface="Arial Bold" pitchFamily="-103" charset="0"/>
                  </a:rPr>
                  <a:t>l</a:t>
                </a:r>
              </a:p>
            </p:txBody>
          </p:sp>
          <p:sp>
            <p:nvSpPr>
              <p:cNvPr id="16401" name="Rectangle 17"/>
              <p:cNvSpPr>
                <a:spLocks/>
              </p:cNvSpPr>
              <p:nvPr/>
            </p:nvSpPr>
            <p:spPr bwMode="auto">
              <a:xfrm>
                <a:off x="336" y="0"/>
                <a:ext cx="214" cy="28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Arial Bold" pitchFamily="-103" charset="0"/>
                    <a:ea typeface="Arial Bold" pitchFamily="-103" charset="0"/>
                    <a:cs typeface="Arial Bold" pitchFamily="-103" charset="0"/>
                    <a:sym typeface="Arial Bold" pitchFamily="-103" charset="0"/>
                  </a:rPr>
                  <a:t>p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57400" y="1905000"/>
            <a:ext cx="2209800" cy="1447800"/>
            <a:chOff x="0" y="0"/>
            <a:chExt cx="1392" cy="912"/>
          </a:xfrm>
        </p:grpSpPr>
        <p:sp>
          <p:nvSpPr>
            <p:cNvPr id="17410" name="AutoShape 2"/>
            <p:cNvSpPr>
              <a:spLocks/>
            </p:cNvSpPr>
            <p:nvPr/>
          </p:nvSpPr>
          <p:spPr bwMode="auto">
            <a:xfrm>
              <a:off x="240" y="0"/>
              <a:ext cx="1152" cy="91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9900" y="0"/>
                  </a:lnTo>
                  <a:lnTo>
                    <a:pt x="21600" y="4547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0000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432"/>
              <a:ext cx="240" cy="480"/>
              <a:chOff x="0" y="0"/>
              <a:chExt cx="240" cy="480"/>
            </a:xfrm>
          </p:grpSpPr>
          <p:sp>
            <p:nvSpPr>
              <p:cNvPr id="17411" name="Line 3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240" cy="480"/>
              </a:xfrm>
              <a:prstGeom prst="line">
                <a:avLst/>
              </a:prstGeom>
              <a:noFill/>
              <a:ln w="1905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7412" name="Rectangle 4"/>
              <p:cNvSpPr>
                <a:spLocks/>
              </p:cNvSpPr>
              <p:nvPr/>
            </p:nvSpPr>
            <p:spPr bwMode="auto">
              <a:xfrm>
                <a:off x="13" y="195"/>
                <a:ext cx="137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  <a:latin typeface="Arial Bold" pitchFamily="-103" charset="0"/>
                    <a:ea typeface="Arial Bold" pitchFamily="-103" charset="0"/>
                    <a:cs typeface="Arial Bold" pitchFamily="-103" charset="0"/>
                    <a:sym typeface="Arial Bold" pitchFamily="-103" charset="0"/>
                  </a:rPr>
                  <a:t>l</a:t>
                </a:r>
              </a:p>
            </p:txBody>
          </p:sp>
        </p:grpSp>
      </p:grpSp>
      <p:sp>
        <p:nvSpPr>
          <p:cNvPr id="17415" name="Rectangle 7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Point and line duality</a:t>
            </a:r>
          </a:p>
        </p:txBody>
      </p:sp>
      <p:sp>
        <p:nvSpPr>
          <p:cNvPr id="17416" name="Rectangle 8"/>
          <p:cNvSpPr>
            <a:spLocks noChangeArrowheads="1"/>
          </p:cNvSpPr>
          <p:nvPr>
            <p:ph type="body" idx="1"/>
          </p:nvPr>
        </p:nvSpPr>
        <p:spPr>
          <a:xfrm>
            <a:off x="685800" y="914400"/>
            <a:ext cx="7772400" cy="2927350"/>
          </a:xfrm>
          <a:ln/>
        </p:spPr>
        <p:txBody>
          <a:bodyPr rIns="132080"/>
          <a:lstStyle/>
          <a:p>
            <a:pPr marL="782638" lvl="1">
              <a:buClr>
                <a:srgbClr val="000000"/>
              </a:buClr>
            </a:pPr>
            <a:r>
              <a:rPr lang="en-US" dirty="0"/>
              <a:t>A line </a:t>
            </a:r>
            <a:r>
              <a:rPr lang="en-US" dirty="0" err="1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dirty="0"/>
              <a:t> is a homogeneous 3-vector  =  [a </a:t>
            </a:r>
            <a:r>
              <a:rPr lang="en-US" dirty="0" err="1"/>
              <a:t>b</a:t>
            </a:r>
            <a:r>
              <a:rPr lang="en-US" dirty="0"/>
              <a:t> </a:t>
            </a:r>
            <a:r>
              <a:rPr lang="en-US" dirty="0" err="1"/>
              <a:t>c</a:t>
            </a:r>
            <a:r>
              <a:rPr lang="en-US" dirty="0"/>
              <a:t>]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It is </a:t>
            </a:r>
            <a:r>
              <a:rPr lang="en-US" dirty="0"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⊥</a:t>
            </a:r>
            <a:r>
              <a:rPr lang="en-US" dirty="0"/>
              <a:t> to every point (ray) </a:t>
            </a:r>
            <a:r>
              <a:rPr lang="en-US" dirty="0" err="1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dirty="0"/>
              <a:t> on the line:  </a:t>
            </a:r>
            <a:r>
              <a:rPr lang="en-US" dirty="0" err="1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dirty="0"/>
              <a:t> </a:t>
            </a:r>
            <a:r>
              <a:rPr lang="en-US" dirty="0" err="1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dirty="0"/>
              <a:t>=0</a:t>
            </a:r>
          </a:p>
        </p:txBody>
      </p:sp>
      <p:sp>
        <p:nvSpPr>
          <p:cNvPr id="17417" name="AutoShape 9"/>
          <p:cNvSpPr>
            <a:spLocks/>
          </p:cNvSpPr>
          <p:nvPr/>
        </p:nvSpPr>
        <p:spPr bwMode="auto">
          <a:xfrm>
            <a:off x="2590800" y="1905000"/>
            <a:ext cx="1219200" cy="17526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14087"/>
                </a:lnTo>
                <a:lnTo>
                  <a:pt x="21600" y="21600"/>
                </a:lnTo>
                <a:lnTo>
                  <a:pt x="21600" y="7513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7418" name="Oval 10"/>
          <p:cNvSpPr>
            <a:spLocks/>
          </p:cNvSpPr>
          <p:nvPr/>
        </p:nvSpPr>
        <p:spPr bwMode="auto">
          <a:xfrm>
            <a:off x="2398713" y="3319463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rot="10800000" flipH="1">
            <a:off x="2460625" y="1905000"/>
            <a:ext cx="815975" cy="14144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rot="10800000" flipH="1">
            <a:off x="2590800" y="2667000"/>
            <a:ext cx="1219200" cy="228600"/>
          </a:xfrm>
          <a:prstGeom prst="line">
            <a:avLst/>
          </a:prstGeom>
          <a:noFill/>
          <a:ln w="1905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rot="10800000" flipH="1">
            <a:off x="2438400" y="2209800"/>
            <a:ext cx="1828800" cy="11430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7422" name="Oval 14"/>
          <p:cNvSpPr>
            <a:spLocks/>
          </p:cNvSpPr>
          <p:nvPr/>
        </p:nvSpPr>
        <p:spPr bwMode="auto">
          <a:xfrm>
            <a:off x="3363913" y="2700338"/>
            <a:ext cx="76200" cy="76200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7423" name="Oval 15"/>
          <p:cNvSpPr>
            <a:spLocks/>
          </p:cNvSpPr>
          <p:nvPr/>
        </p:nvSpPr>
        <p:spPr bwMode="auto">
          <a:xfrm>
            <a:off x="2667000" y="2819400"/>
            <a:ext cx="76200" cy="76200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7424" name="Rectangle 16"/>
          <p:cNvSpPr>
            <a:spLocks/>
          </p:cNvSpPr>
          <p:nvPr/>
        </p:nvSpPr>
        <p:spPr bwMode="auto">
          <a:xfrm>
            <a:off x="2347413" y="2507863"/>
            <a:ext cx="254999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baseline="-25000" dirty="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</a:p>
        </p:txBody>
      </p:sp>
      <p:sp>
        <p:nvSpPr>
          <p:cNvPr id="17425" name="Rectangle 17"/>
          <p:cNvSpPr>
            <a:spLocks/>
          </p:cNvSpPr>
          <p:nvPr/>
        </p:nvSpPr>
        <p:spPr bwMode="auto">
          <a:xfrm>
            <a:off x="3340100" y="2776538"/>
            <a:ext cx="469900" cy="406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baseline="-25000" dirty="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</a:t>
            </a:r>
          </a:p>
        </p:txBody>
      </p:sp>
      <p:sp>
        <p:nvSpPr>
          <p:cNvPr id="17426" name="Rectangle 18"/>
          <p:cNvSpPr>
            <a:spLocks/>
          </p:cNvSpPr>
          <p:nvPr/>
        </p:nvSpPr>
        <p:spPr bwMode="auto">
          <a:xfrm>
            <a:off x="381000" y="4953000"/>
            <a:ext cx="7937500" cy="1981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782638" indent="-28575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What is the intersection of two lines </a:t>
            </a:r>
            <a:r>
              <a:rPr lang="en-US" sz="24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4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and </a:t>
            </a:r>
            <a:r>
              <a:rPr lang="en-US" sz="24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4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?</a:t>
            </a:r>
          </a:p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is </a:t>
            </a:r>
            <a:r>
              <a:rPr lang="en-US" sz="2000" dirty="0">
                <a:solidFill>
                  <a:srgbClr val="000000"/>
                </a:solidFill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⊥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to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and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 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⇒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  </a:t>
            </a:r>
            <a:r>
              <a:rPr lang="en-US" sz="2000" dirty="0" err="1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=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x</a:t>
            </a:r>
            <a:r>
              <a:rPr lang="en-US" sz="2000" dirty="0" smtClean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</a:t>
            </a:r>
          </a:p>
          <a:p>
            <a:pPr marL="782638" indent="-28575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Points and lines are </a:t>
            </a:r>
            <a:r>
              <a:rPr lang="en-US" sz="2400" dirty="0">
                <a:solidFill>
                  <a:srgbClr val="000000"/>
                </a:solidFill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dual</a:t>
            </a: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in projective space</a:t>
            </a:r>
          </a:p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given any formula, can switch the meanings of points and lines to get another formula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876800" y="1905000"/>
            <a:ext cx="2286000" cy="1752600"/>
            <a:chOff x="0" y="0"/>
            <a:chExt cx="1440" cy="1104"/>
          </a:xfrm>
        </p:grpSpPr>
        <p:sp>
          <p:nvSpPr>
            <p:cNvPr id="17427" name="Line 19"/>
            <p:cNvSpPr>
              <a:spLocks noChangeShapeType="1"/>
            </p:cNvSpPr>
            <p:nvPr/>
          </p:nvSpPr>
          <p:spPr bwMode="auto">
            <a:xfrm flipH="1">
              <a:off x="864" y="192"/>
              <a:ext cx="48" cy="720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28" name="AutoShape 20"/>
            <p:cNvSpPr>
              <a:spLocks/>
            </p:cNvSpPr>
            <p:nvPr/>
          </p:nvSpPr>
          <p:spPr bwMode="auto">
            <a:xfrm>
              <a:off x="528" y="0"/>
              <a:ext cx="768" cy="1104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14087"/>
                  </a:lnTo>
                  <a:lnTo>
                    <a:pt x="21600" y="21600"/>
                  </a:lnTo>
                  <a:lnTo>
                    <a:pt x="21600" y="7513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29" name="Oval 21"/>
            <p:cNvSpPr>
              <a:spLocks/>
            </p:cNvSpPr>
            <p:nvPr/>
          </p:nvSpPr>
          <p:spPr bwMode="auto">
            <a:xfrm>
              <a:off x="407" y="891"/>
              <a:ext cx="48" cy="48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30" name="Line 22"/>
            <p:cNvSpPr>
              <a:spLocks noChangeShapeType="1"/>
            </p:cNvSpPr>
            <p:nvPr/>
          </p:nvSpPr>
          <p:spPr bwMode="auto">
            <a:xfrm rot="10800000" flipH="1">
              <a:off x="528" y="480"/>
              <a:ext cx="768" cy="144"/>
            </a:xfrm>
            <a:prstGeom prst="line">
              <a:avLst/>
            </a:prstGeom>
            <a:noFill/>
            <a:ln w="1905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31" name="Line 23"/>
            <p:cNvSpPr>
              <a:spLocks noChangeShapeType="1"/>
            </p:cNvSpPr>
            <p:nvPr/>
          </p:nvSpPr>
          <p:spPr bwMode="auto">
            <a:xfrm rot="10800000" flipH="1">
              <a:off x="432" y="144"/>
              <a:ext cx="1008" cy="768"/>
            </a:xfrm>
            <a:prstGeom prst="line">
              <a:avLst/>
            </a:prstGeom>
            <a:noFill/>
            <a:ln w="19050" cap="flat">
              <a:solidFill>
                <a:srgbClr val="33CC33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32" name="Oval 24"/>
            <p:cNvSpPr>
              <a:spLocks/>
            </p:cNvSpPr>
            <p:nvPr/>
          </p:nvSpPr>
          <p:spPr bwMode="auto">
            <a:xfrm>
              <a:off x="864" y="528"/>
              <a:ext cx="48" cy="48"/>
            </a:xfrm>
            <a:prstGeom prst="ellipse">
              <a:avLst/>
            </a:prstGeom>
            <a:solidFill>
              <a:srgbClr val="33CC33"/>
            </a:solidFill>
            <a:ln w="12700" cap="flat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 rot="10800000">
              <a:off x="192" y="432"/>
              <a:ext cx="240" cy="480"/>
            </a:xfrm>
            <a:prstGeom prst="line">
              <a:avLst/>
            </a:prstGeom>
            <a:noFill/>
            <a:ln w="19050" cap="flat">
              <a:solidFill>
                <a:srgbClr val="3333CC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34" name="Rectangle 26"/>
            <p:cNvSpPr>
              <a:spLocks/>
            </p:cNvSpPr>
            <p:nvPr/>
          </p:nvSpPr>
          <p:spPr bwMode="auto">
            <a:xfrm>
              <a:off x="97" y="467"/>
              <a:ext cx="272" cy="2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l</a:t>
              </a:r>
              <a:r>
                <a:rPr lang="en-US" baseline="-25000">
                  <a:solidFill>
                    <a:srgbClr val="3333CC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1</a:t>
              </a:r>
            </a:p>
          </p:txBody>
        </p:sp>
        <p:sp>
          <p:nvSpPr>
            <p:cNvPr id="17435" name="Line 27"/>
            <p:cNvSpPr>
              <a:spLocks noChangeShapeType="1"/>
            </p:cNvSpPr>
            <p:nvPr/>
          </p:nvSpPr>
          <p:spPr bwMode="auto">
            <a:xfrm rot="10800000">
              <a:off x="0" y="720"/>
              <a:ext cx="432" cy="192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17436" name="Rectangle 28"/>
            <p:cNvSpPr>
              <a:spLocks/>
            </p:cNvSpPr>
            <p:nvPr/>
          </p:nvSpPr>
          <p:spPr bwMode="auto">
            <a:xfrm>
              <a:off x="1" y="716"/>
              <a:ext cx="272" cy="2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l</a:t>
              </a:r>
              <a:r>
                <a:rPr lang="en-US" baseline="-25000">
                  <a:solidFill>
                    <a:srgbClr val="FF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2</a:t>
              </a:r>
            </a:p>
          </p:txBody>
        </p:sp>
        <p:sp>
          <p:nvSpPr>
            <p:cNvPr id="17437" name="Rectangle 29"/>
            <p:cNvSpPr>
              <a:spLocks/>
            </p:cNvSpPr>
            <p:nvPr/>
          </p:nvSpPr>
          <p:spPr bwMode="auto">
            <a:xfrm>
              <a:off x="864" y="480"/>
              <a:ext cx="296" cy="22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CC33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p</a:t>
              </a:r>
            </a:p>
          </p:txBody>
        </p:sp>
      </p:grpSp>
      <p:sp>
        <p:nvSpPr>
          <p:cNvPr id="17439" name="Rectangle 31"/>
          <p:cNvSpPr>
            <a:spLocks/>
          </p:cNvSpPr>
          <p:nvPr/>
        </p:nvSpPr>
        <p:spPr bwMode="auto">
          <a:xfrm>
            <a:off x="381000" y="3810000"/>
            <a:ext cx="7937500" cy="1257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782638" indent="-28575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What is the line </a:t>
            </a:r>
            <a:r>
              <a:rPr lang="en-US" sz="2400" dirty="0" err="1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spanned by rays </a:t>
            </a:r>
            <a:r>
              <a:rPr lang="en-US" sz="24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4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and </a:t>
            </a:r>
            <a:r>
              <a:rPr lang="en-US" sz="24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4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?</a:t>
            </a:r>
          </a:p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is </a:t>
            </a:r>
            <a:r>
              <a:rPr lang="en-US" sz="2000" dirty="0">
                <a:solidFill>
                  <a:srgbClr val="000000"/>
                </a:solidFill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⊥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to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and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 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⇒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  </a:t>
            </a:r>
            <a:r>
              <a:rPr lang="en-US" sz="2000" dirty="0" err="1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=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ea typeface="Symbol" pitchFamily="-103" charset="2"/>
                <a:cs typeface="Symbol" pitchFamily="-103" charset="2"/>
                <a:sym typeface="Symbol" pitchFamily="-103" charset="2"/>
              </a:rPr>
              <a:t>x</a:t>
            </a:r>
            <a:r>
              <a:rPr lang="en-US" sz="2000" dirty="0" smtClean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 </a:t>
            </a:r>
          </a:p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is the plane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1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2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3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 build="p" autoUpdateAnimBg="0" advAuto="1"/>
      <p:bldP spid="17439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34" name="AutoShape 2"/>
          <p:cNvSpPr>
            <a:spLocks/>
          </p:cNvSpPr>
          <p:nvPr/>
        </p:nvSpPr>
        <p:spPr bwMode="auto">
          <a:xfrm>
            <a:off x="5791200" y="1600200"/>
            <a:ext cx="1905000" cy="12954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0" y="17788"/>
                </a:moveTo>
                <a:lnTo>
                  <a:pt x="9504" y="0"/>
                </a:lnTo>
                <a:lnTo>
                  <a:pt x="21600" y="21600"/>
                </a:lnTo>
                <a:lnTo>
                  <a:pt x="0" y="17788"/>
                </a:lnTo>
                <a:close/>
                <a:moveTo>
                  <a:pt x="0" y="17788"/>
                </a:moveTo>
              </a:path>
            </a:pathLst>
          </a:custGeom>
          <a:solidFill>
            <a:srgbClr val="80808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Ideal points and lines</a:t>
            </a:r>
          </a:p>
        </p:txBody>
      </p:sp>
      <p:sp>
        <p:nvSpPr>
          <p:cNvPr id="18436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3581400"/>
            <a:ext cx="7772400" cy="3162300"/>
          </a:xfrm>
          <a:ln/>
        </p:spPr>
        <p:txBody>
          <a:bodyPr rIns="132080"/>
          <a:lstStyle/>
          <a:p>
            <a:pPr marL="382588" indent="-342900"/>
            <a:r>
              <a:rPr lang="en-US" dirty="0"/>
              <a:t>Ideal point (“point at infinity”)</a:t>
            </a:r>
          </a:p>
          <a:p>
            <a:pPr marL="782638" lvl="1">
              <a:buClr>
                <a:srgbClr val="3333CC"/>
              </a:buClr>
            </a:pPr>
            <a:r>
              <a:rPr lang="en-US" dirty="0" err="1">
                <a:solidFill>
                  <a:srgbClr val="3333CC"/>
                </a:solidFill>
              </a:rPr>
              <a:t>p</a:t>
            </a:r>
            <a:r>
              <a:rPr lang="en-US" dirty="0">
                <a:solidFill>
                  <a:srgbClr val="3333CC"/>
                </a:solidFill>
              </a:rPr>
              <a:t> </a:t>
            </a:r>
            <a:r>
              <a:rPr lang="en-US" dirty="0">
                <a:solidFill>
                  <a:srgbClr val="3333CC"/>
                </a:solidFill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≅</a:t>
            </a:r>
            <a:r>
              <a:rPr lang="en-US" dirty="0">
                <a:solidFill>
                  <a:srgbClr val="3333CC"/>
                </a:solidFill>
              </a:rPr>
              <a:t> (</a:t>
            </a:r>
            <a:r>
              <a:rPr lang="en-US" dirty="0" err="1">
                <a:solidFill>
                  <a:srgbClr val="3333CC"/>
                </a:solidFill>
              </a:rPr>
              <a:t>x</a:t>
            </a:r>
            <a:r>
              <a:rPr lang="en-US" dirty="0">
                <a:solidFill>
                  <a:srgbClr val="3333CC"/>
                </a:solidFill>
              </a:rPr>
              <a:t>, </a:t>
            </a:r>
            <a:r>
              <a:rPr lang="en-US" dirty="0" err="1">
                <a:solidFill>
                  <a:srgbClr val="3333CC"/>
                </a:solidFill>
              </a:rPr>
              <a:t>y</a:t>
            </a:r>
            <a:r>
              <a:rPr lang="en-US" dirty="0">
                <a:solidFill>
                  <a:srgbClr val="3333CC"/>
                </a:solidFill>
              </a:rPr>
              <a:t>, 0)</a:t>
            </a:r>
            <a:r>
              <a:rPr lang="en-US" dirty="0"/>
              <a:t> – parallel to image plane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It has infinite image coordinates</a:t>
            </a:r>
          </a:p>
        </p:txBody>
      </p:sp>
      <p:sp>
        <p:nvSpPr>
          <p:cNvPr id="18437" name="AutoShape 5"/>
          <p:cNvSpPr>
            <a:spLocks/>
          </p:cNvSpPr>
          <p:nvPr/>
        </p:nvSpPr>
        <p:spPr bwMode="auto">
          <a:xfrm>
            <a:off x="2438400" y="1219200"/>
            <a:ext cx="1219200" cy="17526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14087"/>
                </a:lnTo>
                <a:lnTo>
                  <a:pt x="21600" y="21600"/>
                </a:lnTo>
                <a:lnTo>
                  <a:pt x="21600" y="7513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FFFF"/>
          </a:solidFill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38" name="AutoShape 6"/>
          <p:cNvSpPr>
            <a:spLocks/>
          </p:cNvSpPr>
          <p:nvPr/>
        </p:nvSpPr>
        <p:spPr bwMode="auto">
          <a:xfrm>
            <a:off x="1600200" y="1524000"/>
            <a:ext cx="1219200" cy="17526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14087"/>
                </a:lnTo>
                <a:lnTo>
                  <a:pt x="21600" y="21600"/>
                </a:lnTo>
                <a:lnTo>
                  <a:pt x="21600" y="7513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FFFF"/>
          </a:solidFill>
          <a:ln w="1905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rot="10800000" flipH="1">
            <a:off x="1600200" y="2362200"/>
            <a:ext cx="838200" cy="3048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rot="10800000" flipH="1">
            <a:off x="1600200" y="2133600"/>
            <a:ext cx="1588" cy="5334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600200" y="2667000"/>
            <a:ext cx="457200" cy="2286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H="1">
            <a:off x="1219200" y="2667000"/>
            <a:ext cx="381000" cy="3048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43" name="Oval 11"/>
          <p:cNvSpPr>
            <a:spLocks/>
          </p:cNvSpPr>
          <p:nvPr/>
        </p:nvSpPr>
        <p:spPr bwMode="auto">
          <a:xfrm>
            <a:off x="1562100" y="2635250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8444" name="Rectangle 12"/>
          <p:cNvSpPr>
            <a:spLocks/>
          </p:cNvSpPr>
          <p:nvPr/>
        </p:nvSpPr>
        <p:spPr bwMode="auto">
          <a:xfrm>
            <a:off x="1800225" y="2062163"/>
            <a:ext cx="1001713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(sx,sy,0)</a:t>
            </a:r>
          </a:p>
        </p:txBody>
      </p:sp>
      <p:sp>
        <p:nvSpPr>
          <p:cNvPr id="18445" name="Rectangle 13"/>
          <p:cNvSpPr>
            <a:spLocks/>
          </p:cNvSpPr>
          <p:nvPr/>
        </p:nvSpPr>
        <p:spPr bwMode="auto">
          <a:xfrm>
            <a:off x="1301750" y="1981200"/>
            <a:ext cx="344488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-y</a:t>
            </a:r>
          </a:p>
        </p:txBody>
      </p:sp>
      <p:sp>
        <p:nvSpPr>
          <p:cNvPr id="18446" name="Rectangle 14"/>
          <p:cNvSpPr>
            <a:spLocks/>
          </p:cNvSpPr>
          <p:nvPr/>
        </p:nvSpPr>
        <p:spPr bwMode="auto">
          <a:xfrm>
            <a:off x="1828800" y="2819400"/>
            <a:ext cx="268288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x</a:t>
            </a:r>
          </a:p>
        </p:txBody>
      </p:sp>
      <p:sp>
        <p:nvSpPr>
          <p:cNvPr id="18447" name="Rectangle 15"/>
          <p:cNvSpPr>
            <a:spLocks/>
          </p:cNvSpPr>
          <p:nvPr/>
        </p:nvSpPr>
        <p:spPr bwMode="auto">
          <a:xfrm>
            <a:off x="1219200" y="2833688"/>
            <a:ext cx="344488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-z</a:t>
            </a:r>
          </a:p>
        </p:txBody>
      </p:sp>
      <p:sp>
        <p:nvSpPr>
          <p:cNvPr id="18448" name="Rectangle 16"/>
          <p:cNvSpPr>
            <a:spLocks/>
          </p:cNvSpPr>
          <p:nvPr/>
        </p:nvSpPr>
        <p:spPr bwMode="auto">
          <a:xfrm>
            <a:off x="3016250" y="2895600"/>
            <a:ext cx="1400175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image plane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85800" y="1219200"/>
            <a:ext cx="7896225" cy="4559300"/>
            <a:chOff x="0" y="0"/>
            <a:chExt cx="4974" cy="2872"/>
          </a:xfrm>
        </p:grpSpPr>
        <p:sp>
          <p:nvSpPr>
            <p:cNvPr id="18449" name="Rectangle 17"/>
            <p:cNvSpPr>
              <a:spLocks/>
            </p:cNvSpPr>
            <p:nvPr/>
          </p:nvSpPr>
          <p:spPr bwMode="auto">
            <a:xfrm>
              <a:off x="0" y="2352"/>
              <a:ext cx="4904" cy="5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82588" indent="-342900" defTabSz="914400" fontAlgn="base">
                <a:spcBef>
                  <a:spcPts val="55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Ideal line</a:t>
              </a:r>
            </a:p>
            <a:p>
              <a:pPr marL="382588" indent="-342900" defTabSz="914400" fontAlgn="base">
                <a:spcBef>
                  <a:spcPts val="450"/>
                </a:spcBef>
                <a:spcAft>
                  <a:spcPct val="0"/>
                </a:spcAft>
                <a:buClr>
                  <a:srgbClr val="3333CC"/>
                </a:buClr>
                <a:buSzPct val="100000"/>
                <a:buFont typeface="Arial" pitchFamily="-103" charset="0"/>
                <a:buChar char="•"/>
              </a:pPr>
              <a:r>
                <a:rPr lang="en-US" sz="2000">
                  <a:solidFill>
                    <a:srgbClr val="3333CC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l </a:t>
              </a:r>
              <a:r>
                <a:rPr lang="en-US" sz="2000">
                  <a:solidFill>
                    <a:srgbClr val="3333CC"/>
                  </a:solidFill>
                  <a:latin typeface="Symbol" pitchFamily="-103" charset="2"/>
                  <a:ea typeface="Symbol" pitchFamily="-103" charset="2"/>
                  <a:cs typeface="Symbol" pitchFamily="-103" charset="2"/>
                  <a:sym typeface="Symbol" pitchFamily="-103" charset="2"/>
                </a:rPr>
                <a:t>≅</a:t>
              </a:r>
              <a:r>
                <a:rPr lang="en-US" sz="2000">
                  <a:solidFill>
                    <a:srgbClr val="3333CC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 (a, b, 0)</a:t>
              </a:r>
              <a:r>
                <a:rPr lang="en-US" sz="20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 – parallel to image plane</a:t>
              </a:r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2960" y="0"/>
              <a:ext cx="2014" cy="1424"/>
              <a:chOff x="0" y="0"/>
              <a:chExt cx="2014" cy="1424"/>
            </a:xfrm>
          </p:grpSpPr>
          <p:sp>
            <p:nvSpPr>
              <p:cNvPr id="18450" name="AutoShape 18"/>
              <p:cNvSpPr>
                <a:spLocks/>
              </p:cNvSpPr>
              <p:nvPr/>
            </p:nvSpPr>
            <p:spPr bwMode="auto">
              <a:xfrm>
                <a:off x="768" y="0"/>
                <a:ext cx="768" cy="1104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8451" name="AutoShape 19"/>
              <p:cNvSpPr>
                <a:spLocks/>
              </p:cNvSpPr>
              <p:nvPr/>
            </p:nvSpPr>
            <p:spPr bwMode="auto">
              <a:xfrm>
                <a:off x="240" y="192"/>
                <a:ext cx="768" cy="1104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8452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240" y="480"/>
                <a:ext cx="208" cy="432"/>
              </a:xfrm>
              <a:prstGeom prst="line">
                <a:avLst/>
              </a:prstGeom>
              <a:noFill/>
              <a:ln w="28575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8453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240" y="576"/>
                <a:ext cx="1" cy="336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8454" name="Line 22"/>
              <p:cNvSpPr>
                <a:spLocks noChangeShapeType="1"/>
              </p:cNvSpPr>
              <p:nvPr/>
            </p:nvSpPr>
            <p:spPr bwMode="auto">
              <a:xfrm>
                <a:off x="240" y="912"/>
                <a:ext cx="288" cy="144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8455" name="Line 23"/>
              <p:cNvSpPr>
                <a:spLocks noChangeShapeType="1"/>
              </p:cNvSpPr>
              <p:nvPr/>
            </p:nvSpPr>
            <p:spPr bwMode="auto">
              <a:xfrm flipH="1">
                <a:off x="0" y="912"/>
                <a:ext cx="240" cy="192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8456" name="Oval 24"/>
              <p:cNvSpPr>
                <a:spLocks/>
              </p:cNvSpPr>
              <p:nvPr/>
            </p:nvSpPr>
            <p:spPr bwMode="auto">
              <a:xfrm>
                <a:off x="216" y="892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18457" name="Rectangle 25"/>
              <p:cNvSpPr>
                <a:spLocks/>
              </p:cNvSpPr>
              <p:nvPr/>
            </p:nvSpPr>
            <p:spPr bwMode="auto">
              <a:xfrm>
                <a:off x="189" y="300"/>
                <a:ext cx="513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 anchor="ctr">
                <a:prstTxWarp prst="textNoShape">
                  <a:avLst/>
                </a:prstTxWarp>
                <a:spAutoFit/>
              </a:bodyPr>
              <a:lstStyle/>
              <a:p>
                <a:pPr marL="39688"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  <a:ea typeface="Arial" pitchFamily="-103" charset="0"/>
                    <a:cs typeface="Arial" pitchFamily="-103" charset="0"/>
                    <a:sym typeface="Arial" pitchFamily="-103" charset="0"/>
                  </a:rPr>
                  <a:t>(a,b,0)</a:t>
                </a:r>
              </a:p>
            </p:txBody>
          </p:sp>
          <p:sp>
            <p:nvSpPr>
              <p:cNvPr id="18458" name="Rectangle 26"/>
              <p:cNvSpPr>
                <a:spLocks/>
              </p:cNvSpPr>
              <p:nvPr/>
            </p:nvSpPr>
            <p:spPr bwMode="auto">
              <a:xfrm>
                <a:off x="96" y="480"/>
                <a:ext cx="217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Arial" pitchFamily="-103" charset="0"/>
                    <a:cs typeface="Arial" pitchFamily="-103" charset="0"/>
                    <a:sym typeface="Arial" pitchFamily="-103" charset="0"/>
                  </a:rPr>
                  <a:t>-y</a:t>
                </a:r>
              </a:p>
            </p:txBody>
          </p:sp>
          <p:sp>
            <p:nvSpPr>
              <p:cNvPr id="18459" name="Rectangle 27"/>
              <p:cNvSpPr>
                <a:spLocks/>
              </p:cNvSpPr>
              <p:nvPr/>
            </p:nvSpPr>
            <p:spPr bwMode="auto">
              <a:xfrm>
                <a:off x="480" y="1200"/>
                <a:ext cx="169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Arial" pitchFamily="-103" charset="0"/>
                    <a:cs typeface="Arial" pitchFamily="-103" charset="0"/>
                    <a:sym typeface="Arial" pitchFamily="-103" charset="0"/>
                  </a:rPr>
                  <a:t>x</a:t>
                </a:r>
              </a:p>
            </p:txBody>
          </p:sp>
          <p:sp>
            <p:nvSpPr>
              <p:cNvPr id="18460" name="Rectangle 28"/>
              <p:cNvSpPr>
                <a:spLocks/>
              </p:cNvSpPr>
              <p:nvPr/>
            </p:nvSpPr>
            <p:spPr bwMode="auto">
              <a:xfrm>
                <a:off x="0" y="1017"/>
                <a:ext cx="217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Arial" pitchFamily="-103" charset="0"/>
                    <a:cs typeface="Arial" pitchFamily="-103" charset="0"/>
                    <a:sym typeface="Arial" pitchFamily="-103" charset="0"/>
                  </a:rPr>
                  <a:t>-z</a:t>
                </a:r>
              </a:p>
            </p:txBody>
          </p:sp>
          <p:sp>
            <p:nvSpPr>
              <p:cNvPr id="18461" name="Rectangle 29"/>
              <p:cNvSpPr>
                <a:spLocks/>
              </p:cNvSpPr>
              <p:nvPr/>
            </p:nvSpPr>
            <p:spPr bwMode="auto">
              <a:xfrm>
                <a:off x="1132" y="1056"/>
                <a:ext cx="882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Arial" pitchFamily="-103" charset="0"/>
                    <a:cs typeface="Arial" pitchFamily="-103" charset="0"/>
                    <a:sym typeface="Arial" pitchFamily="-103" charset="0"/>
                  </a:rPr>
                  <a:t>image plane</a:t>
                </a:r>
              </a:p>
            </p:txBody>
          </p:sp>
        </p:grpSp>
      </p:grpSp>
      <p:sp>
        <p:nvSpPr>
          <p:cNvPr id="18464" name="Rectangle 32"/>
          <p:cNvSpPr>
            <a:spLocks/>
          </p:cNvSpPr>
          <p:nvPr/>
        </p:nvSpPr>
        <p:spPr bwMode="auto">
          <a:xfrm>
            <a:off x="685800" y="5791200"/>
            <a:ext cx="7785100" cy="711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Corresponds to a line in the image (finite coordinates)</a:t>
            </a:r>
          </a:p>
          <a:p>
            <a:pPr marL="782638" indent="-285750" defTabSz="914400" fontAlgn="base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–"/>
            </a:pPr>
            <a:r>
              <a:rPr lang="en-US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goes through image origin (</a:t>
            </a:r>
            <a:r>
              <a:rPr lang="en-US" dirty="0" smtClean="0">
                <a:solidFill>
                  <a:srgbClr val="000000"/>
                </a:solidFill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principal </a:t>
            </a:r>
            <a:r>
              <a:rPr lang="en-US" dirty="0">
                <a:solidFill>
                  <a:srgbClr val="000000"/>
                </a:solidFill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point</a:t>
            </a:r>
            <a:r>
              <a:rPr lang="en-US" dirty="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)</a:t>
            </a:r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>
            <a:off x="6305550" y="2000250"/>
            <a:ext cx="704850" cy="819150"/>
          </a:xfrm>
          <a:prstGeom prst="line">
            <a:avLst/>
          </a:prstGeom>
          <a:noFill/>
          <a:ln w="381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6" grpId="0" build="p" autoUpdateAnimBg="0"/>
      <p:bldP spid="18464" grpId="0" build="p" autoUpdateAnimBg="0"/>
      <p:bldP spid="1846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884613" y="990600"/>
            <a:ext cx="3748087" cy="3784600"/>
            <a:chOff x="0" y="0"/>
            <a:chExt cx="2361" cy="2384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7170" name="Rectangle 2"/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grpSp>
            <p:nvGrpSpPr>
              <p:cNvPr id="4" name="Group 23"/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7171" name="Line 3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2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3" name="Line 5"/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4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79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3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4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8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19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</p:grpSp>
          <p:grpSp>
            <p:nvGrpSpPr>
              <p:cNvPr id="5" name="Group 28"/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7192" name="Rectangle 2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1</a:t>
                  </a:r>
                </a:p>
              </p:txBody>
            </p:sp>
            <p:sp>
              <p:nvSpPr>
                <p:cNvPr id="7193" name="Rectangle 25"/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2</a:t>
                  </a:r>
                </a:p>
              </p:txBody>
            </p:sp>
            <p:sp>
              <p:nvSpPr>
                <p:cNvPr id="7194" name="Rectangle 26"/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3</a:t>
                  </a:r>
                </a:p>
              </p:txBody>
            </p:sp>
            <p:sp>
              <p:nvSpPr>
                <p:cNvPr id="7195" name="Rectangle 27"/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7198" name="Rectangle 30"/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grpSp>
            <p:nvGrpSpPr>
              <p:cNvPr id="7" name="Group 35"/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7199" name="Rectangle 31"/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1</a:t>
                  </a:r>
                </a:p>
              </p:txBody>
            </p:sp>
            <p:sp>
              <p:nvSpPr>
                <p:cNvPr id="7200" name="Rectangle 32"/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2</a:t>
                  </a:r>
                </a:p>
              </p:txBody>
            </p:sp>
            <p:sp>
              <p:nvSpPr>
                <p:cNvPr id="7201" name="Rectangle 33"/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3</a:t>
                  </a:r>
                </a:p>
              </p:txBody>
            </p:sp>
            <p:sp>
              <p:nvSpPr>
                <p:cNvPr id="7202" name="Rectangle 34"/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40639" bIns="0">
                  <a:prstTxWarp prst="textNoShape">
                    <a:avLst/>
                  </a:prstTxWarp>
                </a:bodyPr>
                <a:lstStyle/>
                <a:p>
                  <a:pPr marL="39688" defTabSz="914400" fontAlgn="base">
                    <a:spcBef>
                      <a:spcPts val="1350"/>
                    </a:spcBef>
                    <a:spcAft>
                      <a:spcPct val="0"/>
                    </a:spcAft>
                  </a:pPr>
                  <a:r>
                    <a:rPr lang="en-US" sz="2400">
                      <a:solidFill>
                        <a:srgbClr val="000000"/>
                      </a:solidFill>
                      <a:latin typeface="Times New Roman Bold" pitchFamily="-103" charset="0"/>
                      <a:ea typeface="Times New Roman Bold" pitchFamily="-103" charset="0"/>
                      <a:cs typeface="Times New Roman Bold" pitchFamily="-103" charset="0"/>
                      <a:sym typeface="Times New Roman Bold" pitchFamily="-103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7204" name="Line 36"/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05" name="Line 37"/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06" name="Line 38"/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07" name="Line 39"/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08" name="Line 40"/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09" name="Line 41"/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0" name="Line 42"/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1" name="Line 43"/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2" name="Line 44"/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3" name="Line 45"/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4" name="Line 46"/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5" name="Line 47"/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6" name="Line 48"/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7" name="Line 49"/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8" name="Line 50"/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19" name="Line 51"/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20" name="Line 52"/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21" name="Line 53"/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22" name="Line 54"/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7223" name="Line 55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</p:grpSp>
        </p:grpSp>
      </p:grpSp>
      <p:sp>
        <p:nvSpPr>
          <p:cNvPr id="7227" name="Rectangle 59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Measurements on planes</a:t>
            </a:r>
          </a:p>
        </p:txBody>
      </p:sp>
      <p:sp>
        <p:nvSpPr>
          <p:cNvPr id="7228" name="Rectangle 60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endParaRPr lang="en-US"/>
          </a:p>
        </p:txBody>
      </p:sp>
      <p:pic>
        <p:nvPicPr>
          <p:cNvPr id="7229" name="Picture 6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00"/>
            <a:ext cx="3082925" cy="31242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7230" name="Line 62"/>
          <p:cNvSpPr>
            <a:spLocks noChangeShapeType="1"/>
          </p:cNvSpPr>
          <p:nvPr/>
        </p:nvSpPr>
        <p:spPr bwMode="auto">
          <a:xfrm>
            <a:off x="1371600" y="3276600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3810000" y="914400"/>
            <a:ext cx="3082925" cy="3124200"/>
            <a:chOff x="0" y="0"/>
            <a:chExt cx="1942" cy="1968"/>
          </a:xfrm>
        </p:grpSpPr>
        <p:pic>
          <p:nvPicPr>
            <p:cNvPr id="7231" name="Picture 6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7232" name="Line 64"/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7234" name="Line 66"/>
          <p:cNvSpPr>
            <a:spLocks noChangeShapeType="1"/>
          </p:cNvSpPr>
          <p:nvPr/>
        </p:nvSpPr>
        <p:spPr bwMode="auto">
          <a:xfrm flipH="1">
            <a:off x="2057400" y="1295400"/>
            <a:ext cx="533400" cy="11430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5791200" y="3200400"/>
            <a:ext cx="2933700" cy="2971800"/>
            <a:chOff x="0" y="0"/>
            <a:chExt cx="1848" cy="1872"/>
          </a:xfrm>
        </p:grpSpPr>
        <p:pic>
          <p:nvPicPr>
            <p:cNvPr id="7235" name="Picture 6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1848" cy="187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7236" name="Line 68"/>
            <p:cNvSpPr>
              <a:spLocks noChangeShapeType="1"/>
            </p:cNvSpPr>
            <p:nvPr/>
          </p:nvSpPr>
          <p:spPr bwMode="auto">
            <a:xfrm rot="10800000" flipH="1">
              <a:off x="720" y="432"/>
              <a:ext cx="720" cy="528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7238" name="Rectangle 70"/>
          <p:cNvSpPr>
            <a:spLocks/>
          </p:cNvSpPr>
          <p:nvPr/>
        </p:nvSpPr>
        <p:spPr bwMode="auto">
          <a:xfrm>
            <a:off x="669925" y="5486400"/>
            <a:ext cx="46609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Approach:  unwarp then measure</a:t>
            </a:r>
          </a:p>
        </p:txBody>
      </p:sp>
      <p:sp>
        <p:nvSpPr>
          <p:cNvPr id="7239" name="Rectangle 71"/>
          <p:cNvSpPr>
            <a:spLocks/>
          </p:cNvSpPr>
          <p:nvPr/>
        </p:nvSpPr>
        <p:spPr bwMode="auto">
          <a:xfrm>
            <a:off x="673100" y="5943600"/>
            <a:ext cx="48514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What kind of warp is this?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0" grpId="0" animBg="1"/>
      <p:bldP spid="7234" grpId="0" animBg="1"/>
      <p:bldP spid="7238" grpId="0" build="p" autoUpdateAnimBg="0"/>
      <p:bldP spid="723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Depth </a:t>
            </a:r>
            <a:r>
              <a:rPr lang="en-US" sz="4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Perception </a:t>
            </a:r>
            <a:r>
              <a:rPr lang="en-US" sz="40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 inverse problem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346325" y="2862263"/>
          <a:ext cx="1627188" cy="809625"/>
        </p:xfrm>
        <a:graphic>
          <a:graphicData uri="http://schemas.openxmlformats.org/presentationml/2006/ole">
            <p:oleObj spid="_x0000_s118786" name="Image" r:id="rId4" imgW="7809524" imgH="3885714" progId="">
              <p:embed/>
            </p:oleObj>
          </a:graphicData>
        </a:graphic>
      </p:graphicFrame>
      <p:pic>
        <p:nvPicPr>
          <p:cNvPr id="26628" name="Picture 14" descr="IMG_0110_thumb"/>
          <p:cNvPicPr>
            <a:picLocks noChangeAspect="1" noChangeArrowheads="1"/>
          </p:cNvPicPr>
          <p:nvPr/>
        </p:nvPicPr>
        <p:blipFill>
          <a:blip r:embed="rId5"/>
          <a:srcRect r="50253"/>
          <a:stretch>
            <a:fillRect/>
          </a:stretch>
        </p:blipFill>
        <p:spPr bwMode="auto">
          <a:xfrm>
            <a:off x="180975" y="2552700"/>
            <a:ext cx="21050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371975" y="2355850"/>
            <a:ext cx="4772025" cy="1863725"/>
            <a:chOff x="78" y="2692"/>
            <a:chExt cx="2881" cy="1354"/>
          </a:xfrm>
        </p:grpSpPr>
        <p:pic>
          <p:nvPicPr>
            <p:cNvPr id="26630" name="Picture 16"/>
            <p:cNvPicPr>
              <a:picLocks noChangeAspect="1" noChangeArrowheads="1"/>
            </p:cNvPicPr>
            <p:nvPr/>
          </p:nvPicPr>
          <p:blipFill>
            <a:blip r:embed="rId6"/>
            <a:srcRect t="12190" b="25143"/>
            <a:stretch>
              <a:fillRect/>
            </a:stretch>
          </p:blipFill>
          <p:spPr bwMode="auto">
            <a:xfrm>
              <a:off x="78" y="2692"/>
              <a:ext cx="2881" cy="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1" name="Rectangle 17"/>
            <p:cNvSpPr>
              <a:spLocks noChangeArrowheads="1"/>
            </p:cNvSpPr>
            <p:nvPr/>
          </p:nvSpPr>
          <p:spPr bwMode="auto">
            <a:xfrm>
              <a:off x="948" y="2706"/>
              <a:ext cx="606" cy="2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b="0">
                <a:ea typeface="Arial" charset="0"/>
                <a:cs typeface="Arial" charset="0"/>
              </a:endParaRPr>
            </a:p>
          </p:txBody>
        </p: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81279"/>
          <a:lstStyle/>
          <a:p>
            <a:r>
              <a:rPr lang="en-US"/>
              <a:t>Homographies</a:t>
            </a:r>
          </a:p>
        </p:txBody>
      </p:sp>
      <p:sp>
        <p:nvSpPr>
          <p:cNvPr id="10243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914400"/>
            <a:ext cx="7772400" cy="5029200"/>
          </a:xfrm>
          <a:ln/>
        </p:spPr>
        <p:txBody>
          <a:bodyPr rIns="81279"/>
          <a:lstStyle/>
          <a:p>
            <a:pPr marL="382588" indent="-382588"/>
            <a:r>
              <a:rPr lang="en-US"/>
              <a:t>Perspective projection of a plane</a:t>
            </a:r>
          </a:p>
          <a:p>
            <a:pPr marL="782638" lvl="1"/>
            <a:r>
              <a:rPr lang="en-US"/>
              <a:t>Lots of names for this:</a:t>
            </a:r>
          </a:p>
          <a:p>
            <a:pPr marL="1182688" lvl="2"/>
            <a:r>
              <a:rPr lang="en-US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homography</a:t>
            </a:r>
            <a:r>
              <a:rPr lang="en-US"/>
              <a:t>, texture-map, colineation, planar projective map</a:t>
            </a:r>
          </a:p>
          <a:p>
            <a:pPr marL="782638" lvl="1"/>
            <a:r>
              <a:rPr lang="en-US"/>
              <a:t>Modeled as a 2D warp using homogeneous coordinates</a:t>
            </a:r>
          </a:p>
        </p:txBody>
      </p:sp>
      <p:pic>
        <p:nvPicPr>
          <p:cNvPr id="1024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1625" y="2693988"/>
            <a:ext cx="2395538" cy="941387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0245" name="Rectangle 5"/>
          <p:cNvSpPr>
            <a:spLocks/>
          </p:cNvSpPr>
          <p:nvPr/>
        </p:nvSpPr>
        <p:spPr bwMode="auto">
          <a:xfrm>
            <a:off x="4038600" y="3657600"/>
            <a:ext cx="457200" cy="330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3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H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4822825" y="3657600"/>
            <a:ext cx="457200" cy="330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3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p</a:t>
            </a:r>
          </a:p>
        </p:txBody>
      </p:sp>
      <p:sp>
        <p:nvSpPr>
          <p:cNvPr id="10247" name="Rectangle 7"/>
          <p:cNvSpPr>
            <a:spLocks/>
          </p:cNvSpPr>
          <p:nvPr/>
        </p:nvSpPr>
        <p:spPr bwMode="auto">
          <a:xfrm>
            <a:off x="2895600" y="3657600"/>
            <a:ext cx="1016000" cy="330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3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p’</a:t>
            </a:r>
            <a:r>
              <a:rPr lang="en-US" sz="2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  </a:t>
            </a:r>
          </a:p>
        </p:txBody>
      </p:sp>
      <p:sp>
        <p:nvSpPr>
          <p:cNvPr id="10248" name="Rectangle 8"/>
          <p:cNvSpPr>
            <a:spLocks/>
          </p:cNvSpPr>
          <p:nvPr/>
        </p:nvSpPr>
        <p:spPr bwMode="auto">
          <a:xfrm>
            <a:off x="685800" y="4191000"/>
            <a:ext cx="8331200" cy="1041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To apply a homography </a:t>
            </a:r>
            <a:r>
              <a:rPr lang="en-US" sz="24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Compute    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p’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=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Hp       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(regular matrix multiply)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Convert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p’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from homogeneous to image coordinates</a:t>
            </a:r>
          </a:p>
        </p:txBody>
      </p:sp>
      <p:sp>
        <p:nvSpPr>
          <p:cNvPr id="10249" name="Rectangle 9"/>
          <p:cNvSpPr>
            <a:spLocks/>
          </p:cNvSpPr>
          <p:nvPr/>
        </p:nvSpPr>
        <p:spPr bwMode="auto">
          <a:xfrm>
            <a:off x="685800" y="5334000"/>
            <a:ext cx="8331200" cy="27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1182688" indent="-2286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–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divide by w (third) coordinate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764213" y="2286000"/>
            <a:ext cx="3227387" cy="1611313"/>
            <a:chOff x="0" y="0"/>
            <a:chExt cx="2033" cy="1015"/>
          </a:xfrm>
        </p:grpSpPr>
        <p:pic>
          <p:nvPicPr>
            <p:cNvPr id="10250" name="Picture 10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17" y="0"/>
              <a:ext cx="1016" cy="101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blurRad="101600" dist="76199" dir="2700000" algn="ctr" rotWithShape="0">
                <a:schemeClr val="bg2">
                  <a:alpha val="39996"/>
                </a:schemeClr>
              </a:outerShdw>
            </a:effectLst>
          </p:spPr>
        </p:pic>
        <p:pic>
          <p:nvPicPr>
            <p:cNvPr id="10251" name="Picture 1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13"/>
              <a:ext cx="673" cy="67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  <a:effectLst>
              <a:outerShdw blurRad="101600" dist="76199" dir="2700000" algn="ctr" rotWithShape="0">
                <a:schemeClr val="bg2">
                  <a:alpha val="39996"/>
                </a:schemeClr>
              </a:outerShdw>
            </a:effectLst>
          </p:spPr>
        </p:pic>
        <p:sp>
          <p:nvSpPr>
            <p:cNvPr id="10252" name="AutoShape 12"/>
            <p:cNvSpPr>
              <a:spLocks/>
            </p:cNvSpPr>
            <p:nvPr/>
          </p:nvSpPr>
          <p:spPr bwMode="auto">
            <a:xfrm>
              <a:off x="818" y="521"/>
              <a:ext cx="230" cy="221"/>
            </a:xfrm>
            <a:prstGeom prst="rightArrow">
              <a:avLst>
                <a:gd name="adj1" fmla="val 50000"/>
                <a:gd name="adj2" fmla="val 50133"/>
              </a:avLst>
            </a:prstGeom>
            <a:solidFill>
              <a:srgbClr val="8EB4E3"/>
            </a:solidFill>
            <a:ln w="25400" cap="flat">
              <a:noFill/>
              <a:miter lim="800000"/>
              <a:headEnd type="none" w="med" len="med"/>
              <a:tailEnd type="none" w="med" len="med"/>
            </a:ln>
            <a:effectLst>
              <a:outerShdw blurRad="101600" dist="76199" dir="2700000" algn="ctr" rotWithShape="0">
                <a:schemeClr val="bg2">
                  <a:alpha val="39996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build="p" autoUpdateAnimBg="0"/>
      <p:bldP spid="10249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Image rectification</a:t>
            </a:r>
          </a:p>
        </p:txBody>
      </p:sp>
      <p:sp>
        <p:nvSpPr>
          <p:cNvPr id="12291" name="Rectangle 3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endParaRPr lang="en-US"/>
          </a:p>
        </p:txBody>
      </p:sp>
      <p:pic>
        <p:nvPicPr>
          <p:cNvPr id="12292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14400"/>
            <a:ext cx="3082925" cy="31242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914400"/>
            <a:ext cx="3082925" cy="31242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2294" name="Oval 6"/>
          <p:cNvSpPr>
            <a:spLocks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295" name="Oval 7"/>
          <p:cNvSpPr>
            <a:spLocks/>
          </p:cNvSpPr>
          <p:nvPr/>
        </p:nvSpPr>
        <p:spPr bwMode="auto">
          <a:xfrm>
            <a:off x="2066925" y="3533775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296" name="Oval 8"/>
          <p:cNvSpPr>
            <a:spLocks/>
          </p:cNvSpPr>
          <p:nvPr/>
        </p:nvSpPr>
        <p:spPr bwMode="auto">
          <a:xfrm>
            <a:off x="1228725" y="356235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297" name="Oval 9"/>
          <p:cNvSpPr>
            <a:spLocks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298" name="Oval 10"/>
          <p:cNvSpPr>
            <a:spLocks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299" name="Oval 11"/>
          <p:cNvSpPr>
            <a:spLocks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300" name="Oval 12"/>
          <p:cNvSpPr>
            <a:spLocks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301" name="Oval 13"/>
          <p:cNvSpPr>
            <a:spLocks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2302" name="Rectangle 14"/>
          <p:cNvSpPr>
            <a:spLocks/>
          </p:cNvSpPr>
          <p:nvPr/>
        </p:nvSpPr>
        <p:spPr bwMode="auto">
          <a:xfrm>
            <a:off x="685800" y="4114800"/>
            <a:ext cx="7785100" cy="2108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To unwarp (rectify) an image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solve for homography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given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and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p’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solve equations of the form:  w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p’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=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Hp</a:t>
            </a:r>
          </a:p>
          <a:p>
            <a:pPr marL="382588" indent="-342900" defTabSz="914400" fontAlgn="base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–"/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linear in unknowns:  w and coefficients of </a:t>
            </a:r>
            <a:r>
              <a:rPr lang="en-US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</a:p>
          <a:p>
            <a:pPr marL="382588" indent="-342900" defTabSz="914400" fontAlgn="base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–"/>
            </a:pPr>
            <a:r>
              <a:rPr lang="en-US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is defined up to an arbitrary scale factor</a:t>
            </a:r>
          </a:p>
          <a:p>
            <a:pPr marL="382588" indent="-342900" defTabSz="914400" fontAlgn="base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–"/>
            </a:pP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how many points are necessary to solve for </a:t>
            </a:r>
            <a:r>
              <a:rPr lang="en-US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  <a:r>
              <a:rPr lang="en-US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?</a:t>
            </a: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1260475" y="3352800"/>
            <a:ext cx="309563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</a:p>
        </p:txBody>
      </p:sp>
      <p:sp>
        <p:nvSpPr>
          <p:cNvPr id="12304" name="Rectangle 16"/>
          <p:cNvSpPr>
            <a:spLocks/>
          </p:cNvSpPr>
          <p:nvPr/>
        </p:nvSpPr>
        <p:spPr bwMode="auto">
          <a:xfrm>
            <a:off x="4856163" y="3124200"/>
            <a:ext cx="379412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3315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9200" y="1158875"/>
            <a:ext cx="3687763" cy="8683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0" y="2357438"/>
            <a:ext cx="2768600" cy="105251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6625" y="3735388"/>
            <a:ext cx="4579938" cy="53181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5338" y="4572000"/>
            <a:ext cx="5173662" cy="207327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4339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A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</a:p>
        </p:txBody>
      </p:sp>
      <p:sp>
        <p:nvSpPr>
          <p:cNvPr id="14342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0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685800" y="3962400"/>
            <a:ext cx="7861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Defines a least squares problem: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4344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2n × 9</a:t>
              </a:r>
            </a:p>
          </p:txBody>
        </p:sp>
        <p:sp>
          <p:nvSpPr>
            <p:cNvPr id="14345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9</a:t>
              </a:r>
            </a:p>
          </p:txBody>
        </p:sp>
        <p:sp>
          <p:nvSpPr>
            <p:cNvPr id="14346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2n</a:t>
              </a:r>
            </a:p>
          </p:txBody>
        </p:sp>
      </p:grpSp>
      <p:sp>
        <p:nvSpPr>
          <p:cNvPr id="14348" name="Rectangle 12"/>
          <p:cNvSpPr>
            <a:spLocks/>
          </p:cNvSpPr>
          <p:nvPr/>
        </p:nvSpPr>
        <p:spPr bwMode="auto">
          <a:xfrm>
            <a:off x="685800" y="4419600"/>
            <a:ext cx="7861300" cy="109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Since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is only defined up to scale, solve for unit vector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ĥ</a:t>
            </a:r>
          </a:p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Solution: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ĥ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= eigenvector of 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A</a:t>
            </a:r>
            <a:r>
              <a:rPr lang="en-US" sz="2000" baseline="30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A</a:t>
            </a: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with smallest eigenvalue</a:t>
            </a:r>
          </a:p>
          <a:p>
            <a:pPr marL="782638" indent="-28575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Works with 4 or more points</a:t>
            </a:r>
          </a:p>
        </p:txBody>
      </p:sp>
      <p:pic>
        <p:nvPicPr>
          <p:cNvPr id="14349" name="Picture 1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8638" y="4041775"/>
            <a:ext cx="2439987" cy="30162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build="p" autoUpdateAnimBg="0"/>
      <p:bldP spid="14348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Vanishing points</a:t>
            </a: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2895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2286000" y="3124200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57" name="Rectangle 5"/>
          <p:cNvSpPr>
            <a:spLocks/>
          </p:cNvSpPr>
          <p:nvPr/>
        </p:nvSpPr>
        <p:spPr bwMode="auto">
          <a:xfrm>
            <a:off x="1066800" y="1219200"/>
            <a:ext cx="1017588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image plane</a:t>
            </a: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1752600" y="1524000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59" name="Rectangle 7"/>
          <p:cNvSpPr>
            <a:spLocks/>
          </p:cNvSpPr>
          <p:nvPr/>
        </p:nvSpPr>
        <p:spPr bwMode="auto">
          <a:xfrm>
            <a:off x="3200400" y="3200400"/>
            <a:ext cx="1620838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line on ground plane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828800" y="2133600"/>
            <a:ext cx="1371600" cy="1019175"/>
            <a:chOff x="0" y="0"/>
            <a:chExt cx="864" cy="642"/>
          </a:xfrm>
        </p:grpSpPr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>
              <a:off x="0" y="0"/>
              <a:ext cx="864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3561" name="Oval 9"/>
            <p:cNvSpPr>
              <a:spLocks/>
            </p:cNvSpPr>
            <p:nvPr/>
          </p:nvSpPr>
          <p:spPr bwMode="auto">
            <a:xfrm>
              <a:off x="816" y="594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3562" name="Oval 10"/>
            <p:cNvSpPr>
              <a:spLocks/>
            </p:cNvSpPr>
            <p:nvPr/>
          </p:nvSpPr>
          <p:spPr bwMode="auto">
            <a:xfrm>
              <a:off x="345" y="24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828800" y="2133600"/>
            <a:ext cx="2286000" cy="1022350"/>
            <a:chOff x="0" y="0"/>
            <a:chExt cx="1440" cy="644"/>
          </a:xfrm>
        </p:grpSpPr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>
              <a:off x="0" y="0"/>
              <a:ext cx="144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3565" name="Oval 13"/>
            <p:cNvSpPr>
              <a:spLocks/>
            </p:cNvSpPr>
            <p:nvPr/>
          </p:nvSpPr>
          <p:spPr bwMode="auto">
            <a:xfrm>
              <a:off x="367" y="141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3566" name="Oval 14"/>
            <p:cNvSpPr>
              <a:spLocks/>
            </p:cNvSpPr>
            <p:nvPr/>
          </p:nvSpPr>
          <p:spPr bwMode="auto">
            <a:xfrm>
              <a:off x="139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828800" y="2133600"/>
            <a:ext cx="3810000" cy="1022350"/>
            <a:chOff x="0" y="0"/>
            <a:chExt cx="2400" cy="644"/>
          </a:xfrm>
        </p:grpSpPr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>
              <a:off x="0" y="0"/>
              <a:ext cx="240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3569" name="Oval 17"/>
            <p:cNvSpPr>
              <a:spLocks/>
            </p:cNvSpPr>
            <p:nvPr/>
          </p:nvSpPr>
          <p:spPr bwMode="auto">
            <a:xfrm>
              <a:off x="382" y="72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3570" name="Oval 18"/>
            <p:cNvSpPr>
              <a:spLocks/>
            </p:cNvSpPr>
            <p:nvPr/>
          </p:nvSpPr>
          <p:spPr bwMode="auto">
            <a:xfrm>
              <a:off x="235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828800" y="1651000"/>
            <a:ext cx="3886200" cy="1473200"/>
            <a:chOff x="0" y="0"/>
            <a:chExt cx="2448" cy="928"/>
          </a:xfrm>
        </p:grpSpPr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 rot="10800000" flipH="1">
              <a:off x="288" y="304"/>
              <a:ext cx="144" cy="624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0" y="276"/>
              <a:ext cx="2448" cy="48"/>
              <a:chOff x="0" y="0"/>
              <a:chExt cx="2448" cy="48"/>
            </a:xfrm>
          </p:grpSpPr>
          <p:sp>
            <p:nvSpPr>
              <p:cNvPr id="23573" name="Line 21"/>
              <p:cNvSpPr>
                <a:spLocks noChangeShapeType="1"/>
              </p:cNvSpPr>
              <p:nvPr/>
            </p:nvSpPr>
            <p:spPr bwMode="auto">
              <a:xfrm>
                <a:off x="0" y="28"/>
                <a:ext cx="244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23574" name="Oval 22"/>
              <p:cNvSpPr>
                <a:spLocks/>
              </p:cNvSpPr>
              <p:nvPr/>
            </p:nvSpPr>
            <p:spPr bwMode="auto">
              <a:xfrm>
                <a:off x="411" y="0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  <p:sp>
          <p:nvSpPr>
            <p:cNvPr id="23576" name="Rectangle 24"/>
            <p:cNvSpPr>
              <a:spLocks/>
            </p:cNvSpPr>
            <p:nvPr/>
          </p:nvSpPr>
          <p:spPr bwMode="auto">
            <a:xfrm>
              <a:off x="678" y="0"/>
              <a:ext cx="875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-103" charset="0"/>
                  <a:ea typeface="Times New Roman" pitchFamily="-103" charset="0"/>
                  <a:cs typeface="Times New Roman" pitchFamily="-103" charset="0"/>
                  <a:sym typeface="Times New Roman" pitchFamily="-103" charset="0"/>
                </a:rPr>
                <a:t>vanishing point </a:t>
              </a:r>
              <a:r>
                <a:rPr lang="en-US" sz="14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v</a:t>
              </a:r>
            </a:p>
          </p:txBody>
        </p:sp>
        <p:sp>
          <p:nvSpPr>
            <p:cNvPr id="23577" name="Line 25"/>
            <p:cNvSpPr>
              <a:spLocks noChangeShapeType="1"/>
            </p:cNvSpPr>
            <p:nvPr/>
          </p:nvSpPr>
          <p:spPr bwMode="auto">
            <a:xfrm flipH="1">
              <a:off x="484" y="148"/>
              <a:ext cx="240" cy="12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2057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 rot="10800000" flipH="1">
            <a:off x="2057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 rot="10800000" flipH="1">
            <a:off x="2057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82" name="Oval 30"/>
          <p:cNvSpPr>
            <a:spLocks/>
          </p:cNvSpPr>
          <p:nvPr/>
        </p:nvSpPr>
        <p:spPr bwMode="auto">
          <a:xfrm>
            <a:off x="1766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3583" name="Rectangle 31"/>
          <p:cNvSpPr>
            <a:spLocks/>
          </p:cNvSpPr>
          <p:nvPr/>
        </p:nvSpPr>
        <p:spPr bwMode="auto">
          <a:xfrm>
            <a:off x="685800" y="3744913"/>
            <a:ext cx="7785100" cy="800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Vanishing point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projection of a point at infinity</a:t>
            </a:r>
          </a:p>
        </p:txBody>
      </p:sp>
      <p:sp>
        <p:nvSpPr>
          <p:cNvPr id="23584" name="Rectangle 32"/>
          <p:cNvSpPr>
            <a:spLocks/>
          </p:cNvSpPr>
          <p:nvPr/>
        </p:nvSpPr>
        <p:spPr bwMode="auto">
          <a:xfrm>
            <a:off x="1163638" y="2192338"/>
            <a:ext cx="668337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camera</a:t>
            </a:r>
          </a:p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center</a:t>
            </a:r>
          </a:p>
          <a:p>
            <a:pPr marL="39688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3" grpId="0" build="p" autoUpdateAnimBg="0" advAuto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Vanishing points</a:t>
            </a:r>
          </a:p>
        </p:txBody>
      </p:sp>
      <p:sp>
        <p:nvSpPr>
          <p:cNvPr id="24579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3810000"/>
            <a:ext cx="8305800" cy="3048000"/>
          </a:xfrm>
          <a:ln/>
        </p:spPr>
        <p:txBody>
          <a:bodyPr rIns="132080"/>
          <a:lstStyle/>
          <a:p>
            <a:pPr marL="382588" indent="-342900"/>
            <a:r>
              <a:rPr lang="en-US" sz="2800"/>
              <a:t>Properties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Any two parallel lines have the same vanishing point </a:t>
            </a:r>
            <a:r>
              <a:rPr lang="en-US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v</a:t>
            </a:r>
            <a:endParaRPr lang="en-US">
              <a:latin typeface="Arial Bold" pitchFamily="-103" charset="0"/>
              <a:ea typeface="ヒラギノ角ゴ ProN W6" pitchFamily="-103" charset="-128"/>
              <a:cs typeface="ヒラギノ角ゴ ProN W6" pitchFamily="-103" charset="-128"/>
              <a:sym typeface="Arial Bold" pitchFamily="-103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/>
              <a:t>The ray from </a:t>
            </a:r>
            <a:r>
              <a:rPr lang="en-US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C</a:t>
            </a:r>
            <a:r>
              <a:rPr lang="en-US"/>
              <a:t> through </a:t>
            </a:r>
            <a:r>
              <a:rPr lang="en-US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v</a:t>
            </a:r>
            <a:r>
              <a:rPr lang="en-US"/>
              <a:t> is parallel to the lines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An image may have more than one vanishing point</a:t>
            </a:r>
          </a:p>
          <a:p>
            <a:pPr marL="1182688" lvl="2">
              <a:buClr>
                <a:srgbClr val="000000"/>
              </a:buClr>
            </a:pPr>
            <a:r>
              <a:rPr lang="en-US"/>
              <a:t>in fact every pixel is a potential vanishing point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895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2286000" y="3124200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82" name="Rectangle 6"/>
          <p:cNvSpPr>
            <a:spLocks/>
          </p:cNvSpPr>
          <p:nvPr/>
        </p:nvSpPr>
        <p:spPr bwMode="auto">
          <a:xfrm>
            <a:off x="1066800" y="1219200"/>
            <a:ext cx="1017588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image plane</a:t>
            </a:r>
          </a:p>
        </p:txBody>
      </p:sp>
      <p:sp>
        <p:nvSpPr>
          <p:cNvPr id="24583" name="Rectangle 7"/>
          <p:cNvSpPr>
            <a:spLocks/>
          </p:cNvSpPr>
          <p:nvPr/>
        </p:nvSpPr>
        <p:spPr bwMode="auto">
          <a:xfrm>
            <a:off x="1163638" y="2192338"/>
            <a:ext cx="668337" cy="660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camera</a:t>
            </a:r>
          </a:p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center</a:t>
            </a:r>
          </a:p>
          <a:p>
            <a:pPr marL="39688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C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1752600" y="1524000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85" name="Rectangle 9"/>
          <p:cNvSpPr>
            <a:spLocks/>
          </p:cNvSpPr>
          <p:nvPr/>
        </p:nvSpPr>
        <p:spPr bwMode="auto">
          <a:xfrm>
            <a:off x="3200400" y="3200400"/>
            <a:ext cx="1620838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line on ground plane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rot="10800000" flipH="1">
            <a:off x="2286000" y="2133600"/>
            <a:ext cx="228600" cy="9906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828800" y="2089150"/>
            <a:ext cx="3886200" cy="76200"/>
            <a:chOff x="0" y="0"/>
            <a:chExt cx="2448" cy="48"/>
          </a:xfrm>
        </p:grpSpPr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>
              <a:off x="0" y="28"/>
              <a:ext cx="244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4588" name="Oval 12"/>
            <p:cNvSpPr>
              <a:spLocks/>
            </p:cNvSpPr>
            <p:nvPr/>
          </p:nvSpPr>
          <p:spPr bwMode="auto">
            <a:xfrm>
              <a:off x="411" y="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24590" name="Rectangle 14"/>
          <p:cNvSpPr>
            <a:spLocks/>
          </p:cNvSpPr>
          <p:nvPr/>
        </p:nvSpPr>
        <p:spPr bwMode="auto">
          <a:xfrm>
            <a:off x="2905125" y="1651000"/>
            <a:ext cx="1389063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vanishing point </a:t>
            </a:r>
            <a:r>
              <a:rPr lang="en-US" sz="14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v</a:t>
            </a: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H="1">
            <a:off x="2597150" y="1885950"/>
            <a:ext cx="381000" cy="1905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2057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 rot="10800000" flipH="1">
            <a:off x="2057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rot="10800000" flipH="1">
            <a:off x="2057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4595" name="Oval 19"/>
          <p:cNvSpPr>
            <a:spLocks/>
          </p:cNvSpPr>
          <p:nvPr/>
        </p:nvSpPr>
        <p:spPr bwMode="auto">
          <a:xfrm>
            <a:off x="1766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514600" y="2133600"/>
            <a:ext cx="4038600" cy="825500"/>
            <a:chOff x="0" y="0"/>
            <a:chExt cx="2544" cy="520"/>
          </a:xfrm>
        </p:grpSpPr>
        <p:sp>
          <p:nvSpPr>
            <p:cNvPr id="24596" name="Line 20"/>
            <p:cNvSpPr>
              <a:spLocks noChangeShapeType="1"/>
            </p:cNvSpPr>
            <p:nvPr/>
          </p:nvSpPr>
          <p:spPr bwMode="auto">
            <a:xfrm rot="10800000">
              <a:off x="0" y="0"/>
              <a:ext cx="144" cy="336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4597" name="Line 21"/>
            <p:cNvSpPr>
              <a:spLocks noChangeShapeType="1"/>
            </p:cNvSpPr>
            <p:nvPr/>
          </p:nvSpPr>
          <p:spPr bwMode="auto">
            <a:xfrm>
              <a:off x="144" y="336"/>
              <a:ext cx="2400" cy="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4598" name="Rectangle 22"/>
            <p:cNvSpPr>
              <a:spLocks/>
            </p:cNvSpPr>
            <p:nvPr/>
          </p:nvSpPr>
          <p:spPr bwMode="auto">
            <a:xfrm>
              <a:off x="528" y="336"/>
              <a:ext cx="1021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-103" charset="0"/>
                  <a:ea typeface="Times New Roman" pitchFamily="-103" charset="0"/>
                  <a:cs typeface="Times New Roman" pitchFamily="-103" charset="0"/>
                  <a:sym typeface="Times New Roman" pitchFamily="-103" charset="0"/>
                </a:rPr>
                <a:t>line on ground plane</a:t>
              </a:r>
            </a:p>
          </p:txBody>
        </p:sp>
      </p:grpSp>
      <p:pic>
        <p:nvPicPr>
          <p:cNvPr id="24600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5300" y="952500"/>
            <a:ext cx="2120900" cy="3187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Vanishing lines</a:t>
            </a:r>
          </a:p>
        </p:txBody>
      </p:sp>
      <p:sp>
        <p:nvSpPr>
          <p:cNvPr id="2662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6575"/>
            <a:ext cx="7848600" cy="2511425"/>
          </a:xfrm>
          <a:ln/>
        </p:spPr>
        <p:txBody>
          <a:bodyPr rIns="132080"/>
          <a:lstStyle/>
          <a:p>
            <a:pPr marL="382588" indent="-342900"/>
            <a:r>
              <a:rPr lang="en-US" sz="2800"/>
              <a:t>Multiple Vanishing Points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Any set of parallel lines on the plane define a vanishing point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union of all of vanishing points from lines on the same plane is the </a:t>
            </a:r>
            <a:r>
              <a:rPr lang="en-US"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vanishing line</a:t>
            </a:r>
            <a:endParaRPr lang="en-US">
              <a:latin typeface="Arial Italic" pitchFamily="-103" charset="0"/>
              <a:sym typeface="Arial Italic" pitchFamily="-103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2000"/>
              <a:t>For the ground plane, this is called the </a:t>
            </a:r>
            <a:r>
              <a:rPr lang="en-US" sz="2000"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horizon</a:t>
            </a:r>
            <a:endParaRPr lang="en-US" sz="2000">
              <a:latin typeface="Arial Italic" pitchFamily="-103" charset="0"/>
              <a:sym typeface="Arial Italic" pitchFamily="-103" charset="0"/>
            </a:endParaRPr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2362200" y="2057400"/>
            <a:ext cx="4191000" cy="15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rot="10800000" flipH="1">
            <a:off x="4419600" y="2057400"/>
            <a:ext cx="1600200" cy="1600200"/>
          </a:xfrm>
          <a:prstGeom prst="line">
            <a:avLst/>
          </a:prstGeom>
          <a:noFill/>
          <a:ln w="12700" cap="flat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819400" y="2057400"/>
            <a:ext cx="2838450" cy="1600200"/>
            <a:chOff x="0" y="0"/>
            <a:chExt cx="1788" cy="1008"/>
          </a:xfrm>
        </p:grpSpPr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0" y="0"/>
              <a:ext cx="1008" cy="100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32" name="Line 8"/>
            <p:cNvSpPr>
              <a:spLocks noChangeShapeType="1"/>
            </p:cNvSpPr>
            <p:nvPr/>
          </p:nvSpPr>
          <p:spPr bwMode="auto">
            <a:xfrm>
              <a:off x="0" y="0"/>
              <a:ext cx="1296" cy="7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33" name="Line 9"/>
            <p:cNvSpPr>
              <a:spLocks noChangeShapeType="1"/>
            </p:cNvSpPr>
            <p:nvPr/>
          </p:nvSpPr>
          <p:spPr bwMode="auto">
            <a:xfrm>
              <a:off x="0" y="0"/>
              <a:ext cx="1488" cy="5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>
              <a:off x="0" y="0"/>
              <a:ext cx="1632" cy="38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35" name="Line 11"/>
            <p:cNvSpPr>
              <a:spLocks noChangeShapeType="1"/>
            </p:cNvSpPr>
            <p:nvPr/>
          </p:nvSpPr>
          <p:spPr bwMode="auto">
            <a:xfrm>
              <a:off x="0" y="0"/>
              <a:ext cx="1728" cy="28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36" name="Line 12"/>
            <p:cNvSpPr>
              <a:spLocks noChangeShapeType="1"/>
            </p:cNvSpPr>
            <p:nvPr/>
          </p:nvSpPr>
          <p:spPr bwMode="auto">
            <a:xfrm>
              <a:off x="0" y="0"/>
              <a:ext cx="1788" cy="222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 flipH="1">
            <a:off x="3181350" y="2057400"/>
            <a:ext cx="2838450" cy="1143000"/>
            <a:chOff x="0" y="0"/>
            <a:chExt cx="1788" cy="720"/>
          </a:xfrm>
        </p:grpSpPr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>
              <a:off x="0" y="0"/>
              <a:ext cx="1296" cy="720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39" name="Line 15"/>
            <p:cNvSpPr>
              <a:spLocks noChangeShapeType="1"/>
            </p:cNvSpPr>
            <p:nvPr/>
          </p:nvSpPr>
          <p:spPr bwMode="auto">
            <a:xfrm>
              <a:off x="0" y="0"/>
              <a:ext cx="1488" cy="528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40" name="Line 16"/>
            <p:cNvSpPr>
              <a:spLocks noChangeShapeType="1"/>
            </p:cNvSpPr>
            <p:nvPr/>
          </p:nvSpPr>
          <p:spPr bwMode="auto">
            <a:xfrm>
              <a:off x="0" y="0"/>
              <a:ext cx="1632" cy="384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41" name="Line 17"/>
            <p:cNvSpPr>
              <a:spLocks noChangeShapeType="1"/>
            </p:cNvSpPr>
            <p:nvPr/>
          </p:nvSpPr>
          <p:spPr bwMode="auto">
            <a:xfrm>
              <a:off x="0" y="0"/>
              <a:ext cx="1728" cy="288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6642" name="Line 18"/>
            <p:cNvSpPr>
              <a:spLocks noChangeShapeType="1"/>
            </p:cNvSpPr>
            <p:nvPr/>
          </p:nvSpPr>
          <p:spPr bwMode="auto">
            <a:xfrm>
              <a:off x="0" y="0"/>
              <a:ext cx="1788" cy="222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26644" name="Oval 20"/>
          <p:cNvSpPr>
            <a:spLocks/>
          </p:cNvSpPr>
          <p:nvPr/>
        </p:nvSpPr>
        <p:spPr bwMode="auto">
          <a:xfrm>
            <a:off x="5981700" y="2019300"/>
            <a:ext cx="76200" cy="76200"/>
          </a:xfrm>
          <a:prstGeom prst="ellipse">
            <a:avLst/>
          </a:prstGeom>
          <a:solidFill>
            <a:srgbClr val="0099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6645" name="Oval 21"/>
          <p:cNvSpPr>
            <a:spLocks/>
          </p:cNvSpPr>
          <p:nvPr/>
        </p:nvSpPr>
        <p:spPr bwMode="auto">
          <a:xfrm>
            <a:off x="2790825" y="2016125"/>
            <a:ext cx="76200" cy="76200"/>
          </a:xfrm>
          <a:prstGeom prst="ellipse">
            <a:avLst/>
          </a:prstGeom>
          <a:solidFill>
            <a:srgbClr val="0066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6646" name="Rectangle 22"/>
          <p:cNvSpPr>
            <a:spLocks/>
          </p:cNvSpPr>
          <p:nvPr/>
        </p:nvSpPr>
        <p:spPr bwMode="auto">
          <a:xfrm>
            <a:off x="2590800" y="1676400"/>
            <a:ext cx="3937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v</a:t>
            </a:r>
            <a:r>
              <a:rPr lang="en-US" sz="1600" baseline="-25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1</a:t>
            </a:r>
          </a:p>
        </p:txBody>
      </p:sp>
      <p:sp>
        <p:nvSpPr>
          <p:cNvPr id="26647" name="Rectangle 23"/>
          <p:cNvSpPr>
            <a:spLocks/>
          </p:cNvSpPr>
          <p:nvPr/>
        </p:nvSpPr>
        <p:spPr bwMode="auto">
          <a:xfrm>
            <a:off x="5943600" y="1676400"/>
            <a:ext cx="3937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v</a:t>
            </a:r>
            <a:r>
              <a:rPr lang="en-US" sz="1600" baseline="-25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Vanishing lines</a:t>
            </a:r>
          </a:p>
        </p:txBody>
      </p:sp>
      <p:sp>
        <p:nvSpPr>
          <p:cNvPr id="27651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6575"/>
            <a:ext cx="7848600" cy="2511425"/>
          </a:xfrm>
          <a:ln/>
        </p:spPr>
        <p:txBody>
          <a:bodyPr rIns="132080"/>
          <a:lstStyle/>
          <a:p>
            <a:pPr marL="382588" indent="-342900"/>
            <a:r>
              <a:rPr lang="en-US" sz="2800"/>
              <a:t>Multiple Vanishing Points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Different planes define different vanishing lines</a:t>
            </a:r>
          </a:p>
        </p:txBody>
      </p:sp>
      <p:sp>
        <p:nvSpPr>
          <p:cNvPr id="27652" name="Rectangle 4"/>
          <p:cNvSpPr>
            <a:spLocks/>
          </p:cNvSpPr>
          <p:nvPr/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rot="10800000" flipH="1">
            <a:off x="2901950" y="1244600"/>
            <a:ext cx="2767013" cy="266541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3233738" y="3592513"/>
            <a:ext cx="2262187" cy="396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rot="10800000" flipH="1">
            <a:off x="5499100" y="1373188"/>
            <a:ext cx="39688" cy="22621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rot="10800000" flipH="1">
            <a:off x="3233738" y="2986088"/>
            <a:ext cx="2273300" cy="606425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rot="10800000" flipH="1">
            <a:off x="3233738" y="2555875"/>
            <a:ext cx="2281237" cy="1038225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rot="10800000" flipH="1">
            <a:off x="3233738" y="2233613"/>
            <a:ext cx="2287587" cy="1362075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rot="10800000" flipH="1">
            <a:off x="3232150" y="2019300"/>
            <a:ext cx="2292350" cy="15763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rot="10800000" flipH="1">
            <a:off x="3233738" y="1876425"/>
            <a:ext cx="2286000" cy="1717675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 rot="18960000" flipH="1">
            <a:off x="3225800" y="1057275"/>
            <a:ext cx="2838450" cy="2868613"/>
            <a:chOff x="0" y="0"/>
            <a:chExt cx="1788" cy="1807"/>
          </a:xfrm>
        </p:grpSpPr>
        <p:sp>
          <p:nvSpPr>
            <p:cNvPr id="27661" name="Line 13"/>
            <p:cNvSpPr>
              <a:spLocks noChangeShapeType="1"/>
            </p:cNvSpPr>
            <p:nvPr/>
          </p:nvSpPr>
          <p:spPr bwMode="auto">
            <a:xfrm>
              <a:off x="0" y="787"/>
              <a:ext cx="1296" cy="72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7662" name="Line 14"/>
            <p:cNvSpPr>
              <a:spLocks noChangeShapeType="1"/>
            </p:cNvSpPr>
            <p:nvPr/>
          </p:nvSpPr>
          <p:spPr bwMode="auto">
            <a:xfrm>
              <a:off x="0" y="786"/>
              <a:ext cx="1488" cy="52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7663" name="Line 15"/>
            <p:cNvSpPr>
              <a:spLocks noChangeShapeType="1"/>
            </p:cNvSpPr>
            <p:nvPr/>
          </p:nvSpPr>
          <p:spPr bwMode="auto">
            <a:xfrm>
              <a:off x="0" y="786"/>
              <a:ext cx="1632" cy="38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>
              <a:off x="0" y="786"/>
              <a:ext cx="172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>
              <a:off x="0" y="786"/>
              <a:ext cx="1788" cy="22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27667" name="Oval 19"/>
          <p:cNvSpPr>
            <a:spLocks/>
          </p:cNvSpPr>
          <p:nvPr/>
        </p:nvSpPr>
        <p:spPr bwMode="auto">
          <a:xfrm rot="-2640000">
            <a:off x="5505450" y="1335088"/>
            <a:ext cx="76200" cy="76200"/>
          </a:xfrm>
          <a:prstGeom prst="ellipse">
            <a:avLst/>
          </a:prstGeom>
          <a:solidFill>
            <a:srgbClr val="0066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7668" name="Oval 20"/>
          <p:cNvSpPr>
            <a:spLocks/>
          </p:cNvSpPr>
          <p:nvPr/>
        </p:nvSpPr>
        <p:spPr bwMode="auto">
          <a:xfrm rot="-2640000">
            <a:off x="3200400" y="3541713"/>
            <a:ext cx="76200" cy="76200"/>
          </a:xfrm>
          <a:prstGeom prst="ellipse">
            <a:avLst/>
          </a:prstGeom>
          <a:solidFill>
            <a:srgbClr val="0066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pic>
        <p:nvPicPr>
          <p:cNvPr id="29698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8763" y="3473450"/>
            <a:ext cx="6310312" cy="145732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Computing vanishing points</a:t>
            </a:r>
          </a:p>
        </p:txBody>
      </p:sp>
      <p:sp>
        <p:nvSpPr>
          <p:cNvPr id="29700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5029200"/>
            <a:ext cx="8153400" cy="18288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Properties                          </a:t>
            </a:r>
            <a:r>
              <a:rPr lang="en-US" sz="1800"/>
              <a:t>(</a:t>
            </a:r>
            <a:r>
              <a:rPr lang="en-US">
                <a:latin typeface="Times" pitchFamily="-103" charset="0"/>
                <a:ea typeface="Times" pitchFamily="-103" charset="0"/>
                <a:cs typeface="Times" pitchFamily="-103" charset="0"/>
                <a:sym typeface="Times" pitchFamily="-103" charset="0"/>
              </a:rPr>
              <a:t>∏</a:t>
            </a:r>
            <a:r>
              <a:rPr lang="en-US"/>
              <a:t> </a:t>
            </a:r>
            <a:r>
              <a:rPr lang="en-US" sz="1800"/>
              <a:t>is camera projection matrix)</a:t>
            </a:r>
            <a:endParaRPr lang="en-US"/>
          </a:p>
          <a:p>
            <a:pPr marL="782638" lvl="1">
              <a:buClr>
                <a:srgbClr val="000000"/>
              </a:buClr>
            </a:pP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1800" baseline="-25000"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∞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 </a:t>
            </a:r>
            <a:r>
              <a:rPr lang="en-US" sz="1800"/>
              <a:t>is a point at </a:t>
            </a:r>
            <a:r>
              <a:rPr lang="en-US" sz="1800"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infinity</a:t>
            </a:r>
            <a:r>
              <a:rPr lang="en-US" sz="1800"/>
              <a:t>,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v</a:t>
            </a:r>
            <a:r>
              <a:rPr lang="en-US" sz="1800"/>
              <a:t> is its projection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They depend only on line </a:t>
            </a:r>
            <a:r>
              <a:rPr lang="en-US" sz="1800">
                <a:latin typeface="Arial Italic" pitchFamily="-103" charset="0"/>
                <a:ea typeface="Arial Italic" pitchFamily="-103" charset="0"/>
                <a:cs typeface="Arial Italic" pitchFamily="-103" charset="0"/>
                <a:sym typeface="Arial Italic" pitchFamily="-103" charset="0"/>
              </a:rPr>
              <a:t>direction</a:t>
            </a:r>
            <a:endParaRPr lang="en-US" sz="1800">
              <a:latin typeface="Arial Italic" pitchFamily="-103" charset="0"/>
              <a:sym typeface="Arial Italic" pitchFamily="-103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1800"/>
              <a:t>Parallel lines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1800" baseline="-25000"/>
              <a:t>0</a:t>
            </a:r>
            <a:r>
              <a:rPr lang="en-US" sz="1800"/>
              <a:t> + t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D</a:t>
            </a:r>
            <a:r>
              <a:rPr lang="en-US" sz="1800"/>
              <a:t>,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1800" baseline="-25000"/>
              <a:t>1</a:t>
            </a:r>
            <a:r>
              <a:rPr lang="en-US" sz="1800"/>
              <a:t> + t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D </a:t>
            </a:r>
            <a:r>
              <a:rPr lang="en-US" sz="1800"/>
              <a:t>intersect at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1800" baseline="-25000"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∞</a:t>
            </a:r>
            <a:endParaRPr lang="en-US" sz="1800" baseline="-25000">
              <a:latin typeface="Symbol" pitchFamily="-103" charset="2"/>
              <a:sym typeface="Symbol" pitchFamily="-103" charset="2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3276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2667000" y="3124200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rot="10800000" flipH="1">
            <a:off x="2667000" y="2133600"/>
            <a:ext cx="228600" cy="9906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09800" y="2089150"/>
            <a:ext cx="3886200" cy="76200"/>
            <a:chOff x="0" y="0"/>
            <a:chExt cx="2448" cy="4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>
              <a:off x="0" y="28"/>
              <a:ext cx="244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29705" name="Oval 9"/>
            <p:cNvSpPr>
              <a:spLocks/>
            </p:cNvSpPr>
            <p:nvPr/>
          </p:nvSpPr>
          <p:spPr bwMode="auto">
            <a:xfrm>
              <a:off x="411" y="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29707" name="Rectangle 11"/>
          <p:cNvSpPr>
            <a:spLocks/>
          </p:cNvSpPr>
          <p:nvPr/>
        </p:nvSpPr>
        <p:spPr bwMode="auto">
          <a:xfrm>
            <a:off x="3286125" y="1651000"/>
            <a:ext cx="282575" cy="292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V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>
            <a:off x="2438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rot="10800000" flipH="1">
            <a:off x="2438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rot="10800000" flipH="1">
            <a:off x="2438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12" name="Oval 16"/>
          <p:cNvSpPr>
            <a:spLocks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pic>
        <p:nvPicPr>
          <p:cNvPr id="29713" name="Picture 1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7650" y="2944813"/>
            <a:ext cx="1287463" cy="407987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29714" name="Line 18"/>
          <p:cNvSpPr>
            <a:spLocks noChangeShapeType="1"/>
          </p:cNvSpPr>
          <p:nvPr/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15" name="Rectangle 19"/>
          <p:cNvSpPr>
            <a:spLocks/>
          </p:cNvSpPr>
          <p:nvPr/>
        </p:nvSpPr>
        <p:spPr bwMode="auto">
          <a:xfrm>
            <a:off x="3200400" y="2667000"/>
            <a:ext cx="469900" cy="406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0</a:t>
            </a:r>
          </a:p>
        </p:txBody>
      </p:sp>
      <p:sp>
        <p:nvSpPr>
          <p:cNvPr id="29716" name="Oval 20"/>
          <p:cNvSpPr>
            <a:spLocks/>
          </p:cNvSpPr>
          <p:nvPr/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rgbClr val="3333CC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29717" name="Rectangle 21"/>
          <p:cNvSpPr>
            <a:spLocks/>
          </p:cNvSpPr>
          <p:nvPr/>
        </p:nvSpPr>
        <p:spPr bwMode="auto">
          <a:xfrm>
            <a:off x="5791200" y="3048000"/>
            <a:ext cx="5461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D</a:t>
            </a:r>
          </a:p>
        </p:txBody>
      </p:sp>
      <p:sp>
        <p:nvSpPr>
          <p:cNvPr id="29718" name="Rectangle 22"/>
          <p:cNvSpPr>
            <a:spLocks/>
          </p:cNvSpPr>
          <p:nvPr/>
        </p:nvSpPr>
        <p:spPr bwMode="auto">
          <a:xfrm>
            <a:off x="5092700" y="3848100"/>
            <a:ext cx="850900" cy="7239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pic>
        <p:nvPicPr>
          <p:cNvPr id="29719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4300" y="4089400"/>
            <a:ext cx="863600" cy="190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29720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6800" y="5168900"/>
            <a:ext cx="1284288" cy="241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 rot="10800000" flipH="1">
            <a:off x="2133600" y="1752600"/>
            <a:ext cx="1143000" cy="3810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2133600" y="2133600"/>
            <a:ext cx="304800" cy="4572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Computing the horizon</a:t>
            </a:r>
          </a:p>
        </p:txBody>
      </p:sp>
      <p:sp>
        <p:nvSpPr>
          <p:cNvPr id="30725" name="Rectangle 5"/>
          <p:cNvSpPr>
            <a:spLocks noChangeArrowheads="1"/>
          </p:cNvSpPr>
          <p:nvPr>
            <p:ph type="body" idx="1"/>
          </p:nvPr>
        </p:nvSpPr>
        <p:spPr>
          <a:xfrm>
            <a:off x="685800" y="3733800"/>
            <a:ext cx="8153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Properties</a:t>
            </a:r>
          </a:p>
          <a:p>
            <a:pPr marL="782638" lvl="1">
              <a:buClr>
                <a:srgbClr val="000000"/>
              </a:buClr>
            </a:pP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1800"/>
              <a:t> is intersection of horizontal plane through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C</a:t>
            </a:r>
            <a:r>
              <a:rPr lang="en-US" sz="1800"/>
              <a:t> with image plane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Compute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r>
              <a:rPr lang="en-US" sz="1800"/>
              <a:t> from two sets of parallel lines on ground plane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All points at same height as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C</a:t>
            </a:r>
            <a:r>
              <a:rPr lang="en-US" sz="1800"/>
              <a:t> project to </a:t>
            </a:r>
            <a:r>
              <a:rPr lang="en-US" sz="18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endParaRPr lang="en-US" sz="1800">
              <a:latin typeface="Arial Bold" pitchFamily="-103" charset="0"/>
              <a:ea typeface="ヒラギノ角ゴ ProN W6" pitchFamily="-103" charset="-128"/>
              <a:cs typeface="ヒラギノ角ゴ ProN W6" pitchFamily="-103" charset="-128"/>
              <a:sym typeface="Arial Bold" pitchFamily="-103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/>
              <a:t>points higher than </a:t>
            </a:r>
            <a:r>
              <a:rPr lang="en-US" sz="16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C</a:t>
            </a:r>
            <a:r>
              <a:rPr lang="en-US" sz="1600"/>
              <a:t> project above </a:t>
            </a:r>
            <a:r>
              <a:rPr lang="en-US" sz="1600"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  <a:endParaRPr lang="en-US" sz="1600">
              <a:latin typeface="Arial Bold" pitchFamily="-103" charset="0"/>
              <a:ea typeface="ヒラギノ角ゴ ProN W6" pitchFamily="-103" charset="-128"/>
              <a:cs typeface="ヒラギノ角ゴ ProN W6" pitchFamily="-103" charset="-128"/>
              <a:sym typeface="Arial Bold" pitchFamily="-103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1800"/>
              <a:t>Provides way of comparing height of objects in the scene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3276600" y="9906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2438400" y="1828800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rot="10800000" flipH="1">
            <a:off x="2438400" y="2514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rot="10800000" flipH="1">
            <a:off x="2438400" y="990600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30" name="Oval 10"/>
          <p:cNvSpPr>
            <a:spLocks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rot="10800000" flipH="1">
            <a:off x="2438400" y="1752600"/>
            <a:ext cx="838200" cy="8382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438400" y="2514600"/>
            <a:ext cx="2286000" cy="839788"/>
            <a:chOff x="0" y="0"/>
            <a:chExt cx="1440" cy="529"/>
          </a:xfrm>
        </p:grpSpPr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>
              <a:off x="0" y="528"/>
              <a:ext cx="912" cy="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>
              <a:off x="528" y="0"/>
              <a:ext cx="912" cy="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 rot="10800000" flipH="1">
              <a:off x="912" y="0"/>
              <a:ext cx="528" cy="528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438400" y="1752600"/>
            <a:ext cx="2286000" cy="839788"/>
            <a:chOff x="0" y="0"/>
            <a:chExt cx="1440" cy="529"/>
          </a:xfrm>
        </p:grpSpPr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>
              <a:off x="0" y="528"/>
              <a:ext cx="912" cy="1"/>
            </a:xfrm>
            <a:prstGeom prst="line">
              <a:avLst/>
            </a:prstGeom>
            <a:noFill/>
            <a:ln w="19050" cap="flat">
              <a:solidFill>
                <a:srgbClr val="0066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0737" name="Line 17"/>
            <p:cNvSpPr>
              <a:spLocks noChangeShapeType="1"/>
            </p:cNvSpPr>
            <p:nvPr/>
          </p:nvSpPr>
          <p:spPr bwMode="auto">
            <a:xfrm>
              <a:off x="528" y="0"/>
              <a:ext cx="912" cy="1"/>
            </a:xfrm>
            <a:prstGeom prst="line">
              <a:avLst/>
            </a:prstGeom>
            <a:noFill/>
            <a:ln w="19050" cap="flat">
              <a:solidFill>
                <a:srgbClr val="0066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0738" name="Line 18"/>
            <p:cNvSpPr>
              <a:spLocks noChangeShapeType="1"/>
            </p:cNvSpPr>
            <p:nvPr/>
          </p:nvSpPr>
          <p:spPr bwMode="auto">
            <a:xfrm rot="10800000" flipH="1">
              <a:off x="912" y="0"/>
              <a:ext cx="528" cy="528"/>
            </a:xfrm>
            <a:prstGeom prst="line">
              <a:avLst/>
            </a:prstGeom>
            <a:noFill/>
            <a:ln w="19050" cap="flat">
              <a:solidFill>
                <a:srgbClr val="0066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30740" name="Line 20"/>
          <p:cNvSpPr>
            <a:spLocks noChangeShapeType="1"/>
          </p:cNvSpPr>
          <p:nvPr/>
        </p:nvSpPr>
        <p:spPr bwMode="auto">
          <a:xfrm>
            <a:off x="2209800" y="2133600"/>
            <a:ext cx="2057400" cy="1588"/>
          </a:xfrm>
          <a:prstGeom prst="line">
            <a:avLst/>
          </a:prstGeom>
          <a:noFill/>
          <a:ln w="12700" cap="flat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0741" name="Rectangle 21"/>
          <p:cNvSpPr>
            <a:spLocks/>
          </p:cNvSpPr>
          <p:nvPr/>
        </p:nvSpPr>
        <p:spPr bwMode="auto">
          <a:xfrm>
            <a:off x="4106863" y="3127375"/>
            <a:ext cx="1487487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ground plane</a:t>
            </a:r>
          </a:p>
        </p:txBody>
      </p:sp>
      <p:sp>
        <p:nvSpPr>
          <p:cNvPr id="30742" name="Rectangle 22"/>
          <p:cNvSpPr>
            <a:spLocks/>
          </p:cNvSpPr>
          <p:nvPr/>
        </p:nvSpPr>
        <p:spPr bwMode="auto">
          <a:xfrm>
            <a:off x="2717800" y="2190750"/>
            <a:ext cx="225425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l</a:t>
            </a:r>
          </a:p>
        </p:txBody>
      </p:sp>
      <p:sp>
        <p:nvSpPr>
          <p:cNvPr id="30743" name="Rectangle 23"/>
          <p:cNvSpPr>
            <a:spLocks/>
          </p:cNvSpPr>
          <p:nvPr/>
        </p:nvSpPr>
        <p:spPr bwMode="auto">
          <a:xfrm>
            <a:off x="1828800" y="2057400"/>
            <a:ext cx="338138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depth perception important?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90" y="1819967"/>
            <a:ext cx="4776610" cy="35808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745" y="3819896"/>
            <a:ext cx="26416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651733" y="1697428"/>
          <a:ext cx="2587625" cy="2046287"/>
        </p:xfrm>
        <a:graphic>
          <a:graphicData uri="http://schemas.openxmlformats.org/presentationml/2006/ole">
            <p:oleObj spid="_x0000_s925698" name="Acrobat Document" r:id="rId5" imgW="5054600" imgH="6527800" progId="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4745" y="6009118"/>
            <a:ext cx="281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Context for object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10190" y="5502252"/>
            <a:ext cx="490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Information on how to navigate in an environment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7891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2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5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6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899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0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1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2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3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7905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6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7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8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09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0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1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2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3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4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5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6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7917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37919" name="Rectangle 3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Are these guys the same height?</a:t>
            </a:r>
          </a:p>
        </p:txBody>
      </p:sp>
      <p:pic>
        <p:nvPicPr>
          <p:cNvPr id="37920" name="Picture 3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2775" y="2387600"/>
            <a:ext cx="330200" cy="11176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37921" name="Picture 3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37922" name="Picture 3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37923" name="Picture 3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8915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16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17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18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19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1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2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3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4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5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6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27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8929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0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1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2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3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4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5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6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7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8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39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40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41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38943" name="Rectangle 3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1971675"/>
            <a:ext cx="8239125" cy="3443288"/>
            <a:chOff x="0" y="0"/>
            <a:chExt cx="5190" cy="2169"/>
          </a:xfrm>
        </p:grpSpPr>
        <p:sp>
          <p:nvSpPr>
            <p:cNvPr id="38944" name="Line 32"/>
            <p:cNvSpPr>
              <a:spLocks noChangeShapeType="1"/>
            </p:cNvSpPr>
            <p:nvPr/>
          </p:nvSpPr>
          <p:spPr bwMode="auto">
            <a:xfrm flipH="1">
              <a:off x="0" y="463"/>
              <a:ext cx="5190" cy="1706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8945" name="Line 33"/>
            <p:cNvSpPr>
              <a:spLocks noChangeShapeType="1"/>
            </p:cNvSpPr>
            <p:nvPr/>
          </p:nvSpPr>
          <p:spPr bwMode="auto">
            <a:xfrm rot="10800000">
              <a:off x="0" y="0"/>
              <a:ext cx="5190" cy="463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pic>
        <p:nvPicPr>
          <p:cNvPr id="38947" name="Picture 3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38948" name="Picture 3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38949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38950" name="Rectangle 38"/>
          <p:cNvSpPr>
            <a:spLocks/>
          </p:cNvSpPr>
          <p:nvPr/>
        </p:nvSpPr>
        <p:spPr bwMode="auto">
          <a:xfrm>
            <a:off x="7158038" y="1595438"/>
            <a:ext cx="1233487" cy="622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Vanishing</a:t>
            </a:r>
          </a:p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Point</a:t>
            </a:r>
          </a:p>
        </p:txBody>
      </p:sp>
      <p:sp>
        <p:nvSpPr>
          <p:cNvPr id="38951" name="Line 39"/>
          <p:cNvSpPr>
            <a:spLocks noChangeShapeType="1"/>
          </p:cNvSpPr>
          <p:nvPr/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pic>
        <p:nvPicPr>
          <p:cNvPr id="38952" name="Picture 4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2775" y="2387600"/>
            <a:ext cx="330200" cy="11176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9939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1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9953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4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5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7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8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1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2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3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39967" name="Rectangle 3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Measuring height</a:t>
            </a: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rot="10800000">
            <a:off x="3343275" y="2695575"/>
            <a:ext cx="2524125" cy="202882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5867400" y="1219200"/>
            <a:ext cx="698500" cy="3505200"/>
            <a:chOff x="0" y="0"/>
            <a:chExt cx="440" cy="2208"/>
          </a:xfrm>
        </p:grpSpPr>
        <p:sp>
          <p:nvSpPr>
            <p:cNvPr id="39969" name="Rectangle 33"/>
            <p:cNvSpPr>
              <a:spLocks/>
            </p:cNvSpPr>
            <p:nvPr/>
          </p:nvSpPr>
          <p:spPr bwMode="auto">
            <a:xfrm>
              <a:off x="0" y="0"/>
              <a:ext cx="384" cy="2208"/>
            </a:xfrm>
            <a:prstGeom prst="rect">
              <a:avLst/>
            </a:prstGeom>
            <a:solidFill>
              <a:srgbClr val="000000"/>
            </a:solidFill>
            <a:ln w="2857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192" y="144"/>
              <a:ext cx="248" cy="1808"/>
              <a:chOff x="0" y="0"/>
              <a:chExt cx="248" cy="1808"/>
            </a:xfrm>
          </p:grpSpPr>
          <p:sp>
            <p:nvSpPr>
              <p:cNvPr id="39970" name="Rectangle 34"/>
              <p:cNvSpPr>
                <a:spLocks/>
              </p:cNvSpPr>
              <p:nvPr/>
            </p:nvSpPr>
            <p:spPr bwMode="auto">
              <a:xfrm>
                <a:off x="0" y="1536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1</a:t>
                </a:r>
              </a:p>
            </p:txBody>
          </p:sp>
          <p:sp>
            <p:nvSpPr>
              <p:cNvPr id="39971" name="Rectangle 35"/>
              <p:cNvSpPr>
                <a:spLocks/>
              </p:cNvSpPr>
              <p:nvPr/>
            </p:nvSpPr>
            <p:spPr bwMode="auto">
              <a:xfrm>
                <a:off x="0" y="1152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2</a:t>
                </a:r>
              </a:p>
            </p:txBody>
          </p:sp>
          <p:sp>
            <p:nvSpPr>
              <p:cNvPr id="39972" name="Rectangle 36"/>
              <p:cNvSpPr>
                <a:spLocks/>
              </p:cNvSpPr>
              <p:nvPr/>
            </p:nvSpPr>
            <p:spPr bwMode="auto">
              <a:xfrm>
                <a:off x="0" y="768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3</a:t>
                </a:r>
              </a:p>
            </p:txBody>
          </p:sp>
          <p:sp>
            <p:nvSpPr>
              <p:cNvPr id="39973" name="Rectangle 37"/>
              <p:cNvSpPr>
                <a:spLocks/>
              </p:cNvSpPr>
              <p:nvPr/>
            </p:nvSpPr>
            <p:spPr bwMode="auto">
              <a:xfrm>
                <a:off x="0" y="384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4</a:t>
                </a:r>
              </a:p>
            </p:txBody>
          </p:sp>
          <p:sp>
            <p:nvSpPr>
              <p:cNvPr id="39974" name="Rectangle 38"/>
              <p:cNvSpPr>
                <a:spLocks/>
              </p:cNvSpPr>
              <p:nvPr/>
            </p:nvSpPr>
            <p:spPr bwMode="auto">
              <a:xfrm>
                <a:off x="0" y="0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5</a:t>
                </a:r>
              </a:p>
            </p:txBody>
          </p:sp>
        </p:grpSp>
        <p:grpSp>
          <p:nvGrpSpPr>
            <p:cNvPr id="6" name="Group 62"/>
            <p:cNvGrpSpPr>
              <a:grpSpLocks/>
            </p:cNvGrpSpPr>
            <p:nvPr/>
          </p:nvGrpSpPr>
          <p:grpSpPr bwMode="auto">
            <a:xfrm>
              <a:off x="0" y="96"/>
              <a:ext cx="192" cy="2017"/>
              <a:chOff x="0" y="0"/>
              <a:chExt cx="192" cy="2017"/>
            </a:xfrm>
          </p:grpSpPr>
          <p:sp>
            <p:nvSpPr>
              <p:cNvPr id="39976" name="Line 40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77" name="Line 41"/>
              <p:cNvSpPr>
                <a:spLocks noChangeShapeType="1"/>
              </p:cNvSpPr>
              <p:nvPr/>
            </p:nvSpPr>
            <p:spPr bwMode="auto">
              <a:xfrm>
                <a:off x="0" y="192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78" name="Line 42"/>
              <p:cNvSpPr>
                <a:spLocks noChangeShapeType="1"/>
              </p:cNvSpPr>
              <p:nvPr/>
            </p:nvSpPr>
            <p:spPr bwMode="auto">
              <a:xfrm>
                <a:off x="0" y="182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79" name="Line 43"/>
              <p:cNvSpPr>
                <a:spLocks noChangeShapeType="1"/>
              </p:cNvSpPr>
              <p:nvPr/>
            </p:nvSpPr>
            <p:spPr bwMode="auto">
              <a:xfrm>
                <a:off x="0" y="1728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0" name="Line 44"/>
              <p:cNvSpPr>
                <a:spLocks noChangeShapeType="1"/>
              </p:cNvSpPr>
              <p:nvPr/>
            </p:nvSpPr>
            <p:spPr bwMode="auto">
              <a:xfrm>
                <a:off x="0" y="163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1" name="Line 45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2" name="Line 46"/>
              <p:cNvSpPr>
                <a:spLocks noChangeShapeType="1"/>
              </p:cNvSpPr>
              <p:nvPr/>
            </p:nvSpPr>
            <p:spPr bwMode="auto">
              <a:xfrm>
                <a:off x="0" y="144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3" name="Line 47"/>
              <p:cNvSpPr>
                <a:spLocks noChangeShapeType="1"/>
              </p:cNvSpPr>
              <p:nvPr/>
            </p:nvSpPr>
            <p:spPr bwMode="auto">
              <a:xfrm>
                <a:off x="0" y="1344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4" name="Line 48"/>
              <p:cNvSpPr>
                <a:spLocks noChangeShapeType="1"/>
              </p:cNvSpPr>
              <p:nvPr/>
            </p:nvSpPr>
            <p:spPr bwMode="auto">
              <a:xfrm>
                <a:off x="0" y="124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5" name="Line 49"/>
              <p:cNvSpPr>
                <a:spLocks noChangeShapeType="1"/>
              </p:cNvSpPr>
              <p:nvPr/>
            </p:nvSpPr>
            <p:spPr bwMode="auto">
              <a:xfrm>
                <a:off x="0" y="115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6" name="Line 50"/>
              <p:cNvSpPr>
                <a:spLocks noChangeShapeType="1"/>
              </p:cNvSpPr>
              <p:nvPr/>
            </p:nvSpPr>
            <p:spPr bwMode="auto">
              <a:xfrm>
                <a:off x="0" y="105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7" name="Line 51"/>
              <p:cNvSpPr>
                <a:spLocks noChangeShapeType="1"/>
              </p:cNvSpPr>
              <p:nvPr/>
            </p:nvSpPr>
            <p:spPr bwMode="auto">
              <a:xfrm>
                <a:off x="0" y="960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8" name="Line 52"/>
              <p:cNvSpPr>
                <a:spLocks noChangeShapeType="1"/>
              </p:cNvSpPr>
              <p:nvPr/>
            </p:nvSpPr>
            <p:spPr bwMode="auto">
              <a:xfrm>
                <a:off x="0" y="86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9" name="Line 53"/>
              <p:cNvSpPr>
                <a:spLocks noChangeShapeType="1"/>
              </p:cNvSpPr>
              <p:nvPr/>
            </p:nvSpPr>
            <p:spPr bwMode="auto">
              <a:xfrm>
                <a:off x="0" y="76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0" name="Line 54"/>
              <p:cNvSpPr>
                <a:spLocks noChangeShapeType="1"/>
              </p:cNvSpPr>
              <p:nvPr/>
            </p:nvSpPr>
            <p:spPr bwMode="auto">
              <a:xfrm>
                <a:off x="0" y="67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1" name="Line 55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2" name="Line 56"/>
              <p:cNvSpPr>
                <a:spLocks noChangeShapeType="1"/>
              </p:cNvSpPr>
              <p:nvPr/>
            </p:nvSpPr>
            <p:spPr bwMode="auto">
              <a:xfrm>
                <a:off x="0" y="48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3" name="Line 57"/>
              <p:cNvSpPr>
                <a:spLocks noChangeShapeType="1"/>
              </p:cNvSpPr>
              <p:nvPr/>
            </p:nvSpPr>
            <p:spPr bwMode="auto">
              <a:xfrm>
                <a:off x="0" y="38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4" name="Line 58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5" name="Line 59"/>
              <p:cNvSpPr>
                <a:spLocks noChangeShapeType="1"/>
              </p:cNvSpPr>
              <p:nvPr/>
            </p:nvSpPr>
            <p:spPr bwMode="auto">
              <a:xfrm>
                <a:off x="0" y="192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6" name="Line 60"/>
              <p:cNvSpPr>
                <a:spLocks noChangeShapeType="1"/>
              </p:cNvSpPr>
              <p:nvPr/>
            </p:nvSpPr>
            <p:spPr bwMode="auto">
              <a:xfrm>
                <a:off x="0" y="9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7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</p:grpSp>
      <p:sp>
        <p:nvSpPr>
          <p:cNvPr id="40000" name="Line 64"/>
          <p:cNvSpPr>
            <a:spLocks noChangeShapeType="1"/>
          </p:cNvSpPr>
          <p:nvPr/>
        </p:nvSpPr>
        <p:spPr bwMode="auto">
          <a:xfrm rot="10800000" flipH="1">
            <a:off x="3343275" y="1428750"/>
            <a:ext cx="2524125" cy="12763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5867400" y="1200150"/>
            <a:ext cx="1765300" cy="431800"/>
            <a:chOff x="0" y="0"/>
            <a:chExt cx="1112" cy="272"/>
          </a:xfrm>
        </p:grpSpPr>
        <p:sp>
          <p:nvSpPr>
            <p:cNvPr id="40001" name="Line 65"/>
            <p:cNvSpPr>
              <a:spLocks noChangeShapeType="1"/>
            </p:cNvSpPr>
            <p:nvPr/>
          </p:nvSpPr>
          <p:spPr bwMode="auto">
            <a:xfrm>
              <a:off x="0" y="144"/>
              <a:ext cx="624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2" name="Rectangle 66"/>
            <p:cNvSpPr>
              <a:spLocks/>
            </p:cNvSpPr>
            <p:nvPr/>
          </p:nvSpPr>
          <p:spPr bwMode="auto">
            <a:xfrm>
              <a:off x="576" y="0"/>
              <a:ext cx="536" cy="2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ts val="135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5.4</a:t>
              </a:r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657225" y="2686050"/>
            <a:ext cx="6975475" cy="2038350"/>
            <a:chOff x="0" y="0"/>
            <a:chExt cx="4394" cy="1284"/>
          </a:xfrm>
        </p:grpSpPr>
        <p:sp>
          <p:nvSpPr>
            <p:cNvPr id="40004" name="Line 68"/>
            <p:cNvSpPr>
              <a:spLocks noChangeShapeType="1"/>
            </p:cNvSpPr>
            <p:nvPr/>
          </p:nvSpPr>
          <p:spPr bwMode="auto">
            <a:xfrm rot="10800000">
              <a:off x="18" y="12"/>
              <a:ext cx="3264" cy="127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5" name="Line 69"/>
            <p:cNvSpPr>
              <a:spLocks noChangeShapeType="1"/>
            </p:cNvSpPr>
            <p:nvPr/>
          </p:nvSpPr>
          <p:spPr bwMode="auto">
            <a:xfrm>
              <a:off x="0" y="0"/>
              <a:ext cx="3276" cy="19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6" name="Line 70"/>
            <p:cNvSpPr>
              <a:spLocks noChangeShapeType="1"/>
            </p:cNvSpPr>
            <p:nvPr/>
          </p:nvSpPr>
          <p:spPr bwMode="auto">
            <a:xfrm>
              <a:off x="3276" y="192"/>
              <a:ext cx="630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7" name="Rectangle 71"/>
            <p:cNvSpPr>
              <a:spLocks/>
            </p:cNvSpPr>
            <p:nvPr/>
          </p:nvSpPr>
          <p:spPr bwMode="auto">
            <a:xfrm>
              <a:off x="3858" y="48"/>
              <a:ext cx="536" cy="2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ts val="135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2.8</a:t>
              </a:r>
            </a:p>
          </p:txBody>
        </p:sp>
      </p:grpSp>
      <p:pic>
        <p:nvPicPr>
          <p:cNvPr id="40009" name="Picture 7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0010" name="Picture 7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0011" name="Line 75"/>
          <p:cNvSpPr>
            <a:spLocks noChangeShapeType="1"/>
          </p:cNvSpPr>
          <p:nvPr/>
        </p:nvSpPr>
        <p:spPr bwMode="auto">
          <a:xfrm>
            <a:off x="0" y="2692400"/>
            <a:ext cx="9144000" cy="1588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018" name="Rectangle 82"/>
          <p:cNvSpPr>
            <a:spLocks/>
          </p:cNvSpPr>
          <p:nvPr/>
        </p:nvSpPr>
        <p:spPr bwMode="auto">
          <a:xfrm>
            <a:off x="838200" y="5562600"/>
            <a:ext cx="7556500" cy="49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What is the height of the camera?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8" grpId="0" animBg="1"/>
      <p:bldP spid="40000" grpId="0" animBg="1"/>
      <p:bldP spid="40018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39939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1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39953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4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5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7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8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1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2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3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39967" name="Rectangle 3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Measuring height</a:t>
            </a: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rot="10800000">
            <a:off x="3343275" y="2695575"/>
            <a:ext cx="2524125" cy="202882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5867400" y="1219200"/>
            <a:ext cx="698500" cy="3505200"/>
            <a:chOff x="0" y="0"/>
            <a:chExt cx="440" cy="2208"/>
          </a:xfrm>
        </p:grpSpPr>
        <p:sp>
          <p:nvSpPr>
            <p:cNvPr id="39969" name="Rectangle 33"/>
            <p:cNvSpPr>
              <a:spLocks/>
            </p:cNvSpPr>
            <p:nvPr/>
          </p:nvSpPr>
          <p:spPr bwMode="auto">
            <a:xfrm>
              <a:off x="0" y="0"/>
              <a:ext cx="384" cy="2208"/>
            </a:xfrm>
            <a:prstGeom prst="rect">
              <a:avLst/>
            </a:prstGeom>
            <a:solidFill>
              <a:srgbClr val="000000"/>
            </a:solidFill>
            <a:ln w="2857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192" y="144"/>
              <a:ext cx="248" cy="1808"/>
              <a:chOff x="0" y="0"/>
              <a:chExt cx="248" cy="1808"/>
            </a:xfrm>
          </p:grpSpPr>
          <p:sp>
            <p:nvSpPr>
              <p:cNvPr id="39970" name="Rectangle 34"/>
              <p:cNvSpPr>
                <a:spLocks/>
              </p:cNvSpPr>
              <p:nvPr/>
            </p:nvSpPr>
            <p:spPr bwMode="auto">
              <a:xfrm>
                <a:off x="0" y="1536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1</a:t>
                </a:r>
              </a:p>
            </p:txBody>
          </p:sp>
          <p:sp>
            <p:nvSpPr>
              <p:cNvPr id="39971" name="Rectangle 35"/>
              <p:cNvSpPr>
                <a:spLocks/>
              </p:cNvSpPr>
              <p:nvPr/>
            </p:nvSpPr>
            <p:spPr bwMode="auto">
              <a:xfrm>
                <a:off x="0" y="1152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2</a:t>
                </a:r>
              </a:p>
            </p:txBody>
          </p:sp>
          <p:sp>
            <p:nvSpPr>
              <p:cNvPr id="39972" name="Rectangle 36"/>
              <p:cNvSpPr>
                <a:spLocks/>
              </p:cNvSpPr>
              <p:nvPr/>
            </p:nvSpPr>
            <p:spPr bwMode="auto">
              <a:xfrm>
                <a:off x="0" y="768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3</a:t>
                </a:r>
              </a:p>
            </p:txBody>
          </p:sp>
          <p:sp>
            <p:nvSpPr>
              <p:cNvPr id="39973" name="Rectangle 37"/>
              <p:cNvSpPr>
                <a:spLocks/>
              </p:cNvSpPr>
              <p:nvPr/>
            </p:nvSpPr>
            <p:spPr bwMode="auto">
              <a:xfrm>
                <a:off x="0" y="384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4</a:t>
                </a:r>
              </a:p>
            </p:txBody>
          </p:sp>
          <p:sp>
            <p:nvSpPr>
              <p:cNvPr id="39974" name="Rectangle 38"/>
              <p:cNvSpPr>
                <a:spLocks/>
              </p:cNvSpPr>
              <p:nvPr/>
            </p:nvSpPr>
            <p:spPr bwMode="auto">
              <a:xfrm>
                <a:off x="0" y="0"/>
                <a:ext cx="248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5</a:t>
                </a:r>
              </a:p>
            </p:txBody>
          </p:sp>
        </p:grpSp>
        <p:grpSp>
          <p:nvGrpSpPr>
            <p:cNvPr id="6" name="Group 62"/>
            <p:cNvGrpSpPr>
              <a:grpSpLocks/>
            </p:cNvGrpSpPr>
            <p:nvPr/>
          </p:nvGrpSpPr>
          <p:grpSpPr bwMode="auto">
            <a:xfrm>
              <a:off x="0" y="96"/>
              <a:ext cx="192" cy="2017"/>
              <a:chOff x="0" y="0"/>
              <a:chExt cx="192" cy="2017"/>
            </a:xfrm>
          </p:grpSpPr>
          <p:sp>
            <p:nvSpPr>
              <p:cNvPr id="39976" name="Line 40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77" name="Line 41"/>
              <p:cNvSpPr>
                <a:spLocks noChangeShapeType="1"/>
              </p:cNvSpPr>
              <p:nvPr/>
            </p:nvSpPr>
            <p:spPr bwMode="auto">
              <a:xfrm>
                <a:off x="0" y="192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78" name="Line 42"/>
              <p:cNvSpPr>
                <a:spLocks noChangeShapeType="1"/>
              </p:cNvSpPr>
              <p:nvPr/>
            </p:nvSpPr>
            <p:spPr bwMode="auto">
              <a:xfrm>
                <a:off x="0" y="182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79" name="Line 43"/>
              <p:cNvSpPr>
                <a:spLocks noChangeShapeType="1"/>
              </p:cNvSpPr>
              <p:nvPr/>
            </p:nvSpPr>
            <p:spPr bwMode="auto">
              <a:xfrm>
                <a:off x="0" y="1728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0" name="Line 44"/>
              <p:cNvSpPr>
                <a:spLocks noChangeShapeType="1"/>
              </p:cNvSpPr>
              <p:nvPr/>
            </p:nvSpPr>
            <p:spPr bwMode="auto">
              <a:xfrm>
                <a:off x="0" y="163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1" name="Line 45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2" name="Line 46"/>
              <p:cNvSpPr>
                <a:spLocks noChangeShapeType="1"/>
              </p:cNvSpPr>
              <p:nvPr/>
            </p:nvSpPr>
            <p:spPr bwMode="auto">
              <a:xfrm>
                <a:off x="0" y="144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3" name="Line 47"/>
              <p:cNvSpPr>
                <a:spLocks noChangeShapeType="1"/>
              </p:cNvSpPr>
              <p:nvPr/>
            </p:nvSpPr>
            <p:spPr bwMode="auto">
              <a:xfrm>
                <a:off x="0" y="1344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4" name="Line 48"/>
              <p:cNvSpPr>
                <a:spLocks noChangeShapeType="1"/>
              </p:cNvSpPr>
              <p:nvPr/>
            </p:nvSpPr>
            <p:spPr bwMode="auto">
              <a:xfrm>
                <a:off x="0" y="124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5" name="Line 49"/>
              <p:cNvSpPr>
                <a:spLocks noChangeShapeType="1"/>
              </p:cNvSpPr>
              <p:nvPr/>
            </p:nvSpPr>
            <p:spPr bwMode="auto">
              <a:xfrm>
                <a:off x="0" y="115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6" name="Line 50"/>
              <p:cNvSpPr>
                <a:spLocks noChangeShapeType="1"/>
              </p:cNvSpPr>
              <p:nvPr/>
            </p:nvSpPr>
            <p:spPr bwMode="auto">
              <a:xfrm>
                <a:off x="0" y="105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7" name="Line 51"/>
              <p:cNvSpPr>
                <a:spLocks noChangeShapeType="1"/>
              </p:cNvSpPr>
              <p:nvPr/>
            </p:nvSpPr>
            <p:spPr bwMode="auto">
              <a:xfrm>
                <a:off x="0" y="960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8" name="Line 52"/>
              <p:cNvSpPr>
                <a:spLocks noChangeShapeType="1"/>
              </p:cNvSpPr>
              <p:nvPr/>
            </p:nvSpPr>
            <p:spPr bwMode="auto">
              <a:xfrm>
                <a:off x="0" y="86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89" name="Line 53"/>
              <p:cNvSpPr>
                <a:spLocks noChangeShapeType="1"/>
              </p:cNvSpPr>
              <p:nvPr/>
            </p:nvSpPr>
            <p:spPr bwMode="auto">
              <a:xfrm>
                <a:off x="0" y="76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0" name="Line 54"/>
              <p:cNvSpPr>
                <a:spLocks noChangeShapeType="1"/>
              </p:cNvSpPr>
              <p:nvPr/>
            </p:nvSpPr>
            <p:spPr bwMode="auto">
              <a:xfrm>
                <a:off x="0" y="672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1" name="Line 55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2" name="Line 56"/>
              <p:cNvSpPr>
                <a:spLocks noChangeShapeType="1"/>
              </p:cNvSpPr>
              <p:nvPr/>
            </p:nvSpPr>
            <p:spPr bwMode="auto">
              <a:xfrm>
                <a:off x="0" y="48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3" name="Line 57"/>
              <p:cNvSpPr>
                <a:spLocks noChangeShapeType="1"/>
              </p:cNvSpPr>
              <p:nvPr/>
            </p:nvSpPr>
            <p:spPr bwMode="auto">
              <a:xfrm>
                <a:off x="0" y="384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4" name="Line 58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5" name="Line 59"/>
              <p:cNvSpPr>
                <a:spLocks noChangeShapeType="1"/>
              </p:cNvSpPr>
              <p:nvPr/>
            </p:nvSpPr>
            <p:spPr bwMode="auto">
              <a:xfrm>
                <a:off x="0" y="192"/>
                <a:ext cx="192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6" name="Line 60"/>
              <p:cNvSpPr>
                <a:spLocks noChangeShapeType="1"/>
              </p:cNvSpPr>
              <p:nvPr/>
            </p:nvSpPr>
            <p:spPr bwMode="auto">
              <a:xfrm>
                <a:off x="0" y="96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39997" name="Line 61"/>
              <p:cNvSpPr>
                <a:spLocks noChangeShapeType="1"/>
              </p:cNvSpPr>
              <p:nvPr/>
            </p:nvSpPr>
            <p:spPr bwMode="auto">
              <a:xfrm>
                <a:off x="0" y="0"/>
                <a:ext cx="96" cy="1"/>
              </a:xfrm>
              <a:prstGeom prst="lin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</p:grpSp>
      <p:sp>
        <p:nvSpPr>
          <p:cNvPr id="40000" name="Line 64"/>
          <p:cNvSpPr>
            <a:spLocks noChangeShapeType="1"/>
          </p:cNvSpPr>
          <p:nvPr/>
        </p:nvSpPr>
        <p:spPr bwMode="auto">
          <a:xfrm rot="10800000" flipH="1">
            <a:off x="3343275" y="1428750"/>
            <a:ext cx="2524125" cy="127635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5867400" y="1200150"/>
            <a:ext cx="1765300" cy="431800"/>
            <a:chOff x="0" y="0"/>
            <a:chExt cx="1112" cy="272"/>
          </a:xfrm>
        </p:grpSpPr>
        <p:sp>
          <p:nvSpPr>
            <p:cNvPr id="40001" name="Line 65"/>
            <p:cNvSpPr>
              <a:spLocks noChangeShapeType="1"/>
            </p:cNvSpPr>
            <p:nvPr/>
          </p:nvSpPr>
          <p:spPr bwMode="auto">
            <a:xfrm>
              <a:off x="0" y="144"/>
              <a:ext cx="624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2" name="Rectangle 66"/>
            <p:cNvSpPr>
              <a:spLocks/>
            </p:cNvSpPr>
            <p:nvPr/>
          </p:nvSpPr>
          <p:spPr bwMode="auto">
            <a:xfrm>
              <a:off x="576" y="0"/>
              <a:ext cx="536" cy="2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ts val="135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5.4</a:t>
              </a:r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657225" y="2686050"/>
            <a:ext cx="6975475" cy="2038350"/>
            <a:chOff x="0" y="0"/>
            <a:chExt cx="4394" cy="1284"/>
          </a:xfrm>
        </p:grpSpPr>
        <p:sp>
          <p:nvSpPr>
            <p:cNvPr id="40004" name="Line 68"/>
            <p:cNvSpPr>
              <a:spLocks noChangeShapeType="1"/>
            </p:cNvSpPr>
            <p:nvPr/>
          </p:nvSpPr>
          <p:spPr bwMode="auto">
            <a:xfrm rot="10800000">
              <a:off x="18" y="12"/>
              <a:ext cx="3264" cy="127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5" name="Line 69"/>
            <p:cNvSpPr>
              <a:spLocks noChangeShapeType="1"/>
            </p:cNvSpPr>
            <p:nvPr/>
          </p:nvSpPr>
          <p:spPr bwMode="auto">
            <a:xfrm>
              <a:off x="0" y="0"/>
              <a:ext cx="3276" cy="19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6" name="Line 70"/>
            <p:cNvSpPr>
              <a:spLocks noChangeShapeType="1"/>
            </p:cNvSpPr>
            <p:nvPr/>
          </p:nvSpPr>
          <p:spPr bwMode="auto">
            <a:xfrm>
              <a:off x="3276" y="192"/>
              <a:ext cx="630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007" name="Rectangle 71"/>
            <p:cNvSpPr>
              <a:spLocks/>
            </p:cNvSpPr>
            <p:nvPr/>
          </p:nvSpPr>
          <p:spPr bwMode="auto">
            <a:xfrm>
              <a:off x="3858" y="48"/>
              <a:ext cx="536" cy="2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ts val="135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2.8</a:t>
              </a:r>
            </a:p>
          </p:txBody>
        </p:sp>
      </p:grpSp>
      <p:pic>
        <p:nvPicPr>
          <p:cNvPr id="40009" name="Picture 7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0010" name="Picture 7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9" name="Group 81"/>
          <p:cNvGrpSpPr>
            <a:grpSpLocks/>
          </p:cNvGrpSpPr>
          <p:nvPr/>
        </p:nvGrpSpPr>
        <p:grpSpPr bwMode="auto">
          <a:xfrm>
            <a:off x="0" y="1901825"/>
            <a:ext cx="9144000" cy="815975"/>
            <a:chOff x="0" y="0"/>
            <a:chExt cx="5760" cy="514"/>
          </a:xfrm>
        </p:grpSpPr>
        <p:grpSp>
          <p:nvGrpSpPr>
            <p:cNvPr id="10" name="Group 77"/>
            <p:cNvGrpSpPr>
              <a:grpSpLocks/>
            </p:cNvGrpSpPr>
            <p:nvPr/>
          </p:nvGrpSpPr>
          <p:grpSpPr bwMode="auto">
            <a:xfrm>
              <a:off x="0" y="242"/>
              <a:ext cx="5760" cy="272"/>
              <a:chOff x="0" y="0"/>
              <a:chExt cx="5760" cy="272"/>
            </a:xfrm>
          </p:grpSpPr>
          <p:sp>
            <p:nvSpPr>
              <p:cNvPr id="40011" name="Line 75"/>
              <p:cNvSpPr>
                <a:spLocks noChangeShapeType="1"/>
              </p:cNvSpPr>
              <p:nvPr/>
            </p:nvSpPr>
            <p:spPr bwMode="auto">
              <a:xfrm>
                <a:off x="0" y="256"/>
                <a:ext cx="5760" cy="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40012" name="Rectangle 76"/>
              <p:cNvSpPr>
                <a:spLocks/>
              </p:cNvSpPr>
              <p:nvPr/>
            </p:nvSpPr>
            <p:spPr bwMode="auto">
              <a:xfrm>
                <a:off x="4242" y="0"/>
                <a:ext cx="440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algn="ctr" defTabSz="914400" fontAlgn="base">
                  <a:spcBef>
                    <a:spcPts val="135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3.3</a:t>
                </a:r>
              </a:p>
            </p:txBody>
          </p:sp>
        </p:grpSp>
        <p:grpSp>
          <p:nvGrpSpPr>
            <p:cNvPr id="11" name="Group 80"/>
            <p:cNvGrpSpPr>
              <a:grpSpLocks/>
            </p:cNvGrpSpPr>
            <p:nvPr/>
          </p:nvGrpSpPr>
          <p:grpSpPr bwMode="auto">
            <a:xfrm>
              <a:off x="4383" y="0"/>
              <a:ext cx="1042" cy="338"/>
              <a:chOff x="0" y="0"/>
              <a:chExt cx="1042" cy="338"/>
            </a:xfrm>
          </p:grpSpPr>
          <p:sp>
            <p:nvSpPr>
              <p:cNvPr id="40014" name="Rectangle 78"/>
              <p:cNvSpPr>
                <a:spLocks/>
              </p:cNvSpPr>
              <p:nvPr/>
            </p:nvSpPr>
            <p:spPr bwMode="auto">
              <a:xfrm>
                <a:off x="0" y="0"/>
                <a:ext cx="1042" cy="22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ea typeface="Arial" pitchFamily="-103" charset="0"/>
                    <a:cs typeface="Arial" pitchFamily="-103" charset="0"/>
                    <a:sym typeface="Arial" pitchFamily="-103" charset="0"/>
                  </a:rPr>
                  <a:t>Camera height</a:t>
                </a:r>
              </a:p>
            </p:txBody>
          </p:sp>
          <p:sp>
            <p:nvSpPr>
              <p:cNvPr id="40015" name="Line 79"/>
              <p:cNvSpPr>
                <a:spLocks noChangeShapeType="1"/>
              </p:cNvSpPr>
              <p:nvPr/>
            </p:nvSpPr>
            <p:spPr bwMode="auto">
              <a:xfrm flipH="1">
                <a:off x="225" y="194"/>
                <a:ext cx="288" cy="144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</p:grpSp>
      <p:sp>
        <p:nvSpPr>
          <p:cNvPr id="40018" name="Rectangle 82"/>
          <p:cNvSpPr>
            <a:spLocks/>
          </p:cNvSpPr>
          <p:nvPr/>
        </p:nvSpPr>
        <p:spPr bwMode="auto">
          <a:xfrm>
            <a:off x="838200" y="5562600"/>
            <a:ext cx="7556500" cy="49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What is the height of the camera?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8" grpId="0" animBg="1"/>
      <p:bldP spid="40000" grpId="0" animBg="1"/>
      <p:bldP spid="40018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3505200" y="2438400"/>
            <a:ext cx="6985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q</a:t>
            </a:r>
            <a:r>
              <a:rPr lang="en-US" sz="1600" baseline="-25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971800" y="1752600"/>
            <a:ext cx="2838450" cy="838200"/>
            <a:chOff x="0" y="0"/>
            <a:chExt cx="1788" cy="528"/>
          </a:xfrm>
        </p:grpSpPr>
        <p:sp>
          <p:nvSpPr>
            <p:cNvPr id="40963" name="Line 3"/>
            <p:cNvSpPr>
              <a:spLocks noChangeShapeType="1"/>
            </p:cNvSpPr>
            <p:nvPr/>
          </p:nvSpPr>
          <p:spPr bwMode="auto">
            <a:xfrm>
              <a:off x="0" y="0"/>
              <a:ext cx="1488" cy="52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964" name="Line 4"/>
            <p:cNvSpPr>
              <a:spLocks noChangeShapeType="1"/>
            </p:cNvSpPr>
            <p:nvPr/>
          </p:nvSpPr>
          <p:spPr bwMode="auto">
            <a:xfrm>
              <a:off x="0" y="0"/>
              <a:ext cx="1632" cy="38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965" name="Line 5"/>
            <p:cNvSpPr>
              <a:spLocks noChangeShapeType="1"/>
            </p:cNvSpPr>
            <p:nvPr/>
          </p:nvSpPr>
          <p:spPr bwMode="auto">
            <a:xfrm>
              <a:off x="0" y="0"/>
              <a:ext cx="172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966" name="Line 6"/>
            <p:cNvSpPr>
              <a:spLocks noChangeShapeType="1"/>
            </p:cNvSpPr>
            <p:nvPr/>
          </p:nvSpPr>
          <p:spPr bwMode="auto">
            <a:xfrm>
              <a:off x="0" y="0"/>
              <a:ext cx="1788" cy="22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40968" name="Rectangle 8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Computing vanishing</a:t>
            </a:r>
            <a:r>
              <a:rPr lang="en-US" dirty="0" smtClean="0"/>
              <a:t> points (</a:t>
            </a:r>
            <a:r>
              <a:rPr lang="en-US" dirty="0"/>
              <a:t>from lines)</a:t>
            </a:r>
          </a:p>
        </p:txBody>
      </p:sp>
      <p:sp>
        <p:nvSpPr>
          <p:cNvPr id="40969" name="Rectangle 9"/>
          <p:cNvSpPr>
            <a:spLocks noChangeArrowheads="1"/>
          </p:cNvSpPr>
          <p:nvPr>
            <p:ph type="body" idx="1"/>
          </p:nvPr>
        </p:nvSpPr>
        <p:spPr>
          <a:xfrm>
            <a:off x="685800" y="3657600"/>
            <a:ext cx="7848600" cy="26289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</a:p>
        </p:txBody>
      </p:sp>
      <p:sp>
        <p:nvSpPr>
          <p:cNvPr id="40970" name="Rectangle 10"/>
          <p:cNvSpPr>
            <a:spLocks/>
          </p:cNvSpPr>
          <p:nvPr/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2514600" y="1752600"/>
            <a:ext cx="4191000" cy="15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rot="10800000" flipH="1">
            <a:off x="4572000" y="1752600"/>
            <a:ext cx="1600200" cy="16002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 flipH="1">
            <a:off x="3333750" y="1752600"/>
            <a:ext cx="2838450" cy="1143000"/>
            <a:chOff x="0" y="0"/>
            <a:chExt cx="1788" cy="720"/>
          </a:xfrm>
        </p:grpSpPr>
        <p:sp>
          <p:nvSpPr>
            <p:cNvPr id="40975" name="Line 15"/>
            <p:cNvSpPr>
              <a:spLocks noChangeShapeType="1"/>
            </p:cNvSpPr>
            <p:nvPr/>
          </p:nvSpPr>
          <p:spPr bwMode="auto">
            <a:xfrm>
              <a:off x="0" y="0"/>
              <a:ext cx="1296" cy="72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976" name="Line 16"/>
            <p:cNvSpPr>
              <a:spLocks noChangeShapeType="1"/>
            </p:cNvSpPr>
            <p:nvPr/>
          </p:nvSpPr>
          <p:spPr bwMode="auto">
            <a:xfrm>
              <a:off x="0" y="0"/>
              <a:ext cx="1488" cy="52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977" name="Line 17"/>
            <p:cNvSpPr>
              <a:spLocks noChangeShapeType="1"/>
            </p:cNvSpPr>
            <p:nvPr/>
          </p:nvSpPr>
          <p:spPr bwMode="auto">
            <a:xfrm>
              <a:off x="0" y="0"/>
              <a:ext cx="1632" cy="38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>
              <a:off x="0" y="0"/>
              <a:ext cx="172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>
              <a:off x="0" y="0"/>
              <a:ext cx="1788" cy="22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40981" name="Oval 21"/>
          <p:cNvSpPr>
            <a:spLocks/>
          </p:cNvSpPr>
          <p:nvPr/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82" name="Rectangle 22"/>
          <p:cNvSpPr>
            <a:spLocks/>
          </p:cNvSpPr>
          <p:nvPr/>
        </p:nvSpPr>
        <p:spPr bwMode="auto">
          <a:xfrm>
            <a:off x="2743200" y="1447800"/>
            <a:ext cx="3937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v</a:t>
            </a:r>
          </a:p>
        </p:txBody>
      </p:sp>
      <p:sp>
        <p:nvSpPr>
          <p:cNvPr id="40983" name="Rectangle 23"/>
          <p:cNvSpPr>
            <a:spLocks/>
          </p:cNvSpPr>
          <p:nvPr/>
        </p:nvSpPr>
        <p:spPr bwMode="auto">
          <a:xfrm>
            <a:off x="4495800" y="3244850"/>
            <a:ext cx="6985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1600" baseline="-25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1</a:t>
            </a:r>
          </a:p>
        </p:txBody>
      </p:sp>
      <p:sp>
        <p:nvSpPr>
          <p:cNvPr id="40984" name="Oval 24"/>
          <p:cNvSpPr>
            <a:spLocks/>
          </p:cNvSpPr>
          <p:nvPr/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85" name="Oval 25"/>
          <p:cNvSpPr>
            <a:spLocks/>
          </p:cNvSpPr>
          <p:nvPr/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86" name="Rectangle 26"/>
          <p:cNvSpPr>
            <a:spLocks/>
          </p:cNvSpPr>
          <p:nvPr/>
        </p:nvSpPr>
        <p:spPr bwMode="auto">
          <a:xfrm>
            <a:off x="5029200" y="2743200"/>
            <a:ext cx="6985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p</a:t>
            </a:r>
            <a:r>
              <a:rPr lang="en-US" sz="1600" baseline="-25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</a:t>
            </a:r>
          </a:p>
        </p:txBody>
      </p:sp>
      <p:sp>
        <p:nvSpPr>
          <p:cNvPr id="40987" name="Oval 27"/>
          <p:cNvSpPr>
            <a:spLocks/>
          </p:cNvSpPr>
          <p:nvPr/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88" name="Oval 28"/>
          <p:cNvSpPr>
            <a:spLocks/>
          </p:cNvSpPr>
          <p:nvPr/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0989" name="Rectangle 29"/>
          <p:cNvSpPr>
            <a:spLocks/>
          </p:cNvSpPr>
          <p:nvPr/>
        </p:nvSpPr>
        <p:spPr bwMode="auto">
          <a:xfrm>
            <a:off x="4114800" y="2133600"/>
            <a:ext cx="69850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q</a:t>
            </a:r>
            <a:r>
              <a:rPr lang="en-US" sz="1600" baseline="-25000">
                <a:solidFill>
                  <a:srgbClr val="00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2</a:t>
            </a:r>
          </a:p>
        </p:txBody>
      </p:sp>
      <p:pic>
        <p:nvPicPr>
          <p:cNvPr id="40990" name="Picture 3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85800" y="1752600"/>
            <a:ext cx="7861300" cy="4445000"/>
            <a:chOff x="0" y="0"/>
            <a:chExt cx="4952" cy="2800"/>
          </a:xfrm>
        </p:grpSpPr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1440" y="0"/>
              <a:ext cx="1788" cy="528"/>
              <a:chOff x="0" y="0"/>
              <a:chExt cx="1788" cy="528"/>
            </a:xfrm>
          </p:grpSpPr>
          <p:sp>
            <p:nvSpPr>
              <p:cNvPr id="40991" name="Line 3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40992" name="Line 32"/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40993" name="Line 33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40994" name="Line 3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  <p:sp>
          <p:nvSpPr>
            <p:cNvPr id="40996" name="Rectangle 36"/>
            <p:cNvSpPr>
              <a:spLocks/>
            </p:cNvSpPr>
            <p:nvPr/>
          </p:nvSpPr>
          <p:spPr bwMode="auto">
            <a:xfrm>
              <a:off x="0" y="1776"/>
              <a:ext cx="4952" cy="102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82588" indent="-342900" defTabSz="914400" fontAlgn="base">
                <a:spcBef>
                  <a:spcPts val="55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Least squares version</a:t>
              </a:r>
            </a:p>
            <a:p>
              <a:pPr marL="382588" indent="-342900" defTabSz="914400" fontAlgn="base">
                <a:spcBef>
                  <a:spcPts val="413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-103" charset="0"/>
                <a:buChar char="•"/>
              </a:pPr>
              <a:r>
                <a:rPr lang="en-US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Better to use more than two lines and compute the “closest” point of intersection</a:t>
              </a:r>
            </a:p>
            <a:p>
              <a:pPr marL="382588" indent="-342900" defTabSz="914400" fontAlgn="base">
                <a:spcBef>
                  <a:spcPts val="413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-103" charset="0"/>
                <a:buChar char="•"/>
              </a:pPr>
              <a:r>
                <a:rPr lang="en-US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See notes by </a:t>
              </a:r>
              <a:r>
                <a:rPr lang="en-US" u="sng">
                  <a:solidFill>
                    <a:srgbClr val="0000FF"/>
                  </a:solidFill>
                  <a:ea typeface="Arial" pitchFamily="-103" charset="0"/>
                  <a:cs typeface="Arial" pitchFamily="-103" charset="0"/>
                  <a:sym typeface="Arial" pitchFamily="-103" charset="0"/>
                  <a:hlinkClick r:id="rId3"/>
                </a:rPr>
                <a:t>Bob Collins </a:t>
              </a:r>
              <a:r>
                <a:rPr lang="en-US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for one good way of doing this:</a:t>
              </a:r>
            </a:p>
            <a:p>
              <a:pPr marL="382588" indent="-342900" defTabSz="914400" fontAlgn="base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itchFamily="-103" charset="0"/>
                <a:buChar char="–"/>
              </a:pPr>
              <a:r>
                <a:rPr lang="en-US" sz="1600" u="sng">
                  <a:solidFill>
                    <a:srgbClr val="0000FF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http://www-2</a:t>
              </a:r>
              <a:r>
                <a:rPr lang="en-US" sz="1600" u="sng">
                  <a:solidFill>
                    <a:srgbClr val="0000FF"/>
                  </a:solidFill>
                  <a:ea typeface="Arial" pitchFamily="-103" charset="0"/>
                  <a:cs typeface="Arial" pitchFamily="-103" charset="0"/>
                  <a:sym typeface="Arial" pitchFamily="-103" charset="0"/>
                  <a:hlinkClick r:id="rId4"/>
                </a:rPr>
                <a:t>.cs.cmu.edu/~ph/869/www/notes/vanishing.txt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 rot="10800000" flipH="1">
            <a:off x="2628900" y="1797050"/>
            <a:ext cx="304800" cy="5334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 rot="10800000" flipH="1">
            <a:off x="2209800" y="1447800"/>
            <a:ext cx="1600200" cy="6858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1828800" y="2057400"/>
            <a:ext cx="338138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C</a:t>
            </a:r>
          </a:p>
        </p:txBody>
      </p:sp>
      <p:sp>
        <p:nvSpPr>
          <p:cNvPr id="41989" name="Rectangle 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rot="10800000" flipH="1">
            <a:off x="2438400" y="2514600"/>
            <a:ext cx="838200" cy="838200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1991" name="Oval 7"/>
          <p:cNvSpPr>
            <a:spLocks/>
          </p:cNvSpPr>
          <p:nvPr/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438400" y="2514600"/>
            <a:ext cx="2286000" cy="839788"/>
            <a:chOff x="0" y="0"/>
            <a:chExt cx="1440" cy="529"/>
          </a:xfrm>
        </p:grpSpPr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>
              <a:off x="0" y="528"/>
              <a:ext cx="912" cy="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1993" name="Line 9"/>
            <p:cNvSpPr>
              <a:spLocks noChangeShapeType="1"/>
            </p:cNvSpPr>
            <p:nvPr/>
          </p:nvSpPr>
          <p:spPr bwMode="auto">
            <a:xfrm>
              <a:off x="528" y="0"/>
              <a:ext cx="912" cy="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1994" name="Line 10"/>
            <p:cNvSpPr>
              <a:spLocks noChangeShapeType="1"/>
            </p:cNvSpPr>
            <p:nvPr/>
          </p:nvSpPr>
          <p:spPr bwMode="auto">
            <a:xfrm rot="10800000" flipH="1">
              <a:off x="912" y="0"/>
              <a:ext cx="528" cy="528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41996" name="Rectangle 12"/>
          <p:cNvSpPr>
            <a:spLocks/>
          </p:cNvSpPr>
          <p:nvPr/>
        </p:nvSpPr>
        <p:spPr bwMode="auto">
          <a:xfrm>
            <a:off x="4106863" y="3127375"/>
            <a:ext cx="1487487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ground plane</a:t>
            </a: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rot="10800000" flipH="1">
            <a:off x="3810000" y="1524000"/>
            <a:ext cx="1588" cy="1371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1998" name="Oval 14"/>
          <p:cNvSpPr>
            <a:spLocks/>
          </p:cNvSpPr>
          <p:nvPr/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1999" name="Oval 15"/>
          <p:cNvSpPr>
            <a:spLocks/>
          </p:cNvSpPr>
          <p:nvPr/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2000" name="Rectangle 16"/>
          <p:cNvSpPr>
            <a:spLocks/>
          </p:cNvSpPr>
          <p:nvPr/>
        </p:nvSpPr>
        <p:spPr bwMode="auto">
          <a:xfrm>
            <a:off x="679450" y="3657600"/>
            <a:ext cx="8255000" cy="800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defTabSz="914400" fontAlgn="base">
              <a:spcBef>
                <a:spcPts val="55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Compute Z from image measurements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Need more than vanishing points to do this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209800" y="1447800"/>
            <a:ext cx="1066800" cy="1143000"/>
            <a:chOff x="0" y="0"/>
            <a:chExt cx="672" cy="720"/>
          </a:xfrm>
        </p:grpSpPr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flipH="1">
              <a:off x="0" y="192"/>
              <a:ext cx="192" cy="528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 flipH="1">
              <a:off x="480" y="0"/>
              <a:ext cx="192" cy="528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2003" name="Line 19"/>
            <p:cNvSpPr>
              <a:spLocks noChangeShapeType="1"/>
            </p:cNvSpPr>
            <p:nvPr/>
          </p:nvSpPr>
          <p:spPr bwMode="auto">
            <a:xfrm rot="10800000" flipH="1">
              <a:off x="0" y="528"/>
              <a:ext cx="480" cy="192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 rot="10800000" flipH="1">
              <a:off x="192" y="0"/>
              <a:ext cx="480" cy="192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2007" name="Oval 23"/>
          <p:cNvSpPr>
            <a:spLocks/>
          </p:cNvSpPr>
          <p:nvPr/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2008" name="Oval 24"/>
          <p:cNvSpPr>
            <a:spLocks/>
          </p:cNvSpPr>
          <p:nvPr/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2009" name="Rectangle 25"/>
          <p:cNvSpPr>
            <a:spLocks/>
          </p:cNvSpPr>
          <p:nvPr/>
        </p:nvSpPr>
        <p:spPr bwMode="auto">
          <a:xfrm>
            <a:off x="3810000" y="1981200"/>
            <a:ext cx="32385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cross ratio</a:t>
            </a:r>
          </a:p>
        </p:txBody>
      </p:sp>
      <p:sp>
        <p:nvSpPr>
          <p:cNvPr id="43011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990600"/>
            <a:ext cx="7772400" cy="30099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A Projective Invariant</a:t>
            </a:r>
          </a:p>
          <a:p>
            <a:pPr marL="782638" lvl="1">
              <a:buClr>
                <a:srgbClr val="000000"/>
              </a:buClr>
            </a:pPr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43012" name="Rectangle 4"/>
          <p:cNvSpPr>
            <a:spLocks/>
          </p:cNvSpPr>
          <p:nvPr/>
        </p:nvSpPr>
        <p:spPr bwMode="auto">
          <a:xfrm>
            <a:off x="685800" y="5181600"/>
            <a:ext cx="8470900" cy="109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Can permute the point ordering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3" charset="0"/>
              <a:buChar char="•"/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4! = 24 different orders (but only 6 distinct values)</a:t>
            </a:r>
          </a:p>
          <a:p>
            <a:pPr marL="382588" indent="-342900" defTabSz="914400" fontAlgn="base">
              <a:spcBef>
                <a:spcPts val="45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This is the fundamental invariant of projective geometry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09600" y="2133600"/>
            <a:ext cx="7889875" cy="2476500"/>
            <a:chOff x="0" y="0"/>
            <a:chExt cx="4970" cy="1560"/>
          </a:xfrm>
        </p:grpSpPr>
        <p:sp>
          <p:nvSpPr>
            <p:cNvPr id="43013" name="Line 5"/>
            <p:cNvSpPr>
              <a:spLocks noChangeShapeType="1"/>
            </p:cNvSpPr>
            <p:nvPr/>
          </p:nvSpPr>
          <p:spPr bwMode="auto">
            <a:xfrm rot="10800000" flipH="1">
              <a:off x="0" y="432"/>
              <a:ext cx="1728" cy="1056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3014" name="Oval 6"/>
            <p:cNvSpPr>
              <a:spLocks/>
            </p:cNvSpPr>
            <p:nvPr/>
          </p:nvSpPr>
          <p:spPr bwMode="auto">
            <a:xfrm>
              <a:off x="316" y="1224"/>
              <a:ext cx="96" cy="9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3015" name="Oval 7"/>
            <p:cNvSpPr>
              <a:spLocks/>
            </p:cNvSpPr>
            <p:nvPr/>
          </p:nvSpPr>
          <p:spPr bwMode="auto">
            <a:xfrm>
              <a:off x="672" y="1008"/>
              <a:ext cx="96" cy="9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3016" name="Oval 8"/>
            <p:cNvSpPr>
              <a:spLocks/>
            </p:cNvSpPr>
            <p:nvPr/>
          </p:nvSpPr>
          <p:spPr bwMode="auto">
            <a:xfrm>
              <a:off x="1200" y="676"/>
              <a:ext cx="96" cy="9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3017" name="Oval 9"/>
            <p:cNvSpPr>
              <a:spLocks/>
            </p:cNvSpPr>
            <p:nvPr/>
          </p:nvSpPr>
          <p:spPr bwMode="auto">
            <a:xfrm>
              <a:off x="1425" y="539"/>
              <a:ext cx="96" cy="9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3018" name="Rectangle 10"/>
            <p:cNvSpPr>
              <a:spLocks/>
            </p:cNvSpPr>
            <p:nvPr/>
          </p:nvSpPr>
          <p:spPr bwMode="auto">
            <a:xfrm>
              <a:off x="344" y="1248"/>
              <a:ext cx="278" cy="3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P</a:t>
              </a:r>
              <a:r>
                <a:rPr lang="en-US" sz="2400" baseline="-250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1</a:t>
              </a:r>
            </a:p>
          </p:txBody>
        </p:sp>
        <p:sp>
          <p:nvSpPr>
            <p:cNvPr id="43019" name="Rectangle 11"/>
            <p:cNvSpPr>
              <a:spLocks/>
            </p:cNvSpPr>
            <p:nvPr/>
          </p:nvSpPr>
          <p:spPr bwMode="auto">
            <a:xfrm>
              <a:off x="720" y="1008"/>
              <a:ext cx="278" cy="3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P</a:t>
              </a:r>
              <a:r>
                <a:rPr lang="en-US" sz="2400" baseline="-250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2</a:t>
              </a:r>
            </a:p>
          </p:txBody>
        </p:sp>
        <p:sp>
          <p:nvSpPr>
            <p:cNvPr id="43020" name="Rectangle 12"/>
            <p:cNvSpPr>
              <a:spLocks/>
            </p:cNvSpPr>
            <p:nvPr/>
          </p:nvSpPr>
          <p:spPr bwMode="auto">
            <a:xfrm>
              <a:off x="1248" y="672"/>
              <a:ext cx="278" cy="3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P</a:t>
              </a:r>
              <a:r>
                <a:rPr lang="en-US" sz="2400" baseline="-250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3</a:t>
              </a:r>
            </a:p>
          </p:txBody>
        </p:sp>
        <p:sp>
          <p:nvSpPr>
            <p:cNvPr id="43021" name="Rectangle 13"/>
            <p:cNvSpPr>
              <a:spLocks/>
            </p:cNvSpPr>
            <p:nvPr/>
          </p:nvSpPr>
          <p:spPr bwMode="auto">
            <a:xfrm>
              <a:off x="1479" y="528"/>
              <a:ext cx="278" cy="3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P</a:t>
              </a:r>
              <a:r>
                <a:rPr lang="en-US" sz="2400" baseline="-250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4</a:t>
              </a:r>
            </a:p>
          </p:txBody>
        </p:sp>
        <p:pic>
          <p:nvPicPr>
            <p:cNvPr id="43022" name="Picture 1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64" y="637"/>
              <a:ext cx="1776" cy="75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3023" name="Rectangle 15"/>
            <p:cNvSpPr>
              <a:spLocks/>
            </p:cNvSpPr>
            <p:nvPr/>
          </p:nvSpPr>
          <p:spPr bwMode="auto">
            <a:xfrm>
              <a:off x="48" y="0"/>
              <a:ext cx="4904" cy="28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ea typeface="Arial" pitchFamily="-103" charset="0"/>
                  <a:cs typeface="Arial" pitchFamily="-103" charset="0"/>
                  <a:sym typeface="Arial" pitchFamily="-103" charset="0"/>
                </a:rPr>
                <a:t>The cross-ratio of 4 collinear points</a:t>
              </a:r>
            </a:p>
          </p:txBody>
        </p:sp>
        <p:pic>
          <p:nvPicPr>
            <p:cNvPr id="43024" name="Picture 1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0" y="528"/>
              <a:ext cx="650" cy="96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pic>
        <p:nvPicPr>
          <p:cNvPr id="43026" name="Picture 1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795838"/>
            <a:ext cx="1981200" cy="84296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43025" y="4051300"/>
            <a:ext cx="3035300" cy="1114425"/>
            <a:chOff x="0" y="0"/>
            <a:chExt cx="1912" cy="702"/>
          </a:xfrm>
        </p:grpSpPr>
        <p:sp>
          <p:nvSpPr>
            <p:cNvPr id="44034" name="Line 2"/>
            <p:cNvSpPr>
              <a:spLocks noChangeShapeType="1"/>
            </p:cNvSpPr>
            <p:nvPr/>
          </p:nvSpPr>
          <p:spPr bwMode="auto">
            <a:xfrm>
              <a:off x="0" y="701"/>
              <a:ext cx="1210" cy="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4035" name="Line 3"/>
            <p:cNvSpPr>
              <a:spLocks noChangeShapeType="1"/>
            </p:cNvSpPr>
            <p:nvPr/>
          </p:nvSpPr>
          <p:spPr bwMode="auto">
            <a:xfrm>
              <a:off x="701" y="0"/>
              <a:ext cx="1211" cy="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4036" name="Line 4"/>
            <p:cNvSpPr>
              <a:spLocks noChangeShapeType="1"/>
            </p:cNvSpPr>
            <p:nvPr/>
          </p:nvSpPr>
          <p:spPr bwMode="auto">
            <a:xfrm rot="10800000" flipH="1">
              <a:off x="1210" y="0"/>
              <a:ext cx="702" cy="701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628650" y="2635250"/>
            <a:ext cx="2535238" cy="2357438"/>
            <a:chOff x="0" y="0"/>
            <a:chExt cx="1597" cy="1485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27" y="0"/>
              <a:ext cx="1370" cy="1417"/>
              <a:chOff x="0" y="0"/>
              <a:chExt cx="1370" cy="1417"/>
            </a:xfrm>
          </p:grpSpPr>
          <p:sp>
            <p:nvSpPr>
              <p:cNvPr id="44038" name="Line 6"/>
              <p:cNvSpPr>
                <a:spLocks noChangeShapeType="1"/>
              </p:cNvSpPr>
              <p:nvPr/>
            </p:nvSpPr>
            <p:spPr bwMode="auto">
              <a:xfrm flipH="1">
                <a:off x="46" y="300"/>
                <a:ext cx="574" cy="1083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370" cy="1417"/>
                <a:chOff x="0" y="0"/>
                <a:chExt cx="1370" cy="1417"/>
              </a:xfrm>
            </p:grpSpPr>
            <p:sp>
              <p:nvSpPr>
                <p:cNvPr id="44039" name="Line 7"/>
                <p:cNvSpPr>
                  <a:spLocks noChangeShapeType="1"/>
                </p:cNvSpPr>
                <p:nvPr/>
              </p:nvSpPr>
              <p:spPr bwMode="auto">
                <a:xfrm>
                  <a:off x="1" y="568"/>
                  <a:ext cx="1344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40" name="Line 8"/>
                <p:cNvSpPr>
                  <a:spLocks noChangeShapeType="1"/>
                </p:cNvSpPr>
                <p:nvPr/>
              </p:nvSpPr>
              <p:spPr bwMode="auto">
                <a:xfrm>
                  <a:off x="32" y="573"/>
                  <a:ext cx="1338" cy="637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41" name="Line 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2" y="0"/>
                  <a:ext cx="1338" cy="573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42" name="Oval 10"/>
                <p:cNvSpPr>
                  <a:spLocks/>
                </p:cNvSpPr>
                <p:nvPr/>
              </p:nvSpPr>
              <p:spPr bwMode="auto">
                <a:xfrm>
                  <a:off x="591" y="27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43" name="Oval 11"/>
                <p:cNvSpPr>
                  <a:spLocks/>
                </p:cNvSpPr>
                <p:nvPr/>
              </p:nvSpPr>
              <p:spPr bwMode="auto">
                <a:xfrm>
                  <a:off x="350" y="70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4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7" y="585"/>
                  <a:ext cx="5" cy="827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45" name="Oval 13"/>
                <p:cNvSpPr>
                  <a:spLocks/>
                </p:cNvSpPr>
                <p:nvPr/>
              </p:nvSpPr>
              <p:spPr bwMode="auto">
                <a:xfrm>
                  <a:off x="448" y="53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46" name="Oval 14"/>
                <p:cNvSpPr>
                  <a:spLocks/>
                </p:cNvSpPr>
                <p:nvPr/>
              </p:nvSpPr>
              <p:spPr bwMode="auto">
                <a:xfrm>
                  <a:off x="0" y="1354"/>
                  <a:ext cx="64" cy="63"/>
                </a:xfrm>
                <a:prstGeom prst="ellipse">
                  <a:avLst/>
                </a:prstGeom>
                <a:solidFill>
                  <a:srgbClr val="000000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</p:grp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0" y="114"/>
              <a:ext cx="924" cy="1371"/>
              <a:chOff x="0" y="0"/>
              <a:chExt cx="924" cy="1371"/>
            </a:xfrm>
          </p:grpSpPr>
          <p:sp>
            <p:nvSpPr>
              <p:cNvPr id="44049" name="Rectangle 17"/>
              <p:cNvSpPr>
                <a:spLocks/>
              </p:cNvSpPr>
              <p:nvPr/>
            </p:nvSpPr>
            <p:spPr bwMode="auto">
              <a:xfrm>
                <a:off x="0" y="1099"/>
                <a:ext cx="456" cy="2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v</a:t>
                </a:r>
                <a:r>
                  <a:rPr lang="en-US" sz="2000" baseline="-25000">
                    <a:solidFill>
                      <a:srgbClr val="000000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Z</a:t>
                </a:r>
              </a:p>
            </p:txBody>
          </p:sp>
          <p:sp>
            <p:nvSpPr>
              <p:cNvPr id="44050" name="Rectangle 18"/>
              <p:cNvSpPr>
                <a:spLocks/>
              </p:cNvSpPr>
              <p:nvPr/>
            </p:nvSpPr>
            <p:spPr bwMode="auto">
              <a:xfrm>
                <a:off x="468" y="232"/>
                <a:ext cx="456" cy="24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  r</a:t>
                </a:r>
              </a:p>
            </p:txBody>
          </p:sp>
          <p:sp>
            <p:nvSpPr>
              <p:cNvPr id="44051" name="Rectangle 19"/>
              <p:cNvSpPr>
                <a:spLocks/>
              </p:cNvSpPr>
              <p:nvPr/>
            </p:nvSpPr>
            <p:spPr bwMode="auto">
              <a:xfrm>
                <a:off x="686" y="0"/>
                <a:ext cx="150" cy="24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40639" bIns="0">
                <a:prstTxWarp prst="textNoShape">
                  <a:avLst/>
                </a:prstTxWarp>
                <a:spAutoFit/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t</a:t>
                </a:r>
              </a:p>
            </p:txBody>
          </p:sp>
          <p:sp>
            <p:nvSpPr>
              <p:cNvPr id="44052" name="Rectangle 20"/>
              <p:cNvSpPr>
                <a:spLocks/>
              </p:cNvSpPr>
              <p:nvPr/>
            </p:nvSpPr>
            <p:spPr bwMode="auto">
              <a:xfrm>
                <a:off x="384" y="520"/>
                <a:ext cx="456" cy="24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  <a:latin typeface="Times New Roman Bold" pitchFamily="-103" charset="0"/>
                    <a:ea typeface="Times New Roman Bold" pitchFamily="-103" charset="0"/>
                    <a:cs typeface="Times New Roman Bold" pitchFamily="-103" charset="0"/>
                    <a:sym typeface="Times New Roman Bold" pitchFamily="-103" charset="0"/>
                  </a:rPr>
                  <a:t>b</a:t>
                </a:r>
              </a:p>
            </p:txBody>
          </p:sp>
        </p:grp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334000" y="2743200"/>
            <a:ext cx="2257425" cy="1265238"/>
            <a:chOff x="0" y="0"/>
            <a:chExt cx="1422" cy="797"/>
          </a:xfrm>
        </p:grpSpPr>
        <p:pic>
          <p:nvPicPr>
            <p:cNvPr id="44055" name="Picture 2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1" y="0"/>
              <a:ext cx="1149" cy="58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4056" name="Rectangle 24"/>
            <p:cNvSpPr>
              <a:spLocks/>
            </p:cNvSpPr>
            <p:nvPr/>
          </p:nvSpPr>
          <p:spPr bwMode="auto">
            <a:xfrm>
              <a:off x="0" y="557"/>
              <a:ext cx="1422" cy="24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image cross ratio</a:t>
              </a:r>
            </a:p>
          </p:txBody>
        </p:sp>
      </p:grpSp>
      <p:sp>
        <p:nvSpPr>
          <p:cNvPr id="44058" name="Rectangle 26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Measuring height</a:t>
            </a:r>
          </a:p>
        </p:txBody>
      </p:sp>
      <p:sp>
        <p:nvSpPr>
          <p:cNvPr id="44059" name="Rectangle 27"/>
          <p:cNvSpPr>
            <a:spLocks/>
          </p:cNvSpPr>
          <p:nvPr/>
        </p:nvSpPr>
        <p:spPr bwMode="auto">
          <a:xfrm>
            <a:off x="3048000" y="4556125"/>
            <a:ext cx="2024063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B </a:t>
            </a:r>
            <a:r>
              <a:rPr lang="en-US" sz="16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 (bottom of object)</a:t>
            </a:r>
          </a:p>
        </p:txBody>
      </p:sp>
      <p:sp>
        <p:nvSpPr>
          <p:cNvPr id="44060" name="Rectangle 28"/>
          <p:cNvSpPr>
            <a:spLocks/>
          </p:cNvSpPr>
          <p:nvPr/>
        </p:nvSpPr>
        <p:spPr bwMode="auto">
          <a:xfrm>
            <a:off x="3213100" y="2362200"/>
            <a:ext cx="16891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T  </a:t>
            </a:r>
            <a:r>
              <a:rPr lang="en-US" sz="16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(top of object)</a:t>
            </a:r>
          </a:p>
        </p:txBody>
      </p:sp>
      <p:sp>
        <p:nvSpPr>
          <p:cNvPr id="44061" name="Rectangle 29"/>
          <p:cNvSpPr>
            <a:spLocks/>
          </p:cNvSpPr>
          <p:nvPr/>
        </p:nvSpPr>
        <p:spPr bwMode="auto">
          <a:xfrm>
            <a:off x="3214688" y="3184525"/>
            <a:ext cx="1957387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 Bold" pitchFamily="-103" charset="0"/>
                <a:ea typeface="Times New Roman Bold" pitchFamily="-103" charset="0"/>
                <a:cs typeface="Times New Roman Bold" pitchFamily="-103" charset="0"/>
                <a:sym typeface="Times New Roman Bold" pitchFamily="-103" charset="0"/>
              </a:rPr>
              <a:t>R  </a:t>
            </a:r>
            <a:r>
              <a:rPr lang="en-US" sz="16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(reference point)</a:t>
            </a:r>
          </a:p>
        </p:txBody>
      </p:sp>
      <p:sp>
        <p:nvSpPr>
          <p:cNvPr id="44062" name="Line 30"/>
          <p:cNvSpPr>
            <a:spLocks noChangeShapeType="1"/>
          </p:cNvSpPr>
          <p:nvPr/>
        </p:nvSpPr>
        <p:spPr bwMode="auto">
          <a:xfrm rot="10800000" flipH="1">
            <a:off x="3163888" y="1649413"/>
            <a:ext cx="1587" cy="28321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4063" name="Line 31"/>
          <p:cNvSpPr>
            <a:spLocks noChangeShapeType="1"/>
          </p:cNvSpPr>
          <p:nvPr/>
        </p:nvSpPr>
        <p:spPr bwMode="auto">
          <a:xfrm rot="10800000" flipH="1">
            <a:off x="1343025" y="4051300"/>
            <a:ext cx="1112838" cy="111283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4064" name="Rectangle 32"/>
          <p:cNvSpPr>
            <a:spLocks/>
          </p:cNvSpPr>
          <p:nvPr/>
        </p:nvSpPr>
        <p:spPr bwMode="auto">
          <a:xfrm>
            <a:off x="1828800" y="5162550"/>
            <a:ext cx="1636713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ground plane</a:t>
            </a:r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 rot="10800000" flipH="1">
            <a:off x="2971800" y="2667000"/>
            <a:ext cx="1588" cy="1889125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4066" name="Oval 34"/>
          <p:cNvSpPr>
            <a:spLocks/>
          </p:cNvSpPr>
          <p:nvPr/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4067" name="Oval 35"/>
          <p:cNvSpPr>
            <a:spLocks/>
          </p:cNvSpPr>
          <p:nvPr/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4068" name="Rectangle 36"/>
          <p:cNvSpPr>
            <a:spLocks/>
          </p:cNvSpPr>
          <p:nvPr/>
        </p:nvSpPr>
        <p:spPr bwMode="auto">
          <a:xfrm>
            <a:off x="2590800" y="3565525"/>
            <a:ext cx="338138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H</a:t>
            </a:r>
          </a:p>
        </p:txBody>
      </p:sp>
      <p:sp>
        <p:nvSpPr>
          <p:cNvPr id="44069" name="Oval 37"/>
          <p:cNvSpPr>
            <a:spLocks/>
          </p:cNvSpPr>
          <p:nvPr/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533400" y="2635250"/>
            <a:ext cx="1922463" cy="1517650"/>
            <a:chOff x="0" y="0"/>
            <a:chExt cx="1211" cy="956"/>
          </a:xfrm>
        </p:grpSpPr>
        <p:sp>
          <p:nvSpPr>
            <p:cNvPr id="44070" name="Rectangle 38"/>
            <p:cNvSpPr>
              <a:spLocks/>
            </p:cNvSpPr>
            <p:nvPr/>
          </p:nvSpPr>
          <p:spPr bwMode="auto">
            <a:xfrm>
              <a:off x="0" y="510"/>
              <a:ext cx="213" cy="24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imes New Roman Bold" pitchFamily="-103" charset="0"/>
                  <a:ea typeface="Times New Roman Bold" pitchFamily="-103" charset="0"/>
                  <a:cs typeface="Times New Roman Bold" pitchFamily="-103" charset="0"/>
                  <a:sym typeface="Times New Roman Bold" pitchFamily="-103" charset="0"/>
                </a:rPr>
                <a:t>C</a:t>
              </a:r>
            </a:p>
          </p:txBody>
        </p:sp>
        <p:grpSp>
          <p:nvGrpSpPr>
            <p:cNvPr id="9" name="Group 45"/>
            <p:cNvGrpSpPr>
              <a:grpSpLocks/>
            </p:cNvGrpSpPr>
            <p:nvPr/>
          </p:nvGrpSpPr>
          <p:grpSpPr bwMode="auto">
            <a:xfrm>
              <a:off x="267" y="0"/>
              <a:ext cx="944" cy="956"/>
              <a:chOff x="0" y="0"/>
              <a:chExt cx="944" cy="956"/>
            </a:xfrm>
          </p:grpSpPr>
          <p:grpSp>
            <p:nvGrpSpPr>
              <p:cNvPr id="10" name="Group 43"/>
              <p:cNvGrpSpPr>
                <a:grpSpLocks/>
              </p:cNvGrpSpPr>
              <p:nvPr/>
            </p:nvGrpSpPr>
            <p:grpSpPr bwMode="auto">
              <a:xfrm>
                <a:off x="52" y="0"/>
                <a:ext cx="892" cy="956"/>
                <a:chOff x="0" y="0"/>
                <a:chExt cx="892" cy="956"/>
              </a:xfrm>
            </p:grpSpPr>
            <p:sp>
              <p:nvSpPr>
                <p:cNvPr id="4407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0" y="254"/>
                  <a:ext cx="254" cy="70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7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637" y="0"/>
                  <a:ext cx="255" cy="70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73" name="Line 4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701"/>
                  <a:ext cx="637" cy="255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  <p:sp>
              <p:nvSpPr>
                <p:cNvPr id="44074" name="Line 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54" y="0"/>
                  <a:ext cx="638" cy="254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-103" charset="0"/>
                    <a:ea typeface="ヒラギノ明朝 ProN W3" pitchFamily="-103" charset="-128"/>
                    <a:cs typeface="ヒラギノ明朝 ProN W3" pitchFamily="-103" charset="-128"/>
                    <a:sym typeface="Times New Roman" pitchFamily="-103" charset="0"/>
                  </a:endParaRPr>
                </a:p>
              </p:txBody>
            </p:sp>
          </p:grpSp>
          <p:sp>
            <p:nvSpPr>
              <p:cNvPr id="44076" name="Oval 44"/>
              <p:cNvSpPr>
                <a:spLocks/>
              </p:cNvSpPr>
              <p:nvPr/>
            </p:nvSpPr>
            <p:spPr bwMode="auto">
              <a:xfrm>
                <a:off x="0" y="53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</p:grp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5348288" y="1219200"/>
            <a:ext cx="2243137" cy="1279525"/>
            <a:chOff x="0" y="0"/>
            <a:chExt cx="1413" cy="806"/>
          </a:xfrm>
        </p:grpSpPr>
        <p:pic>
          <p:nvPicPr>
            <p:cNvPr id="44079" name="Picture 4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" y="0"/>
              <a:ext cx="1213" cy="58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4080" name="Rectangle 48"/>
            <p:cNvSpPr>
              <a:spLocks/>
            </p:cNvSpPr>
            <p:nvPr/>
          </p:nvSpPr>
          <p:spPr bwMode="auto">
            <a:xfrm>
              <a:off x="0" y="566"/>
              <a:ext cx="1413" cy="24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scene cross ratio</a:t>
              </a:r>
            </a:p>
          </p:txBody>
        </p:sp>
      </p:grpSp>
      <p:sp>
        <p:nvSpPr>
          <p:cNvPr id="44082" name="Rectangle 50"/>
          <p:cNvSpPr>
            <a:spLocks/>
          </p:cNvSpPr>
          <p:nvPr/>
        </p:nvSpPr>
        <p:spPr bwMode="auto">
          <a:xfrm>
            <a:off x="2971800" y="1163638"/>
            <a:ext cx="371475" cy="406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-103" charset="2"/>
                <a:ea typeface="Symbol" pitchFamily="-103" charset="2"/>
                <a:cs typeface="Symbol" pitchFamily="-103" charset="2"/>
                <a:sym typeface="Symbol" pitchFamily="-103" charset="2"/>
              </a:rPr>
              <a:t>∞</a:t>
            </a:r>
          </a:p>
        </p:txBody>
      </p:sp>
      <p:pic>
        <p:nvPicPr>
          <p:cNvPr id="44083" name="Picture 5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5257800"/>
            <a:ext cx="925513" cy="15240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4084" name="Picture 5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5410200"/>
            <a:ext cx="842963" cy="118427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4085" name="Rectangle 53"/>
          <p:cNvSpPr>
            <a:spLocks/>
          </p:cNvSpPr>
          <p:nvPr/>
        </p:nvSpPr>
        <p:spPr bwMode="auto">
          <a:xfrm>
            <a:off x="609600" y="5775325"/>
            <a:ext cx="3344863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scene points represented as</a:t>
            </a:r>
          </a:p>
        </p:txBody>
      </p:sp>
      <p:sp>
        <p:nvSpPr>
          <p:cNvPr id="44086" name="Rectangle 54"/>
          <p:cNvSpPr>
            <a:spLocks/>
          </p:cNvSpPr>
          <p:nvPr/>
        </p:nvSpPr>
        <p:spPr bwMode="auto">
          <a:xfrm>
            <a:off x="5162550" y="5791200"/>
            <a:ext cx="1933575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image points as</a:t>
            </a:r>
          </a:p>
        </p:txBody>
      </p:sp>
      <p:pic>
        <p:nvPicPr>
          <p:cNvPr id="44087" name="Picture 5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1306513"/>
            <a:ext cx="650875" cy="776287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4088" name="Picture 5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8725" y="2830513"/>
            <a:ext cx="650875" cy="776287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4089" name="Line 57"/>
          <p:cNvSpPr>
            <a:spLocks noChangeShapeType="1"/>
          </p:cNvSpPr>
          <p:nvPr/>
        </p:nvSpPr>
        <p:spPr bwMode="auto">
          <a:xfrm rot="10800000" flipH="1">
            <a:off x="3352800" y="3581400"/>
            <a:ext cx="1588" cy="981075"/>
          </a:xfrm>
          <a:prstGeom prst="lin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4090" name="Rectangle 58"/>
          <p:cNvSpPr>
            <a:spLocks/>
          </p:cNvSpPr>
          <p:nvPr/>
        </p:nvSpPr>
        <p:spPr bwMode="auto">
          <a:xfrm>
            <a:off x="3352800" y="3733800"/>
            <a:ext cx="32385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t>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30163" y="2693988"/>
            <a:ext cx="9113837" cy="1587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2692400"/>
            <a:ext cx="9139238" cy="4160838"/>
            <a:chOff x="0" y="0"/>
            <a:chExt cx="5757" cy="2620"/>
          </a:xfrm>
        </p:grpSpPr>
        <p:sp>
          <p:nvSpPr>
            <p:cNvPr id="45060" name="Line 4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1" name="Line 5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2" name="Line 6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3" name="Line 7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4" name="Line 8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5" name="Line 9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6" name="Line 10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7" name="Line 11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8" name="Line 12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69" name="Line 13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0" name="Line 14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1" name="Line 15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2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 flipH="1">
            <a:off x="6350" y="2697163"/>
            <a:ext cx="9118600" cy="4160837"/>
            <a:chOff x="0" y="0"/>
            <a:chExt cx="5744" cy="2620"/>
          </a:xfrm>
        </p:grpSpPr>
        <p:sp>
          <p:nvSpPr>
            <p:cNvPr id="45074" name="Line 18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5" name="Line 19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6" name="Line 20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7" name="Line 21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8" name="Line 22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79" name="Line 23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80" name="Line 24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81" name="Line 25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82" name="Line 26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83" name="Line 27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84" name="Line 2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85" name="Line 29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086" name="Line 30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</p:grpSp>
      <p:sp>
        <p:nvSpPr>
          <p:cNvPr id="45088" name="Rectangle 3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ln/>
        </p:spPr>
        <p:txBody>
          <a:bodyPr rIns="132080"/>
          <a:lstStyle/>
          <a:p>
            <a:r>
              <a:rPr lang="en-US"/>
              <a:t>Measuring height</a:t>
            </a:r>
          </a:p>
        </p:txBody>
      </p:sp>
      <p:pic>
        <p:nvPicPr>
          <p:cNvPr id="45089" name="Picture 3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5090" name="Oval 34"/>
          <p:cNvSpPr>
            <a:spLocks/>
          </p:cNvSpPr>
          <p:nvPr/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 cap="flat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pic>
        <p:nvPicPr>
          <p:cNvPr id="45091" name="Picture 3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5092" name="Line 36"/>
          <p:cNvSpPr>
            <a:spLocks noChangeShapeType="1"/>
          </p:cNvSpPr>
          <p:nvPr/>
        </p:nvSpPr>
        <p:spPr bwMode="auto">
          <a:xfrm>
            <a:off x="6629400" y="1066800"/>
            <a:ext cx="1588" cy="3733800"/>
          </a:xfrm>
          <a:prstGeom prst="line">
            <a:avLst/>
          </a:prstGeom>
          <a:noFill/>
          <a:ln w="63500" cap="flat">
            <a:solidFill>
              <a:srgbClr val="0099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093" name="Rectangle 37"/>
          <p:cNvSpPr>
            <a:spLocks/>
          </p:cNvSpPr>
          <p:nvPr/>
        </p:nvSpPr>
        <p:spPr bwMode="auto">
          <a:xfrm>
            <a:off x="6629400" y="2667000"/>
            <a:ext cx="469900" cy="49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0099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R</a:t>
            </a:r>
          </a:p>
        </p:txBody>
      </p:sp>
      <p:sp>
        <p:nvSpPr>
          <p:cNvPr id="45094" name="Line 38"/>
          <p:cNvSpPr>
            <a:spLocks noChangeShapeType="1"/>
          </p:cNvSpPr>
          <p:nvPr/>
        </p:nvSpPr>
        <p:spPr bwMode="auto">
          <a:xfrm>
            <a:off x="4419600" y="2362200"/>
            <a:ext cx="1588" cy="1600200"/>
          </a:xfrm>
          <a:prstGeom prst="line">
            <a:avLst/>
          </a:prstGeom>
          <a:noFill/>
          <a:ln w="63500" cap="flat">
            <a:solidFill>
              <a:srgbClr val="0099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095" name="Rectangle 39"/>
          <p:cNvSpPr>
            <a:spLocks/>
          </p:cNvSpPr>
          <p:nvPr/>
        </p:nvSpPr>
        <p:spPr bwMode="auto">
          <a:xfrm>
            <a:off x="4419600" y="2667000"/>
            <a:ext cx="469900" cy="49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0099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H</a:t>
            </a:r>
          </a:p>
        </p:txBody>
      </p:sp>
      <p:sp>
        <p:nvSpPr>
          <p:cNvPr id="45096" name="Line 40"/>
          <p:cNvSpPr>
            <a:spLocks noChangeShapeType="1"/>
          </p:cNvSpPr>
          <p:nvPr/>
        </p:nvSpPr>
        <p:spPr bwMode="auto">
          <a:xfrm rot="10800000" flipH="1">
            <a:off x="6019800" y="152400"/>
            <a:ext cx="1588" cy="45720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097" name="Rectangle 41"/>
          <p:cNvSpPr>
            <a:spLocks/>
          </p:cNvSpPr>
          <p:nvPr/>
        </p:nvSpPr>
        <p:spPr bwMode="auto">
          <a:xfrm>
            <a:off x="6096000" y="152400"/>
            <a:ext cx="546100" cy="57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v</a:t>
            </a:r>
            <a:r>
              <a:rPr lang="en-US" sz="2800" baseline="-250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z</a:t>
            </a:r>
          </a:p>
        </p:txBody>
      </p:sp>
      <p:sp>
        <p:nvSpPr>
          <p:cNvPr id="45098" name="Rectangle 42"/>
          <p:cNvSpPr>
            <a:spLocks/>
          </p:cNvSpPr>
          <p:nvPr/>
        </p:nvSpPr>
        <p:spPr bwMode="auto">
          <a:xfrm>
            <a:off x="6096000" y="685800"/>
            <a:ext cx="546100" cy="49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r</a:t>
            </a:r>
          </a:p>
        </p:txBody>
      </p:sp>
      <p:sp>
        <p:nvSpPr>
          <p:cNvPr id="45099" name="Rectangle 43"/>
          <p:cNvSpPr>
            <a:spLocks/>
          </p:cNvSpPr>
          <p:nvPr/>
        </p:nvSpPr>
        <p:spPr bwMode="auto">
          <a:xfrm>
            <a:off x="6248400" y="4648200"/>
            <a:ext cx="546100" cy="49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b</a:t>
            </a:r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143000" y="1828800"/>
            <a:ext cx="5575300" cy="914400"/>
            <a:chOff x="0" y="0"/>
            <a:chExt cx="3512" cy="576"/>
          </a:xfrm>
        </p:grpSpPr>
        <p:sp>
          <p:nvSpPr>
            <p:cNvPr id="45100" name="Line 44"/>
            <p:cNvSpPr>
              <a:spLocks noChangeShapeType="1"/>
            </p:cNvSpPr>
            <p:nvPr/>
          </p:nvSpPr>
          <p:spPr bwMode="auto">
            <a:xfrm flipH="1">
              <a:off x="0" y="144"/>
              <a:ext cx="3072" cy="432"/>
            </a:xfrm>
            <a:prstGeom prst="line">
              <a:avLst/>
            </a:prstGeom>
            <a:noFill/>
            <a:ln w="5715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101" name="Oval 45"/>
            <p:cNvSpPr>
              <a:spLocks/>
            </p:cNvSpPr>
            <p:nvPr/>
          </p:nvSpPr>
          <p:spPr bwMode="auto">
            <a:xfrm>
              <a:off x="3024" y="96"/>
              <a:ext cx="96" cy="96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102" name="Rectangle 46"/>
            <p:cNvSpPr>
              <a:spLocks/>
            </p:cNvSpPr>
            <p:nvPr/>
          </p:nvSpPr>
          <p:spPr bwMode="auto">
            <a:xfrm>
              <a:off x="3168" y="0"/>
              <a:ext cx="344" cy="3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ts val="16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t</a:t>
              </a:r>
            </a:p>
          </p:txBody>
        </p:sp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777875" y="4811713"/>
            <a:ext cx="3032125" cy="1497012"/>
            <a:chOff x="0" y="0"/>
            <a:chExt cx="1910" cy="943"/>
          </a:xfrm>
        </p:grpSpPr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0" y="0"/>
              <a:ext cx="1910" cy="728"/>
              <a:chOff x="0" y="0"/>
              <a:chExt cx="1910" cy="728"/>
            </a:xfrm>
          </p:grpSpPr>
          <p:sp>
            <p:nvSpPr>
              <p:cNvPr id="45104" name="Rectangle 48"/>
              <p:cNvSpPr>
                <a:spLocks/>
              </p:cNvSpPr>
              <p:nvPr/>
            </p:nvSpPr>
            <p:spPr bwMode="auto">
              <a:xfrm>
                <a:off x="0" y="0"/>
                <a:ext cx="1910" cy="72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pic>
            <p:nvPicPr>
              <p:cNvPr id="45105" name="Picture 49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1910" cy="728"/>
              </a:xfrm>
              <a:prstGeom prst="rect">
                <a:avLst/>
              </a:prstGeom>
              <a:noFill/>
              <a:ln w="9525" cap="flat">
                <a:noFill/>
                <a:miter lim="800000"/>
                <a:headEnd/>
                <a:tailEnd/>
              </a:ln>
            </p:spPr>
          </p:pic>
        </p:grpSp>
        <p:sp>
          <p:nvSpPr>
            <p:cNvPr id="45107" name="Rectangle 51"/>
            <p:cNvSpPr>
              <a:spLocks/>
            </p:cNvSpPr>
            <p:nvPr/>
          </p:nvSpPr>
          <p:spPr bwMode="auto">
            <a:xfrm>
              <a:off x="231" y="703"/>
              <a:ext cx="1422" cy="24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image cross ratio</a:t>
              </a:r>
            </a:p>
          </p:txBody>
        </p:sp>
      </p:grpSp>
      <p:grpSp>
        <p:nvGrpSpPr>
          <p:cNvPr id="7" name="Group 55"/>
          <p:cNvGrpSpPr>
            <a:grpSpLocks/>
          </p:cNvGrpSpPr>
          <p:nvPr/>
        </p:nvGrpSpPr>
        <p:grpSpPr bwMode="auto">
          <a:xfrm>
            <a:off x="7239000" y="2057400"/>
            <a:ext cx="469900" cy="2743200"/>
            <a:chOff x="0" y="0"/>
            <a:chExt cx="296" cy="1728"/>
          </a:xfrm>
        </p:grpSpPr>
        <p:sp>
          <p:nvSpPr>
            <p:cNvPr id="45109" name="Line 53"/>
            <p:cNvSpPr>
              <a:spLocks noChangeShapeType="1"/>
            </p:cNvSpPr>
            <p:nvPr/>
          </p:nvSpPr>
          <p:spPr bwMode="auto">
            <a:xfrm>
              <a:off x="0" y="0"/>
              <a:ext cx="1" cy="1728"/>
            </a:xfrm>
            <a:prstGeom prst="line">
              <a:avLst/>
            </a:prstGeom>
            <a:noFill/>
            <a:ln w="63500" cap="flat">
              <a:solidFill>
                <a:srgbClr val="0099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-103" charset="0"/>
                <a:ea typeface="ヒラギノ明朝 ProN W3" pitchFamily="-103" charset="-128"/>
                <a:cs typeface="ヒラギノ明朝 ProN W3" pitchFamily="-103" charset="-128"/>
                <a:sym typeface="Times New Roman" pitchFamily="-103" charset="0"/>
              </a:endParaRPr>
            </a:p>
          </p:txBody>
        </p:sp>
        <p:sp>
          <p:nvSpPr>
            <p:cNvPr id="45110" name="Rectangle 54"/>
            <p:cNvSpPr>
              <a:spLocks/>
            </p:cNvSpPr>
            <p:nvPr/>
          </p:nvSpPr>
          <p:spPr bwMode="auto">
            <a:xfrm>
              <a:off x="0" y="384"/>
              <a:ext cx="296" cy="3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ts val="16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99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H</a:t>
              </a:r>
            </a:p>
          </p:txBody>
        </p:sp>
      </p:grpSp>
      <p:sp>
        <p:nvSpPr>
          <p:cNvPr id="45112" name="Oval 56"/>
          <p:cNvSpPr>
            <a:spLocks/>
          </p:cNvSpPr>
          <p:nvPr/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 cap="flat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113" name="Rectangle 57"/>
          <p:cNvSpPr>
            <a:spLocks/>
          </p:cNvSpPr>
          <p:nvPr/>
        </p:nvSpPr>
        <p:spPr bwMode="auto">
          <a:xfrm>
            <a:off x="3886200" y="3900488"/>
            <a:ext cx="698500" cy="57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b</a:t>
            </a:r>
            <a:r>
              <a:rPr lang="en-US" sz="2800" baseline="-250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0</a:t>
            </a:r>
          </a:p>
        </p:txBody>
      </p:sp>
      <p:sp>
        <p:nvSpPr>
          <p:cNvPr id="45114" name="Rectangle 58"/>
          <p:cNvSpPr>
            <a:spLocks/>
          </p:cNvSpPr>
          <p:nvPr/>
        </p:nvSpPr>
        <p:spPr bwMode="auto">
          <a:xfrm>
            <a:off x="3810000" y="1752600"/>
            <a:ext cx="698500" cy="57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t</a:t>
            </a:r>
            <a:r>
              <a:rPr lang="en-US" sz="2800" baseline="-250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0</a:t>
            </a:r>
          </a:p>
        </p:txBody>
      </p: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1100138" y="2224088"/>
            <a:ext cx="4919662" cy="2500312"/>
            <a:chOff x="0" y="0"/>
            <a:chExt cx="3099" cy="1575"/>
          </a:xfrm>
        </p:grpSpPr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0" y="266"/>
              <a:ext cx="3099" cy="1309"/>
              <a:chOff x="0" y="0"/>
              <a:chExt cx="3099" cy="1309"/>
            </a:xfrm>
          </p:grpSpPr>
          <p:sp>
            <p:nvSpPr>
              <p:cNvPr id="45115" name="Line 59"/>
              <p:cNvSpPr>
                <a:spLocks noChangeShapeType="1"/>
              </p:cNvSpPr>
              <p:nvPr/>
            </p:nvSpPr>
            <p:spPr bwMode="auto">
              <a:xfrm rot="10800000">
                <a:off x="27" y="61"/>
                <a:ext cx="3072" cy="1248"/>
              </a:xfrm>
              <a:prstGeom prst="line">
                <a:avLst/>
              </a:prstGeom>
              <a:noFill/>
              <a:ln w="5715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  <p:sp>
            <p:nvSpPr>
              <p:cNvPr id="45116" name="Oval 60"/>
              <p:cNvSpPr>
                <a:spLocks/>
              </p:cNvSpPr>
              <p:nvPr/>
            </p:nvSpPr>
            <p:spPr bwMode="auto">
              <a:xfrm>
                <a:off x="0" y="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 cap="flat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-103" charset="0"/>
                  <a:ea typeface="ヒラギノ明朝 ProN W3" pitchFamily="-103" charset="-128"/>
                  <a:cs typeface="ヒラギノ明朝 ProN W3" pitchFamily="-103" charset="-128"/>
                  <a:sym typeface="Times New Roman" pitchFamily="-103" charset="0"/>
                </a:endParaRPr>
              </a:p>
            </p:txBody>
          </p:sp>
        </p:grpSp>
        <p:sp>
          <p:nvSpPr>
            <p:cNvPr id="45118" name="Rectangle 62"/>
            <p:cNvSpPr>
              <a:spLocks/>
            </p:cNvSpPr>
            <p:nvPr/>
          </p:nvSpPr>
          <p:spPr bwMode="auto">
            <a:xfrm>
              <a:off x="27" y="0"/>
              <a:ext cx="248" cy="31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defTabSz="914400" fontAlgn="base">
                <a:spcBef>
                  <a:spcPts val="16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0000"/>
                  </a:solidFill>
                  <a:latin typeface="Arial Bold" pitchFamily="-103" charset="0"/>
                  <a:ea typeface="Arial Bold" pitchFamily="-103" charset="0"/>
                  <a:cs typeface="Arial Bold" pitchFamily="-103" charset="0"/>
                  <a:sym typeface="Arial Bold" pitchFamily="-103" charset="0"/>
                </a:rPr>
                <a:t>v</a:t>
              </a:r>
            </a:p>
          </p:txBody>
        </p:sp>
      </p:grpSp>
      <p:sp>
        <p:nvSpPr>
          <p:cNvPr id="45120" name="Oval 64"/>
          <p:cNvSpPr>
            <a:spLocks/>
          </p:cNvSpPr>
          <p:nvPr/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 cap="flat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121" name="Oval 65"/>
          <p:cNvSpPr>
            <a:spLocks/>
          </p:cNvSpPr>
          <p:nvPr/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 cap="flat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122" name="Rectangle 66"/>
          <p:cNvSpPr>
            <a:spLocks/>
          </p:cNvSpPr>
          <p:nvPr/>
        </p:nvSpPr>
        <p:spPr bwMode="auto">
          <a:xfrm>
            <a:off x="381000" y="2209800"/>
            <a:ext cx="546100" cy="57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v</a:t>
            </a:r>
            <a:r>
              <a:rPr lang="en-US" sz="2800" baseline="-250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x</a:t>
            </a:r>
          </a:p>
        </p:txBody>
      </p:sp>
      <p:sp>
        <p:nvSpPr>
          <p:cNvPr id="45123" name="Rectangle 67"/>
          <p:cNvSpPr>
            <a:spLocks/>
          </p:cNvSpPr>
          <p:nvPr/>
        </p:nvSpPr>
        <p:spPr bwMode="auto">
          <a:xfrm>
            <a:off x="8153400" y="2209800"/>
            <a:ext cx="546100" cy="571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defTabSz="914400" fontAlgn="base">
              <a:spcBef>
                <a:spcPts val="16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v</a:t>
            </a:r>
            <a:r>
              <a:rPr lang="en-US" sz="2800" baseline="-25000">
                <a:solidFill>
                  <a:srgbClr val="FF0000"/>
                </a:solidFill>
                <a:latin typeface="Arial Bold" pitchFamily="-103" charset="0"/>
                <a:ea typeface="Arial Bold" pitchFamily="-103" charset="0"/>
                <a:cs typeface="Arial Bold" pitchFamily="-103" charset="0"/>
                <a:sym typeface="Arial Bold" pitchFamily="-103" charset="0"/>
              </a:rPr>
              <a:t>y</a:t>
            </a:r>
          </a:p>
        </p:txBody>
      </p:sp>
      <p:sp>
        <p:nvSpPr>
          <p:cNvPr id="45124" name="Oval 68"/>
          <p:cNvSpPr>
            <a:spLocks/>
          </p:cNvSpPr>
          <p:nvPr/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 cap="flat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125" name="Oval 69"/>
          <p:cNvSpPr>
            <a:spLocks/>
          </p:cNvSpPr>
          <p:nvPr/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 cap="flat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126" name="Rectangle 70"/>
          <p:cNvSpPr>
            <a:spLocks/>
          </p:cNvSpPr>
          <p:nvPr/>
        </p:nvSpPr>
        <p:spPr bwMode="auto">
          <a:xfrm>
            <a:off x="655638" y="1431925"/>
            <a:ext cx="2767012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ea typeface="Arial" pitchFamily="-103" charset="0"/>
                <a:cs typeface="Arial" pitchFamily="-103" charset="0"/>
                <a:sym typeface="Arial" pitchFamily="-103" charset="0"/>
              </a:rPr>
              <a:t>vanishing line (horizon)</a:t>
            </a:r>
          </a:p>
        </p:txBody>
      </p:sp>
      <p:pic>
        <p:nvPicPr>
          <p:cNvPr id="45127" name="Picture 7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45128" name="Picture 7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5129" name="Oval 73"/>
          <p:cNvSpPr>
            <a:spLocks/>
          </p:cNvSpPr>
          <p:nvPr/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  <p:sp>
        <p:nvSpPr>
          <p:cNvPr id="45130" name="Oval 74"/>
          <p:cNvSpPr>
            <a:spLocks/>
          </p:cNvSpPr>
          <p:nvPr/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-103" charset="0"/>
              <a:ea typeface="ヒラギノ明朝 ProN W3" pitchFamily="-103" charset="-128"/>
              <a:cs typeface="ヒラギノ明朝 ProN W3" pitchFamily="-103" charset="-128"/>
              <a:sym typeface="Times New Roman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29" grpId="0" animBg="1"/>
      <p:bldP spid="4513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527425" y="3067050"/>
            <a:ext cx="5454650" cy="2949575"/>
            <a:chOff x="3362475" y="2669215"/>
            <a:chExt cx="5454081" cy="2950078"/>
          </a:xfrm>
        </p:grpSpPr>
        <p:pic>
          <p:nvPicPr>
            <p:cNvPr id="378883" name="Picture 4"/>
            <p:cNvPicPr>
              <a:picLocks noChangeAspect="1" noChangeArrowheads="1"/>
            </p:cNvPicPr>
            <p:nvPr/>
          </p:nvPicPr>
          <p:blipFill>
            <a:blip r:embed="rId3"/>
            <a:srcRect l="6564" t="20805" r="2223" b="24077"/>
            <a:stretch>
              <a:fillRect/>
            </a:stretch>
          </p:blipFill>
          <p:spPr bwMode="auto">
            <a:xfrm>
              <a:off x="3362475" y="2669215"/>
              <a:ext cx="5364617" cy="243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884" name="Text Box 16"/>
            <p:cNvSpPr txBox="1">
              <a:spLocks noChangeArrowheads="1"/>
            </p:cNvSpPr>
            <p:nvPr/>
          </p:nvSpPr>
          <p:spPr bwMode="auto">
            <a:xfrm>
              <a:off x="3608512" y="5252518"/>
              <a:ext cx="2228617" cy="3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  <a:ea typeface="Arial" charset="0"/>
                  <a:cs typeface="Arial" charset="0"/>
                </a:rPr>
                <a:t>tree (4.2 meters tall)</a:t>
              </a:r>
            </a:p>
          </p:txBody>
        </p:sp>
        <p:sp>
          <p:nvSpPr>
            <p:cNvPr id="378885" name="Text Box 16"/>
            <p:cNvSpPr txBox="1">
              <a:spLocks noChangeArrowheads="1"/>
            </p:cNvSpPr>
            <p:nvPr/>
          </p:nvSpPr>
          <p:spPr bwMode="auto">
            <a:xfrm>
              <a:off x="6283170" y="5252518"/>
              <a:ext cx="2533386" cy="3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  <a:ea typeface="Arial" charset="0"/>
                  <a:cs typeface="Arial" charset="0"/>
                </a:rPr>
                <a:t>person (1.7 meters tall)</a:t>
              </a:r>
            </a:p>
          </p:txBody>
        </p:sp>
        <p:sp>
          <p:nvSpPr>
            <p:cNvPr id="378886" name="Line 15"/>
            <p:cNvSpPr>
              <a:spLocks noChangeShapeType="1"/>
            </p:cNvSpPr>
            <p:nvPr/>
          </p:nvSpPr>
          <p:spPr bwMode="auto">
            <a:xfrm flipH="1" flipV="1">
              <a:off x="6680804" y="4300082"/>
              <a:ext cx="977900" cy="94138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78887" name="Line 15"/>
            <p:cNvSpPr>
              <a:spLocks noChangeShapeType="1"/>
            </p:cNvSpPr>
            <p:nvPr/>
          </p:nvSpPr>
          <p:spPr bwMode="auto">
            <a:xfrm flipV="1">
              <a:off x="4623404" y="4177844"/>
              <a:ext cx="620713" cy="110172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pic>
        <p:nvPicPr>
          <p:cNvPr id="378889" name="Picture 10" descr="objLabel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788" y="3155950"/>
            <a:ext cx="311785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0" name="Text Box 16"/>
          <p:cNvSpPr txBox="1">
            <a:spLocks noChangeArrowheads="1"/>
          </p:cNvSpPr>
          <p:nvPr/>
        </p:nvSpPr>
        <p:spPr bwMode="auto">
          <a:xfrm>
            <a:off x="1588" y="5476875"/>
            <a:ext cx="379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Object labels: tree, road, person, …</a:t>
            </a:r>
          </a:p>
        </p:txBody>
      </p:sp>
      <p:sp>
        <p:nvSpPr>
          <p:cNvPr id="378891" name="Text Box 4"/>
          <p:cNvSpPr txBox="1">
            <a:spLocks noChangeArrowheads="1"/>
          </p:cNvSpPr>
          <p:nvPr/>
        </p:nvSpPr>
        <p:spPr bwMode="auto">
          <a:xfrm>
            <a:off x="279400" y="6461125"/>
            <a:ext cx="7800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Arial" charset="0"/>
                <a:cs typeface="Arial" charset="0"/>
              </a:rPr>
              <a:t>[B.C. Russell and A. Torralba, CVPR 2009]</a:t>
            </a:r>
          </a:p>
        </p:txBody>
      </p:sp>
      <p:sp>
        <p:nvSpPr>
          <p:cNvPr id="378892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LabelMe3D: Building a database of 3D scenes from user annotations</a:t>
            </a:r>
          </a:p>
        </p:txBody>
      </p:sp>
      <p:sp>
        <p:nvSpPr>
          <p:cNvPr id="378893" name="Rectangle 3"/>
          <p:cNvSpPr>
            <a:spLocks noChangeArrowheads="1"/>
          </p:cNvSpPr>
          <p:nvPr/>
        </p:nvSpPr>
        <p:spPr bwMode="auto">
          <a:xfrm>
            <a:off x="457200" y="1338263"/>
            <a:ext cx="82296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Goal: </a:t>
            </a:r>
            <a:r>
              <a:rPr lang="en-US" sz="28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Collect a large labeled 3D dataset in absolute coordinates over many different scene types and object 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don’t live in a 2D Mondrian world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467561"/>
            <a:ext cx="69088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532" y="1098229"/>
            <a:ext cx="286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Nearby pixels are close in 2D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Benefits of a 3D database</a:t>
            </a:r>
          </a:p>
        </p:txBody>
      </p:sp>
      <p:sp>
        <p:nvSpPr>
          <p:cNvPr id="1925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Can be used as a validation dataset</a:t>
            </a:r>
          </a:p>
          <a:p>
            <a:pPr eaLnBrk="1" hangingPunct="1"/>
            <a:r>
              <a:rPr lang="en-US"/>
              <a:t>Techniques used to generate database can be incorporated into scene understanding system</a:t>
            </a:r>
          </a:p>
          <a:p>
            <a:pPr eaLnBrk="1" hangingPunct="1"/>
            <a:r>
              <a:rPr lang="en-US"/>
              <a:t>Useful as a prior for 3D tasks (e.g. recognition, image/video pop-up)</a:t>
            </a:r>
          </a:p>
          <a:p>
            <a:pPr eaLnBrk="1" hangingPunct="1"/>
            <a:r>
              <a:rPr lang="en-US"/>
              <a:t>Other creative applications (object attribute queries, studying 3D relationships between objects)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Reasoning about spatial relationships between objects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32" y="1352789"/>
            <a:ext cx="3563482" cy="2700134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77360" y="4045172"/>
            <a:ext cx="1750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Freeman, 1974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805" y="1516671"/>
            <a:ext cx="3403600" cy="20193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838840" y="3531250"/>
            <a:ext cx="2481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Ballard &amp; Brown, 1982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316" y="4157929"/>
            <a:ext cx="2449770" cy="2097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775" y="4034693"/>
            <a:ext cx="3305511" cy="2460956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13179" y="6253089"/>
            <a:ext cx="1698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Guzman, 1969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Our approach  </a:t>
            </a:r>
          </a:p>
        </p:txBody>
      </p:sp>
      <p:pic>
        <p:nvPicPr>
          <p:cNvPr id="200706" name="Picture 4"/>
          <p:cNvPicPr>
            <a:picLocks noChangeAspect="1" noChangeArrowheads="1"/>
          </p:cNvPicPr>
          <p:nvPr/>
        </p:nvPicPr>
        <p:blipFill>
          <a:blip r:embed="rId3"/>
          <a:srcRect t="17270" b="27466"/>
          <a:stretch>
            <a:fillRect/>
          </a:stretch>
        </p:blipFill>
        <p:spPr bwMode="auto">
          <a:xfrm>
            <a:off x="85725" y="2281238"/>
            <a:ext cx="897255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Text Box 6"/>
          <p:cNvSpPr txBox="1">
            <a:spLocks noChangeArrowheads="1"/>
          </p:cNvSpPr>
          <p:nvPr/>
        </p:nvSpPr>
        <p:spPr bwMode="auto">
          <a:xfrm>
            <a:off x="333375" y="5694363"/>
            <a:ext cx="8539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ea typeface="Arial" charset="0"/>
                <a:cs typeface="Arial" charset="0"/>
              </a:rPr>
              <a:t>Similar to the line analysis work of the 70s, but with more data</a:t>
            </a:r>
          </a:p>
        </p:txBody>
      </p:sp>
      <p:sp>
        <p:nvSpPr>
          <p:cNvPr id="200708" name="Text Box 7"/>
          <p:cNvSpPr txBox="1">
            <a:spLocks noChangeArrowheads="1"/>
          </p:cNvSpPr>
          <p:nvPr/>
        </p:nvSpPr>
        <p:spPr bwMode="auto">
          <a:xfrm>
            <a:off x="288925" y="6267450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ea typeface="Arial" charset="0"/>
                <a:cs typeface="Arial" charset="0"/>
              </a:rPr>
              <a:t>Clowes</a:t>
            </a:r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, 1971</a:t>
            </a:r>
          </a:p>
        </p:txBody>
      </p:sp>
      <p:sp>
        <p:nvSpPr>
          <p:cNvPr id="200709" name="Text Box 8"/>
          <p:cNvSpPr txBox="1">
            <a:spLocks noChangeArrowheads="1"/>
          </p:cNvSpPr>
          <p:nvPr/>
        </p:nvSpPr>
        <p:spPr bwMode="auto">
          <a:xfrm>
            <a:off x="2051050" y="6267450"/>
            <a:ext cx="304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Barrow &amp; Tenenbaum, 1978</a:t>
            </a:r>
          </a:p>
        </p:txBody>
      </p:sp>
      <p:sp>
        <p:nvSpPr>
          <p:cNvPr id="200710" name="Text Box 9"/>
          <p:cNvSpPr txBox="1">
            <a:spLocks noChangeArrowheads="1"/>
          </p:cNvSpPr>
          <p:nvPr/>
        </p:nvSpPr>
        <p:spPr bwMode="auto">
          <a:xfrm>
            <a:off x="5286375" y="6267450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Huffman, 1977</a:t>
            </a:r>
          </a:p>
        </p:txBody>
      </p:sp>
      <p:sp>
        <p:nvSpPr>
          <p:cNvPr id="200711" name="Text Box 10"/>
          <p:cNvSpPr txBox="1">
            <a:spLocks noChangeArrowheads="1"/>
          </p:cNvSpPr>
          <p:nvPr/>
        </p:nvSpPr>
        <p:spPr bwMode="auto">
          <a:xfrm>
            <a:off x="7162800" y="626745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Sugihara, 1984</a:t>
            </a:r>
          </a:p>
        </p:txBody>
      </p:sp>
      <p:sp>
        <p:nvSpPr>
          <p:cNvPr id="200712" name="Text Box 5"/>
          <p:cNvSpPr txBox="1">
            <a:spLocks noChangeArrowheads="1"/>
          </p:cNvSpPr>
          <p:nvPr/>
        </p:nvSpPr>
        <p:spPr bwMode="auto">
          <a:xfrm>
            <a:off x="211138" y="1181100"/>
            <a:ext cx="87217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Use object labels provided by humans to discover relationships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between objects and recover 3D scene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Goals of LabelMe</a:t>
            </a: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0688" y="1795463"/>
            <a:ext cx="4038600" cy="4830762"/>
          </a:xfrm>
        </p:spPr>
        <p:txBody>
          <a:bodyPr/>
          <a:lstStyle/>
          <a:p>
            <a:pPr eaLnBrk="1" hangingPunct="1"/>
            <a:r>
              <a:rPr lang="en-US" sz="2800"/>
              <a:t>Build large collection of images depicting scenes and objects in their natural context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Collect detailed annotations of many objects in the scene</a:t>
            </a:r>
          </a:p>
        </p:txBody>
      </p:sp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325" y="1924050"/>
            <a:ext cx="2068513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5"/>
          <p:cNvPicPr>
            <a:picLocks noChangeAspect="1" noChangeArrowheads="1"/>
          </p:cNvPicPr>
          <p:nvPr/>
        </p:nvPicPr>
        <p:blipFill>
          <a:blip r:embed="rId4"/>
          <a:srcRect l="49756"/>
          <a:stretch>
            <a:fillRect/>
          </a:stretch>
        </p:blipFill>
        <p:spPr bwMode="auto">
          <a:xfrm>
            <a:off x="6756400" y="1916113"/>
            <a:ext cx="20447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0763" y="4056063"/>
            <a:ext cx="3659187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Text Box 9"/>
          <p:cNvSpPr txBox="1">
            <a:spLocks noChangeArrowheads="1"/>
          </p:cNvSpPr>
          <p:nvPr/>
        </p:nvSpPr>
        <p:spPr bwMode="auto">
          <a:xfrm>
            <a:off x="441325" y="6269038"/>
            <a:ext cx="699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[B.C. Russell, A. Torralba, K.P. Murphy, W.T. Freeman, IJCV 2008]</a:t>
            </a:r>
          </a:p>
        </p:txBody>
      </p:sp>
    </p:spTree>
  </p:cSld>
  <p:clrMapOvr>
    <a:masterClrMapping/>
  </p:clrMapOvr>
  <p:transition advTm="18066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 Box 4"/>
          <p:cNvSpPr txBox="1">
            <a:spLocks noChangeArrowheads="1"/>
          </p:cNvSpPr>
          <p:nvPr/>
        </p:nvSpPr>
        <p:spPr bwMode="auto">
          <a:xfrm>
            <a:off x="328613" y="6173788"/>
            <a:ext cx="3894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http://labelme.csail.mit.edu</a:t>
            </a:r>
          </a:p>
        </p:txBody>
      </p:sp>
      <p:sp>
        <p:nvSpPr>
          <p:cNvPr id="120834" name="TextBox 3"/>
          <p:cNvSpPr txBox="1">
            <a:spLocks noChangeArrowheads="1"/>
          </p:cNvSpPr>
          <p:nvPr/>
        </p:nvSpPr>
        <p:spPr bwMode="auto">
          <a:xfrm>
            <a:off x="4933950" y="6048375"/>
            <a:ext cx="3713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Matlab toolbox and annotation tool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source code available</a:t>
            </a:r>
          </a:p>
        </p:txBody>
      </p:sp>
      <p:pic>
        <p:nvPicPr>
          <p:cNvPr id="12083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6525"/>
            <a:ext cx="9144000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37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2"/>
          <p:cNvSpPr txBox="1">
            <a:spLocks noChangeArrowheads="1"/>
          </p:cNvSpPr>
          <p:nvPr/>
        </p:nvSpPr>
        <p:spPr bwMode="auto">
          <a:xfrm>
            <a:off x="304800" y="5324475"/>
            <a:ext cx="83629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390525" indent="-293688" defTabSz="828675" fontAlgn="base">
              <a:spcBef>
                <a:spcPct val="0"/>
              </a:spcBef>
              <a:spcAft>
                <a:spcPct val="0"/>
              </a:spcAft>
              <a:tabLst>
                <a:tab pos="411163" algn="l"/>
                <a:tab pos="827088" algn="l"/>
                <a:tab pos="1241425" algn="l"/>
                <a:tab pos="1655763" algn="l"/>
                <a:tab pos="2070100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3900" algn="l"/>
                <a:tab pos="6218238" algn="l"/>
                <a:tab pos="6632575" algn="l"/>
                <a:tab pos="7046913" algn="l"/>
                <a:tab pos="7462838" algn="l"/>
                <a:tab pos="7877175" algn="l"/>
                <a:tab pos="8291513" algn="l"/>
              </a:tabLst>
            </a:pPr>
            <a:r>
              <a:rPr lang="en-US" b="1" dirty="0">
                <a:solidFill>
                  <a:srgbClr val="FFFFFF"/>
                </a:solidFill>
                <a:ea typeface="Arial" charset="0"/>
                <a:cs typeface="Arial" charset="0"/>
              </a:rPr>
              <a:t>Tool went online July 1st, 2005</a:t>
            </a:r>
          </a:p>
          <a:p>
            <a:pPr marL="390525" indent="-293688" defTabSz="828675" fontAlgn="base">
              <a:spcBef>
                <a:spcPct val="0"/>
              </a:spcBef>
              <a:spcAft>
                <a:spcPct val="0"/>
              </a:spcAft>
              <a:tabLst>
                <a:tab pos="411163" algn="l"/>
                <a:tab pos="827088" algn="l"/>
                <a:tab pos="1241425" algn="l"/>
                <a:tab pos="1655763" algn="l"/>
                <a:tab pos="2070100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3900" algn="l"/>
                <a:tab pos="6218238" algn="l"/>
                <a:tab pos="6632575" algn="l"/>
                <a:tab pos="7046913" algn="l"/>
                <a:tab pos="7462838" algn="l"/>
                <a:tab pos="7877175" algn="l"/>
                <a:tab pos="8291513" algn="l"/>
              </a:tabLst>
            </a:pPr>
            <a:endParaRPr lang="en-US" b="1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 marL="390525" indent="-293688" defTabSz="828675" fontAlgn="base">
              <a:spcBef>
                <a:spcPct val="0"/>
              </a:spcBef>
              <a:spcAft>
                <a:spcPct val="0"/>
              </a:spcAft>
              <a:tabLst>
                <a:tab pos="411163" algn="l"/>
                <a:tab pos="827088" algn="l"/>
                <a:tab pos="1241425" algn="l"/>
                <a:tab pos="1655763" algn="l"/>
                <a:tab pos="2070100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3900" algn="l"/>
                <a:tab pos="6218238" algn="l"/>
                <a:tab pos="6632575" algn="l"/>
                <a:tab pos="7046913" algn="l"/>
                <a:tab pos="7462838" algn="l"/>
                <a:tab pos="7877175" algn="l"/>
                <a:tab pos="8291513" algn="l"/>
              </a:tabLst>
            </a:pPr>
            <a:r>
              <a:rPr lang="en-US" b="1" dirty="0" smtClean="0">
                <a:solidFill>
                  <a:srgbClr val="FFFFFF"/>
                </a:solidFill>
                <a:ea typeface="Arial" charset="0"/>
                <a:cs typeface="Arial" charset="0"/>
              </a:rPr>
              <a:t>201,578 </a:t>
            </a:r>
            <a:r>
              <a:rPr lang="en-US" b="1" dirty="0">
                <a:solidFill>
                  <a:srgbClr val="FFFFFF"/>
                </a:solidFill>
                <a:ea typeface="Arial" charset="0"/>
                <a:cs typeface="Arial" charset="0"/>
              </a:rPr>
              <a:t>images available for labeling	</a:t>
            </a:r>
            <a:endParaRPr lang="en-US" b="1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 marL="390525" indent="-293688" defTabSz="828675" fontAlgn="base">
              <a:spcBef>
                <a:spcPct val="0"/>
              </a:spcBef>
              <a:spcAft>
                <a:spcPct val="0"/>
              </a:spcAft>
              <a:tabLst>
                <a:tab pos="411163" algn="l"/>
                <a:tab pos="827088" algn="l"/>
                <a:tab pos="1241425" algn="l"/>
                <a:tab pos="1655763" algn="l"/>
                <a:tab pos="2070100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3900" algn="l"/>
                <a:tab pos="6218238" algn="l"/>
                <a:tab pos="6632575" algn="l"/>
                <a:tab pos="7046913" algn="l"/>
                <a:tab pos="7462838" algn="l"/>
                <a:tab pos="7877175" algn="l"/>
                <a:tab pos="8291513" algn="l"/>
              </a:tabLst>
            </a:pPr>
            <a:r>
              <a:rPr lang="en-US" b="1" dirty="0" smtClean="0">
                <a:solidFill>
                  <a:srgbClr val="FFFFFF"/>
                </a:solidFill>
                <a:ea typeface="Arial" charset="0"/>
                <a:cs typeface="Arial" charset="0"/>
              </a:rPr>
              <a:t>971,458 </a:t>
            </a:r>
            <a:r>
              <a:rPr lang="en-US" b="1" dirty="0">
                <a:solidFill>
                  <a:srgbClr val="FFFFFF"/>
                </a:solidFill>
                <a:ea typeface="Arial" charset="0"/>
                <a:cs typeface="Arial" charset="0"/>
              </a:rPr>
              <a:t>object annotations</a:t>
            </a:r>
          </a:p>
          <a:p>
            <a:pPr marL="390525" indent="-293688" defTabSz="828675" fontAlgn="base">
              <a:spcBef>
                <a:spcPct val="0"/>
              </a:spcBef>
              <a:spcAft>
                <a:spcPct val="0"/>
              </a:spcAft>
              <a:tabLst>
                <a:tab pos="411163" algn="l"/>
                <a:tab pos="827088" algn="l"/>
                <a:tab pos="1241425" algn="l"/>
                <a:tab pos="1655763" algn="l"/>
                <a:tab pos="2070100" algn="l"/>
                <a:tab pos="2486025" algn="l"/>
                <a:tab pos="2900363" algn="l"/>
                <a:tab pos="3314700" algn="l"/>
                <a:tab pos="3729038" algn="l"/>
                <a:tab pos="4144963" algn="l"/>
                <a:tab pos="4559300" algn="l"/>
                <a:tab pos="4973638" algn="l"/>
                <a:tab pos="5387975" algn="l"/>
                <a:tab pos="5803900" algn="l"/>
                <a:tab pos="6218238" algn="l"/>
                <a:tab pos="6632575" algn="l"/>
                <a:tab pos="7046913" algn="l"/>
                <a:tab pos="7462838" algn="l"/>
                <a:tab pos="7877175" algn="l"/>
                <a:tab pos="8291513" algn="l"/>
              </a:tabLst>
            </a:pPr>
            <a:r>
              <a:rPr lang="en-US" b="1" dirty="0">
                <a:solidFill>
                  <a:srgbClr val="FFFFFF"/>
                </a:solidFill>
                <a:ea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ea typeface="Arial" charset="0"/>
                <a:cs typeface="Arial" charset="0"/>
              </a:rPr>
              <a:t> 72,459 </a:t>
            </a:r>
            <a:r>
              <a:rPr lang="en-US" b="1" dirty="0">
                <a:solidFill>
                  <a:srgbClr val="FFFFFF"/>
                </a:solidFill>
                <a:ea typeface="Arial" charset="0"/>
                <a:cs typeface="Arial" charset="0"/>
              </a:rPr>
              <a:t>images with at least one labeled object</a:t>
            </a:r>
            <a:endParaRPr lang="en-GB" b="1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39813"/>
          </a:xfrm>
        </p:spPr>
        <p:txBody>
          <a:bodyPr/>
          <a:lstStyle/>
          <a:p>
            <a:pPr eaLnBrk="1" hangingPunct="1"/>
            <a:r>
              <a:rPr lang="en-US"/>
              <a:t>LabelMe statistics</a:t>
            </a:r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84238"/>
            <a:ext cx="861060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273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Overlapping segments</a:t>
            </a:r>
          </a:p>
        </p:txBody>
      </p:sp>
      <p:pic>
        <p:nvPicPr>
          <p:cNvPr id="2027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5288" y="1071563"/>
            <a:ext cx="55213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5" name="Rectangle 4"/>
          <p:cNvSpPr>
            <a:spLocks noChangeArrowheads="1"/>
          </p:cNvSpPr>
          <p:nvPr/>
        </p:nvSpPr>
        <p:spPr bwMode="auto">
          <a:xfrm>
            <a:off x="5046663" y="5659438"/>
            <a:ext cx="3981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Completed objects behind occlusions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 Occlusion relations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 Support – object relations</a:t>
            </a:r>
          </a:p>
        </p:txBody>
      </p:sp>
      <p:sp>
        <p:nvSpPr>
          <p:cNvPr id="202756" name="Rectangle 5"/>
          <p:cNvSpPr>
            <a:spLocks noChangeArrowheads="1"/>
          </p:cNvSpPr>
          <p:nvPr/>
        </p:nvSpPr>
        <p:spPr bwMode="auto">
          <a:xfrm>
            <a:off x="2373313" y="5657850"/>
            <a:ext cx="2562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Object – parts relations</a:t>
            </a:r>
          </a:p>
        </p:txBody>
      </p:sp>
      <p:sp>
        <p:nvSpPr>
          <p:cNvPr id="202757" name="Rectangle 6"/>
          <p:cNvSpPr>
            <a:spLocks noChangeArrowheads="1"/>
          </p:cNvSpPr>
          <p:nvPr/>
        </p:nvSpPr>
        <p:spPr bwMode="auto">
          <a:xfrm>
            <a:off x="514350" y="2347913"/>
            <a:ext cx="19240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Transparent and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wiry objects</a:t>
            </a:r>
          </a:p>
        </p:txBody>
      </p:sp>
      <p:sp>
        <p:nvSpPr>
          <p:cNvPr id="202758" name="Line 7"/>
          <p:cNvSpPr>
            <a:spLocks noChangeShapeType="1"/>
          </p:cNvSpPr>
          <p:nvPr/>
        </p:nvSpPr>
        <p:spPr bwMode="auto">
          <a:xfrm flipV="1">
            <a:off x="3387725" y="4391025"/>
            <a:ext cx="388938" cy="11144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2759" name="Line 8"/>
          <p:cNvSpPr>
            <a:spLocks noChangeShapeType="1"/>
          </p:cNvSpPr>
          <p:nvPr/>
        </p:nvSpPr>
        <p:spPr bwMode="auto">
          <a:xfrm flipV="1">
            <a:off x="3890963" y="4418013"/>
            <a:ext cx="647700" cy="1106487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2760" name="Line 9"/>
          <p:cNvSpPr>
            <a:spLocks noChangeShapeType="1"/>
          </p:cNvSpPr>
          <p:nvPr/>
        </p:nvSpPr>
        <p:spPr bwMode="auto">
          <a:xfrm flipV="1">
            <a:off x="2352675" y="2319338"/>
            <a:ext cx="717550" cy="18891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2761" name="Line 10"/>
          <p:cNvSpPr>
            <a:spLocks noChangeShapeType="1"/>
          </p:cNvSpPr>
          <p:nvPr/>
        </p:nvSpPr>
        <p:spPr bwMode="auto">
          <a:xfrm>
            <a:off x="2101850" y="2894013"/>
            <a:ext cx="1587500" cy="214312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2762" name="Line 11"/>
          <p:cNvSpPr>
            <a:spLocks noChangeShapeType="1"/>
          </p:cNvSpPr>
          <p:nvPr/>
        </p:nvSpPr>
        <p:spPr bwMode="auto">
          <a:xfrm flipH="1" flipV="1">
            <a:off x="6672263" y="4614863"/>
            <a:ext cx="101600" cy="87947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2763" name="Line 12"/>
          <p:cNvSpPr>
            <a:spLocks noChangeShapeType="1"/>
          </p:cNvSpPr>
          <p:nvPr/>
        </p:nvSpPr>
        <p:spPr bwMode="auto">
          <a:xfrm flipV="1">
            <a:off x="7297738" y="4059238"/>
            <a:ext cx="153987" cy="1462087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2764" name="Text Box 13"/>
          <p:cNvSpPr txBox="1">
            <a:spLocks noChangeArrowheads="1"/>
          </p:cNvSpPr>
          <p:nvPr/>
        </p:nvSpPr>
        <p:spPr bwMode="auto">
          <a:xfrm>
            <a:off x="3084513" y="5451475"/>
            <a:ext cx="1138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(Car – door)</a:t>
            </a:r>
          </a:p>
        </p:txBody>
      </p:sp>
      <p:sp>
        <p:nvSpPr>
          <p:cNvPr id="202765" name="Text Box 14"/>
          <p:cNvSpPr txBox="1">
            <a:spLocks noChangeArrowheads="1"/>
          </p:cNvSpPr>
          <p:nvPr/>
        </p:nvSpPr>
        <p:spPr bwMode="auto">
          <a:xfrm>
            <a:off x="6469063" y="5451475"/>
            <a:ext cx="1138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(Car – road)</a:t>
            </a:r>
          </a:p>
        </p:txBody>
      </p:sp>
      <p:sp>
        <p:nvSpPr>
          <p:cNvPr id="202766" name="Text Box 15"/>
          <p:cNvSpPr txBox="1">
            <a:spLocks noChangeArrowheads="1"/>
          </p:cNvSpPr>
          <p:nvPr/>
        </p:nvSpPr>
        <p:spPr bwMode="auto">
          <a:xfrm>
            <a:off x="736600" y="2066925"/>
            <a:ext cx="1414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</a:rPr>
              <a:t>(tree – building)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46050" y="4100513"/>
            <a:ext cx="2597150" cy="1279525"/>
            <a:chOff x="92" y="2858"/>
            <a:chExt cx="1636" cy="806"/>
          </a:xfrm>
        </p:grpSpPr>
        <p:sp>
          <p:nvSpPr>
            <p:cNvPr id="202768" name="Text Box 16"/>
            <p:cNvSpPr txBox="1">
              <a:spLocks noChangeArrowheads="1"/>
            </p:cNvSpPr>
            <p:nvPr/>
          </p:nvSpPr>
          <p:spPr bwMode="auto">
            <a:xfrm>
              <a:off x="93" y="2886"/>
              <a:ext cx="1633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Key idea: analyze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overlap statistics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of labeled objects</a:t>
              </a:r>
            </a:p>
          </p:txBody>
        </p:sp>
        <p:sp>
          <p:nvSpPr>
            <p:cNvPr id="202769" name="Rectangle 17"/>
            <p:cNvSpPr>
              <a:spLocks noChangeArrowheads="1"/>
            </p:cNvSpPr>
            <p:nvPr/>
          </p:nvSpPr>
          <p:spPr bwMode="auto">
            <a:xfrm>
              <a:off x="92" y="2858"/>
              <a:ext cx="1636" cy="806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5" descr="street_laredo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1897063"/>
            <a:ext cx="39719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4787" name="Picture 10" descr="objLabel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893888"/>
            <a:ext cx="39941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88" name="Text Box 16"/>
          <p:cNvSpPr txBox="1">
            <a:spLocks noChangeArrowheads="1"/>
          </p:cNvSpPr>
          <p:nvPr/>
        </p:nvSpPr>
        <p:spPr bwMode="auto">
          <a:xfrm>
            <a:off x="4940300" y="4892675"/>
            <a:ext cx="3829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Object labels: tree, road, person,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5" descr="street_laredo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1897063"/>
            <a:ext cx="39719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6835" name="Picture 10" descr="objLabel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893888"/>
            <a:ext cx="39941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6836" name="Text Box 16"/>
          <p:cNvSpPr txBox="1">
            <a:spLocks noChangeArrowheads="1"/>
          </p:cNvSpPr>
          <p:nvPr/>
        </p:nvSpPr>
        <p:spPr bwMode="auto">
          <a:xfrm>
            <a:off x="4940300" y="4892675"/>
            <a:ext cx="3829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Object labels: tree, road, person, …</a:t>
            </a:r>
          </a:p>
        </p:txBody>
      </p:sp>
      <p:cxnSp>
        <p:nvCxnSpPr>
          <p:cNvPr id="376838" name="Straight Connector 6"/>
          <p:cNvCxnSpPr>
            <a:cxnSpLocks noChangeShapeType="1"/>
          </p:cNvCxnSpPr>
          <p:nvPr/>
        </p:nvCxnSpPr>
        <p:spPr bwMode="auto">
          <a:xfrm>
            <a:off x="82550" y="1795463"/>
            <a:ext cx="4376738" cy="3201987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6839" name="Straight Connector 8"/>
          <p:cNvCxnSpPr>
            <a:cxnSpLocks noChangeShapeType="1"/>
          </p:cNvCxnSpPr>
          <p:nvPr/>
        </p:nvCxnSpPr>
        <p:spPr bwMode="auto">
          <a:xfrm flipV="1">
            <a:off x="82550" y="1836738"/>
            <a:ext cx="4321175" cy="31750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527425" y="2038350"/>
            <a:ext cx="5454650" cy="2949575"/>
            <a:chOff x="3362475" y="2669215"/>
            <a:chExt cx="5454081" cy="2950078"/>
          </a:xfrm>
        </p:grpSpPr>
        <p:pic>
          <p:nvPicPr>
            <p:cNvPr id="378883" name="Picture 4"/>
            <p:cNvPicPr>
              <a:picLocks noChangeAspect="1" noChangeArrowheads="1"/>
            </p:cNvPicPr>
            <p:nvPr/>
          </p:nvPicPr>
          <p:blipFill>
            <a:blip r:embed="rId3"/>
            <a:srcRect l="6564" t="20805" r="2223" b="24077"/>
            <a:stretch>
              <a:fillRect/>
            </a:stretch>
          </p:blipFill>
          <p:spPr bwMode="auto">
            <a:xfrm>
              <a:off x="3362475" y="2669215"/>
              <a:ext cx="5364617" cy="243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884" name="Text Box 16"/>
            <p:cNvSpPr txBox="1">
              <a:spLocks noChangeArrowheads="1"/>
            </p:cNvSpPr>
            <p:nvPr/>
          </p:nvSpPr>
          <p:spPr bwMode="auto">
            <a:xfrm>
              <a:off x="3608512" y="5252518"/>
              <a:ext cx="2228617" cy="3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  <a:ea typeface="Arial" charset="0"/>
                  <a:cs typeface="Arial" charset="0"/>
                </a:rPr>
                <a:t>tree (4.2 meters tall)</a:t>
              </a:r>
            </a:p>
          </p:txBody>
        </p:sp>
        <p:sp>
          <p:nvSpPr>
            <p:cNvPr id="378885" name="Text Box 16"/>
            <p:cNvSpPr txBox="1">
              <a:spLocks noChangeArrowheads="1"/>
            </p:cNvSpPr>
            <p:nvPr/>
          </p:nvSpPr>
          <p:spPr bwMode="auto">
            <a:xfrm>
              <a:off x="6283170" y="5252518"/>
              <a:ext cx="2533386" cy="3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FF"/>
                  </a:solidFill>
                  <a:ea typeface="Arial" charset="0"/>
                  <a:cs typeface="Arial" charset="0"/>
                </a:rPr>
                <a:t>person (1.7 meters tall)</a:t>
              </a:r>
            </a:p>
          </p:txBody>
        </p:sp>
        <p:sp>
          <p:nvSpPr>
            <p:cNvPr id="378886" name="Line 15"/>
            <p:cNvSpPr>
              <a:spLocks noChangeShapeType="1"/>
            </p:cNvSpPr>
            <p:nvPr/>
          </p:nvSpPr>
          <p:spPr bwMode="auto">
            <a:xfrm flipH="1" flipV="1">
              <a:off x="6680804" y="4300082"/>
              <a:ext cx="977900" cy="94138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378887" name="Line 15"/>
            <p:cNvSpPr>
              <a:spLocks noChangeShapeType="1"/>
            </p:cNvSpPr>
            <p:nvPr/>
          </p:nvSpPr>
          <p:spPr bwMode="auto">
            <a:xfrm flipV="1">
              <a:off x="4623404" y="4177844"/>
              <a:ext cx="620713" cy="110172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pic>
        <p:nvPicPr>
          <p:cNvPr id="378889" name="Picture 10" descr="objLabel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788" y="2127250"/>
            <a:ext cx="311785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0" name="Text Box 16"/>
          <p:cNvSpPr txBox="1">
            <a:spLocks noChangeArrowheads="1"/>
          </p:cNvSpPr>
          <p:nvPr/>
        </p:nvSpPr>
        <p:spPr bwMode="auto">
          <a:xfrm>
            <a:off x="1588" y="4448175"/>
            <a:ext cx="379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Object labels: tree, road, person,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Nearby pixels in 2D can be far away in 3D</a:t>
            </a:r>
            <a:endParaRPr lang="en-US" dirty="0"/>
          </a:p>
        </p:txBody>
      </p:sp>
      <p:pic>
        <p:nvPicPr>
          <p:cNvPr id="2027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1338" y="1542737"/>
            <a:ext cx="55213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How to infer the geometry of a scene?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Scene layout assumptions</a:t>
            </a:r>
          </a:p>
        </p:txBody>
      </p:sp>
      <p:sp>
        <p:nvSpPr>
          <p:cNvPr id="206850" name="Text Box 16"/>
          <p:cNvSpPr txBox="1">
            <a:spLocks noChangeArrowheads="1"/>
          </p:cNvSpPr>
          <p:nvPr/>
        </p:nvSpPr>
        <p:spPr bwMode="auto">
          <a:xfrm>
            <a:off x="395288" y="5078413"/>
            <a:ext cx="80549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ea typeface="Arial" charset="0"/>
                <a:cs typeface="Arial" charset="0"/>
              </a:rPr>
              <a:t>Assumption: objects stand on ground plane</a:t>
            </a:r>
          </a:p>
        </p:txBody>
      </p:sp>
      <p:pic>
        <p:nvPicPr>
          <p:cNvPr id="206851" name="Picture 7" descr="Picture 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798638"/>
            <a:ext cx="88423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and ground</a:t>
            </a:r>
            <a:endParaRPr lang="en-US" dirty="0"/>
          </a:p>
        </p:txBody>
      </p:sp>
      <p:pic>
        <p:nvPicPr>
          <p:cNvPr id="4" name="Picture 3" descr="foo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31960" y="1340858"/>
            <a:ext cx="5918201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24013" y="1376363"/>
            <a:ext cx="5895975" cy="41052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and ground</a:t>
            </a:r>
            <a:endParaRPr lang="en-US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39146" y="5637669"/>
            <a:ext cx="72763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Arial" charset="0"/>
                <a:cs typeface="Arial" charset="0"/>
              </a:rPr>
              <a:t> Assume camera is held level with ground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Arial" charset="0"/>
                <a:cs typeface="Arial" charset="0"/>
              </a:rPr>
              <a:t> Camera parameters: camera height, horizon line, focal length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Arial" charset="0"/>
                <a:cs typeface="Arial" charset="0"/>
              </a:rPr>
              <a:t> Can relate ground and image planes via </a:t>
            </a:r>
            <a:r>
              <a:rPr lang="en-US" sz="2000" dirty="0" err="1">
                <a:solidFill>
                  <a:srgbClr val="FFFFFF"/>
                </a:solidFill>
                <a:ea typeface="Arial" charset="0"/>
                <a:cs typeface="Arial" charset="0"/>
              </a:rPr>
              <a:t>homography</a:t>
            </a:r>
            <a:endParaRPr lang="en-US" sz="20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21" name="Picture 5" descr="p1010795_hline"/>
          <p:cNvPicPr>
            <a:picLocks noChangeAspect="1" noChangeArrowheads="1"/>
          </p:cNvPicPr>
          <p:nvPr/>
        </p:nvPicPr>
        <p:blipFill>
          <a:blip r:embed="rId4"/>
          <a:srcRect l="11293" t="11354" r="11211" b="11331"/>
          <a:stretch>
            <a:fillRect/>
          </a:stretch>
        </p:blipFill>
        <p:spPr bwMode="auto">
          <a:xfrm>
            <a:off x="318709" y="1207106"/>
            <a:ext cx="1749043" cy="130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 rot="5400000" flipH="1" flipV="1">
            <a:off x="5273524" y="2104572"/>
            <a:ext cx="810381" cy="4959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09725" y="1366838"/>
            <a:ext cx="5924550" cy="41243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Standing objects</a:t>
            </a:r>
            <a:endParaRPr lang="en-US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39146" y="5637669"/>
            <a:ext cx="81868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Arial" charset="0"/>
                <a:cs typeface="Arial" charset="0"/>
              </a:rPr>
              <a:t> Standing objects represented by vertical piecewise-connected planes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Arial" charset="0"/>
                <a:cs typeface="Arial" charset="0"/>
              </a:rPr>
              <a:t> 3D coordinates on standing planes related to ground plane via the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ea typeface="Arial" charset="0"/>
                <a:cs typeface="Arial" charset="0"/>
              </a:rPr>
              <a:t>  contact line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rot="5400000" flipH="1" flipV="1">
            <a:off x="5273524" y="2080382"/>
            <a:ext cx="810381" cy="4959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09725" y="1371600"/>
            <a:ext cx="5924550" cy="4114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Attached objects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539146" y="5637669"/>
            <a:ext cx="853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Arial" charset="0"/>
                <a:cs typeface="Arial" charset="0"/>
              </a:rPr>
              <a:t> 3D coordinates of attached objects determined by object it is attached to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rot="5400000" flipH="1" flipV="1">
            <a:off x="5261429" y="2080382"/>
            <a:ext cx="810381" cy="4959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Recovering scene geometry</a:t>
            </a:r>
          </a:p>
        </p:txBody>
      </p:sp>
      <p:sp>
        <p:nvSpPr>
          <p:cNvPr id="210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Polygon types</a:t>
            </a:r>
          </a:p>
          <a:p>
            <a:pPr lvl="1"/>
            <a:r>
              <a:rPr lang="en-US"/>
              <a:t>Ground</a:t>
            </a:r>
          </a:p>
          <a:p>
            <a:pPr lvl="1"/>
            <a:r>
              <a:rPr lang="en-US"/>
              <a:t>Standing</a:t>
            </a:r>
          </a:p>
          <a:p>
            <a:pPr lvl="1"/>
            <a:r>
              <a:rPr lang="en-US"/>
              <a:t>Attached</a:t>
            </a:r>
          </a:p>
          <a:p>
            <a:r>
              <a:rPr lang="en-US"/>
              <a:t>Edge types</a:t>
            </a:r>
          </a:p>
          <a:p>
            <a:pPr lvl="1"/>
            <a:r>
              <a:rPr lang="en-US"/>
              <a:t>Contact</a:t>
            </a:r>
          </a:p>
          <a:p>
            <a:pPr lvl="1"/>
            <a:r>
              <a:rPr lang="en-US"/>
              <a:t>Attached</a:t>
            </a:r>
          </a:p>
          <a:p>
            <a:pPr lvl="1"/>
            <a:r>
              <a:rPr lang="en-US"/>
              <a:t>Occluded</a:t>
            </a:r>
          </a:p>
          <a:p>
            <a:r>
              <a:rPr lang="en-US"/>
              <a:t>Camera parameters</a:t>
            </a:r>
          </a:p>
        </p:txBody>
      </p:sp>
      <p:pic>
        <p:nvPicPr>
          <p:cNvPr id="2109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1668463"/>
            <a:ext cx="445135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Recovering scene geometry</a:t>
            </a:r>
          </a:p>
        </p:txBody>
      </p:sp>
      <p:sp>
        <p:nvSpPr>
          <p:cNvPr id="211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Polygon types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Ground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Standing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Attached</a:t>
            </a:r>
          </a:p>
          <a:p>
            <a:r>
              <a:rPr lang="en-US"/>
              <a:t>Edge types</a:t>
            </a:r>
          </a:p>
          <a:p>
            <a:pPr lvl="1"/>
            <a:r>
              <a:rPr lang="en-US"/>
              <a:t>Contact</a:t>
            </a:r>
          </a:p>
          <a:p>
            <a:pPr lvl="1"/>
            <a:r>
              <a:rPr lang="en-US"/>
              <a:t>Attached</a:t>
            </a:r>
          </a:p>
          <a:p>
            <a:pPr lvl="1"/>
            <a:r>
              <a:rPr lang="en-US"/>
              <a:t>Occluded</a:t>
            </a:r>
          </a:p>
          <a:p>
            <a:r>
              <a:rPr lang="en-US"/>
              <a:t>Camera parameters</a:t>
            </a:r>
          </a:p>
        </p:txBody>
      </p:sp>
      <p:pic>
        <p:nvPicPr>
          <p:cNvPr id="21197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1668463"/>
            <a:ext cx="445135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Relationships between polygons</a:t>
            </a:r>
          </a:p>
        </p:txBody>
      </p:sp>
      <p:pic>
        <p:nvPicPr>
          <p:cNvPr id="212994" name="Picture 5" descr="p1010795_parts"/>
          <p:cNvPicPr>
            <a:picLocks noChangeAspect="1" noChangeArrowheads="1"/>
          </p:cNvPicPr>
          <p:nvPr/>
        </p:nvPicPr>
        <p:blipFill>
          <a:blip r:embed="rId3"/>
          <a:srcRect l="12720" t="9137" r="9508" b="12677"/>
          <a:stretch>
            <a:fillRect/>
          </a:stretch>
        </p:blipFill>
        <p:spPr bwMode="auto">
          <a:xfrm>
            <a:off x="2817813" y="1054100"/>
            <a:ext cx="35163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10338" y="2035175"/>
            <a:ext cx="2268537" cy="461963"/>
            <a:chOff x="4101" y="895"/>
            <a:chExt cx="1429" cy="291"/>
          </a:xfrm>
        </p:grpSpPr>
        <p:sp>
          <p:nvSpPr>
            <p:cNvPr id="213008" name="Rectangle 7"/>
            <p:cNvSpPr>
              <a:spLocks noChangeArrowheads="1"/>
            </p:cNvSpPr>
            <p:nvPr/>
          </p:nvSpPr>
          <p:spPr bwMode="auto">
            <a:xfrm>
              <a:off x="4101" y="943"/>
              <a:ext cx="54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13009" name="Text Box 8"/>
            <p:cNvSpPr txBox="1">
              <a:spLocks noChangeArrowheads="1"/>
            </p:cNvSpPr>
            <p:nvPr/>
          </p:nvSpPr>
          <p:spPr bwMode="auto">
            <a:xfrm>
              <a:off x="4640" y="895"/>
              <a:ext cx="8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Attached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510338" y="2606675"/>
            <a:ext cx="2439987" cy="1200150"/>
            <a:chOff x="4101" y="1591"/>
            <a:chExt cx="1537" cy="756"/>
          </a:xfrm>
        </p:grpSpPr>
        <p:sp>
          <p:nvSpPr>
            <p:cNvPr id="213006" name="Rectangle 10"/>
            <p:cNvSpPr>
              <a:spLocks noChangeArrowheads="1"/>
            </p:cNvSpPr>
            <p:nvPr/>
          </p:nvSpPr>
          <p:spPr bwMode="auto">
            <a:xfrm>
              <a:off x="4101" y="1639"/>
              <a:ext cx="540" cy="19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13007" name="Text Box 11"/>
            <p:cNvSpPr txBox="1">
              <a:spLocks noChangeArrowheads="1"/>
            </p:cNvSpPr>
            <p:nvPr/>
          </p:nvSpPr>
          <p:spPr bwMode="auto">
            <a:xfrm>
              <a:off x="4640" y="1591"/>
              <a:ext cx="99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Standing /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Ground /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Attached</a:t>
              </a:r>
            </a:p>
          </p:txBody>
        </p:sp>
      </p:grpSp>
      <p:pic>
        <p:nvPicPr>
          <p:cNvPr id="212997" name="Picture 4" descr="p1010795_sup"/>
          <p:cNvPicPr>
            <a:picLocks noChangeAspect="1" noChangeArrowheads="1"/>
          </p:cNvPicPr>
          <p:nvPr/>
        </p:nvPicPr>
        <p:blipFill>
          <a:blip r:embed="rId4"/>
          <a:srcRect l="12897" t="9251" r="9486" b="12741"/>
          <a:stretch>
            <a:fillRect/>
          </a:stretch>
        </p:blipFill>
        <p:spPr bwMode="auto">
          <a:xfrm>
            <a:off x="2862263" y="3881438"/>
            <a:ext cx="34274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534150" y="4649788"/>
            <a:ext cx="2255838" cy="461962"/>
            <a:chOff x="4101" y="895"/>
            <a:chExt cx="1421" cy="291"/>
          </a:xfrm>
        </p:grpSpPr>
        <p:sp>
          <p:nvSpPr>
            <p:cNvPr id="213004" name="Rectangle 5"/>
            <p:cNvSpPr>
              <a:spLocks noChangeArrowheads="1"/>
            </p:cNvSpPr>
            <p:nvPr/>
          </p:nvSpPr>
          <p:spPr bwMode="auto">
            <a:xfrm>
              <a:off x="4101" y="943"/>
              <a:ext cx="54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13005" name="Text Box 7"/>
            <p:cNvSpPr txBox="1">
              <a:spLocks noChangeArrowheads="1"/>
            </p:cNvSpPr>
            <p:nvPr/>
          </p:nvSpPr>
          <p:spPr bwMode="auto">
            <a:xfrm>
              <a:off x="4640" y="895"/>
              <a:ext cx="8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Standing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534150" y="5221288"/>
            <a:ext cx="2066925" cy="461962"/>
            <a:chOff x="4101" y="1591"/>
            <a:chExt cx="1302" cy="291"/>
          </a:xfrm>
        </p:grpSpPr>
        <p:sp>
          <p:nvSpPr>
            <p:cNvPr id="213002" name="Rectangle 6"/>
            <p:cNvSpPr>
              <a:spLocks noChangeArrowheads="1"/>
            </p:cNvSpPr>
            <p:nvPr/>
          </p:nvSpPr>
          <p:spPr bwMode="auto">
            <a:xfrm>
              <a:off x="4101" y="1639"/>
              <a:ext cx="540" cy="19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13003" name="Text Box 8"/>
            <p:cNvSpPr txBox="1">
              <a:spLocks noChangeArrowheads="1"/>
            </p:cNvSpPr>
            <p:nvPr/>
          </p:nvSpPr>
          <p:spPr bwMode="auto">
            <a:xfrm>
              <a:off x="4640" y="1591"/>
              <a:ext cx="76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Ground</a:t>
              </a:r>
            </a:p>
          </p:txBody>
        </p:sp>
      </p:grpSp>
      <p:sp>
        <p:nvSpPr>
          <p:cNvPr id="213000" name="Text Box 14"/>
          <p:cNvSpPr txBox="1">
            <a:spLocks noChangeArrowheads="1"/>
          </p:cNvSpPr>
          <p:nvPr/>
        </p:nvSpPr>
        <p:spPr bwMode="auto">
          <a:xfrm>
            <a:off x="393700" y="2119313"/>
            <a:ext cx="12620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ea typeface="Arial" charset="0"/>
                <a:cs typeface="Arial" charset="0"/>
              </a:rPr>
              <a:t>Part-of</a:t>
            </a:r>
          </a:p>
        </p:txBody>
      </p:sp>
      <p:sp>
        <p:nvSpPr>
          <p:cNvPr id="213001" name="Text Box 14"/>
          <p:cNvSpPr txBox="1">
            <a:spLocks noChangeArrowheads="1"/>
          </p:cNvSpPr>
          <p:nvPr/>
        </p:nvSpPr>
        <p:spPr bwMode="auto">
          <a:xfrm>
            <a:off x="393700" y="4911725"/>
            <a:ext cx="234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ea typeface="Arial" charset="0"/>
                <a:cs typeface="Arial" charset="0"/>
              </a:rPr>
              <a:t>Supported-by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Cues for attachment relationships</a:t>
            </a:r>
          </a:p>
        </p:txBody>
      </p:sp>
      <p:sp>
        <p:nvSpPr>
          <p:cNvPr id="214018" name="Text Box 11"/>
          <p:cNvSpPr txBox="1">
            <a:spLocks noChangeArrowheads="1"/>
          </p:cNvSpPr>
          <p:nvPr/>
        </p:nvSpPr>
        <p:spPr bwMode="auto">
          <a:xfrm>
            <a:off x="203200" y="1182688"/>
            <a:ext cx="6548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1. Consistency of relationship across database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8763" y="1962150"/>
            <a:ext cx="8626475" cy="1562100"/>
            <a:chOff x="298450" y="2343150"/>
            <a:chExt cx="8626872" cy="1562100"/>
          </a:xfrm>
        </p:grpSpPr>
        <p:pic>
          <p:nvPicPr>
            <p:cNvPr id="214027" name="Picture 3" descr="img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8450" y="2343150"/>
              <a:ext cx="2099072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28" name="Picture 4" descr="img2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4383" y="2343150"/>
              <a:ext cx="2099072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29" name="Picture 5" descr="img3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50316" y="2343150"/>
              <a:ext cx="2099072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30" name="Picture 6" descr="img4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26250" y="2343150"/>
              <a:ext cx="2099072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4020" name="Text Box 16"/>
          <p:cNvSpPr txBox="1">
            <a:spLocks noChangeArrowheads="1"/>
          </p:cNvSpPr>
          <p:nvPr/>
        </p:nvSpPr>
        <p:spPr bwMode="auto">
          <a:xfrm>
            <a:off x="179388" y="3433763"/>
            <a:ext cx="2195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Arial" charset="0"/>
                <a:cs typeface="Arial" charset="0"/>
              </a:rPr>
              <a:t>building, windows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58763" y="4441825"/>
            <a:ext cx="8628062" cy="1562100"/>
            <a:chOff x="258564" y="4340225"/>
            <a:chExt cx="8628657" cy="1562100"/>
          </a:xfrm>
        </p:grpSpPr>
        <p:pic>
          <p:nvPicPr>
            <p:cNvPr id="214023" name="Picture 9" descr="personimg17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35093" y="4340225"/>
              <a:ext cx="2099071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24" name="Picture 10" descr="personimg9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8564" y="4340225"/>
              <a:ext cx="2099071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25" name="Picture 11" descr="personimg12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611622" y="4340225"/>
              <a:ext cx="2099071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026" name="Picture 12" descr="personimg14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88150" y="4340225"/>
              <a:ext cx="2099071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4022" name="Text Box 16"/>
          <p:cNvSpPr txBox="1">
            <a:spLocks noChangeArrowheads="1"/>
          </p:cNvSpPr>
          <p:nvPr/>
        </p:nvSpPr>
        <p:spPr bwMode="auto">
          <a:xfrm>
            <a:off x="179388" y="5935663"/>
            <a:ext cx="199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a typeface="Arial" charset="0"/>
                <a:cs typeface="Arial" charset="0"/>
              </a:rPr>
              <a:t>building,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clues for recovering depth information from a single image?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886" y="1995124"/>
            <a:ext cx="2806229" cy="425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Cues for attachment relationships</a:t>
            </a:r>
          </a:p>
        </p:txBody>
      </p:sp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3"/>
          <a:srcRect r="80000" b="90265"/>
          <a:stretch>
            <a:fillRect/>
          </a:stretch>
        </p:blipFill>
        <p:spPr bwMode="auto">
          <a:xfrm>
            <a:off x="265113" y="2282825"/>
            <a:ext cx="33956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3" name="Picture 6"/>
          <p:cNvPicPr>
            <a:picLocks noChangeAspect="1" noChangeArrowheads="1"/>
          </p:cNvPicPr>
          <p:nvPr/>
        </p:nvPicPr>
        <p:blipFill>
          <a:blip r:embed="rId3"/>
          <a:srcRect l="19896" t="1093" r="60104" b="90446"/>
          <a:stretch>
            <a:fillRect/>
          </a:stretch>
        </p:blipFill>
        <p:spPr bwMode="auto">
          <a:xfrm>
            <a:off x="3762375" y="2282825"/>
            <a:ext cx="39068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4" name="Picture 8"/>
          <p:cNvPicPr>
            <a:picLocks noChangeAspect="1" noChangeArrowheads="1"/>
          </p:cNvPicPr>
          <p:nvPr/>
        </p:nvPicPr>
        <p:blipFill>
          <a:blip r:embed="rId4"/>
          <a:srcRect l="12190" t="23517" r="79959" b="64952"/>
          <a:stretch>
            <a:fillRect/>
          </a:stretch>
        </p:blipFill>
        <p:spPr bwMode="auto">
          <a:xfrm>
            <a:off x="7770813" y="2079625"/>
            <a:ext cx="11080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5" name="Text Box 11"/>
          <p:cNvSpPr txBox="1">
            <a:spLocks noChangeArrowheads="1"/>
          </p:cNvSpPr>
          <p:nvPr/>
        </p:nvSpPr>
        <p:spPr bwMode="auto">
          <a:xfrm>
            <a:off x="203200" y="1182688"/>
            <a:ext cx="4667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2.  High relative overlap between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	part and object</a:t>
            </a:r>
          </a:p>
        </p:txBody>
      </p:sp>
      <p:pic>
        <p:nvPicPr>
          <p:cNvPr id="215046" name="Picture 13" descr="p1010795_thumb"/>
          <p:cNvPicPr>
            <a:picLocks noChangeAspect="1" noChangeArrowheads="1"/>
          </p:cNvPicPr>
          <p:nvPr/>
        </p:nvPicPr>
        <p:blipFill>
          <a:blip r:embed="rId5"/>
          <a:srcRect l="50117"/>
          <a:stretch>
            <a:fillRect/>
          </a:stretch>
        </p:blipFill>
        <p:spPr bwMode="auto">
          <a:xfrm>
            <a:off x="4495800" y="3905250"/>
            <a:ext cx="37179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7" name="Text Box 14"/>
          <p:cNvSpPr txBox="1">
            <a:spLocks noChangeArrowheads="1"/>
          </p:cNvSpPr>
          <p:nvPr/>
        </p:nvSpPr>
        <p:spPr bwMode="auto">
          <a:xfrm>
            <a:off x="203200" y="4173538"/>
            <a:ext cx="3452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3.  Probability of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	coincidental overlap</a:t>
            </a:r>
          </a:p>
        </p:txBody>
      </p:sp>
      <p:sp>
        <p:nvSpPr>
          <p:cNvPr id="215048" name="Line 15"/>
          <p:cNvSpPr>
            <a:spLocks noChangeShapeType="1"/>
          </p:cNvSpPr>
          <p:nvPr/>
        </p:nvSpPr>
        <p:spPr bwMode="auto">
          <a:xfrm flipH="1" flipV="1">
            <a:off x="7364413" y="4714875"/>
            <a:ext cx="230187" cy="1203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15049" name="Text Box 16"/>
          <p:cNvSpPr txBox="1">
            <a:spLocks noChangeArrowheads="1"/>
          </p:cNvSpPr>
          <p:nvPr/>
        </p:nvSpPr>
        <p:spPr bwMode="auto">
          <a:xfrm>
            <a:off x="6923088" y="5922963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e.g. building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008063" y="5072063"/>
            <a:ext cx="1890712" cy="831850"/>
            <a:chOff x="1060450" y="5373688"/>
            <a:chExt cx="1890862" cy="830997"/>
          </a:xfrm>
        </p:grpSpPr>
        <p:sp>
          <p:nvSpPr>
            <p:cNvPr id="215055" name="Text Box 18"/>
            <p:cNvSpPr txBox="1">
              <a:spLocks noChangeArrowheads="1"/>
            </p:cNvSpPr>
            <p:nvPr/>
          </p:nvSpPr>
          <p:spPr bwMode="auto">
            <a:xfrm>
              <a:off x="1060450" y="5373688"/>
              <a:ext cx="189086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area(object)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area(image)</a:t>
              </a:r>
            </a:p>
          </p:txBody>
        </p:sp>
        <p:sp>
          <p:nvSpPr>
            <p:cNvPr id="215056" name="Line 19"/>
            <p:cNvSpPr>
              <a:spLocks noChangeShapeType="1"/>
            </p:cNvSpPr>
            <p:nvPr/>
          </p:nvSpPr>
          <p:spPr bwMode="auto">
            <a:xfrm flipH="1" flipV="1">
              <a:off x="1136650" y="5810251"/>
              <a:ext cx="1781175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149850" y="1176338"/>
            <a:ext cx="2784475" cy="830262"/>
            <a:chOff x="6864350" y="979488"/>
            <a:chExt cx="2784837" cy="830997"/>
          </a:xfrm>
        </p:grpSpPr>
        <p:sp>
          <p:nvSpPr>
            <p:cNvPr id="215053" name="Text Box 18"/>
            <p:cNvSpPr txBox="1">
              <a:spLocks noChangeArrowheads="1"/>
            </p:cNvSpPr>
            <p:nvPr/>
          </p:nvSpPr>
          <p:spPr bwMode="auto">
            <a:xfrm>
              <a:off x="6864350" y="979488"/>
              <a:ext cx="278483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area(part    object)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area(part)</a:t>
              </a:r>
            </a:p>
          </p:txBody>
        </p:sp>
        <p:sp>
          <p:nvSpPr>
            <p:cNvPr id="215054" name="Line 19"/>
            <p:cNvSpPr>
              <a:spLocks noChangeShapeType="1"/>
            </p:cNvSpPr>
            <p:nvPr/>
          </p:nvSpPr>
          <p:spPr bwMode="auto">
            <a:xfrm flipH="1">
              <a:off x="6940549" y="1403790"/>
              <a:ext cx="2597873" cy="12261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pic>
        <p:nvPicPr>
          <p:cNvPr id="215052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3363" y="1282700"/>
            <a:ext cx="2428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Learned/inferred attachment relationships</a:t>
            </a:r>
          </a:p>
        </p:txBody>
      </p:sp>
      <p:pic>
        <p:nvPicPr>
          <p:cNvPr id="217090" name="Picture 4"/>
          <p:cNvPicPr>
            <a:picLocks noChangeAspect="1" noChangeArrowheads="1"/>
          </p:cNvPicPr>
          <p:nvPr/>
        </p:nvPicPr>
        <p:blipFill>
          <a:blip r:embed="rId3"/>
          <a:srcRect r="43547"/>
          <a:stretch>
            <a:fillRect/>
          </a:stretch>
        </p:blipFill>
        <p:spPr bwMode="auto">
          <a:xfrm>
            <a:off x="563563" y="1117600"/>
            <a:ext cx="2728912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5"/>
          <p:cNvPicPr>
            <a:picLocks noChangeAspect="1" noChangeArrowheads="1"/>
          </p:cNvPicPr>
          <p:nvPr/>
        </p:nvPicPr>
        <p:blipFill>
          <a:blip r:embed="rId3"/>
          <a:srcRect l="63054" t="1027" r="789" b="75642"/>
          <a:stretch>
            <a:fillRect/>
          </a:stretch>
        </p:blipFill>
        <p:spPr bwMode="auto">
          <a:xfrm>
            <a:off x="3686175" y="1406525"/>
            <a:ext cx="2370138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2" name="Picture 6"/>
          <p:cNvPicPr>
            <a:picLocks noChangeAspect="1" noChangeArrowheads="1"/>
          </p:cNvPicPr>
          <p:nvPr/>
        </p:nvPicPr>
        <p:blipFill>
          <a:blip r:embed="rId3"/>
          <a:srcRect l="61674" t="25328" b="55618"/>
          <a:stretch>
            <a:fillRect/>
          </a:stretch>
        </p:blipFill>
        <p:spPr bwMode="auto">
          <a:xfrm>
            <a:off x="6281738" y="1568450"/>
            <a:ext cx="2509837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3" name="Picture 7"/>
          <p:cNvPicPr>
            <a:picLocks noChangeAspect="1" noChangeArrowheads="1"/>
          </p:cNvPicPr>
          <p:nvPr/>
        </p:nvPicPr>
        <p:blipFill>
          <a:blip r:embed="rId3"/>
          <a:srcRect l="63054" t="48773" r="591" b="27382"/>
          <a:stretch>
            <a:fillRect/>
          </a:stretch>
        </p:blipFill>
        <p:spPr bwMode="auto">
          <a:xfrm>
            <a:off x="3681413" y="4283075"/>
            <a:ext cx="238125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4" name="Picture 8"/>
          <p:cNvPicPr>
            <a:picLocks noChangeAspect="1" noChangeArrowheads="1"/>
          </p:cNvPicPr>
          <p:nvPr/>
        </p:nvPicPr>
        <p:blipFill>
          <a:blip r:embed="rId3"/>
          <a:srcRect l="61674" t="73418" b="6845"/>
          <a:stretch>
            <a:fillRect/>
          </a:stretch>
        </p:blipFill>
        <p:spPr bwMode="auto">
          <a:xfrm>
            <a:off x="6281738" y="4437063"/>
            <a:ext cx="25114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Learned/inferred attachment relationships</a:t>
            </a:r>
          </a:p>
        </p:txBody>
      </p:sp>
      <p:pic>
        <p:nvPicPr>
          <p:cNvPr id="219138" name="Picture 4"/>
          <p:cNvPicPr>
            <a:picLocks noChangeAspect="1" noChangeArrowheads="1"/>
          </p:cNvPicPr>
          <p:nvPr/>
        </p:nvPicPr>
        <p:blipFill>
          <a:blip r:embed="rId3"/>
          <a:srcRect r="45547"/>
          <a:stretch>
            <a:fillRect/>
          </a:stretch>
        </p:blipFill>
        <p:spPr bwMode="auto">
          <a:xfrm>
            <a:off x="276225" y="1644650"/>
            <a:ext cx="4543425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9" name="Picture 5"/>
          <p:cNvPicPr>
            <a:picLocks noChangeAspect="1" noChangeArrowheads="1"/>
          </p:cNvPicPr>
          <p:nvPr/>
        </p:nvPicPr>
        <p:blipFill>
          <a:blip r:embed="rId3"/>
          <a:srcRect l="63356" t="57896"/>
          <a:stretch>
            <a:fillRect/>
          </a:stretch>
        </p:blipFill>
        <p:spPr bwMode="auto">
          <a:xfrm>
            <a:off x="5462588" y="3940175"/>
            <a:ext cx="305752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6"/>
          <p:cNvPicPr>
            <a:picLocks noChangeAspect="1" noChangeArrowheads="1"/>
          </p:cNvPicPr>
          <p:nvPr/>
        </p:nvPicPr>
        <p:blipFill>
          <a:blip r:embed="rId3"/>
          <a:srcRect l="64612" t="2364" r="1027" b="50571"/>
          <a:stretch>
            <a:fillRect/>
          </a:stretch>
        </p:blipFill>
        <p:spPr bwMode="auto">
          <a:xfrm>
            <a:off x="5557838" y="1444625"/>
            <a:ext cx="286702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Relationships between polygons</a:t>
            </a:r>
          </a:p>
        </p:txBody>
      </p:sp>
      <p:pic>
        <p:nvPicPr>
          <p:cNvPr id="221186" name="Picture 5" descr="p1010795_parts"/>
          <p:cNvPicPr>
            <a:picLocks noChangeAspect="1" noChangeArrowheads="1"/>
          </p:cNvPicPr>
          <p:nvPr/>
        </p:nvPicPr>
        <p:blipFill>
          <a:blip r:embed="rId3"/>
          <a:srcRect l="12720" t="9137" r="9508" b="12677"/>
          <a:stretch>
            <a:fillRect/>
          </a:stretch>
        </p:blipFill>
        <p:spPr bwMode="auto">
          <a:xfrm>
            <a:off x="2817813" y="1054100"/>
            <a:ext cx="35163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10338" y="2035175"/>
            <a:ext cx="2268537" cy="461963"/>
            <a:chOff x="4101" y="895"/>
            <a:chExt cx="1429" cy="291"/>
          </a:xfrm>
        </p:grpSpPr>
        <p:sp>
          <p:nvSpPr>
            <p:cNvPr id="221200" name="Rectangle 7"/>
            <p:cNvSpPr>
              <a:spLocks noChangeArrowheads="1"/>
            </p:cNvSpPr>
            <p:nvPr/>
          </p:nvSpPr>
          <p:spPr bwMode="auto">
            <a:xfrm>
              <a:off x="4101" y="943"/>
              <a:ext cx="54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21201" name="Text Box 8"/>
            <p:cNvSpPr txBox="1">
              <a:spLocks noChangeArrowheads="1"/>
            </p:cNvSpPr>
            <p:nvPr/>
          </p:nvSpPr>
          <p:spPr bwMode="auto">
            <a:xfrm>
              <a:off x="4640" y="895"/>
              <a:ext cx="89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Attached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510338" y="2606675"/>
            <a:ext cx="2439987" cy="1200150"/>
            <a:chOff x="4101" y="1591"/>
            <a:chExt cx="1537" cy="756"/>
          </a:xfrm>
        </p:grpSpPr>
        <p:sp>
          <p:nvSpPr>
            <p:cNvPr id="221198" name="Rectangle 10"/>
            <p:cNvSpPr>
              <a:spLocks noChangeArrowheads="1"/>
            </p:cNvSpPr>
            <p:nvPr/>
          </p:nvSpPr>
          <p:spPr bwMode="auto">
            <a:xfrm>
              <a:off x="4101" y="1639"/>
              <a:ext cx="540" cy="19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21199" name="Text Box 11"/>
            <p:cNvSpPr txBox="1">
              <a:spLocks noChangeArrowheads="1"/>
            </p:cNvSpPr>
            <p:nvPr/>
          </p:nvSpPr>
          <p:spPr bwMode="auto">
            <a:xfrm>
              <a:off x="4640" y="1591"/>
              <a:ext cx="99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Standing /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Ground /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Attached</a:t>
              </a:r>
            </a:p>
          </p:txBody>
        </p:sp>
      </p:grpSp>
      <p:pic>
        <p:nvPicPr>
          <p:cNvPr id="221189" name="Picture 4" descr="p1010795_sup"/>
          <p:cNvPicPr>
            <a:picLocks noChangeAspect="1" noChangeArrowheads="1"/>
          </p:cNvPicPr>
          <p:nvPr/>
        </p:nvPicPr>
        <p:blipFill>
          <a:blip r:embed="rId4"/>
          <a:srcRect l="12897" t="9251" r="9486" b="12741"/>
          <a:stretch>
            <a:fillRect/>
          </a:stretch>
        </p:blipFill>
        <p:spPr bwMode="auto">
          <a:xfrm>
            <a:off x="2862263" y="3881438"/>
            <a:ext cx="34274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534150" y="4649788"/>
            <a:ext cx="2255838" cy="461962"/>
            <a:chOff x="4101" y="895"/>
            <a:chExt cx="1421" cy="291"/>
          </a:xfrm>
        </p:grpSpPr>
        <p:sp>
          <p:nvSpPr>
            <p:cNvPr id="221196" name="Rectangle 5"/>
            <p:cNvSpPr>
              <a:spLocks noChangeArrowheads="1"/>
            </p:cNvSpPr>
            <p:nvPr/>
          </p:nvSpPr>
          <p:spPr bwMode="auto">
            <a:xfrm>
              <a:off x="4101" y="943"/>
              <a:ext cx="54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21197" name="Text Box 7"/>
            <p:cNvSpPr txBox="1">
              <a:spLocks noChangeArrowheads="1"/>
            </p:cNvSpPr>
            <p:nvPr/>
          </p:nvSpPr>
          <p:spPr bwMode="auto">
            <a:xfrm>
              <a:off x="4640" y="895"/>
              <a:ext cx="8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Standing</a:t>
              </a: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534150" y="5221288"/>
            <a:ext cx="2066925" cy="461962"/>
            <a:chOff x="4101" y="1591"/>
            <a:chExt cx="1302" cy="291"/>
          </a:xfrm>
        </p:grpSpPr>
        <p:sp>
          <p:nvSpPr>
            <p:cNvPr id="221194" name="Rectangle 6"/>
            <p:cNvSpPr>
              <a:spLocks noChangeArrowheads="1"/>
            </p:cNvSpPr>
            <p:nvPr/>
          </p:nvSpPr>
          <p:spPr bwMode="auto">
            <a:xfrm>
              <a:off x="4101" y="1639"/>
              <a:ext cx="540" cy="19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21195" name="Text Box 8"/>
            <p:cNvSpPr txBox="1">
              <a:spLocks noChangeArrowheads="1"/>
            </p:cNvSpPr>
            <p:nvPr/>
          </p:nvSpPr>
          <p:spPr bwMode="auto">
            <a:xfrm>
              <a:off x="4640" y="1591"/>
              <a:ext cx="76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Ground</a:t>
              </a:r>
            </a:p>
          </p:txBody>
        </p:sp>
      </p:grpSp>
      <p:sp>
        <p:nvSpPr>
          <p:cNvPr id="221192" name="Text Box 14"/>
          <p:cNvSpPr txBox="1">
            <a:spLocks noChangeArrowheads="1"/>
          </p:cNvSpPr>
          <p:nvPr/>
        </p:nvSpPr>
        <p:spPr bwMode="auto">
          <a:xfrm>
            <a:off x="393700" y="2119313"/>
            <a:ext cx="12620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ea typeface="Arial" charset="0"/>
                <a:cs typeface="Arial" charset="0"/>
              </a:rPr>
              <a:t>Part-of</a:t>
            </a:r>
          </a:p>
        </p:txBody>
      </p:sp>
      <p:sp>
        <p:nvSpPr>
          <p:cNvPr id="221193" name="Text Box 14"/>
          <p:cNvSpPr txBox="1">
            <a:spLocks noChangeArrowheads="1"/>
          </p:cNvSpPr>
          <p:nvPr/>
        </p:nvSpPr>
        <p:spPr bwMode="auto">
          <a:xfrm>
            <a:off x="393700" y="4911725"/>
            <a:ext cx="2341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ea typeface="Arial" charset="0"/>
                <a:cs typeface="Arial" charset="0"/>
              </a:rPr>
              <a:t>Supported-by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Recover support relations</a:t>
            </a:r>
          </a:p>
        </p:txBody>
      </p:sp>
      <p:pic>
        <p:nvPicPr>
          <p:cNvPr id="222210" name="Picture 3" descr="p1010795_sup"/>
          <p:cNvPicPr>
            <a:picLocks noChangeAspect="1" noChangeArrowheads="1"/>
          </p:cNvPicPr>
          <p:nvPr/>
        </p:nvPicPr>
        <p:blipFill>
          <a:blip r:embed="rId3"/>
          <a:srcRect l="12897" t="9251" r="9486" b="12741"/>
          <a:stretch>
            <a:fillRect/>
          </a:stretch>
        </p:blipFill>
        <p:spPr bwMode="auto">
          <a:xfrm>
            <a:off x="346075" y="1184275"/>
            <a:ext cx="588645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10338" y="1420813"/>
            <a:ext cx="1920875" cy="457200"/>
            <a:chOff x="4101" y="895"/>
            <a:chExt cx="1210" cy="288"/>
          </a:xfrm>
        </p:grpSpPr>
        <p:sp>
          <p:nvSpPr>
            <p:cNvPr id="222230" name="Rectangle 5"/>
            <p:cNvSpPr>
              <a:spLocks noChangeArrowheads="1"/>
            </p:cNvSpPr>
            <p:nvPr/>
          </p:nvSpPr>
          <p:spPr bwMode="auto">
            <a:xfrm>
              <a:off x="4101" y="943"/>
              <a:ext cx="54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22231" name="Text Box 6"/>
            <p:cNvSpPr txBox="1">
              <a:spLocks noChangeArrowheads="1"/>
            </p:cNvSpPr>
            <p:nvPr/>
          </p:nvSpPr>
          <p:spPr bwMode="auto">
            <a:xfrm>
              <a:off x="4640" y="895"/>
              <a:ext cx="67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Object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510338" y="1992313"/>
            <a:ext cx="2108200" cy="457200"/>
            <a:chOff x="4101" y="1591"/>
            <a:chExt cx="1328" cy="288"/>
          </a:xfrm>
        </p:grpSpPr>
        <p:sp>
          <p:nvSpPr>
            <p:cNvPr id="222228" name="Rectangle 8"/>
            <p:cNvSpPr>
              <a:spLocks noChangeArrowheads="1"/>
            </p:cNvSpPr>
            <p:nvPr/>
          </p:nvSpPr>
          <p:spPr bwMode="auto">
            <a:xfrm>
              <a:off x="4101" y="1639"/>
              <a:ext cx="540" cy="19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22229" name="Text Box 9"/>
            <p:cNvSpPr txBox="1">
              <a:spLocks noChangeArrowheads="1"/>
            </p:cNvSpPr>
            <p:nvPr/>
          </p:nvSpPr>
          <p:spPr bwMode="auto">
            <a:xfrm>
              <a:off x="4640" y="1591"/>
              <a:ext cx="7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FF"/>
                  </a:solidFill>
                  <a:ea typeface="Arial" charset="0"/>
                  <a:cs typeface="Arial" charset="0"/>
                </a:rPr>
                <a:t>Support</a:t>
              </a:r>
            </a:p>
          </p:txBody>
        </p:sp>
      </p:grpSp>
      <p:sp>
        <p:nvSpPr>
          <p:cNvPr id="222213" name="Oval 10"/>
          <p:cNvSpPr>
            <a:spLocks noChangeArrowheads="1"/>
          </p:cNvSpPr>
          <p:nvPr/>
        </p:nvSpPr>
        <p:spPr bwMode="auto">
          <a:xfrm>
            <a:off x="1638300" y="4181475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14" name="Oval 11"/>
          <p:cNvSpPr>
            <a:spLocks noChangeArrowheads="1"/>
          </p:cNvSpPr>
          <p:nvPr/>
        </p:nvSpPr>
        <p:spPr bwMode="auto">
          <a:xfrm>
            <a:off x="5067300" y="4086225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15" name="Oval 12"/>
          <p:cNvSpPr>
            <a:spLocks noChangeArrowheads="1"/>
          </p:cNvSpPr>
          <p:nvPr/>
        </p:nvSpPr>
        <p:spPr bwMode="auto">
          <a:xfrm>
            <a:off x="5724525" y="4048125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16" name="Oval 13"/>
          <p:cNvSpPr>
            <a:spLocks noChangeArrowheads="1"/>
          </p:cNvSpPr>
          <p:nvPr/>
        </p:nvSpPr>
        <p:spPr bwMode="auto">
          <a:xfrm>
            <a:off x="3905250" y="3981450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17" name="Oval 14"/>
          <p:cNvSpPr>
            <a:spLocks noChangeArrowheads="1"/>
          </p:cNvSpPr>
          <p:nvPr/>
        </p:nvSpPr>
        <p:spPr bwMode="auto">
          <a:xfrm>
            <a:off x="3552825" y="4010025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18" name="Oval 15"/>
          <p:cNvSpPr>
            <a:spLocks noChangeArrowheads="1"/>
          </p:cNvSpPr>
          <p:nvPr/>
        </p:nvSpPr>
        <p:spPr bwMode="auto">
          <a:xfrm>
            <a:off x="2933700" y="3952875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19" name="Oval 16"/>
          <p:cNvSpPr>
            <a:spLocks noChangeArrowheads="1"/>
          </p:cNvSpPr>
          <p:nvPr/>
        </p:nvSpPr>
        <p:spPr bwMode="auto">
          <a:xfrm>
            <a:off x="1466850" y="3810000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20" name="Oval 17"/>
          <p:cNvSpPr>
            <a:spLocks noChangeArrowheads="1"/>
          </p:cNvSpPr>
          <p:nvPr/>
        </p:nvSpPr>
        <p:spPr bwMode="auto">
          <a:xfrm>
            <a:off x="1200150" y="3695700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21" name="Oval 18"/>
          <p:cNvSpPr>
            <a:spLocks noChangeArrowheads="1"/>
          </p:cNvSpPr>
          <p:nvPr/>
        </p:nvSpPr>
        <p:spPr bwMode="auto">
          <a:xfrm>
            <a:off x="866775" y="3819525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22" name="Oval 19"/>
          <p:cNvSpPr>
            <a:spLocks noChangeArrowheads="1"/>
          </p:cNvSpPr>
          <p:nvPr/>
        </p:nvSpPr>
        <p:spPr bwMode="auto">
          <a:xfrm>
            <a:off x="600075" y="4191000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23" name="Oval 20"/>
          <p:cNvSpPr>
            <a:spLocks noChangeArrowheads="1"/>
          </p:cNvSpPr>
          <p:nvPr/>
        </p:nvSpPr>
        <p:spPr bwMode="auto">
          <a:xfrm>
            <a:off x="533400" y="4095750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24" name="Oval 21"/>
          <p:cNvSpPr>
            <a:spLocks noChangeArrowheads="1"/>
          </p:cNvSpPr>
          <p:nvPr/>
        </p:nvSpPr>
        <p:spPr bwMode="auto">
          <a:xfrm>
            <a:off x="428625" y="3962400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25" name="Oval 22"/>
          <p:cNvSpPr>
            <a:spLocks noChangeArrowheads="1"/>
          </p:cNvSpPr>
          <p:nvPr/>
        </p:nvSpPr>
        <p:spPr bwMode="auto">
          <a:xfrm>
            <a:off x="685800" y="3810000"/>
            <a:ext cx="161925" cy="161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2226" name="Text Box 23"/>
          <p:cNvSpPr txBox="1">
            <a:spLocks noChangeArrowheads="1"/>
          </p:cNvSpPr>
          <p:nvPr/>
        </p:nvSpPr>
        <p:spPr bwMode="auto">
          <a:xfrm>
            <a:off x="288925" y="5713413"/>
            <a:ext cx="8401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a typeface="Arial" charset="0"/>
                <a:cs typeface="Arial" charset="0"/>
              </a:rPr>
              <a:t>Over entire dataset, count number of images where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a typeface="Arial" charset="0"/>
                <a:cs typeface="Arial" charset="0"/>
              </a:rPr>
              <a:t>bottom of object is inside support object</a:t>
            </a:r>
          </a:p>
        </p:txBody>
      </p:sp>
      <p:pic>
        <p:nvPicPr>
          <p:cNvPr id="222227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200" y="3656013"/>
            <a:ext cx="27051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Learned/inferred support relations</a:t>
            </a:r>
          </a:p>
        </p:txBody>
      </p:sp>
      <p:pic>
        <p:nvPicPr>
          <p:cNvPr id="224258" name="Picture 4"/>
          <p:cNvPicPr>
            <a:picLocks noChangeAspect="1" noChangeArrowheads="1"/>
          </p:cNvPicPr>
          <p:nvPr/>
        </p:nvPicPr>
        <p:blipFill>
          <a:blip r:embed="rId3"/>
          <a:srcRect l="54576" t="732" r="1064" b="68053"/>
          <a:stretch>
            <a:fillRect/>
          </a:stretch>
        </p:blipFill>
        <p:spPr bwMode="auto">
          <a:xfrm>
            <a:off x="3516313" y="1419225"/>
            <a:ext cx="2566987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9" name="Picture 5"/>
          <p:cNvPicPr>
            <a:picLocks noChangeAspect="1" noChangeArrowheads="1"/>
          </p:cNvPicPr>
          <p:nvPr/>
        </p:nvPicPr>
        <p:blipFill>
          <a:blip r:embed="rId3"/>
          <a:srcRect r="45969"/>
          <a:stretch>
            <a:fillRect/>
          </a:stretch>
        </p:blipFill>
        <p:spPr bwMode="auto">
          <a:xfrm>
            <a:off x="336550" y="1001713"/>
            <a:ext cx="2843213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6"/>
          <p:cNvPicPr>
            <a:picLocks noChangeAspect="1" noChangeArrowheads="1"/>
          </p:cNvPicPr>
          <p:nvPr/>
        </p:nvPicPr>
        <p:blipFill>
          <a:blip r:embed="rId3"/>
          <a:srcRect l="54576" t="51913" r="908" b="18904"/>
          <a:stretch>
            <a:fillRect/>
          </a:stretch>
        </p:blipFill>
        <p:spPr bwMode="auto">
          <a:xfrm>
            <a:off x="3513138" y="4319588"/>
            <a:ext cx="257492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1" name="Picture 7"/>
          <p:cNvPicPr>
            <a:picLocks noChangeAspect="1" noChangeArrowheads="1"/>
          </p:cNvPicPr>
          <p:nvPr/>
        </p:nvPicPr>
        <p:blipFill>
          <a:blip r:embed="rId3"/>
          <a:srcRect l="53928" t="32277" b="52174"/>
          <a:stretch>
            <a:fillRect/>
          </a:stretch>
        </p:blipFill>
        <p:spPr bwMode="auto">
          <a:xfrm>
            <a:off x="6272213" y="1916113"/>
            <a:ext cx="2665412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2" name="Picture 8"/>
          <p:cNvPicPr>
            <a:picLocks noChangeAspect="1" noChangeArrowheads="1"/>
          </p:cNvPicPr>
          <p:nvPr/>
        </p:nvPicPr>
        <p:blipFill>
          <a:blip r:embed="rId3"/>
          <a:srcRect l="53928" t="82254" b="1913"/>
          <a:stretch>
            <a:fillRect/>
          </a:stretch>
        </p:blipFill>
        <p:spPr bwMode="auto">
          <a:xfrm>
            <a:off x="6270625" y="4743450"/>
            <a:ext cx="2667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Learned/inferred support relations</a:t>
            </a:r>
          </a:p>
        </p:txBody>
      </p:sp>
      <p:pic>
        <p:nvPicPr>
          <p:cNvPr id="226306" name="Picture 4"/>
          <p:cNvPicPr>
            <a:picLocks noChangeAspect="1" noChangeArrowheads="1"/>
          </p:cNvPicPr>
          <p:nvPr/>
        </p:nvPicPr>
        <p:blipFill>
          <a:blip r:embed="rId3"/>
          <a:srcRect r="42836"/>
          <a:stretch>
            <a:fillRect/>
          </a:stretch>
        </p:blipFill>
        <p:spPr bwMode="auto">
          <a:xfrm>
            <a:off x="320675" y="979488"/>
            <a:ext cx="2970213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7" name="Picture 5"/>
          <p:cNvPicPr>
            <a:picLocks noChangeAspect="1" noChangeArrowheads="1"/>
          </p:cNvPicPr>
          <p:nvPr/>
        </p:nvPicPr>
        <p:blipFill>
          <a:blip r:embed="rId3"/>
          <a:srcRect l="57622" t="835" r="1100" b="70865"/>
          <a:stretch>
            <a:fillRect/>
          </a:stretch>
        </p:blipFill>
        <p:spPr bwMode="auto">
          <a:xfrm>
            <a:off x="3408363" y="1384300"/>
            <a:ext cx="268287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8" name="Picture 6"/>
          <p:cNvPicPr>
            <a:picLocks noChangeAspect="1" noChangeArrowheads="1"/>
          </p:cNvPicPr>
          <p:nvPr/>
        </p:nvPicPr>
        <p:blipFill>
          <a:blip r:embed="rId3"/>
          <a:srcRect l="57011" t="34167" b="51292"/>
          <a:stretch>
            <a:fillRect/>
          </a:stretch>
        </p:blipFill>
        <p:spPr bwMode="auto">
          <a:xfrm>
            <a:off x="6181725" y="1876425"/>
            <a:ext cx="2792413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7"/>
          <p:cNvPicPr>
            <a:picLocks noChangeAspect="1" noChangeArrowheads="1"/>
          </p:cNvPicPr>
          <p:nvPr/>
        </p:nvPicPr>
        <p:blipFill>
          <a:blip r:embed="rId3"/>
          <a:srcRect l="57652" t="54156" r="917" b="17598"/>
          <a:stretch>
            <a:fillRect/>
          </a:stretch>
        </p:blipFill>
        <p:spPr bwMode="auto">
          <a:xfrm>
            <a:off x="3403600" y="4132263"/>
            <a:ext cx="2690813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10" name="Picture 8"/>
          <p:cNvPicPr>
            <a:picLocks noChangeAspect="1" noChangeArrowheads="1"/>
          </p:cNvPicPr>
          <p:nvPr/>
        </p:nvPicPr>
        <p:blipFill>
          <a:blip r:embed="rId3"/>
          <a:srcRect l="57011" t="86156" b="555"/>
          <a:stretch>
            <a:fillRect/>
          </a:stretch>
        </p:blipFill>
        <p:spPr bwMode="auto">
          <a:xfrm>
            <a:off x="6181725" y="4667250"/>
            <a:ext cx="27908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Learned/inferred support relations</a:t>
            </a:r>
          </a:p>
        </p:txBody>
      </p:sp>
      <p:pic>
        <p:nvPicPr>
          <p:cNvPr id="228354" name="Picture 2"/>
          <p:cNvPicPr>
            <a:picLocks noChangeAspect="1"/>
          </p:cNvPicPr>
          <p:nvPr/>
        </p:nvPicPr>
        <p:blipFill>
          <a:blip r:embed="rId3"/>
          <a:srcRect r="35118"/>
          <a:stretch>
            <a:fillRect/>
          </a:stretch>
        </p:blipFill>
        <p:spPr bwMode="auto">
          <a:xfrm>
            <a:off x="352425" y="1201738"/>
            <a:ext cx="3881438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5" name="Picture 3"/>
          <p:cNvPicPr>
            <a:picLocks noChangeAspect="1"/>
          </p:cNvPicPr>
          <p:nvPr/>
        </p:nvPicPr>
        <p:blipFill>
          <a:blip r:embed="rId3"/>
          <a:srcRect l="69603" t="1122" r="1154" b="49606"/>
          <a:stretch>
            <a:fillRect/>
          </a:stretch>
        </p:blipFill>
        <p:spPr bwMode="auto">
          <a:xfrm>
            <a:off x="4791075" y="2027238"/>
            <a:ext cx="1749425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6" name="Picture 4"/>
          <p:cNvPicPr>
            <a:picLocks noChangeAspect="1"/>
          </p:cNvPicPr>
          <p:nvPr/>
        </p:nvPicPr>
        <p:blipFill>
          <a:blip r:embed="rId3"/>
          <a:srcRect l="70036" t="50665" r="1280" b="1300"/>
          <a:stretch>
            <a:fillRect/>
          </a:stretch>
        </p:blipFill>
        <p:spPr bwMode="auto">
          <a:xfrm>
            <a:off x="6840538" y="2060575"/>
            <a:ext cx="1716087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Recovering scene geometry</a:t>
            </a:r>
          </a:p>
        </p:txBody>
      </p:sp>
      <p:sp>
        <p:nvSpPr>
          <p:cNvPr id="2293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Polygon types</a:t>
            </a:r>
          </a:p>
          <a:p>
            <a:pPr lvl="1"/>
            <a:r>
              <a:rPr lang="en-US"/>
              <a:t>Ground</a:t>
            </a:r>
          </a:p>
          <a:p>
            <a:pPr lvl="1"/>
            <a:r>
              <a:rPr lang="en-US"/>
              <a:t>Standing</a:t>
            </a:r>
          </a:p>
          <a:p>
            <a:pPr lvl="1"/>
            <a:r>
              <a:rPr lang="en-US"/>
              <a:t>Attached</a:t>
            </a:r>
          </a:p>
          <a:p>
            <a:r>
              <a:rPr lang="en-US">
                <a:solidFill>
                  <a:srgbClr val="FF0000"/>
                </a:solidFill>
              </a:rPr>
              <a:t>Edge types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Contact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Attached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Occluded</a:t>
            </a:r>
          </a:p>
          <a:p>
            <a:r>
              <a:rPr lang="en-US"/>
              <a:t>Camera parameters</a:t>
            </a:r>
          </a:p>
        </p:txBody>
      </p:sp>
      <p:pic>
        <p:nvPicPr>
          <p:cNvPr id="2293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1668463"/>
            <a:ext cx="445135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types</a:t>
            </a:r>
          </a:p>
        </p:txBody>
      </p:sp>
      <p:pic>
        <p:nvPicPr>
          <p:cNvPr id="23040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509713"/>
            <a:ext cx="529272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3" name="Text Box 14"/>
          <p:cNvSpPr txBox="1">
            <a:spLocks noChangeArrowheads="1"/>
          </p:cNvSpPr>
          <p:nvPr/>
        </p:nvSpPr>
        <p:spPr bwMode="auto">
          <a:xfrm>
            <a:off x="230188" y="1658938"/>
            <a:ext cx="31781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Ground and attached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objects have attached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edges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Standing objects can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have contact 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occluding edges</a:t>
            </a:r>
          </a:p>
        </p:txBody>
      </p:sp>
      <p:sp>
        <p:nvSpPr>
          <p:cNvPr id="230404" name="Text Box 14"/>
          <p:cNvSpPr txBox="1">
            <a:spLocks noChangeArrowheads="1"/>
          </p:cNvSpPr>
          <p:nvPr/>
        </p:nvSpPr>
        <p:spPr bwMode="auto">
          <a:xfrm>
            <a:off x="6732588" y="5899150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FF"/>
                </a:solidFill>
                <a:ea typeface="Arial" charset="0"/>
                <a:cs typeface="Arial" charset="0"/>
              </a:rPr>
              <a:t>Length</a:t>
            </a:r>
          </a:p>
        </p:txBody>
      </p:sp>
      <p:cxnSp>
        <p:nvCxnSpPr>
          <p:cNvPr id="230405" name="Straight Connector 8"/>
          <p:cNvCxnSpPr>
            <a:cxnSpLocks noChangeShapeType="1"/>
            <a:stCxn id="230404" idx="0"/>
          </p:cNvCxnSpPr>
          <p:nvPr/>
        </p:nvCxnSpPr>
        <p:spPr bwMode="auto">
          <a:xfrm rot="5400000" flipH="1" flipV="1">
            <a:off x="7311231" y="4937919"/>
            <a:ext cx="866775" cy="1055688"/>
          </a:xfrm>
          <a:prstGeom prst="line">
            <a:avLst/>
          </a:prstGeom>
          <a:noFill/>
          <a:ln w="60325">
            <a:solidFill>
              <a:srgbClr val="FF00FF"/>
            </a:solidFill>
            <a:round/>
            <a:headEnd/>
            <a:tailEnd type="triangle" w="med" len="med"/>
          </a:ln>
        </p:spPr>
      </p:cxnSp>
      <p:sp>
        <p:nvSpPr>
          <p:cNvPr id="230406" name="Text Box 14"/>
          <p:cNvSpPr txBox="1">
            <a:spLocks noChangeArrowheads="1"/>
          </p:cNvSpPr>
          <p:nvPr/>
        </p:nvSpPr>
        <p:spPr bwMode="auto">
          <a:xfrm>
            <a:off x="4235450" y="5905500"/>
            <a:ext cx="2393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FF"/>
                </a:solidFill>
                <a:ea typeface="Arial" charset="0"/>
                <a:cs typeface="Arial" charset="0"/>
              </a:rPr>
              <a:t>Proximity to ground</a:t>
            </a:r>
          </a:p>
        </p:txBody>
      </p:sp>
      <p:cxnSp>
        <p:nvCxnSpPr>
          <p:cNvPr id="230407" name="Straight Connector 10"/>
          <p:cNvCxnSpPr>
            <a:cxnSpLocks noChangeShapeType="1"/>
            <a:stCxn id="230406" idx="0"/>
          </p:cNvCxnSpPr>
          <p:nvPr/>
        </p:nvCxnSpPr>
        <p:spPr bwMode="auto">
          <a:xfrm rot="5400000" flipH="1" flipV="1">
            <a:off x="4856163" y="5160962"/>
            <a:ext cx="1320800" cy="168275"/>
          </a:xfrm>
          <a:prstGeom prst="line">
            <a:avLst/>
          </a:prstGeom>
          <a:noFill/>
          <a:ln w="60325">
            <a:solidFill>
              <a:srgbClr val="FF00FF"/>
            </a:solidFill>
            <a:round/>
            <a:headEnd/>
            <a:tailEnd type="triangle" w="med" len="med"/>
          </a:ln>
        </p:spPr>
      </p:cxnSp>
      <p:sp>
        <p:nvSpPr>
          <p:cNvPr id="230408" name="Text Box 14"/>
          <p:cNvSpPr txBox="1">
            <a:spLocks noChangeArrowheads="1"/>
          </p:cNvSpPr>
          <p:nvPr/>
        </p:nvSpPr>
        <p:spPr bwMode="auto">
          <a:xfrm>
            <a:off x="2517775" y="590550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FF"/>
                </a:solidFill>
                <a:ea typeface="Arial" charset="0"/>
                <a:cs typeface="Arial" charset="0"/>
              </a:rPr>
              <a:t>Orientation</a:t>
            </a:r>
          </a:p>
        </p:txBody>
      </p:sp>
      <p:cxnSp>
        <p:nvCxnSpPr>
          <p:cNvPr id="230409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3117057" y="3858419"/>
            <a:ext cx="2325687" cy="1736725"/>
          </a:xfrm>
          <a:prstGeom prst="line">
            <a:avLst/>
          </a:prstGeom>
          <a:noFill/>
          <a:ln w="60325">
            <a:solidFill>
              <a:srgbClr val="FF00FF"/>
            </a:solidFill>
            <a:round/>
            <a:headEnd/>
            <a:tailEnd type="triangle" w="med" len="med"/>
          </a:ln>
        </p:spPr>
      </p:cxnSp>
      <p:sp>
        <p:nvSpPr>
          <p:cNvPr id="230410" name="Text Box 14"/>
          <p:cNvSpPr txBox="1">
            <a:spLocks noChangeArrowheads="1"/>
          </p:cNvSpPr>
          <p:nvPr/>
        </p:nvSpPr>
        <p:spPr bwMode="auto">
          <a:xfrm>
            <a:off x="300038" y="5743575"/>
            <a:ext cx="1852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FF"/>
                </a:solidFill>
                <a:ea typeface="Arial" charset="0"/>
                <a:cs typeface="Arial" charset="0"/>
              </a:rPr>
              <a:t>Cues for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FF"/>
                </a:solidFill>
                <a:ea typeface="Arial" charset="0"/>
                <a:cs typeface="Arial" charset="0"/>
              </a:rPr>
              <a:t>contact edges: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Edge interpretation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3733800" y="25908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38200" y="2743200"/>
            <a:ext cx="3048000" cy="2794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1" name="Text Box 18"/>
          <p:cNvSpPr txBox="1">
            <a:spLocks noChangeArrowheads="1"/>
          </p:cNvSpPr>
          <p:nvPr/>
        </p:nvSpPr>
        <p:spPr bwMode="auto">
          <a:xfrm>
            <a:off x="1263650" y="5986463"/>
            <a:ext cx="658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Simple and powerful cue, but hard to make it work in practice…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370157" y="6519446"/>
            <a:ext cx="1773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Slide by</a:t>
            </a:r>
            <a:r>
              <a:rPr lang="en-US" sz="1600" dirty="0" smtClean="0">
                <a:solidFill>
                  <a:srgbClr val="000000"/>
                </a:solidFill>
              </a:rPr>
              <a:t> A. </a:t>
            </a:r>
            <a:r>
              <a:rPr lang="en-US" sz="1600" dirty="0" err="1" smtClean="0">
                <a:solidFill>
                  <a:srgbClr val="000000"/>
                </a:solidFill>
              </a:rPr>
              <a:t>Torralba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Recovering scene geometry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Polygon types</a:t>
            </a:r>
          </a:p>
          <a:p>
            <a:pPr lvl="1"/>
            <a:r>
              <a:rPr lang="en-US"/>
              <a:t>Ground</a:t>
            </a:r>
          </a:p>
          <a:p>
            <a:pPr lvl="1"/>
            <a:r>
              <a:rPr lang="en-US"/>
              <a:t>Standing</a:t>
            </a:r>
          </a:p>
          <a:p>
            <a:pPr lvl="1"/>
            <a:r>
              <a:rPr lang="en-US"/>
              <a:t>Attached</a:t>
            </a:r>
          </a:p>
          <a:p>
            <a:r>
              <a:rPr lang="en-US"/>
              <a:t>Edge types</a:t>
            </a:r>
          </a:p>
          <a:p>
            <a:pPr lvl="1"/>
            <a:r>
              <a:rPr lang="en-US"/>
              <a:t>Contact</a:t>
            </a:r>
          </a:p>
          <a:p>
            <a:pPr lvl="1"/>
            <a:r>
              <a:rPr lang="en-US"/>
              <a:t>Attached</a:t>
            </a:r>
          </a:p>
          <a:p>
            <a:pPr lvl="1"/>
            <a:r>
              <a:rPr lang="en-US"/>
              <a:t>Occluded</a:t>
            </a:r>
          </a:p>
          <a:p>
            <a:r>
              <a:rPr lang="en-US">
                <a:solidFill>
                  <a:srgbClr val="FF0000"/>
                </a:solidFill>
              </a:rPr>
              <a:t>Camera parameters</a:t>
            </a:r>
          </a:p>
        </p:txBody>
      </p:sp>
      <p:pic>
        <p:nvPicPr>
          <p:cNvPr id="23142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1668463"/>
            <a:ext cx="445135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Familiar size</a:t>
            </a:r>
            <a:endParaRPr lang="en-US" dirty="0"/>
          </a:p>
        </p:txBody>
      </p:sp>
      <p:pic>
        <p:nvPicPr>
          <p:cNvPr id="5" name="Picture 9" descr="obj3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8150" y="2108200"/>
            <a:ext cx="2513013" cy="2513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45" descr="A463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3950" y="2082800"/>
            <a:ext cx="2541588" cy="2541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88925" y="5277993"/>
            <a:ext cx="61517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a typeface="Arial" charset="0"/>
                <a:cs typeface="Arial" charset="0"/>
              </a:rPr>
              <a:t>Which object is closer to the camera?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ea typeface="Arial" charset="0"/>
                <a:cs typeface="Arial" charset="0"/>
              </a:rPr>
              <a:t>How close?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6029324" y="6301250"/>
            <a:ext cx="27928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a typeface="Arial" charset="0"/>
                <a:cs typeface="Arial" charset="0"/>
              </a:rPr>
              <a:t>Slide credit: Antonio </a:t>
            </a:r>
            <a:r>
              <a:rPr lang="en-US" sz="1600" dirty="0" err="1">
                <a:solidFill>
                  <a:srgbClr val="FFFFFF"/>
                </a:solidFill>
                <a:ea typeface="Arial" charset="0"/>
                <a:cs typeface="Arial" charset="0"/>
              </a:rPr>
              <a:t>Torralba</a:t>
            </a:r>
            <a:endParaRPr lang="en-US" sz="16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93763" y="7938"/>
            <a:ext cx="7358062" cy="1125537"/>
          </a:xfrm>
        </p:spPr>
        <p:txBody>
          <a:bodyPr lIns="89294" tIns="89294" rIns="89294" bIns="89294"/>
          <a:lstStyle/>
          <a:p>
            <a:pPr eaLnBrk="1" hangingPunct="1"/>
            <a:r>
              <a:rPr lang="en-US"/>
              <a:t>Camera parameters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93763" y="4052888"/>
            <a:ext cx="7358062" cy="2214562"/>
          </a:xfrm>
        </p:spPr>
        <p:txBody>
          <a:bodyPr lIns="0" tIns="0" rIns="0" bIns="0"/>
          <a:lstStyle/>
          <a:p>
            <a:pPr marL="623888" indent="-401638" eaLnBrk="1" hangingPunct="1">
              <a:buFontTx/>
              <a:buBlip>
                <a:blip r:embed="rId3"/>
              </a:buBlip>
            </a:pPr>
            <a:r>
              <a:rPr lang="en-US" sz="2800"/>
              <a:t>Assume</a:t>
            </a:r>
          </a:p>
          <a:p>
            <a:pPr marL="936625" lvl="1" indent="-401638" eaLnBrk="1" hangingPunct="1">
              <a:buFontTx/>
              <a:buBlip>
                <a:blip r:embed="rId4"/>
              </a:buBlip>
            </a:pPr>
            <a:r>
              <a:rPr lang="en-US" sz="2400"/>
              <a:t>flat ground plane</a:t>
            </a:r>
          </a:p>
          <a:p>
            <a:pPr marL="936625" lvl="1" indent="-401638" eaLnBrk="1" hangingPunct="1">
              <a:buFontTx/>
              <a:buBlip>
                <a:blip r:embed="rId4"/>
              </a:buBlip>
            </a:pPr>
            <a:r>
              <a:rPr lang="en-US" sz="2400"/>
              <a:t>camera roll is negligible (consider pitch only)</a:t>
            </a:r>
          </a:p>
          <a:p>
            <a:pPr marL="623888" indent="-401638" eaLnBrk="1" hangingPunct="1">
              <a:buFontTx/>
              <a:buBlip>
                <a:blip r:embed="rId3"/>
              </a:buBlip>
            </a:pPr>
            <a:r>
              <a:rPr lang="en-US" sz="2800"/>
              <a:t>Camera parameters: height and orientation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27679">
            <a:off x="600075" y="1427163"/>
            <a:ext cx="684213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0" name="Line 4"/>
          <p:cNvSpPr>
            <a:spLocks noChangeShapeType="1"/>
          </p:cNvSpPr>
          <p:nvPr/>
        </p:nvSpPr>
        <p:spPr bwMode="auto">
          <a:xfrm flipH="1">
            <a:off x="503238" y="1716088"/>
            <a:ext cx="0" cy="217805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80934" name="Line 5"/>
          <p:cNvSpPr>
            <a:spLocks noChangeShapeType="1"/>
          </p:cNvSpPr>
          <p:nvPr/>
        </p:nvSpPr>
        <p:spPr bwMode="auto">
          <a:xfrm>
            <a:off x="411163" y="3894138"/>
            <a:ext cx="3965575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2899">
            <a:off x="4778375" y="2792413"/>
            <a:ext cx="684213" cy="547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4673600" y="3100388"/>
            <a:ext cx="0" cy="80168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 type="stealth" w="med" len="med"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80937" name="Line 8"/>
          <p:cNvSpPr>
            <a:spLocks noChangeShapeType="1"/>
          </p:cNvSpPr>
          <p:nvPr/>
        </p:nvSpPr>
        <p:spPr bwMode="auto">
          <a:xfrm>
            <a:off x="4527550" y="3894138"/>
            <a:ext cx="4283075" cy="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380938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9913" y="2805113"/>
            <a:ext cx="250825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093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9038" y="2805113"/>
            <a:ext cx="250825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1276350" y="1912938"/>
            <a:ext cx="2916238" cy="1527175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1282700" y="1912938"/>
            <a:ext cx="658813" cy="1963737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5511800" y="3067050"/>
            <a:ext cx="2125663" cy="74613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5491163" y="3078163"/>
            <a:ext cx="1022350" cy="833437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80944" name="TextBox 16"/>
          <p:cNvSpPr txBox="1">
            <a:spLocks noChangeArrowheads="1"/>
          </p:cNvSpPr>
          <p:nvPr/>
        </p:nvSpPr>
        <p:spPr bwMode="auto">
          <a:xfrm>
            <a:off x="6894513" y="6519863"/>
            <a:ext cx="2227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ea typeface="Arial" charset="0"/>
                <a:cs typeface="Arial" charset="0"/>
              </a:rPr>
              <a:t>Slide from J-F Lalonde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nimBg="1"/>
      <p:bldP spid="50183" grpId="0" animBg="1"/>
      <p:bldP spid="50187" grpId="0" animBg="1"/>
      <p:bldP spid="50188" grpId="0" animBg="1"/>
      <p:bldP spid="50189" grpId="0" animBg="1"/>
      <p:bldP spid="5019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7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59" y="1444359"/>
            <a:ext cx="4308632" cy="32314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parameters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1993882" y="3734802"/>
            <a:ext cx="682586" cy="1588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80380" y="4015621"/>
            <a:ext cx="4128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  <a:ea typeface="Arial" charset="0"/>
                <a:cs typeface="Arial" charset="0"/>
              </a:rPr>
              <a:t>b</a:t>
            </a:r>
            <a:endParaRPr lang="en-US" sz="32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2268" y="3154485"/>
            <a:ext cx="298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  <a:ea typeface="Arial" charset="0"/>
                <a:cs typeface="Arial" charset="0"/>
              </a:rPr>
              <a:t>t</a:t>
            </a:r>
            <a:endParaRPr lang="en-US" sz="32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86190" y="3283860"/>
            <a:ext cx="4318000" cy="1588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179181" y="2997051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  <a:ea typeface="Arial" charset="0"/>
                <a:cs typeface="Arial" charset="0"/>
              </a:rPr>
              <a:t>v</a:t>
            </a:r>
            <a:endParaRPr lang="en-US" sz="32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6322004" y="2603013"/>
            <a:ext cx="2117292" cy="1077218"/>
            <a:chOff x="6272199" y="2092476"/>
            <a:chExt cx="2117292" cy="1077218"/>
          </a:xfrm>
        </p:grpSpPr>
        <p:sp>
          <p:nvSpPr>
            <p:cNvPr id="12" name="TextBox 11"/>
            <p:cNvSpPr txBox="1"/>
            <p:nvPr/>
          </p:nvSpPr>
          <p:spPr>
            <a:xfrm>
              <a:off x="6272199" y="2092476"/>
              <a:ext cx="66356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>
                  <a:solidFill>
                    <a:srgbClr val="FFFFFF"/>
                  </a:solidFill>
                  <a:ea typeface="Arial" charset="0"/>
                  <a:cs typeface="Arial" charset="0"/>
                </a:rPr>
                <a:t>t-b</a:t>
              </a:r>
              <a:endParaRPr lang="en-US" sz="3200" dirty="0">
                <a:solidFill>
                  <a:srgbClr val="FFFFFF"/>
                </a:solidFill>
                <a:ea typeface="Arial" charset="0"/>
                <a:cs typeface="Arial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FFFF"/>
                  </a:solidFill>
                  <a:ea typeface="Arial" charset="0"/>
                  <a:cs typeface="Arial" charset="0"/>
                </a:rPr>
                <a:t>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21806" y="2338697"/>
              <a:ext cx="42431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FFFF"/>
                  </a:solidFill>
                  <a:ea typeface="Arial" charset="0"/>
                  <a:cs typeface="Arial" charset="0"/>
                </a:rPr>
                <a:t>=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34757" y="2092476"/>
              <a:ext cx="75473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>
                  <a:solidFill>
                    <a:srgbClr val="FFFFFF"/>
                  </a:solidFill>
                  <a:ea typeface="Arial" charset="0"/>
                  <a:cs typeface="Arial" charset="0"/>
                </a:rPr>
                <a:t>v-b</a:t>
              </a:r>
              <a:endParaRPr lang="en-US" sz="3200" dirty="0">
                <a:solidFill>
                  <a:srgbClr val="FFFFFF"/>
                </a:solidFill>
                <a:ea typeface="Arial" charset="0"/>
                <a:cs typeface="Arial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FFFF"/>
                  </a:solidFill>
                  <a:ea typeface="Arial" charset="0"/>
                  <a:cs typeface="Arial" charset="0"/>
                </a:rPr>
                <a:t>C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6289523" y="2612572"/>
              <a:ext cx="592027" cy="18513"/>
            </a:xfrm>
            <a:prstGeom prst="line">
              <a:avLst/>
            </a:prstGeom>
            <a:solidFill>
              <a:schemeClr val="accent1"/>
            </a:solidFill>
            <a:ln w="539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endCxn id="14" idx="3"/>
            </p:cNvCxnSpPr>
            <p:nvPr/>
          </p:nvCxnSpPr>
          <p:spPr bwMode="auto">
            <a:xfrm flipV="1">
              <a:off x="7639352" y="2631085"/>
              <a:ext cx="750139" cy="25030"/>
            </a:xfrm>
            <a:prstGeom prst="line">
              <a:avLst/>
            </a:prstGeom>
            <a:solidFill>
              <a:schemeClr val="accent1"/>
            </a:solidFill>
            <a:ln w="539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Box 23"/>
          <p:cNvSpPr txBox="1"/>
          <p:nvPr/>
        </p:nvSpPr>
        <p:spPr>
          <a:xfrm>
            <a:off x="699911" y="5170416"/>
            <a:ext cx="67908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ea typeface="Arial" charset="0"/>
                <a:cs typeface="Arial" charset="0"/>
              </a:rPr>
              <a:t>X – World object height (in meters)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ea typeface="Arial" charset="0"/>
                <a:cs typeface="Arial" charset="0"/>
              </a:rPr>
              <a:t>C – World camera height (in meters)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8425" y="2084388"/>
            <a:ext cx="2857500" cy="2143125"/>
            <a:chOff x="0" y="0"/>
            <a:chExt cx="2560" cy="1920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560" cy="192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63500" dist="50800" dir="3000029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82980" name="Rectangle 3"/>
            <p:cNvSpPr>
              <a:spLocks/>
            </p:cNvSpPr>
            <p:nvPr/>
          </p:nvSpPr>
          <p:spPr bwMode="auto">
            <a:xfrm>
              <a:off x="1512" y="1040"/>
              <a:ext cx="352" cy="848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81" name="Rectangle 4"/>
            <p:cNvSpPr>
              <a:spLocks/>
            </p:cNvSpPr>
            <p:nvPr/>
          </p:nvSpPr>
          <p:spPr bwMode="auto">
            <a:xfrm>
              <a:off x="1320" y="1008"/>
              <a:ext cx="352" cy="848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82" name="Rectangle 5"/>
            <p:cNvSpPr>
              <a:spLocks/>
            </p:cNvSpPr>
            <p:nvPr/>
          </p:nvSpPr>
          <p:spPr bwMode="auto">
            <a:xfrm>
              <a:off x="888" y="1040"/>
              <a:ext cx="192" cy="488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83" name="Rectangle 6"/>
            <p:cNvSpPr>
              <a:spLocks/>
            </p:cNvSpPr>
            <p:nvPr/>
          </p:nvSpPr>
          <p:spPr bwMode="auto">
            <a:xfrm>
              <a:off x="744" y="1048"/>
              <a:ext cx="192" cy="4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84" name="Rectangle 7"/>
            <p:cNvSpPr>
              <a:spLocks/>
            </p:cNvSpPr>
            <p:nvPr/>
          </p:nvSpPr>
          <p:spPr bwMode="auto">
            <a:xfrm>
              <a:off x="1944" y="1104"/>
              <a:ext cx="192" cy="32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133725" y="2084388"/>
            <a:ext cx="2857500" cy="2143125"/>
            <a:chOff x="0" y="0"/>
            <a:chExt cx="2560" cy="1920"/>
          </a:xfrm>
        </p:grpSpPr>
        <p:pic>
          <p:nvPicPr>
            <p:cNvPr id="52233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560" cy="192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63500" dist="50800" dir="3000029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82987" name="Rectangle 10"/>
            <p:cNvSpPr>
              <a:spLocks/>
            </p:cNvSpPr>
            <p:nvPr/>
          </p:nvSpPr>
          <p:spPr bwMode="auto">
            <a:xfrm>
              <a:off x="64" y="944"/>
              <a:ext cx="328" cy="6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88" name="Rectangle 11"/>
            <p:cNvSpPr>
              <a:spLocks/>
            </p:cNvSpPr>
            <p:nvPr/>
          </p:nvSpPr>
          <p:spPr bwMode="auto">
            <a:xfrm>
              <a:off x="512" y="944"/>
              <a:ext cx="224" cy="624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89" name="Rectangle 12"/>
            <p:cNvSpPr>
              <a:spLocks/>
            </p:cNvSpPr>
            <p:nvPr/>
          </p:nvSpPr>
          <p:spPr bwMode="auto">
            <a:xfrm>
              <a:off x="680" y="944"/>
              <a:ext cx="224" cy="6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90" name="Rectangle 13"/>
            <p:cNvSpPr>
              <a:spLocks/>
            </p:cNvSpPr>
            <p:nvPr/>
          </p:nvSpPr>
          <p:spPr bwMode="auto">
            <a:xfrm>
              <a:off x="1336" y="1080"/>
              <a:ext cx="800" cy="480"/>
            </a:xfrm>
            <a:prstGeom prst="rect">
              <a:avLst/>
            </a:prstGeom>
            <a:noFill/>
            <a:ln w="76200">
              <a:solidFill>
                <a:srgbClr val="80FF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2991" name="Rectangle 14"/>
            <p:cNvSpPr>
              <a:spLocks/>
            </p:cNvSpPr>
            <p:nvPr/>
          </p:nvSpPr>
          <p:spPr bwMode="auto">
            <a:xfrm>
              <a:off x="1040" y="1040"/>
              <a:ext cx="440" cy="304"/>
            </a:xfrm>
            <a:prstGeom prst="rect">
              <a:avLst/>
            </a:prstGeom>
            <a:noFill/>
            <a:ln w="76200">
              <a:solidFill>
                <a:srgbClr val="80FF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787775" y="4987925"/>
            <a:ext cx="598488" cy="439738"/>
            <a:chOff x="2386" y="3142"/>
            <a:chExt cx="377" cy="277"/>
          </a:xfrm>
        </p:grpSpPr>
        <p:pic>
          <p:nvPicPr>
            <p:cNvPr id="382999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371318">
              <a:off x="2386" y="3142"/>
              <a:ext cx="247" cy="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2249" name="Freeform 25"/>
            <p:cNvSpPr>
              <a:spLocks/>
            </p:cNvSpPr>
            <p:nvPr/>
          </p:nvSpPr>
          <p:spPr bwMode="auto">
            <a:xfrm rot="5731345">
              <a:off x="2572" y="3228"/>
              <a:ext cx="263" cy="119"/>
            </a:xfrm>
            <a:custGeom>
              <a:avLst/>
              <a:gdLst>
                <a:gd name="T0" fmla="*/ 0 w 21600"/>
                <a:gd name="T1" fmla="*/ 11568 h 11568"/>
                <a:gd name="T2" fmla="*/ 1617 w 21600"/>
                <a:gd name="T3" fmla="*/ 8140 h 11568"/>
                <a:gd name="T4" fmla="*/ 19768 w 21600"/>
                <a:gd name="T5" fmla="*/ 7928 h 11568"/>
                <a:gd name="T6" fmla="*/ 21600 w 21600"/>
                <a:gd name="T7" fmla="*/ 11203 h 115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11568"/>
                <a:gd name="T14" fmla="*/ 21600 w 21600"/>
                <a:gd name="T15" fmla="*/ 11568 h 115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11568">
                  <a:moveTo>
                    <a:pt x="0" y="11568"/>
                  </a:moveTo>
                  <a:lnTo>
                    <a:pt x="1617" y="8140"/>
                  </a:lnTo>
                  <a:cubicBezTo>
                    <a:pt x="1617" y="8140"/>
                    <a:pt x="10094" y="-10032"/>
                    <a:pt x="19768" y="7928"/>
                  </a:cubicBezTo>
                  <a:lnTo>
                    <a:pt x="21600" y="11203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800000"/>
              <a:headEnd type="stealth" w="med" len="med"/>
              <a:tailEnd type="stealth" w="med" len="med"/>
            </a:ln>
            <a:effectLst>
              <a:outerShdw blurRad="63500" dist="38099" dir="3120038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750888" y="4251325"/>
            <a:ext cx="598487" cy="1176338"/>
            <a:chOff x="473" y="2678"/>
            <a:chExt cx="377" cy="741"/>
          </a:xfrm>
        </p:grpSpPr>
        <p:pic>
          <p:nvPicPr>
            <p:cNvPr id="382994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371318">
              <a:off x="473" y="3142"/>
              <a:ext cx="247" cy="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2244" name="Freeform 20"/>
            <p:cNvSpPr>
              <a:spLocks/>
            </p:cNvSpPr>
            <p:nvPr/>
          </p:nvSpPr>
          <p:spPr bwMode="auto">
            <a:xfrm rot="5731345">
              <a:off x="659" y="3228"/>
              <a:ext cx="263" cy="119"/>
            </a:xfrm>
            <a:custGeom>
              <a:avLst/>
              <a:gdLst>
                <a:gd name="T0" fmla="*/ 0 w 21600"/>
                <a:gd name="T1" fmla="*/ 11568 h 11568"/>
                <a:gd name="T2" fmla="*/ 1617 w 21600"/>
                <a:gd name="T3" fmla="*/ 8140 h 11568"/>
                <a:gd name="T4" fmla="*/ 19768 w 21600"/>
                <a:gd name="T5" fmla="*/ 7928 h 11568"/>
                <a:gd name="T6" fmla="*/ 21600 w 21600"/>
                <a:gd name="T7" fmla="*/ 11203 h 115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11568"/>
                <a:gd name="T14" fmla="*/ 21600 w 21600"/>
                <a:gd name="T15" fmla="*/ 11568 h 115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11568">
                  <a:moveTo>
                    <a:pt x="0" y="11568"/>
                  </a:moveTo>
                  <a:lnTo>
                    <a:pt x="1617" y="8140"/>
                  </a:lnTo>
                  <a:cubicBezTo>
                    <a:pt x="1617" y="8140"/>
                    <a:pt x="10094" y="-10032"/>
                    <a:pt x="19768" y="7928"/>
                  </a:cubicBezTo>
                  <a:lnTo>
                    <a:pt x="21600" y="11203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800000"/>
              <a:headEnd type="stealth" w="med" len="med"/>
              <a:tailEnd type="stealth" w="med" len="med"/>
            </a:ln>
            <a:effectLst>
              <a:outerShdw blurRad="63500" dist="38099" dir="3120038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2250" name="Freeform 26"/>
            <p:cNvSpPr>
              <a:spLocks/>
            </p:cNvSpPr>
            <p:nvPr/>
          </p:nvSpPr>
          <p:spPr bwMode="auto">
            <a:xfrm>
              <a:off x="552" y="2678"/>
              <a:ext cx="194" cy="415"/>
            </a:xfrm>
            <a:custGeom>
              <a:avLst/>
              <a:gdLst>
                <a:gd name="T0" fmla="*/ 19288 w 19423"/>
                <a:gd name="T1" fmla="*/ 0 h 21600"/>
                <a:gd name="T2" fmla="*/ 7070 w 19423"/>
                <a:gd name="T3" fmla="*/ 17838 h 21600"/>
                <a:gd name="T4" fmla="*/ 0 w 19423"/>
                <a:gd name="T5" fmla="*/ 21600 h 21600"/>
                <a:gd name="T6" fmla="*/ 0 60000 65536"/>
                <a:gd name="T7" fmla="*/ 0 60000 65536"/>
                <a:gd name="T8" fmla="*/ 0 60000 65536"/>
                <a:gd name="T9" fmla="*/ 0 w 19423"/>
                <a:gd name="T10" fmla="*/ 0 h 21600"/>
                <a:gd name="T11" fmla="*/ 19423 w 194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23" h="21600">
                  <a:moveTo>
                    <a:pt x="19288" y="0"/>
                  </a:moveTo>
                  <a:cubicBezTo>
                    <a:pt x="19288" y="0"/>
                    <a:pt x="21600" y="10341"/>
                    <a:pt x="7070" y="17838"/>
                  </a:cubicBezTo>
                  <a:lnTo>
                    <a:pt x="0" y="21600"/>
                  </a:lnTo>
                </a:path>
              </a:pathLst>
            </a:custGeom>
            <a:noFill/>
            <a:ln w="762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stealth" w="med" len="med"/>
            </a:ln>
            <a:effectLst>
              <a:outerShdw blurRad="63500" dist="38099" dir="3120038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2251" name="Freeform 27"/>
          <p:cNvSpPr>
            <a:spLocks/>
          </p:cNvSpPr>
          <p:nvPr/>
        </p:nvSpPr>
        <p:spPr bwMode="auto">
          <a:xfrm flipH="1">
            <a:off x="3525838" y="4289425"/>
            <a:ext cx="307975" cy="669925"/>
          </a:xfrm>
          <a:custGeom>
            <a:avLst/>
            <a:gdLst>
              <a:gd name="T0" fmla="*/ 135 w 19417"/>
              <a:gd name="T1" fmla="*/ 0 h 21600"/>
              <a:gd name="T2" fmla="*/ 12387 w 19417"/>
              <a:gd name="T3" fmla="*/ 17864 h 21600"/>
              <a:gd name="T4" fmla="*/ 19417 w 19417"/>
              <a:gd name="T5" fmla="*/ 21600 h 21600"/>
              <a:gd name="T6" fmla="*/ 0 60000 65536"/>
              <a:gd name="T7" fmla="*/ 0 60000 65536"/>
              <a:gd name="T8" fmla="*/ 0 60000 65536"/>
              <a:gd name="T9" fmla="*/ 0 w 19417"/>
              <a:gd name="T10" fmla="*/ 0 h 21600"/>
              <a:gd name="T11" fmla="*/ 19417 w 1941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17" h="21600">
                <a:moveTo>
                  <a:pt x="135" y="0"/>
                </a:moveTo>
                <a:cubicBezTo>
                  <a:pt x="135" y="0"/>
                  <a:pt x="-2183" y="10356"/>
                  <a:pt x="12387" y="17864"/>
                </a:cubicBezTo>
                <a:lnTo>
                  <a:pt x="19417" y="21600"/>
                </a:lnTo>
              </a:path>
            </a:pathLst>
          </a:custGeom>
          <a:noFill/>
          <a:ln w="76200" cap="flat">
            <a:solidFill>
              <a:schemeClr val="bg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38099" dir="3120038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2252" name="Freeform 28"/>
          <p:cNvSpPr>
            <a:spLocks/>
          </p:cNvSpPr>
          <p:nvPr/>
        </p:nvSpPr>
        <p:spPr bwMode="auto">
          <a:xfrm rot="13794608" flipH="1">
            <a:off x="4457700" y="4343400"/>
            <a:ext cx="307975" cy="669925"/>
          </a:xfrm>
          <a:custGeom>
            <a:avLst/>
            <a:gdLst>
              <a:gd name="T0" fmla="*/ 135 w 19417"/>
              <a:gd name="T1" fmla="*/ 0 h 21600"/>
              <a:gd name="T2" fmla="*/ 12387 w 19417"/>
              <a:gd name="T3" fmla="*/ 17864 h 21600"/>
              <a:gd name="T4" fmla="*/ 19417 w 19417"/>
              <a:gd name="T5" fmla="*/ 21600 h 21600"/>
              <a:gd name="T6" fmla="*/ 0 60000 65536"/>
              <a:gd name="T7" fmla="*/ 0 60000 65536"/>
              <a:gd name="T8" fmla="*/ 0 60000 65536"/>
              <a:gd name="T9" fmla="*/ 0 w 19417"/>
              <a:gd name="T10" fmla="*/ 0 h 21600"/>
              <a:gd name="T11" fmla="*/ 19417 w 1941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17" h="21600">
                <a:moveTo>
                  <a:pt x="135" y="0"/>
                </a:moveTo>
                <a:cubicBezTo>
                  <a:pt x="135" y="0"/>
                  <a:pt x="-2183" y="10356"/>
                  <a:pt x="12387" y="17864"/>
                </a:cubicBezTo>
                <a:lnTo>
                  <a:pt x="19417" y="21600"/>
                </a:lnTo>
              </a:path>
            </a:pathLst>
          </a:custGeom>
          <a:noFill/>
          <a:ln w="76200" cap="flat">
            <a:solidFill>
              <a:schemeClr val="bg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38099" dir="3120038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83009" name="Line 32"/>
          <p:cNvSpPr>
            <a:spLocks noChangeShapeType="1"/>
          </p:cNvSpPr>
          <p:nvPr/>
        </p:nvSpPr>
        <p:spPr bwMode="auto">
          <a:xfrm flipH="1">
            <a:off x="6767513" y="5146675"/>
            <a:ext cx="0" cy="125095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 type="stealth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6823075" y="4987925"/>
            <a:ext cx="598488" cy="439738"/>
            <a:chOff x="4298" y="3142"/>
            <a:chExt cx="377" cy="277"/>
          </a:xfrm>
        </p:grpSpPr>
        <p:pic>
          <p:nvPicPr>
            <p:cNvPr id="383008" name="Picture 3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371318">
              <a:off x="4298" y="3142"/>
              <a:ext cx="247" cy="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2258" name="Freeform 34"/>
            <p:cNvSpPr>
              <a:spLocks/>
            </p:cNvSpPr>
            <p:nvPr/>
          </p:nvSpPr>
          <p:spPr bwMode="auto">
            <a:xfrm rot="5731345">
              <a:off x="4484" y="3228"/>
              <a:ext cx="263" cy="119"/>
            </a:xfrm>
            <a:custGeom>
              <a:avLst/>
              <a:gdLst>
                <a:gd name="T0" fmla="*/ 0 w 21600"/>
                <a:gd name="T1" fmla="*/ 11568 h 11568"/>
                <a:gd name="T2" fmla="*/ 1617 w 21600"/>
                <a:gd name="T3" fmla="*/ 8140 h 11568"/>
                <a:gd name="T4" fmla="*/ 19768 w 21600"/>
                <a:gd name="T5" fmla="*/ 7928 h 11568"/>
                <a:gd name="T6" fmla="*/ 21600 w 21600"/>
                <a:gd name="T7" fmla="*/ 11203 h 115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11568"/>
                <a:gd name="T14" fmla="*/ 21600 w 21600"/>
                <a:gd name="T15" fmla="*/ 11568 h 115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11568">
                  <a:moveTo>
                    <a:pt x="0" y="11568"/>
                  </a:moveTo>
                  <a:lnTo>
                    <a:pt x="1617" y="8140"/>
                  </a:lnTo>
                  <a:cubicBezTo>
                    <a:pt x="1617" y="8140"/>
                    <a:pt x="10094" y="-10032"/>
                    <a:pt x="19768" y="7928"/>
                  </a:cubicBezTo>
                  <a:lnTo>
                    <a:pt x="21600" y="11203"/>
                  </a:ln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800000"/>
              <a:headEnd type="stealth" w="med" len="med"/>
              <a:tailEnd type="stealth" w="med" len="med"/>
            </a:ln>
            <a:effectLst>
              <a:outerShdw blurRad="63500" dist="38099" dir="3120038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2259" name="Freeform 35"/>
          <p:cNvSpPr>
            <a:spLocks/>
          </p:cNvSpPr>
          <p:nvPr/>
        </p:nvSpPr>
        <p:spPr bwMode="auto">
          <a:xfrm>
            <a:off x="7472363" y="4289425"/>
            <a:ext cx="307975" cy="658813"/>
          </a:xfrm>
          <a:custGeom>
            <a:avLst/>
            <a:gdLst>
              <a:gd name="T0" fmla="*/ 19288 w 19423"/>
              <a:gd name="T1" fmla="*/ 0 h 21600"/>
              <a:gd name="T2" fmla="*/ 7070 w 19423"/>
              <a:gd name="T3" fmla="*/ 17838 h 21600"/>
              <a:gd name="T4" fmla="*/ 0 w 19423"/>
              <a:gd name="T5" fmla="*/ 21600 h 21600"/>
              <a:gd name="T6" fmla="*/ 0 60000 65536"/>
              <a:gd name="T7" fmla="*/ 0 60000 65536"/>
              <a:gd name="T8" fmla="*/ 0 60000 65536"/>
              <a:gd name="T9" fmla="*/ 0 w 19423"/>
              <a:gd name="T10" fmla="*/ 0 h 21600"/>
              <a:gd name="T11" fmla="*/ 19423 w 1942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23" h="21600">
                <a:moveTo>
                  <a:pt x="19288" y="0"/>
                </a:moveTo>
                <a:cubicBezTo>
                  <a:pt x="19288" y="0"/>
                  <a:pt x="21600" y="10341"/>
                  <a:pt x="7070" y="17838"/>
                </a:cubicBezTo>
                <a:lnTo>
                  <a:pt x="0" y="21600"/>
                </a:lnTo>
              </a:path>
            </a:pathLst>
          </a:custGeom>
          <a:noFill/>
          <a:ln w="76200" cap="flat">
            <a:solidFill>
              <a:schemeClr val="bg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38099" dir="3120038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170613" y="2084388"/>
            <a:ext cx="2857500" cy="2143125"/>
            <a:chOff x="0" y="0"/>
            <a:chExt cx="2560" cy="1920"/>
          </a:xfrm>
        </p:grpSpPr>
        <p:pic>
          <p:nvPicPr>
            <p:cNvPr id="52261" name="Picture 3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2560" cy="192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63500" dist="50800" dir="3000029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83015" name="Rectangle 38"/>
            <p:cNvSpPr>
              <a:spLocks/>
            </p:cNvSpPr>
            <p:nvPr/>
          </p:nvSpPr>
          <p:spPr bwMode="auto">
            <a:xfrm>
              <a:off x="472" y="1312"/>
              <a:ext cx="528" cy="216"/>
            </a:xfrm>
            <a:prstGeom prst="rect">
              <a:avLst/>
            </a:prstGeom>
            <a:noFill/>
            <a:ln w="76200">
              <a:solidFill>
                <a:srgbClr val="80FF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3016" name="Rectangle 39"/>
            <p:cNvSpPr>
              <a:spLocks/>
            </p:cNvSpPr>
            <p:nvPr/>
          </p:nvSpPr>
          <p:spPr bwMode="auto">
            <a:xfrm>
              <a:off x="1480" y="1352"/>
              <a:ext cx="728" cy="264"/>
            </a:xfrm>
            <a:prstGeom prst="rect">
              <a:avLst/>
            </a:prstGeom>
            <a:noFill/>
            <a:ln w="76200">
              <a:solidFill>
                <a:srgbClr val="80FF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383017" name="Rectangle 40"/>
            <p:cNvSpPr>
              <a:spLocks/>
            </p:cNvSpPr>
            <p:nvPr/>
          </p:nvSpPr>
          <p:spPr bwMode="auto">
            <a:xfrm>
              <a:off x="1160" y="1240"/>
              <a:ext cx="664" cy="288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383018" name="Rectangle 41"/>
          <p:cNvSpPr>
            <a:spLocks/>
          </p:cNvSpPr>
          <p:nvPr/>
        </p:nvSpPr>
        <p:spPr bwMode="auto">
          <a:xfrm>
            <a:off x="893763" y="22225"/>
            <a:ext cx="7358062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289" tIns="89289" rIns="89289" bIns="89289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Camera parameters</a:t>
            </a:r>
          </a:p>
        </p:txBody>
      </p: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8510588" y="5629275"/>
            <a:ext cx="490537" cy="115888"/>
            <a:chOff x="0" y="0"/>
            <a:chExt cx="440" cy="104"/>
          </a:xfrm>
        </p:grpSpPr>
        <p:sp>
          <p:nvSpPr>
            <p:cNvPr id="52267" name="Oval 43"/>
            <p:cNvSpPr>
              <a:spLocks/>
            </p:cNvSpPr>
            <p:nvPr/>
          </p:nvSpPr>
          <p:spPr bwMode="auto">
            <a:xfrm>
              <a:off x="0" y="0"/>
              <a:ext cx="104" cy="10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50800" dir="3000029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 dirty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2268" name="Oval 44"/>
            <p:cNvSpPr>
              <a:spLocks/>
            </p:cNvSpPr>
            <p:nvPr/>
          </p:nvSpPr>
          <p:spPr bwMode="auto">
            <a:xfrm>
              <a:off x="168" y="0"/>
              <a:ext cx="104" cy="10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50800" dir="3000029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 dirty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52269" name="Oval 45"/>
            <p:cNvSpPr>
              <a:spLocks/>
            </p:cNvSpPr>
            <p:nvPr/>
          </p:nvSpPr>
          <p:spPr bwMode="auto">
            <a:xfrm>
              <a:off x="336" y="0"/>
              <a:ext cx="104" cy="10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63500" dist="50800" dir="3000029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 dirty="0">
                <a:solidFill>
                  <a:srgbClr val="FFFFFF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383023" name="TextBox 46"/>
          <p:cNvSpPr txBox="1">
            <a:spLocks noChangeArrowheads="1"/>
          </p:cNvSpPr>
          <p:nvPr/>
        </p:nvSpPr>
        <p:spPr bwMode="auto">
          <a:xfrm>
            <a:off x="6894513" y="6519863"/>
            <a:ext cx="2227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ea typeface="Arial" charset="0"/>
                <a:cs typeface="Arial" charset="0"/>
              </a:rPr>
              <a:t>Slide from J-F Lalonde</a:t>
            </a:r>
          </a:p>
        </p:txBody>
      </p:sp>
      <p:sp>
        <p:nvSpPr>
          <p:cNvPr id="383024" name="TextBox 46"/>
          <p:cNvSpPr txBox="1">
            <a:spLocks noChangeArrowheads="1"/>
          </p:cNvSpPr>
          <p:nvPr/>
        </p:nvSpPr>
        <p:spPr bwMode="auto">
          <a:xfrm>
            <a:off x="38100" y="1155700"/>
            <a:ext cx="3111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Human height distribution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1.7 +/- 0.085 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(National Center for Health Statistics)</a:t>
            </a:r>
          </a:p>
        </p:txBody>
      </p:sp>
      <p:sp>
        <p:nvSpPr>
          <p:cNvPr id="383025" name="TextBox 46"/>
          <p:cNvSpPr txBox="1">
            <a:spLocks noChangeArrowheads="1"/>
          </p:cNvSpPr>
          <p:nvPr/>
        </p:nvSpPr>
        <p:spPr bwMode="auto">
          <a:xfrm>
            <a:off x="3484563" y="1155700"/>
            <a:ext cx="2159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Car height distribution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1.5 +/- 0.19 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(automatically learned)</a:t>
            </a:r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 rot="13794608" flipH="1">
            <a:off x="1733550" y="4371975"/>
            <a:ext cx="307975" cy="669925"/>
          </a:xfrm>
          <a:custGeom>
            <a:avLst/>
            <a:gdLst>
              <a:gd name="T0" fmla="*/ 135 w 19417"/>
              <a:gd name="T1" fmla="*/ 0 h 21600"/>
              <a:gd name="T2" fmla="*/ 12387 w 19417"/>
              <a:gd name="T3" fmla="*/ 17864 h 21600"/>
              <a:gd name="T4" fmla="*/ 19417 w 19417"/>
              <a:gd name="T5" fmla="*/ 21600 h 21600"/>
              <a:gd name="T6" fmla="*/ 0 60000 65536"/>
              <a:gd name="T7" fmla="*/ 0 60000 65536"/>
              <a:gd name="T8" fmla="*/ 0 60000 65536"/>
              <a:gd name="T9" fmla="*/ 0 w 19417"/>
              <a:gd name="T10" fmla="*/ 0 h 21600"/>
              <a:gd name="T11" fmla="*/ 19417 w 1941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17" h="21600">
                <a:moveTo>
                  <a:pt x="135" y="0"/>
                </a:moveTo>
                <a:cubicBezTo>
                  <a:pt x="135" y="0"/>
                  <a:pt x="-2183" y="10356"/>
                  <a:pt x="12387" y="17864"/>
                </a:cubicBezTo>
                <a:lnTo>
                  <a:pt x="19417" y="21600"/>
                </a:lnTo>
              </a:path>
            </a:pathLst>
          </a:custGeom>
          <a:noFill/>
          <a:ln w="76200" cap="flat">
            <a:solidFill>
              <a:schemeClr val="bg1"/>
            </a:solidFill>
            <a:prstDash val="solid"/>
            <a:miter lim="800000"/>
            <a:headEnd type="none" w="med" len="med"/>
            <a:tailEnd type="stealth" w="med" len="med"/>
          </a:ln>
          <a:effectLst>
            <a:outerShdw blurRad="63500" dist="38099" dir="3120038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5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1" grpId="0" animBg="1"/>
      <p:bldP spid="52252" grpId="0" animBg="1"/>
      <p:bldP spid="52259" grpId="0" animBg="1"/>
      <p:bldP spid="383025" grpId="0"/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93763" y="20638"/>
            <a:ext cx="7358062" cy="1125537"/>
          </a:xfrm>
        </p:spPr>
        <p:txBody>
          <a:bodyPr lIns="89294" tIns="89294" rIns="89294" bIns="89294"/>
          <a:lstStyle/>
          <a:p>
            <a:pPr eaLnBrk="1" hangingPunct="1"/>
            <a:r>
              <a:rPr lang="en-US"/>
              <a:t>Object heights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t="21797"/>
          <a:stretch>
            <a:fillRect/>
          </a:stretch>
        </p:blipFill>
        <p:spPr bwMode="auto">
          <a:xfrm>
            <a:off x="1366838" y="4324350"/>
            <a:ext cx="3124200" cy="1954213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63500" dist="50800" dir="3000029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 t="21785"/>
          <a:stretch>
            <a:fillRect/>
          </a:stretch>
        </p:blipFill>
        <p:spPr bwMode="auto">
          <a:xfrm>
            <a:off x="4633913" y="4316413"/>
            <a:ext cx="3125787" cy="1954212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63500" dist="50800" dir="3000029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/>
          <a:srcRect l="323" t="36116" r="452" b="4077"/>
          <a:stretch>
            <a:fillRect/>
          </a:stretch>
        </p:blipFill>
        <p:spPr bwMode="auto">
          <a:xfrm>
            <a:off x="1374775" y="1117600"/>
            <a:ext cx="6384925" cy="2886075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63500" dist="50800" dir="3000029" algn="ctr" rotWithShape="0">
              <a:schemeClr val="bg2">
                <a:alpha val="50000"/>
              </a:schemeClr>
            </a:outerShdw>
          </a:effectLst>
        </p:spPr>
      </p:pic>
      <p:sp>
        <p:nvSpPr>
          <p:cNvPr id="385030" name="Rectangle 5"/>
          <p:cNvSpPr>
            <a:spLocks/>
          </p:cNvSpPr>
          <p:nvPr/>
        </p:nvSpPr>
        <p:spPr bwMode="auto">
          <a:xfrm>
            <a:off x="1427163" y="868363"/>
            <a:ext cx="1724025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Database image</a:t>
            </a:r>
          </a:p>
        </p:txBody>
      </p:sp>
      <p:sp>
        <p:nvSpPr>
          <p:cNvPr id="54278" name="Rectangle 6"/>
          <p:cNvSpPr>
            <a:spLocks/>
          </p:cNvSpPr>
          <p:nvPr/>
        </p:nvSpPr>
        <p:spPr bwMode="auto">
          <a:xfrm>
            <a:off x="1416050" y="4097338"/>
            <a:ext cx="1090613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Pixel heights</a:t>
            </a:r>
          </a:p>
        </p:txBody>
      </p:sp>
      <p:sp>
        <p:nvSpPr>
          <p:cNvPr id="54279" name="Rectangle 7"/>
          <p:cNvSpPr>
            <a:spLocks/>
          </p:cNvSpPr>
          <p:nvPr/>
        </p:nvSpPr>
        <p:spPr bwMode="auto">
          <a:xfrm>
            <a:off x="4621213" y="4097338"/>
            <a:ext cx="1069975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Real heights</a:t>
            </a:r>
          </a:p>
        </p:txBody>
      </p:sp>
      <p:sp>
        <p:nvSpPr>
          <p:cNvPr id="385033" name="TextBox 8"/>
          <p:cNvSpPr txBox="1">
            <a:spLocks noChangeArrowheads="1"/>
          </p:cNvSpPr>
          <p:nvPr/>
        </p:nvSpPr>
        <p:spPr bwMode="auto">
          <a:xfrm>
            <a:off x="6894513" y="6519863"/>
            <a:ext cx="2227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  <a:ea typeface="Arial" charset="0"/>
                <a:cs typeface="Arial" charset="0"/>
              </a:rPr>
              <a:t>Slide from J-F Lalonde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utoUpdateAnimBg="0"/>
      <p:bldP spid="54279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Recovered object heights</a:t>
            </a:r>
          </a:p>
        </p:txBody>
      </p:sp>
      <p:sp>
        <p:nvSpPr>
          <p:cNvPr id="387075" name="TextBox 9"/>
          <p:cNvSpPr txBox="1">
            <a:spLocks noChangeArrowheads="1"/>
          </p:cNvSpPr>
          <p:nvPr/>
        </p:nvSpPr>
        <p:spPr bwMode="auto">
          <a:xfrm>
            <a:off x="3087688" y="912813"/>
            <a:ext cx="2968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ea typeface="Arial" charset="0"/>
                <a:cs typeface="Arial" charset="0"/>
              </a:rPr>
              <a:t>(Average, in meters)</a:t>
            </a:r>
          </a:p>
        </p:txBody>
      </p:sp>
      <p:graphicFrame>
        <p:nvGraphicFramePr>
          <p:cNvPr id="387117" name="Group 45"/>
          <p:cNvGraphicFramePr>
            <a:graphicFrameLocks noGrp="1"/>
          </p:cNvGraphicFramePr>
          <p:nvPr/>
        </p:nvGraphicFramePr>
        <p:xfrm>
          <a:off x="884238" y="2168525"/>
          <a:ext cx="2857500" cy="3566160"/>
        </p:xfrm>
        <a:graphic>
          <a:graphicData uri="http://schemas.openxmlformats.org/drawingml/2006/table">
            <a:tbl>
              <a:tblPr/>
              <a:tblGrid>
                <a:gridCol w="2081212"/>
                <a:gridCol w="776288"/>
              </a:tblGrid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Person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1.65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1.46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Bicycle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Trash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Parking meter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Fence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1.89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1.89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Firehydrant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87118" name="Group 46"/>
          <p:cNvGraphicFramePr>
            <a:graphicFrameLocks noGrp="1"/>
          </p:cNvGraphicFramePr>
          <p:nvPr/>
        </p:nvGraphicFramePr>
        <p:xfrm>
          <a:off x="5194300" y="2168525"/>
          <a:ext cx="2855913" cy="3566160"/>
        </p:xfrm>
        <a:graphic>
          <a:graphicData uri="http://schemas.openxmlformats.org/drawingml/2006/table">
            <a:tbl>
              <a:tblPr/>
              <a:tblGrid>
                <a:gridCol w="2079625"/>
                <a:gridCol w="776288"/>
              </a:tblGrid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Wheel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0.62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Arm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Windshield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Head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Tail light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Headlight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License plate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Mirror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7114" name="TextBox 14"/>
          <p:cNvSpPr txBox="1">
            <a:spLocks noChangeArrowheads="1"/>
          </p:cNvSpPr>
          <p:nvPr/>
        </p:nvSpPr>
        <p:spPr bwMode="auto">
          <a:xfrm>
            <a:off x="5202238" y="1520825"/>
            <a:ext cx="2840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>
                <a:solidFill>
                  <a:srgbClr val="FFFFFF"/>
                </a:solidFill>
                <a:ea typeface="Arial" charset="0"/>
                <a:cs typeface="Arial" charset="0"/>
              </a:rPr>
              <a:t>Attached objects</a:t>
            </a:r>
          </a:p>
        </p:txBody>
      </p:sp>
      <p:sp>
        <p:nvSpPr>
          <p:cNvPr id="387115" name="TextBox 15"/>
          <p:cNvSpPr txBox="1">
            <a:spLocks noChangeArrowheads="1"/>
          </p:cNvSpPr>
          <p:nvPr/>
        </p:nvSpPr>
        <p:spPr bwMode="auto">
          <a:xfrm>
            <a:off x="893763" y="1520825"/>
            <a:ext cx="283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>
                <a:solidFill>
                  <a:srgbClr val="FFFFFF"/>
                </a:solidFill>
                <a:ea typeface="Arial" charset="0"/>
                <a:cs typeface="Arial" charset="0"/>
              </a:rPr>
              <a:t>Standing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System outputs</a:t>
            </a:r>
          </a:p>
        </p:txBody>
      </p:sp>
      <p:pic>
        <p:nvPicPr>
          <p:cNvPr id="234498" name="Picture 6"/>
          <p:cNvPicPr>
            <a:picLocks noChangeAspect="1" noChangeArrowheads="1"/>
          </p:cNvPicPr>
          <p:nvPr/>
        </p:nvPicPr>
        <p:blipFill>
          <a:blip r:embed="rId3"/>
          <a:srcRect l="3999" t="17999" r="4785" b="22952"/>
          <a:stretch>
            <a:fillRect/>
          </a:stretch>
        </p:blipFill>
        <p:spPr bwMode="auto">
          <a:xfrm>
            <a:off x="2076450" y="4291013"/>
            <a:ext cx="49911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9" name="Picture 4" descr="repaso_manual_1_thumb"/>
          <p:cNvPicPr>
            <a:picLocks noChangeAspect="1" noChangeArrowheads="1"/>
          </p:cNvPicPr>
          <p:nvPr/>
        </p:nvPicPr>
        <p:blipFill>
          <a:blip r:embed="rId4"/>
          <a:srcRect r="50217"/>
          <a:stretch>
            <a:fillRect/>
          </a:stretch>
        </p:blipFill>
        <p:spPr bwMode="auto">
          <a:xfrm>
            <a:off x="374650" y="1033463"/>
            <a:ext cx="2266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0" name="Picture 5" descr="repaso_manual_1_thumb"/>
          <p:cNvPicPr>
            <a:picLocks noChangeAspect="1" noChangeArrowheads="1"/>
          </p:cNvPicPr>
          <p:nvPr/>
        </p:nvPicPr>
        <p:blipFill>
          <a:blip r:embed="rId4"/>
          <a:srcRect l="50217"/>
          <a:stretch>
            <a:fillRect/>
          </a:stretch>
        </p:blipFill>
        <p:spPr bwMode="auto">
          <a:xfrm>
            <a:off x="2965450" y="1033463"/>
            <a:ext cx="2266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1" name="Picture 7" descr="repaso_manual_1_depth"/>
          <p:cNvPicPr>
            <a:picLocks noChangeAspect="1" noChangeArrowheads="1"/>
          </p:cNvPicPr>
          <p:nvPr/>
        </p:nvPicPr>
        <p:blipFill>
          <a:blip r:embed="rId5"/>
          <a:srcRect l="89044" t="4826" b="8495"/>
          <a:stretch>
            <a:fillRect/>
          </a:stretch>
        </p:blipFill>
        <p:spPr bwMode="auto">
          <a:xfrm>
            <a:off x="8118475" y="685800"/>
            <a:ext cx="650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2" name="Picture 8" descr="repaso_manual_1_depth"/>
          <p:cNvPicPr>
            <a:picLocks noChangeAspect="1" noChangeArrowheads="1"/>
          </p:cNvPicPr>
          <p:nvPr/>
        </p:nvPicPr>
        <p:blipFill>
          <a:blip r:embed="rId5"/>
          <a:srcRect l="28523" t="7529" r="26352" b="11197"/>
          <a:stretch>
            <a:fillRect/>
          </a:stretch>
        </p:blipFill>
        <p:spPr bwMode="auto">
          <a:xfrm>
            <a:off x="5557838" y="1038225"/>
            <a:ext cx="22352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System outputs</a:t>
            </a:r>
          </a:p>
        </p:txBody>
      </p:sp>
      <p:pic>
        <p:nvPicPr>
          <p:cNvPr id="236546" name="Picture 4"/>
          <p:cNvPicPr>
            <a:picLocks noChangeAspect="1" noChangeArrowheads="1"/>
          </p:cNvPicPr>
          <p:nvPr/>
        </p:nvPicPr>
        <p:blipFill>
          <a:blip r:embed="rId3"/>
          <a:srcRect t="28000" b="39238"/>
          <a:stretch>
            <a:fillRect/>
          </a:stretch>
        </p:blipFill>
        <p:spPr bwMode="auto">
          <a:xfrm>
            <a:off x="123825" y="4495800"/>
            <a:ext cx="88773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7" name="Picture 5" descr="barrido_manual_carrito_1_thumb"/>
          <p:cNvPicPr>
            <a:picLocks noChangeAspect="1" noChangeArrowheads="1"/>
          </p:cNvPicPr>
          <p:nvPr/>
        </p:nvPicPr>
        <p:blipFill>
          <a:blip r:embed="rId4"/>
          <a:srcRect r="50269"/>
          <a:stretch>
            <a:fillRect/>
          </a:stretch>
        </p:blipFill>
        <p:spPr bwMode="auto">
          <a:xfrm>
            <a:off x="114300" y="1474788"/>
            <a:ext cx="26479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8" name="Picture 6" descr="barrido_manual_carrito_1_depth"/>
          <p:cNvPicPr>
            <a:picLocks noChangeAspect="1" noChangeArrowheads="1"/>
          </p:cNvPicPr>
          <p:nvPr/>
        </p:nvPicPr>
        <p:blipFill>
          <a:blip r:embed="rId5"/>
          <a:srcRect l="13216" t="10068" r="11328" b="14346"/>
          <a:stretch>
            <a:fillRect/>
          </a:stretch>
        </p:blipFill>
        <p:spPr bwMode="auto">
          <a:xfrm>
            <a:off x="5664200" y="1479550"/>
            <a:ext cx="264001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9" name="Picture 7" descr="repaso_manual_1_depth"/>
          <p:cNvPicPr>
            <a:picLocks noChangeAspect="1" noChangeArrowheads="1"/>
          </p:cNvPicPr>
          <p:nvPr/>
        </p:nvPicPr>
        <p:blipFill>
          <a:blip r:embed="rId6"/>
          <a:srcRect l="89044" t="4826" b="8495"/>
          <a:stretch>
            <a:fillRect/>
          </a:stretch>
        </p:blipFill>
        <p:spPr bwMode="auto">
          <a:xfrm>
            <a:off x="8366125" y="542925"/>
            <a:ext cx="650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0" name="Picture 8" descr="barrido_manual_carrito_1_thumb"/>
          <p:cNvPicPr>
            <a:picLocks noChangeAspect="1" noChangeArrowheads="1"/>
          </p:cNvPicPr>
          <p:nvPr/>
        </p:nvPicPr>
        <p:blipFill>
          <a:blip r:embed="rId4"/>
          <a:srcRect l="50269"/>
          <a:stretch>
            <a:fillRect/>
          </a:stretch>
        </p:blipFill>
        <p:spPr bwMode="auto">
          <a:xfrm>
            <a:off x="2889250" y="1474788"/>
            <a:ext cx="26479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System outputs</a:t>
            </a:r>
          </a:p>
        </p:txBody>
      </p:sp>
      <p:pic>
        <p:nvPicPr>
          <p:cNvPr id="238594" name="Picture 5"/>
          <p:cNvPicPr>
            <a:picLocks noChangeAspect="1" noChangeArrowheads="1"/>
          </p:cNvPicPr>
          <p:nvPr/>
        </p:nvPicPr>
        <p:blipFill>
          <a:blip r:embed="rId3"/>
          <a:srcRect t="17714" b="27905"/>
          <a:stretch>
            <a:fillRect/>
          </a:stretch>
        </p:blipFill>
        <p:spPr bwMode="auto">
          <a:xfrm>
            <a:off x="114300" y="4524375"/>
            <a:ext cx="483076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5" name="Picture 7" descr="8_3_thumb"/>
          <p:cNvPicPr>
            <a:picLocks noChangeAspect="1" noChangeArrowheads="1"/>
          </p:cNvPicPr>
          <p:nvPr/>
        </p:nvPicPr>
        <p:blipFill>
          <a:blip r:embed="rId4"/>
          <a:srcRect r="50308"/>
          <a:stretch>
            <a:fillRect/>
          </a:stretch>
        </p:blipFill>
        <p:spPr bwMode="auto">
          <a:xfrm>
            <a:off x="371475" y="1214438"/>
            <a:ext cx="3268663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6" name="Picture 8" descr="8_3_thumb"/>
          <p:cNvPicPr>
            <a:picLocks noChangeAspect="1" noChangeArrowheads="1"/>
          </p:cNvPicPr>
          <p:nvPr/>
        </p:nvPicPr>
        <p:blipFill>
          <a:blip r:embed="rId4"/>
          <a:srcRect l="50185"/>
          <a:stretch>
            <a:fillRect/>
          </a:stretch>
        </p:blipFill>
        <p:spPr bwMode="auto">
          <a:xfrm>
            <a:off x="5057775" y="1214438"/>
            <a:ext cx="32766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7" name="Picture 6" descr="8_3_depth"/>
          <p:cNvPicPr>
            <a:picLocks noChangeAspect="1" noChangeArrowheads="1"/>
          </p:cNvPicPr>
          <p:nvPr/>
        </p:nvPicPr>
        <p:blipFill>
          <a:blip r:embed="rId5"/>
          <a:srcRect l="13319" t="10190" r="11136" b="14265"/>
          <a:stretch>
            <a:fillRect/>
          </a:stretch>
        </p:blipFill>
        <p:spPr bwMode="auto">
          <a:xfrm>
            <a:off x="5038725" y="4224338"/>
            <a:ext cx="329565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8" name="Picture 9" descr="repaso_manual_1_depth"/>
          <p:cNvPicPr>
            <a:picLocks noChangeAspect="1" noChangeArrowheads="1"/>
          </p:cNvPicPr>
          <p:nvPr/>
        </p:nvPicPr>
        <p:blipFill>
          <a:blip r:embed="rId6"/>
          <a:srcRect l="89044" t="4826" b="8495"/>
          <a:stretch>
            <a:fillRect/>
          </a:stretch>
        </p:blipFill>
        <p:spPr bwMode="auto">
          <a:xfrm>
            <a:off x="8375650" y="2790825"/>
            <a:ext cx="6508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mosaic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mosaic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D7CD5"/>
      </a:accent1>
      <a:accent2>
        <a:srgbClr val="20B43C"/>
      </a:accent2>
      <a:accent3>
        <a:srgbClr val="FFFFFF"/>
      </a:accent3>
      <a:accent4>
        <a:srgbClr val="000000"/>
      </a:accent4>
      <a:accent5>
        <a:srgbClr val="B6BFE7"/>
      </a:accent5>
      <a:accent6>
        <a:srgbClr val="1CA335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D7CD5"/>
        </a:accent1>
        <a:accent2>
          <a:srgbClr val="20B43C"/>
        </a:accent2>
        <a:accent3>
          <a:srgbClr val="FFFFFF"/>
        </a:accent3>
        <a:accent4>
          <a:srgbClr val="000000"/>
        </a:accent4>
        <a:accent5>
          <a:srgbClr val="B6BFE7"/>
        </a:accent5>
        <a:accent6>
          <a:srgbClr val="1CA335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336699"/>
        </a:dk1>
        <a:lt1>
          <a:srgbClr val="FFFFFF"/>
        </a:lt1>
        <a:dk2>
          <a:srgbClr val="000000"/>
        </a:dk2>
        <a:lt2>
          <a:srgbClr val="F8F8F8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mosaic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mosaic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mosaic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103" charset="0"/>
            <a:ea typeface="ヒラギノ明朝 ProN W3" pitchFamily="-103" charset="-128"/>
            <a:cs typeface="ヒラギノ明朝 ProN W3" pitchFamily="-103" charset="-128"/>
            <a:sym typeface="Times New Roman" pitchFamily="-103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3571</Words>
  <Application>Microsoft Macintosh PowerPoint</Application>
  <PresentationFormat>On-screen Show (4:3)</PresentationFormat>
  <Paragraphs>702</Paragraphs>
  <Slides>109</Slides>
  <Notes>73</Notes>
  <HiddenSlides>0</HiddenSlides>
  <MMClips>0</MMClips>
  <ScaleCrop>false</ScaleCrop>
  <HeadingPairs>
    <vt:vector size="6" baseType="variant">
      <vt:variant>
        <vt:lpstr>Design Template</vt:lpstr>
      </vt:variant>
      <vt:variant>
        <vt:i4>11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109</vt:i4>
      </vt:variant>
    </vt:vector>
  </HeadingPairs>
  <TitlesOfParts>
    <vt:vector size="123" baseType="lpstr">
      <vt:lpstr>Office Theme</vt:lpstr>
      <vt:lpstr>Default Design</vt:lpstr>
      <vt:lpstr>4_Default Design</vt:lpstr>
      <vt:lpstr>1_Custom Design</vt:lpstr>
      <vt:lpstr>1_Default Design</vt:lpstr>
      <vt:lpstr>mosaic</vt:lpstr>
      <vt:lpstr>2_mosaic</vt:lpstr>
      <vt:lpstr>3_mosaic</vt:lpstr>
      <vt:lpstr>Title &amp; Bullets</vt:lpstr>
      <vt:lpstr>4_mosaic</vt:lpstr>
      <vt:lpstr>5_mosaic</vt:lpstr>
      <vt:lpstr>Image</vt:lpstr>
      <vt:lpstr>Acrobat Document</vt:lpstr>
      <vt:lpstr>Clip</vt:lpstr>
      <vt:lpstr>Single-view 3D reasoning</vt:lpstr>
      <vt:lpstr>Slide 2</vt:lpstr>
      <vt:lpstr>Slide 3</vt:lpstr>
      <vt:lpstr>Depth Perception  The inverse problem</vt:lpstr>
      <vt:lpstr>Why is depth perception important?</vt:lpstr>
      <vt:lpstr>We don’t live in a 2D Mondrian world</vt:lpstr>
      <vt:lpstr>Nearby pixels in 2D can be far away in 3D</vt:lpstr>
      <vt:lpstr>What are clues for recovering depth information from a single image?</vt:lpstr>
      <vt:lpstr>Edge interpretation</vt:lpstr>
      <vt:lpstr>Interposition / occlusion</vt:lpstr>
      <vt:lpstr>Slide 11</vt:lpstr>
      <vt:lpstr>Texture Gradient </vt:lpstr>
      <vt:lpstr>Texture Gradient</vt:lpstr>
      <vt:lpstr>Shading</vt:lpstr>
      <vt:lpstr>Shadows</vt:lpstr>
      <vt:lpstr>Slide 16</vt:lpstr>
      <vt:lpstr>Atmospheric perspective</vt:lpstr>
      <vt:lpstr>Atmospheric perspective</vt:lpstr>
      <vt:lpstr>Slide 19</vt:lpstr>
      <vt:lpstr>Linear Perspective </vt:lpstr>
      <vt:lpstr>Linear Perspective</vt:lpstr>
      <vt:lpstr>Distance from the horizon line</vt:lpstr>
      <vt:lpstr>Moon illusion</vt:lpstr>
      <vt:lpstr>Absolute (monocular) depth cues</vt:lpstr>
      <vt:lpstr>Familiar size</vt:lpstr>
      <vt:lpstr>Familiar size</vt:lpstr>
      <vt:lpstr>Perspective vs. familiar size</vt:lpstr>
      <vt:lpstr>Scene vs. objects</vt:lpstr>
      <vt:lpstr>Scene vs. objects</vt:lpstr>
      <vt:lpstr>Depth Perception from Image Structure</vt:lpstr>
      <vt:lpstr>Depth Perception from Image Structure</vt:lpstr>
      <vt:lpstr>Today’s class: reasoning about perspective cues via projective geometry</vt:lpstr>
      <vt:lpstr>Slide 33</vt:lpstr>
      <vt:lpstr>Projective geometry—what’s it good for?</vt:lpstr>
      <vt:lpstr>The projective plane</vt:lpstr>
      <vt:lpstr>Projective lines</vt:lpstr>
      <vt:lpstr>Point and line duality</vt:lpstr>
      <vt:lpstr>Ideal points and lines</vt:lpstr>
      <vt:lpstr>Measurements on planes</vt:lpstr>
      <vt:lpstr>Homographies</vt:lpstr>
      <vt:lpstr>Image rectification</vt:lpstr>
      <vt:lpstr>Solving for homographies</vt:lpstr>
      <vt:lpstr>Solving for homographies</vt:lpstr>
      <vt:lpstr>Vanishing points</vt:lpstr>
      <vt:lpstr>Vanishing points</vt:lpstr>
      <vt:lpstr>Vanishing lines</vt:lpstr>
      <vt:lpstr>Vanishing lines</vt:lpstr>
      <vt:lpstr>Computing vanishing points</vt:lpstr>
      <vt:lpstr>Computing the horizon</vt:lpstr>
      <vt:lpstr>Are these guys the same height?</vt:lpstr>
      <vt:lpstr>Comparing heights</vt:lpstr>
      <vt:lpstr>Measuring height</vt:lpstr>
      <vt:lpstr>Measuring height</vt:lpstr>
      <vt:lpstr>Computing vanishing points (from lines)</vt:lpstr>
      <vt:lpstr>Measuring height without a ruler</vt:lpstr>
      <vt:lpstr>The cross ratio</vt:lpstr>
      <vt:lpstr>Measuring height</vt:lpstr>
      <vt:lpstr>Measuring height</vt:lpstr>
      <vt:lpstr>Slide 59</vt:lpstr>
      <vt:lpstr>Benefits of a 3D database</vt:lpstr>
      <vt:lpstr>Reasoning about spatial relationships between objects</vt:lpstr>
      <vt:lpstr>Our approach  </vt:lpstr>
      <vt:lpstr>Goals of LabelMe</vt:lpstr>
      <vt:lpstr>Slide 64</vt:lpstr>
      <vt:lpstr>LabelMe statistics</vt:lpstr>
      <vt:lpstr>Overlapping segments</vt:lpstr>
      <vt:lpstr>Slide 67</vt:lpstr>
      <vt:lpstr>Slide 68</vt:lpstr>
      <vt:lpstr>Slide 69</vt:lpstr>
      <vt:lpstr>How to infer the geometry of a scene?</vt:lpstr>
      <vt:lpstr>Scene layout assumptions</vt:lpstr>
      <vt:lpstr>Camera and ground</vt:lpstr>
      <vt:lpstr>Camera and ground</vt:lpstr>
      <vt:lpstr>Standing objects</vt:lpstr>
      <vt:lpstr>Attached objects</vt:lpstr>
      <vt:lpstr>Recovering scene geometry</vt:lpstr>
      <vt:lpstr>Recovering scene geometry</vt:lpstr>
      <vt:lpstr>Relationships between polygons</vt:lpstr>
      <vt:lpstr>Cues for attachment relationships</vt:lpstr>
      <vt:lpstr>Cues for attachment relationships</vt:lpstr>
      <vt:lpstr>Learned/inferred attachment relationships</vt:lpstr>
      <vt:lpstr>Learned/inferred attachment relationships</vt:lpstr>
      <vt:lpstr>Relationships between polygons</vt:lpstr>
      <vt:lpstr>Recover support relations</vt:lpstr>
      <vt:lpstr>Learned/inferred support relations</vt:lpstr>
      <vt:lpstr>Learned/inferred support relations</vt:lpstr>
      <vt:lpstr>Learned/inferred support relations</vt:lpstr>
      <vt:lpstr>Recovering scene geometry</vt:lpstr>
      <vt:lpstr>Edge types</vt:lpstr>
      <vt:lpstr>Recovering scene geometry</vt:lpstr>
      <vt:lpstr>Familiar size</vt:lpstr>
      <vt:lpstr>Camera parameters</vt:lpstr>
      <vt:lpstr>Camera parameters</vt:lpstr>
      <vt:lpstr>Slide 94</vt:lpstr>
      <vt:lpstr>Object heights</vt:lpstr>
      <vt:lpstr>Recovered object heights</vt:lpstr>
      <vt:lpstr>System outputs</vt:lpstr>
      <vt:lpstr>System outputs</vt:lpstr>
      <vt:lpstr>System outputs</vt:lpstr>
      <vt:lpstr>System outputs</vt:lpstr>
      <vt:lpstr>System outputs</vt:lpstr>
      <vt:lpstr>Toy example…</vt:lpstr>
      <vt:lpstr>Accuracy of 3D outputs</vt:lpstr>
      <vt:lpstr>How does labeling accuracy affect outputs?</vt:lpstr>
      <vt:lpstr>Application: Extending database with virtual views</vt:lpstr>
      <vt:lpstr>Slide 106</vt:lpstr>
      <vt:lpstr>Labeling 3D</vt:lpstr>
      <vt:lpstr>Cut and glue!</vt:lpstr>
      <vt:lpstr>3D measuring tool</vt:lpstr>
    </vt:vector>
  </TitlesOfParts>
  <Company>ENS - DI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Bryan Russell</dc:creator>
  <cp:lastModifiedBy>Bryan Russell</cp:lastModifiedBy>
  <cp:revision>50</cp:revision>
  <dcterms:created xsi:type="dcterms:W3CDTF">2013-05-15T15:42:44Z</dcterms:created>
  <dcterms:modified xsi:type="dcterms:W3CDTF">2013-05-15T22:11:05Z</dcterms:modified>
</cp:coreProperties>
</file>