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64"/>
  </p:notesMasterIdLst>
  <p:handoutMasterIdLst>
    <p:handoutMasterId r:id="rId65"/>
  </p:handoutMasterIdLst>
  <p:sldIdLst>
    <p:sldId id="256" r:id="rId2"/>
    <p:sldId id="420" r:id="rId3"/>
    <p:sldId id="539" r:id="rId4"/>
    <p:sldId id="367" r:id="rId5"/>
    <p:sldId id="436" r:id="rId6"/>
    <p:sldId id="476" r:id="rId7"/>
    <p:sldId id="598" r:id="rId8"/>
    <p:sldId id="645" r:id="rId9"/>
    <p:sldId id="644" r:id="rId10"/>
    <p:sldId id="599" r:id="rId11"/>
    <p:sldId id="600" r:id="rId12"/>
    <p:sldId id="601" r:id="rId13"/>
    <p:sldId id="602" r:id="rId14"/>
    <p:sldId id="490" r:id="rId15"/>
    <p:sldId id="437" r:id="rId16"/>
    <p:sldId id="607" r:id="rId17"/>
    <p:sldId id="593" r:id="rId18"/>
    <p:sldId id="605" r:id="rId19"/>
    <p:sldId id="439" r:id="rId20"/>
    <p:sldId id="440" r:id="rId21"/>
    <p:sldId id="441" r:id="rId22"/>
    <p:sldId id="483" r:id="rId23"/>
    <p:sldId id="442" r:id="rId24"/>
    <p:sldId id="443" r:id="rId25"/>
    <p:sldId id="466" r:id="rId26"/>
    <p:sldId id="563" r:id="rId27"/>
    <p:sldId id="637" r:id="rId28"/>
    <p:sldId id="638" r:id="rId29"/>
    <p:sldId id="639" r:id="rId30"/>
    <p:sldId id="640" r:id="rId31"/>
    <p:sldId id="625" r:id="rId32"/>
    <p:sldId id="457" r:id="rId33"/>
    <p:sldId id="628" r:id="rId34"/>
    <p:sldId id="610" r:id="rId35"/>
    <p:sldId id="633" r:id="rId36"/>
    <p:sldId id="630" r:id="rId37"/>
    <p:sldId id="641" r:id="rId38"/>
    <p:sldId id="616" r:id="rId39"/>
    <p:sldId id="615" r:id="rId40"/>
    <p:sldId id="459" r:id="rId41"/>
    <p:sldId id="489" r:id="rId42"/>
    <p:sldId id="538" r:id="rId43"/>
    <p:sldId id="492" r:id="rId44"/>
    <p:sldId id="460" r:id="rId45"/>
    <p:sldId id="462" r:id="rId46"/>
    <p:sldId id="463" r:id="rId47"/>
    <p:sldId id="464" r:id="rId48"/>
    <p:sldId id="465" r:id="rId49"/>
    <p:sldId id="626" r:id="rId50"/>
    <p:sldId id="512" r:id="rId51"/>
    <p:sldId id="513" r:id="rId52"/>
    <p:sldId id="514" r:id="rId53"/>
    <p:sldId id="519" r:id="rId54"/>
    <p:sldId id="521" r:id="rId55"/>
    <p:sldId id="545" r:id="rId56"/>
    <p:sldId id="558" r:id="rId57"/>
    <p:sldId id="617" r:id="rId58"/>
    <p:sldId id="618" r:id="rId59"/>
    <p:sldId id="619" r:id="rId60"/>
    <p:sldId id="620" r:id="rId61"/>
    <p:sldId id="627" r:id="rId62"/>
    <p:sldId id="540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9D9E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74" autoAdjust="0"/>
    <p:restoredTop sz="90987" autoAdjust="0"/>
  </p:normalViewPr>
  <p:slideViewPr>
    <p:cSldViewPr>
      <p:cViewPr>
        <p:scale>
          <a:sx n="69" d="100"/>
          <a:sy n="69" d="100"/>
        </p:scale>
        <p:origin x="-133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0BBD0-0B1C-40C3-ADE9-DBFEFDD11A6C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88BF-1BAA-4434-AD87-DBE45AE2B9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83599B-DD42-46EE-9368-F2E6B92431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BCBB27-8512-4485-904E-35296E125C6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54C2E-E9BA-4840-BCDE-F59B25ED47A8}" type="slidenum">
              <a:rPr lang="en-US"/>
              <a:pPr/>
              <a:t>39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E5296-E7FB-45EF-AA5B-F3EDEDE50CD9}" type="slidenum">
              <a:rPr lang="en-US"/>
              <a:pPr/>
              <a:t>49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AAB94-41FB-43B0-BB99-63E8EE71641C}" type="slidenum">
              <a:rPr lang="en-US"/>
              <a:pPr/>
              <a:t>55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that k is time.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E5296-E7FB-45EF-AA5B-F3EDEDE50CD9}" type="slidenum">
              <a:rPr lang="en-US"/>
              <a:pPr/>
              <a:t>61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3FF28-01A4-47EB-8D5C-1195A1E8739D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E5296-E7FB-45EF-AA5B-F3EDEDE50CD9}" type="slidenum">
              <a:rPr lang="en-US"/>
              <a:pPr/>
              <a:t>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E5296-E7FB-45EF-AA5B-F3EDEDE50CD9}" type="slidenum">
              <a:rPr lang="en-US"/>
              <a:pPr/>
              <a:t>31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54C2E-E9BA-4840-BCDE-F59B25ED47A8}" type="slidenum">
              <a:rPr lang="en-US"/>
              <a:pPr/>
              <a:t>34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571F2-37AB-4C04-9020-7FCC902F7CDE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Conditional Random Fields model the conditional probability p(x|z) where x is the set of  hidden states (one hidden state per node), in our case, the labels to be estimated, and z is the set of observations, in our case appearance shape and appearance features extracted from laser and vision data.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this expression, the f function is called a potential function. The index c refers to the clique of nodes which are variables of f. In this work we consider only two types of cliques which define two types of potential function: 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local potentials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neighborhood potentials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571F2-37AB-4C04-9020-7FCC902F7CDE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Conditional Random Fields model the conditional probability p(x|z) where x is the set of  hidden states (one hidden state per node), in our case, the labels to be estimated, and z is the set of observations, in our case appearance shape and appearance features extracted from laser and vision data.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this expression, the f function is called a potential function. The index c refers to the clique of nodes which are variables of f. In this work we consider only two types of cliques which define two types of potential function: 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local potentials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neighborhood potentials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571F2-37AB-4C04-9020-7FCC902F7CDE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Conditional Random Fields model the conditional probability p(x|z) where x is the set of  hidden states (one hidden state per node), in our case, the labels to be estimated, and z is the set of observations, in our case appearance shape and appearance features extracted from laser and vision data.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this expression, the f function is called a potential function. The index c refers to the clique of nodes which are variables of f. In this work we consider only two types of cliques which define two types of potential function: 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local potentials</a:t>
            </a:r>
          </a:p>
          <a:p>
            <a:pPr eaLnBrk="1" hangingPunct="1">
              <a:buFontTx/>
              <a:buChar char="-"/>
            </a:pPr>
            <a:r>
              <a:rPr lang="en-US" smtClean="0">
                <a:ea typeface="ＭＳ Ｐゴシック" pitchFamily="34" charset="-128"/>
              </a:rPr>
              <a:t> neighborhood potentials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54C2E-E9BA-4840-BCDE-F59B25ED47A8}" type="slidenum">
              <a:rPr lang="en-US"/>
              <a:pPr/>
              <a:t>38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CB91-0B97-41D5-8673-AC87DCA04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C96D-25F8-4AA1-94E9-236FE373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3B7E-10BB-4EEC-9922-FBFD65631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229350"/>
            <a:ext cx="259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5600" y="6381750"/>
            <a:ext cx="42672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B1A6D47-7A91-4B6B-AF2E-04AE38469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6999"/>
            <a:ext cx="5024115" cy="2743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6999"/>
            <a:ext cx="4871715" cy="274320"/>
          </a:xfrm>
        </p:spPr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13E5-F12C-455D-B687-038F52BC68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89D2-912A-4D06-B955-068C22A8D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632D-E4FB-4FC2-8A63-2FFDEC360A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476999"/>
            <a:ext cx="4947915" cy="274320"/>
          </a:xfrm>
        </p:spPr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71AE-12C9-4FA4-B65A-AEEB47DE9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56C0D-397A-40E6-883C-AE0ED57313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821-FC18-4619-A6D5-64450D700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260CEF-4D84-4803-B4EE-E174FBD7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5481BA7-76E7-44C9-A77B-B8FFB2957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.host\Shared%20Folders\fox%20On%20My%20Mac\Documents\animations\people-tracking\gps\kalman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.host\Shared%20Folders\fox%20On%20My%20Mac\Documents\animations\people-tracking\gps\low-level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.host\Shared%20Folders\fox%20On%20My%20Mac\Documents\animations\people-tracking\gps\goal-prediction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.host\Shared%20Folders\fox%20On%20My%20Mac\Documents\animations\people-tracking\gps\error-merged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.host\Shared%20Folders\fox%20On%20My%20Mac\Documents\animations\people-tracking\wifi\gp-wifiloc-in-out-labeled.avi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.host\Shared%20Folders\fox%20On%20My%20Mac\Documents\animations\sampling\sonar-floor-global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8077200" cy="1673352"/>
          </a:xfrm>
        </p:spPr>
        <p:txBody>
          <a:bodyPr>
            <a:normAutofit/>
          </a:bodyPr>
          <a:lstStyle/>
          <a:p>
            <a:r>
              <a:rPr lang="en-US" sz="5000" dirty="0" smtClean="0"/>
              <a:t>Activity Recognition From</a:t>
            </a:r>
            <a:br>
              <a:rPr lang="en-US" sz="5000" dirty="0" smtClean="0"/>
            </a:br>
            <a:r>
              <a:rPr lang="en-US" sz="5000" dirty="0" smtClean="0"/>
              <a:t>Wearable Sensors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74950"/>
            <a:ext cx="6934200" cy="2330450"/>
          </a:xfrm>
        </p:spPr>
        <p:txBody>
          <a:bodyPr/>
          <a:lstStyle/>
          <a:p>
            <a:r>
              <a:rPr lang="en-US" sz="2600" dirty="0" smtClean="0"/>
              <a:t>Dieter Fox</a:t>
            </a:r>
          </a:p>
          <a:p>
            <a:endParaRPr lang="en-US" sz="2600" dirty="0" smtClean="0"/>
          </a:p>
          <a:p>
            <a:r>
              <a:rPr lang="en-US" sz="2600" dirty="0" smtClean="0"/>
              <a:t>University </a:t>
            </a:r>
            <a:r>
              <a:rPr lang="en-US" sz="2600" dirty="0"/>
              <a:t>of Washington</a:t>
            </a:r>
          </a:p>
          <a:p>
            <a:r>
              <a:rPr lang="en-US" sz="2600" dirty="0" smtClean="0"/>
              <a:t>Department of Computer </a:t>
            </a:r>
            <a:r>
              <a:rPr lang="en-US" sz="2600" dirty="0"/>
              <a:t>Science &amp; Engineering</a:t>
            </a:r>
            <a:endParaRPr lang="en-US" sz="2200" dirty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Filtering on a Graph: Prediction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Problem: Predicted location is multi-modal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762000" y="2719388"/>
            <a:ext cx="784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25908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65738" y="27527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1</a:t>
            </a:r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45100" y="4029075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05438" y="4191000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2</a:t>
            </a:r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167188" y="3086100"/>
            <a:ext cx="95250" cy="142875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37063" y="3648075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597400" y="3810000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3</a:t>
            </a:r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960438" y="4483100"/>
            <a:ext cx="7524750" cy="273050"/>
          </a:xfrm>
          <a:custGeom>
            <a:avLst/>
            <a:gdLst/>
            <a:ahLst/>
            <a:cxnLst>
              <a:cxn ang="0">
                <a:pos x="0" y="359"/>
              </a:cxn>
              <a:cxn ang="0">
                <a:pos x="8077" y="0"/>
              </a:cxn>
              <a:cxn ang="0">
                <a:pos x="18959" y="686"/>
              </a:cxn>
            </a:cxnLst>
            <a:rect l="0" t="0" r="r" b="b"/>
            <a:pathLst>
              <a:path w="18959" h="686">
                <a:moveTo>
                  <a:pt x="0" y="359"/>
                </a:moveTo>
                <a:lnTo>
                  <a:pt x="8077" y="0"/>
                </a:lnTo>
                <a:lnTo>
                  <a:pt x="18959" y="686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814388" y="2873375"/>
            <a:ext cx="7743825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19" y="491"/>
              </a:cxn>
              <a:cxn ang="0">
                <a:pos x="19510" y="491"/>
              </a:cxn>
            </a:cxnLst>
            <a:rect l="0" t="0" r="r" b="b"/>
            <a:pathLst>
              <a:path w="19510" h="491">
                <a:moveTo>
                  <a:pt x="0" y="0"/>
                </a:moveTo>
                <a:lnTo>
                  <a:pt x="9019" y="491"/>
                </a:lnTo>
                <a:lnTo>
                  <a:pt x="19510" y="491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41538" y="3440113"/>
            <a:ext cx="4238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500">
                <a:solidFill>
                  <a:srgbClr val="000000"/>
                </a:solidFill>
                <a:latin typeface="Times New Roman" pitchFamily="112" charset="0"/>
              </a:rPr>
              <a:t>k-1</a:t>
            </a:r>
            <a:endParaRPr lang="en-US">
              <a:latin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905000" y="3219450"/>
            <a:ext cx="215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4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2581275" y="4384675"/>
            <a:ext cx="511175" cy="263525"/>
          </a:xfrm>
          <a:custGeom>
            <a:avLst/>
            <a:gdLst/>
            <a:ahLst/>
            <a:cxnLst>
              <a:cxn ang="0">
                <a:pos x="1346" y="20"/>
              </a:cxn>
              <a:cxn ang="0">
                <a:pos x="1469" y="40"/>
              </a:cxn>
              <a:cxn ang="0">
                <a:pos x="1590" y="66"/>
              </a:cxn>
              <a:cxn ang="0">
                <a:pos x="1705" y="98"/>
              </a:cxn>
              <a:cxn ang="0">
                <a:pos x="1815" y="135"/>
              </a:cxn>
              <a:cxn ang="0">
                <a:pos x="1918" y="178"/>
              </a:cxn>
              <a:cxn ang="0">
                <a:pos x="2013" y="225"/>
              </a:cxn>
              <a:cxn ang="0">
                <a:pos x="2098" y="276"/>
              </a:cxn>
              <a:cxn ang="0">
                <a:pos x="2175" y="332"/>
              </a:cxn>
              <a:cxn ang="0">
                <a:pos x="2240" y="390"/>
              </a:cxn>
              <a:cxn ang="0">
                <a:pos x="2293" y="451"/>
              </a:cxn>
              <a:cxn ang="0">
                <a:pos x="2334" y="513"/>
              </a:cxn>
              <a:cxn ang="0">
                <a:pos x="2363" y="577"/>
              </a:cxn>
              <a:cxn ang="0">
                <a:pos x="2380" y="641"/>
              </a:cxn>
              <a:cxn ang="0">
                <a:pos x="2382" y="704"/>
              </a:cxn>
              <a:cxn ang="0">
                <a:pos x="2372" y="767"/>
              </a:cxn>
              <a:cxn ang="0">
                <a:pos x="2348" y="828"/>
              </a:cxn>
              <a:cxn ang="0">
                <a:pos x="2312" y="885"/>
              </a:cxn>
              <a:cxn ang="0">
                <a:pos x="2263" y="941"/>
              </a:cxn>
              <a:cxn ang="0">
                <a:pos x="2203" y="993"/>
              </a:cxn>
              <a:cxn ang="0">
                <a:pos x="2131" y="1039"/>
              </a:cxn>
              <a:cxn ang="0">
                <a:pos x="2049" y="1083"/>
              </a:cxn>
              <a:cxn ang="0">
                <a:pos x="1959" y="1119"/>
              </a:cxn>
              <a:cxn ang="0">
                <a:pos x="1859" y="1151"/>
              </a:cxn>
              <a:cxn ang="0">
                <a:pos x="1752" y="1177"/>
              </a:cxn>
              <a:cxn ang="0">
                <a:pos x="1639" y="1197"/>
              </a:cxn>
              <a:cxn ang="0">
                <a:pos x="1520" y="1210"/>
              </a:cxn>
              <a:cxn ang="0">
                <a:pos x="1398" y="1216"/>
              </a:cxn>
              <a:cxn ang="0">
                <a:pos x="1274" y="1216"/>
              </a:cxn>
              <a:cxn ang="0">
                <a:pos x="1149" y="1209"/>
              </a:cxn>
              <a:cxn ang="0">
                <a:pos x="1025" y="1195"/>
              </a:cxn>
              <a:cxn ang="0">
                <a:pos x="902" y="1175"/>
              </a:cxn>
              <a:cxn ang="0">
                <a:pos x="783" y="1148"/>
              </a:cxn>
              <a:cxn ang="0">
                <a:pos x="667" y="1116"/>
              </a:cxn>
              <a:cxn ang="0">
                <a:pos x="558" y="1078"/>
              </a:cxn>
              <a:cxn ang="0">
                <a:pos x="456" y="1035"/>
              </a:cxn>
              <a:cxn ang="0">
                <a:pos x="362" y="987"/>
              </a:cxn>
              <a:cxn ang="0">
                <a:pos x="276" y="935"/>
              </a:cxn>
              <a:cxn ang="0">
                <a:pos x="201" y="880"/>
              </a:cxn>
              <a:cxn ang="0">
                <a:pos x="137" y="821"/>
              </a:cxn>
              <a:cxn ang="0">
                <a:pos x="85" y="760"/>
              </a:cxn>
              <a:cxn ang="0">
                <a:pos x="44" y="698"/>
              </a:cxn>
              <a:cxn ang="0">
                <a:pos x="16" y="634"/>
              </a:cxn>
              <a:cxn ang="0">
                <a:pos x="2" y="571"/>
              </a:cxn>
              <a:cxn ang="0">
                <a:pos x="1" y="507"/>
              </a:cxn>
              <a:cxn ang="0">
                <a:pos x="12" y="445"/>
              </a:cxn>
              <a:cxn ang="0">
                <a:pos x="36" y="385"/>
              </a:cxn>
              <a:cxn ang="0">
                <a:pos x="74" y="326"/>
              </a:cxn>
              <a:cxn ang="0">
                <a:pos x="122" y="272"/>
              </a:cxn>
              <a:cxn ang="0">
                <a:pos x="184" y="220"/>
              </a:cxn>
              <a:cxn ang="0">
                <a:pos x="256" y="173"/>
              </a:cxn>
              <a:cxn ang="0">
                <a:pos x="340" y="131"/>
              </a:cxn>
              <a:cxn ang="0">
                <a:pos x="431" y="94"/>
              </a:cxn>
              <a:cxn ang="0">
                <a:pos x="531" y="62"/>
              </a:cxn>
              <a:cxn ang="0">
                <a:pos x="639" y="38"/>
              </a:cxn>
              <a:cxn ang="0">
                <a:pos x="753" y="19"/>
              </a:cxn>
              <a:cxn ang="0">
                <a:pos x="871" y="6"/>
              </a:cxn>
              <a:cxn ang="0">
                <a:pos x="993" y="0"/>
              </a:cxn>
              <a:cxn ang="0">
                <a:pos x="1118" y="1"/>
              </a:cxn>
              <a:cxn ang="0">
                <a:pos x="1243" y="9"/>
              </a:cxn>
            </a:cxnLst>
            <a:rect l="0" t="0" r="r" b="b"/>
            <a:pathLst>
              <a:path w="2383" h="1217">
                <a:moveTo>
                  <a:pt x="1243" y="9"/>
                </a:moveTo>
                <a:lnTo>
                  <a:pt x="1263" y="10"/>
                </a:lnTo>
                <a:lnTo>
                  <a:pt x="1284" y="12"/>
                </a:lnTo>
                <a:lnTo>
                  <a:pt x="1305" y="15"/>
                </a:lnTo>
                <a:lnTo>
                  <a:pt x="1326" y="18"/>
                </a:lnTo>
                <a:lnTo>
                  <a:pt x="1346" y="20"/>
                </a:lnTo>
                <a:lnTo>
                  <a:pt x="1367" y="24"/>
                </a:lnTo>
                <a:lnTo>
                  <a:pt x="1388" y="26"/>
                </a:lnTo>
                <a:lnTo>
                  <a:pt x="1408" y="29"/>
                </a:lnTo>
                <a:lnTo>
                  <a:pt x="1429" y="32"/>
                </a:lnTo>
                <a:lnTo>
                  <a:pt x="1449" y="36"/>
                </a:lnTo>
                <a:lnTo>
                  <a:pt x="1469" y="40"/>
                </a:lnTo>
                <a:lnTo>
                  <a:pt x="1490" y="43"/>
                </a:lnTo>
                <a:lnTo>
                  <a:pt x="1510" y="48"/>
                </a:lnTo>
                <a:lnTo>
                  <a:pt x="1530" y="52"/>
                </a:lnTo>
                <a:lnTo>
                  <a:pt x="1550" y="57"/>
                </a:lnTo>
                <a:lnTo>
                  <a:pt x="1570" y="61"/>
                </a:lnTo>
                <a:lnTo>
                  <a:pt x="1590" y="66"/>
                </a:lnTo>
                <a:lnTo>
                  <a:pt x="1609" y="70"/>
                </a:lnTo>
                <a:lnTo>
                  <a:pt x="1629" y="76"/>
                </a:lnTo>
                <a:lnTo>
                  <a:pt x="1647" y="81"/>
                </a:lnTo>
                <a:lnTo>
                  <a:pt x="1667" y="87"/>
                </a:lnTo>
                <a:lnTo>
                  <a:pt x="1686" y="92"/>
                </a:lnTo>
                <a:lnTo>
                  <a:pt x="1705" y="98"/>
                </a:lnTo>
                <a:lnTo>
                  <a:pt x="1724" y="103"/>
                </a:lnTo>
                <a:lnTo>
                  <a:pt x="1743" y="109"/>
                </a:lnTo>
                <a:lnTo>
                  <a:pt x="1760" y="116"/>
                </a:lnTo>
                <a:lnTo>
                  <a:pt x="1779" y="122"/>
                </a:lnTo>
                <a:lnTo>
                  <a:pt x="1797" y="129"/>
                </a:lnTo>
                <a:lnTo>
                  <a:pt x="1815" y="135"/>
                </a:lnTo>
                <a:lnTo>
                  <a:pt x="1832" y="142"/>
                </a:lnTo>
                <a:lnTo>
                  <a:pt x="1850" y="149"/>
                </a:lnTo>
                <a:lnTo>
                  <a:pt x="1867" y="155"/>
                </a:lnTo>
                <a:lnTo>
                  <a:pt x="1884" y="163"/>
                </a:lnTo>
                <a:lnTo>
                  <a:pt x="1901" y="170"/>
                </a:lnTo>
                <a:lnTo>
                  <a:pt x="1918" y="178"/>
                </a:lnTo>
                <a:lnTo>
                  <a:pt x="1934" y="185"/>
                </a:lnTo>
                <a:lnTo>
                  <a:pt x="1951" y="193"/>
                </a:lnTo>
                <a:lnTo>
                  <a:pt x="1966" y="201"/>
                </a:lnTo>
                <a:lnTo>
                  <a:pt x="1982" y="209"/>
                </a:lnTo>
                <a:lnTo>
                  <a:pt x="1997" y="216"/>
                </a:lnTo>
                <a:lnTo>
                  <a:pt x="2013" y="225"/>
                </a:lnTo>
                <a:lnTo>
                  <a:pt x="2027" y="233"/>
                </a:lnTo>
                <a:lnTo>
                  <a:pt x="2043" y="242"/>
                </a:lnTo>
                <a:lnTo>
                  <a:pt x="2057" y="251"/>
                </a:lnTo>
                <a:lnTo>
                  <a:pt x="2072" y="260"/>
                </a:lnTo>
                <a:lnTo>
                  <a:pt x="2085" y="267"/>
                </a:lnTo>
                <a:lnTo>
                  <a:pt x="2098" y="276"/>
                </a:lnTo>
                <a:lnTo>
                  <a:pt x="2111" y="286"/>
                </a:lnTo>
                <a:lnTo>
                  <a:pt x="2125" y="295"/>
                </a:lnTo>
                <a:lnTo>
                  <a:pt x="2138" y="304"/>
                </a:lnTo>
                <a:lnTo>
                  <a:pt x="2150" y="313"/>
                </a:lnTo>
                <a:lnTo>
                  <a:pt x="2162" y="323"/>
                </a:lnTo>
                <a:lnTo>
                  <a:pt x="2175" y="332"/>
                </a:lnTo>
                <a:lnTo>
                  <a:pt x="2186" y="342"/>
                </a:lnTo>
                <a:lnTo>
                  <a:pt x="2198" y="351"/>
                </a:lnTo>
                <a:lnTo>
                  <a:pt x="2209" y="360"/>
                </a:lnTo>
                <a:lnTo>
                  <a:pt x="2219" y="370"/>
                </a:lnTo>
                <a:lnTo>
                  <a:pt x="2230" y="380"/>
                </a:lnTo>
                <a:lnTo>
                  <a:pt x="2240" y="390"/>
                </a:lnTo>
                <a:lnTo>
                  <a:pt x="2249" y="400"/>
                </a:lnTo>
                <a:lnTo>
                  <a:pt x="2259" y="410"/>
                </a:lnTo>
                <a:lnTo>
                  <a:pt x="2268" y="420"/>
                </a:lnTo>
                <a:lnTo>
                  <a:pt x="2277" y="430"/>
                </a:lnTo>
                <a:lnTo>
                  <a:pt x="2285" y="441"/>
                </a:lnTo>
                <a:lnTo>
                  <a:pt x="2293" y="451"/>
                </a:lnTo>
                <a:lnTo>
                  <a:pt x="2301" y="461"/>
                </a:lnTo>
                <a:lnTo>
                  <a:pt x="2309" y="471"/>
                </a:lnTo>
                <a:lnTo>
                  <a:pt x="2315" y="482"/>
                </a:lnTo>
                <a:lnTo>
                  <a:pt x="2322" y="492"/>
                </a:lnTo>
                <a:lnTo>
                  <a:pt x="2329" y="503"/>
                </a:lnTo>
                <a:lnTo>
                  <a:pt x="2334" y="513"/>
                </a:lnTo>
                <a:lnTo>
                  <a:pt x="2340" y="524"/>
                </a:lnTo>
                <a:lnTo>
                  <a:pt x="2345" y="534"/>
                </a:lnTo>
                <a:lnTo>
                  <a:pt x="2351" y="545"/>
                </a:lnTo>
                <a:lnTo>
                  <a:pt x="2355" y="555"/>
                </a:lnTo>
                <a:lnTo>
                  <a:pt x="2360" y="566"/>
                </a:lnTo>
                <a:lnTo>
                  <a:pt x="2363" y="577"/>
                </a:lnTo>
                <a:lnTo>
                  <a:pt x="2367" y="587"/>
                </a:lnTo>
                <a:lnTo>
                  <a:pt x="2370" y="599"/>
                </a:lnTo>
                <a:lnTo>
                  <a:pt x="2373" y="608"/>
                </a:lnTo>
                <a:lnTo>
                  <a:pt x="2375" y="620"/>
                </a:lnTo>
                <a:lnTo>
                  <a:pt x="2377" y="631"/>
                </a:lnTo>
                <a:lnTo>
                  <a:pt x="2380" y="641"/>
                </a:lnTo>
                <a:lnTo>
                  <a:pt x="2381" y="652"/>
                </a:lnTo>
                <a:lnTo>
                  <a:pt x="2382" y="662"/>
                </a:lnTo>
                <a:lnTo>
                  <a:pt x="2382" y="673"/>
                </a:lnTo>
                <a:lnTo>
                  <a:pt x="2383" y="683"/>
                </a:lnTo>
                <a:lnTo>
                  <a:pt x="2383" y="694"/>
                </a:lnTo>
                <a:lnTo>
                  <a:pt x="2382" y="704"/>
                </a:lnTo>
                <a:lnTo>
                  <a:pt x="2381" y="715"/>
                </a:lnTo>
                <a:lnTo>
                  <a:pt x="2380" y="725"/>
                </a:lnTo>
                <a:lnTo>
                  <a:pt x="2378" y="736"/>
                </a:lnTo>
                <a:lnTo>
                  <a:pt x="2376" y="746"/>
                </a:lnTo>
                <a:lnTo>
                  <a:pt x="2374" y="757"/>
                </a:lnTo>
                <a:lnTo>
                  <a:pt x="2372" y="767"/>
                </a:lnTo>
                <a:lnTo>
                  <a:pt x="2368" y="777"/>
                </a:lnTo>
                <a:lnTo>
                  <a:pt x="2365" y="787"/>
                </a:lnTo>
                <a:lnTo>
                  <a:pt x="2362" y="797"/>
                </a:lnTo>
                <a:lnTo>
                  <a:pt x="2357" y="808"/>
                </a:lnTo>
                <a:lnTo>
                  <a:pt x="2353" y="818"/>
                </a:lnTo>
                <a:lnTo>
                  <a:pt x="2348" y="828"/>
                </a:lnTo>
                <a:lnTo>
                  <a:pt x="2343" y="838"/>
                </a:lnTo>
                <a:lnTo>
                  <a:pt x="2337" y="847"/>
                </a:lnTo>
                <a:lnTo>
                  <a:pt x="2332" y="857"/>
                </a:lnTo>
                <a:lnTo>
                  <a:pt x="2325" y="867"/>
                </a:lnTo>
                <a:lnTo>
                  <a:pt x="2319" y="877"/>
                </a:lnTo>
                <a:lnTo>
                  <a:pt x="2312" y="885"/>
                </a:lnTo>
                <a:lnTo>
                  <a:pt x="2305" y="895"/>
                </a:lnTo>
                <a:lnTo>
                  <a:pt x="2298" y="904"/>
                </a:lnTo>
                <a:lnTo>
                  <a:pt x="2290" y="914"/>
                </a:lnTo>
                <a:lnTo>
                  <a:pt x="2281" y="923"/>
                </a:lnTo>
                <a:lnTo>
                  <a:pt x="2272" y="932"/>
                </a:lnTo>
                <a:lnTo>
                  <a:pt x="2263" y="941"/>
                </a:lnTo>
                <a:lnTo>
                  <a:pt x="2254" y="950"/>
                </a:lnTo>
                <a:lnTo>
                  <a:pt x="2244" y="959"/>
                </a:lnTo>
                <a:lnTo>
                  <a:pt x="2234" y="967"/>
                </a:lnTo>
                <a:lnTo>
                  <a:pt x="2224" y="975"/>
                </a:lnTo>
                <a:lnTo>
                  <a:pt x="2214" y="984"/>
                </a:lnTo>
                <a:lnTo>
                  <a:pt x="2203" y="993"/>
                </a:lnTo>
                <a:lnTo>
                  <a:pt x="2192" y="1001"/>
                </a:lnTo>
                <a:lnTo>
                  <a:pt x="2180" y="1008"/>
                </a:lnTo>
                <a:lnTo>
                  <a:pt x="2169" y="1016"/>
                </a:lnTo>
                <a:lnTo>
                  <a:pt x="2157" y="1025"/>
                </a:lnTo>
                <a:lnTo>
                  <a:pt x="2145" y="1032"/>
                </a:lnTo>
                <a:lnTo>
                  <a:pt x="2131" y="1039"/>
                </a:lnTo>
                <a:lnTo>
                  <a:pt x="2119" y="1047"/>
                </a:lnTo>
                <a:lnTo>
                  <a:pt x="2106" y="1055"/>
                </a:lnTo>
                <a:lnTo>
                  <a:pt x="2093" y="1062"/>
                </a:lnTo>
                <a:lnTo>
                  <a:pt x="2078" y="1068"/>
                </a:lnTo>
                <a:lnTo>
                  <a:pt x="2064" y="1076"/>
                </a:lnTo>
                <a:lnTo>
                  <a:pt x="2049" y="1083"/>
                </a:lnTo>
                <a:lnTo>
                  <a:pt x="2035" y="1089"/>
                </a:lnTo>
                <a:lnTo>
                  <a:pt x="2021" y="1096"/>
                </a:lnTo>
                <a:lnTo>
                  <a:pt x="2005" y="1101"/>
                </a:lnTo>
                <a:lnTo>
                  <a:pt x="1990" y="1108"/>
                </a:lnTo>
                <a:lnTo>
                  <a:pt x="1974" y="1114"/>
                </a:lnTo>
                <a:lnTo>
                  <a:pt x="1959" y="1119"/>
                </a:lnTo>
                <a:lnTo>
                  <a:pt x="1943" y="1126"/>
                </a:lnTo>
                <a:lnTo>
                  <a:pt x="1927" y="1131"/>
                </a:lnTo>
                <a:lnTo>
                  <a:pt x="1910" y="1136"/>
                </a:lnTo>
                <a:lnTo>
                  <a:pt x="1893" y="1141"/>
                </a:lnTo>
                <a:lnTo>
                  <a:pt x="1876" y="1147"/>
                </a:lnTo>
                <a:lnTo>
                  <a:pt x="1859" y="1151"/>
                </a:lnTo>
                <a:lnTo>
                  <a:pt x="1841" y="1156"/>
                </a:lnTo>
                <a:lnTo>
                  <a:pt x="1824" y="1160"/>
                </a:lnTo>
                <a:lnTo>
                  <a:pt x="1806" y="1165"/>
                </a:lnTo>
                <a:lnTo>
                  <a:pt x="1788" y="1169"/>
                </a:lnTo>
                <a:lnTo>
                  <a:pt x="1770" y="1173"/>
                </a:lnTo>
                <a:lnTo>
                  <a:pt x="1752" y="1177"/>
                </a:lnTo>
                <a:lnTo>
                  <a:pt x="1734" y="1181"/>
                </a:lnTo>
                <a:lnTo>
                  <a:pt x="1715" y="1185"/>
                </a:lnTo>
                <a:lnTo>
                  <a:pt x="1696" y="1188"/>
                </a:lnTo>
                <a:lnTo>
                  <a:pt x="1677" y="1191"/>
                </a:lnTo>
                <a:lnTo>
                  <a:pt x="1657" y="1193"/>
                </a:lnTo>
                <a:lnTo>
                  <a:pt x="1639" y="1197"/>
                </a:lnTo>
                <a:lnTo>
                  <a:pt x="1619" y="1199"/>
                </a:lnTo>
                <a:lnTo>
                  <a:pt x="1600" y="1201"/>
                </a:lnTo>
                <a:lnTo>
                  <a:pt x="1580" y="1203"/>
                </a:lnTo>
                <a:lnTo>
                  <a:pt x="1560" y="1206"/>
                </a:lnTo>
                <a:lnTo>
                  <a:pt x="1540" y="1208"/>
                </a:lnTo>
                <a:lnTo>
                  <a:pt x="1520" y="1210"/>
                </a:lnTo>
                <a:lnTo>
                  <a:pt x="1500" y="1211"/>
                </a:lnTo>
                <a:lnTo>
                  <a:pt x="1480" y="1212"/>
                </a:lnTo>
                <a:lnTo>
                  <a:pt x="1460" y="1213"/>
                </a:lnTo>
                <a:lnTo>
                  <a:pt x="1439" y="1214"/>
                </a:lnTo>
                <a:lnTo>
                  <a:pt x="1419" y="1216"/>
                </a:lnTo>
                <a:lnTo>
                  <a:pt x="1398" y="1216"/>
                </a:lnTo>
                <a:lnTo>
                  <a:pt x="1378" y="1217"/>
                </a:lnTo>
                <a:lnTo>
                  <a:pt x="1357" y="1217"/>
                </a:lnTo>
                <a:lnTo>
                  <a:pt x="1336" y="1217"/>
                </a:lnTo>
                <a:lnTo>
                  <a:pt x="1316" y="1217"/>
                </a:lnTo>
                <a:lnTo>
                  <a:pt x="1295" y="1216"/>
                </a:lnTo>
                <a:lnTo>
                  <a:pt x="1274" y="1216"/>
                </a:lnTo>
                <a:lnTo>
                  <a:pt x="1253" y="1214"/>
                </a:lnTo>
                <a:lnTo>
                  <a:pt x="1233" y="1214"/>
                </a:lnTo>
                <a:lnTo>
                  <a:pt x="1212" y="1213"/>
                </a:lnTo>
                <a:lnTo>
                  <a:pt x="1191" y="1211"/>
                </a:lnTo>
                <a:lnTo>
                  <a:pt x="1170" y="1210"/>
                </a:lnTo>
                <a:lnTo>
                  <a:pt x="1149" y="1209"/>
                </a:lnTo>
                <a:lnTo>
                  <a:pt x="1128" y="1207"/>
                </a:lnTo>
                <a:lnTo>
                  <a:pt x="1108" y="1204"/>
                </a:lnTo>
                <a:lnTo>
                  <a:pt x="1087" y="1202"/>
                </a:lnTo>
                <a:lnTo>
                  <a:pt x="1066" y="1200"/>
                </a:lnTo>
                <a:lnTo>
                  <a:pt x="1045" y="1198"/>
                </a:lnTo>
                <a:lnTo>
                  <a:pt x="1025" y="1195"/>
                </a:lnTo>
                <a:lnTo>
                  <a:pt x="1004" y="1192"/>
                </a:lnTo>
                <a:lnTo>
                  <a:pt x="984" y="1189"/>
                </a:lnTo>
                <a:lnTo>
                  <a:pt x="963" y="1186"/>
                </a:lnTo>
                <a:lnTo>
                  <a:pt x="943" y="1182"/>
                </a:lnTo>
                <a:lnTo>
                  <a:pt x="922" y="1179"/>
                </a:lnTo>
                <a:lnTo>
                  <a:pt x="902" y="1175"/>
                </a:lnTo>
                <a:lnTo>
                  <a:pt x="882" y="1171"/>
                </a:lnTo>
                <a:lnTo>
                  <a:pt x="862" y="1167"/>
                </a:lnTo>
                <a:lnTo>
                  <a:pt x="841" y="1162"/>
                </a:lnTo>
                <a:lnTo>
                  <a:pt x="822" y="1158"/>
                </a:lnTo>
                <a:lnTo>
                  <a:pt x="802" y="1154"/>
                </a:lnTo>
                <a:lnTo>
                  <a:pt x="783" y="1148"/>
                </a:lnTo>
                <a:lnTo>
                  <a:pt x="763" y="1144"/>
                </a:lnTo>
                <a:lnTo>
                  <a:pt x="744" y="1138"/>
                </a:lnTo>
                <a:lnTo>
                  <a:pt x="724" y="1132"/>
                </a:lnTo>
                <a:lnTo>
                  <a:pt x="705" y="1128"/>
                </a:lnTo>
                <a:lnTo>
                  <a:pt x="686" y="1121"/>
                </a:lnTo>
                <a:lnTo>
                  <a:pt x="667" y="1116"/>
                </a:lnTo>
                <a:lnTo>
                  <a:pt x="648" y="1110"/>
                </a:lnTo>
                <a:lnTo>
                  <a:pt x="630" y="1104"/>
                </a:lnTo>
                <a:lnTo>
                  <a:pt x="612" y="1098"/>
                </a:lnTo>
                <a:lnTo>
                  <a:pt x="594" y="1091"/>
                </a:lnTo>
                <a:lnTo>
                  <a:pt x="575" y="1085"/>
                </a:lnTo>
                <a:lnTo>
                  <a:pt x="558" y="1078"/>
                </a:lnTo>
                <a:lnTo>
                  <a:pt x="540" y="1072"/>
                </a:lnTo>
                <a:lnTo>
                  <a:pt x="523" y="1065"/>
                </a:lnTo>
                <a:lnTo>
                  <a:pt x="506" y="1057"/>
                </a:lnTo>
                <a:lnTo>
                  <a:pt x="489" y="1051"/>
                </a:lnTo>
                <a:lnTo>
                  <a:pt x="472" y="1043"/>
                </a:lnTo>
                <a:lnTo>
                  <a:pt x="456" y="1035"/>
                </a:lnTo>
                <a:lnTo>
                  <a:pt x="439" y="1027"/>
                </a:lnTo>
                <a:lnTo>
                  <a:pt x="424" y="1019"/>
                </a:lnTo>
                <a:lnTo>
                  <a:pt x="407" y="1012"/>
                </a:lnTo>
                <a:lnTo>
                  <a:pt x="392" y="1004"/>
                </a:lnTo>
                <a:lnTo>
                  <a:pt x="376" y="995"/>
                </a:lnTo>
                <a:lnTo>
                  <a:pt x="362" y="987"/>
                </a:lnTo>
                <a:lnTo>
                  <a:pt x="346" y="978"/>
                </a:lnTo>
                <a:lnTo>
                  <a:pt x="332" y="971"/>
                </a:lnTo>
                <a:lnTo>
                  <a:pt x="317" y="962"/>
                </a:lnTo>
                <a:lnTo>
                  <a:pt x="304" y="953"/>
                </a:lnTo>
                <a:lnTo>
                  <a:pt x="290" y="944"/>
                </a:lnTo>
                <a:lnTo>
                  <a:pt x="276" y="935"/>
                </a:lnTo>
                <a:lnTo>
                  <a:pt x="263" y="926"/>
                </a:lnTo>
                <a:lnTo>
                  <a:pt x="250" y="918"/>
                </a:lnTo>
                <a:lnTo>
                  <a:pt x="238" y="908"/>
                </a:lnTo>
                <a:lnTo>
                  <a:pt x="225" y="899"/>
                </a:lnTo>
                <a:lnTo>
                  <a:pt x="213" y="890"/>
                </a:lnTo>
                <a:lnTo>
                  <a:pt x="201" y="880"/>
                </a:lnTo>
                <a:lnTo>
                  <a:pt x="190" y="870"/>
                </a:lnTo>
                <a:lnTo>
                  <a:pt x="179" y="861"/>
                </a:lnTo>
                <a:lnTo>
                  <a:pt x="168" y="851"/>
                </a:lnTo>
                <a:lnTo>
                  <a:pt x="157" y="841"/>
                </a:lnTo>
                <a:lnTo>
                  <a:pt x="147" y="831"/>
                </a:lnTo>
                <a:lnTo>
                  <a:pt x="137" y="821"/>
                </a:lnTo>
                <a:lnTo>
                  <a:pt x="128" y="811"/>
                </a:lnTo>
                <a:lnTo>
                  <a:pt x="118" y="801"/>
                </a:lnTo>
                <a:lnTo>
                  <a:pt x="109" y="791"/>
                </a:lnTo>
                <a:lnTo>
                  <a:pt x="101" y="781"/>
                </a:lnTo>
                <a:lnTo>
                  <a:pt x="93" y="770"/>
                </a:lnTo>
                <a:lnTo>
                  <a:pt x="85" y="760"/>
                </a:lnTo>
                <a:lnTo>
                  <a:pt x="77" y="750"/>
                </a:lnTo>
                <a:lnTo>
                  <a:pt x="70" y="739"/>
                </a:lnTo>
                <a:lnTo>
                  <a:pt x="63" y="729"/>
                </a:lnTo>
                <a:lnTo>
                  <a:pt x="56" y="719"/>
                </a:lnTo>
                <a:lnTo>
                  <a:pt x="50" y="708"/>
                </a:lnTo>
                <a:lnTo>
                  <a:pt x="44" y="698"/>
                </a:lnTo>
                <a:lnTo>
                  <a:pt x="39" y="687"/>
                </a:lnTo>
                <a:lnTo>
                  <a:pt x="34" y="677"/>
                </a:lnTo>
                <a:lnTo>
                  <a:pt x="29" y="666"/>
                </a:lnTo>
                <a:lnTo>
                  <a:pt x="25" y="655"/>
                </a:lnTo>
                <a:lnTo>
                  <a:pt x="21" y="645"/>
                </a:lnTo>
                <a:lnTo>
                  <a:pt x="16" y="634"/>
                </a:lnTo>
                <a:lnTo>
                  <a:pt x="13" y="624"/>
                </a:lnTo>
                <a:lnTo>
                  <a:pt x="11" y="613"/>
                </a:lnTo>
                <a:lnTo>
                  <a:pt x="7" y="602"/>
                </a:lnTo>
                <a:lnTo>
                  <a:pt x="5" y="592"/>
                </a:lnTo>
                <a:lnTo>
                  <a:pt x="4" y="581"/>
                </a:lnTo>
                <a:lnTo>
                  <a:pt x="2" y="571"/>
                </a:lnTo>
                <a:lnTo>
                  <a:pt x="1" y="560"/>
                </a:lnTo>
                <a:lnTo>
                  <a:pt x="0" y="549"/>
                </a:lnTo>
                <a:lnTo>
                  <a:pt x="0" y="539"/>
                </a:lnTo>
                <a:lnTo>
                  <a:pt x="0" y="528"/>
                </a:lnTo>
                <a:lnTo>
                  <a:pt x="0" y="518"/>
                </a:lnTo>
                <a:lnTo>
                  <a:pt x="1" y="507"/>
                </a:lnTo>
                <a:lnTo>
                  <a:pt x="2" y="497"/>
                </a:lnTo>
                <a:lnTo>
                  <a:pt x="3" y="486"/>
                </a:lnTo>
                <a:lnTo>
                  <a:pt x="4" y="476"/>
                </a:lnTo>
                <a:lnTo>
                  <a:pt x="6" y="466"/>
                </a:lnTo>
                <a:lnTo>
                  <a:pt x="8" y="454"/>
                </a:lnTo>
                <a:lnTo>
                  <a:pt x="12" y="445"/>
                </a:lnTo>
                <a:lnTo>
                  <a:pt x="15" y="435"/>
                </a:lnTo>
                <a:lnTo>
                  <a:pt x="18" y="425"/>
                </a:lnTo>
                <a:lnTo>
                  <a:pt x="23" y="415"/>
                </a:lnTo>
                <a:lnTo>
                  <a:pt x="26" y="404"/>
                </a:lnTo>
                <a:lnTo>
                  <a:pt x="32" y="394"/>
                </a:lnTo>
                <a:lnTo>
                  <a:pt x="36" y="385"/>
                </a:lnTo>
                <a:lnTo>
                  <a:pt x="42" y="375"/>
                </a:lnTo>
                <a:lnTo>
                  <a:pt x="47" y="365"/>
                </a:lnTo>
                <a:lnTo>
                  <a:pt x="53" y="355"/>
                </a:lnTo>
                <a:lnTo>
                  <a:pt x="59" y="345"/>
                </a:lnTo>
                <a:lnTo>
                  <a:pt x="66" y="336"/>
                </a:lnTo>
                <a:lnTo>
                  <a:pt x="74" y="326"/>
                </a:lnTo>
                <a:lnTo>
                  <a:pt x="80" y="317"/>
                </a:lnTo>
                <a:lnTo>
                  <a:pt x="88" y="307"/>
                </a:lnTo>
                <a:lnTo>
                  <a:pt x="97" y="298"/>
                </a:lnTo>
                <a:lnTo>
                  <a:pt x="105" y="289"/>
                </a:lnTo>
                <a:lnTo>
                  <a:pt x="114" y="281"/>
                </a:lnTo>
                <a:lnTo>
                  <a:pt x="122" y="272"/>
                </a:lnTo>
                <a:lnTo>
                  <a:pt x="132" y="263"/>
                </a:lnTo>
                <a:lnTo>
                  <a:pt x="142" y="254"/>
                </a:lnTo>
                <a:lnTo>
                  <a:pt x="152" y="245"/>
                </a:lnTo>
                <a:lnTo>
                  <a:pt x="162" y="236"/>
                </a:lnTo>
                <a:lnTo>
                  <a:pt x="173" y="229"/>
                </a:lnTo>
                <a:lnTo>
                  <a:pt x="184" y="220"/>
                </a:lnTo>
                <a:lnTo>
                  <a:pt x="196" y="212"/>
                </a:lnTo>
                <a:lnTo>
                  <a:pt x="207" y="204"/>
                </a:lnTo>
                <a:lnTo>
                  <a:pt x="219" y="196"/>
                </a:lnTo>
                <a:lnTo>
                  <a:pt x="231" y="189"/>
                </a:lnTo>
                <a:lnTo>
                  <a:pt x="243" y="181"/>
                </a:lnTo>
                <a:lnTo>
                  <a:pt x="256" y="173"/>
                </a:lnTo>
                <a:lnTo>
                  <a:pt x="270" y="165"/>
                </a:lnTo>
                <a:lnTo>
                  <a:pt x="283" y="159"/>
                </a:lnTo>
                <a:lnTo>
                  <a:pt x="296" y="151"/>
                </a:lnTo>
                <a:lnTo>
                  <a:pt x="311" y="144"/>
                </a:lnTo>
                <a:lnTo>
                  <a:pt x="324" y="138"/>
                </a:lnTo>
                <a:lnTo>
                  <a:pt x="340" y="131"/>
                </a:lnTo>
                <a:lnTo>
                  <a:pt x="354" y="124"/>
                </a:lnTo>
                <a:lnTo>
                  <a:pt x="368" y="118"/>
                </a:lnTo>
                <a:lnTo>
                  <a:pt x="384" y="112"/>
                </a:lnTo>
                <a:lnTo>
                  <a:pt x="399" y="106"/>
                </a:lnTo>
                <a:lnTo>
                  <a:pt x="415" y="100"/>
                </a:lnTo>
                <a:lnTo>
                  <a:pt x="431" y="94"/>
                </a:lnTo>
                <a:lnTo>
                  <a:pt x="447" y="88"/>
                </a:lnTo>
                <a:lnTo>
                  <a:pt x="464" y="83"/>
                </a:lnTo>
                <a:lnTo>
                  <a:pt x="480" y="78"/>
                </a:lnTo>
                <a:lnTo>
                  <a:pt x="497" y="72"/>
                </a:lnTo>
                <a:lnTo>
                  <a:pt x="514" y="68"/>
                </a:lnTo>
                <a:lnTo>
                  <a:pt x="531" y="62"/>
                </a:lnTo>
                <a:lnTo>
                  <a:pt x="549" y="58"/>
                </a:lnTo>
                <a:lnTo>
                  <a:pt x="567" y="53"/>
                </a:lnTo>
                <a:lnTo>
                  <a:pt x="584" y="49"/>
                </a:lnTo>
                <a:lnTo>
                  <a:pt x="602" y="46"/>
                </a:lnTo>
                <a:lnTo>
                  <a:pt x="621" y="41"/>
                </a:lnTo>
                <a:lnTo>
                  <a:pt x="639" y="38"/>
                </a:lnTo>
                <a:lnTo>
                  <a:pt x="657" y="34"/>
                </a:lnTo>
                <a:lnTo>
                  <a:pt x="676" y="30"/>
                </a:lnTo>
                <a:lnTo>
                  <a:pt x="695" y="27"/>
                </a:lnTo>
                <a:lnTo>
                  <a:pt x="714" y="25"/>
                </a:lnTo>
                <a:lnTo>
                  <a:pt x="734" y="21"/>
                </a:lnTo>
                <a:lnTo>
                  <a:pt x="753" y="19"/>
                </a:lnTo>
                <a:lnTo>
                  <a:pt x="773" y="16"/>
                </a:lnTo>
                <a:lnTo>
                  <a:pt x="791" y="14"/>
                </a:lnTo>
                <a:lnTo>
                  <a:pt x="811" y="11"/>
                </a:lnTo>
                <a:lnTo>
                  <a:pt x="831" y="9"/>
                </a:lnTo>
                <a:lnTo>
                  <a:pt x="851" y="8"/>
                </a:lnTo>
                <a:lnTo>
                  <a:pt x="871" y="6"/>
                </a:lnTo>
                <a:lnTo>
                  <a:pt x="891" y="5"/>
                </a:lnTo>
                <a:lnTo>
                  <a:pt x="912" y="4"/>
                </a:lnTo>
                <a:lnTo>
                  <a:pt x="932" y="3"/>
                </a:lnTo>
                <a:lnTo>
                  <a:pt x="952" y="1"/>
                </a:lnTo>
                <a:lnTo>
                  <a:pt x="973" y="1"/>
                </a:lnTo>
                <a:lnTo>
                  <a:pt x="993" y="0"/>
                </a:lnTo>
                <a:lnTo>
                  <a:pt x="1014" y="0"/>
                </a:lnTo>
                <a:lnTo>
                  <a:pt x="1035" y="0"/>
                </a:lnTo>
                <a:lnTo>
                  <a:pt x="1055" y="0"/>
                </a:lnTo>
                <a:lnTo>
                  <a:pt x="1076" y="0"/>
                </a:lnTo>
                <a:lnTo>
                  <a:pt x="1097" y="0"/>
                </a:lnTo>
                <a:lnTo>
                  <a:pt x="1118" y="1"/>
                </a:lnTo>
                <a:lnTo>
                  <a:pt x="1138" y="3"/>
                </a:lnTo>
                <a:lnTo>
                  <a:pt x="1159" y="4"/>
                </a:lnTo>
                <a:lnTo>
                  <a:pt x="1180" y="5"/>
                </a:lnTo>
                <a:lnTo>
                  <a:pt x="1201" y="6"/>
                </a:lnTo>
                <a:lnTo>
                  <a:pt x="1222" y="7"/>
                </a:lnTo>
                <a:lnTo>
                  <a:pt x="1243" y="9"/>
                </a:lnTo>
                <a:close/>
              </a:path>
            </a:pathLst>
          </a:custGeom>
          <a:solidFill>
            <a:srgbClr val="FF0000"/>
          </a:solidFill>
          <a:ln w="476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798763" y="4491038"/>
            <a:ext cx="53975" cy="52387"/>
          </a:xfrm>
          <a:prstGeom prst="ellipse">
            <a:avLst/>
          </a:prstGeom>
          <a:solidFill>
            <a:srgbClr val="000000"/>
          </a:solidFill>
          <a:ln w="476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2246313" y="3856038"/>
            <a:ext cx="511175" cy="5778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2689225" y="4360863"/>
            <a:ext cx="88900" cy="93662"/>
          </a:xfrm>
          <a:custGeom>
            <a:avLst/>
            <a:gdLst/>
            <a:ahLst/>
            <a:cxnLst>
              <a:cxn ang="0">
                <a:pos x="176" y="0"/>
              </a:cxn>
              <a:cxn ang="0">
                <a:pos x="407" y="435"/>
              </a:cxn>
              <a:cxn ang="0">
                <a:pos x="0" y="159"/>
              </a:cxn>
              <a:cxn ang="0">
                <a:pos x="152" y="151"/>
              </a:cxn>
              <a:cxn ang="0">
                <a:pos x="176" y="0"/>
              </a:cxn>
            </a:cxnLst>
            <a:rect l="0" t="0" r="r" b="b"/>
            <a:pathLst>
              <a:path w="407" h="435">
                <a:moveTo>
                  <a:pt x="176" y="0"/>
                </a:moveTo>
                <a:lnTo>
                  <a:pt x="407" y="435"/>
                </a:lnTo>
                <a:lnTo>
                  <a:pt x="0" y="159"/>
                </a:lnTo>
                <a:lnTo>
                  <a:pt x="152" y="151"/>
                </a:lnTo>
                <a:lnTo>
                  <a:pt x="176" y="0"/>
                </a:lnTo>
                <a:close/>
              </a:path>
            </a:pathLst>
          </a:custGeom>
          <a:solidFill>
            <a:srgbClr val="000000"/>
          </a:solidFill>
          <a:ln w="317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191000" y="4572000"/>
            <a:ext cx="762000" cy="76200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4038600" y="3657600"/>
            <a:ext cx="76200" cy="685800"/>
          </a:xfrm>
          <a:prstGeom prst="line">
            <a:avLst/>
          </a:prstGeom>
          <a:noFill/>
          <a:ln w="63500" cap="sq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066800" y="40386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227138" y="4200525"/>
            <a:ext cx="146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V="1">
            <a:off x="3124200" y="4495800"/>
            <a:ext cx="914400" cy="45719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46288" y="3729335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0230" y="4648200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4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Filtering on a Graph: Correction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Problem: GPS reading is not on the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AutoShape 4"/>
          <p:cNvSpPr>
            <a:spLocks noChangeAspect="1" noChangeArrowheads="1" noTextEdit="1"/>
          </p:cNvSpPr>
          <p:nvPr/>
        </p:nvSpPr>
        <p:spPr bwMode="auto">
          <a:xfrm>
            <a:off x="762000" y="2719388"/>
            <a:ext cx="784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027988" y="25908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8188325" y="27527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1</a:t>
            </a:r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167688" y="4291013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328025" y="4452938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2</a:t>
            </a:r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4167188" y="3086100"/>
            <a:ext cx="95250" cy="142875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740150" y="40132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3900488" y="41751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3</a:t>
            </a:r>
            <a:endParaRPr 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8204200" y="3506788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z</a:t>
            </a:r>
            <a:endParaRPr lang="en-US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8364538" y="3668713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97700" y="3989388"/>
            <a:ext cx="252413" cy="225425"/>
          </a:xfrm>
          <a:prstGeom prst="ellipse">
            <a:avLst/>
          </a:prstGeom>
          <a:solidFill>
            <a:srgbClr val="000000"/>
          </a:solidFill>
          <a:ln w="587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960438" y="4483100"/>
            <a:ext cx="7524750" cy="273050"/>
          </a:xfrm>
          <a:custGeom>
            <a:avLst/>
            <a:gdLst/>
            <a:ahLst/>
            <a:cxnLst>
              <a:cxn ang="0">
                <a:pos x="0" y="359"/>
              </a:cxn>
              <a:cxn ang="0">
                <a:pos x="8077" y="0"/>
              </a:cxn>
              <a:cxn ang="0">
                <a:pos x="18959" y="686"/>
              </a:cxn>
            </a:cxnLst>
            <a:rect l="0" t="0" r="r" b="b"/>
            <a:pathLst>
              <a:path w="18959" h="686">
                <a:moveTo>
                  <a:pt x="0" y="359"/>
                </a:moveTo>
                <a:lnTo>
                  <a:pt x="8077" y="0"/>
                </a:lnTo>
                <a:lnTo>
                  <a:pt x="18959" y="686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814388" y="2873375"/>
            <a:ext cx="7743825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19" y="491"/>
              </a:cxn>
              <a:cxn ang="0">
                <a:pos x="19510" y="491"/>
              </a:cxn>
            </a:cxnLst>
            <a:rect l="0" t="0" r="r" b="b"/>
            <a:pathLst>
              <a:path w="19510" h="491">
                <a:moveTo>
                  <a:pt x="0" y="0"/>
                </a:moveTo>
                <a:lnTo>
                  <a:pt x="9019" y="491"/>
                </a:lnTo>
                <a:lnTo>
                  <a:pt x="19510" y="491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 flipV="1">
            <a:off x="7115175" y="3957638"/>
            <a:ext cx="1588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V="1">
            <a:off x="7107238" y="4097338"/>
            <a:ext cx="14287" cy="10953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 flipH="1">
            <a:off x="7372350" y="3783013"/>
            <a:ext cx="773113" cy="22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>
            <a:off x="7339013" y="3959225"/>
            <a:ext cx="119062" cy="55563"/>
          </a:xfrm>
          <a:custGeom>
            <a:avLst/>
            <a:gdLst/>
            <a:ahLst/>
            <a:cxnLst>
              <a:cxn ang="0">
                <a:pos x="302" y="124"/>
              </a:cxn>
              <a:cxn ang="0">
                <a:pos x="0" y="141"/>
              </a:cxn>
              <a:cxn ang="0">
                <a:pos x="257" y="0"/>
              </a:cxn>
              <a:cxn ang="0">
                <a:pos x="223" y="78"/>
              </a:cxn>
              <a:cxn ang="0">
                <a:pos x="302" y="124"/>
              </a:cxn>
            </a:cxnLst>
            <a:rect l="0" t="0" r="r" b="b"/>
            <a:pathLst>
              <a:path w="302" h="141">
                <a:moveTo>
                  <a:pt x="302" y="124"/>
                </a:moveTo>
                <a:lnTo>
                  <a:pt x="0" y="141"/>
                </a:lnTo>
                <a:lnTo>
                  <a:pt x="257" y="0"/>
                </a:lnTo>
                <a:lnTo>
                  <a:pt x="223" y="78"/>
                </a:lnTo>
                <a:lnTo>
                  <a:pt x="302" y="12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21"/>
          <p:cNvSpPr>
            <a:spLocks/>
          </p:cNvSpPr>
          <p:nvPr/>
        </p:nvSpPr>
        <p:spPr bwMode="auto">
          <a:xfrm>
            <a:off x="2435225" y="3241675"/>
            <a:ext cx="136525" cy="3810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79" y="0"/>
              </a:cxn>
              <a:cxn ang="0">
                <a:pos x="344" y="94"/>
              </a:cxn>
            </a:cxnLst>
            <a:rect l="0" t="0" r="r" b="b"/>
            <a:pathLst>
              <a:path w="344" h="94">
                <a:moveTo>
                  <a:pt x="0" y="94"/>
                </a:moveTo>
                <a:lnTo>
                  <a:pt x="179" y="0"/>
                </a:lnTo>
                <a:lnTo>
                  <a:pt x="344" y="94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630488" y="33369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2420938" y="3168650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x</a:t>
            </a:r>
            <a:endParaRPr lang="en-US" dirty="0">
              <a:latin typeface="Arial" charset="0"/>
            </a:endParaRPr>
          </a:p>
        </p:txBody>
      </p:sp>
      <p:sp>
        <p:nvSpPr>
          <p:cNvPr id="47" name="Freeform 24"/>
          <p:cNvSpPr>
            <a:spLocks/>
          </p:cNvSpPr>
          <p:nvPr/>
        </p:nvSpPr>
        <p:spPr bwMode="auto">
          <a:xfrm>
            <a:off x="4076700" y="3411538"/>
            <a:ext cx="292100" cy="517525"/>
          </a:xfrm>
          <a:custGeom>
            <a:avLst/>
            <a:gdLst/>
            <a:ahLst/>
            <a:cxnLst>
              <a:cxn ang="0">
                <a:pos x="729" y="723"/>
              </a:cxn>
              <a:cxn ang="0">
                <a:pos x="719" y="791"/>
              </a:cxn>
              <a:cxn ang="0">
                <a:pos x="706" y="856"/>
              </a:cxn>
              <a:cxn ang="0">
                <a:pos x="689" y="921"/>
              </a:cxn>
              <a:cxn ang="0">
                <a:pos x="669" y="982"/>
              </a:cxn>
              <a:cxn ang="0">
                <a:pos x="645" y="1039"/>
              </a:cxn>
              <a:cxn ang="0">
                <a:pos x="618" y="1091"/>
              </a:cxn>
              <a:cxn ang="0">
                <a:pos x="588" y="1139"/>
              </a:cxn>
              <a:cxn ang="0">
                <a:pos x="555" y="1182"/>
              </a:cxn>
              <a:cxn ang="0">
                <a:pos x="521" y="1219"/>
              </a:cxn>
              <a:cxn ang="0">
                <a:pos x="485" y="1249"/>
              </a:cxn>
              <a:cxn ang="0">
                <a:pos x="449" y="1273"/>
              </a:cxn>
              <a:cxn ang="0">
                <a:pos x="410" y="1291"/>
              </a:cxn>
              <a:cxn ang="0">
                <a:pos x="372" y="1300"/>
              </a:cxn>
              <a:cxn ang="0">
                <a:pos x="333" y="1303"/>
              </a:cxn>
              <a:cxn ang="0">
                <a:pos x="296" y="1299"/>
              </a:cxn>
              <a:cxn ang="0">
                <a:pos x="258" y="1287"/>
              </a:cxn>
              <a:cxn ang="0">
                <a:pos x="222" y="1269"/>
              </a:cxn>
              <a:cxn ang="0">
                <a:pos x="187" y="1243"/>
              </a:cxn>
              <a:cxn ang="0">
                <a:pos x="154" y="1212"/>
              </a:cxn>
              <a:cxn ang="0">
                <a:pos x="124" y="1174"/>
              </a:cxn>
              <a:cxn ang="0">
                <a:pos x="97" y="1130"/>
              </a:cxn>
              <a:cxn ang="0">
                <a:pos x="72" y="1082"/>
              </a:cxn>
              <a:cxn ang="0">
                <a:pos x="51" y="1028"/>
              </a:cxn>
              <a:cxn ang="0">
                <a:pos x="33" y="970"/>
              </a:cxn>
              <a:cxn ang="0">
                <a:pos x="19" y="908"/>
              </a:cxn>
              <a:cxn ang="0">
                <a:pos x="8" y="845"/>
              </a:cxn>
              <a:cxn ang="0">
                <a:pos x="2" y="778"/>
              </a:cxn>
              <a:cxn ang="0">
                <a:pos x="0" y="710"/>
              </a:cxn>
              <a:cxn ang="0">
                <a:pos x="2" y="642"/>
              </a:cxn>
              <a:cxn ang="0">
                <a:pos x="7" y="573"/>
              </a:cxn>
              <a:cxn ang="0">
                <a:pos x="17" y="506"/>
              </a:cxn>
              <a:cxn ang="0">
                <a:pos x="31" y="440"/>
              </a:cxn>
              <a:cxn ang="0">
                <a:pos x="48" y="377"/>
              </a:cxn>
              <a:cxn ang="0">
                <a:pos x="69" y="316"/>
              </a:cxn>
              <a:cxn ang="0">
                <a:pos x="93" y="259"/>
              </a:cxn>
              <a:cxn ang="0">
                <a:pos x="121" y="207"/>
              </a:cxn>
              <a:cxn ang="0">
                <a:pos x="151" y="159"/>
              </a:cxn>
              <a:cxn ang="0">
                <a:pos x="182" y="117"/>
              </a:cxn>
              <a:cxn ang="0">
                <a:pos x="217" y="81"/>
              </a:cxn>
              <a:cxn ang="0">
                <a:pos x="253" y="51"/>
              </a:cxn>
              <a:cxn ang="0">
                <a:pos x="290" y="27"/>
              </a:cxn>
              <a:cxn ang="0">
                <a:pos x="328" y="11"/>
              </a:cxn>
              <a:cxn ang="0">
                <a:pos x="367" y="2"/>
              </a:cxn>
              <a:cxn ang="0">
                <a:pos x="406" y="0"/>
              </a:cxn>
              <a:cxn ang="0">
                <a:pos x="444" y="4"/>
              </a:cxn>
              <a:cxn ang="0">
                <a:pos x="480" y="16"/>
              </a:cxn>
              <a:cxn ang="0">
                <a:pos x="517" y="35"/>
              </a:cxn>
              <a:cxn ang="0">
                <a:pos x="552" y="61"/>
              </a:cxn>
              <a:cxn ang="0">
                <a:pos x="584" y="93"/>
              </a:cxn>
              <a:cxn ang="0">
                <a:pos x="614" y="131"/>
              </a:cxn>
              <a:cxn ang="0">
                <a:pos x="641" y="175"/>
              </a:cxn>
              <a:cxn ang="0">
                <a:pos x="665" y="225"/>
              </a:cxn>
              <a:cxn ang="0">
                <a:pos x="687" y="279"/>
              </a:cxn>
              <a:cxn ang="0">
                <a:pos x="704" y="337"/>
              </a:cxn>
              <a:cxn ang="0">
                <a:pos x="718" y="400"/>
              </a:cxn>
              <a:cxn ang="0">
                <a:pos x="728" y="464"/>
              </a:cxn>
              <a:cxn ang="0">
                <a:pos x="734" y="530"/>
              </a:cxn>
              <a:cxn ang="0">
                <a:pos x="735" y="598"/>
              </a:cxn>
              <a:cxn ang="0">
                <a:pos x="734" y="667"/>
              </a:cxn>
            </a:cxnLst>
            <a:rect l="0" t="0" r="r" b="b"/>
            <a:pathLst>
              <a:path w="735" h="1303">
                <a:moveTo>
                  <a:pt x="734" y="667"/>
                </a:moveTo>
                <a:lnTo>
                  <a:pt x="733" y="677"/>
                </a:lnTo>
                <a:lnTo>
                  <a:pt x="731" y="689"/>
                </a:lnTo>
                <a:lnTo>
                  <a:pt x="731" y="701"/>
                </a:lnTo>
                <a:lnTo>
                  <a:pt x="730" y="712"/>
                </a:lnTo>
                <a:lnTo>
                  <a:pt x="729" y="723"/>
                </a:lnTo>
                <a:lnTo>
                  <a:pt x="728" y="735"/>
                </a:lnTo>
                <a:lnTo>
                  <a:pt x="725" y="746"/>
                </a:lnTo>
                <a:lnTo>
                  <a:pt x="724" y="758"/>
                </a:lnTo>
                <a:lnTo>
                  <a:pt x="723" y="768"/>
                </a:lnTo>
                <a:lnTo>
                  <a:pt x="721" y="779"/>
                </a:lnTo>
                <a:lnTo>
                  <a:pt x="719" y="791"/>
                </a:lnTo>
                <a:lnTo>
                  <a:pt x="717" y="802"/>
                </a:lnTo>
                <a:lnTo>
                  <a:pt x="716" y="813"/>
                </a:lnTo>
                <a:lnTo>
                  <a:pt x="713" y="824"/>
                </a:lnTo>
                <a:lnTo>
                  <a:pt x="711" y="835"/>
                </a:lnTo>
                <a:lnTo>
                  <a:pt x="709" y="846"/>
                </a:lnTo>
                <a:lnTo>
                  <a:pt x="706" y="856"/>
                </a:lnTo>
                <a:lnTo>
                  <a:pt x="704" y="868"/>
                </a:lnTo>
                <a:lnTo>
                  <a:pt x="700" y="879"/>
                </a:lnTo>
                <a:lnTo>
                  <a:pt x="698" y="889"/>
                </a:lnTo>
                <a:lnTo>
                  <a:pt x="695" y="899"/>
                </a:lnTo>
                <a:lnTo>
                  <a:pt x="692" y="910"/>
                </a:lnTo>
                <a:lnTo>
                  <a:pt x="689" y="921"/>
                </a:lnTo>
                <a:lnTo>
                  <a:pt x="686" y="931"/>
                </a:lnTo>
                <a:lnTo>
                  <a:pt x="682" y="941"/>
                </a:lnTo>
                <a:lnTo>
                  <a:pt x="680" y="952"/>
                </a:lnTo>
                <a:lnTo>
                  <a:pt x="676" y="961"/>
                </a:lnTo>
                <a:lnTo>
                  <a:pt x="672" y="971"/>
                </a:lnTo>
                <a:lnTo>
                  <a:pt x="669" y="982"/>
                </a:lnTo>
                <a:lnTo>
                  <a:pt x="665" y="991"/>
                </a:lnTo>
                <a:lnTo>
                  <a:pt x="660" y="1001"/>
                </a:lnTo>
                <a:lnTo>
                  <a:pt x="657" y="1011"/>
                </a:lnTo>
                <a:lnTo>
                  <a:pt x="653" y="1019"/>
                </a:lnTo>
                <a:lnTo>
                  <a:pt x="648" y="1029"/>
                </a:lnTo>
                <a:lnTo>
                  <a:pt x="645" y="1039"/>
                </a:lnTo>
                <a:lnTo>
                  <a:pt x="640" y="1047"/>
                </a:lnTo>
                <a:lnTo>
                  <a:pt x="636" y="1057"/>
                </a:lnTo>
                <a:lnTo>
                  <a:pt x="631" y="1065"/>
                </a:lnTo>
                <a:lnTo>
                  <a:pt x="626" y="1074"/>
                </a:lnTo>
                <a:lnTo>
                  <a:pt x="622" y="1083"/>
                </a:lnTo>
                <a:lnTo>
                  <a:pt x="618" y="1091"/>
                </a:lnTo>
                <a:lnTo>
                  <a:pt x="613" y="1100"/>
                </a:lnTo>
                <a:lnTo>
                  <a:pt x="608" y="1108"/>
                </a:lnTo>
                <a:lnTo>
                  <a:pt x="604" y="1116"/>
                </a:lnTo>
                <a:lnTo>
                  <a:pt x="597" y="1123"/>
                </a:lnTo>
                <a:lnTo>
                  <a:pt x="593" y="1132"/>
                </a:lnTo>
                <a:lnTo>
                  <a:pt x="588" y="1139"/>
                </a:lnTo>
                <a:lnTo>
                  <a:pt x="583" y="1147"/>
                </a:lnTo>
                <a:lnTo>
                  <a:pt x="577" y="1154"/>
                </a:lnTo>
                <a:lnTo>
                  <a:pt x="572" y="1161"/>
                </a:lnTo>
                <a:lnTo>
                  <a:pt x="566" y="1168"/>
                </a:lnTo>
                <a:lnTo>
                  <a:pt x="561" y="1175"/>
                </a:lnTo>
                <a:lnTo>
                  <a:pt x="555" y="1182"/>
                </a:lnTo>
                <a:lnTo>
                  <a:pt x="550" y="1189"/>
                </a:lnTo>
                <a:lnTo>
                  <a:pt x="544" y="1195"/>
                </a:lnTo>
                <a:lnTo>
                  <a:pt x="538" y="1201"/>
                </a:lnTo>
                <a:lnTo>
                  <a:pt x="533" y="1207"/>
                </a:lnTo>
                <a:lnTo>
                  <a:pt x="527" y="1213"/>
                </a:lnTo>
                <a:lnTo>
                  <a:pt x="521" y="1219"/>
                </a:lnTo>
                <a:lnTo>
                  <a:pt x="515" y="1224"/>
                </a:lnTo>
                <a:lnTo>
                  <a:pt x="509" y="1230"/>
                </a:lnTo>
                <a:lnTo>
                  <a:pt x="503" y="1235"/>
                </a:lnTo>
                <a:lnTo>
                  <a:pt x="497" y="1240"/>
                </a:lnTo>
                <a:lnTo>
                  <a:pt x="491" y="1245"/>
                </a:lnTo>
                <a:lnTo>
                  <a:pt x="485" y="1249"/>
                </a:lnTo>
                <a:lnTo>
                  <a:pt x="479" y="1254"/>
                </a:lnTo>
                <a:lnTo>
                  <a:pt x="473" y="1257"/>
                </a:lnTo>
                <a:lnTo>
                  <a:pt x="467" y="1262"/>
                </a:lnTo>
                <a:lnTo>
                  <a:pt x="461" y="1266"/>
                </a:lnTo>
                <a:lnTo>
                  <a:pt x="455" y="1269"/>
                </a:lnTo>
                <a:lnTo>
                  <a:pt x="449" y="1273"/>
                </a:lnTo>
                <a:lnTo>
                  <a:pt x="442" y="1277"/>
                </a:lnTo>
                <a:lnTo>
                  <a:pt x="436" y="1280"/>
                </a:lnTo>
                <a:lnTo>
                  <a:pt x="430" y="1282"/>
                </a:lnTo>
                <a:lnTo>
                  <a:pt x="424" y="1285"/>
                </a:lnTo>
                <a:lnTo>
                  <a:pt x="416" y="1287"/>
                </a:lnTo>
                <a:lnTo>
                  <a:pt x="410" y="1291"/>
                </a:lnTo>
                <a:lnTo>
                  <a:pt x="404" y="1293"/>
                </a:lnTo>
                <a:lnTo>
                  <a:pt x="397" y="1294"/>
                </a:lnTo>
                <a:lnTo>
                  <a:pt x="391" y="1296"/>
                </a:lnTo>
                <a:lnTo>
                  <a:pt x="385" y="1298"/>
                </a:lnTo>
                <a:lnTo>
                  <a:pt x="378" y="1299"/>
                </a:lnTo>
                <a:lnTo>
                  <a:pt x="372" y="1300"/>
                </a:lnTo>
                <a:lnTo>
                  <a:pt x="366" y="1301"/>
                </a:lnTo>
                <a:lnTo>
                  <a:pt x="358" y="1302"/>
                </a:lnTo>
                <a:lnTo>
                  <a:pt x="352" y="1302"/>
                </a:lnTo>
                <a:lnTo>
                  <a:pt x="346" y="1303"/>
                </a:lnTo>
                <a:lnTo>
                  <a:pt x="339" y="1303"/>
                </a:lnTo>
                <a:lnTo>
                  <a:pt x="333" y="1303"/>
                </a:lnTo>
                <a:lnTo>
                  <a:pt x="327" y="1302"/>
                </a:lnTo>
                <a:lnTo>
                  <a:pt x="321" y="1302"/>
                </a:lnTo>
                <a:lnTo>
                  <a:pt x="314" y="1302"/>
                </a:lnTo>
                <a:lnTo>
                  <a:pt x="308" y="1301"/>
                </a:lnTo>
                <a:lnTo>
                  <a:pt x="302" y="1300"/>
                </a:lnTo>
                <a:lnTo>
                  <a:pt x="296" y="1299"/>
                </a:lnTo>
                <a:lnTo>
                  <a:pt x="288" y="1297"/>
                </a:lnTo>
                <a:lnTo>
                  <a:pt x="282" y="1296"/>
                </a:lnTo>
                <a:lnTo>
                  <a:pt x="276" y="1294"/>
                </a:lnTo>
                <a:lnTo>
                  <a:pt x="270" y="1292"/>
                </a:lnTo>
                <a:lnTo>
                  <a:pt x="264" y="1290"/>
                </a:lnTo>
                <a:lnTo>
                  <a:pt x="258" y="1287"/>
                </a:lnTo>
                <a:lnTo>
                  <a:pt x="251" y="1285"/>
                </a:lnTo>
                <a:lnTo>
                  <a:pt x="245" y="1282"/>
                </a:lnTo>
                <a:lnTo>
                  <a:pt x="239" y="1279"/>
                </a:lnTo>
                <a:lnTo>
                  <a:pt x="233" y="1276"/>
                </a:lnTo>
                <a:lnTo>
                  <a:pt x="228" y="1272"/>
                </a:lnTo>
                <a:lnTo>
                  <a:pt x="222" y="1269"/>
                </a:lnTo>
                <a:lnTo>
                  <a:pt x="216" y="1265"/>
                </a:lnTo>
                <a:lnTo>
                  <a:pt x="210" y="1262"/>
                </a:lnTo>
                <a:lnTo>
                  <a:pt x="204" y="1257"/>
                </a:lnTo>
                <a:lnTo>
                  <a:pt x="198" y="1253"/>
                </a:lnTo>
                <a:lnTo>
                  <a:pt x="193" y="1249"/>
                </a:lnTo>
                <a:lnTo>
                  <a:pt x="187" y="1243"/>
                </a:lnTo>
                <a:lnTo>
                  <a:pt x="181" y="1239"/>
                </a:lnTo>
                <a:lnTo>
                  <a:pt x="176" y="1234"/>
                </a:lnTo>
                <a:lnTo>
                  <a:pt x="170" y="1228"/>
                </a:lnTo>
                <a:lnTo>
                  <a:pt x="165" y="1223"/>
                </a:lnTo>
                <a:lnTo>
                  <a:pt x="159" y="1218"/>
                </a:lnTo>
                <a:lnTo>
                  <a:pt x="154" y="1212"/>
                </a:lnTo>
                <a:lnTo>
                  <a:pt x="150" y="1206"/>
                </a:lnTo>
                <a:lnTo>
                  <a:pt x="144" y="1199"/>
                </a:lnTo>
                <a:lnTo>
                  <a:pt x="139" y="1194"/>
                </a:lnTo>
                <a:lnTo>
                  <a:pt x="134" y="1188"/>
                </a:lnTo>
                <a:lnTo>
                  <a:pt x="129" y="1181"/>
                </a:lnTo>
                <a:lnTo>
                  <a:pt x="124" y="1174"/>
                </a:lnTo>
                <a:lnTo>
                  <a:pt x="119" y="1167"/>
                </a:lnTo>
                <a:lnTo>
                  <a:pt x="115" y="1160"/>
                </a:lnTo>
                <a:lnTo>
                  <a:pt x="110" y="1152"/>
                </a:lnTo>
                <a:lnTo>
                  <a:pt x="105" y="1146"/>
                </a:lnTo>
                <a:lnTo>
                  <a:pt x="101" y="1138"/>
                </a:lnTo>
                <a:lnTo>
                  <a:pt x="97" y="1130"/>
                </a:lnTo>
                <a:lnTo>
                  <a:pt x="93" y="1122"/>
                </a:lnTo>
                <a:lnTo>
                  <a:pt x="88" y="1115"/>
                </a:lnTo>
                <a:lnTo>
                  <a:pt x="84" y="1106"/>
                </a:lnTo>
                <a:lnTo>
                  <a:pt x="80" y="1099"/>
                </a:lnTo>
                <a:lnTo>
                  <a:pt x="76" y="1090"/>
                </a:lnTo>
                <a:lnTo>
                  <a:pt x="72" y="1082"/>
                </a:lnTo>
                <a:lnTo>
                  <a:pt x="69" y="1073"/>
                </a:lnTo>
                <a:lnTo>
                  <a:pt x="65" y="1064"/>
                </a:lnTo>
                <a:lnTo>
                  <a:pt x="62" y="1055"/>
                </a:lnTo>
                <a:lnTo>
                  <a:pt x="58" y="1046"/>
                </a:lnTo>
                <a:lnTo>
                  <a:pt x="54" y="1036"/>
                </a:lnTo>
                <a:lnTo>
                  <a:pt x="51" y="1028"/>
                </a:lnTo>
                <a:lnTo>
                  <a:pt x="47" y="1018"/>
                </a:lnTo>
                <a:lnTo>
                  <a:pt x="45" y="1009"/>
                </a:lnTo>
                <a:lnTo>
                  <a:pt x="41" y="999"/>
                </a:lnTo>
                <a:lnTo>
                  <a:pt x="39" y="989"/>
                </a:lnTo>
                <a:lnTo>
                  <a:pt x="36" y="980"/>
                </a:lnTo>
                <a:lnTo>
                  <a:pt x="33" y="970"/>
                </a:lnTo>
                <a:lnTo>
                  <a:pt x="30" y="959"/>
                </a:lnTo>
                <a:lnTo>
                  <a:pt x="28" y="950"/>
                </a:lnTo>
                <a:lnTo>
                  <a:pt x="25" y="939"/>
                </a:lnTo>
                <a:lnTo>
                  <a:pt x="23" y="929"/>
                </a:lnTo>
                <a:lnTo>
                  <a:pt x="20" y="919"/>
                </a:lnTo>
                <a:lnTo>
                  <a:pt x="19" y="908"/>
                </a:lnTo>
                <a:lnTo>
                  <a:pt x="17" y="898"/>
                </a:lnTo>
                <a:lnTo>
                  <a:pt x="14" y="887"/>
                </a:lnTo>
                <a:lnTo>
                  <a:pt x="13" y="877"/>
                </a:lnTo>
                <a:lnTo>
                  <a:pt x="12" y="866"/>
                </a:lnTo>
                <a:lnTo>
                  <a:pt x="10" y="855"/>
                </a:lnTo>
                <a:lnTo>
                  <a:pt x="8" y="845"/>
                </a:lnTo>
                <a:lnTo>
                  <a:pt x="7" y="833"/>
                </a:lnTo>
                <a:lnTo>
                  <a:pt x="6" y="822"/>
                </a:lnTo>
                <a:lnTo>
                  <a:pt x="5" y="811"/>
                </a:lnTo>
                <a:lnTo>
                  <a:pt x="4" y="800"/>
                </a:lnTo>
                <a:lnTo>
                  <a:pt x="4" y="789"/>
                </a:lnTo>
                <a:lnTo>
                  <a:pt x="2" y="778"/>
                </a:lnTo>
                <a:lnTo>
                  <a:pt x="1" y="766"/>
                </a:lnTo>
                <a:lnTo>
                  <a:pt x="1" y="756"/>
                </a:lnTo>
                <a:lnTo>
                  <a:pt x="1" y="744"/>
                </a:lnTo>
                <a:lnTo>
                  <a:pt x="0" y="733"/>
                </a:lnTo>
                <a:lnTo>
                  <a:pt x="0" y="721"/>
                </a:lnTo>
                <a:lnTo>
                  <a:pt x="0" y="710"/>
                </a:lnTo>
                <a:lnTo>
                  <a:pt x="0" y="699"/>
                </a:lnTo>
                <a:lnTo>
                  <a:pt x="0" y="687"/>
                </a:lnTo>
                <a:lnTo>
                  <a:pt x="0" y="676"/>
                </a:lnTo>
                <a:lnTo>
                  <a:pt x="1" y="664"/>
                </a:lnTo>
                <a:lnTo>
                  <a:pt x="1" y="653"/>
                </a:lnTo>
                <a:lnTo>
                  <a:pt x="2" y="642"/>
                </a:lnTo>
                <a:lnTo>
                  <a:pt x="2" y="630"/>
                </a:lnTo>
                <a:lnTo>
                  <a:pt x="4" y="618"/>
                </a:lnTo>
                <a:lnTo>
                  <a:pt x="5" y="608"/>
                </a:lnTo>
                <a:lnTo>
                  <a:pt x="5" y="596"/>
                </a:lnTo>
                <a:lnTo>
                  <a:pt x="6" y="585"/>
                </a:lnTo>
                <a:lnTo>
                  <a:pt x="7" y="573"/>
                </a:lnTo>
                <a:lnTo>
                  <a:pt x="8" y="561"/>
                </a:lnTo>
                <a:lnTo>
                  <a:pt x="11" y="551"/>
                </a:lnTo>
                <a:lnTo>
                  <a:pt x="12" y="539"/>
                </a:lnTo>
                <a:lnTo>
                  <a:pt x="13" y="528"/>
                </a:lnTo>
                <a:lnTo>
                  <a:pt x="16" y="517"/>
                </a:lnTo>
                <a:lnTo>
                  <a:pt x="17" y="506"/>
                </a:lnTo>
                <a:lnTo>
                  <a:pt x="19" y="495"/>
                </a:lnTo>
                <a:lnTo>
                  <a:pt x="22" y="483"/>
                </a:lnTo>
                <a:lnTo>
                  <a:pt x="24" y="472"/>
                </a:lnTo>
                <a:lnTo>
                  <a:pt x="27" y="462"/>
                </a:lnTo>
                <a:lnTo>
                  <a:pt x="29" y="451"/>
                </a:lnTo>
                <a:lnTo>
                  <a:pt x="31" y="440"/>
                </a:lnTo>
                <a:lnTo>
                  <a:pt x="34" y="430"/>
                </a:lnTo>
                <a:lnTo>
                  <a:pt x="36" y="419"/>
                </a:lnTo>
                <a:lnTo>
                  <a:pt x="40" y="408"/>
                </a:lnTo>
                <a:lnTo>
                  <a:pt x="42" y="397"/>
                </a:lnTo>
                <a:lnTo>
                  <a:pt x="45" y="387"/>
                </a:lnTo>
                <a:lnTo>
                  <a:pt x="48" y="377"/>
                </a:lnTo>
                <a:lnTo>
                  <a:pt x="52" y="366"/>
                </a:lnTo>
                <a:lnTo>
                  <a:pt x="55" y="356"/>
                </a:lnTo>
                <a:lnTo>
                  <a:pt x="58" y="346"/>
                </a:lnTo>
                <a:lnTo>
                  <a:pt x="62" y="336"/>
                </a:lnTo>
                <a:lnTo>
                  <a:pt x="65" y="326"/>
                </a:lnTo>
                <a:lnTo>
                  <a:pt x="69" y="316"/>
                </a:lnTo>
                <a:lnTo>
                  <a:pt x="72" y="306"/>
                </a:lnTo>
                <a:lnTo>
                  <a:pt x="77" y="297"/>
                </a:lnTo>
                <a:lnTo>
                  <a:pt x="81" y="287"/>
                </a:lnTo>
                <a:lnTo>
                  <a:pt x="84" y="277"/>
                </a:lnTo>
                <a:lnTo>
                  <a:pt x="89" y="269"/>
                </a:lnTo>
                <a:lnTo>
                  <a:pt x="93" y="259"/>
                </a:lnTo>
                <a:lnTo>
                  <a:pt x="98" y="250"/>
                </a:lnTo>
                <a:lnTo>
                  <a:pt x="103" y="241"/>
                </a:lnTo>
                <a:lnTo>
                  <a:pt x="106" y="232"/>
                </a:lnTo>
                <a:lnTo>
                  <a:pt x="111" y="224"/>
                </a:lnTo>
                <a:lnTo>
                  <a:pt x="116" y="215"/>
                </a:lnTo>
                <a:lnTo>
                  <a:pt x="121" y="207"/>
                </a:lnTo>
                <a:lnTo>
                  <a:pt x="125" y="199"/>
                </a:lnTo>
                <a:lnTo>
                  <a:pt x="130" y="190"/>
                </a:lnTo>
                <a:lnTo>
                  <a:pt x="135" y="182"/>
                </a:lnTo>
                <a:lnTo>
                  <a:pt x="140" y="174"/>
                </a:lnTo>
                <a:lnTo>
                  <a:pt x="145" y="167"/>
                </a:lnTo>
                <a:lnTo>
                  <a:pt x="151" y="159"/>
                </a:lnTo>
                <a:lnTo>
                  <a:pt x="156" y="152"/>
                </a:lnTo>
                <a:lnTo>
                  <a:pt x="161" y="144"/>
                </a:lnTo>
                <a:lnTo>
                  <a:pt x="167" y="138"/>
                </a:lnTo>
                <a:lnTo>
                  <a:pt x="171" y="130"/>
                </a:lnTo>
                <a:lnTo>
                  <a:pt x="177" y="124"/>
                </a:lnTo>
                <a:lnTo>
                  <a:pt x="182" y="117"/>
                </a:lnTo>
                <a:lnTo>
                  <a:pt x="188" y="111"/>
                </a:lnTo>
                <a:lnTo>
                  <a:pt x="194" y="105"/>
                </a:lnTo>
                <a:lnTo>
                  <a:pt x="199" y="98"/>
                </a:lnTo>
                <a:lnTo>
                  <a:pt x="205" y="92"/>
                </a:lnTo>
                <a:lnTo>
                  <a:pt x="211" y="86"/>
                </a:lnTo>
                <a:lnTo>
                  <a:pt x="217" y="81"/>
                </a:lnTo>
                <a:lnTo>
                  <a:pt x="223" y="76"/>
                </a:lnTo>
                <a:lnTo>
                  <a:pt x="229" y="70"/>
                </a:lnTo>
                <a:lnTo>
                  <a:pt x="235" y="65"/>
                </a:lnTo>
                <a:lnTo>
                  <a:pt x="241" y="60"/>
                </a:lnTo>
                <a:lnTo>
                  <a:pt x="247" y="55"/>
                </a:lnTo>
                <a:lnTo>
                  <a:pt x="253" y="51"/>
                </a:lnTo>
                <a:lnTo>
                  <a:pt x="259" y="47"/>
                </a:lnTo>
                <a:lnTo>
                  <a:pt x="266" y="42"/>
                </a:lnTo>
                <a:lnTo>
                  <a:pt x="272" y="38"/>
                </a:lnTo>
                <a:lnTo>
                  <a:pt x="278" y="35"/>
                </a:lnTo>
                <a:lnTo>
                  <a:pt x="284" y="31"/>
                </a:lnTo>
                <a:lnTo>
                  <a:pt x="290" y="27"/>
                </a:lnTo>
                <a:lnTo>
                  <a:pt x="297" y="24"/>
                </a:lnTo>
                <a:lnTo>
                  <a:pt x="303" y="21"/>
                </a:lnTo>
                <a:lnTo>
                  <a:pt x="309" y="18"/>
                </a:lnTo>
                <a:lnTo>
                  <a:pt x="315" y="16"/>
                </a:lnTo>
                <a:lnTo>
                  <a:pt x="322" y="13"/>
                </a:lnTo>
                <a:lnTo>
                  <a:pt x="328" y="11"/>
                </a:lnTo>
                <a:lnTo>
                  <a:pt x="334" y="9"/>
                </a:lnTo>
                <a:lnTo>
                  <a:pt x="342" y="7"/>
                </a:lnTo>
                <a:lnTo>
                  <a:pt x="348" y="5"/>
                </a:lnTo>
                <a:lnTo>
                  <a:pt x="354" y="4"/>
                </a:lnTo>
                <a:lnTo>
                  <a:pt x="361" y="3"/>
                </a:lnTo>
                <a:lnTo>
                  <a:pt x="367" y="2"/>
                </a:lnTo>
                <a:lnTo>
                  <a:pt x="373" y="1"/>
                </a:lnTo>
                <a:lnTo>
                  <a:pt x="380" y="0"/>
                </a:lnTo>
                <a:lnTo>
                  <a:pt x="386" y="0"/>
                </a:lnTo>
                <a:lnTo>
                  <a:pt x="392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9" y="0"/>
                </a:lnTo>
                <a:lnTo>
                  <a:pt x="425" y="1"/>
                </a:lnTo>
                <a:lnTo>
                  <a:pt x="431" y="2"/>
                </a:lnTo>
                <a:lnTo>
                  <a:pt x="437" y="3"/>
                </a:lnTo>
                <a:lnTo>
                  <a:pt x="444" y="4"/>
                </a:lnTo>
                <a:lnTo>
                  <a:pt x="450" y="6"/>
                </a:lnTo>
                <a:lnTo>
                  <a:pt x="456" y="7"/>
                </a:lnTo>
                <a:lnTo>
                  <a:pt x="462" y="9"/>
                </a:lnTo>
                <a:lnTo>
                  <a:pt x="468" y="11"/>
                </a:lnTo>
                <a:lnTo>
                  <a:pt x="474" y="13"/>
                </a:lnTo>
                <a:lnTo>
                  <a:pt x="480" y="16"/>
                </a:lnTo>
                <a:lnTo>
                  <a:pt x="486" y="19"/>
                </a:lnTo>
                <a:lnTo>
                  <a:pt x="494" y="22"/>
                </a:lnTo>
                <a:lnTo>
                  <a:pt x="500" y="24"/>
                </a:lnTo>
                <a:lnTo>
                  <a:pt x="505" y="28"/>
                </a:lnTo>
                <a:lnTo>
                  <a:pt x="511" y="32"/>
                </a:lnTo>
                <a:lnTo>
                  <a:pt x="517" y="35"/>
                </a:lnTo>
                <a:lnTo>
                  <a:pt x="523" y="39"/>
                </a:lnTo>
                <a:lnTo>
                  <a:pt x="529" y="42"/>
                </a:lnTo>
                <a:lnTo>
                  <a:pt x="535" y="47"/>
                </a:lnTo>
                <a:lnTo>
                  <a:pt x="540" y="52"/>
                </a:lnTo>
                <a:lnTo>
                  <a:pt x="546" y="56"/>
                </a:lnTo>
                <a:lnTo>
                  <a:pt x="552" y="61"/>
                </a:lnTo>
                <a:lnTo>
                  <a:pt x="556" y="66"/>
                </a:lnTo>
                <a:lnTo>
                  <a:pt x="562" y="71"/>
                </a:lnTo>
                <a:lnTo>
                  <a:pt x="567" y="77"/>
                </a:lnTo>
                <a:lnTo>
                  <a:pt x="573" y="82"/>
                </a:lnTo>
                <a:lnTo>
                  <a:pt x="578" y="87"/>
                </a:lnTo>
                <a:lnTo>
                  <a:pt x="584" y="93"/>
                </a:lnTo>
                <a:lnTo>
                  <a:pt x="589" y="99"/>
                </a:lnTo>
                <a:lnTo>
                  <a:pt x="594" y="106"/>
                </a:lnTo>
                <a:lnTo>
                  <a:pt x="599" y="112"/>
                </a:lnTo>
                <a:lnTo>
                  <a:pt x="604" y="119"/>
                </a:lnTo>
                <a:lnTo>
                  <a:pt x="610" y="125"/>
                </a:lnTo>
                <a:lnTo>
                  <a:pt x="614" y="131"/>
                </a:lnTo>
                <a:lnTo>
                  <a:pt x="618" y="139"/>
                </a:lnTo>
                <a:lnTo>
                  <a:pt x="623" y="145"/>
                </a:lnTo>
                <a:lnTo>
                  <a:pt x="628" y="153"/>
                </a:lnTo>
                <a:lnTo>
                  <a:pt x="632" y="160"/>
                </a:lnTo>
                <a:lnTo>
                  <a:pt x="637" y="168"/>
                </a:lnTo>
                <a:lnTo>
                  <a:pt x="641" y="175"/>
                </a:lnTo>
                <a:lnTo>
                  <a:pt x="646" y="184"/>
                </a:lnTo>
                <a:lnTo>
                  <a:pt x="649" y="191"/>
                </a:lnTo>
                <a:lnTo>
                  <a:pt x="654" y="200"/>
                </a:lnTo>
                <a:lnTo>
                  <a:pt x="658" y="209"/>
                </a:lnTo>
                <a:lnTo>
                  <a:pt x="661" y="216"/>
                </a:lnTo>
                <a:lnTo>
                  <a:pt x="665" y="225"/>
                </a:lnTo>
                <a:lnTo>
                  <a:pt x="669" y="234"/>
                </a:lnTo>
                <a:lnTo>
                  <a:pt x="672" y="243"/>
                </a:lnTo>
                <a:lnTo>
                  <a:pt x="676" y="252"/>
                </a:lnTo>
                <a:lnTo>
                  <a:pt x="680" y="261"/>
                </a:lnTo>
                <a:lnTo>
                  <a:pt x="683" y="270"/>
                </a:lnTo>
                <a:lnTo>
                  <a:pt x="687" y="279"/>
                </a:lnTo>
                <a:lnTo>
                  <a:pt x="689" y="289"/>
                </a:lnTo>
                <a:lnTo>
                  <a:pt x="693" y="299"/>
                </a:lnTo>
                <a:lnTo>
                  <a:pt x="695" y="308"/>
                </a:lnTo>
                <a:lnTo>
                  <a:pt x="699" y="318"/>
                </a:lnTo>
                <a:lnTo>
                  <a:pt x="701" y="328"/>
                </a:lnTo>
                <a:lnTo>
                  <a:pt x="704" y="337"/>
                </a:lnTo>
                <a:lnTo>
                  <a:pt x="706" y="348"/>
                </a:lnTo>
                <a:lnTo>
                  <a:pt x="709" y="358"/>
                </a:lnTo>
                <a:lnTo>
                  <a:pt x="711" y="368"/>
                </a:lnTo>
                <a:lnTo>
                  <a:pt x="713" y="378"/>
                </a:lnTo>
                <a:lnTo>
                  <a:pt x="716" y="389"/>
                </a:lnTo>
                <a:lnTo>
                  <a:pt x="718" y="400"/>
                </a:lnTo>
                <a:lnTo>
                  <a:pt x="719" y="410"/>
                </a:lnTo>
                <a:lnTo>
                  <a:pt x="722" y="420"/>
                </a:lnTo>
                <a:lnTo>
                  <a:pt x="723" y="431"/>
                </a:lnTo>
                <a:lnTo>
                  <a:pt x="724" y="442"/>
                </a:lnTo>
                <a:lnTo>
                  <a:pt x="727" y="453"/>
                </a:lnTo>
                <a:lnTo>
                  <a:pt x="728" y="464"/>
                </a:lnTo>
                <a:lnTo>
                  <a:pt x="729" y="475"/>
                </a:lnTo>
                <a:lnTo>
                  <a:pt x="730" y="485"/>
                </a:lnTo>
                <a:lnTo>
                  <a:pt x="731" y="497"/>
                </a:lnTo>
                <a:lnTo>
                  <a:pt x="733" y="508"/>
                </a:lnTo>
                <a:lnTo>
                  <a:pt x="733" y="519"/>
                </a:lnTo>
                <a:lnTo>
                  <a:pt x="734" y="530"/>
                </a:lnTo>
                <a:lnTo>
                  <a:pt x="734" y="541"/>
                </a:lnTo>
                <a:lnTo>
                  <a:pt x="735" y="553"/>
                </a:lnTo>
                <a:lnTo>
                  <a:pt x="735" y="564"/>
                </a:lnTo>
                <a:lnTo>
                  <a:pt x="735" y="575"/>
                </a:lnTo>
                <a:lnTo>
                  <a:pt x="735" y="586"/>
                </a:lnTo>
                <a:lnTo>
                  <a:pt x="735" y="598"/>
                </a:lnTo>
                <a:lnTo>
                  <a:pt x="735" y="610"/>
                </a:lnTo>
                <a:lnTo>
                  <a:pt x="735" y="620"/>
                </a:lnTo>
                <a:lnTo>
                  <a:pt x="735" y="632"/>
                </a:lnTo>
                <a:lnTo>
                  <a:pt x="735" y="644"/>
                </a:lnTo>
                <a:lnTo>
                  <a:pt x="734" y="655"/>
                </a:lnTo>
                <a:lnTo>
                  <a:pt x="734" y="667"/>
                </a:lnTo>
                <a:close/>
              </a:path>
            </a:pathLst>
          </a:custGeom>
          <a:solidFill>
            <a:srgbClr val="FF0000"/>
          </a:solidFill>
          <a:ln w="428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191000" y="3632200"/>
            <a:ext cx="60325" cy="53975"/>
          </a:xfrm>
          <a:prstGeom prst="ellipse">
            <a:avLst/>
          </a:pr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6"/>
          <p:cNvSpPr>
            <a:spLocks noChangeShapeType="1"/>
          </p:cNvSpPr>
          <p:nvPr/>
        </p:nvSpPr>
        <p:spPr bwMode="auto">
          <a:xfrm>
            <a:off x="2841625" y="3433763"/>
            <a:ext cx="1260475" cy="187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27"/>
          <p:cNvSpPr>
            <a:spLocks/>
          </p:cNvSpPr>
          <p:nvPr/>
        </p:nvSpPr>
        <p:spPr bwMode="auto">
          <a:xfrm>
            <a:off x="4017963" y="3582988"/>
            <a:ext cx="119062" cy="50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2" y="107"/>
              </a:cxn>
              <a:cxn ang="0">
                <a:pos x="0" y="128"/>
              </a:cxn>
              <a:cxn ang="0">
                <a:pos x="69" y="72"/>
              </a:cxn>
              <a:cxn ang="0">
                <a:pos x="24" y="0"/>
              </a:cxn>
            </a:cxnLst>
            <a:rect l="0" t="0" r="r" b="b"/>
            <a:pathLst>
              <a:path w="302" h="128">
                <a:moveTo>
                  <a:pt x="24" y="0"/>
                </a:moveTo>
                <a:lnTo>
                  <a:pt x="302" y="107"/>
                </a:lnTo>
                <a:lnTo>
                  <a:pt x="0" y="128"/>
                </a:lnTo>
                <a:lnTo>
                  <a:pt x="69" y="7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Filtering on a Graph: Correction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1" name="AutoShape 2"/>
          <p:cNvSpPr>
            <a:spLocks noChangeAspect="1" noChangeArrowheads="1" noTextEdit="1"/>
          </p:cNvSpPr>
          <p:nvPr/>
        </p:nvSpPr>
        <p:spPr bwMode="auto">
          <a:xfrm>
            <a:off x="762000" y="2719388"/>
            <a:ext cx="784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814388" y="2873375"/>
            <a:ext cx="7743825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19" y="491"/>
              </a:cxn>
              <a:cxn ang="0">
                <a:pos x="19510" y="491"/>
              </a:cxn>
            </a:cxnLst>
            <a:rect l="0" t="0" r="r" b="b"/>
            <a:pathLst>
              <a:path w="19510" h="491">
                <a:moveTo>
                  <a:pt x="0" y="0"/>
                </a:moveTo>
                <a:lnTo>
                  <a:pt x="9019" y="491"/>
                </a:lnTo>
                <a:lnTo>
                  <a:pt x="19510" y="491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 rot="5400000">
            <a:off x="5562601" y="2819400"/>
            <a:ext cx="292100" cy="517525"/>
          </a:xfrm>
          <a:custGeom>
            <a:avLst/>
            <a:gdLst/>
            <a:ahLst/>
            <a:cxnLst>
              <a:cxn ang="0">
                <a:pos x="729" y="723"/>
              </a:cxn>
              <a:cxn ang="0">
                <a:pos x="719" y="791"/>
              </a:cxn>
              <a:cxn ang="0">
                <a:pos x="706" y="856"/>
              </a:cxn>
              <a:cxn ang="0">
                <a:pos x="689" y="921"/>
              </a:cxn>
              <a:cxn ang="0">
                <a:pos x="669" y="982"/>
              </a:cxn>
              <a:cxn ang="0">
                <a:pos x="645" y="1039"/>
              </a:cxn>
              <a:cxn ang="0">
                <a:pos x="618" y="1091"/>
              </a:cxn>
              <a:cxn ang="0">
                <a:pos x="588" y="1139"/>
              </a:cxn>
              <a:cxn ang="0">
                <a:pos x="555" y="1182"/>
              </a:cxn>
              <a:cxn ang="0">
                <a:pos x="521" y="1219"/>
              </a:cxn>
              <a:cxn ang="0">
                <a:pos x="485" y="1249"/>
              </a:cxn>
              <a:cxn ang="0">
                <a:pos x="449" y="1273"/>
              </a:cxn>
              <a:cxn ang="0">
                <a:pos x="410" y="1291"/>
              </a:cxn>
              <a:cxn ang="0">
                <a:pos x="372" y="1300"/>
              </a:cxn>
              <a:cxn ang="0">
                <a:pos x="333" y="1303"/>
              </a:cxn>
              <a:cxn ang="0">
                <a:pos x="296" y="1299"/>
              </a:cxn>
              <a:cxn ang="0">
                <a:pos x="258" y="1287"/>
              </a:cxn>
              <a:cxn ang="0">
                <a:pos x="222" y="1269"/>
              </a:cxn>
              <a:cxn ang="0">
                <a:pos x="187" y="1243"/>
              </a:cxn>
              <a:cxn ang="0">
                <a:pos x="154" y="1212"/>
              </a:cxn>
              <a:cxn ang="0">
                <a:pos x="124" y="1174"/>
              </a:cxn>
              <a:cxn ang="0">
                <a:pos x="97" y="1130"/>
              </a:cxn>
              <a:cxn ang="0">
                <a:pos x="72" y="1082"/>
              </a:cxn>
              <a:cxn ang="0">
                <a:pos x="51" y="1028"/>
              </a:cxn>
              <a:cxn ang="0">
                <a:pos x="33" y="970"/>
              </a:cxn>
              <a:cxn ang="0">
                <a:pos x="19" y="908"/>
              </a:cxn>
              <a:cxn ang="0">
                <a:pos x="8" y="845"/>
              </a:cxn>
              <a:cxn ang="0">
                <a:pos x="2" y="778"/>
              </a:cxn>
              <a:cxn ang="0">
                <a:pos x="0" y="710"/>
              </a:cxn>
              <a:cxn ang="0">
                <a:pos x="2" y="642"/>
              </a:cxn>
              <a:cxn ang="0">
                <a:pos x="7" y="573"/>
              </a:cxn>
              <a:cxn ang="0">
                <a:pos x="17" y="506"/>
              </a:cxn>
              <a:cxn ang="0">
                <a:pos x="31" y="440"/>
              </a:cxn>
              <a:cxn ang="0">
                <a:pos x="48" y="377"/>
              </a:cxn>
              <a:cxn ang="0">
                <a:pos x="69" y="316"/>
              </a:cxn>
              <a:cxn ang="0">
                <a:pos x="93" y="259"/>
              </a:cxn>
              <a:cxn ang="0">
                <a:pos x="121" y="207"/>
              </a:cxn>
              <a:cxn ang="0">
                <a:pos x="151" y="159"/>
              </a:cxn>
              <a:cxn ang="0">
                <a:pos x="182" y="117"/>
              </a:cxn>
              <a:cxn ang="0">
                <a:pos x="217" y="81"/>
              </a:cxn>
              <a:cxn ang="0">
                <a:pos x="253" y="51"/>
              </a:cxn>
              <a:cxn ang="0">
                <a:pos x="290" y="27"/>
              </a:cxn>
              <a:cxn ang="0">
                <a:pos x="328" y="11"/>
              </a:cxn>
              <a:cxn ang="0">
                <a:pos x="367" y="2"/>
              </a:cxn>
              <a:cxn ang="0">
                <a:pos x="406" y="0"/>
              </a:cxn>
              <a:cxn ang="0">
                <a:pos x="444" y="4"/>
              </a:cxn>
              <a:cxn ang="0">
                <a:pos x="480" y="16"/>
              </a:cxn>
              <a:cxn ang="0">
                <a:pos x="517" y="35"/>
              </a:cxn>
              <a:cxn ang="0">
                <a:pos x="552" y="61"/>
              </a:cxn>
              <a:cxn ang="0">
                <a:pos x="584" y="93"/>
              </a:cxn>
              <a:cxn ang="0">
                <a:pos x="614" y="131"/>
              </a:cxn>
              <a:cxn ang="0">
                <a:pos x="641" y="175"/>
              </a:cxn>
              <a:cxn ang="0">
                <a:pos x="665" y="225"/>
              </a:cxn>
              <a:cxn ang="0">
                <a:pos x="687" y="279"/>
              </a:cxn>
              <a:cxn ang="0">
                <a:pos x="704" y="337"/>
              </a:cxn>
              <a:cxn ang="0">
                <a:pos x="718" y="400"/>
              </a:cxn>
              <a:cxn ang="0">
                <a:pos x="728" y="464"/>
              </a:cxn>
              <a:cxn ang="0">
                <a:pos x="734" y="530"/>
              </a:cxn>
              <a:cxn ang="0">
                <a:pos x="735" y="598"/>
              </a:cxn>
              <a:cxn ang="0">
                <a:pos x="734" y="667"/>
              </a:cxn>
            </a:cxnLst>
            <a:rect l="0" t="0" r="r" b="b"/>
            <a:pathLst>
              <a:path w="735" h="1303">
                <a:moveTo>
                  <a:pt x="734" y="667"/>
                </a:moveTo>
                <a:lnTo>
                  <a:pt x="733" y="677"/>
                </a:lnTo>
                <a:lnTo>
                  <a:pt x="731" y="689"/>
                </a:lnTo>
                <a:lnTo>
                  <a:pt x="731" y="701"/>
                </a:lnTo>
                <a:lnTo>
                  <a:pt x="730" y="712"/>
                </a:lnTo>
                <a:lnTo>
                  <a:pt x="729" y="723"/>
                </a:lnTo>
                <a:lnTo>
                  <a:pt x="728" y="735"/>
                </a:lnTo>
                <a:lnTo>
                  <a:pt x="725" y="746"/>
                </a:lnTo>
                <a:lnTo>
                  <a:pt x="724" y="758"/>
                </a:lnTo>
                <a:lnTo>
                  <a:pt x="723" y="768"/>
                </a:lnTo>
                <a:lnTo>
                  <a:pt x="721" y="779"/>
                </a:lnTo>
                <a:lnTo>
                  <a:pt x="719" y="791"/>
                </a:lnTo>
                <a:lnTo>
                  <a:pt x="717" y="802"/>
                </a:lnTo>
                <a:lnTo>
                  <a:pt x="716" y="813"/>
                </a:lnTo>
                <a:lnTo>
                  <a:pt x="713" y="824"/>
                </a:lnTo>
                <a:lnTo>
                  <a:pt x="711" y="835"/>
                </a:lnTo>
                <a:lnTo>
                  <a:pt x="709" y="846"/>
                </a:lnTo>
                <a:lnTo>
                  <a:pt x="706" y="856"/>
                </a:lnTo>
                <a:lnTo>
                  <a:pt x="704" y="868"/>
                </a:lnTo>
                <a:lnTo>
                  <a:pt x="700" y="879"/>
                </a:lnTo>
                <a:lnTo>
                  <a:pt x="698" y="889"/>
                </a:lnTo>
                <a:lnTo>
                  <a:pt x="695" y="899"/>
                </a:lnTo>
                <a:lnTo>
                  <a:pt x="692" y="910"/>
                </a:lnTo>
                <a:lnTo>
                  <a:pt x="689" y="921"/>
                </a:lnTo>
                <a:lnTo>
                  <a:pt x="686" y="931"/>
                </a:lnTo>
                <a:lnTo>
                  <a:pt x="682" y="941"/>
                </a:lnTo>
                <a:lnTo>
                  <a:pt x="680" y="952"/>
                </a:lnTo>
                <a:lnTo>
                  <a:pt x="676" y="961"/>
                </a:lnTo>
                <a:lnTo>
                  <a:pt x="672" y="971"/>
                </a:lnTo>
                <a:lnTo>
                  <a:pt x="669" y="982"/>
                </a:lnTo>
                <a:lnTo>
                  <a:pt x="665" y="991"/>
                </a:lnTo>
                <a:lnTo>
                  <a:pt x="660" y="1001"/>
                </a:lnTo>
                <a:lnTo>
                  <a:pt x="657" y="1011"/>
                </a:lnTo>
                <a:lnTo>
                  <a:pt x="653" y="1019"/>
                </a:lnTo>
                <a:lnTo>
                  <a:pt x="648" y="1029"/>
                </a:lnTo>
                <a:lnTo>
                  <a:pt x="645" y="1039"/>
                </a:lnTo>
                <a:lnTo>
                  <a:pt x="640" y="1047"/>
                </a:lnTo>
                <a:lnTo>
                  <a:pt x="636" y="1057"/>
                </a:lnTo>
                <a:lnTo>
                  <a:pt x="631" y="1065"/>
                </a:lnTo>
                <a:lnTo>
                  <a:pt x="626" y="1074"/>
                </a:lnTo>
                <a:lnTo>
                  <a:pt x="622" y="1083"/>
                </a:lnTo>
                <a:lnTo>
                  <a:pt x="618" y="1091"/>
                </a:lnTo>
                <a:lnTo>
                  <a:pt x="613" y="1100"/>
                </a:lnTo>
                <a:lnTo>
                  <a:pt x="608" y="1108"/>
                </a:lnTo>
                <a:lnTo>
                  <a:pt x="604" y="1116"/>
                </a:lnTo>
                <a:lnTo>
                  <a:pt x="597" y="1123"/>
                </a:lnTo>
                <a:lnTo>
                  <a:pt x="593" y="1132"/>
                </a:lnTo>
                <a:lnTo>
                  <a:pt x="588" y="1139"/>
                </a:lnTo>
                <a:lnTo>
                  <a:pt x="583" y="1147"/>
                </a:lnTo>
                <a:lnTo>
                  <a:pt x="577" y="1154"/>
                </a:lnTo>
                <a:lnTo>
                  <a:pt x="572" y="1161"/>
                </a:lnTo>
                <a:lnTo>
                  <a:pt x="566" y="1168"/>
                </a:lnTo>
                <a:lnTo>
                  <a:pt x="561" y="1175"/>
                </a:lnTo>
                <a:lnTo>
                  <a:pt x="555" y="1182"/>
                </a:lnTo>
                <a:lnTo>
                  <a:pt x="550" y="1189"/>
                </a:lnTo>
                <a:lnTo>
                  <a:pt x="544" y="1195"/>
                </a:lnTo>
                <a:lnTo>
                  <a:pt x="538" y="1201"/>
                </a:lnTo>
                <a:lnTo>
                  <a:pt x="533" y="1207"/>
                </a:lnTo>
                <a:lnTo>
                  <a:pt x="527" y="1213"/>
                </a:lnTo>
                <a:lnTo>
                  <a:pt x="521" y="1219"/>
                </a:lnTo>
                <a:lnTo>
                  <a:pt x="515" y="1224"/>
                </a:lnTo>
                <a:lnTo>
                  <a:pt x="509" y="1230"/>
                </a:lnTo>
                <a:lnTo>
                  <a:pt x="503" y="1235"/>
                </a:lnTo>
                <a:lnTo>
                  <a:pt x="497" y="1240"/>
                </a:lnTo>
                <a:lnTo>
                  <a:pt x="491" y="1245"/>
                </a:lnTo>
                <a:lnTo>
                  <a:pt x="485" y="1249"/>
                </a:lnTo>
                <a:lnTo>
                  <a:pt x="479" y="1254"/>
                </a:lnTo>
                <a:lnTo>
                  <a:pt x="473" y="1257"/>
                </a:lnTo>
                <a:lnTo>
                  <a:pt x="467" y="1262"/>
                </a:lnTo>
                <a:lnTo>
                  <a:pt x="461" y="1266"/>
                </a:lnTo>
                <a:lnTo>
                  <a:pt x="455" y="1269"/>
                </a:lnTo>
                <a:lnTo>
                  <a:pt x="449" y="1273"/>
                </a:lnTo>
                <a:lnTo>
                  <a:pt x="442" y="1277"/>
                </a:lnTo>
                <a:lnTo>
                  <a:pt x="436" y="1280"/>
                </a:lnTo>
                <a:lnTo>
                  <a:pt x="430" y="1282"/>
                </a:lnTo>
                <a:lnTo>
                  <a:pt x="424" y="1285"/>
                </a:lnTo>
                <a:lnTo>
                  <a:pt x="416" y="1287"/>
                </a:lnTo>
                <a:lnTo>
                  <a:pt x="410" y="1291"/>
                </a:lnTo>
                <a:lnTo>
                  <a:pt x="404" y="1293"/>
                </a:lnTo>
                <a:lnTo>
                  <a:pt x="397" y="1294"/>
                </a:lnTo>
                <a:lnTo>
                  <a:pt x="391" y="1296"/>
                </a:lnTo>
                <a:lnTo>
                  <a:pt x="385" y="1298"/>
                </a:lnTo>
                <a:lnTo>
                  <a:pt x="378" y="1299"/>
                </a:lnTo>
                <a:lnTo>
                  <a:pt x="372" y="1300"/>
                </a:lnTo>
                <a:lnTo>
                  <a:pt x="366" y="1301"/>
                </a:lnTo>
                <a:lnTo>
                  <a:pt x="358" y="1302"/>
                </a:lnTo>
                <a:lnTo>
                  <a:pt x="352" y="1302"/>
                </a:lnTo>
                <a:lnTo>
                  <a:pt x="346" y="1303"/>
                </a:lnTo>
                <a:lnTo>
                  <a:pt x="339" y="1303"/>
                </a:lnTo>
                <a:lnTo>
                  <a:pt x="333" y="1303"/>
                </a:lnTo>
                <a:lnTo>
                  <a:pt x="327" y="1302"/>
                </a:lnTo>
                <a:lnTo>
                  <a:pt x="321" y="1302"/>
                </a:lnTo>
                <a:lnTo>
                  <a:pt x="314" y="1302"/>
                </a:lnTo>
                <a:lnTo>
                  <a:pt x="308" y="1301"/>
                </a:lnTo>
                <a:lnTo>
                  <a:pt x="302" y="1300"/>
                </a:lnTo>
                <a:lnTo>
                  <a:pt x="296" y="1299"/>
                </a:lnTo>
                <a:lnTo>
                  <a:pt x="288" y="1297"/>
                </a:lnTo>
                <a:lnTo>
                  <a:pt x="282" y="1296"/>
                </a:lnTo>
                <a:lnTo>
                  <a:pt x="276" y="1294"/>
                </a:lnTo>
                <a:lnTo>
                  <a:pt x="270" y="1292"/>
                </a:lnTo>
                <a:lnTo>
                  <a:pt x="264" y="1290"/>
                </a:lnTo>
                <a:lnTo>
                  <a:pt x="258" y="1287"/>
                </a:lnTo>
                <a:lnTo>
                  <a:pt x="251" y="1285"/>
                </a:lnTo>
                <a:lnTo>
                  <a:pt x="245" y="1282"/>
                </a:lnTo>
                <a:lnTo>
                  <a:pt x="239" y="1279"/>
                </a:lnTo>
                <a:lnTo>
                  <a:pt x="233" y="1276"/>
                </a:lnTo>
                <a:lnTo>
                  <a:pt x="228" y="1272"/>
                </a:lnTo>
                <a:lnTo>
                  <a:pt x="222" y="1269"/>
                </a:lnTo>
                <a:lnTo>
                  <a:pt x="216" y="1265"/>
                </a:lnTo>
                <a:lnTo>
                  <a:pt x="210" y="1262"/>
                </a:lnTo>
                <a:lnTo>
                  <a:pt x="204" y="1257"/>
                </a:lnTo>
                <a:lnTo>
                  <a:pt x="198" y="1253"/>
                </a:lnTo>
                <a:lnTo>
                  <a:pt x="193" y="1249"/>
                </a:lnTo>
                <a:lnTo>
                  <a:pt x="187" y="1243"/>
                </a:lnTo>
                <a:lnTo>
                  <a:pt x="181" y="1239"/>
                </a:lnTo>
                <a:lnTo>
                  <a:pt x="176" y="1234"/>
                </a:lnTo>
                <a:lnTo>
                  <a:pt x="170" y="1228"/>
                </a:lnTo>
                <a:lnTo>
                  <a:pt x="165" y="1223"/>
                </a:lnTo>
                <a:lnTo>
                  <a:pt x="159" y="1218"/>
                </a:lnTo>
                <a:lnTo>
                  <a:pt x="154" y="1212"/>
                </a:lnTo>
                <a:lnTo>
                  <a:pt x="150" y="1206"/>
                </a:lnTo>
                <a:lnTo>
                  <a:pt x="144" y="1199"/>
                </a:lnTo>
                <a:lnTo>
                  <a:pt x="139" y="1194"/>
                </a:lnTo>
                <a:lnTo>
                  <a:pt x="134" y="1188"/>
                </a:lnTo>
                <a:lnTo>
                  <a:pt x="129" y="1181"/>
                </a:lnTo>
                <a:lnTo>
                  <a:pt x="124" y="1174"/>
                </a:lnTo>
                <a:lnTo>
                  <a:pt x="119" y="1167"/>
                </a:lnTo>
                <a:lnTo>
                  <a:pt x="115" y="1160"/>
                </a:lnTo>
                <a:lnTo>
                  <a:pt x="110" y="1152"/>
                </a:lnTo>
                <a:lnTo>
                  <a:pt x="105" y="1146"/>
                </a:lnTo>
                <a:lnTo>
                  <a:pt x="101" y="1138"/>
                </a:lnTo>
                <a:lnTo>
                  <a:pt x="97" y="1130"/>
                </a:lnTo>
                <a:lnTo>
                  <a:pt x="93" y="1122"/>
                </a:lnTo>
                <a:lnTo>
                  <a:pt x="88" y="1115"/>
                </a:lnTo>
                <a:lnTo>
                  <a:pt x="84" y="1106"/>
                </a:lnTo>
                <a:lnTo>
                  <a:pt x="80" y="1099"/>
                </a:lnTo>
                <a:lnTo>
                  <a:pt x="76" y="1090"/>
                </a:lnTo>
                <a:lnTo>
                  <a:pt x="72" y="1082"/>
                </a:lnTo>
                <a:lnTo>
                  <a:pt x="69" y="1073"/>
                </a:lnTo>
                <a:lnTo>
                  <a:pt x="65" y="1064"/>
                </a:lnTo>
                <a:lnTo>
                  <a:pt x="62" y="1055"/>
                </a:lnTo>
                <a:lnTo>
                  <a:pt x="58" y="1046"/>
                </a:lnTo>
                <a:lnTo>
                  <a:pt x="54" y="1036"/>
                </a:lnTo>
                <a:lnTo>
                  <a:pt x="51" y="1028"/>
                </a:lnTo>
                <a:lnTo>
                  <a:pt x="47" y="1018"/>
                </a:lnTo>
                <a:lnTo>
                  <a:pt x="45" y="1009"/>
                </a:lnTo>
                <a:lnTo>
                  <a:pt x="41" y="999"/>
                </a:lnTo>
                <a:lnTo>
                  <a:pt x="39" y="989"/>
                </a:lnTo>
                <a:lnTo>
                  <a:pt x="36" y="980"/>
                </a:lnTo>
                <a:lnTo>
                  <a:pt x="33" y="970"/>
                </a:lnTo>
                <a:lnTo>
                  <a:pt x="30" y="959"/>
                </a:lnTo>
                <a:lnTo>
                  <a:pt x="28" y="950"/>
                </a:lnTo>
                <a:lnTo>
                  <a:pt x="25" y="939"/>
                </a:lnTo>
                <a:lnTo>
                  <a:pt x="23" y="929"/>
                </a:lnTo>
                <a:lnTo>
                  <a:pt x="20" y="919"/>
                </a:lnTo>
                <a:lnTo>
                  <a:pt x="19" y="908"/>
                </a:lnTo>
                <a:lnTo>
                  <a:pt x="17" y="898"/>
                </a:lnTo>
                <a:lnTo>
                  <a:pt x="14" y="887"/>
                </a:lnTo>
                <a:lnTo>
                  <a:pt x="13" y="877"/>
                </a:lnTo>
                <a:lnTo>
                  <a:pt x="12" y="866"/>
                </a:lnTo>
                <a:lnTo>
                  <a:pt x="10" y="855"/>
                </a:lnTo>
                <a:lnTo>
                  <a:pt x="8" y="845"/>
                </a:lnTo>
                <a:lnTo>
                  <a:pt x="7" y="833"/>
                </a:lnTo>
                <a:lnTo>
                  <a:pt x="6" y="822"/>
                </a:lnTo>
                <a:lnTo>
                  <a:pt x="5" y="811"/>
                </a:lnTo>
                <a:lnTo>
                  <a:pt x="4" y="800"/>
                </a:lnTo>
                <a:lnTo>
                  <a:pt x="4" y="789"/>
                </a:lnTo>
                <a:lnTo>
                  <a:pt x="2" y="778"/>
                </a:lnTo>
                <a:lnTo>
                  <a:pt x="1" y="766"/>
                </a:lnTo>
                <a:lnTo>
                  <a:pt x="1" y="756"/>
                </a:lnTo>
                <a:lnTo>
                  <a:pt x="1" y="744"/>
                </a:lnTo>
                <a:lnTo>
                  <a:pt x="0" y="733"/>
                </a:lnTo>
                <a:lnTo>
                  <a:pt x="0" y="721"/>
                </a:lnTo>
                <a:lnTo>
                  <a:pt x="0" y="710"/>
                </a:lnTo>
                <a:lnTo>
                  <a:pt x="0" y="699"/>
                </a:lnTo>
                <a:lnTo>
                  <a:pt x="0" y="687"/>
                </a:lnTo>
                <a:lnTo>
                  <a:pt x="0" y="676"/>
                </a:lnTo>
                <a:lnTo>
                  <a:pt x="1" y="664"/>
                </a:lnTo>
                <a:lnTo>
                  <a:pt x="1" y="653"/>
                </a:lnTo>
                <a:lnTo>
                  <a:pt x="2" y="642"/>
                </a:lnTo>
                <a:lnTo>
                  <a:pt x="2" y="630"/>
                </a:lnTo>
                <a:lnTo>
                  <a:pt x="4" y="618"/>
                </a:lnTo>
                <a:lnTo>
                  <a:pt x="5" y="608"/>
                </a:lnTo>
                <a:lnTo>
                  <a:pt x="5" y="596"/>
                </a:lnTo>
                <a:lnTo>
                  <a:pt x="6" y="585"/>
                </a:lnTo>
                <a:lnTo>
                  <a:pt x="7" y="573"/>
                </a:lnTo>
                <a:lnTo>
                  <a:pt x="8" y="561"/>
                </a:lnTo>
                <a:lnTo>
                  <a:pt x="11" y="551"/>
                </a:lnTo>
                <a:lnTo>
                  <a:pt x="12" y="539"/>
                </a:lnTo>
                <a:lnTo>
                  <a:pt x="13" y="528"/>
                </a:lnTo>
                <a:lnTo>
                  <a:pt x="16" y="517"/>
                </a:lnTo>
                <a:lnTo>
                  <a:pt x="17" y="506"/>
                </a:lnTo>
                <a:lnTo>
                  <a:pt x="19" y="495"/>
                </a:lnTo>
                <a:lnTo>
                  <a:pt x="22" y="483"/>
                </a:lnTo>
                <a:lnTo>
                  <a:pt x="24" y="472"/>
                </a:lnTo>
                <a:lnTo>
                  <a:pt x="27" y="462"/>
                </a:lnTo>
                <a:lnTo>
                  <a:pt x="29" y="451"/>
                </a:lnTo>
                <a:lnTo>
                  <a:pt x="31" y="440"/>
                </a:lnTo>
                <a:lnTo>
                  <a:pt x="34" y="430"/>
                </a:lnTo>
                <a:lnTo>
                  <a:pt x="36" y="419"/>
                </a:lnTo>
                <a:lnTo>
                  <a:pt x="40" y="408"/>
                </a:lnTo>
                <a:lnTo>
                  <a:pt x="42" y="397"/>
                </a:lnTo>
                <a:lnTo>
                  <a:pt x="45" y="387"/>
                </a:lnTo>
                <a:lnTo>
                  <a:pt x="48" y="377"/>
                </a:lnTo>
                <a:lnTo>
                  <a:pt x="52" y="366"/>
                </a:lnTo>
                <a:lnTo>
                  <a:pt x="55" y="356"/>
                </a:lnTo>
                <a:lnTo>
                  <a:pt x="58" y="346"/>
                </a:lnTo>
                <a:lnTo>
                  <a:pt x="62" y="336"/>
                </a:lnTo>
                <a:lnTo>
                  <a:pt x="65" y="326"/>
                </a:lnTo>
                <a:lnTo>
                  <a:pt x="69" y="316"/>
                </a:lnTo>
                <a:lnTo>
                  <a:pt x="72" y="306"/>
                </a:lnTo>
                <a:lnTo>
                  <a:pt x="77" y="297"/>
                </a:lnTo>
                <a:lnTo>
                  <a:pt x="81" y="287"/>
                </a:lnTo>
                <a:lnTo>
                  <a:pt x="84" y="277"/>
                </a:lnTo>
                <a:lnTo>
                  <a:pt x="89" y="269"/>
                </a:lnTo>
                <a:lnTo>
                  <a:pt x="93" y="259"/>
                </a:lnTo>
                <a:lnTo>
                  <a:pt x="98" y="250"/>
                </a:lnTo>
                <a:lnTo>
                  <a:pt x="103" y="241"/>
                </a:lnTo>
                <a:lnTo>
                  <a:pt x="106" y="232"/>
                </a:lnTo>
                <a:lnTo>
                  <a:pt x="111" y="224"/>
                </a:lnTo>
                <a:lnTo>
                  <a:pt x="116" y="215"/>
                </a:lnTo>
                <a:lnTo>
                  <a:pt x="121" y="207"/>
                </a:lnTo>
                <a:lnTo>
                  <a:pt x="125" y="199"/>
                </a:lnTo>
                <a:lnTo>
                  <a:pt x="130" y="190"/>
                </a:lnTo>
                <a:lnTo>
                  <a:pt x="135" y="182"/>
                </a:lnTo>
                <a:lnTo>
                  <a:pt x="140" y="174"/>
                </a:lnTo>
                <a:lnTo>
                  <a:pt x="145" y="167"/>
                </a:lnTo>
                <a:lnTo>
                  <a:pt x="151" y="159"/>
                </a:lnTo>
                <a:lnTo>
                  <a:pt x="156" y="152"/>
                </a:lnTo>
                <a:lnTo>
                  <a:pt x="161" y="144"/>
                </a:lnTo>
                <a:lnTo>
                  <a:pt x="167" y="138"/>
                </a:lnTo>
                <a:lnTo>
                  <a:pt x="171" y="130"/>
                </a:lnTo>
                <a:lnTo>
                  <a:pt x="177" y="124"/>
                </a:lnTo>
                <a:lnTo>
                  <a:pt x="182" y="117"/>
                </a:lnTo>
                <a:lnTo>
                  <a:pt x="188" y="111"/>
                </a:lnTo>
                <a:lnTo>
                  <a:pt x="194" y="105"/>
                </a:lnTo>
                <a:lnTo>
                  <a:pt x="199" y="98"/>
                </a:lnTo>
                <a:lnTo>
                  <a:pt x="205" y="92"/>
                </a:lnTo>
                <a:lnTo>
                  <a:pt x="211" y="86"/>
                </a:lnTo>
                <a:lnTo>
                  <a:pt x="217" y="81"/>
                </a:lnTo>
                <a:lnTo>
                  <a:pt x="223" y="76"/>
                </a:lnTo>
                <a:lnTo>
                  <a:pt x="229" y="70"/>
                </a:lnTo>
                <a:lnTo>
                  <a:pt x="235" y="65"/>
                </a:lnTo>
                <a:lnTo>
                  <a:pt x="241" y="60"/>
                </a:lnTo>
                <a:lnTo>
                  <a:pt x="247" y="55"/>
                </a:lnTo>
                <a:lnTo>
                  <a:pt x="253" y="51"/>
                </a:lnTo>
                <a:lnTo>
                  <a:pt x="259" y="47"/>
                </a:lnTo>
                <a:lnTo>
                  <a:pt x="266" y="42"/>
                </a:lnTo>
                <a:lnTo>
                  <a:pt x="272" y="38"/>
                </a:lnTo>
                <a:lnTo>
                  <a:pt x="278" y="35"/>
                </a:lnTo>
                <a:lnTo>
                  <a:pt x="284" y="31"/>
                </a:lnTo>
                <a:lnTo>
                  <a:pt x="290" y="27"/>
                </a:lnTo>
                <a:lnTo>
                  <a:pt x="297" y="24"/>
                </a:lnTo>
                <a:lnTo>
                  <a:pt x="303" y="21"/>
                </a:lnTo>
                <a:lnTo>
                  <a:pt x="309" y="18"/>
                </a:lnTo>
                <a:lnTo>
                  <a:pt x="315" y="16"/>
                </a:lnTo>
                <a:lnTo>
                  <a:pt x="322" y="13"/>
                </a:lnTo>
                <a:lnTo>
                  <a:pt x="328" y="11"/>
                </a:lnTo>
                <a:lnTo>
                  <a:pt x="334" y="9"/>
                </a:lnTo>
                <a:lnTo>
                  <a:pt x="342" y="7"/>
                </a:lnTo>
                <a:lnTo>
                  <a:pt x="348" y="5"/>
                </a:lnTo>
                <a:lnTo>
                  <a:pt x="354" y="4"/>
                </a:lnTo>
                <a:lnTo>
                  <a:pt x="361" y="3"/>
                </a:lnTo>
                <a:lnTo>
                  <a:pt x="367" y="2"/>
                </a:lnTo>
                <a:lnTo>
                  <a:pt x="373" y="1"/>
                </a:lnTo>
                <a:lnTo>
                  <a:pt x="380" y="0"/>
                </a:lnTo>
                <a:lnTo>
                  <a:pt x="386" y="0"/>
                </a:lnTo>
                <a:lnTo>
                  <a:pt x="392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9" y="0"/>
                </a:lnTo>
                <a:lnTo>
                  <a:pt x="425" y="1"/>
                </a:lnTo>
                <a:lnTo>
                  <a:pt x="431" y="2"/>
                </a:lnTo>
                <a:lnTo>
                  <a:pt x="437" y="3"/>
                </a:lnTo>
                <a:lnTo>
                  <a:pt x="444" y="4"/>
                </a:lnTo>
                <a:lnTo>
                  <a:pt x="450" y="6"/>
                </a:lnTo>
                <a:lnTo>
                  <a:pt x="456" y="7"/>
                </a:lnTo>
                <a:lnTo>
                  <a:pt x="462" y="9"/>
                </a:lnTo>
                <a:lnTo>
                  <a:pt x="468" y="11"/>
                </a:lnTo>
                <a:lnTo>
                  <a:pt x="474" y="13"/>
                </a:lnTo>
                <a:lnTo>
                  <a:pt x="480" y="16"/>
                </a:lnTo>
                <a:lnTo>
                  <a:pt x="486" y="19"/>
                </a:lnTo>
                <a:lnTo>
                  <a:pt x="494" y="22"/>
                </a:lnTo>
                <a:lnTo>
                  <a:pt x="500" y="24"/>
                </a:lnTo>
                <a:lnTo>
                  <a:pt x="505" y="28"/>
                </a:lnTo>
                <a:lnTo>
                  <a:pt x="511" y="32"/>
                </a:lnTo>
                <a:lnTo>
                  <a:pt x="517" y="35"/>
                </a:lnTo>
                <a:lnTo>
                  <a:pt x="523" y="39"/>
                </a:lnTo>
                <a:lnTo>
                  <a:pt x="529" y="42"/>
                </a:lnTo>
                <a:lnTo>
                  <a:pt x="535" y="47"/>
                </a:lnTo>
                <a:lnTo>
                  <a:pt x="540" y="52"/>
                </a:lnTo>
                <a:lnTo>
                  <a:pt x="546" y="56"/>
                </a:lnTo>
                <a:lnTo>
                  <a:pt x="552" y="61"/>
                </a:lnTo>
                <a:lnTo>
                  <a:pt x="556" y="66"/>
                </a:lnTo>
                <a:lnTo>
                  <a:pt x="562" y="71"/>
                </a:lnTo>
                <a:lnTo>
                  <a:pt x="567" y="77"/>
                </a:lnTo>
                <a:lnTo>
                  <a:pt x="573" y="82"/>
                </a:lnTo>
                <a:lnTo>
                  <a:pt x="578" y="87"/>
                </a:lnTo>
                <a:lnTo>
                  <a:pt x="584" y="93"/>
                </a:lnTo>
                <a:lnTo>
                  <a:pt x="589" y="99"/>
                </a:lnTo>
                <a:lnTo>
                  <a:pt x="594" y="106"/>
                </a:lnTo>
                <a:lnTo>
                  <a:pt x="599" y="112"/>
                </a:lnTo>
                <a:lnTo>
                  <a:pt x="604" y="119"/>
                </a:lnTo>
                <a:lnTo>
                  <a:pt x="610" y="125"/>
                </a:lnTo>
                <a:lnTo>
                  <a:pt x="614" y="131"/>
                </a:lnTo>
                <a:lnTo>
                  <a:pt x="618" y="139"/>
                </a:lnTo>
                <a:lnTo>
                  <a:pt x="623" y="145"/>
                </a:lnTo>
                <a:lnTo>
                  <a:pt x="628" y="153"/>
                </a:lnTo>
                <a:lnTo>
                  <a:pt x="632" y="160"/>
                </a:lnTo>
                <a:lnTo>
                  <a:pt x="637" y="168"/>
                </a:lnTo>
                <a:lnTo>
                  <a:pt x="641" y="175"/>
                </a:lnTo>
                <a:lnTo>
                  <a:pt x="646" y="184"/>
                </a:lnTo>
                <a:lnTo>
                  <a:pt x="649" y="191"/>
                </a:lnTo>
                <a:lnTo>
                  <a:pt x="654" y="200"/>
                </a:lnTo>
                <a:lnTo>
                  <a:pt x="658" y="209"/>
                </a:lnTo>
                <a:lnTo>
                  <a:pt x="661" y="216"/>
                </a:lnTo>
                <a:lnTo>
                  <a:pt x="665" y="225"/>
                </a:lnTo>
                <a:lnTo>
                  <a:pt x="669" y="234"/>
                </a:lnTo>
                <a:lnTo>
                  <a:pt x="672" y="243"/>
                </a:lnTo>
                <a:lnTo>
                  <a:pt x="676" y="252"/>
                </a:lnTo>
                <a:lnTo>
                  <a:pt x="680" y="261"/>
                </a:lnTo>
                <a:lnTo>
                  <a:pt x="683" y="270"/>
                </a:lnTo>
                <a:lnTo>
                  <a:pt x="687" y="279"/>
                </a:lnTo>
                <a:lnTo>
                  <a:pt x="689" y="289"/>
                </a:lnTo>
                <a:lnTo>
                  <a:pt x="693" y="299"/>
                </a:lnTo>
                <a:lnTo>
                  <a:pt x="695" y="308"/>
                </a:lnTo>
                <a:lnTo>
                  <a:pt x="699" y="318"/>
                </a:lnTo>
                <a:lnTo>
                  <a:pt x="701" y="328"/>
                </a:lnTo>
                <a:lnTo>
                  <a:pt x="704" y="337"/>
                </a:lnTo>
                <a:lnTo>
                  <a:pt x="706" y="348"/>
                </a:lnTo>
                <a:lnTo>
                  <a:pt x="709" y="358"/>
                </a:lnTo>
                <a:lnTo>
                  <a:pt x="711" y="368"/>
                </a:lnTo>
                <a:lnTo>
                  <a:pt x="713" y="378"/>
                </a:lnTo>
                <a:lnTo>
                  <a:pt x="716" y="389"/>
                </a:lnTo>
                <a:lnTo>
                  <a:pt x="718" y="400"/>
                </a:lnTo>
                <a:lnTo>
                  <a:pt x="719" y="410"/>
                </a:lnTo>
                <a:lnTo>
                  <a:pt x="722" y="420"/>
                </a:lnTo>
                <a:lnTo>
                  <a:pt x="723" y="431"/>
                </a:lnTo>
                <a:lnTo>
                  <a:pt x="724" y="442"/>
                </a:lnTo>
                <a:lnTo>
                  <a:pt x="727" y="453"/>
                </a:lnTo>
                <a:lnTo>
                  <a:pt x="728" y="464"/>
                </a:lnTo>
                <a:lnTo>
                  <a:pt x="729" y="475"/>
                </a:lnTo>
                <a:lnTo>
                  <a:pt x="730" y="485"/>
                </a:lnTo>
                <a:lnTo>
                  <a:pt x="731" y="497"/>
                </a:lnTo>
                <a:lnTo>
                  <a:pt x="733" y="508"/>
                </a:lnTo>
                <a:lnTo>
                  <a:pt x="733" y="519"/>
                </a:lnTo>
                <a:lnTo>
                  <a:pt x="734" y="530"/>
                </a:lnTo>
                <a:lnTo>
                  <a:pt x="734" y="541"/>
                </a:lnTo>
                <a:lnTo>
                  <a:pt x="735" y="553"/>
                </a:lnTo>
                <a:lnTo>
                  <a:pt x="735" y="564"/>
                </a:lnTo>
                <a:lnTo>
                  <a:pt x="735" y="575"/>
                </a:lnTo>
                <a:lnTo>
                  <a:pt x="735" y="586"/>
                </a:lnTo>
                <a:lnTo>
                  <a:pt x="735" y="598"/>
                </a:lnTo>
                <a:lnTo>
                  <a:pt x="735" y="610"/>
                </a:lnTo>
                <a:lnTo>
                  <a:pt x="735" y="620"/>
                </a:lnTo>
                <a:lnTo>
                  <a:pt x="735" y="632"/>
                </a:lnTo>
                <a:lnTo>
                  <a:pt x="735" y="644"/>
                </a:lnTo>
                <a:lnTo>
                  <a:pt x="734" y="655"/>
                </a:lnTo>
                <a:lnTo>
                  <a:pt x="734" y="667"/>
                </a:lnTo>
                <a:close/>
              </a:path>
            </a:pathLst>
          </a:custGeom>
          <a:solidFill>
            <a:srgbClr val="FF0000"/>
          </a:solidFill>
          <a:ln w="428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8027988" y="25908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8188325" y="27527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1</a:t>
            </a:r>
            <a:endParaRPr lang="en-US"/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8167688" y="4291013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57" name="Rectangle 10"/>
          <p:cNvSpPr>
            <a:spLocks noChangeArrowheads="1"/>
          </p:cNvSpPr>
          <p:nvPr/>
        </p:nvSpPr>
        <p:spPr bwMode="auto">
          <a:xfrm>
            <a:off x="8328025" y="4452938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2</a:t>
            </a:r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H="1">
            <a:off x="4167188" y="3086100"/>
            <a:ext cx="95250" cy="142875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3740150" y="40132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3900488" y="41751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3</a:t>
            </a:r>
            <a:endParaRPr lang="en-US"/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8204200" y="3506788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z</a:t>
            </a:r>
            <a:endParaRPr lang="en-US"/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8364538" y="3668713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63" name="Oval 16"/>
          <p:cNvSpPr>
            <a:spLocks noChangeArrowheads="1"/>
          </p:cNvSpPr>
          <p:nvPr/>
        </p:nvSpPr>
        <p:spPr bwMode="auto">
          <a:xfrm>
            <a:off x="6997700" y="3989388"/>
            <a:ext cx="252413" cy="225425"/>
          </a:xfrm>
          <a:prstGeom prst="ellipse">
            <a:avLst/>
          </a:prstGeom>
          <a:solidFill>
            <a:srgbClr val="000000"/>
          </a:solidFill>
          <a:ln w="587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7"/>
          <p:cNvSpPr>
            <a:spLocks/>
          </p:cNvSpPr>
          <p:nvPr/>
        </p:nvSpPr>
        <p:spPr bwMode="auto">
          <a:xfrm>
            <a:off x="960438" y="4483100"/>
            <a:ext cx="7524750" cy="273050"/>
          </a:xfrm>
          <a:custGeom>
            <a:avLst/>
            <a:gdLst/>
            <a:ahLst/>
            <a:cxnLst>
              <a:cxn ang="0">
                <a:pos x="0" y="359"/>
              </a:cxn>
              <a:cxn ang="0">
                <a:pos x="8077" y="0"/>
              </a:cxn>
              <a:cxn ang="0">
                <a:pos x="18959" y="686"/>
              </a:cxn>
            </a:cxnLst>
            <a:rect l="0" t="0" r="r" b="b"/>
            <a:pathLst>
              <a:path w="18959" h="686">
                <a:moveTo>
                  <a:pt x="0" y="359"/>
                </a:moveTo>
                <a:lnTo>
                  <a:pt x="8077" y="0"/>
                </a:lnTo>
                <a:lnTo>
                  <a:pt x="18959" y="686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4381500" y="3181350"/>
            <a:ext cx="615950" cy="187325"/>
          </a:xfrm>
          <a:custGeom>
            <a:avLst/>
            <a:gdLst/>
            <a:ahLst/>
            <a:cxnLst>
              <a:cxn ang="0">
                <a:pos x="0" y="475"/>
              </a:cxn>
              <a:cxn ang="0">
                <a:pos x="42" y="0"/>
              </a:cxn>
              <a:cxn ang="0">
                <a:pos x="1553" y="57"/>
              </a:cxn>
            </a:cxnLst>
            <a:rect l="0" t="0" r="r" b="b"/>
            <a:pathLst>
              <a:path w="1553" h="475">
                <a:moveTo>
                  <a:pt x="0" y="475"/>
                </a:moveTo>
                <a:lnTo>
                  <a:pt x="42" y="0"/>
                </a:lnTo>
                <a:lnTo>
                  <a:pt x="1553" y="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19"/>
          <p:cNvSpPr>
            <a:spLocks/>
          </p:cNvSpPr>
          <p:nvPr/>
        </p:nvSpPr>
        <p:spPr bwMode="auto">
          <a:xfrm>
            <a:off x="4914900" y="3173413"/>
            <a:ext cx="117475" cy="523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97" y="76"/>
              </a:cxn>
              <a:cxn ang="0">
                <a:pos x="0" y="131"/>
              </a:cxn>
              <a:cxn ang="0">
                <a:pos x="62" y="68"/>
              </a:cxn>
              <a:cxn ang="0">
                <a:pos x="5" y="0"/>
              </a:cxn>
            </a:cxnLst>
            <a:rect l="0" t="0" r="r" b="b"/>
            <a:pathLst>
              <a:path w="297" h="131">
                <a:moveTo>
                  <a:pt x="5" y="0"/>
                </a:moveTo>
                <a:lnTo>
                  <a:pt x="297" y="76"/>
                </a:lnTo>
                <a:lnTo>
                  <a:pt x="0" y="131"/>
                </a:lnTo>
                <a:lnTo>
                  <a:pt x="62" y="68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 flipV="1">
            <a:off x="7115175" y="3957638"/>
            <a:ext cx="1588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7113588" y="3817938"/>
            <a:ext cx="1587" cy="112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 flipH="1" flipV="1">
            <a:off x="7112000" y="3679825"/>
            <a:ext cx="1588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 flipV="1">
            <a:off x="7110413" y="3540125"/>
            <a:ext cx="1587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H="1" flipV="1">
            <a:off x="7108825" y="3400425"/>
            <a:ext cx="1588" cy="112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 flipH="1" flipV="1">
            <a:off x="7107238" y="3262313"/>
            <a:ext cx="1587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26"/>
          <p:cNvSpPr>
            <a:spLocks noChangeShapeType="1"/>
          </p:cNvSpPr>
          <p:nvPr/>
        </p:nvSpPr>
        <p:spPr bwMode="auto">
          <a:xfrm flipH="1" flipV="1">
            <a:off x="7105650" y="3122613"/>
            <a:ext cx="1588" cy="111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V="1">
            <a:off x="7105650" y="3070225"/>
            <a:ext cx="1588" cy="2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auto">
          <a:xfrm flipV="1">
            <a:off x="7107238" y="4097338"/>
            <a:ext cx="14287" cy="10953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H="1">
            <a:off x="7372350" y="3783013"/>
            <a:ext cx="773113" cy="22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30"/>
          <p:cNvSpPr>
            <a:spLocks/>
          </p:cNvSpPr>
          <p:nvPr/>
        </p:nvSpPr>
        <p:spPr bwMode="auto">
          <a:xfrm>
            <a:off x="7339013" y="3959225"/>
            <a:ext cx="119062" cy="55563"/>
          </a:xfrm>
          <a:custGeom>
            <a:avLst/>
            <a:gdLst/>
            <a:ahLst/>
            <a:cxnLst>
              <a:cxn ang="0">
                <a:pos x="302" y="124"/>
              </a:cxn>
              <a:cxn ang="0">
                <a:pos x="0" y="141"/>
              </a:cxn>
              <a:cxn ang="0">
                <a:pos x="257" y="0"/>
              </a:cxn>
              <a:cxn ang="0">
                <a:pos x="223" y="78"/>
              </a:cxn>
              <a:cxn ang="0">
                <a:pos x="302" y="124"/>
              </a:cxn>
            </a:cxnLst>
            <a:rect l="0" t="0" r="r" b="b"/>
            <a:pathLst>
              <a:path w="302" h="141">
                <a:moveTo>
                  <a:pt x="302" y="124"/>
                </a:moveTo>
                <a:lnTo>
                  <a:pt x="0" y="141"/>
                </a:lnTo>
                <a:lnTo>
                  <a:pt x="257" y="0"/>
                </a:lnTo>
                <a:lnTo>
                  <a:pt x="223" y="78"/>
                </a:lnTo>
                <a:lnTo>
                  <a:pt x="302" y="12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Rectangle 31"/>
          <p:cNvSpPr>
            <a:spLocks noChangeArrowheads="1"/>
          </p:cNvSpPr>
          <p:nvPr/>
        </p:nvSpPr>
        <p:spPr bwMode="auto">
          <a:xfrm>
            <a:off x="6215063" y="2362200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6019800" y="2193925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80" name="Freeform 33"/>
          <p:cNvSpPr>
            <a:spLocks/>
          </p:cNvSpPr>
          <p:nvPr/>
        </p:nvSpPr>
        <p:spPr bwMode="auto">
          <a:xfrm>
            <a:off x="4076700" y="3411538"/>
            <a:ext cx="292100" cy="517525"/>
          </a:xfrm>
          <a:custGeom>
            <a:avLst/>
            <a:gdLst/>
            <a:ahLst/>
            <a:cxnLst>
              <a:cxn ang="0">
                <a:pos x="729" y="723"/>
              </a:cxn>
              <a:cxn ang="0">
                <a:pos x="719" y="791"/>
              </a:cxn>
              <a:cxn ang="0">
                <a:pos x="706" y="856"/>
              </a:cxn>
              <a:cxn ang="0">
                <a:pos x="689" y="921"/>
              </a:cxn>
              <a:cxn ang="0">
                <a:pos x="669" y="982"/>
              </a:cxn>
              <a:cxn ang="0">
                <a:pos x="645" y="1039"/>
              </a:cxn>
              <a:cxn ang="0">
                <a:pos x="618" y="1091"/>
              </a:cxn>
              <a:cxn ang="0">
                <a:pos x="588" y="1139"/>
              </a:cxn>
              <a:cxn ang="0">
                <a:pos x="555" y="1182"/>
              </a:cxn>
              <a:cxn ang="0">
                <a:pos x="521" y="1219"/>
              </a:cxn>
              <a:cxn ang="0">
                <a:pos x="485" y="1249"/>
              </a:cxn>
              <a:cxn ang="0">
                <a:pos x="449" y="1273"/>
              </a:cxn>
              <a:cxn ang="0">
                <a:pos x="410" y="1291"/>
              </a:cxn>
              <a:cxn ang="0">
                <a:pos x="372" y="1300"/>
              </a:cxn>
              <a:cxn ang="0">
                <a:pos x="333" y="1303"/>
              </a:cxn>
              <a:cxn ang="0">
                <a:pos x="296" y="1299"/>
              </a:cxn>
              <a:cxn ang="0">
                <a:pos x="258" y="1287"/>
              </a:cxn>
              <a:cxn ang="0">
                <a:pos x="222" y="1269"/>
              </a:cxn>
              <a:cxn ang="0">
                <a:pos x="187" y="1243"/>
              </a:cxn>
              <a:cxn ang="0">
                <a:pos x="154" y="1212"/>
              </a:cxn>
              <a:cxn ang="0">
                <a:pos x="124" y="1174"/>
              </a:cxn>
              <a:cxn ang="0">
                <a:pos x="97" y="1130"/>
              </a:cxn>
              <a:cxn ang="0">
                <a:pos x="72" y="1082"/>
              </a:cxn>
              <a:cxn ang="0">
                <a:pos x="51" y="1028"/>
              </a:cxn>
              <a:cxn ang="0">
                <a:pos x="33" y="970"/>
              </a:cxn>
              <a:cxn ang="0">
                <a:pos x="19" y="908"/>
              </a:cxn>
              <a:cxn ang="0">
                <a:pos x="8" y="845"/>
              </a:cxn>
              <a:cxn ang="0">
                <a:pos x="2" y="778"/>
              </a:cxn>
              <a:cxn ang="0">
                <a:pos x="0" y="710"/>
              </a:cxn>
              <a:cxn ang="0">
                <a:pos x="2" y="642"/>
              </a:cxn>
              <a:cxn ang="0">
                <a:pos x="7" y="573"/>
              </a:cxn>
              <a:cxn ang="0">
                <a:pos x="17" y="506"/>
              </a:cxn>
              <a:cxn ang="0">
                <a:pos x="31" y="440"/>
              </a:cxn>
              <a:cxn ang="0">
                <a:pos x="48" y="377"/>
              </a:cxn>
              <a:cxn ang="0">
                <a:pos x="69" y="316"/>
              </a:cxn>
              <a:cxn ang="0">
                <a:pos x="93" y="259"/>
              </a:cxn>
              <a:cxn ang="0">
                <a:pos x="121" y="207"/>
              </a:cxn>
              <a:cxn ang="0">
                <a:pos x="151" y="159"/>
              </a:cxn>
              <a:cxn ang="0">
                <a:pos x="182" y="117"/>
              </a:cxn>
              <a:cxn ang="0">
                <a:pos x="217" y="81"/>
              </a:cxn>
              <a:cxn ang="0">
                <a:pos x="253" y="51"/>
              </a:cxn>
              <a:cxn ang="0">
                <a:pos x="290" y="27"/>
              </a:cxn>
              <a:cxn ang="0">
                <a:pos x="328" y="11"/>
              </a:cxn>
              <a:cxn ang="0">
                <a:pos x="367" y="2"/>
              </a:cxn>
              <a:cxn ang="0">
                <a:pos x="406" y="0"/>
              </a:cxn>
              <a:cxn ang="0">
                <a:pos x="444" y="4"/>
              </a:cxn>
              <a:cxn ang="0">
                <a:pos x="480" y="16"/>
              </a:cxn>
              <a:cxn ang="0">
                <a:pos x="517" y="35"/>
              </a:cxn>
              <a:cxn ang="0">
                <a:pos x="552" y="61"/>
              </a:cxn>
              <a:cxn ang="0">
                <a:pos x="584" y="93"/>
              </a:cxn>
              <a:cxn ang="0">
                <a:pos x="614" y="131"/>
              </a:cxn>
              <a:cxn ang="0">
                <a:pos x="641" y="175"/>
              </a:cxn>
              <a:cxn ang="0">
                <a:pos x="665" y="225"/>
              </a:cxn>
              <a:cxn ang="0">
                <a:pos x="687" y="279"/>
              </a:cxn>
              <a:cxn ang="0">
                <a:pos x="704" y="337"/>
              </a:cxn>
              <a:cxn ang="0">
                <a:pos x="718" y="400"/>
              </a:cxn>
              <a:cxn ang="0">
                <a:pos x="728" y="464"/>
              </a:cxn>
              <a:cxn ang="0">
                <a:pos x="734" y="530"/>
              </a:cxn>
              <a:cxn ang="0">
                <a:pos x="735" y="598"/>
              </a:cxn>
              <a:cxn ang="0">
                <a:pos x="734" y="667"/>
              </a:cxn>
            </a:cxnLst>
            <a:rect l="0" t="0" r="r" b="b"/>
            <a:pathLst>
              <a:path w="735" h="1303">
                <a:moveTo>
                  <a:pt x="734" y="667"/>
                </a:moveTo>
                <a:lnTo>
                  <a:pt x="733" y="677"/>
                </a:lnTo>
                <a:lnTo>
                  <a:pt x="731" y="689"/>
                </a:lnTo>
                <a:lnTo>
                  <a:pt x="731" y="701"/>
                </a:lnTo>
                <a:lnTo>
                  <a:pt x="730" y="712"/>
                </a:lnTo>
                <a:lnTo>
                  <a:pt x="729" y="723"/>
                </a:lnTo>
                <a:lnTo>
                  <a:pt x="728" y="735"/>
                </a:lnTo>
                <a:lnTo>
                  <a:pt x="725" y="746"/>
                </a:lnTo>
                <a:lnTo>
                  <a:pt x="724" y="758"/>
                </a:lnTo>
                <a:lnTo>
                  <a:pt x="723" y="768"/>
                </a:lnTo>
                <a:lnTo>
                  <a:pt x="721" y="779"/>
                </a:lnTo>
                <a:lnTo>
                  <a:pt x="719" y="791"/>
                </a:lnTo>
                <a:lnTo>
                  <a:pt x="717" y="802"/>
                </a:lnTo>
                <a:lnTo>
                  <a:pt x="716" y="813"/>
                </a:lnTo>
                <a:lnTo>
                  <a:pt x="713" y="824"/>
                </a:lnTo>
                <a:lnTo>
                  <a:pt x="711" y="835"/>
                </a:lnTo>
                <a:lnTo>
                  <a:pt x="709" y="846"/>
                </a:lnTo>
                <a:lnTo>
                  <a:pt x="706" y="856"/>
                </a:lnTo>
                <a:lnTo>
                  <a:pt x="704" y="868"/>
                </a:lnTo>
                <a:lnTo>
                  <a:pt x="700" y="879"/>
                </a:lnTo>
                <a:lnTo>
                  <a:pt x="698" y="889"/>
                </a:lnTo>
                <a:lnTo>
                  <a:pt x="695" y="899"/>
                </a:lnTo>
                <a:lnTo>
                  <a:pt x="692" y="910"/>
                </a:lnTo>
                <a:lnTo>
                  <a:pt x="689" y="921"/>
                </a:lnTo>
                <a:lnTo>
                  <a:pt x="686" y="931"/>
                </a:lnTo>
                <a:lnTo>
                  <a:pt x="682" y="941"/>
                </a:lnTo>
                <a:lnTo>
                  <a:pt x="680" y="952"/>
                </a:lnTo>
                <a:lnTo>
                  <a:pt x="676" y="961"/>
                </a:lnTo>
                <a:lnTo>
                  <a:pt x="672" y="971"/>
                </a:lnTo>
                <a:lnTo>
                  <a:pt x="669" y="982"/>
                </a:lnTo>
                <a:lnTo>
                  <a:pt x="665" y="991"/>
                </a:lnTo>
                <a:lnTo>
                  <a:pt x="660" y="1001"/>
                </a:lnTo>
                <a:lnTo>
                  <a:pt x="657" y="1011"/>
                </a:lnTo>
                <a:lnTo>
                  <a:pt x="653" y="1019"/>
                </a:lnTo>
                <a:lnTo>
                  <a:pt x="648" y="1029"/>
                </a:lnTo>
                <a:lnTo>
                  <a:pt x="645" y="1039"/>
                </a:lnTo>
                <a:lnTo>
                  <a:pt x="640" y="1047"/>
                </a:lnTo>
                <a:lnTo>
                  <a:pt x="636" y="1057"/>
                </a:lnTo>
                <a:lnTo>
                  <a:pt x="631" y="1065"/>
                </a:lnTo>
                <a:lnTo>
                  <a:pt x="626" y="1074"/>
                </a:lnTo>
                <a:lnTo>
                  <a:pt x="622" y="1083"/>
                </a:lnTo>
                <a:lnTo>
                  <a:pt x="618" y="1091"/>
                </a:lnTo>
                <a:lnTo>
                  <a:pt x="613" y="1100"/>
                </a:lnTo>
                <a:lnTo>
                  <a:pt x="608" y="1108"/>
                </a:lnTo>
                <a:lnTo>
                  <a:pt x="604" y="1116"/>
                </a:lnTo>
                <a:lnTo>
                  <a:pt x="597" y="1123"/>
                </a:lnTo>
                <a:lnTo>
                  <a:pt x="593" y="1132"/>
                </a:lnTo>
                <a:lnTo>
                  <a:pt x="588" y="1139"/>
                </a:lnTo>
                <a:lnTo>
                  <a:pt x="583" y="1147"/>
                </a:lnTo>
                <a:lnTo>
                  <a:pt x="577" y="1154"/>
                </a:lnTo>
                <a:lnTo>
                  <a:pt x="572" y="1161"/>
                </a:lnTo>
                <a:lnTo>
                  <a:pt x="566" y="1168"/>
                </a:lnTo>
                <a:lnTo>
                  <a:pt x="561" y="1175"/>
                </a:lnTo>
                <a:lnTo>
                  <a:pt x="555" y="1182"/>
                </a:lnTo>
                <a:lnTo>
                  <a:pt x="550" y="1189"/>
                </a:lnTo>
                <a:lnTo>
                  <a:pt x="544" y="1195"/>
                </a:lnTo>
                <a:lnTo>
                  <a:pt x="538" y="1201"/>
                </a:lnTo>
                <a:lnTo>
                  <a:pt x="533" y="1207"/>
                </a:lnTo>
                <a:lnTo>
                  <a:pt x="527" y="1213"/>
                </a:lnTo>
                <a:lnTo>
                  <a:pt x="521" y="1219"/>
                </a:lnTo>
                <a:lnTo>
                  <a:pt x="515" y="1224"/>
                </a:lnTo>
                <a:lnTo>
                  <a:pt x="509" y="1230"/>
                </a:lnTo>
                <a:lnTo>
                  <a:pt x="503" y="1235"/>
                </a:lnTo>
                <a:lnTo>
                  <a:pt x="497" y="1240"/>
                </a:lnTo>
                <a:lnTo>
                  <a:pt x="491" y="1245"/>
                </a:lnTo>
                <a:lnTo>
                  <a:pt x="485" y="1249"/>
                </a:lnTo>
                <a:lnTo>
                  <a:pt x="479" y="1254"/>
                </a:lnTo>
                <a:lnTo>
                  <a:pt x="473" y="1257"/>
                </a:lnTo>
                <a:lnTo>
                  <a:pt x="467" y="1262"/>
                </a:lnTo>
                <a:lnTo>
                  <a:pt x="461" y="1266"/>
                </a:lnTo>
                <a:lnTo>
                  <a:pt x="455" y="1269"/>
                </a:lnTo>
                <a:lnTo>
                  <a:pt x="449" y="1273"/>
                </a:lnTo>
                <a:lnTo>
                  <a:pt x="442" y="1277"/>
                </a:lnTo>
                <a:lnTo>
                  <a:pt x="436" y="1280"/>
                </a:lnTo>
                <a:lnTo>
                  <a:pt x="430" y="1282"/>
                </a:lnTo>
                <a:lnTo>
                  <a:pt x="424" y="1285"/>
                </a:lnTo>
                <a:lnTo>
                  <a:pt x="416" y="1287"/>
                </a:lnTo>
                <a:lnTo>
                  <a:pt x="410" y="1291"/>
                </a:lnTo>
                <a:lnTo>
                  <a:pt x="404" y="1293"/>
                </a:lnTo>
                <a:lnTo>
                  <a:pt x="397" y="1294"/>
                </a:lnTo>
                <a:lnTo>
                  <a:pt x="391" y="1296"/>
                </a:lnTo>
                <a:lnTo>
                  <a:pt x="385" y="1298"/>
                </a:lnTo>
                <a:lnTo>
                  <a:pt x="378" y="1299"/>
                </a:lnTo>
                <a:lnTo>
                  <a:pt x="372" y="1300"/>
                </a:lnTo>
                <a:lnTo>
                  <a:pt x="366" y="1301"/>
                </a:lnTo>
                <a:lnTo>
                  <a:pt x="358" y="1302"/>
                </a:lnTo>
                <a:lnTo>
                  <a:pt x="352" y="1302"/>
                </a:lnTo>
                <a:lnTo>
                  <a:pt x="346" y="1303"/>
                </a:lnTo>
                <a:lnTo>
                  <a:pt x="339" y="1303"/>
                </a:lnTo>
                <a:lnTo>
                  <a:pt x="333" y="1303"/>
                </a:lnTo>
                <a:lnTo>
                  <a:pt x="327" y="1302"/>
                </a:lnTo>
                <a:lnTo>
                  <a:pt x="321" y="1302"/>
                </a:lnTo>
                <a:lnTo>
                  <a:pt x="314" y="1302"/>
                </a:lnTo>
                <a:lnTo>
                  <a:pt x="308" y="1301"/>
                </a:lnTo>
                <a:lnTo>
                  <a:pt x="302" y="1300"/>
                </a:lnTo>
                <a:lnTo>
                  <a:pt x="296" y="1299"/>
                </a:lnTo>
                <a:lnTo>
                  <a:pt x="288" y="1297"/>
                </a:lnTo>
                <a:lnTo>
                  <a:pt x="282" y="1296"/>
                </a:lnTo>
                <a:lnTo>
                  <a:pt x="276" y="1294"/>
                </a:lnTo>
                <a:lnTo>
                  <a:pt x="270" y="1292"/>
                </a:lnTo>
                <a:lnTo>
                  <a:pt x="264" y="1290"/>
                </a:lnTo>
                <a:lnTo>
                  <a:pt x="258" y="1287"/>
                </a:lnTo>
                <a:lnTo>
                  <a:pt x="251" y="1285"/>
                </a:lnTo>
                <a:lnTo>
                  <a:pt x="245" y="1282"/>
                </a:lnTo>
                <a:lnTo>
                  <a:pt x="239" y="1279"/>
                </a:lnTo>
                <a:lnTo>
                  <a:pt x="233" y="1276"/>
                </a:lnTo>
                <a:lnTo>
                  <a:pt x="228" y="1272"/>
                </a:lnTo>
                <a:lnTo>
                  <a:pt x="222" y="1269"/>
                </a:lnTo>
                <a:lnTo>
                  <a:pt x="216" y="1265"/>
                </a:lnTo>
                <a:lnTo>
                  <a:pt x="210" y="1262"/>
                </a:lnTo>
                <a:lnTo>
                  <a:pt x="204" y="1257"/>
                </a:lnTo>
                <a:lnTo>
                  <a:pt x="198" y="1253"/>
                </a:lnTo>
                <a:lnTo>
                  <a:pt x="193" y="1249"/>
                </a:lnTo>
                <a:lnTo>
                  <a:pt x="187" y="1243"/>
                </a:lnTo>
                <a:lnTo>
                  <a:pt x="181" y="1239"/>
                </a:lnTo>
                <a:lnTo>
                  <a:pt x="176" y="1234"/>
                </a:lnTo>
                <a:lnTo>
                  <a:pt x="170" y="1228"/>
                </a:lnTo>
                <a:lnTo>
                  <a:pt x="165" y="1223"/>
                </a:lnTo>
                <a:lnTo>
                  <a:pt x="159" y="1218"/>
                </a:lnTo>
                <a:lnTo>
                  <a:pt x="154" y="1212"/>
                </a:lnTo>
                <a:lnTo>
                  <a:pt x="150" y="1206"/>
                </a:lnTo>
                <a:lnTo>
                  <a:pt x="144" y="1199"/>
                </a:lnTo>
                <a:lnTo>
                  <a:pt x="139" y="1194"/>
                </a:lnTo>
                <a:lnTo>
                  <a:pt x="134" y="1188"/>
                </a:lnTo>
                <a:lnTo>
                  <a:pt x="129" y="1181"/>
                </a:lnTo>
                <a:lnTo>
                  <a:pt x="124" y="1174"/>
                </a:lnTo>
                <a:lnTo>
                  <a:pt x="119" y="1167"/>
                </a:lnTo>
                <a:lnTo>
                  <a:pt x="115" y="1160"/>
                </a:lnTo>
                <a:lnTo>
                  <a:pt x="110" y="1152"/>
                </a:lnTo>
                <a:lnTo>
                  <a:pt x="105" y="1146"/>
                </a:lnTo>
                <a:lnTo>
                  <a:pt x="101" y="1138"/>
                </a:lnTo>
                <a:lnTo>
                  <a:pt x="97" y="1130"/>
                </a:lnTo>
                <a:lnTo>
                  <a:pt x="93" y="1122"/>
                </a:lnTo>
                <a:lnTo>
                  <a:pt x="88" y="1115"/>
                </a:lnTo>
                <a:lnTo>
                  <a:pt x="84" y="1106"/>
                </a:lnTo>
                <a:lnTo>
                  <a:pt x="80" y="1099"/>
                </a:lnTo>
                <a:lnTo>
                  <a:pt x="76" y="1090"/>
                </a:lnTo>
                <a:lnTo>
                  <a:pt x="72" y="1082"/>
                </a:lnTo>
                <a:lnTo>
                  <a:pt x="69" y="1073"/>
                </a:lnTo>
                <a:lnTo>
                  <a:pt x="65" y="1064"/>
                </a:lnTo>
                <a:lnTo>
                  <a:pt x="62" y="1055"/>
                </a:lnTo>
                <a:lnTo>
                  <a:pt x="58" y="1046"/>
                </a:lnTo>
                <a:lnTo>
                  <a:pt x="54" y="1036"/>
                </a:lnTo>
                <a:lnTo>
                  <a:pt x="51" y="1028"/>
                </a:lnTo>
                <a:lnTo>
                  <a:pt x="47" y="1018"/>
                </a:lnTo>
                <a:lnTo>
                  <a:pt x="45" y="1009"/>
                </a:lnTo>
                <a:lnTo>
                  <a:pt x="41" y="999"/>
                </a:lnTo>
                <a:lnTo>
                  <a:pt x="39" y="989"/>
                </a:lnTo>
                <a:lnTo>
                  <a:pt x="36" y="980"/>
                </a:lnTo>
                <a:lnTo>
                  <a:pt x="33" y="970"/>
                </a:lnTo>
                <a:lnTo>
                  <a:pt x="30" y="959"/>
                </a:lnTo>
                <a:lnTo>
                  <a:pt x="28" y="950"/>
                </a:lnTo>
                <a:lnTo>
                  <a:pt x="25" y="939"/>
                </a:lnTo>
                <a:lnTo>
                  <a:pt x="23" y="929"/>
                </a:lnTo>
                <a:lnTo>
                  <a:pt x="20" y="919"/>
                </a:lnTo>
                <a:lnTo>
                  <a:pt x="19" y="908"/>
                </a:lnTo>
                <a:lnTo>
                  <a:pt x="17" y="898"/>
                </a:lnTo>
                <a:lnTo>
                  <a:pt x="14" y="887"/>
                </a:lnTo>
                <a:lnTo>
                  <a:pt x="13" y="877"/>
                </a:lnTo>
                <a:lnTo>
                  <a:pt x="12" y="866"/>
                </a:lnTo>
                <a:lnTo>
                  <a:pt x="10" y="855"/>
                </a:lnTo>
                <a:lnTo>
                  <a:pt x="8" y="845"/>
                </a:lnTo>
                <a:lnTo>
                  <a:pt x="7" y="833"/>
                </a:lnTo>
                <a:lnTo>
                  <a:pt x="6" y="822"/>
                </a:lnTo>
                <a:lnTo>
                  <a:pt x="5" y="811"/>
                </a:lnTo>
                <a:lnTo>
                  <a:pt x="4" y="800"/>
                </a:lnTo>
                <a:lnTo>
                  <a:pt x="4" y="789"/>
                </a:lnTo>
                <a:lnTo>
                  <a:pt x="2" y="778"/>
                </a:lnTo>
                <a:lnTo>
                  <a:pt x="1" y="766"/>
                </a:lnTo>
                <a:lnTo>
                  <a:pt x="1" y="756"/>
                </a:lnTo>
                <a:lnTo>
                  <a:pt x="1" y="744"/>
                </a:lnTo>
                <a:lnTo>
                  <a:pt x="0" y="733"/>
                </a:lnTo>
                <a:lnTo>
                  <a:pt x="0" y="721"/>
                </a:lnTo>
                <a:lnTo>
                  <a:pt x="0" y="710"/>
                </a:lnTo>
                <a:lnTo>
                  <a:pt x="0" y="699"/>
                </a:lnTo>
                <a:lnTo>
                  <a:pt x="0" y="687"/>
                </a:lnTo>
                <a:lnTo>
                  <a:pt x="0" y="676"/>
                </a:lnTo>
                <a:lnTo>
                  <a:pt x="1" y="664"/>
                </a:lnTo>
                <a:lnTo>
                  <a:pt x="1" y="653"/>
                </a:lnTo>
                <a:lnTo>
                  <a:pt x="2" y="642"/>
                </a:lnTo>
                <a:lnTo>
                  <a:pt x="2" y="630"/>
                </a:lnTo>
                <a:lnTo>
                  <a:pt x="4" y="618"/>
                </a:lnTo>
                <a:lnTo>
                  <a:pt x="5" y="608"/>
                </a:lnTo>
                <a:lnTo>
                  <a:pt x="5" y="596"/>
                </a:lnTo>
                <a:lnTo>
                  <a:pt x="6" y="585"/>
                </a:lnTo>
                <a:lnTo>
                  <a:pt x="7" y="573"/>
                </a:lnTo>
                <a:lnTo>
                  <a:pt x="8" y="561"/>
                </a:lnTo>
                <a:lnTo>
                  <a:pt x="11" y="551"/>
                </a:lnTo>
                <a:lnTo>
                  <a:pt x="12" y="539"/>
                </a:lnTo>
                <a:lnTo>
                  <a:pt x="13" y="528"/>
                </a:lnTo>
                <a:lnTo>
                  <a:pt x="16" y="517"/>
                </a:lnTo>
                <a:lnTo>
                  <a:pt x="17" y="506"/>
                </a:lnTo>
                <a:lnTo>
                  <a:pt x="19" y="495"/>
                </a:lnTo>
                <a:lnTo>
                  <a:pt x="22" y="483"/>
                </a:lnTo>
                <a:lnTo>
                  <a:pt x="24" y="472"/>
                </a:lnTo>
                <a:lnTo>
                  <a:pt x="27" y="462"/>
                </a:lnTo>
                <a:lnTo>
                  <a:pt x="29" y="451"/>
                </a:lnTo>
                <a:lnTo>
                  <a:pt x="31" y="440"/>
                </a:lnTo>
                <a:lnTo>
                  <a:pt x="34" y="430"/>
                </a:lnTo>
                <a:lnTo>
                  <a:pt x="36" y="419"/>
                </a:lnTo>
                <a:lnTo>
                  <a:pt x="40" y="408"/>
                </a:lnTo>
                <a:lnTo>
                  <a:pt x="42" y="397"/>
                </a:lnTo>
                <a:lnTo>
                  <a:pt x="45" y="387"/>
                </a:lnTo>
                <a:lnTo>
                  <a:pt x="48" y="377"/>
                </a:lnTo>
                <a:lnTo>
                  <a:pt x="52" y="366"/>
                </a:lnTo>
                <a:lnTo>
                  <a:pt x="55" y="356"/>
                </a:lnTo>
                <a:lnTo>
                  <a:pt x="58" y="346"/>
                </a:lnTo>
                <a:lnTo>
                  <a:pt x="62" y="336"/>
                </a:lnTo>
                <a:lnTo>
                  <a:pt x="65" y="326"/>
                </a:lnTo>
                <a:lnTo>
                  <a:pt x="69" y="316"/>
                </a:lnTo>
                <a:lnTo>
                  <a:pt x="72" y="306"/>
                </a:lnTo>
                <a:lnTo>
                  <a:pt x="77" y="297"/>
                </a:lnTo>
                <a:lnTo>
                  <a:pt x="81" y="287"/>
                </a:lnTo>
                <a:lnTo>
                  <a:pt x="84" y="277"/>
                </a:lnTo>
                <a:lnTo>
                  <a:pt x="89" y="269"/>
                </a:lnTo>
                <a:lnTo>
                  <a:pt x="93" y="259"/>
                </a:lnTo>
                <a:lnTo>
                  <a:pt x="98" y="250"/>
                </a:lnTo>
                <a:lnTo>
                  <a:pt x="103" y="241"/>
                </a:lnTo>
                <a:lnTo>
                  <a:pt x="106" y="232"/>
                </a:lnTo>
                <a:lnTo>
                  <a:pt x="111" y="224"/>
                </a:lnTo>
                <a:lnTo>
                  <a:pt x="116" y="215"/>
                </a:lnTo>
                <a:lnTo>
                  <a:pt x="121" y="207"/>
                </a:lnTo>
                <a:lnTo>
                  <a:pt x="125" y="199"/>
                </a:lnTo>
                <a:lnTo>
                  <a:pt x="130" y="190"/>
                </a:lnTo>
                <a:lnTo>
                  <a:pt x="135" y="182"/>
                </a:lnTo>
                <a:lnTo>
                  <a:pt x="140" y="174"/>
                </a:lnTo>
                <a:lnTo>
                  <a:pt x="145" y="167"/>
                </a:lnTo>
                <a:lnTo>
                  <a:pt x="151" y="159"/>
                </a:lnTo>
                <a:lnTo>
                  <a:pt x="156" y="152"/>
                </a:lnTo>
                <a:lnTo>
                  <a:pt x="161" y="144"/>
                </a:lnTo>
                <a:lnTo>
                  <a:pt x="167" y="138"/>
                </a:lnTo>
                <a:lnTo>
                  <a:pt x="171" y="130"/>
                </a:lnTo>
                <a:lnTo>
                  <a:pt x="177" y="124"/>
                </a:lnTo>
                <a:lnTo>
                  <a:pt x="182" y="117"/>
                </a:lnTo>
                <a:lnTo>
                  <a:pt x="188" y="111"/>
                </a:lnTo>
                <a:lnTo>
                  <a:pt x="194" y="105"/>
                </a:lnTo>
                <a:lnTo>
                  <a:pt x="199" y="98"/>
                </a:lnTo>
                <a:lnTo>
                  <a:pt x="205" y="92"/>
                </a:lnTo>
                <a:lnTo>
                  <a:pt x="211" y="86"/>
                </a:lnTo>
                <a:lnTo>
                  <a:pt x="217" y="81"/>
                </a:lnTo>
                <a:lnTo>
                  <a:pt x="223" y="76"/>
                </a:lnTo>
                <a:lnTo>
                  <a:pt x="229" y="70"/>
                </a:lnTo>
                <a:lnTo>
                  <a:pt x="235" y="65"/>
                </a:lnTo>
                <a:lnTo>
                  <a:pt x="241" y="60"/>
                </a:lnTo>
                <a:lnTo>
                  <a:pt x="247" y="55"/>
                </a:lnTo>
                <a:lnTo>
                  <a:pt x="253" y="51"/>
                </a:lnTo>
                <a:lnTo>
                  <a:pt x="259" y="47"/>
                </a:lnTo>
                <a:lnTo>
                  <a:pt x="266" y="42"/>
                </a:lnTo>
                <a:lnTo>
                  <a:pt x="272" y="38"/>
                </a:lnTo>
                <a:lnTo>
                  <a:pt x="278" y="35"/>
                </a:lnTo>
                <a:lnTo>
                  <a:pt x="284" y="31"/>
                </a:lnTo>
                <a:lnTo>
                  <a:pt x="290" y="27"/>
                </a:lnTo>
                <a:lnTo>
                  <a:pt x="297" y="24"/>
                </a:lnTo>
                <a:lnTo>
                  <a:pt x="303" y="21"/>
                </a:lnTo>
                <a:lnTo>
                  <a:pt x="309" y="18"/>
                </a:lnTo>
                <a:lnTo>
                  <a:pt x="315" y="16"/>
                </a:lnTo>
                <a:lnTo>
                  <a:pt x="322" y="13"/>
                </a:lnTo>
                <a:lnTo>
                  <a:pt x="328" y="11"/>
                </a:lnTo>
                <a:lnTo>
                  <a:pt x="334" y="9"/>
                </a:lnTo>
                <a:lnTo>
                  <a:pt x="342" y="7"/>
                </a:lnTo>
                <a:lnTo>
                  <a:pt x="348" y="5"/>
                </a:lnTo>
                <a:lnTo>
                  <a:pt x="354" y="4"/>
                </a:lnTo>
                <a:lnTo>
                  <a:pt x="361" y="3"/>
                </a:lnTo>
                <a:lnTo>
                  <a:pt x="367" y="2"/>
                </a:lnTo>
                <a:lnTo>
                  <a:pt x="373" y="1"/>
                </a:lnTo>
                <a:lnTo>
                  <a:pt x="380" y="0"/>
                </a:lnTo>
                <a:lnTo>
                  <a:pt x="386" y="0"/>
                </a:lnTo>
                <a:lnTo>
                  <a:pt x="392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9" y="0"/>
                </a:lnTo>
                <a:lnTo>
                  <a:pt x="425" y="1"/>
                </a:lnTo>
                <a:lnTo>
                  <a:pt x="431" y="2"/>
                </a:lnTo>
                <a:lnTo>
                  <a:pt x="437" y="3"/>
                </a:lnTo>
                <a:lnTo>
                  <a:pt x="444" y="4"/>
                </a:lnTo>
                <a:lnTo>
                  <a:pt x="450" y="6"/>
                </a:lnTo>
                <a:lnTo>
                  <a:pt x="456" y="7"/>
                </a:lnTo>
                <a:lnTo>
                  <a:pt x="462" y="9"/>
                </a:lnTo>
                <a:lnTo>
                  <a:pt x="468" y="11"/>
                </a:lnTo>
                <a:lnTo>
                  <a:pt x="474" y="13"/>
                </a:lnTo>
                <a:lnTo>
                  <a:pt x="480" y="16"/>
                </a:lnTo>
                <a:lnTo>
                  <a:pt x="486" y="19"/>
                </a:lnTo>
                <a:lnTo>
                  <a:pt x="494" y="22"/>
                </a:lnTo>
                <a:lnTo>
                  <a:pt x="500" y="24"/>
                </a:lnTo>
                <a:lnTo>
                  <a:pt x="505" y="28"/>
                </a:lnTo>
                <a:lnTo>
                  <a:pt x="511" y="32"/>
                </a:lnTo>
                <a:lnTo>
                  <a:pt x="517" y="35"/>
                </a:lnTo>
                <a:lnTo>
                  <a:pt x="523" y="39"/>
                </a:lnTo>
                <a:lnTo>
                  <a:pt x="529" y="42"/>
                </a:lnTo>
                <a:lnTo>
                  <a:pt x="535" y="47"/>
                </a:lnTo>
                <a:lnTo>
                  <a:pt x="540" y="52"/>
                </a:lnTo>
                <a:lnTo>
                  <a:pt x="546" y="56"/>
                </a:lnTo>
                <a:lnTo>
                  <a:pt x="552" y="61"/>
                </a:lnTo>
                <a:lnTo>
                  <a:pt x="556" y="66"/>
                </a:lnTo>
                <a:lnTo>
                  <a:pt x="562" y="71"/>
                </a:lnTo>
                <a:lnTo>
                  <a:pt x="567" y="77"/>
                </a:lnTo>
                <a:lnTo>
                  <a:pt x="573" y="82"/>
                </a:lnTo>
                <a:lnTo>
                  <a:pt x="578" y="87"/>
                </a:lnTo>
                <a:lnTo>
                  <a:pt x="584" y="93"/>
                </a:lnTo>
                <a:lnTo>
                  <a:pt x="589" y="99"/>
                </a:lnTo>
                <a:lnTo>
                  <a:pt x="594" y="106"/>
                </a:lnTo>
                <a:lnTo>
                  <a:pt x="599" y="112"/>
                </a:lnTo>
                <a:lnTo>
                  <a:pt x="604" y="119"/>
                </a:lnTo>
                <a:lnTo>
                  <a:pt x="610" y="125"/>
                </a:lnTo>
                <a:lnTo>
                  <a:pt x="614" y="131"/>
                </a:lnTo>
                <a:lnTo>
                  <a:pt x="618" y="139"/>
                </a:lnTo>
                <a:lnTo>
                  <a:pt x="623" y="145"/>
                </a:lnTo>
                <a:lnTo>
                  <a:pt x="628" y="153"/>
                </a:lnTo>
                <a:lnTo>
                  <a:pt x="632" y="160"/>
                </a:lnTo>
                <a:lnTo>
                  <a:pt x="637" y="168"/>
                </a:lnTo>
                <a:lnTo>
                  <a:pt x="641" y="175"/>
                </a:lnTo>
                <a:lnTo>
                  <a:pt x="646" y="184"/>
                </a:lnTo>
                <a:lnTo>
                  <a:pt x="649" y="191"/>
                </a:lnTo>
                <a:lnTo>
                  <a:pt x="654" y="200"/>
                </a:lnTo>
                <a:lnTo>
                  <a:pt x="658" y="209"/>
                </a:lnTo>
                <a:lnTo>
                  <a:pt x="661" y="216"/>
                </a:lnTo>
                <a:lnTo>
                  <a:pt x="665" y="225"/>
                </a:lnTo>
                <a:lnTo>
                  <a:pt x="669" y="234"/>
                </a:lnTo>
                <a:lnTo>
                  <a:pt x="672" y="243"/>
                </a:lnTo>
                <a:lnTo>
                  <a:pt x="676" y="252"/>
                </a:lnTo>
                <a:lnTo>
                  <a:pt x="680" y="261"/>
                </a:lnTo>
                <a:lnTo>
                  <a:pt x="683" y="270"/>
                </a:lnTo>
                <a:lnTo>
                  <a:pt x="687" y="279"/>
                </a:lnTo>
                <a:lnTo>
                  <a:pt x="689" y="289"/>
                </a:lnTo>
                <a:lnTo>
                  <a:pt x="693" y="299"/>
                </a:lnTo>
                <a:lnTo>
                  <a:pt x="695" y="308"/>
                </a:lnTo>
                <a:lnTo>
                  <a:pt x="699" y="318"/>
                </a:lnTo>
                <a:lnTo>
                  <a:pt x="701" y="328"/>
                </a:lnTo>
                <a:lnTo>
                  <a:pt x="704" y="337"/>
                </a:lnTo>
                <a:lnTo>
                  <a:pt x="706" y="348"/>
                </a:lnTo>
                <a:lnTo>
                  <a:pt x="709" y="358"/>
                </a:lnTo>
                <a:lnTo>
                  <a:pt x="711" y="368"/>
                </a:lnTo>
                <a:lnTo>
                  <a:pt x="713" y="378"/>
                </a:lnTo>
                <a:lnTo>
                  <a:pt x="716" y="389"/>
                </a:lnTo>
                <a:lnTo>
                  <a:pt x="718" y="400"/>
                </a:lnTo>
                <a:lnTo>
                  <a:pt x="719" y="410"/>
                </a:lnTo>
                <a:lnTo>
                  <a:pt x="722" y="420"/>
                </a:lnTo>
                <a:lnTo>
                  <a:pt x="723" y="431"/>
                </a:lnTo>
                <a:lnTo>
                  <a:pt x="724" y="442"/>
                </a:lnTo>
                <a:lnTo>
                  <a:pt x="727" y="453"/>
                </a:lnTo>
                <a:lnTo>
                  <a:pt x="728" y="464"/>
                </a:lnTo>
                <a:lnTo>
                  <a:pt x="729" y="475"/>
                </a:lnTo>
                <a:lnTo>
                  <a:pt x="730" y="485"/>
                </a:lnTo>
                <a:lnTo>
                  <a:pt x="731" y="497"/>
                </a:lnTo>
                <a:lnTo>
                  <a:pt x="733" y="508"/>
                </a:lnTo>
                <a:lnTo>
                  <a:pt x="733" y="519"/>
                </a:lnTo>
                <a:lnTo>
                  <a:pt x="734" y="530"/>
                </a:lnTo>
                <a:lnTo>
                  <a:pt x="734" y="541"/>
                </a:lnTo>
                <a:lnTo>
                  <a:pt x="735" y="553"/>
                </a:lnTo>
                <a:lnTo>
                  <a:pt x="735" y="564"/>
                </a:lnTo>
                <a:lnTo>
                  <a:pt x="735" y="575"/>
                </a:lnTo>
                <a:lnTo>
                  <a:pt x="735" y="586"/>
                </a:lnTo>
                <a:lnTo>
                  <a:pt x="735" y="598"/>
                </a:lnTo>
                <a:lnTo>
                  <a:pt x="735" y="610"/>
                </a:lnTo>
                <a:lnTo>
                  <a:pt x="735" y="620"/>
                </a:lnTo>
                <a:lnTo>
                  <a:pt x="735" y="632"/>
                </a:lnTo>
                <a:lnTo>
                  <a:pt x="735" y="644"/>
                </a:lnTo>
                <a:lnTo>
                  <a:pt x="734" y="655"/>
                </a:lnTo>
                <a:lnTo>
                  <a:pt x="734" y="667"/>
                </a:lnTo>
                <a:close/>
              </a:path>
            </a:pathLst>
          </a:custGeom>
          <a:solidFill>
            <a:schemeClr val="accent1"/>
          </a:solidFill>
          <a:ln w="4292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Oval 34"/>
          <p:cNvSpPr>
            <a:spLocks noChangeArrowheads="1"/>
          </p:cNvSpPr>
          <p:nvPr/>
        </p:nvSpPr>
        <p:spPr bwMode="auto">
          <a:xfrm>
            <a:off x="5683250" y="3048000"/>
            <a:ext cx="60325" cy="53975"/>
          </a:xfrm>
          <a:prstGeom prst="ellipse">
            <a:avLst/>
          </a:pr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35"/>
          <p:cNvSpPr>
            <a:spLocks noChangeShapeType="1"/>
          </p:cNvSpPr>
          <p:nvPr/>
        </p:nvSpPr>
        <p:spPr bwMode="auto">
          <a:xfrm flipH="1">
            <a:off x="5829300" y="2438400"/>
            <a:ext cx="1143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36"/>
          <p:cNvSpPr>
            <a:spLocks/>
          </p:cNvSpPr>
          <p:nvPr/>
        </p:nvSpPr>
        <p:spPr bwMode="auto">
          <a:xfrm rot="6211298">
            <a:off x="5757068" y="2853532"/>
            <a:ext cx="119063" cy="50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2" y="107"/>
              </a:cxn>
              <a:cxn ang="0">
                <a:pos x="0" y="128"/>
              </a:cxn>
              <a:cxn ang="0">
                <a:pos x="69" y="72"/>
              </a:cxn>
              <a:cxn ang="0">
                <a:pos x="24" y="0"/>
              </a:cxn>
            </a:cxnLst>
            <a:rect l="0" t="0" r="r" b="b"/>
            <a:pathLst>
              <a:path w="302" h="128">
                <a:moveTo>
                  <a:pt x="24" y="0"/>
                </a:moveTo>
                <a:lnTo>
                  <a:pt x="302" y="107"/>
                </a:lnTo>
                <a:lnTo>
                  <a:pt x="0" y="128"/>
                </a:lnTo>
                <a:lnTo>
                  <a:pt x="69" y="7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Rectangle 37"/>
          <p:cNvSpPr>
            <a:spLocks noChangeArrowheads="1"/>
          </p:cNvSpPr>
          <p:nvPr/>
        </p:nvSpPr>
        <p:spPr bwMode="auto">
          <a:xfrm>
            <a:off x="7513638" y="3249613"/>
            <a:ext cx="139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Symbol" pitchFamily="112" charset="2"/>
              </a:rPr>
              <a:t>q</a:t>
            </a:r>
            <a:endParaRPr lang="en-US"/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7239000" y="3248025"/>
            <a:ext cx="665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if    =e</a:t>
            </a:r>
            <a:endParaRPr lang="en-US"/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7918450" y="3392488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Times New Roman" pitchFamily="112" charset="0"/>
              </a:rPr>
              <a:t>1</a:t>
            </a:r>
            <a:endParaRPr lang="en-US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2435225" y="3241675"/>
            <a:ext cx="136525" cy="3810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79" y="0"/>
              </a:cxn>
              <a:cxn ang="0">
                <a:pos x="344" y="94"/>
              </a:cxn>
            </a:cxnLst>
            <a:rect l="0" t="0" r="r" b="b"/>
            <a:pathLst>
              <a:path w="344" h="94">
                <a:moveTo>
                  <a:pt x="0" y="94"/>
                </a:moveTo>
                <a:lnTo>
                  <a:pt x="179" y="0"/>
                </a:lnTo>
                <a:lnTo>
                  <a:pt x="344" y="94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2630488" y="33369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2841625" y="3433763"/>
            <a:ext cx="1260475" cy="187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4017963" y="3582988"/>
            <a:ext cx="119062" cy="50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2" y="107"/>
              </a:cxn>
              <a:cxn ang="0">
                <a:pos x="0" y="128"/>
              </a:cxn>
              <a:cxn ang="0">
                <a:pos x="69" y="72"/>
              </a:cxn>
              <a:cxn ang="0">
                <a:pos x="24" y="0"/>
              </a:cxn>
            </a:cxnLst>
            <a:rect l="0" t="0" r="r" b="b"/>
            <a:pathLst>
              <a:path w="302" h="128">
                <a:moveTo>
                  <a:pt x="24" y="0"/>
                </a:moveTo>
                <a:lnTo>
                  <a:pt x="302" y="107"/>
                </a:lnTo>
                <a:lnTo>
                  <a:pt x="0" y="128"/>
                </a:lnTo>
                <a:lnTo>
                  <a:pt x="69" y="7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420938" y="3168650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x</a:t>
            </a:r>
            <a:endParaRPr lang="en-US" dirty="0">
              <a:latin typeface="Arial" charset="0"/>
            </a:endParaRPr>
          </a:p>
        </p:txBody>
      </p:sp>
      <p:sp>
        <p:nvSpPr>
          <p:cNvPr id="87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Problem: GPS reading is not on the graph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Filtering on a Graph: Correction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3" name="AutoShape 3"/>
          <p:cNvSpPr>
            <a:spLocks noChangeAspect="1" noChangeArrowheads="1" noTextEdit="1"/>
          </p:cNvSpPr>
          <p:nvPr/>
        </p:nvSpPr>
        <p:spPr bwMode="auto">
          <a:xfrm>
            <a:off x="762000" y="2719388"/>
            <a:ext cx="784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8027988" y="25908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8188325" y="27527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1</a:t>
            </a:r>
            <a:endParaRPr lang="en-U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8167688" y="4291013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8328025" y="4452938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2</a:t>
            </a:r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flipH="1">
            <a:off x="4167188" y="3086100"/>
            <a:ext cx="95250" cy="1428750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740150" y="4013200"/>
            <a:ext cx="152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e</a:t>
            </a:r>
            <a:endParaRPr 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900488" y="41751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3</a:t>
            </a:r>
            <a:endParaRPr lang="en-U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8204200" y="3506788"/>
            <a:ext cx="15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12" charset="0"/>
              </a:rPr>
              <a:t>z</a:t>
            </a:r>
            <a:endParaRPr lang="en-US"/>
          </a:p>
        </p:txBody>
      </p:sp>
      <p:sp>
        <p:nvSpPr>
          <p:cNvPr id="88" name="Rectangle 12"/>
          <p:cNvSpPr>
            <a:spLocks noChangeArrowheads="1"/>
          </p:cNvSpPr>
          <p:nvPr/>
        </p:nvSpPr>
        <p:spPr bwMode="auto">
          <a:xfrm>
            <a:off x="8364538" y="3668713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89" name="Oval 13"/>
          <p:cNvSpPr>
            <a:spLocks noChangeArrowheads="1"/>
          </p:cNvSpPr>
          <p:nvPr/>
        </p:nvSpPr>
        <p:spPr bwMode="auto">
          <a:xfrm>
            <a:off x="6997700" y="3989388"/>
            <a:ext cx="252413" cy="225425"/>
          </a:xfrm>
          <a:prstGeom prst="ellipse">
            <a:avLst/>
          </a:prstGeom>
          <a:solidFill>
            <a:srgbClr val="000000"/>
          </a:solidFill>
          <a:ln w="587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14"/>
          <p:cNvSpPr>
            <a:spLocks/>
          </p:cNvSpPr>
          <p:nvPr/>
        </p:nvSpPr>
        <p:spPr bwMode="auto">
          <a:xfrm>
            <a:off x="960438" y="4483100"/>
            <a:ext cx="7524750" cy="273050"/>
          </a:xfrm>
          <a:custGeom>
            <a:avLst/>
            <a:gdLst/>
            <a:ahLst/>
            <a:cxnLst>
              <a:cxn ang="0">
                <a:pos x="0" y="359"/>
              </a:cxn>
              <a:cxn ang="0">
                <a:pos x="8077" y="0"/>
              </a:cxn>
              <a:cxn ang="0">
                <a:pos x="18959" y="686"/>
              </a:cxn>
            </a:cxnLst>
            <a:rect l="0" t="0" r="r" b="b"/>
            <a:pathLst>
              <a:path w="18959" h="686">
                <a:moveTo>
                  <a:pt x="0" y="359"/>
                </a:moveTo>
                <a:lnTo>
                  <a:pt x="8077" y="0"/>
                </a:lnTo>
                <a:lnTo>
                  <a:pt x="18959" y="686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15"/>
          <p:cNvSpPr>
            <a:spLocks/>
          </p:cNvSpPr>
          <p:nvPr/>
        </p:nvSpPr>
        <p:spPr bwMode="auto">
          <a:xfrm>
            <a:off x="814388" y="2873375"/>
            <a:ext cx="7743825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19" y="491"/>
              </a:cxn>
              <a:cxn ang="0">
                <a:pos x="19510" y="491"/>
              </a:cxn>
            </a:cxnLst>
            <a:rect l="0" t="0" r="r" b="b"/>
            <a:pathLst>
              <a:path w="19510" h="491">
                <a:moveTo>
                  <a:pt x="0" y="0"/>
                </a:moveTo>
                <a:lnTo>
                  <a:pt x="9019" y="491"/>
                </a:lnTo>
                <a:lnTo>
                  <a:pt x="19510" y="491"/>
                </a:lnTo>
              </a:path>
            </a:pathLst>
          </a:custGeom>
          <a:noFill/>
          <a:ln w="730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16"/>
          <p:cNvSpPr>
            <a:spLocks/>
          </p:cNvSpPr>
          <p:nvPr/>
        </p:nvSpPr>
        <p:spPr bwMode="auto">
          <a:xfrm>
            <a:off x="4319588" y="3935413"/>
            <a:ext cx="625475" cy="479425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0" y="1085"/>
              </a:cxn>
              <a:cxn ang="0">
                <a:pos x="1577" y="1207"/>
              </a:cxn>
            </a:cxnLst>
            <a:rect l="0" t="0" r="r" b="b"/>
            <a:pathLst>
              <a:path w="1577" h="1207">
                <a:moveTo>
                  <a:pt x="102" y="0"/>
                </a:moveTo>
                <a:lnTo>
                  <a:pt x="0" y="1085"/>
                </a:lnTo>
                <a:lnTo>
                  <a:pt x="1577" y="120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17"/>
          <p:cNvSpPr>
            <a:spLocks/>
          </p:cNvSpPr>
          <p:nvPr/>
        </p:nvSpPr>
        <p:spPr bwMode="auto">
          <a:xfrm>
            <a:off x="4860925" y="4383088"/>
            <a:ext cx="119063" cy="508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01" y="87"/>
              </a:cxn>
              <a:cxn ang="0">
                <a:pos x="0" y="131"/>
              </a:cxn>
              <a:cxn ang="0">
                <a:pos x="64" y="69"/>
              </a:cxn>
              <a:cxn ang="0">
                <a:pos x="13" y="0"/>
              </a:cxn>
            </a:cxnLst>
            <a:rect l="0" t="0" r="r" b="b"/>
            <a:pathLst>
              <a:path w="301" h="131">
                <a:moveTo>
                  <a:pt x="13" y="0"/>
                </a:moveTo>
                <a:lnTo>
                  <a:pt x="301" y="87"/>
                </a:lnTo>
                <a:lnTo>
                  <a:pt x="0" y="131"/>
                </a:lnTo>
                <a:lnTo>
                  <a:pt x="64" y="69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 flipV="1">
            <a:off x="7050088" y="4510088"/>
            <a:ext cx="14287" cy="111125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flipV="1">
            <a:off x="7069138" y="4373563"/>
            <a:ext cx="14287" cy="10953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 flipV="1">
            <a:off x="7088188" y="4233863"/>
            <a:ext cx="14287" cy="111125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 flipV="1">
            <a:off x="7107238" y="4097338"/>
            <a:ext cx="14287" cy="109537"/>
          </a:xfrm>
          <a:prstGeom prst="line">
            <a:avLst/>
          </a:prstGeom>
          <a:noFill/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>
            <a:off x="7372350" y="3783013"/>
            <a:ext cx="773113" cy="222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23"/>
          <p:cNvSpPr>
            <a:spLocks/>
          </p:cNvSpPr>
          <p:nvPr/>
        </p:nvSpPr>
        <p:spPr bwMode="auto">
          <a:xfrm>
            <a:off x="7339013" y="3959225"/>
            <a:ext cx="119062" cy="55563"/>
          </a:xfrm>
          <a:custGeom>
            <a:avLst/>
            <a:gdLst/>
            <a:ahLst/>
            <a:cxnLst>
              <a:cxn ang="0">
                <a:pos x="302" y="124"/>
              </a:cxn>
              <a:cxn ang="0">
                <a:pos x="0" y="141"/>
              </a:cxn>
              <a:cxn ang="0">
                <a:pos x="257" y="0"/>
              </a:cxn>
              <a:cxn ang="0">
                <a:pos x="223" y="78"/>
              </a:cxn>
              <a:cxn ang="0">
                <a:pos x="302" y="124"/>
              </a:cxn>
            </a:cxnLst>
            <a:rect l="0" t="0" r="r" b="b"/>
            <a:pathLst>
              <a:path w="302" h="141">
                <a:moveTo>
                  <a:pt x="302" y="124"/>
                </a:moveTo>
                <a:lnTo>
                  <a:pt x="0" y="141"/>
                </a:lnTo>
                <a:lnTo>
                  <a:pt x="257" y="0"/>
                </a:lnTo>
                <a:lnTo>
                  <a:pt x="223" y="78"/>
                </a:lnTo>
                <a:lnTo>
                  <a:pt x="302" y="124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24"/>
          <p:cNvSpPr>
            <a:spLocks/>
          </p:cNvSpPr>
          <p:nvPr/>
        </p:nvSpPr>
        <p:spPr bwMode="auto">
          <a:xfrm rot="5400000">
            <a:off x="5562601" y="4319587"/>
            <a:ext cx="292100" cy="517525"/>
          </a:xfrm>
          <a:custGeom>
            <a:avLst/>
            <a:gdLst/>
            <a:ahLst/>
            <a:cxnLst>
              <a:cxn ang="0">
                <a:pos x="729" y="723"/>
              </a:cxn>
              <a:cxn ang="0">
                <a:pos x="719" y="791"/>
              </a:cxn>
              <a:cxn ang="0">
                <a:pos x="706" y="856"/>
              </a:cxn>
              <a:cxn ang="0">
                <a:pos x="689" y="921"/>
              </a:cxn>
              <a:cxn ang="0">
                <a:pos x="669" y="982"/>
              </a:cxn>
              <a:cxn ang="0">
                <a:pos x="645" y="1039"/>
              </a:cxn>
              <a:cxn ang="0">
                <a:pos x="618" y="1091"/>
              </a:cxn>
              <a:cxn ang="0">
                <a:pos x="588" y="1139"/>
              </a:cxn>
              <a:cxn ang="0">
                <a:pos x="555" y="1182"/>
              </a:cxn>
              <a:cxn ang="0">
                <a:pos x="521" y="1219"/>
              </a:cxn>
              <a:cxn ang="0">
                <a:pos x="485" y="1249"/>
              </a:cxn>
              <a:cxn ang="0">
                <a:pos x="449" y="1273"/>
              </a:cxn>
              <a:cxn ang="0">
                <a:pos x="410" y="1291"/>
              </a:cxn>
              <a:cxn ang="0">
                <a:pos x="372" y="1300"/>
              </a:cxn>
              <a:cxn ang="0">
                <a:pos x="333" y="1303"/>
              </a:cxn>
              <a:cxn ang="0">
                <a:pos x="296" y="1299"/>
              </a:cxn>
              <a:cxn ang="0">
                <a:pos x="258" y="1287"/>
              </a:cxn>
              <a:cxn ang="0">
                <a:pos x="222" y="1269"/>
              </a:cxn>
              <a:cxn ang="0">
                <a:pos x="187" y="1243"/>
              </a:cxn>
              <a:cxn ang="0">
                <a:pos x="154" y="1212"/>
              </a:cxn>
              <a:cxn ang="0">
                <a:pos x="124" y="1174"/>
              </a:cxn>
              <a:cxn ang="0">
                <a:pos x="97" y="1130"/>
              </a:cxn>
              <a:cxn ang="0">
                <a:pos x="72" y="1082"/>
              </a:cxn>
              <a:cxn ang="0">
                <a:pos x="51" y="1028"/>
              </a:cxn>
              <a:cxn ang="0">
                <a:pos x="33" y="970"/>
              </a:cxn>
              <a:cxn ang="0">
                <a:pos x="19" y="908"/>
              </a:cxn>
              <a:cxn ang="0">
                <a:pos x="8" y="845"/>
              </a:cxn>
              <a:cxn ang="0">
                <a:pos x="2" y="778"/>
              </a:cxn>
              <a:cxn ang="0">
                <a:pos x="0" y="710"/>
              </a:cxn>
              <a:cxn ang="0">
                <a:pos x="2" y="642"/>
              </a:cxn>
              <a:cxn ang="0">
                <a:pos x="7" y="573"/>
              </a:cxn>
              <a:cxn ang="0">
                <a:pos x="17" y="506"/>
              </a:cxn>
              <a:cxn ang="0">
                <a:pos x="31" y="440"/>
              </a:cxn>
              <a:cxn ang="0">
                <a:pos x="48" y="377"/>
              </a:cxn>
              <a:cxn ang="0">
                <a:pos x="69" y="316"/>
              </a:cxn>
              <a:cxn ang="0">
                <a:pos x="93" y="259"/>
              </a:cxn>
              <a:cxn ang="0">
                <a:pos x="121" y="207"/>
              </a:cxn>
              <a:cxn ang="0">
                <a:pos x="151" y="159"/>
              </a:cxn>
              <a:cxn ang="0">
                <a:pos x="182" y="117"/>
              </a:cxn>
              <a:cxn ang="0">
                <a:pos x="217" y="81"/>
              </a:cxn>
              <a:cxn ang="0">
                <a:pos x="253" y="51"/>
              </a:cxn>
              <a:cxn ang="0">
                <a:pos x="290" y="27"/>
              </a:cxn>
              <a:cxn ang="0">
                <a:pos x="328" y="11"/>
              </a:cxn>
              <a:cxn ang="0">
                <a:pos x="367" y="2"/>
              </a:cxn>
              <a:cxn ang="0">
                <a:pos x="406" y="0"/>
              </a:cxn>
              <a:cxn ang="0">
                <a:pos x="444" y="4"/>
              </a:cxn>
              <a:cxn ang="0">
                <a:pos x="480" y="16"/>
              </a:cxn>
              <a:cxn ang="0">
                <a:pos x="517" y="35"/>
              </a:cxn>
              <a:cxn ang="0">
                <a:pos x="552" y="61"/>
              </a:cxn>
              <a:cxn ang="0">
                <a:pos x="584" y="93"/>
              </a:cxn>
              <a:cxn ang="0">
                <a:pos x="614" y="131"/>
              </a:cxn>
              <a:cxn ang="0">
                <a:pos x="641" y="175"/>
              </a:cxn>
              <a:cxn ang="0">
                <a:pos x="665" y="225"/>
              </a:cxn>
              <a:cxn ang="0">
                <a:pos x="687" y="279"/>
              </a:cxn>
              <a:cxn ang="0">
                <a:pos x="704" y="337"/>
              </a:cxn>
              <a:cxn ang="0">
                <a:pos x="718" y="400"/>
              </a:cxn>
              <a:cxn ang="0">
                <a:pos x="728" y="464"/>
              </a:cxn>
              <a:cxn ang="0">
                <a:pos x="734" y="530"/>
              </a:cxn>
              <a:cxn ang="0">
                <a:pos x="735" y="598"/>
              </a:cxn>
              <a:cxn ang="0">
                <a:pos x="734" y="667"/>
              </a:cxn>
            </a:cxnLst>
            <a:rect l="0" t="0" r="r" b="b"/>
            <a:pathLst>
              <a:path w="735" h="1303">
                <a:moveTo>
                  <a:pt x="734" y="667"/>
                </a:moveTo>
                <a:lnTo>
                  <a:pt x="733" y="677"/>
                </a:lnTo>
                <a:lnTo>
                  <a:pt x="731" y="689"/>
                </a:lnTo>
                <a:lnTo>
                  <a:pt x="731" y="701"/>
                </a:lnTo>
                <a:lnTo>
                  <a:pt x="730" y="712"/>
                </a:lnTo>
                <a:lnTo>
                  <a:pt x="729" y="723"/>
                </a:lnTo>
                <a:lnTo>
                  <a:pt x="728" y="735"/>
                </a:lnTo>
                <a:lnTo>
                  <a:pt x="725" y="746"/>
                </a:lnTo>
                <a:lnTo>
                  <a:pt x="724" y="758"/>
                </a:lnTo>
                <a:lnTo>
                  <a:pt x="723" y="768"/>
                </a:lnTo>
                <a:lnTo>
                  <a:pt x="721" y="779"/>
                </a:lnTo>
                <a:lnTo>
                  <a:pt x="719" y="791"/>
                </a:lnTo>
                <a:lnTo>
                  <a:pt x="717" y="802"/>
                </a:lnTo>
                <a:lnTo>
                  <a:pt x="716" y="813"/>
                </a:lnTo>
                <a:lnTo>
                  <a:pt x="713" y="824"/>
                </a:lnTo>
                <a:lnTo>
                  <a:pt x="711" y="835"/>
                </a:lnTo>
                <a:lnTo>
                  <a:pt x="709" y="846"/>
                </a:lnTo>
                <a:lnTo>
                  <a:pt x="706" y="856"/>
                </a:lnTo>
                <a:lnTo>
                  <a:pt x="704" y="868"/>
                </a:lnTo>
                <a:lnTo>
                  <a:pt x="700" y="879"/>
                </a:lnTo>
                <a:lnTo>
                  <a:pt x="698" y="889"/>
                </a:lnTo>
                <a:lnTo>
                  <a:pt x="695" y="899"/>
                </a:lnTo>
                <a:lnTo>
                  <a:pt x="692" y="910"/>
                </a:lnTo>
                <a:lnTo>
                  <a:pt x="689" y="921"/>
                </a:lnTo>
                <a:lnTo>
                  <a:pt x="686" y="931"/>
                </a:lnTo>
                <a:lnTo>
                  <a:pt x="682" y="941"/>
                </a:lnTo>
                <a:lnTo>
                  <a:pt x="680" y="952"/>
                </a:lnTo>
                <a:lnTo>
                  <a:pt x="676" y="961"/>
                </a:lnTo>
                <a:lnTo>
                  <a:pt x="672" y="971"/>
                </a:lnTo>
                <a:lnTo>
                  <a:pt x="669" y="982"/>
                </a:lnTo>
                <a:lnTo>
                  <a:pt x="665" y="991"/>
                </a:lnTo>
                <a:lnTo>
                  <a:pt x="660" y="1001"/>
                </a:lnTo>
                <a:lnTo>
                  <a:pt x="657" y="1011"/>
                </a:lnTo>
                <a:lnTo>
                  <a:pt x="653" y="1019"/>
                </a:lnTo>
                <a:lnTo>
                  <a:pt x="648" y="1029"/>
                </a:lnTo>
                <a:lnTo>
                  <a:pt x="645" y="1039"/>
                </a:lnTo>
                <a:lnTo>
                  <a:pt x="640" y="1047"/>
                </a:lnTo>
                <a:lnTo>
                  <a:pt x="636" y="1057"/>
                </a:lnTo>
                <a:lnTo>
                  <a:pt x="631" y="1065"/>
                </a:lnTo>
                <a:lnTo>
                  <a:pt x="626" y="1074"/>
                </a:lnTo>
                <a:lnTo>
                  <a:pt x="622" y="1083"/>
                </a:lnTo>
                <a:lnTo>
                  <a:pt x="618" y="1091"/>
                </a:lnTo>
                <a:lnTo>
                  <a:pt x="613" y="1100"/>
                </a:lnTo>
                <a:lnTo>
                  <a:pt x="608" y="1108"/>
                </a:lnTo>
                <a:lnTo>
                  <a:pt x="604" y="1116"/>
                </a:lnTo>
                <a:lnTo>
                  <a:pt x="597" y="1123"/>
                </a:lnTo>
                <a:lnTo>
                  <a:pt x="593" y="1132"/>
                </a:lnTo>
                <a:lnTo>
                  <a:pt x="588" y="1139"/>
                </a:lnTo>
                <a:lnTo>
                  <a:pt x="583" y="1147"/>
                </a:lnTo>
                <a:lnTo>
                  <a:pt x="577" y="1154"/>
                </a:lnTo>
                <a:lnTo>
                  <a:pt x="572" y="1161"/>
                </a:lnTo>
                <a:lnTo>
                  <a:pt x="566" y="1168"/>
                </a:lnTo>
                <a:lnTo>
                  <a:pt x="561" y="1175"/>
                </a:lnTo>
                <a:lnTo>
                  <a:pt x="555" y="1182"/>
                </a:lnTo>
                <a:lnTo>
                  <a:pt x="550" y="1189"/>
                </a:lnTo>
                <a:lnTo>
                  <a:pt x="544" y="1195"/>
                </a:lnTo>
                <a:lnTo>
                  <a:pt x="538" y="1201"/>
                </a:lnTo>
                <a:lnTo>
                  <a:pt x="533" y="1207"/>
                </a:lnTo>
                <a:lnTo>
                  <a:pt x="527" y="1213"/>
                </a:lnTo>
                <a:lnTo>
                  <a:pt x="521" y="1219"/>
                </a:lnTo>
                <a:lnTo>
                  <a:pt x="515" y="1224"/>
                </a:lnTo>
                <a:lnTo>
                  <a:pt x="509" y="1230"/>
                </a:lnTo>
                <a:lnTo>
                  <a:pt x="503" y="1235"/>
                </a:lnTo>
                <a:lnTo>
                  <a:pt x="497" y="1240"/>
                </a:lnTo>
                <a:lnTo>
                  <a:pt x="491" y="1245"/>
                </a:lnTo>
                <a:lnTo>
                  <a:pt x="485" y="1249"/>
                </a:lnTo>
                <a:lnTo>
                  <a:pt x="479" y="1254"/>
                </a:lnTo>
                <a:lnTo>
                  <a:pt x="473" y="1257"/>
                </a:lnTo>
                <a:lnTo>
                  <a:pt x="467" y="1262"/>
                </a:lnTo>
                <a:lnTo>
                  <a:pt x="461" y="1266"/>
                </a:lnTo>
                <a:lnTo>
                  <a:pt x="455" y="1269"/>
                </a:lnTo>
                <a:lnTo>
                  <a:pt x="449" y="1273"/>
                </a:lnTo>
                <a:lnTo>
                  <a:pt x="442" y="1277"/>
                </a:lnTo>
                <a:lnTo>
                  <a:pt x="436" y="1280"/>
                </a:lnTo>
                <a:lnTo>
                  <a:pt x="430" y="1282"/>
                </a:lnTo>
                <a:lnTo>
                  <a:pt x="424" y="1285"/>
                </a:lnTo>
                <a:lnTo>
                  <a:pt x="416" y="1287"/>
                </a:lnTo>
                <a:lnTo>
                  <a:pt x="410" y="1291"/>
                </a:lnTo>
                <a:lnTo>
                  <a:pt x="404" y="1293"/>
                </a:lnTo>
                <a:lnTo>
                  <a:pt x="397" y="1294"/>
                </a:lnTo>
                <a:lnTo>
                  <a:pt x="391" y="1296"/>
                </a:lnTo>
                <a:lnTo>
                  <a:pt x="385" y="1298"/>
                </a:lnTo>
                <a:lnTo>
                  <a:pt x="378" y="1299"/>
                </a:lnTo>
                <a:lnTo>
                  <a:pt x="372" y="1300"/>
                </a:lnTo>
                <a:lnTo>
                  <a:pt x="366" y="1301"/>
                </a:lnTo>
                <a:lnTo>
                  <a:pt x="358" y="1302"/>
                </a:lnTo>
                <a:lnTo>
                  <a:pt x="352" y="1302"/>
                </a:lnTo>
                <a:lnTo>
                  <a:pt x="346" y="1303"/>
                </a:lnTo>
                <a:lnTo>
                  <a:pt x="339" y="1303"/>
                </a:lnTo>
                <a:lnTo>
                  <a:pt x="333" y="1303"/>
                </a:lnTo>
                <a:lnTo>
                  <a:pt x="327" y="1302"/>
                </a:lnTo>
                <a:lnTo>
                  <a:pt x="321" y="1302"/>
                </a:lnTo>
                <a:lnTo>
                  <a:pt x="314" y="1302"/>
                </a:lnTo>
                <a:lnTo>
                  <a:pt x="308" y="1301"/>
                </a:lnTo>
                <a:lnTo>
                  <a:pt x="302" y="1300"/>
                </a:lnTo>
                <a:lnTo>
                  <a:pt x="296" y="1299"/>
                </a:lnTo>
                <a:lnTo>
                  <a:pt x="288" y="1297"/>
                </a:lnTo>
                <a:lnTo>
                  <a:pt x="282" y="1296"/>
                </a:lnTo>
                <a:lnTo>
                  <a:pt x="276" y="1294"/>
                </a:lnTo>
                <a:lnTo>
                  <a:pt x="270" y="1292"/>
                </a:lnTo>
                <a:lnTo>
                  <a:pt x="264" y="1290"/>
                </a:lnTo>
                <a:lnTo>
                  <a:pt x="258" y="1287"/>
                </a:lnTo>
                <a:lnTo>
                  <a:pt x="251" y="1285"/>
                </a:lnTo>
                <a:lnTo>
                  <a:pt x="245" y="1282"/>
                </a:lnTo>
                <a:lnTo>
                  <a:pt x="239" y="1279"/>
                </a:lnTo>
                <a:lnTo>
                  <a:pt x="233" y="1276"/>
                </a:lnTo>
                <a:lnTo>
                  <a:pt x="228" y="1272"/>
                </a:lnTo>
                <a:lnTo>
                  <a:pt x="222" y="1269"/>
                </a:lnTo>
                <a:lnTo>
                  <a:pt x="216" y="1265"/>
                </a:lnTo>
                <a:lnTo>
                  <a:pt x="210" y="1262"/>
                </a:lnTo>
                <a:lnTo>
                  <a:pt x="204" y="1257"/>
                </a:lnTo>
                <a:lnTo>
                  <a:pt x="198" y="1253"/>
                </a:lnTo>
                <a:lnTo>
                  <a:pt x="193" y="1249"/>
                </a:lnTo>
                <a:lnTo>
                  <a:pt x="187" y="1243"/>
                </a:lnTo>
                <a:lnTo>
                  <a:pt x="181" y="1239"/>
                </a:lnTo>
                <a:lnTo>
                  <a:pt x="176" y="1234"/>
                </a:lnTo>
                <a:lnTo>
                  <a:pt x="170" y="1228"/>
                </a:lnTo>
                <a:lnTo>
                  <a:pt x="165" y="1223"/>
                </a:lnTo>
                <a:lnTo>
                  <a:pt x="159" y="1218"/>
                </a:lnTo>
                <a:lnTo>
                  <a:pt x="154" y="1212"/>
                </a:lnTo>
                <a:lnTo>
                  <a:pt x="150" y="1206"/>
                </a:lnTo>
                <a:lnTo>
                  <a:pt x="144" y="1199"/>
                </a:lnTo>
                <a:lnTo>
                  <a:pt x="139" y="1194"/>
                </a:lnTo>
                <a:lnTo>
                  <a:pt x="134" y="1188"/>
                </a:lnTo>
                <a:lnTo>
                  <a:pt x="129" y="1181"/>
                </a:lnTo>
                <a:lnTo>
                  <a:pt x="124" y="1174"/>
                </a:lnTo>
                <a:lnTo>
                  <a:pt x="119" y="1167"/>
                </a:lnTo>
                <a:lnTo>
                  <a:pt x="115" y="1160"/>
                </a:lnTo>
                <a:lnTo>
                  <a:pt x="110" y="1152"/>
                </a:lnTo>
                <a:lnTo>
                  <a:pt x="105" y="1146"/>
                </a:lnTo>
                <a:lnTo>
                  <a:pt x="101" y="1138"/>
                </a:lnTo>
                <a:lnTo>
                  <a:pt x="97" y="1130"/>
                </a:lnTo>
                <a:lnTo>
                  <a:pt x="93" y="1122"/>
                </a:lnTo>
                <a:lnTo>
                  <a:pt x="88" y="1115"/>
                </a:lnTo>
                <a:lnTo>
                  <a:pt x="84" y="1106"/>
                </a:lnTo>
                <a:lnTo>
                  <a:pt x="80" y="1099"/>
                </a:lnTo>
                <a:lnTo>
                  <a:pt x="76" y="1090"/>
                </a:lnTo>
                <a:lnTo>
                  <a:pt x="72" y="1082"/>
                </a:lnTo>
                <a:lnTo>
                  <a:pt x="69" y="1073"/>
                </a:lnTo>
                <a:lnTo>
                  <a:pt x="65" y="1064"/>
                </a:lnTo>
                <a:lnTo>
                  <a:pt x="62" y="1055"/>
                </a:lnTo>
                <a:lnTo>
                  <a:pt x="58" y="1046"/>
                </a:lnTo>
                <a:lnTo>
                  <a:pt x="54" y="1036"/>
                </a:lnTo>
                <a:lnTo>
                  <a:pt x="51" y="1028"/>
                </a:lnTo>
                <a:lnTo>
                  <a:pt x="47" y="1018"/>
                </a:lnTo>
                <a:lnTo>
                  <a:pt x="45" y="1009"/>
                </a:lnTo>
                <a:lnTo>
                  <a:pt x="41" y="999"/>
                </a:lnTo>
                <a:lnTo>
                  <a:pt x="39" y="989"/>
                </a:lnTo>
                <a:lnTo>
                  <a:pt x="36" y="980"/>
                </a:lnTo>
                <a:lnTo>
                  <a:pt x="33" y="970"/>
                </a:lnTo>
                <a:lnTo>
                  <a:pt x="30" y="959"/>
                </a:lnTo>
                <a:lnTo>
                  <a:pt x="28" y="950"/>
                </a:lnTo>
                <a:lnTo>
                  <a:pt x="25" y="939"/>
                </a:lnTo>
                <a:lnTo>
                  <a:pt x="23" y="929"/>
                </a:lnTo>
                <a:lnTo>
                  <a:pt x="20" y="919"/>
                </a:lnTo>
                <a:lnTo>
                  <a:pt x="19" y="908"/>
                </a:lnTo>
                <a:lnTo>
                  <a:pt x="17" y="898"/>
                </a:lnTo>
                <a:lnTo>
                  <a:pt x="14" y="887"/>
                </a:lnTo>
                <a:lnTo>
                  <a:pt x="13" y="877"/>
                </a:lnTo>
                <a:lnTo>
                  <a:pt x="12" y="866"/>
                </a:lnTo>
                <a:lnTo>
                  <a:pt x="10" y="855"/>
                </a:lnTo>
                <a:lnTo>
                  <a:pt x="8" y="845"/>
                </a:lnTo>
                <a:lnTo>
                  <a:pt x="7" y="833"/>
                </a:lnTo>
                <a:lnTo>
                  <a:pt x="6" y="822"/>
                </a:lnTo>
                <a:lnTo>
                  <a:pt x="5" y="811"/>
                </a:lnTo>
                <a:lnTo>
                  <a:pt x="4" y="800"/>
                </a:lnTo>
                <a:lnTo>
                  <a:pt x="4" y="789"/>
                </a:lnTo>
                <a:lnTo>
                  <a:pt x="2" y="778"/>
                </a:lnTo>
                <a:lnTo>
                  <a:pt x="1" y="766"/>
                </a:lnTo>
                <a:lnTo>
                  <a:pt x="1" y="756"/>
                </a:lnTo>
                <a:lnTo>
                  <a:pt x="1" y="744"/>
                </a:lnTo>
                <a:lnTo>
                  <a:pt x="0" y="733"/>
                </a:lnTo>
                <a:lnTo>
                  <a:pt x="0" y="721"/>
                </a:lnTo>
                <a:lnTo>
                  <a:pt x="0" y="710"/>
                </a:lnTo>
                <a:lnTo>
                  <a:pt x="0" y="699"/>
                </a:lnTo>
                <a:lnTo>
                  <a:pt x="0" y="687"/>
                </a:lnTo>
                <a:lnTo>
                  <a:pt x="0" y="676"/>
                </a:lnTo>
                <a:lnTo>
                  <a:pt x="1" y="664"/>
                </a:lnTo>
                <a:lnTo>
                  <a:pt x="1" y="653"/>
                </a:lnTo>
                <a:lnTo>
                  <a:pt x="2" y="642"/>
                </a:lnTo>
                <a:lnTo>
                  <a:pt x="2" y="630"/>
                </a:lnTo>
                <a:lnTo>
                  <a:pt x="4" y="618"/>
                </a:lnTo>
                <a:lnTo>
                  <a:pt x="5" y="608"/>
                </a:lnTo>
                <a:lnTo>
                  <a:pt x="5" y="596"/>
                </a:lnTo>
                <a:lnTo>
                  <a:pt x="6" y="585"/>
                </a:lnTo>
                <a:lnTo>
                  <a:pt x="7" y="573"/>
                </a:lnTo>
                <a:lnTo>
                  <a:pt x="8" y="561"/>
                </a:lnTo>
                <a:lnTo>
                  <a:pt x="11" y="551"/>
                </a:lnTo>
                <a:lnTo>
                  <a:pt x="12" y="539"/>
                </a:lnTo>
                <a:lnTo>
                  <a:pt x="13" y="528"/>
                </a:lnTo>
                <a:lnTo>
                  <a:pt x="16" y="517"/>
                </a:lnTo>
                <a:lnTo>
                  <a:pt x="17" y="506"/>
                </a:lnTo>
                <a:lnTo>
                  <a:pt x="19" y="495"/>
                </a:lnTo>
                <a:lnTo>
                  <a:pt x="22" y="483"/>
                </a:lnTo>
                <a:lnTo>
                  <a:pt x="24" y="472"/>
                </a:lnTo>
                <a:lnTo>
                  <a:pt x="27" y="462"/>
                </a:lnTo>
                <a:lnTo>
                  <a:pt x="29" y="451"/>
                </a:lnTo>
                <a:lnTo>
                  <a:pt x="31" y="440"/>
                </a:lnTo>
                <a:lnTo>
                  <a:pt x="34" y="430"/>
                </a:lnTo>
                <a:lnTo>
                  <a:pt x="36" y="419"/>
                </a:lnTo>
                <a:lnTo>
                  <a:pt x="40" y="408"/>
                </a:lnTo>
                <a:lnTo>
                  <a:pt x="42" y="397"/>
                </a:lnTo>
                <a:lnTo>
                  <a:pt x="45" y="387"/>
                </a:lnTo>
                <a:lnTo>
                  <a:pt x="48" y="377"/>
                </a:lnTo>
                <a:lnTo>
                  <a:pt x="52" y="366"/>
                </a:lnTo>
                <a:lnTo>
                  <a:pt x="55" y="356"/>
                </a:lnTo>
                <a:lnTo>
                  <a:pt x="58" y="346"/>
                </a:lnTo>
                <a:lnTo>
                  <a:pt x="62" y="336"/>
                </a:lnTo>
                <a:lnTo>
                  <a:pt x="65" y="326"/>
                </a:lnTo>
                <a:lnTo>
                  <a:pt x="69" y="316"/>
                </a:lnTo>
                <a:lnTo>
                  <a:pt x="72" y="306"/>
                </a:lnTo>
                <a:lnTo>
                  <a:pt x="77" y="297"/>
                </a:lnTo>
                <a:lnTo>
                  <a:pt x="81" y="287"/>
                </a:lnTo>
                <a:lnTo>
                  <a:pt x="84" y="277"/>
                </a:lnTo>
                <a:lnTo>
                  <a:pt x="89" y="269"/>
                </a:lnTo>
                <a:lnTo>
                  <a:pt x="93" y="259"/>
                </a:lnTo>
                <a:lnTo>
                  <a:pt x="98" y="250"/>
                </a:lnTo>
                <a:lnTo>
                  <a:pt x="103" y="241"/>
                </a:lnTo>
                <a:lnTo>
                  <a:pt x="106" y="232"/>
                </a:lnTo>
                <a:lnTo>
                  <a:pt x="111" y="224"/>
                </a:lnTo>
                <a:lnTo>
                  <a:pt x="116" y="215"/>
                </a:lnTo>
                <a:lnTo>
                  <a:pt x="121" y="207"/>
                </a:lnTo>
                <a:lnTo>
                  <a:pt x="125" y="199"/>
                </a:lnTo>
                <a:lnTo>
                  <a:pt x="130" y="190"/>
                </a:lnTo>
                <a:lnTo>
                  <a:pt x="135" y="182"/>
                </a:lnTo>
                <a:lnTo>
                  <a:pt x="140" y="174"/>
                </a:lnTo>
                <a:lnTo>
                  <a:pt x="145" y="167"/>
                </a:lnTo>
                <a:lnTo>
                  <a:pt x="151" y="159"/>
                </a:lnTo>
                <a:lnTo>
                  <a:pt x="156" y="152"/>
                </a:lnTo>
                <a:lnTo>
                  <a:pt x="161" y="144"/>
                </a:lnTo>
                <a:lnTo>
                  <a:pt x="167" y="138"/>
                </a:lnTo>
                <a:lnTo>
                  <a:pt x="171" y="130"/>
                </a:lnTo>
                <a:lnTo>
                  <a:pt x="177" y="124"/>
                </a:lnTo>
                <a:lnTo>
                  <a:pt x="182" y="117"/>
                </a:lnTo>
                <a:lnTo>
                  <a:pt x="188" y="111"/>
                </a:lnTo>
                <a:lnTo>
                  <a:pt x="194" y="105"/>
                </a:lnTo>
                <a:lnTo>
                  <a:pt x="199" y="98"/>
                </a:lnTo>
                <a:lnTo>
                  <a:pt x="205" y="92"/>
                </a:lnTo>
                <a:lnTo>
                  <a:pt x="211" y="86"/>
                </a:lnTo>
                <a:lnTo>
                  <a:pt x="217" y="81"/>
                </a:lnTo>
                <a:lnTo>
                  <a:pt x="223" y="76"/>
                </a:lnTo>
                <a:lnTo>
                  <a:pt x="229" y="70"/>
                </a:lnTo>
                <a:lnTo>
                  <a:pt x="235" y="65"/>
                </a:lnTo>
                <a:lnTo>
                  <a:pt x="241" y="60"/>
                </a:lnTo>
                <a:lnTo>
                  <a:pt x="247" y="55"/>
                </a:lnTo>
                <a:lnTo>
                  <a:pt x="253" y="51"/>
                </a:lnTo>
                <a:lnTo>
                  <a:pt x="259" y="47"/>
                </a:lnTo>
                <a:lnTo>
                  <a:pt x="266" y="42"/>
                </a:lnTo>
                <a:lnTo>
                  <a:pt x="272" y="38"/>
                </a:lnTo>
                <a:lnTo>
                  <a:pt x="278" y="35"/>
                </a:lnTo>
                <a:lnTo>
                  <a:pt x="284" y="31"/>
                </a:lnTo>
                <a:lnTo>
                  <a:pt x="290" y="27"/>
                </a:lnTo>
                <a:lnTo>
                  <a:pt x="297" y="24"/>
                </a:lnTo>
                <a:lnTo>
                  <a:pt x="303" y="21"/>
                </a:lnTo>
                <a:lnTo>
                  <a:pt x="309" y="18"/>
                </a:lnTo>
                <a:lnTo>
                  <a:pt x="315" y="16"/>
                </a:lnTo>
                <a:lnTo>
                  <a:pt x="322" y="13"/>
                </a:lnTo>
                <a:lnTo>
                  <a:pt x="328" y="11"/>
                </a:lnTo>
                <a:lnTo>
                  <a:pt x="334" y="9"/>
                </a:lnTo>
                <a:lnTo>
                  <a:pt x="342" y="7"/>
                </a:lnTo>
                <a:lnTo>
                  <a:pt x="348" y="5"/>
                </a:lnTo>
                <a:lnTo>
                  <a:pt x="354" y="4"/>
                </a:lnTo>
                <a:lnTo>
                  <a:pt x="361" y="3"/>
                </a:lnTo>
                <a:lnTo>
                  <a:pt x="367" y="2"/>
                </a:lnTo>
                <a:lnTo>
                  <a:pt x="373" y="1"/>
                </a:lnTo>
                <a:lnTo>
                  <a:pt x="380" y="0"/>
                </a:lnTo>
                <a:lnTo>
                  <a:pt x="386" y="0"/>
                </a:lnTo>
                <a:lnTo>
                  <a:pt x="392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9" y="0"/>
                </a:lnTo>
                <a:lnTo>
                  <a:pt x="425" y="1"/>
                </a:lnTo>
                <a:lnTo>
                  <a:pt x="431" y="2"/>
                </a:lnTo>
                <a:lnTo>
                  <a:pt x="437" y="3"/>
                </a:lnTo>
                <a:lnTo>
                  <a:pt x="444" y="4"/>
                </a:lnTo>
                <a:lnTo>
                  <a:pt x="450" y="6"/>
                </a:lnTo>
                <a:lnTo>
                  <a:pt x="456" y="7"/>
                </a:lnTo>
                <a:lnTo>
                  <a:pt x="462" y="9"/>
                </a:lnTo>
                <a:lnTo>
                  <a:pt x="468" y="11"/>
                </a:lnTo>
                <a:lnTo>
                  <a:pt x="474" y="13"/>
                </a:lnTo>
                <a:lnTo>
                  <a:pt x="480" y="16"/>
                </a:lnTo>
                <a:lnTo>
                  <a:pt x="486" y="19"/>
                </a:lnTo>
                <a:lnTo>
                  <a:pt x="494" y="22"/>
                </a:lnTo>
                <a:lnTo>
                  <a:pt x="500" y="24"/>
                </a:lnTo>
                <a:lnTo>
                  <a:pt x="505" y="28"/>
                </a:lnTo>
                <a:lnTo>
                  <a:pt x="511" y="32"/>
                </a:lnTo>
                <a:lnTo>
                  <a:pt x="517" y="35"/>
                </a:lnTo>
                <a:lnTo>
                  <a:pt x="523" y="39"/>
                </a:lnTo>
                <a:lnTo>
                  <a:pt x="529" y="42"/>
                </a:lnTo>
                <a:lnTo>
                  <a:pt x="535" y="47"/>
                </a:lnTo>
                <a:lnTo>
                  <a:pt x="540" y="52"/>
                </a:lnTo>
                <a:lnTo>
                  <a:pt x="546" y="56"/>
                </a:lnTo>
                <a:lnTo>
                  <a:pt x="552" y="61"/>
                </a:lnTo>
                <a:lnTo>
                  <a:pt x="556" y="66"/>
                </a:lnTo>
                <a:lnTo>
                  <a:pt x="562" y="71"/>
                </a:lnTo>
                <a:lnTo>
                  <a:pt x="567" y="77"/>
                </a:lnTo>
                <a:lnTo>
                  <a:pt x="573" y="82"/>
                </a:lnTo>
                <a:lnTo>
                  <a:pt x="578" y="87"/>
                </a:lnTo>
                <a:lnTo>
                  <a:pt x="584" y="93"/>
                </a:lnTo>
                <a:lnTo>
                  <a:pt x="589" y="99"/>
                </a:lnTo>
                <a:lnTo>
                  <a:pt x="594" y="106"/>
                </a:lnTo>
                <a:lnTo>
                  <a:pt x="599" y="112"/>
                </a:lnTo>
                <a:lnTo>
                  <a:pt x="604" y="119"/>
                </a:lnTo>
                <a:lnTo>
                  <a:pt x="610" y="125"/>
                </a:lnTo>
                <a:lnTo>
                  <a:pt x="614" y="131"/>
                </a:lnTo>
                <a:lnTo>
                  <a:pt x="618" y="139"/>
                </a:lnTo>
                <a:lnTo>
                  <a:pt x="623" y="145"/>
                </a:lnTo>
                <a:lnTo>
                  <a:pt x="628" y="153"/>
                </a:lnTo>
                <a:lnTo>
                  <a:pt x="632" y="160"/>
                </a:lnTo>
                <a:lnTo>
                  <a:pt x="637" y="168"/>
                </a:lnTo>
                <a:lnTo>
                  <a:pt x="641" y="175"/>
                </a:lnTo>
                <a:lnTo>
                  <a:pt x="646" y="184"/>
                </a:lnTo>
                <a:lnTo>
                  <a:pt x="649" y="191"/>
                </a:lnTo>
                <a:lnTo>
                  <a:pt x="654" y="200"/>
                </a:lnTo>
                <a:lnTo>
                  <a:pt x="658" y="209"/>
                </a:lnTo>
                <a:lnTo>
                  <a:pt x="661" y="216"/>
                </a:lnTo>
                <a:lnTo>
                  <a:pt x="665" y="225"/>
                </a:lnTo>
                <a:lnTo>
                  <a:pt x="669" y="234"/>
                </a:lnTo>
                <a:lnTo>
                  <a:pt x="672" y="243"/>
                </a:lnTo>
                <a:lnTo>
                  <a:pt x="676" y="252"/>
                </a:lnTo>
                <a:lnTo>
                  <a:pt x="680" y="261"/>
                </a:lnTo>
                <a:lnTo>
                  <a:pt x="683" y="270"/>
                </a:lnTo>
                <a:lnTo>
                  <a:pt x="687" y="279"/>
                </a:lnTo>
                <a:lnTo>
                  <a:pt x="689" y="289"/>
                </a:lnTo>
                <a:lnTo>
                  <a:pt x="693" y="299"/>
                </a:lnTo>
                <a:lnTo>
                  <a:pt x="695" y="308"/>
                </a:lnTo>
                <a:lnTo>
                  <a:pt x="699" y="318"/>
                </a:lnTo>
                <a:lnTo>
                  <a:pt x="701" y="328"/>
                </a:lnTo>
                <a:lnTo>
                  <a:pt x="704" y="337"/>
                </a:lnTo>
                <a:lnTo>
                  <a:pt x="706" y="348"/>
                </a:lnTo>
                <a:lnTo>
                  <a:pt x="709" y="358"/>
                </a:lnTo>
                <a:lnTo>
                  <a:pt x="711" y="368"/>
                </a:lnTo>
                <a:lnTo>
                  <a:pt x="713" y="378"/>
                </a:lnTo>
                <a:lnTo>
                  <a:pt x="716" y="389"/>
                </a:lnTo>
                <a:lnTo>
                  <a:pt x="718" y="400"/>
                </a:lnTo>
                <a:lnTo>
                  <a:pt x="719" y="410"/>
                </a:lnTo>
                <a:lnTo>
                  <a:pt x="722" y="420"/>
                </a:lnTo>
                <a:lnTo>
                  <a:pt x="723" y="431"/>
                </a:lnTo>
                <a:lnTo>
                  <a:pt x="724" y="442"/>
                </a:lnTo>
                <a:lnTo>
                  <a:pt x="727" y="453"/>
                </a:lnTo>
                <a:lnTo>
                  <a:pt x="728" y="464"/>
                </a:lnTo>
                <a:lnTo>
                  <a:pt x="729" y="475"/>
                </a:lnTo>
                <a:lnTo>
                  <a:pt x="730" y="485"/>
                </a:lnTo>
                <a:lnTo>
                  <a:pt x="731" y="497"/>
                </a:lnTo>
                <a:lnTo>
                  <a:pt x="733" y="508"/>
                </a:lnTo>
                <a:lnTo>
                  <a:pt x="733" y="519"/>
                </a:lnTo>
                <a:lnTo>
                  <a:pt x="734" y="530"/>
                </a:lnTo>
                <a:lnTo>
                  <a:pt x="734" y="541"/>
                </a:lnTo>
                <a:lnTo>
                  <a:pt x="735" y="553"/>
                </a:lnTo>
                <a:lnTo>
                  <a:pt x="735" y="564"/>
                </a:lnTo>
                <a:lnTo>
                  <a:pt x="735" y="575"/>
                </a:lnTo>
                <a:lnTo>
                  <a:pt x="735" y="586"/>
                </a:lnTo>
                <a:lnTo>
                  <a:pt x="735" y="598"/>
                </a:lnTo>
                <a:lnTo>
                  <a:pt x="735" y="610"/>
                </a:lnTo>
                <a:lnTo>
                  <a:pt x="735" y="620"/>
                </a:lnTo>
                <a:lnTo>
                  <a:pt x="735" y="632"/>
                </a:lnTo>
                <a:lnTo>
                  <a:pt x="735" y="644"/>
                </a:lnTo>
                <a:lnTo>
                  <a:pt x="734" y="655"/>
                </a:lnTo>
                <a:lnTo>
                  <a:pt x="734" y="667"/>
                </a:lnTo>
                <a:close/>
              </a:path>
            </a:pathLst>
          </a:custGeom>
          <a:solidFill>
            <a:srgbClr val="FF0000"/>
          </a:solidFill>
          <a:ln w="428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6215063" y="3862388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102" name="Rectangle 26"/>
          <p:cNvSpPr>
            <a:spLocks noChangeArrowheads="1"/>
          </p:cNvSpPr>
          <p:nvPr/>
        </p:nvSpPr>
        <p:spPr bwMode="auto">
          <a:xfrm>
            <a:off x="6019800" y="3694113"/>
            <a:ext cx="17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103" name="Oval 27"/>
          <p:cNvSpPr>
            <a:spLocks noChangeArrowheads="1"/>
          </p:cNvSpPr>
          <p:nvPr/>
        </p:nvSpPr>
        <p:spPr bwMode="auto">
          <a:xfrm>
            <a:off x="5683250" y="4548188"/>
            <a:ext cx="60325" cy="53975"/>
          </a:xfrm>
          <a:prstGeom prst="ellipse">
            <a:avLst/>
          </a:prstGeom>
          <a:solidFill>
            <a:srgbClr val="000000"/>
          </a:solidFill>
          <a:ln w="428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28"/>
          <p:cNvSpPr>
            <a:spLocks noChangeShapeType="1"/>
          </p:cNvSpPr>
          <p:nvPr/>
        </p:nvSpPr>
        <p:spPr bwMode="auto">
          <a:xfrm flipH="1">
            <a:off x="5829300" y="3938588"/>
            <a:ext cx="1143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29"/>
          <p:cNvSpPr>
            <a:spLocks/>
          </p:cNvSpPr>
          <p:nvPr/>
        </p:nvSpPr>
        <p:spPr bwMode="auto">
          <a:xfrm rot="6211298">
            <a:off x="5757069" y="4353719"/>
            <a:ext cx="119062" cy="50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2" y="107"/>
              </a:cxn>
              <a:cxn ang="0">
                <a:pos x="0" y="128"/>
              </a:cxn>
              <a:cxn ang="0">
                <a:pos x="69" y="72"/>
              </a:cxn>
              <a:cxn ang="0">
                <a:pos x="24" y="0"/>
              </a:cxn>
            </a:cxnLst>
            <a:rect l="0" t="0" r="r" b="b"/>
            <a:pathLst>
              <a:path w="302" h="128">
                <a:moveTo>
                  <a:pt x="24" y="0"/>
                </a:moveTo>
                <a:lnTo>
                  <a:pt x="302" y="107"/>
                </a:lnTo>
                <a:lnTo>
                  <a:pt x="0" y="128"/>
                </a:lnTo>
                <a:lnTo>
                  <a:pt x="69" y="7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30"/>
          <p:cNvSpPr>
            <a:spLocks/>
          </p:cNvSpPr>
          <p:nvPr/>
        </p:nvSpPr>
        <p:spPr bwMode="auto">
          <a:xfrm>
            <a:off x="4076700" y="3411538"/>
            <a:ext cx="292100" cy="517525"/>
          </a:xfrm>
          <a:custGeom>
            <a:avLst/>
            <a:gdLst/>
            <a:ahLst/>
            <a:cxnLst>
              <a:cxn ang="0">
                <a:pos x="729" y="723"/>
              </a:cxn>
              <a:cxn ang="0">
                <a:pos x="719" y="791"/>
              </a:cxn>
              <a:cxn ang="0">
                <a:pos x="706" y="856"/>
              </a:cxn>
              <a:cxn ang="0">
                <a:pos x="689" y="921"/>
              </a:cxn>
              <a:cxn ang="0">
                <a:pos x="669" y="982"/>
              </a:cxn>
              <a:cxn ang="0">
                <a:pos x="645" y="1039"/>
              </a:cxn>
              <a:cxn ang="0">
                <a:pos x="618" y="1091"/>
              </a:cxn>
              <a:cxn ang="0">
                <a:pos x="588" y="1139"/>
              </a:cxn>
              <a:cxn ang="0">
                <a:pos x="555" y="1182"/>
              </a:cxn>
              <a:cxn ang="0">
                <a:pos x="521" y="1219"/>
              </a:cxn>
              <a:cxn ang="0">
                <a:pos x="485" y="1249"/>
              </a:cxn>
              <a:cxn ang="0">
                <a:pos x="449" y="1273"/>
              </a:cxn>
              <a:cxn ang="0">
                <a:pos x="410" y="1291"/>
              </a:cxn>
              <a:cxn ang="0">
                <a:pos x="372" y="1300"/>
              </a:cxn>
              <a:cxn ang="0">
                <a:pos x="333" y="1303"/>
              </a:cxn>
              <a:cxn ang="0">
                <a:pos x="296" y="1299"/>
              </a:cxn>
              <a:cxn ang="0">
                <a:pos x="258" y="1287"/>
              </a:cxn>
              <a:cxn ang="0">
                <a:pos x="222" y="1269"/>
              </a:cxn>
              <a:cxn ang="0">
                <a:pos x="187" y="1243"/>
              </a:cxn>
              <a:cxn ang="0">
                <a:pos x="154" y="1212"/>
              </a:cxn>
              <a:cxn ang="0">
                <a:pos x="124" y="1174"/>
              </a:cxn>
              <a:cxn ang="0">
                <a:pos x="97" y="1130"/>
              </a:cxn>
              <a:cxn ang="0">
                <a:pos x="72" y="1082"/>
              </a:cxn>
              <a:cxn ang="0">
                <a:pos x="51" y="1028"/>
              </a:cxn>
              <a:cxn ang="0">
                <a:pos x="33" y="970"/>
              </a:cxn>
              <a:cxn ang="0">
                <a:pos x="19" y="908"/>
              </a:cxn>
              <a:cxn ang="0">
                <a:pos x="8" y="845"/>
              </a:cxn>
              <a:cxn ang="0">
                <a:pos x="2" y="778"/>
              </a:cxn>
              <a:cxn ang="0">
                <a:pos x="0" y="710"/>
              </a:cxn>
              <a:cxn ang="0">
                <a:pos x="2" y="642"/>
              </a:cxn>
              <a:cxn ang="0">
                <a:pos x="7" y="573"/>
              </a:cxn>
              <a:cxn ang="0">
                <a:pos x="17" y="506"/>
              </a:cxn>
              <a:cxn ang="0">
                <a:pos x="31" y="440"/>
              </a:cxn>
              <a:cxn ang="0">
                <a:pos x="48" y="377"/>
              </a:cxn>
              <a:cxn ang="0">
                <a:pos x="69" y="316"/>
              </a:cxn>
              <a:cxn ang="0">
                <a:pos x="93" y="259"/>
              </a:cxn>
              <a:cxn ang="0">
                <a:pos x="121" y="207"/>
              </a:cxn>
              <a:cxn ang="0">
                <a:pos x="151" y="159"/>
              </a:cxn>
              <a:cxn ang="0">
                <a:pos x="182" y="117"/>
              </a:cxn>
              <a:cxn ang="0">
                <a:pos x="217" y="81"/>
              </a:cxn>
              <a:cxn ang="0">
                <a:pos x="253" y="51"/>
              </a:cxn>
              <a:cxn ang="0">
                <a:pos x="290" y="27"/>
              </a:cxn>
              <a:cxn ang="0">
                <a:pos x="328" y="11"/>
              </a:cxn>
              <a:cxn ang="0">
                <a:pos x="367" y="2"/>
              </a:cxn>
              <a:cxn ang="0">
                <a:pos x="406" y="0"/>
              </a:cxn>
              <a:cxn ang="0">
                <a:pos x="444" y="4"/>
              </a:cxn>
              <a:cxn ang="0">
                <a:pos x="480" y="16"/>
              </a:cxn>
              <a:cxn ang="0">
                <a:pos x="517" y="35"/>
              </a:cxn>
              <a:cxn ang="0">
                <a:pos x="552" y="61"/>
              </a:cxn>
              <a:cxn ang="0">
                <a:pos x="584" y="93"/>
              </a:cxn>
              <a:cxn ang="0">
                <a:pos x="614" y="131"/>
              </a:cxn>
              <a:cxn ang="0">
                <a:pos x="641" y="175"/>
              </a:cxn>
              <a:cxn ang="0">
                <a:pos x="665" y="225"/>
              </a:cxn>
              <a:cxn ang="0">
                <a:pos x="687" y="279"/>
              </a:cxn>
              <a:cxn ang="0">
                <a:pos x="704" y="337"/>
              </a:cxn>
              <a:cxn ang="0">
                <a:pos x="718" y="400"/>
              </a:cxn>
              <a:cxn ang="0">
                <a:pos x="728" y="464"/>
              </a:cxn>
              <a:cxn ang="0">
                <a:pos x="734" y="530"/>
              </a:cxn>
              <a:cxn ang="0">
                <a:pos x="735" y="598"/>
              </a:cxn>
              <a:cxn ang="0">
                <a:pos x="734" y="667"/>
              </a:cxn>
            </a:cxnLst>
            <a:rect l="0" t="0" r="r" b="b"/>
            <a:pathLst>
              <a:path w="735" h="1303">
                <a:moveTo>
                  <a:pt x="734" y="667"/>
                </a:moveTo>
                <a:lnTo>
                  <a:pt x="733" y="677"/>
                </a:lnTo>
                <a:lnTo>
                  <a:pt x="731" y="689"/>
                </a:lnTo>
                <a:lnTo>
                  <a:pt x="731" y="701"/>
                </a:lnTo>
                <a:lnTo>
                  <a:pt x="730" y="712"/>
                </a:lnTo>
                <a:lnTo>
                  <a:pt x="729" y="723"/>
                </a:lnTo>
                <a:lnTo>
                  <a:pt x="728" y="735"/>
                </a:lnTo>
                <a:lnTo>
                  <a:pt x="725" y="746"/>
                </a:lnTo>
                <a:lnTo>
                  <a:pt x="724" y="758"/>
                </a:lnTo>
                <a:lnTo>
                  <a:pt x="723" y="768"/>
                </a:lnTo>
                <a:lnTo>
                  <a:pt x="721" y="779"/>
                </a:lnTo>
                <a:lnTo>
                  <a:pt x="719" y="791"/>
                </a:lnTo>
                <a:lnTo>
                  <a:pt x="717" y="802"/>
                </a:lnTo>
                <a:lnTo>
                  <a:pt x="716" y="813"/>
                </a:lnTo>
                <a:lnTo>
                  <a:pt x="713" y="824"/>
                </a:lnTo>
                <a:lnTo>
                  <a:pt x="711" y="835"/>
                </a:lnTo>
                <a:lnTo>
                  <a:pt x="709" y="846"/>
                </a:lnTo>
                <a:lnTo>
                  <a:pt x="706" y="856"/>
                </a:lnTo>
                <a:lnTo>
                  <a:pt x="704" y="868"/>
                </a:lnTo>
                <a:lnTo>
                  <a:pt x="700" y="879"/>
                </a:lnTo>
                <a:lnTo>
                  <a:pt x="698" y="889"/>
                </a:lnTo>
                <a:lnTo>
                  <a:pt x="695" y="899"/>
                </a:lnTo>
                <a:lnTo>
                  <a:pt x="692" y="910"/>
                </a:lnTo>
                <a:lnTo>
                  <a:pt x="689" y="921"/>
                </a:lnTo>
                <a:lnTo>
                  <a:pt x="686" y="931"/>
                </a:lnTo>
                <a:lnTo>
                  <a:pt x="682" y="941"/>
                </a:lnTo>
                <a:lnTo>
                  <a:pt x="680" y="952"/>
                </a:lnTo>
                <a:lnTo>
                  <a:pt x="676" y="961"/>
                </a:lnTo>
                <a:lnTo>
                  <a:pt x="672" y="971"/>
                </a:lnTo>
                <a:lnTo>
                  <a:pt x="669" y="982"/>
                </a:lnTo>
                <a:lnTo>
                  <a:pt x="665" y="991"/>
                </a:lnTo>
                <a:lnTo>
                  <a:pt x="660" y="1001"/>
                </a:lnTo>
                <a:lnTo>
                  <a:pt x="657" y="1011"/>
                </a:lnTo>
                <a:lnTo>
                  <a:pt x="653" y="1019"/>
                </a:lnTo>
                <a:lnTo>
                  <a:pt x="648" y="1029"/>
                </a:lnTo>
                <a:lnTo>
                  <a:pt x="645" y="1039"/>
                </a:lnTo>
                <a:lnTo>
                  <a:pt x="640" y="1047"/>
                </a:lnTo>
                <a:lnTo>
                  <a:pt x="636" y="1057"/>
                </a:lnTo>
                <a:lnTo>
                  <a:pt x="631" y="1065"/>
                </a:lnTo>
                <a:lnTo>
                  <a:pt x="626" y="1074"/>
                </a:lnTo>
                <a:lnTo>
                  <a:pt x="622" y="1083"/>
                </a:lnTo>
                <a:lnTo>
                  <a:pt x="618" y="1091"/>
                </a:lnTo>
                <a:lnTo>
                  <a:pt x="613" y="1100"/>
                </a:lnTo>
                <a:lnTo>
                  <a:pt x="608" y="1108"/>
                </a:lnTo>
                <a:lnTo>
                  <a:pt x="604" y="1116"/>
                </a:lnTo>
                <a:lnTo>
                  <a:pt x="597" y="1123"/>
                </a:lnTo>
                <a:lnTo>
                  <a:pt x="593" y="1132"/>
                </a:lnTo>
                <a:lnTo>
                  <a:pt x="588" y="1139"/>
                </a:lnTo>
                <a:lnTo>
                  <a:pt x="583" y="1147"/>
                </a:lnTo>
                <a:lnTo>
                  <a:pt x="577" y="1154"/>
                </a:lnTo>
                <a:lnTo>
                  <a:pt x="572" y="1161"/>
                </a:lnTo>
                <a:lnTo>
                  <a:pt x="566" y="1168"/>
                </a:lnTo>
                <a:lnTo>
                  <a:pt x="561" y="1175"/>
                </a:lnTo>
                <a:lnTo>
                  <a:pt x="555" y="1182"/>
                </a:lnTo>
                <a:lnTo>
                  <a:pt x="550" y="1189"/>
                </a:lnTo>
                <a:lnTo>
                  <a:pt x="544" y="1195"/>
                </a:lnTo>
                <a:lnTo>
                  <a:pt x="538" y="1201"/>
                </a:lnTo>
                <a:lnTo>
                  <a:pt x="533" y="1207"/>
                </a:lnTo>
                <a:lnTo>
                  <a:pt x="527" y="1213"/>
                </a:lnTo>
                <a:lnTo>
                  <a:pt x="521" y="1219"/>
                </a:lnTo>
                <a:lnTo>
                  <a:pt x="515" y="1224"/>
                </a:lnTo>
                <a:lnTo>
                  <a:pt x="509" y="1230"/>
                </a:lnTo>
                <a:lnTo>
                  <a:pt x="503" y="1235"/>
                </a:lnTo>
                <a:lnTo>
                  <a:pt x="497" y="1240"/>
                </a:lnTo>
                <a:lnTo>
                  <a:pt x="491" y="1245"/>
                </a:lnTo>
                <a:lnTo>
                  <a:pt x="485" y="1249"/>
                </a:lnTo>
                <a:lnTo>
                  <a:pt x="479" y="1254"/>
                </a:lnTo>
                <a:lnTo>
                  <a:pt x="473" y="1257"/>
                </a:lnTo>
                <a:lnTo>
                  <a:pt x="467" y="1262"/>
                </a:lnTo>
                <a:lnTo>
                  <a:pt x="461" y="1266"/>
                </a:lnTo>
                <a:lnTo>
                  <a:pt x="455" y="1269"/>
                </a:lnTo>
                <a:lnTo>
                  <a:pt x="449" y="1273"/>
                </a:lnTo>
                <a:lnTo>
                  <a:pt x="442" y="1277"/>
                </a:lnTo>
                <a:lnTo>
                  <a:pt x="436" y="1280"/>
                </a:lnTo>
                <a:lnTo>
                  <a:pt x="430" y="1282"/>
                </a:lnTo>
                <a:lnTo>
                  <a:pt x="424" y="1285"/>
                </a:lnTo>
                <a:lnTo>
                  <a:pt x="416" y="1287"/>
                </a:lnTo>
                <a:lnTo>
                  <a:pt x="410" y="1291"/>
                </a:lnTo>
                <a:lnTo>
                  <a:pt x="404" y="1293"/>
                </a:lnTo>
                <a:lnTo>
                  <a:pt x="397" y="1294"/>
                </a:lnTo>
                <a:lnTo>
                  <a:pt x="391" y="1296"/>
                </a:lnTo>
                <a:lnTo>
                  <a:pt x="385" y="1298"/>
                </a:lnTo>
                <a:lnTo>
                  <a:pt x="378" y="1299"/>
                </a:lnTo>
                <a:lnTo>
                  <a:pt x="372" y="1300"/>
                </a:lnTo>
                <a:lnTo>
                  <a:pt x="366" y="1301"/>
                </a:lnTo>
                <a:lnTo>
                  <a:pt x="358" y="1302"/>
                </a:lnTo>
                <a:lnTo>
                  <a:pt x="352" y="1302"/>
                </a:lnTo>
                <a:lnTo>
                  <a:pt x="346" y="1303"/>
                </a:lnTo>
                <a:lnTo>
                  <a:pt x="339" y="1303"/>
                </a:lnTo>
                <a:lnTo>
                  <a:pt x="333" y="1303"/>
                </a:lnTo>
                <a:lnTo>
                  <a:pt x="327" y="1302"/>
                </a:lnTo>
                <a:lnTo>
                  <a:pt x="321" y="1302"/>
                </a:lnTo>
                <a:lnTo>
                  <a:pt x="314" y="1302"/>
                </a:lnTo>
                <a:lnTo>
                  <a:pt x="308" y="1301"/>
                </a:lnTo>
                <a:lnTo>
                  <a:pt x="302" y="1300"/>
                </a:lnTo>
                <a:lnTo>
                  <a:pt x="296" y="1299"/>
                </a:lnTo>
                <a:lnTo>
                  <a:pt x="288" y="1297"/>
                </a:lnTo>
                <a:lnTo>
                  <a:pt x="282" y="1296"/>
                </a:lnTo>
                <a:lnTo>
                  <a:pt x="276" y="1294"/>
                </a:lnTo>
                <a:lnTo>
                  <a:pt x="270" y="1292"/>
                </a:lnTo>
                <a:lnTo>
                  <a:pt x="264" y="1290"/>
                </a:lnTo>
                <a:lnTo>
                  <a:pt x="258" y="1287"/>
                </a:lnTo>
                <a:lnTo>
                  <a:pt x="251" y="1285"/>
                </a:lnTo>
                <a:lnTo>
                  <a:pt x="245" y="1282"/>
                </a:lnTo>
                <a:lnTo>
                  <a:pt x="239" y="1279"/>
                </a:lnTo>
                <a:lnTo>
                  <a:pt x="233" y="1276"/>
                </a:lnTo>
                <a:lnTo>
                  <a:pt x="228" y="1272"/>
                </a:lnTo>
                <a:lnTo>
                  <a:pt x="222" y="1269"/>
                </a:lnTo>
                <a:lnTo>
                  <a:pt x="216" y="1265"/>
                </a:lnTo>
                <a:lnTo>
                  <a:pt x="210" y="1262"/>
                </a:lnTo>
                <a:lnTo>
                  <a:pt x="204" y="1257"/>
                </a:lnTo>
                <a:lnTo>
                  <a:pt x="198" y="1253"/>
                </a:lnTo>
                <a:lnTo>
                  <a:pt x="193" y="1249"/>
                </a:lnTo>
                <a:lnTo>
                  <a:pt x="187" y="1243"/>
                </a:lnTo>
                <a:lnTo>
                  <a:pt x="181" y="1239"/>
                </a:lnTo>
                <a:lnTo>
                  <a:pt x="176" y="1234"/>
                </a:lnTo>
                <a:lnTo>
                  <a:pt x="170" y="1228"/>
                </a:lnTo>
                <a:lnTo>
                  <a:pt x="165" y="1223"/>
                </a:lnTo>
                <a:lnTo>
                  <a:pt x="159" y="1218"/>
                </a:lnTo>
                <a:lnTo>
                  <a:pt x="154" y="1212"/>
                </a:lnTo>
                <a:lnTo>
                  <a:pt x="150" y="1206"/>
                </a:lnTo>
                <a:lnTo>
                  <a:pt x="144" y="1199"/>
                </a:lnTo>
                <a:lnTo>
                  <a:pt x="139" y="1194"/>
                </a:lnTo>
                <a:lnTo>
                  <a:pt x="134" y="1188"/>
                </a:lnTo>
                <a:lnTo>
                  <a:pt x="129" y="1181"/>
                </a:lnTo>
                <a:lnTo>
                  <a:pt x="124" y="1174"/>
                </a:lnTo>
                <a:lnTo>
                  <a:pt x="119" y="1167"/>
                </a:lnTo>
                <a:lnTo>
                  <a:pt x="115" y="1160"/>
                </a:lnTo>
                <a:lnTo>
                  <a:pt x="110" y="1152"/>
                </a:lnTo>
                <a:lnTo>
                  <a:pt x="105" y="1146"/>
                </a:lnTo>
                <a:lnTo>
                  <a:pt x="101" y="1138"/>
                </a:lnTo>
                <a:lnTo>
                  <a:pt x="97" y="1130"/>
                </a:lnTo>
                <a:lnTo>
                  <a:pt x="93" y="1122"/>
                </a:lnTo>
                <a:lnTo>
                  <a:pt x="88" y="1115"/>
                </a:lnTo>
                <a:lnTo>
                  <a:pt x="84" y="1106"/>
                </a:lnTo>
                <a:lnTo>
                  <a:pt x="80" y="1099"/>
                </a:lnTo>
                <a:lnTo>
                  <a:pt x="76" y="1090"/>
                </a:lnTo>
                <a:lnTo>
                  <a:pt x="72" y="1082"/>
                </a:lnTo>
                <a:lnTo>
                  <a:pt x="69" y="1073"/>
                </a:lnTo>
                <a:lnTo>
                  <a:pt x="65" y="1064"/>
                </a:lnTo>
                <a:lnTo>
                  <a:pt x="62" y="1055"/>
                </a:lnTo>
                <a:lnTo>
                  <a:pt x="58" y="1046"/>
                </a:lnTo>
                <a:lnTo>
                  <a:pt x="54" y="1036"/>
                </a:lnTo>
                <a:lnTo>
                  <a:pt x="51" y="1028"/>
                </a:lnTo>
                <a:lnTo>
                  <a:pt x="47" y="1018"/>
                </a:lnTo>
                <a:lnTo>
                  <a:pt x="45" y="1009"/>
                </a:lnTo>
                <a:lnTo>
                  <a:pt x="41" y="999"/>
                </a:lnTo>
                <a:lnTo>
                  <a:pt x="39" y="989"/>
                </a:lnTo>
                <a:lnTo>
                  <a:pt x="36" y="980"/>
                </a:lnTo>
                <a:lnTo>
                  <a:pt x="33" y="970"/>
                </a:lnTo>
                <a:lnTo>
                  <a:pt x="30" y="959"/>
                </a:lnTo>
                <a:lnTo>
                  <a:pt x="28" y="950"/>
                </a:lnTo>
                <a:lnTo>
                  <a:pt x="25" y="939"/>
                </a:lnTo>
                <a:lnTo>
                  <a:pt x="23" y="929"/>
                </a:lnTo>
                <a:lnTo>
                  <a:pt x="20" y="919"/>
                </a:lnTo>
                <a:lnTo>
                  <a:pt x="19" y="908"/>
                </a:lnTo>
                <a:lnTo>
                  <a:pt x="17" y="898"/>
                </a:lnTo>
                <a:lnTo>
                  <a:pt x="14" y="887"/>
                </a:lnTo>
                <a:lnTo>
                  <a:pt x="13" y="877"/>
                </a:lnTo>
                <a:lnTo>
                  <a:pt x="12" y="866"/>
                </a:lnTo>
                <a:lnTo>
                  <a:pt x="10" y="855"/>
                </a:lnTo>
                <a:lnTo>
                  <a:pt x="8" y="845"/>
                </a:lnTo>
                <a:lnTo>
                  <a:pt x="7" y="833"/>
                </a:lnTo>
                <a:lnTo>
                  <a:pt x="6" y="822"/>
                </a:lnTo>
                <a:lnTo>
                  <a:pt x="5" y="811"/>
                </a:lnTo>
                <a:lnTo>
                  <a:pt x="4" y="800"/>
                </a:lnTo>
                <a:lnTo>
                  <a:pt x="4" y="789"/>
                </a:lnTo>
                <a:lnTo>
                  <a:pt x="2" y="778"/>
                </a:lnTo>
                <a:lnTo>
                  <a:pt x="1" y="766"/>
                </a:lnTo>
                <a:lnTo>
                  <a:pt x="1" y="756"/>
                </a:lnTo>
                <a:lnTo>
                  <a:pt x="1" y="744"/>
                </a:lnTo>
                <a:lnTo>
                  <a:pt x="0" y="733"/>
                </a:lnTo>
                <a:lnTo>
                  <a:pt x="0" y="721"/>
                </a:lnTo>
                <a:lnTo>
                  <a:pt x="0" y="710"/>
                </a:lnTo>
                <a:lnTo>
                  <a:pt x="0" y="699"/>
                </a:lnTo>
                <a:lnTo>
                  <a:pt x="0" y="687"/>
                </a:lnTo>
                <a:lnTo>
                  <a:pt x="0" y="676"/>
                </a:lnTo>
                <a:lnTo>
                  <a:pt x="1" y="664"/>
                </a:lnTo>
                <a:lnTo>
                  <a:pt x="1" y="653"/>
                </a:lnTo>
                <a:lnTo>
                  <a:pt x="2" y="642"/>
                </a:lnTo>
                <a:lnTo>
                  <a:pt x="2" y="630"/>
                </a:lnTo>
                <a:lnTo>
                  <a:pt x="4" y="618"/>
                </a:lnTo>
                <a:lnTo>
                  <a:pt x="5" y="608"/>
                </a:lnTo>
                <a:lnTo>
                  <a:pt x="5" y="596"/>
                </a:lnTo>
                <a:lnTo>
                  <a:pt x="6" y="585"/>
                </a:lnTo>
                <a:lnTo>
                  <a:pt x="7" y="573"/>
                </a:lnTo>
                <a:lnTo>
                  <a:pt x="8" y="561"/>
                </a:lnTo>
                <a:lnTo>
                  <a:pt x="11" y="551"/>
                </a:lnTo>
                <a:lnTo>
                  <a:pt x="12" y="539"/>
                </a:lnTo>
                <a:lnTo>
                  <a:pt x="13" y="528"/>
                </a:lnTo>
                <a:lnTo>
                  <a:pt x="16" y="517"/>
                </a:lnTo>
                <a:lnTo>
                  <a:pt x="17" y="506"/>
                </a:lnTo>
                <a:lnTo>
                  <a:pt x="19" y="495"/>
                </a:lnTo>
                <a:lnTo>
                  <a:pt x="22" y="483"/>
                </a:lnTo>
                <a:lnTo>
                  <a:pt x="24" y="472"/>
                </a:lnTo>
                <a:lnTo>
                  <a:pt x="27" y="462"/>
                </a:lnTo>
                <a:lnTo>
                  <a:pt x="29" y="451"/>
                </a:lnTo>
                <a:lnTo>
                  <a:pt x="31" y="440"/>
                </a:lnTo>
                <a:lnTo>
                  <a:pt x="34" y="430"/>
                </a:lnTo>
                <a:lnTo>
                  <a:pt x="36" y="419"/>
                </a:lnTo>
                <a:lnTo>
                  <a:pt x="40" y="408"/>
                </a:lnTo>
                <a:lnTo>
                  <a:pt x="42" y="397"/>
                </a:lnTo>
                <a:lnTo>
                  <a:pt x="45" y="387"/>
                </a:lnTo>
                <a:lnTo>
                  <a:pt x="48" y="377"/>
                </a:lnTo>
                <a:lnTo>
                  <a:pt x="52" y="366"/>
                </a:lnTo>
                <a:lnTo>
                  <a:pt x="55" y="356"/>
                </a:lnTo>
                <a:lnTo>
                  <a:pt x="58" y="346"/>
                </a:lnTo>
                <a:lnTo>
                  <a:pt x="62" y="336"/>
                </a:lnTo>
                <a:lnTo>
                  <a:pt x="65" y="326"/>
                </a:lnTo>
                <a:lnTo>
                  <a:pt x="69" y="316"/>
                </a:lnTo>
                <a:lnTo>
                  <a:pt x="72" y="306"/>
                </a:lnTo>
                <a:lnTo>
                  <a:pt x="77" y="297"/>
                </a:lnTo>
                <a:lnTo>
                  <a:pt x="81" y="287"/>
                </a:lnTo>
                <a:lnTo>
                  <a:pt x="84" y="277"/>
                </a:lnTo>
                <a:lnTo>
                  <a:pt x="89" y="269"/>
                </a:lnTo>
                <a:lnTo>
                  <a:pt x="93" y="259"/>
                </a:lnTo>
                <a:lnTo>
                  <a:pt x="98" y="250"/>
                </a:lnTo>
                <a:lnTo>
                  <a:pt x="103" y="241"/>
                </a:lnTo>
                <a:lnTo>
                  <a:pt x="106" y="232"/>
                </a:lnTo>
                <a:lnTo>
                  <a:pt x="111" y="224"/>
                </a:lnTo>
                <a:lnTo>
                  <a:pt x="116" y="215"/>
                </a:lnTo>
                <a:lnTo>
                  <a:pt x="121" y="207"/>
                </a:lnTo>
                <a:lnTo>
                  <a:pt x="125" y="199"/>
                </a:lnTo>
                <a:lnTo>
                  <a:pt x="130" y="190"/>
                </a:lnTo>
                <a:lnTo>
                  <a:pt x="135" y="182"/>
                </a:lnTo>
                <a:lnTo>
                  <a:pt x="140" y="174"/>
                </a:lnTo>
                <a:lnTo>
                  <a:pt x="145" y="167"/>
                </a:lnTo>
                <a:lnTo>
                  <a:pt x="151" y="159"/>
                </a:lnTo>
                <a:lnTo>
                  <a:pt x="156" y="152"/>
                </a:lnTo>
                <a:lnTo>
                  <a:pt x="161" y="144"/>
                </a:lnTo>
                <a:lnTo>
                  <a:pt x="167" y="138"/>
                </a:lnTo>
                <a:lnTo>
                  <a:pt x="171" y="130"/>
                </a:lnTo>
                <a:lnTo>
                  <a:pt x="177" y="124"/>
                </a:lnTo>
                <a:lnTo>
                  <a:pt x="182" y="117"/>
                </a:lnTo>
                <a:lnTo>
                  <a:pt x="188" y="111"/>
                </a:lnTo>
                <a:lnTo>
                  <a:pt x="194" y="105"/>
                </a:lnTo>
                <a:lnTo>
                  <a:pt x="199" y="98"/>
                </a:lnTo>
                <a:lnTo>
                  <a:pt x="205" y="92"/>
                </a:lnTo>
                <a:lnTo>
                  <a:pt x="211" y="86"/>
                </a:lnTo>
                <a:lnTo>
                  <a:pt x="217" y="81"/>
                </a:lnTo>
                <a:lnTo>
                  <a:pt x="223" y="76"/>
                </a:lnTo>
                <a:lnTo>
                  <a:pt x="229" y="70"/>
                </a:lnTo>
                <a:lnTo>
                  <a:pt x="235" y="65"/>
                </a:lnTo>
                <a:lnTo>
                  <a:pt x="241" y="60"/>
                </a:lnTo>
                <a:lnTo>
                  <a:pt x="247" y="55"/>
                </a:lnTo>
                <a:lnTo>
                  <a:pt x="253" y="51"/>
                </a:lnTo>
                <a:lnTo>
                  <a:pt x="259" y="47"/>
                </a:lnTo>
                <a:lnTo>
                  <a:pt x="266" y="42"/>
                </a:lnTo>
                <a:lnTo>
                  <a:pt x="272" y="38"/>
                </a:lnTo>
                <a:lnTo>
                  <a:pt x="278" y="35"/>
                </a:lnTo>
                <a:lnTo>
                  <a:pt x="284" y="31"/>
                </a:lnTo>
                <a:lnTo>
                  <a:pt x="290" y="27"/>
                </a:lnTo>
                <a:lnTo>
                  <a:pt x="297" y="24"/>
                </a:lnTo>
                <a:lnTo>
                  <a:pt x="303" y="21"/>
                </a:lnTo>
                <a:lnTo>
                  <a:pt x="309" y="18"/>
                </a:lnTo>
                <a:lnTo>
                  <a:pt x="315" y="16"/>
                </a:lnTo>
                <a:lnTo>
                  <a:pt x="322" y="13"/>
                </a:lnTo>
                <a:lnTo>
                  <a:pt x="328" y="11"/>
                </a:lnTo>
                <a:lnTo>
                  <a:pt x="334" y="9"/>
                </a:lnTo>
                <a:lnTo>
                  <a:pt x="342" y="7"/>
                </a:lnTo>
                <a:lnTo>
                  <a:pt x="348" y="5"/>
                </a:lnTo>
                <a:lnTo>
                  <a:pt x="354" y="4"/>
                </a:lnTo>
                <a:lnTo>
                  <a:pt x="361" y="3"/>
                </a:lnTo>
                <a:lnTo>
                  <a:pt x="367" y="2"/>
                </a:lnTo>
                <a:lnTo>
                  <a:pt x="373" y="1"/>
                </a:lnTo>
                <a:lnTo>
                  <a:pt x="380" y="0"/>
                </a:lnTo>
                <a:lnTo>
                  <a:pt x="386" y="0"/>
                </a:lnTo>
                <a:lnTo>
                  <a:pt x="392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9" y="0"/>
                </a:lnTo>
                <a:lnTo>
                  <a:pt x="425" y="1"/>
                </a:lnTo>
                <a:lnTo>
                  <a:pt x="431" y="2"/>
                </a:lnTo>
                <a:lnTo>
                  <a:pt x="437" y="3"/>
                </a:lnTo>
                <a:lnTo>
                  <a:pt x="444" y="4"/>
                </a:lnTo>
                <a:lnTo>
                  <a:pt x="450" y="6"/>
                </a:lnTo>
                <a:lnTo>
                  <a:pt x="456" y="7"/>
                </a:lnTo>
                <a:lnTo>
                  <a:pt x="462" y="9"/>
                </a:lnTo>
                <a:lnTo>
                  <a:pt x="468" y="11"/>
                </a:lnTo>
                <a:lnTo>
                  <a:pt x="474" y="13"/>
                </a:lnTo>
                <a:lnTo>
                  <a:pt x="480" y="16"/>
                </a:lnTo>
                <a:lnTo>
                  <a:pt x="486" y="19"/>
                </a:lnTo>
                <a:lnTo>
                  <a:pt x="494" y="22"/>
                </a:lnTo>
                <a:lnTo>
                  <a:pt x="500" y="24"/>
                </a:lnTo>
                <a:lnTo>
                  <a:pt x="505" y="28"/>
                </a:lnTo>
                <a:lnTo>
                  <a:pt x="511" y="32"/>
                </a:lnTo>
                <a:lnTo>
                  <a:pt x="517" y="35"/>
                </a:lnTo>
                <a:lnTo>
                  <a:pt x="523" y="39"/>
                </a:lnTo>
                <a:lnTo>
                  <a:pt x="529" y="42"/>
                </a:lnTo>
                <a:lnTo>
                  <a:pt x="535" y="47"/>
                </a:lnTo>
                <a:lnTo>
                  <a:pt x="540" y="52"/>
                </a:lnTo>
                <a:lnTo>
                  <a:pt x="546" y="56"/>
                </a:lnTo>
                <a:lnTo>
                  <a:pt x="552" y="61"/>
                </a:lnTo>
                <a:lnTo>
                  <a:pt x="556" y="66"/>
                </a:lnTo>
                <a:lnTo>
                  <a:pt x="562" y="71"/>
                </a:lnTo>
                <a:lnTo>
                  <a:pt x="567" y="77"/>
                </a:lnTo>
                <a:lnTo>
                  <a:pt x="573" y="82"/>
                </a:lnTo>
                <a:lnTo>
                  <a:pt x="578" y="87"/>
                </a:lnTo>
                <a:lnTo>
                  <a:pt x="584" y="93"/>
                </a:lnTo>
                <a:lnTo>
                  <a:pt x="589" y="99"/>
                </a:lnTo>
                <a:lnTo>
                  <a:pt x="594" y="106"/>
                </a:lnTo>
                <a:lnTo>
                  <a:pt x="599" y="112"/>
                </a:lnTo>
                <a:lnTo>
                  <a:pt x="604" y="119"/>
                </a:lnTo>
                <a:lnTo>
                  <a:pt x="610" y="125"/>
                </a:lnTo>
                <a:lnTo>
                  <a:pt x="614" y="131"/>
                </a:lnTo>
                <a:lnTo>
                  <a:pt x="618" y="139"/>
                </a:lnTo>
                <a:lnTo>
                  <a:pt x="623" y="145"/>
                </a:lnTo>
                <a:lnTo>
                  <a:pt x="628" y="153"/>
                </a:lnTo>
                <a:lnTo>
                  <a:pt x="632" y="160"/>
                </a:lnTo>
                <a:lnTo>
                  <a:pt x="637" y="168"/>
                </a:lnTo>
                <a:lnTo>
                  <a:pt x="641" y="175"/>
                </a:lnTo>
                <a:lnTo>
                  <a:pt x="646" y="184"/>
                </a:lnTo>
                <a:lnTo>
                  <a:pt x="649" y="191"/>
                </a:lnTo>
                <a:lnTo>
                  <a:pt x="654" y="200"/>
                </a:lnTo>
                <a:lnTo>
                  <a:pt x="658" y="209"/>
                </a:lnTo>
                <a:lnTo>
                  <a:pt x="661" y="216"/>
                </a:lnTo>
                <a:lnTo>
                  <a:pt x="665" y="225"/>
                </a:lnTo>
                <a:lnTo>
                  <a:pt x="669" y="234"/>
                </a:lnTo>
                <a:lnTo>
                  <a:pt x="672" y="243"/>
                </a:lnTo>
                <a:lnTo>
                  <a:pt x="676" y="252"/>
                </a:lnTo>
                <a:lnTo>
                  <a:pt x="680" y="261"/>
                </a:lnTo>
                <a:lnTo>
                  <a:pt x="683" y="270"/>
                </a:lnTo>
                <a:lnTo>
                  <a:pt x="687" y="279"/>
                </a:lnTo>
                <a:lnTo>
                  <a:pt x="689" y="289"/>
                </a:lnTo>
                <a:lnTo>
                  <a:pt x="693" y="299"/>
                </a:lnTo>
                <a:lnTo>
                  <a:pt x="695" y="308"/>
                </a:lnTo>
                <a:lnTo>
                  <a:pt x="699" y="318"/>
                </a:lnTo>
                <a:lnTo>
                  <a:pt x="701" y="328"/>
                </a:lnTo>
                <a:lnTo>
                  <a:pt x="704" y="337"/>
                </a:lnTo>
                <a:lnTo>
                  <a:pt x="706" y="348"/>
                </a:lnTo>
                <a:lnTo>
                  <a:pt x="709" y="358"/>
                </a:lnTo>
                <a:lnTo>
                  <a:pt x="711" y="368"/>
                </a:lnTo>
                <a:lnTo>
                  <a:pt x="713" y="378"/>
                </a:lnTo>
                <a:lnTo>
                  <a:pt x="716" y="389"/>
                </a:lnTo>
                <a:lnTo>
                  <a:pt x="718" y="400"/>
                </a:lnTo>
                <a:lnTo>
                  <a:pt x="719" y="410"/>
                </a:lnTo>
                <a:lnTo>
                  <a:pt x="722" y="420"/>
                </a:lnTo>
                <a:lnTo>
                  <a:pt x="723" y="431"/>
                </a:lnTo>
                <a:lnTo>
                  <a:pt x="724" y="442"/>
                </a:lnTo>
                <a:lnTo>
                  <a:pt x="727" y="453"/>
                </a:lnTo>
                <a:lnTo>
                  <a:pt x="728" y="464"/>
                </a:lnTo>
                <a:lnTo>
                  <a:pt x="729" y="475"/>
                </a:lnTo>
                <a:lnTo>
                  <a:pt x="730" y="485"/>
                </a:lnTo>
                <a:lnTo>
                  <a:pt x="731" y="497"/>
                </a:lnTo>
                <a:lnTo>
                  <a:pt x="733" y="508"/>
                </a:lnTo>
                <a:lnTo>
                  <a:pt x="733" y="519"/>
                </a:lnTo>
                <a:lnTo>
                  <a:pt x="734" y="530"/>
                </a:lnTo>
                <a:lnTo>
                  <a:pt x="734" y="541"/>
                </a:lnTo>
                <a:lnTo>
                  <a:pt x="735" y="553"/>
                </a:lnTo>
                <a:lnTo>
                  <a:pt x="735" y="564"/>
                </a:lnTo>
                <a:lnTo>
                  <a:pt x="735" y="575"/>
                </a:lnTo>
                <a:lnTo>
                  <a:pt x="735" y="586"/>
                </a:lnTo>
                <a:lnTo>
                  <a:pt x="735" y="598"/>
                </a:lnTo>
                <a:lnTo>
                  <a:pt x="735" y="610"/>
                </a:lnTo>
                <a:lnTo>
                  <a:pt x="735" y="620"/>
                </a:lnTo>
                <a:lnTo>
                  <a:pt x="735" y="632"/>
                </a:lnTo>
                <a:lnTo>
                  <a:pt x="735" y="644"/>
                </a:lnTo>
                <a:lnTo>
                  <a:pt x="734" y="655"/>
                </a:lnTo>
                <a:lnTo>
                  <a:pt x="734" y="667"/>
                </a:lnTo>
                <a:close/>
              </a:path>
            </a:pathLst>
          </a:custGeom>
          <a:solidFill>
            <a:schemeClr val="accent1"/>
          </a:solidFill>
          <a:ln w="4292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31"/>
          <p:cNvSpPr>
            <a:spLocks noChangeArrowheads="1"/>
          </p:cNvSpPr>
          <p:nvPr/>
        </p:nvSpPr>
        <p:spPr bwMode="auto">
          <a:xfrm>
            <a:off x="7513638" y="4230688"/>
            <a:ext cx="139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100">
                <a:solidFill>
                  <a:srgbClr val="000000"/>
                </a:solidFill>
                <a:latin typeface="Symbol" pitchFamily="112" charset="2"/>
              </a:rPr>
              <a:t>q</a:t>
            </a:r>
            <a:endParaRPr lang="en-US"/>
          </a:p>
        </p:txBody>
      </p:sp>
      <p:sp>
        <p:nvSpPr>
          <p:cNvPr id="108" name="Rectangle 32"/>
          <p:cNvSpPr>
            <a:spLocks noChangeArrowheads="1"/>
          </p:cNvSpPr>
          <p:nvPr/>
        </p:nvSpPr>
        <p:spPr bwMode="auto">
          <a:xfrm>
            <a:off x="7239000" y="4227513"/>
            <a:ext cx="665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if    =e</a:t>
            </a:r>
            <a:endParaRPr lang="en-US"/>
          </a:p>
        </p:txBody>
      </p:sp>
      <p:sp>
        <p:nvSpPr>
          <p:cNvPr id="109" name="Rectangle 33"/>
          <p:cNvSpPr>
            <a:spLocks noChangeArrowheads="1"/>
          </p:cNvSpPr>
          <p:nvPr/>
        </p:nvSpPr>
        <p:spPr bwMode="auto">
          <a:xfrm>
            <a:off x="7918450" y="4373563"/>
            <a:ext cx="82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>
                <a:solidFill>
                  <a:srgbClr val="000000"/>
                </a:solidFill>
                <a:latin typeface="Times New Roman" pitchFamily="112" charset="0"/>
              </a:rPr>
              <a:t>2</a:t>
            </a:r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2435225" y="3241675"/>
            <a:ext cx="136525" cy="3810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179" y="0"/>
              </a:cxn>
              <a:cxn ang="0">
                <a:pos x="344" y="94"/>
              </a:cxn>
            </a:cxnLst>
            <a:rect l="0" t="0" r="r" b="b"/>
            <a:pathLst>
              <a:path w="344" h="94">
                <a:moveTo>
                  <a:pt x="0" y="94"/>
                </a:moveTo>
                <a:lnTo>
                  <a:pt x="179" y="0"/>
                </a:lnTo>
                <a:lnTo>
                  <a:pt x="344" y="94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2630488" y="3336925"/>
            <a:ext cx="12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Times New Roman" pitchFamily="112" charset="0"/>
              </a:rPr>
              <a:t>k</a:t>
            </a:r>
            <a:endParaRPr lang="en-US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2841625" y="3433763"/>
            <a:ext cx="1260475" cy="187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017963" y="3582988"/>
            <a:ext cx="119062" cy="50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2" y="107"/>
              </a:cxn>
              <a:cxn ang="0">
                <a:pos x="0" y="128"/>
              </a:cxn>
              <a:cxn ang="0">
                <a:pos x="69" y="72"/>
              </a:cxn>
              <a:cxn ang="0">
                <a:pos x="24" y="0"/>
              </a:cxn>
            </a:cxnLst>
            <a:rect l="0" t="0" r="r" b="b"/>
            <a:pathLst>
              <a:path w="302" h="128">
                <a:moveTo>
                  <a:pt x="24" y="0"/>
                </a:moveTo>
                <a:lnTo>
                  <a:pt x="302" y="107"/>
                </a:lnTo>
                <a:lnTo>
                  <a:pt x="0" y="128"/>
                </a:lnTo>
                <a:lnTo>
                  <a:pt x="69" y="7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2420938" y="3168650"/>
            <a:ext cx="177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Arial" charset="0"/>
              </a:rPr>
              <a:t>x</a:t>
            </a:r>
            <a:endParaRPr lang="en-US" dirty="0">
              <a:latin typeface="Arial" charset="0"/>
            </a:endParaRPr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Problem: GPS reading is not on the graph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Bayesian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72200" y="3902075"/>
            <a:ext cx="158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GPS reading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1336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z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482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z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2925763"/>
            <a:ext cx="295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Edge, velocity, position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336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x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482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x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4384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530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743200" y="3124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36750" y="45100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latin typeface="Arial" charset="0"/>
              </a:rPr>
              <a:t>Time k-1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40250" y="4495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>
                <a:latin typeface="Arial" charset="0"/>
              </a:rPr>
              <a:t>Time 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4400" y="5496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Task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Estimate posterior over all hidden states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371600" y="3276600"/>
            <a:ext cx="6839620" cy="685800"/>
            <a:chOff x="1371600" y="3276600"/>
            <a:chExt cx="6839620" cy="685800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1371600" y="3276600"/>
              <a:ext cx="6096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91440" anchor="ctr"/>
            <a:lstStyle/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sz="2000" dirty="0"/>
                <a:t> </a:t>
              </a:r>
              <a:r>
                <a:rPr lang="en-US" sz="2000" dirty="0" smtClean="0"/>
                <a:t>   </a:t>
              </a:r>
              <a:r>
                <a:rPr lang="en-US" sz="2000" baseline="-25000" dirty="0" smtClean="0"/>
                <a:t>k-1</a:t>
              </a:r>
              <a:endParaRPr lang="en-US" sz="2000" baseline="-25000" dirty="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905000" y="36576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36259" name="Object 4"/>
            <p:cNvGraphicFramePr>
              <a:graphicFrameLocks noChangeAspect="1"/>
            </p:cNvGraphicFramePr>
            <p:nvPr/>
          </p:nvGraphicFramePr>
          <p:xfrm>
            <a:off x="1462088" y="3276600"/>
            <a:ext cx="269875" cy="406400"/>
          </p:xfrm>
          <a:graphic>
            <a:graphicData uri="http://schemas.openxmlformats.org/presentationml/2006/ole">
              <p:oleObj spid="_x0000_s736259" name="Equation" r:id="rId3" imgW="114120" imgH="177480" progId="Equation.DSMT4">
                <p:embed/>
              </p:oleObj>
            </a:graphicData>
          </a:graphic>
        </p:graphicFrame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886200" y="3276600"/>
              <a:ext cx="6096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91440" anchor="ctr"/>
            <a:lstStyle/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sz="2000" dirty="0"/>
                <a:t> </a:t>
              </a:r>
              <a:r>
                <a:rPr lang="en-US" sz="2000" dirty="0" smtClean="0"/>
                <a:t>  </a:t>
              </a:r>
              <a:r>
                <a:rPr lang="en-US" sz="2000" baseline="-25000" dirty="0" smtClean="0"/>
                <a:t>k</a:t>
              </a:r>
              <a:endParaRPr lang="en-US" sz="2000" baseline="-25000" dirty="0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4419600" y="36576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3976688" y="3276600"/>
            <a:ext cx="269875" cy="406400"/>
          </p:xfrm>
          <a:graphic>
            <a:graphicData uri="http://schemas.openxmlformats.org/presentationml/2006/ole">
              <p:oleObj spid="_x0000_s736260" name="Equation" r:id="rId4" imgW="114120" imgH="177480" progId="Equation.DSMT4">
                <p:embed/>
              </p:oleObj>
            </a:graphicData>
          </a:graphic>
        </p:graphicFrame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6172200" y="3352800"/>
              <a:ext cx="20390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i="0" dirty="0" smtClean="0">
                  <a:solidFill>
                    <a:srgbClr val="FF0000"/>
                  </a:solidFill>
                  <a:latin typeface="+mn-lt"/>
                </a:rPr>
                <a:t>GPS association</a:t>
              </a:r>
              <a:endParaRPr lang="en-US" i="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71600" y="2286000"/>
            <a:ext cx="6738631" cy="685800"/>
            <a:chOff x="1371600" y="2286000"/>
            <a:chExt cx="6738631" cy="685800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371600" y="2286000"/>
              <a:ext cx="6096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91440" anchor="ctr"/>
            <a:lstStyle/>
            <a:p>
              <a:pPr algn="ctr">
                <a:lnSpc>
                  <a:spcPct val="100000"/>
                </a:lnSpc>
                <a:buClrTx/>
                <a:buSzTx/>
              </a:pPr>
              <a:r>
                <a:rPr lang="en-US" sz="2000" dirty="0" smtClean="0"/>
                <a:t>e</a:t>
              </a:r>
              <a:r>
                <a:rPr lang="en-US" sz="2000" baseline="-25000" dirty="0" smtClean="0"/>
                <a:t>k-1</a:t>
              </a:r>
              <a:endParaRPr lang="en-US" sz="2000" baseline="-25000" dirty="0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886200" y="2286000"/>
              <a:ext cx="609600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91440" anchor="ctr"/>
            <a:lstStyle/>
            <a:p>
              <a:pPr algn="ctr"/>
              <a:r>
                <a:rPr lang="en-US" sz="2000" dirty="0" err="1" smtClean="0"/>
                <a:t>e</a:t>
              </a:r>
              <a:r>
                <a:rPr lang="en-US" sz="2000" baseline="-25000" dirty="0" err="1" smtClean="0"/>
                <a:t>k</a:t>
              </a:r>
              <a:endParaRPr lang="en-US" sz="2000" baseline="-25000" dirty="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05000" y="2667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4419600" y="2667000"/>
              <a:ext cx="3048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6172200" y="2362200"/>
              <a:ext cx="19380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r>
                <a:rPr lang="en-US" i="0" dirty="0" smtClean="0">
                  <a:solidFill>
                    <a:srgbClr val="FF0000"/>
                  </a:solidFill>
                  <a:latin typeface="+mn-lt"/>
                </a:rPr>
                <a:t>Edge transition</a:t>
              </a:r>
              <a:endParaRPr lang="en-US" i="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Information Systems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1749116"/>
            <a:ext cx="2820988" cy="715355"/>
          </a:xfrm>
        </p:spPr>
        <p:txBody>
          <a:bodyPr>
            <a:norm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dirty="0" smtClean="0"/>
              <a:t>Street map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700" b="0" dirty="0" smtClean="0">
                <a:solidFill>
                  <a:prstClr val="black"/>
                </a:solidFill>
                <a:ea typeface="ＭＳ Ｐゴシック" pitchFamily="112" charset="-128"/>
              </a:rPr>
              <a:t>S</a:t>
            </a:r>
            <a:r>
              <a:rPr lang="en-US" sz="1700" b="0" cap="none" dirty="0" smtClean="0">
                <a:solidFill>
                  <a:prstClr val="black"/>
                </a:solidFill>
                <a:ea typeface="ＭＳ Ｐゴシック" pitchFamily="112" charset="-128"/>
              </a:rPr>
              <a:t>ource: Tiger / Line data</a:t>
            </a:r>
            <a:endParaRPr lang="en-US" sz="1700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048000" y="1749116"/>
            <a:ext cx="2971800" cy="715355"/>
          </a:xfrm>
        </p:spPr>
        <p:txBody>
          <a:bodyPr>
            <a:norm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dirty="0" smtClean="0"/>
              <a:t>Bus routes /  stops</a:t>
            </a:r>
          </a:p>
          <a:p>
            <a:pPr algn="ctr" eaLnBrk="0" hangingPunct="0">
              <a:spcBef>
                <a:spcPct val="0"/>
              </a:spcBef>
              <a:buClrTx/>
              <a:buSzTx/>
            </a:pPr>
            <a:r>
              <a:rPr lang="en-US" sz="1600" b="0" dirty="0" smtClean="0">
                <a:solidFill>
                  <a:prstClr val="black"/>
                </a:solidFill>
                <a:ea typeface="ＭＳ Ｐゴシック" pitchFamily="112" charset="-128"/>
              </a:rPr>
              <a:t>S</a:t>
            </a:r>
            <a:r>
              <a:rPr lang="en-US" sz="1600" b="0" cap="none" dirty="0" smtClean="0">
                <a:solidFill>
                  <a:prstClr val="black"/>
                </a:solidFill>
                <a:ea typeface="ＭＳ Ｐゴシック" pitchFamily="112" charset="-128"/>
              </a:rPr>
              <a:t>ource: Metro 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9" name="Picture 17" descr="bus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44456"/>
            <a:ext cx="2592740" cy="33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roa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2516"/>
            <a:ext cx="2592740" cy="335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get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742870"/>
            <a:ext cx="2590800" cy="3351544"/>
          </a:xfrm>
          <a:prstGeom prst="rect">
            <a:avLst/>
          </a:prstGeom>
          <a:noFill/>
        </p:spPr>
      </p:pic>
      <p:sp>
        <p:nvSpPr>
          <p:cNvPr id="27" name="Text Placeholder 11"/>
          <p:cNvSpPr txBox="1">
            <a:spLocks/>
          </p:cNvSpPr>
          <p:nvPr/>
        </p:nvSpPr>
        <p:spPr>
          <a:xfrm>
            <a:off x="6172200" y="1749116"/>
            <a:ext cx="2743200" cy="715355"/>
          </a:xfrm>
          <a:prstGeom prst="rect">
            <a:avLst/>
          </a:prstGeom>
        </p:spPr>
        <p:txBody>
          <a:bodyPr vert="horz" lIns="146304" tIns="91440" rtlCol="0" anchor="ctr">
            <a:normAutofit fontScale="925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en-US" sz="1800" b="1" cap="all" dirty="0" smtClean="0">
                <a:latin typeface="+mn-lt"/>
                <a:ea typeface="+mn-ea"/>
              </a:rPr>
              <a:t>Restaurants / Stores</a:t>
            </a: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lang="en-US" sz="1600" dirty="0" err="1" smtClean="0">
                <a:latin typeface="+mn-lt"/>
              </a:rPr>
              <a:t>ource</a:t>
            </a:r>
            <a:r>
              <a:rPr lang="en-US" sz="1600" dirty="0" smtClean="0">
                <a:latin typeface="+mn-lt"/>
              </a:rPr>
              <a:t>: MS MapPoint</a:t>
            </a:r>
            <a:endParaRPr kumimoji="0" lang="en-US" sz="23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Rao-Blackwellised</a:t>
            </a:r>
            <a:r>
              <a:rPr lang="en-US" dirty="0" smtClean="0"/>
              <a:t> Particle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01809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800" dirty="0" smtClean="0"/>
              <a:t>Represents posterior by sets of weighted particles: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chemeClr val="accent3"/>
                </a:solidFill>
              </a:rPr>
              <a:t>Basic idea</a:t>
            </a:r>
            <a:r>
              <a:rPr lang="en-US" sz="2800" dirty="0" smtClean="0"/>
              <a:t>: Sample some variables of state space and solve other variables analytically conditioned on samples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chemeClr val="accent3"/>
                </a:solidFill>
              </a:rPr>
              <a:t>Here</a:t>
            </a:r>
            <a:r>
              <a:rPr lang="en-US" sz="2800" dirty="0" smtClean="0"/>
              <a:t>: Each particle contains </a:t>
            </a:r>
            <a:r>
              <a:rPr lang="en-US" sz="2800" dirty="0" err="1" smtClean="0">
                <a:solidFill>
                  <a:schemeClr val="accent3"/>
                </a:solidFill>
              </a:rPr>
              <a:t>Kalman</a:t>
            </a:r>
            <a:r>
              <a:rPr lang="en-US" sz="2800" dirty="0" smtClean="0">
                <a:solidFill>
                  <a:schemeClr val="accent3"/>
                </a:solidFill>
              </a:rPr>
              <a:t> filter </a:t>
            </a:r>
            <a:r>
              <a:rPr lang="en-US" sz="2800" dirty="0" smtClean="0"/>
              <a:t>for location: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>
              <a:buNone/>
            </a:pPr>
            <a:endParaRPr lang="en-US" sz="2800" dirty="0" smtClean="0"/>
          </a:p>
          <a:p>
            <a:pPr marL="342900" indent="-342900"/>
            <a:r>
              <a:rPr lang="en-US" sz="2800" dirty="0" smtClean="0"/>
              <a:t>Update sets by sampling procedure (SISR)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92226" name="Object 2"/>
          <p:cNvGraphicFramePr>
            <a:graphicFrameLocks noChangeAspect="1"/>
          </p:cNvGraphicFramePr>
          <p:nvPr/>
        </p:nvGraphicFramePr>
        <p:xfrm>
          <a:off x="2438400" y="2133600"/>
          <a:ext cx="3962400" cy="558660"/>
        </p:xfrm>
        <a:graphic>
          <a:graphicData uri="http://schemas.openxmlformats.org/presentationml/2006/ole">
            <p:oleObj spid="_x0000_s942082" name="Equation" r:id="rId3" imgW="1714320" imgH="2412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524000" y="4029075"/>
          <a:ext cx="6092825" cy="771525"/>
        </p:xfrm>
        <a:graphic>
          <a:graphicData uri="http://schemas.openxmlformats.org/presentationml/2006/ole">
            <p:oleObj spid="_x0000_s942083" name="Equation" r:id="rId4" imgW="1917360" imgH="279360" progId="Equation.3">
              <p:embed/>
            </p:oleObj>
          </a:graphicData>
        </a:graphic>
      </p:graphicFrame>
      <p:sp>
        <p:nvSpPr>
          <p:cNvPr id="9" name="AutoShape 5"/>
          <p:cNvSpPr>
            <a:spLocks/>
          </p:cNvSpPr>
          <p:nvPr/>
        </p:nvSpPr>
        <p:spPr bwMode="auto">
          <a:xfrm rot="16200000" flipV="1">
            <a:off x="3725862" y="3948451"/>
            <a:ext cx="161925" cy="1600200"/>
          </a:xfrm>
          <a:prstGeom prst="leftBrace">
            <a:avLst>
              <a:gd name="adj1" fmla="val 82353"/>
              <a:gd name="adj2" fmla="val 50000"/>
            </a:avLst>
          </a:prstGeom>
          <a:noFill/>
          <a:ln w="635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20925" y="4851737"/>
            <a:ext cx="29718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Edge transitions, velocities, edge associations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6016625" y="3867488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63500" cap="sq">
            <a:solidFill>
              <a:schemeClr val="accent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953000" y="4819987"/>
            <a:ext cx="2438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smtClean="0">
                <a:solidFill>
                  <a:schemeClr val="accent3"/>
                </a:solidFill>
                <a:latin typeface="+mn-lt"/>
              </a:rPr>
              <a:t>KF </a:t>
            </a:r>
            <a:r>
              <a:rPr lang="en-US" sz="1800" dirty="0">
                <a:solidFill>
                  <a:schemeClr val="accent3"/>
                </a:solidFill>
                <a:latin typeface="+mn-lt"/>
              </a:rPr>
              <a:t>for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kalma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1695450"/>
            <a:ext cx="2667000" cy="466725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9718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GPS measurements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+mn-lt"/>
              </a:rPr>
              <a:t>Particles (</a:t>
            </a:r>
            <a:r>
              <a:rPr lang="en-US" sz="2000" dirty="0" err="1" smtClean="0">
                <a:latin typeface="+mn-lt"/>
              </a:rPr>
              <a:t>Kalman</a:t>
            </a:r>
            <a:r>
              <a:rPr lang="en-US" sz="2000" dirty="0" smtClean="0">
                <a:latin typeface="+mn-lt"/>
              </a:rPr>
              <a:t> filters)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91200" y="2514600"/>
            <a:ext cx="152400" cy="15240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CC99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791200" y="2971800"/>
            <a:ext cx="152400" cy="152400"/>
          </a:xfrm>
          <a:prstGeom prst="rect">
            <a:avLst/>
          </a:prstGeom>
          <a:solidFill>
            <a:srgbClr val="FF00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Bayesian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72200" y="3902075"/>
            <a:ext cx="158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GPS reading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1336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z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482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z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2925763"/>
            <a:ext cx="295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Edge, velocity, position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336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x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482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x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4384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530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743200" y="3124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36750" y="45100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latin typeface="Arial" charset="0"/>
              </a:rPr>
              <a:t>Time k-1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40250" y="4495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>
                <a:latin typeface="Arial" charset="0"/>
              </a:rPr>
              <a:t>Time k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133600" y="2057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buClrTx/>
              <a:buSzTx/>
            </a:pPr>
            <a:r>
              <a:rPr lang="en-US" sz="2000" dirty="0">
                <a:solidFill>
                  <a:schemeClr val="accent3"/>
                </a:solidFill>
              </a:rPr>
              <a:t>m</a:t>
            </a:r>
            <a:r>
              <a:rPr lang="en-US" sz="2000" baseline="-25000" dirty="0">
                <a:solidFill>
                  <a:schemeClr val="accent3"/>
                </a:solidFill>
              </a:rPr>
              <a:t>k-1</a:t>
            </a: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648200" y="2057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/>
            <a:r>
              <a:rPr lang="en-US" sz="2000" dirty="0" err="1">
                <a:solidFill>
                  <a:schemeClr val="accent3"/>
                </a:solidFill>
              </a:rPr>
              <a:t>m</a:t>
            </a:r>
            <a:r>
              <a:rPr lang="en-US" sz="2000" baseline="-25000" dirty="0" err="1">
                <a:solidFill>
                  <a:schemeClr val="accent3"/>
                </a:solidFill>
              </a:rPr>
              <a:t>k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743200" y="22717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4384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172200" y="2073275"/>
            <a:ext cx="2683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accent3"/>
                </a:solidFill>
                <a:latin typeface="+mn-lt"/>
              </a:rPr>
              <a:t>Transportation mode</a:t>
            </a: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2667000" y="2362200"/>
            <a:ext cx="1981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36258" name="Object 4"/>
          <p:cNvGraphicFramePr>
            <a:graphicFrameLocks noChangeAspect="1"/>
          </p:cNvGraphicFramePr>
          <p:nvPr/>
        </p:nvGraphicFramePr>
        <p:xfrm>
          <a:off x="2514600" y="5534025"/>
          <a:ext cx="5191125" cy="638175"/>
        </p:xfrm>
        <a:graphic>
          <a:graphicData uri="http://schemas.openxmlformats.org/presentationml/2006/ole">
            <p:oleObj spid="_x0000_s940034" name="Equation" r:id="rId3" imgW="2197080" imgH="27936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914400" y="5562600"/>
            <a:ext cx="14221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eaLnBrk="1" hangingPunct="1"/>
            <a:r>
              <a:rPr lang="en-US" dirty="0" smtClean="0">
                <a:latin typeface="+mj-lt"/>
              </a:rPr>
              <a:t>Particles: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 Mode of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Encode prior knowledge into the model</a:t>
            </a:r>
          </a:p>
          <a:p>
            <a:pPr lvl="1">
              <a:lnSpc>
                <a:spcPct val="150000"/>
              </a:lnSpc>
              <a:buFont typeface="Wingdings" pitchFamily="-128" charset="2"/>
              <a:buChar char="§"/>
              <a:defRPr/>
            </a:pPr>
            <a:r>
              <a:rPr lang="en-US" sz="3200" dirty="0" smtClean="0">
                <a:latin typeface="Corbel" pitchFamily="34" charset="0"/>
              </a:rPr>
              <a:t>Modes have different </a:t>
            </a:r>
            <a:r>
              <a:rPr lang="en-US" sz="3200" dirty="0" smtClean="0">
                <a:solidFill>
                  <a:schemeClr val="accent3"/>
                </a:solidFill>
                <a:latin typeface="Corbel" pitchFamily="34" charset="0"/>
              </a:rPr>
              <a:t>velocity distributions</a:t>
            </a:r>
          </a:p>
          <a:p>
            <a:pPr lvl="1">
              <a:lnSpc>
                <a:spcPct val="150000"/>
              </a:lnSpc>
              <a:buFont typeface="Wingdings" pitchFamily="-128" charset="2"/>
              <a:buChar char="§"/>
              <a:defRPr/>
            </a:pPr>
            <a:r>
              <a:rPr lang="en-US" sz="3200" dirty="0" smtClean="0">
                <a:latin typeface="Corbel" pitchFamily="34" charset="0"/>
              </a:rPr>
              <a:t>Buses run on </a:t>
            </a:r>
            <a:r>
              <a:rPr lang="en-US" sz="3200" dirty="0" smtClean="0">
                <a:solidFill>
                  <a:schemeClr val="accent3"/>
                </a:solidFill>
                <a:latin typeface="Corbel" pitchFamily="34" charset="0"/>
              </a:rPr>
              <a:t>bus routes</a:t>
            </a:r>
          </a:p>
          <a:p>
            <a:pPr lvl="1">
              <a:lnSpc>
                <a:spcPct val="150000"/>
              </a:lnSpc>
              <a:buFont typeface="Wingdings" pitchFamily="-128" charset="2"/>
              <a:buChar char="§"/>
              <a:defRPr/>
            </a:pPr>
            <a:r>
              <a:rPr lang="en-US" sz="3200" dirty="0" smtClean="0">
                <a:latin typeface="Corbel" pitchFamily="34" charset="0"/>
              </a:rPr>
              <a:t>Get on/off the bus near </a:t>
            </a:r>
            <a:r>
              <a:rPr lang="en-US" sz="3200" dirty="0" smtClean="0">
                <a:solidFill>
                  <a:schemeClr val="accent3"/>
                </a:solidFill>
                <a:latin typeface="Corbel" pitchFamily="34" charset="0"/>
              </a:rPr>
              <a:t>bus stops</a:t>
            </a:r>
          </a:p>
          <a:p>
            <a:pPr lvl="1">
              <a:lnSpc>
                <a:spcPct val="150000"/>
              </a:lnSpc>
              <a:buFont typeface="Wingdings" pitchFamily="-128" charset="2"/>
              <a:buChar char="§"/>
              <a:defRPr/>
            </a:pPr>
            <a:r>
              <a:rPr lang="en-US" sz="3200" dirty="0" smtClean="0">
                <a:latin typeface="Corbel" pitchFamily="34" charset="0"/>
              </a:rPr>
              <a:t>Switch to car near </a:t>
            </a:r>
            <a:r>
              <a:rPr lang="en-US" sz="3200" dirty="0" smtClean="0">
                <a:solidFill>
                  <a:schemeClr val="accent3"/>
                </a:solidFill>
                <a:latin typeface="Corbel" pitchFamily="34" charset="0"/>
              </a:rPr>
              <a:t>car location</a:t>
            </a:r>
          </a:p>
          <a:p>
            <a:pPr lvl="1">
              <a:lnSpc>
                <a:spcPct val="90000"/>
              </a:lnSpc>
              <a:buFont typeface="Wingdings" pitchFamily="-128" charset="2"/>
              <a:buChar char="§"/>
              <a:defRPr/>
            </a:pPr>
            <a:endParaRPr lang="en-US" sz="3200" dirty="0" smtClean="0">
              <a:solidFill>
                <a:schemeClr val="accent3"/>
              </a:solidFill>
              <a:latin typeface="Corbe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Acknowledgments</a:t>
            </a:r>
          </a:p>
        </p:txBody>
      </p:sp>
      <p:sp>
        <p:nvSpPr>
          <p:cNvPr id="1543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Joint work with 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  <a:latin typeface="Corbel" pitchFamily="34" charset="0"/>
              </a:rPr>
              <a:t>Students: </a:t>
            </a:r>
            <a:r>
              <a:rPr lang="de-DE" dirty="0" smtClean="0">
                <a:latin typeface="Corbel" pitchFamily="34" charset="0"/>
              </a:rPr>
              <a:t>Brian Ferris, Julie Letchner, Lin Liao, Don Patterson, Alvin Raj, Amarnag Subramanya, Danny Wyatt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  <a:latin typeface="Corbel" pitchFamily="34" charset="0"/>
              </a:rPr>
              <a:t>UW faculty: </a:t>
            </a:r>
            <a:r>
              <a:rPr lang="de-DE" dirty="0" smtClean="0">
                <a:latin typeface="Corbel" pitchFamily="34" charset="0"/>
              </a:rPr>
              <a:t>Jeff Bilmes, Gaetano Borriello, Henry Kautz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  <a:latin typeface="Corbel" pitchFamily="34" charset="0"/>
              </a:rPr>
              <a:t>Intel Research Seattle: </a:t>
            </a:r>
            <a:r>
              <a:rPr lang="de-DE" dirty="0" smtClean="0">
                <a:latin typeface="Corbel" pitchFamily="34" charset="0"/>
              </a:rPr>
              <a:t>Tanzeem Choudhury, Matthai Philipose</a:t>
            </a:r>
          </a:p>
          <a:p>
            <a:pPr lvl="1"/>
            <a:endParaRPr lang="de-DE" dirty="0" smtClean="0">
              <a:solidFill>
                <a:schemeClr val="hlink"/>
              </a:solidFill>
              <a:latin typeface="Corbel" pitchFamily="34" charset="0"/>
            </a:endParaRPr>
          </a:p>
          <a:p>
            <a:r>
              <a:rPr lang="de-DE" dirty="0" smtClean="0">
                <a:latin typeface="Corbel" pitchFamily="34" charset="0"/>
              </a:rPr>
              <a:t>Funded by</a:t>
            </a:r>
          </a:p>
          <a:p>
            <a:pPr lvl="1"/>
            <a:r>
              <a:rPr lang="de-DE" dirty="0" smtClean="0">
                <a:solidFill>
                  <a:schemeClr val="accent3"/>
                </a:solidFill>
                <a:latin typeface="Corbel" pitchFamily="34" charset="0"/>
              </a:rPr>
              <a:t>NSF,  DARPA, MSR, Toyota</a:t>
            </a:r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Dieter Fox: Activity Recognition From Wearable Sensors</a:t>
            </a:r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E7223-46CE-45ED-9C41-52E146273B69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Infer Location and Transportation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010400" y="2362200"/>
            <a:ext cx="19812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latin typeface="+mn-lt"/>
              </a:rPr>
              <a:t>Measurements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 smtClean="0">
                <a:latin typeface="+mn-lt"/>
              </a:rPr>
              <a:t>Projections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endParaRPr lang="en-US" sz="1800" i="0" dirty="0">
              <a:latin typeface="+mn-lt"/>
            </a:endParaRP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latin typeface="+mn-lt"/>
              </a:rPr>
              <a:t>Bus mode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latin typeface="+mn-lt"/>
              </a:rPr>
              <a:t>Car mode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latin typeface="+mn-lt"/>
              </a:rPr>
              <a:t>Foot mode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72200" y="2438400"/>
            <a:ext cx="152400" cy="152400"/>
          </a:xfrm>
          <a:prstGeom prst="rect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sz="1800" i="0">
              <a:solidFill>
                <a:srgbClr val="CC9900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ellipse">
            <a:avLst/>
          </a:prstGeom>
          <a:solidFill>
            <a:srgbClr val="CC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0" y="3200400"/>
            <a:ext cx="1295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solidFill>
                  <a:srgbClr val="00FF00"/>
                </a:solidFill>
                <a:latin typeface="+mn-lt"/>
              </a:rPr>
              <a:t>Green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solidFill>
                  <a:srgbClr val="FF3300"/>
                </a:solidFill>
                <a:latin typeface="+mn-lt"/>
              </a:rPr>
              <a:t>Red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1800" i="0" dirty="0">
                <a:solidFill>
                  <a:srgbClr val="0000FF"/>
                </a:solidFill>
                <a:latin typeface="+mn-lt"/>
              </a:rPr>
              <a:t>Blue</a:t>
            </a:r>
          </a:p>
        </p:txBody>
      </p:sp>
      <p:pic>
        <p:nvPicPr>
          <p:cNvPr id="11" name="low-leve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2750" y="1581150"/>
            <a:ext cx="2686050" cy="483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Goal </a:t>
            </a:r>
            <a:r>
              <a:rPr lang="en-US" dirty="0" smtClean="0"/>
              <a:t>(destination): </a:t>
            </a:r>
          </a:p>
          <a:p>
            <a:pPr lvl="1"/>
            <a:r>
              <a:rPr lang="en-US" dirty="0" smtClean="0"/>
              <a:t>workplace (home, friends, restaurant, ...)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Trip segments</a:t>
            </a:r>
            <a:r>
              <a:rPr lang="en-US" dirty="0" smtClean="0"/>
              <a:t>: &lt;start, end, transportation&gt;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Home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2"/>
                </a:solidFill>
              </a:rPr>
              <a:t>Bus stop A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chemeClr val="accent2"/>
                </a:solidFill>
              </a:rPr>
              <a:t>Foot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Bus stop A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2"/>
                </a:solidFill>
              </a:rPr>
              <a:t>Bus stop B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chemeClr val="accent2"/>
                </a:solidFill>
              </a:rPr>
              <a:t>Bus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Bus stop B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2"/>
                </a:solidFill>
              </a:rPr>
              <a:t>workplac</a:t>
            </a:r>
            <a:r>
              <a:rPr lang="en-US" dirty="0" smtClean="0"/>
              <a:t>e on </a:t>
            </a:r>
            <a:r>
              <a:rPr lang="en-US" dirty="0" smtClean="0">
                <a:solidFill>
                  <a:schemeClr val="accent2"/>
                </a:solidFill>
              </a:rPr>
              <a:t>Foot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3" descr="workp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766887"/>
            <a:ext cx="1095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sst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19287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66887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walki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95487"/>
            <a:ext cx="27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bus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95487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usst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19287"/>
            <a:ext cx="495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walkin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995487"/>
            <a:ext cx="27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248400" y="260508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b="1" i="0">
                <a:latin typeface="Arial" charset="0"/>
              </a:rPr>
              <a:t>B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971800" y="260508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b="1" i="0">
                <a:latin typeface="Arial" charset="0"/>
              </a:rPr>
              <a:t>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543800" y="2605087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b="1" i="0">
                <a:latin typeface="Arial" charset="0"/>
              </a:rPr>
              <a:t>Workplace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0.15 -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55 -0.01204 C -0.05955 0.03403 -0.01354 0.08009 0.02222 0.07129 C 0.05799 0.0625 0.07778 -0.04838 0.10903 -0.06482 C 0.14028 -0.08125 0.19202 -0.03472 0.2099 -0.02732 C 0.22778 -0.01991 0.22153 -0.02014 0.21545 -0.0203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0.11667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72200" y="5045075"/>
            <a:ext cx="158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GPS reading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00200" y="5029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z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114800" y="5029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z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4068763"/>
            <a:ext cx="295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Edge, velocity, position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600200" y="4052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x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114800" y="4052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x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905000" y="4495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419600" y="4495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209800" y="4267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403350" y="55006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>
                <a:latin typeface="Arial" charset="0"/>
              </a:rPr>
              <a:t>Time k-1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006850" y="5486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>
                <a:latin typeface="Arial" charset="0"/>
              </a:rPr>
              <a:t>Time k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600200" y="3200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m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114800" y="32004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 smtClean="0">
                <a:latin typeface="Arial" charset="0"/>
              </a:rPr>
              <a:t>m</a:t>
            </a:r>
            <a:r>
              <a:rPr lang="en-US" sz="2000" i="0" baseline="-25000" dirty="0" err="1" smtClean="0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9800" y="34147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9050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19600" y="3657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172200" y="3216275"/>
            <a:ext cx="2683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Transportation mode</a:t>
            </a: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1600200" y="2362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k-1</a:t>
            </a:r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4114800" y="2362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/>
            <a:r>
              <a:rPr lang="en-US" sz="2000" dirty="0" err="1">
                <a:solidFill>
                  <a:schemeClr val="accent3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k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9800" y="25765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905000" y="2819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4419600" y="2819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72200" y="2378075"/>
            <a:ext cx="1671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accent3"/>
                </a:solidFill>
                <a:latin typeface="+mn-lt"/>
              </a:rPr>
              <a:t>Trip segment</a:t>
            </a:r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1600200" y="15240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k-1</a:t>
            </a: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4114800" y="15240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/>
            <a:r>
              <a:rPr lang="en-US" sz="2000" dirty="0" err="1">
                <a:solidFill>
                  <a:schemeClr val="accent3"/>
                </a:solidFill>
              </a:rPr>
              <a:t>g</a:t>
            </a:r>
            <a:r>
              <a:rPr lang="en-US" sz="2000" baseline="-25000" dirty="0" err="1" smtClean="0">
                <a:solidFill>
                  <a:schemeClr val="accent3"/>
                </a:solidFill>
              </a:rPr>
              <a:t>k</a:t>
            </a: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209800" y="17383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19050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4419600" y="1981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6172200" y="1539875"/>
            <a:ext cx="59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accent3"/>
                </a:solidFill>
                <a:latin typeface="+mn-lt"/>
              </a:rPr>
              <a:t>Goal</a:t>
            </a:r>
          </a:p>
        </p:txBody>
      </p:sp>
      <p:cxnSp>
        <p:nvCxnSpPr>
          <p:cNvPr id="41" name="AutoShape 37"/>
          <p:cNvCxnSpPr>
            <a:cxnSpLocks noChangeShapeType="1"/>
            <a:stCxn id="29" idx="2"/>
            <a:endCxn id="11" idx="2"/>
          </p:cNvCxnSpPr>
          <p:nvPr/>
        </p:nvCxnSpPr>
        <p:spPr bwMode="auto">
          <a:xfrm rot="10800000" flipH="1" flipV="1">
            <a:off x="1600200" y="2590800"/>
            <a:ext cx="1588" cy="1690688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38"/>
          <p:cNvCxnSpPr>
            <a:cxnSpLocks noChangeShapeType="1"/>
          </p:cNvCxnSpPr>
          <p:nvPr/>
        </p:nvCxnSpPr>
        <p:spPr bwMode="auto">
          <a:xfrm rot="10800000" flipH="1" flipV="1">
            <a:off x="4113213" y="2590800"/>
            <a:ext cx="1587" cy="1690688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2133600" y="3505200"/>
            <a:ext cx="1981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V="1">
            <a:off x="2133600" y="266700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V="1">
            <a:off x="2209800" y="18288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32161" name="Object 4"/>
          <p:cNvGraphicFramePr>
            <a:graphicFrameLocks noChangeAspect="1"/>
          </p:cNvGraphicFramePr>
          <p:nvPr/>
        </p:nvGraphicFramePr>
        <p:xfrm>
          <a:off x="2514600" y="5867400"/>
          <a:ext cx="5588000" cy="660023"/>
        </p:xfrm>
        <a:graphic>
          <a:graphicData uri="http://schemas.openxmlformats.org/presentationml/2006/ole">
            <p:oleObj spid="_x0000_s732161" name="Equation" r:id="rId3" imgW="2705040" imgH="33012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92416" y="594360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+mj-lt"/>
              </a:rPr>
              <a:t>Particles: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7736" y="5486400"/>
            <a:ext cx="3446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[Bui-</a:t>
            </a:r>
            <a:r>
              <a:rPr lang="en-US" sz="2000" dirty="0" err="1" smtClean="0">
                <a:solidFill>
                  <a:schemeClr val="accent5"/>
                </a:solidFill>
                <a:latin typeface="+mj-lt"/>
              </a:rPr>
              <a:t>Venkatesh</a:t>
            </a:r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-West: JAIR-02]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71353" y="71735"/>
            <a:ext cx="44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[Liao-Fox-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AAAI-04, AIJ-07]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Model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Customized model for each user</a:t>
            </a:r>
          </a:p>
          <a:p>
            <a:r>
              <a:rPr lang="en-US" dirty="0" smtClean="0"/>
              <a:t>Key to goal / path prediction and error detection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Use low level model to learn variable domains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Goals</a:t>
            </a:r>
            <a:r>
              <a:rPr lang="en-US" dirty="0" smtClean="0"/>
              <a:t>: locations where user stays for long time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Transition points</a:t>
            </a:r>
            <a:r>
              <a:rPr lang="en-US" dirty="0" smtClean="0"/>
              <a:t>: locations with high mode transition probability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Trip segments</a:t>
            </a:r>
            <a:r>
              <a:rPr lang="en-US" dirty="0" smtClean="0"/>
              <a:t>: connecting transition points or goals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Use full model to learn parameters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Transition probabilities</a:t>
            </a:r>
            <a:r>
              <a:rPr lang="en-US" dirty="0" smtClean="0"/>
              <a:t> (goals, trips, edges) via EM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Goal and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goal-predic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600200"/>
            <a:ext cx="2709333" cy="48768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934200" y="2362200"/>
            <a:ext cx="19812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2000" i="0" dirty="0">
                <a:latin typeface="+mn-lt"/>
              </a:rPr>
              <a:t>Predicted </a:t>
            </a:r>
            <a:r>
              <a:rPr lang="en-US" sz="2000" i="0" dirty="0" smtClean="0">
                <a:latin typeface="+mn-lt"/>
              </a:rPr>
              <a:t>goal</a:t>
            </a:r>
          </a:p>
          <a:p>
            <a:pPr eaLnBrk="0" hangingPunct="0">
              <a:lnSpc>
                <a:spcPct val="100000"/>
              </a:lnSpc>
              <a:buClrTx/>
              <a:buSzTx/>
            </a:pPr>
            <a:endParaRPr lang="en-US" sz="2000" i="0" dirty="0">
              <a:latin typeface="+mn-lt"/>
            </a:endParaRPr>
          </a:p>
          <a:p>
            <a:pPr eaLnBrk="0" hangingPunct="0">
              <a:lnSpc>
                <a:spcPct val="100000"/>
              </a:lnSpc>
              <a:buClrTx/>
              <a:buSzTx/>
            </a:pPr>
            <a:r>
              <a:rPr lang="en-US" sz="2000" i="0" dirty="0">
                <a:latin typeface="+mn-lt"/>
              </a:rPr>
              <a:t>Predicted path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5943600" y="2514600"/>
            <a:ext cx="152400" cy="152400"/>
          </a:xfrm>
          <a:prstGeom prst="ellipse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562600" y="3200400"/>
            <a:ext cx="990600" cy="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Transition Parameters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dirty="0" smtClean="0"/>
              <a:t>Going to the workplace</a:t>
            </a:r>
            <a:r>
              <a:rPr lang="en-US" b="0" dirty="0" smtClean="0"/>
              <a:t>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23863"/>
            <a:ext cx="4040188" cy="3021495"/>
          </a:xfrm>
          <a:ln w="25400" cap="sq">
            <a:solidFill>
              <a:schemeClr val="tx1"/>
            </a:solidFill>
            <a:headEnd type="none" w="sm" len="sm"/>
            <a:tailEnd type="none" w="sm" len="sm"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b="0" dirty="0" smtClean="0"/>
              <a:t>Going home</a:t>
            </a:r>
            <a:r>
              <a:rPr lang="en-US" b="0" dirty="0" smtClean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89D2-912A-4D06-B955-068C22A8D33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14600"/>
            <a:ext cx="4041775" cy="3040021"/>
          </a:xfrm>
          <a:ln w="25400" cap="sq" algn="ctr">
            <a:solidFill>
              <a:schemeClr val="tx1"/>
            </a:solidFill>
            <a:headEnd type="none" w="sm" len="sm"/>
            <a:tailEnd type="none" w="sm" len="sm"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22425" y="5862637"/>
            <a:ext cx="58451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latin typeface="+mn-lt"/>
              </a:rPr>
              <a:t>High probability transitions:   </a:t>
            </a:r>
            <a:r>
              <a:rPr lang="en-US" b="1" i="0" dirty="0" smtClean="0">
                <a:solidFill>
                  <a:srgbClr val="00B050"/>
                </a:solidFill>
                <a:latin typeface="+mn-lt"/>
              </a:rPr>
              <a:t>bus</a:t>
            </a:r>
            <a:r>
              <a:rPr lang="en-US" i="0" dirty="0" smtClean="0">
                <a:latin typeface="+mn-lt"/>
              </a:rPr>
              <a:t>   </a:t>
            </a:r>
            <a:r>
              <a:rPr lang="en-US" b="1" i="0" dirty="0" smtClean="0">
                <a:solidFill>
                  <a:srgbClr val="FF0000"/>
                </a:solidFill>
                <a:latin typeface="+mn-lt"/>
              </a:rPr>
              <a:t>car</a:t>
            </a:r>
            <a:r>
              <a:rPr lang="en-US" i="0" dirty="0" smtClean="0">
                <a:latin typeface="+mn-lt"/>
              </a:rPr>
              <a:t>   </a:t>
            </a:r>
            <a:r>
              <a:rPr lang="en-US" b="1" i="0" dirty="0" smtClean="0">
                <a:solidFill>
                  <a:srgbClr val="0000FF"/>
                </a:solidFill>
                <a:latin typeface="+mn-lt"/>
              </a:rPr>
              <a:t>foot</a:t>
            </a:r>
            <a:endParaRPr lang="en-US" b="1" i="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3" descr="predict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19300"/>
            <a:ext cx="5334000" cy="4000500"/>
          </a:xfrm>
          <a:prstGeom prst="rect">
            <a:avLst/>
          </a:prstGeom>
          <a:noFill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682875" y="3846512"/>
            <a:ext cx="82232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09800" y="3632200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505200" y="3846512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24200" y="5370512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667000" y="3848100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209800" y="3632200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743200" y="3846512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98750" y="537051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 Atypical Behavior and User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9050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419600" y="1828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72200" y="5730875"/>
            <a:ext cx="158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GPS reading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600200" y="57150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z</a:t>
            </a:r>
            <a:r>
              <a:rPr lang="en-US" sz="2000" i="0" baseline="-25000" dirty="0">
                <a:latin typeface="Arial" charset="0"/>
              </a:rPr>
              <a:t>k-1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114800" y="57150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z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172200" y="4754563"/>
            <a:ext cx="295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latin typeface="+mn-lt"/>
              </a:rPr>
              <a:t>Edge, velocity, position</a:t>
            </a:r>
            <a:endParaRPr lang="en-US" i="0" dirty="0">
              <a:latin typeface="+mn-lt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600200" y="47386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x</a:t>
            </a:r>
            <a:r>
              <a:rPr lang="en-US" sz="2000" i="0" baseline="-25000" dirty="0">
                <a:latin typeface="Arial" charset="0"/>
              </a:rPr>
              <a:t>k-1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4114800" y="47386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x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1905000" y="5181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419600" y="5181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2209800" y="4953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403350" y="61864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latin typeface="Arial" charset="0"/>
              </a:rPr>
              <a:t>Time k-1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006850" y="61722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latin typeface="Arial" charset="0"/>
              </a:rPr>
              <a:t>Time k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1600200" y="3886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m</a:t>
            </a:r>
            <a:r>
              <a:rPr lang="en-US" sz="2000" i="0" baseline="-25000" dirty="0">
                <a:latin typeface="Arial" charset="0"/>
              </a:rPr>
              <a:t>k-1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114800" y="38862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m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2209800" y="41005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9050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4419600" y="4343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172200" y="3902075"/>
            <a:ext cx="2683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Transportation mode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1600200" y="30480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t</a:t>
            </a:r>
            <a:r>
              <a:rPr lang="en-US" sz="2000" i="0" baseline="-25000" dirty="0">
                <a:latin typeface="Arial" charset="0"/>
              </a:rPr>
              <a:t>k-1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4114800" y="30480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t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2209800" y="32623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19050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44196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6172200" y="3063875"/>
            <a:ext cx="1671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Trip segment</a:t>
            </a: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1600200" y="2209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g</a:t>
            </a:r>
            <a:r>
              <a:rPr lang="en-US" sz="2000" i="0" baseline="-25000" dirty="0">
                <a:latin typeface="Arial" charset="0"/>
              </a:rPr>
              <a:t>k-1</a:t>
            </a:r>
            <a:endParaRPr lang="en-US" sz="2800" i="0" baseline="-25000" dirty="0">
              <a:latin typeface="Arial" charset="0"/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4114800" y="2209800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g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2209800" y="2424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19050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44196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6172200" y="2225675"/>
            <a:ext cx="5915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Goal</a:t>
            </a:r>
          </a:p>
        </p:txBody>
      </p:sp>
      <p:cxnSp>
        <p:nvCxnSpPr>
          <p:cNvPr id="43" name="AutoShape 38"/>
          <p:cNvCxnSpPr>
            <a:cxnSpLocks noChangeShapeType="1"/>
            <a:stCxn id="31" idx="2"/>
            <a:endCxn id="13" idx="2"/>
          </p:cNvCxnSpPr>
          <p:nvPr/>
        </p:nvCxnSpPr>
        <p:spPr bwMode="auto">
          <a:xfrm rot="10800000" flipH="1" flipV="1">
            <a:off x="1600200" y="3276600"/>
            <a:ext cx="1588" cy="1690688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39"/>
          <p:cNvCxnSpPr>
            <a:cxnSpLocks noChangeShapeType="1"/>
          </p:cNvCxnSpPr>
          <p:nvPr/>
        </p:nvCxnSpPr>
        <p:spPr bwMode="auto">
          <a:xfrm rot="10800000" flipH="1" flipV="1">
            <a:off x="4113213" y="3276600"/>
            <a:ext cx="1587" cy="1690688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Line 40"/>
          <p:cNvSpPr>
            <a:spLocks noChangeShapeType="1"/>
          </p:cNvSpPr>
          <p:nvPr/>
        </p:nvSpPr>
        <p:spPr bwMode="auto">
          <a:xfrm flipV="1">
            <a:off x="2133600" y="4191000"/>
            <a:ext cx="1981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V="1">
            <a:off x="2133600" y="3352800"/>
            <a:ext cx="1828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V="1">
            <a:off x="2209800" y="2514600"/>
            <a:ext cx="1905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3"/>
          <p:cNvSpPr>
            <a:spLocks noChangeArrowheads="1"/>
          </p:cNvSpPr>
          <p:nvPr/>
        </p:nvSpPr>
        <p:spPr bwMode="auto">
          <a:xfrm>
            <a:off x="1600200" y="1524000"/>
            <a:ext cx="609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solidFill>
                  <a:schemeClr val="accent3"/>
                </a:solidFill>
                <a:latin typeface="Arial" charset="0"/>
              </a:rPr>
              <a:t>b</a:t>
            </a:r>
            <a:r>
              <a:rPr lang="en-US" sz="2000" i="0" baseline="-25000" dirty="0">
                <a:solidFill>
                  <a:schemeClr val="accent3"/>
                </a:solidFill>
                <a:latin typeface="Arial" charset="0"/>
              </a:rPr>
              <a:t>k-1</a:t>
            </a:r>
            <a:endParaRPr lang="en-US" sz="2800" i="0" baseline="-25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49" name="Oval 44"/>
          <p:cNvSpPr>
            <a:spLocks noChangeArrowheads="1"/>
          </p:cNvSpPr>
          <p:nvPr/>
        </p:nvSpPr>
        <p:spPr bwMode="auto">
          <a:xfrm>
            <a:off x="4114800" y="1524000"/>
            <a:ext cx="609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solidFill>
                  <a:schemeClr val="accent3"/>
                </a:solidFill>
                <a:latin typeface="Arial" charset="0"/>
              </a:rPr>
              <a:t>b</a:t>
            </a:r>
            <a:r>
              <a:rPr lang="en-US" sz="2000" i="0" baseline="-25000" dirty="0" err="1">
                <a:solidFill>
                  <a:schemeClr val="accent3"/>
                </a:solidFill>
                <a:latin typeface="Arial" charset="0"/>
              </a:rPr>
              <a:t>k</a:t>
            </a:r>
            <a:endParaRPr lang="en-US" sz="2800" i="0" baseline="-25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2209800" y="17383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6172200" y="1539875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solidFill>
                  <a:schemeClr val="accent3"/>
                </a:solidFill>
                <a:latin typeface="+mn-lt"/>
              </a:rPr>
              <a:t>Behavior mode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solidFill>
                  <a:schemeClr val="accent3"/>
                </a:solidFill>
                <a:latin typeface="+mn-lt"/>
              </a:rPr>
              <a:t>normal / unknown / error</a:t>
            </a:r>
          </a:p>
        </p:txBody>
      </p:sp>
      <p:cxnSp>
        <p:nvCxnSpPr>
          <p:cNvPr id="52" name="AutoShape 48"/>
          <p:cNvCxnSpPr>
            <a:cxnSpLocks noChangeShapeType="1"/>
            <a:stCxn id="48" idx="2"/>
            <a:endCxn id="31" idx="2"/>
          </p:cNvCxnSpPr>
          <p:nvPr/>
        </p:nvCxnSpPr>
        <p:spPr bwMode="auto">
          <a:xfrm rot="10800000" flipH="1" flipV="1">
            <a:off x="1600200" y="1752600"/>
            <a:ext cx="1588" cy="15240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" name="AutoShape 49"/>
          <p:cNvCxnSpPr>
            <a:cxnSpLocks noChangeShapeType="1"/>
          </p:cNvCxnSpPr>
          <p:nvPr/>
        </p:nvCxnSpPr>
        <p:spPr bwMode="auto">
          <a:xfrm rot="10800000" flipH="1" flipV="1">
            <a:off x="4114800" y="1752600"/>
            <a:ext cx="1588" cy="1524000"/>
          </a:xfrm>
          <a:prstGeom prst="curvedConnector3">
            <a:avLst>
              <a:gd name="adj1" fmla="val -1440000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" name="AutoShape 50"/>
          <p:cNvCxnSpPr>
            <a:cxnSpLocks noChangeShapeType="1"/>
            <a:stCxn id="48" idx="2"/>
            <a:endCxn id="25" idx="2"/>
          </p:cNvCxnSpPr>
          <p:nvPr/>
        </p:nvCxnSpPr>
        <p:spPr bwMode="auto">
          <a:xfrm rot="10800000" flipH="1" flipV="1">
            <a:off x="1600200" y="1752600"/>
            <a:ext cx="1588" cy="2362200"/>
          </a:xfrm>
          <a:prstGeom prst="curvedConnector3">
            <a:avLst>
              <a:gd name="adj1" fmla="val -3540001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" name="AutoShape 51"/>
          <p:cNvCxnSpPr>
            <a:cxnSpLocks noChangeShapeType="1"/>
          </p:cNvCxnSpPr>
          <p:nvPr/>
        </p:nvCxnSpPr>
        <p:spPr bwMode="auto">
          <a:xfrm rot="10800000" flipH="1" flipV="1">
            <a:off x="4114800" y="1752600"/>
            <a:ext cx="1588" cy="2362200"/>
          </a:xfrm>
          <a:prstGeom prst="curvedConnector3">
            <a:avLst>
              <a:gd name="adj1" fmla="val -3540001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" name="TextBox 55"/>
          <p:cNvSpPr txBox="1"/>
          <p:nvPr/>
        </p:nvSpPr>
        <p:spPr>
          <a:xfrm>
            <a:off x="4343400" y="833735"/>
            <a:ext cx="463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[Patterson-Liao-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etAl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Ubicomp-04]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Opportunity Knocks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2508" y="1612275"/>
            <a:ext cx="4569292" cy="478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 User Errors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error-merg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3950" y="1714500"/>
            <a:ext cx="6953250" cy="4000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6019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latin typeface="+mj-lt"/>
              </a:rPr>
              <a:t>Untrained flat model            Trained model           Instantiated model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Assisted Cognition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dirty="0" smtClean="0"/>
              <a:t>U.S. by 2050: </a:t>
            </a:r>
            <a:r>
              <a:rPr lang="en-US" sz="3000" dirty="0" smtClean="0">
                <a:solidFill>
                  <a:schemeClr val="accent3"/>
                </a:solidFill>
              </a:rPr>
              <a:t>80 million people over age 65 and </a:t>
            </a:r>
            <a:br>
              <a:rPr lang="en-US" sz="3000" dirty="0" smtClean="0">
                <a:solidFill>
                  <a:schemeClr val="accent3"/>
                </a:solidFill>
              </a:rPr>
            </a:br>
            <a:r>
              <a:rPr lang="en-US" sz="3000" dirty="0" smtClean="0">
                <a:solidFill>
                  <a:schemeClr val="accent3"/>
                </a:solidFill>
              </a:rPr>
              <a:t>13-16 million Alzheimer's patients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dirty="0" smtClean="0">
              <a:solidFill>
                <a:schemeClr val="accent3"/>
              </a:solidFill>
            </a:endParaRPr>
          </a:p>
          <a:p>
            <a:r>
              <a:rPr lang="en-US" sz="3000" dirty="0" smtClean="0"/>
              <a:t>Goal: </a:t>
            </a:r>
            <a:r>
              <a:rPr lang="en-US" sz="3000" dirty="0" smtClean="0">
                <a:solidFill>
                  <a:schemeClr val="accent3"/>
                </a:solidFill>
              </a:rPr>
              <a:t>Develop technology to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Support independent living by people with cognitive disabilities</a:t>
            </a:r>
          </a:p>
          <a:p>
            <a:pPr lvl="2"/>
            <a:r>
              <a:rPr lang="en-US" dirty="0" smtClean="0"/>
              <a:t>At home</a:t>
            </a:r>
          </a:p>
          <a:p>
            <a:pPr lvl="2"/>
            <a:r>
              <a:rPr lang="en-US" dirty="0" smtClean="0"/>
              <a:t>At work</a:t>
            </a:r>
          </a:p>
          <a:p>
            <a:pPr lvl="2"/>
            <a:r>
              <a:rPr lang="en-US" dirty="0" smtClean="0"/>
              <a:t>Throughout community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Improve health care</a:t>
            </a:r>
          </a:p>
          <a:p>
            <a:pPr lvl="2"/>
            <a:r>
              <a:rPr lang="en-US" dirty="0" smtClean="0"/>
              <a:t>Long term monitoring of activities of daily living (ADL’s)</a:t>
            </a:r>
          </a:p>
          <a:p>
            <a:pPr lvl="2"/>
            <a:r>
              <a:rPr lang="en-US" dirty="0" smtClean="0"/>
              <a:t>Intervention before a health crisis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Opportunity Knocks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3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1"/>
            <a:ext cx="4726882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3733800"/>
            <a:ext cx="8534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CEE-7006-4F92-A49D-970E5160B30F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2667000"/>
            <a:ext cx="8763000" cy="3657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Transportation routines via Dynamic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Corbel"/>
                <a:ea typeface="+mn-ea"/>
              </a:rPr>
              <a:t>Bayes</a:t>
            </a: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 Nets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Significant places via Conditional Random Fields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</a:rPr>
              <a:t>Activity recognition projects</a:t>
            </a:r>
            <a:endParaRPr lang="en-US" sz="3200" dirty="0" smtClean="0">
              <a:solidFill>
                <a:sysClr val="windowText" lastClr="000000"/>
              </a:solidFill>
              <a:latin typeface="Corbel"/>
              <a:ea typeface="+mn-ea"/>
            </a:endParaRP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Discussion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Detection and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So far </a:t>
            </a:r>
          </a:p>
          <a:p>
            <a:pPr lvl="1"/>
            <a:r>
              <a:rPr lang="en-US" dirty="0" smtClean="0"/>
              <a:t>No distinction between different types of goals</a:t>
            </a:r>
          </a:p>
          <a:p>
            <a:pPr lvl="1"/>
            <a:r>
              <a:rPr lang="en-US" dirty="0" smtClean="0"/>
              <a:t>Model not transferable to other person</a:t>
            </a:r>
          </a:p>
          <a:p>
            <a:pPr lvl="1"/>
            <a:r>
              <a:rPr lang="en-US" dirty="0" smtClean="0"/>
              <a:t>Goals learned solely based on duration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62637" y="1600200"/>
            <a:ext cx="568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[Liao-Fox-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NIPS-05,IJCAI-05,IJRR-07]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Give Semantic Meaning to Places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13E5-F12C-455D-B687-038F52BC68A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4" descr="measur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725" y="2559050"/>
            <a:ext cx="55753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1676400" y="2743200"/>
            <a:ext cx="5581650" cy="2514600"/>
            <a:chOff x="1056" y="1728"/>
            <a:chExt cx="3516" cy="1584"/>
          </a:xfrm>
        </p:grpSpPr>
        <p:sp>
          <p:nvSpPr>
            <p:cNvPr id="12" name="Oval 6"/>
            <p:cNvSpPr>
              <a:spLocks noChangeAspect="1" noChangeArrowheads="1"/>
            </p:cNvSpPr>
            <p:nvPr/>
          </p:nvSpPr>
          <p:spPr bwMode="auto">
            <a:xfrm>
              <a:off x="4368" y="2695"/>
              <a:ext cx="104" cy="104"/>
            </a:xfrm>
            <a:prstGeom prst="ellipse">
              <a:avLst/>
            </a:prstGeom>
            <a:solidFill>
              <a:srgbClr val="FF66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auto">
            <a:xfrm>
              <a:off x="1906" y="3031"/>
              <a:ext cx="104" cy="104"/>
            </a:xfrm>
            <a:prstGeom prst="ellipse">
              <a:avLst/>
            </a:prstGeom>
            <a:solidFill>
              <a:srgbClr val="0000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8"/>
            <p:cNvSpPr>
              <a:spLocks noChangeAspect="1" noChangeArrowheads="1"/>
            </p:cNvSpPr>
            <p:nvPr/>
          </p:nvSpPr>
          <p:spPr bwMode="auto">
            <a:xfrm>
              <a:off x="1152" y="2832"/>
              <a:ext cx="104" cy="104"/>
            </a:xfrm>
            <a:prstGeom prst="ellipse">
              <a:avLst/>
            </a:prstGeom>
            <a:solidFill>
              <a:srgbClr val="FF00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9"/>
            <p:cNvSpPr>
              <a:spLocks noChangeAspect="1" noChangeArrowheads="1"/>
            </p:cNvSpPr>
            <p:nvPr/>
          </p:nvSpPr>
          <p:spPr bwMode="auto">
            <a:xfrm>
              <a:off x="1200" y="2544"/>
              <a:ext cx="104" cy="104"/>
            </a:xfrm>
            <a:prstGeom prst="ellipse">
              <a:avLst/>
            </a:prstGeom>
            <a:solidFill>
              <a:srgbClr val="FFCC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spect="1" noChangeArrowheads="1"/>
            </p:cNvSpPr>
            <p:nvPr/>
          </p:nvSpPr>
          <p:spPr bwMode="auto">
            <a:xfrm>
              <a:off x="4128" y="2832"/>
              <a:ext cx="104" cy="104"/>
            </a:xfrm>
            <a:prstGeom prst="ellipse">
              <a:avLst/>
            </a:prstGeom>
            <a:solidFill>
              <a:srgbClr val="8080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1"/>
            <p:cNvSpPr>
              <a:spLocks noChangeAspect="1" noChangeArrowheads="1"/>
            </p:cNvSpPr>
            <p:nvPr/>
          </p:nvSpPr>
          <p:spPr bwMode="auto">
            <a:xfrm>
              <a:off x="1488" y="1968"/>
              <a:ext cx="104" cy="104"/>
            </a:xfrm>
            <a:prstGeom prst="ellipse">
              <a:avLst/>
            </a:prstGeom>
            <a:solidFill>
              <a:srgbClr val="9900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spect="1" noChangeArrowheads="1"/>
            </p:cNvSpPr>
            <p:nvPr/>
          </p:nvSpPr>
          <p:spPr bwMode="auto">
            <a:xfrm>
              <a:off x="1488" y="2160"/>
              <a:ext cx="104" cy="104"/>
            </a:xfrm>
            <a:prstGeom prst="ellipse">
              <a:avLst/>
            </a:prstGeom>
            <a:solidFill>
              <a:srgbClr val="00FF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1392" y="2592"/>
              <a:ext cx="104" cy="104"/>
            </a:xfrm>
            <a:prstGeom prst="ellipse">
              <a:avLst/>
            </a:prstGeom>
            <a:solidFill>
              <a:srgbClr val="808000"/>
            </a:solidFill>
            <a:ln w="508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872" y="3081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Store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4032" y="2448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Home</a:t>
              </a: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840" y="2889"/>
              <a:ext cx="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Bus stop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1524" y="2553"/>
              <a:ext cx="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Bus stop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1056" y="2889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Parking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536" y="1728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Friend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536" y="2025"/>
              <a:ext cx="8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Restaurant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056" y="2361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Random Fields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999"/>
            <a:ext cx="8991600" cy="5029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Undirected graphical model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Introduced for labeling sequence </a:t>
            </a:r>
            <a:r>
              <a:rPr lang="en-US" sz="2800" dirty="0" smtClean="0"/>
              <a:t>data </a:t>
            </a:r>
            <a:r>
              <a:rPr lang="en-US" sz="2000" dirty="0" smtClean="0">
                <a:solidFill>
                  <a:schemeClr val="accent2"/>
                </a:solidFill>
              </a:rPr>
              <a:t>[Lafferty-et al: ICML-01]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No independence assumption on observations!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Trained discriminatively from labeled data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2100" dirty="0" smtClean="0"/>
              <a:t>Applied successfully to 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Natural language processing </a:t>
            </a:r>
            <a:r>
              <a:rPr lang="en-US" sz="1600" dirty="0" smtClean="0">
                <a:solidFill>
                  <a:schemeClr val="accent2"/>
                </a:solidFill>
              </a:rPr>
              <a:t>[McCallum-Li: CoNLL-03], [Roth-</a:t>
            </a:r>
            <a:r>
              <a:rPr lang="en-US" sz="1600" dirty="0" err="1" smtClean="0">
                <a:solidFill>
                  <a:schemeClr val="accent2"/>
                </a:solidFill>
              </a:rPr>
              <a:t>Yih</a:t>
            </a:r>
            <a:r>
              <a:rPr lang="en-US" sz="1600" dirty="0" smtClean="0">
                <a:solidFill>
                  <a:schemeClr val="accent2"/>
                </a:solidFill>
              </a:rPr>
              <a:t>: ICML-05]</a:t>
            </a:r>
            <a:endParaRPr lang="en-US" sz="1900" dirty="0" smtClean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Computer vision </a:t>
            </a:r>
            <a:r>
              <a:rPr lang="en-US" sz="1600" dirty="0" smtClean="0">
                <a:solidFill>
                  <a:schemeClr val="accent2"/>
                </a:solidFill>
              </a:rPr>
              <a:t>[Kumar-Hebert: NIPS-04], [</a:t>
            </a:r>
            <a:r>
              <a:rPr lang="en-US" sz="1600" dirty="0" err="1" smtClean="0">
                <a:solidFill>
                  <a:schemeClr val="accent2"/>
                </a:solidFill>
              </a:rPr>
              <a:t>Quattoni</a:t>
            </a:r>
            <a:r>
              <a:rPr lang="en-US" sz="1600" dirty="0" smtClean="0">
                <a:solidFill>
                  <a:schemeClr val="accent2"/>
                </a:solidFill>
              </a:rPr>
              <a:t>-Collins-Darrel: NIPS-05]</a:t>
            </a:r>
            <a:endParaRPr lang="en-US" sz="1900" dirty="0" smtClean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Robotics </a:t>
            </a:r>
            <a:r>
              <a:rPr lang="en-US" sz="1600" dirty="0" smtClean="0">
                <a:solidFill>
                  <a:schemeClr val="accent2"/>
                </a:solidFill>
              </a:rPr>
              <a:t>[</a:t>
            </a:r>
            <a:r>
              <a:rPr lang="en-US" sz="1600" dirty="0" err="1" smtClean="0">
                <a:solidFill>
                  <a:schemeClr val="accent2"/>
                </a:solidFill>
              </a:rPr>
              <a:t>Limketkai</a:t>
            </a:r>
            <a:r>
              <a:rPr lang="en-US" sz="1600" dirty="0" smtClean="0">
                <a:solidFill>
                  <a:schemeClr val="accent2"/>
                </a:solidFill>
              </a:rPr>
              <a:t>-Liao-Fox: IJCAI-05], [Friedman-</a:t>
            </a:r>
            <a:r>
              <a:rPr lang="en-US" sz="1600" dirty="0" err="1" smtClean="0">
                <a:solidFill>
                  <a:schemeClr val="accent2"/>
                </a:solidFill>
              </a:rPr>
              <a:t>Pasula</a:t>
            </a:r>
            <a:r>
              <a:rPr lang="en-US" sz="1600" dirty="0" smtClean="0">
                <a:solidFill>
                  <a:schemeClr val="accent2"/>
                </a:solidFill>
              </a:rPr>
              <a:t>-Fox: IJCAI-07]</a:t>
            </a:r>
            <a:endParaRPr lang="en-US" sz="19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600" dirty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CD56-9D5C-469A-A46C-228F58AAF1B4}" type="slidenum">
              <a:rPr lang="en-US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1752600"/>
            <a:ext cx="8458200" cy="4800600"/>
          </a:xfrm>
          <a:prstGeom prst="rect">
            <a:avLst/>
          </a:prstGeom>
        </p:spPr>
        <p:txBody>
          <a:bodyPr lIns="54864" tIns="91440">
            <a:normAutofit fontScale="92500"/>
          </a:bodyPr>
          <a:lstStyle/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latin typeface="Corbel" pitchFamily="34" charset="0"/>
              </a:rPr>
              <a:t>Posterior factorizes into log-linear clique potentials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 smtClean="0">
              <a:solidFill>
                <a:srgbClr val="3792AA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solidFill>
                  <a:srgbClr val="3792AA"/>
                </a:solidFill>
                <a:latin typeface="Corbel" pitchFamily="34" charset="0"/>
              </a:rPr>
              <a:t>Local </a:t>
            </a:r>
            <a:r>
              <a:rPr lang="en-US" sz="2800" dirty="0">
                <a:solidFill>
                  <a:srgbClr val="3792AA"/>
                </a:solidFill>
                <a:latin typeface="Corbel" pitchFamily="34" charset="0"/>
              </a:rPr>
              <a:t>potentials </a:t>
            </a:r>
            <a:r>
              <a:rPr lang="en-US" sz="2800" dirty="0">
                <a:latin typeface="Corbel" pitchFamily="34" charset="0"/>
              </a:rPr>
              <a:t>link states to observations / features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solidFill>
                  <a:srgbClr val="D9253E"/>
                </a:solidFill>
                <a:latin typeface="Corbel" pitchFamily="34" charset="0"/>
              </a:rPr>
              <a:t>Neighborhood potentials </a:t>
            </a:r>
            <a:r>
              <a:rPr lang="en-US" sz="2800" dirty="0">
                <a:latin typeface="Corbel" pitchFamily="34" charset="0"/>
              </a:rPr>
              <a:t>link states to neighboring </a:t>
            </a:r>
            <a:r>
              <a:rPr lang="en-US" sz="2800" dirty="0" smtClean="0">
                <a:latin typeface="Corbel" pitchFamily="34" charset="0"/>
              </a:rPr>
              <a:t>states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3962400"/>
            <a:ext cx="3581400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E690-D8A0-4B47-BE87-C3D9C6F816F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055" name="Oval 4"/>
          <p:cNvSpPr>
            <a:spLocks noChangeArrowheads="1"/>
          </p:cNvSpPr>
          <p:nvPr/>
        </p:nvSpPr>
        <p:spPr bwMode="auto">
          <a:xfrm>
            <a:off x="3886200" y="1905000"/>
            <a:ext cx="444500" cy="434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6" name="Oval 5"/>
          <p:cNvSpPr>
            <a:spLocks noChangeArrowheads="1"/>
          </p:cNvSpPr>
          <p:nvPr/>
        </p:nvSpPr>
        <p:spPr bwMode="auto">
          <a:xfrm>
            <a:off x="38862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9974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8" name="Oval 8"/>
          <p:cNvSpPr>
            <a:spLocks noChangeArrowheads="1"/>
          </p:cNvSpPr>
          <p:nvPr/>
        </p:nvSpPr>
        <p:spPr bwMode="auto">
          <a:xfrm>
            <a:off x="49974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717550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71755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1" name="AutoShape 12"/>
          <p:cNvCxnSpPr>
            <a:cxnSpLocks noChangeShapeType="1"/>
          </p:cNvCxnSpPr>
          <p:nvPr/>
        </p:nvCxnSpPr>
        <p:spPr bwMode="auto">
          <a:xfrm>
            <a:off x="41084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2" name="AutoShape 13"/>
          <p:cNvCxnSpPr>
            <a:cxnSpLocks noChangeShapeType="1"/>
            <a:stCxn id="2055" idx="6"/>
            <a:endCxn id="2057" idx="2"/>
          </p:cNvCxnSpPr>
          <p:nvPr/>
        </p:nvCxnSpPr>
        <p:spPr bwMode="auto">
          <a:xfrm>
            <a:off x="433070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AutoShape 15"/>
          <p:cNvCxnSpPr>
            <a:cxnSpLocks noChangeShapeType="1"/>
          </p:cNvCxnSpPr>
          <p:nvPr/>
        </p:nvCxnSpPr>
        <p:spPr bwMode="auto">
          <a:xfrm>
            <a:off x="52197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AutoShape 16"/>
          <p:cNvCxnSpPr>
            <a:cxnSpLocks noChangeShapeType="1"/>
            <a:stCxn id="2066" idx="6"/>
            <a:endCxn id="2059" idx="2"/>
          </p:cNvCxnSpPr>
          <p:nvPr/>
        </p:nvCxnSpPr>
        <p:spPr bwMode="auto">
          <a:xfrm>
            <a:off x="650875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AutoShape 18"/>
          <p:cNvCxnSpPr>
            <a:cxnSpLocks noChangeShapeType="1"/>
            <a:stCxn id="2059" idx="4"/>
            <a:endCxn id="2060" idx="0"/>
          </p:cNvCxnSpPr>
          <p:nvPr/>
        </p:nvCxnSpPr>
        <p:spPr bwMode="auto">
          <a:xfrm>
            <a:off x="73977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75" y="1998663"/>
          <a:ext cx="311150" cy="249237"/>
        </p:xfrm>
        <a:graphic>
          <a:graphicData uri="http://schemas.openxmlformats.org/presentationml/2006/ole">
            <p:oleObj spid="_x0000_s1022978" name="Equation" r:id="rId4" imgW="279360" imgH="228600" progId="Equation.DSMT4">
              <p:embed/>
            </p:oleObj>
          </a:graphicData>
        </a:graphic>
      </p:graphicFrame>
      <p:sp>
        <p:nvSpPr>
          <p:cNvPr id="2066" name="Oval 7"/>
          <p:cNvSpPr>
            <a:spLocks noChangeArrowheads="1"/>
          </p:cNvSpPr>
          <p:nvPr/>
        </p:nvSpPr>
        <p:spPr bwMode="auto">
          <a:xfrm>
            <a:off x="60642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7" name="Oval 8"/>
          <p:cNvSpPr>
            <a:spLocks noChangeArrowheads="1"/>
          </p:cNvSpPr>
          <p:nvPr/>
        </p:nvSpPr>
        <p:spPr bwMode="auto">
          <a:xfrm>
            <a:off x="60642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8" name="AutoShape 13"/>
          <p:cNvCxnSpPr>
            <a:cxnSpLocks noChangeShapeType="1"/>
            <a:stCxn id="2057" idx="6"/>
            <a:endCxn id="2066" idx="2"/>
          </p:cNvCxnSpPr>
          <p:nvPr/>
        </p:nvCxnSpPr>
        <p:spPr bwMode="auto">
          <a:xfrm>
            <a:off x="5441950" y="2122488"/>
            <a:ext cx="6223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9" name="AutoShape 15"/>
          <p:cNvCxnSpPr>
            <a:cxnSpLocks noChangeShapeType="1"/>
          </p:cNvCxnSpPr>
          <p:nvPr/>
        </p:nvCxnSpPr>
        <p:spPr bwMode="auto">
          <a:xfrm>
            <a:off x="62865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TextBox 68"/>
          <p:cNvSpPr txBox="1"/>
          <p:nvPr/>
        </p:nvSpPr>
        <p:spPr>
          <a:xfrm>
            <a:off x="1295400" y="1962150"/>
            <a:ext cx="1947863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Hidden states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x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95400" y="2667000"/>
            <a:ext cx="1819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Observations 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z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573 AU-08</a:t>
            </a:r>
            <a:endParaRPr lang="en-US"/>
          </a:p>
        </p:txBody>
      </p:sp>
      <p:graphicFrame>
        <p:nvGraphicFramePr>
          <p:cNvPr id="723973" name="Object 3"/>
          <p:cNvGraphicFramePr>
            <a:graphicFrameLocks noChangeAspect="1"/>
          </p:cNvGraphicFramePr>
          <p:nvPr/>
        </p:nvGraphicFramePr>
        <p:xfrm>
          <a:off x="1314450" y="3962400"/>
          <a:ext cx="6384925" cy="809625"/>
        </p:xfrm>
        <a:graphic>
          <a:graphicData uri="http://schemas.openxmlformats.org/presentationml/2006/ole">
            <p:oleObj spid="_x0000_s1022979" name="Equation" r:id="rId5" imgW="3606480" imgH="457200" progId="Equation.DSMT4">
              <p:embed/>
            </p:oleObj>
          </a:graphicData>
        </a:graphic>
      </p:graphicFrame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430213"/>
            <a:ext cx="706154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Conditional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Random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Fields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4724400" y="1752600"/>
            <a:ext cx="2057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934200" y="1752600"/>
            <a:ext cx="914400" cy="16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1752600"/>
            <a:ext cx="8458200" cy="4800600"/>
          </a:xfrm>
          <a:prstGeom prst="rect">
            <a:avLst/>
          </a:prstGeom>
        </p:spPr>
        <p:txBody>
          <a:bodyPr lIns="54864" tIns="91440">
            <a:normAutofit fontScale="92500"/>
          </a:bodyPr>
          <a:lstStyle/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latin typeface="Corbel" pitchFamily="34" charset="0"/>
              </a:rPr>
              <a:t>Posterior factorizes into log-linear clique potentials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 smtClean="0">
              <a:solidFill>
                <a:srgbClr val="3792AA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solidFill>
                  <a:srgbClr val="3792AA"/>
                </a:solidFill>
                <a:latin typeface="Corbel" pitchFamily="34" charset="0"/>
              </a:rPr>
              <a:t>Local </a:t>
            </a:r>
            <a:r>
              <a:rPr lang="en-US" sz="2800" dirty="0">
                <a:solidFill>
                  <a:srgbClr val="3792AA"/>
                </a:solidFill>
                <a:latin typeface="Corbel" pitchFamily="34" charset="0"/>
              </a:rPr>
              <a:t>potentials </a:t>
            </a:r>
            <a:r>
              <a:rPr lang="en-US" sz="2800" dirty="0">
                <a:latin typeface="Corbel" pitchFamily="34" charset="0"/>
              </a:rPr>
              <a:t>link states to observations / features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solidFill>
                  <a:srgbClr val="D9253E"/>
                </a:solidFill>
                <a:latin typeface="Corbel" pitchFamily="34" charset="0"/>
              </a:rPr>
              <a:t>Neighborhood potentials </a:t>
            </a:r>
            <a:r>
              <a:rPr lang="en-US" sz="2800" dirty="0">
                <a:latin typeface="Corbel" pitchFamily="34" charset="0"/>
              </a:rPr>
              <a:t>link states to neighboring </a:t>
            </a:r>
            <a:r>
              <a:rPr lang="en-US" sz="2800" dirty="0" smtClean="0">
                <a:latin typeface="Corbel" pitchFamily="34" charset="0"/>
              </a:rPr>
              <a:t>states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E690-D8A0-4B47-BE87-C3D9C6F816F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055" name="Oval 4"/>
          <p:cNvSpPr>
            <a:spLocks noChangeArrowheads="1"/>
          </p:cNvSpPr>
          <p:nvPr/>
        </p:nvSpPr>
        <p:spPr bwMode="auto">
          <a:xfrm>
            <a:off x="3886200" y="1905000"/>
            <a:ext cx="444500" cy="434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6" name="Oval 5"/>
          <p:cNvSpPr>
            <a:spLocks noChangeArrowheads="1"/>
          </p:cNvSpPr>
          <p:nvPr/>
        </p:nvSpPr>
        <p:spPr bwMode="auto">
          <a:xfrm>
            <a:off x="38862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9974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8" name="Oval 8"/>
          <p:cNvSpPr>
            <a:spLocks noChangeArrowheads="1"/>
          </p:cNvSpPr>
          <p:nvPr/>
        </p:nvSpPr>
        <p:spPr bwMode="auto">
          <a:xfrm>
            <a:off x="49974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717550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71755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1" name="AutoShape 12"/>
          <p:cNvCxnSpPr>
            <a:cxnSpLocks noChangeShapeType="1"/>
          </p:cNvCxnSpPr>
          <p:nvPr/>
        </p:nvCxnSpPr>
        <p:spPr bwMode="auto">
          <a:xfrm>
            <a:off x="41084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2" name="AutoShape 13"/>
          <p:cNvCxnSpPr>
            <a:cxnSpLocks noChangeShapeType="1"/>
            <a:stCxn id="2055" idx="6"/>
            <a:endCxn id="2057" idx="2"/>
          </p:cNvCxnSpPr>
          <p:nvPr/>
        </p:nvCxnSpPr>
        <p:spPr bwMode="auto">
          <a:xfrm>
            <a:off x="433070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AutoShape 15"/>
          <p:cNvCxnSpPr>
            <a:cxnSpLocks noChangeShapeType="1"/>
          </p:cNvCxnSpPr>
          <p:nvPr/>
        </p:nvCxnSpPr>
        <p:spPr bwMode="auto">
          <a:xfrm>
            <a:off x="52197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AutoShape 16"/>
          <p:cNvCxnSpPr>
            <a:cxnSpLocks noChangeShapeType="1"/>
            <a:stCxn id="2066" idx="6"/>
            <a:endCxn id="2059" idx="2"/>
          </p:cNvCxnSpPr>
          <p:nvPr/>
        </p:nvCxnSpPr>
        <p:spPr bwMode="auto">
          <a:xfrm>
            <a:off x="650875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AutoShape 18"/>
          <p:cNvCxnSpPr>
            <a:cxnSpLocks noChangeShapeType="1"/>
            <a:stCxn id="2059" idx="4"/>
            <a:endCxn id="2060" idx="0"/>
          </p:cNvCxnSpPr>
          <p:nvPr/>
        </p:nvCxnSpPr>
        <p:spPr bwMode="auto">
          <a:xfrm>
            <a:off x="73977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75" y="1998663"/>
          <a:ext cx="311150" cy="249237"/>
        </p:xfrm>
        <a:graphic>
          <a:graphicData uri="http://schemas.openxmlformats.org/presentationml/2006/ole">
            <p:oleObj spid="_x0000_s1019906" name="Equation" r:id="rId4" imgW="279360" imgH="228600" progId="Equation.DSMT4">
              <p:embed/>
            </p:oleObj>
          </a:graphicData>
        </a:graphic>
      </p:graphicFrame>
      <p:sp>
        <p:nvSpPr>
          <p:cNvPr id="2066" name="Oval 7"/>
          <p:cNvSpPr>
            <a:spLocks noChangeArrowheads="1"/>
          </p:cNvSpPr>
          <p:nvPr/>
        </p:nvSpPr>
        <p:spPr bwMode="auto">
          <a:xfrm>
            <a:off x="60642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7" name="Oval 8"/>
          <p:cNvSpPr>
            <a:spLocks noChangeArrowheads="1"/>
          </p:cNvSpPr>
          <p:nvPr/>
        </p:nvSpPr>
        <p:spPr bwMode="auto">
          <a:xfrm>
            <a:off x="60642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8" name="AutoShape 13"/>
          <p:cNvCxnSpPr>
            <a:cxnSpLocks noChangeShapeType="1"/>
            <a:stCxn id="2057" idx="6"/>
            <a:endCxn id="2066" idx="2"/>
          </p:cNvCxnSpPr>
          <p:nvPr/>
        </p:nvCxnSpPr>
        <p:spPr bwMode="auto">
          <a:xfrm>
            <a:off x="5441950" y="2122488"/>
            <a:ext cx="6223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9" name="AutoShape 15"/>
          <p:cNvCxnSpPr>
            <a:cxnSpLocks noChangeShapeType="1"/>
          </p:cNvCxnSpPr>
          <p:nvPr/>
        </p:nvCxnSpPr>
        <p:spPr bwMode="auto">
          <a:xfrm>
            <a:off x="62865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TextBox 68"/>
          <p:cNvSpPr txBox="1"/>
          <p:nvPr/>
        </p:nvSpPr>
        <p:spPr>
          <a:xfrm>
            <a:off x="1295400" y="1962150"/>
            <a:ext cx="1947863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Hidden states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x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95400" y="2667000"/>
            <a:ext cx="1819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Observations 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z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573 AU-08</a:t>
            </a:r>
            <a:endParaRPr lang="en-US"/>
          </a:p>
        </p:txBody>
      </p:sp>
      <p:graphicFrame>
        <p:nvGraphicFramePr>
          <p:cNvPr id="723973" name="Object 3"/>
          <p:cNvGraphicFramePr>
            <a:graphicFrameLocks noChangeAspect="1"/>
          </p:cNvGraphicFramePr>
          <p:nvPr/>
        </p:nvGraphicFramePr>
        <p:xfrm>
          <a:off x="1314450" y="3962400"/>
          <a:ext cx="6384925" cy="809625"/>
        </p:xfrm>
        <a:graphic>
          <a:graphicData uri="http://schemas.openxmlformats.org/presentationml/2006/ole">
            <p:oleObj spid="_x0000_s1019907" name="Equation" r:id="rId5" imgW="3606480" imgH="457200" progId="Equation.DSMT4">
              <p:embed/>
            </p:oleObj>
          </a:graphicData>
        </a:graphic>
      </p:graphicFrame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430213"/>
            <a:ext cx="706154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Conditional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Random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Fields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4724400" y="1752600"/>
            <a:ext cx="2057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934200" y="1752600"/>
            <a:ext cx="914400" cy="16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57200" y="1752600"/>
            <a:ext cx="8458200" cy="4800600"/>
          </a:xfrm>
          <a:prstGeom prst="rect">
            <a:avLst/>
          </a:prstGeom>
        </p:spPr>
        <p:txBody>
          <a:bodyPr lIns="54864" tIns="91440">
            <a:normAutofit fontScale="92500"/>
          </a:bodyPr>
          <a:lstStyle/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latin typeface="Corbel" pitchFamily="34" charset="0"/>
              </a:rPr>
              <a:t>Posterior factorizes into log-linear clique potentials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>
              <a:solidFill>
                <a:srgbClr val="D9253E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800" dirty="0" smtClean="0">
              <a:solidFill>
                <a:srgbClr val="3792AA"/>
              </a:solidFill>
              <a:latin typeface="Corbel" pitchFamily="34" charset="0"/>
            </a:endParaRP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 smtClean="0">
                <a:solidFill>
                  <a:srgbClr val="3792AA"/>
                </a:solidFill>
                <a:latin typeface="Corbel" pitchFamily="34" charset="0"/>
              </a:rPr>
              <a:t>Local </a:t>
            </a:r>
            <a:r>
              <a:rPr lang="en-US" sz="2800" dirty="0">
                <a:solidFill>
                  <a:srgbClr val="3792AA"/>
                </a:solidFill>
                <a:latin typeface="Corbel" pitchFamily="34" charset="0"/>
              </a:rPr>
              <a:t>potentials </a:t>
            </a:r>
            <a:r>
              <a:rPr lang="en-US" sz="2800" dirty="0">
                <a:latin typeface="Corbel" pitchFamily="34" charset="0"/>
              </a:rPr>
              <a:t>link states to observations / features</a:t>
            </a:r>
          </a:p>
          <a:p>
            <a:pPr marL="438150" indent="-319088" algn="l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800" dirty="0">
                <a:solidFill>
                  <a:srgbClr val="D9253E"/>
                </a:solidFill>
                <a:latin typeface="Corbel" pitchFamily="34" charset="0"/>
              </a:rPr>
              <a:t>Neighborhood potentials </a:t>
            </a:r>
            <a:r>
              <a:rPr lang="en-US" sz="2800" dirty="0">
                <a:latin typeface="Corbel" pitchFamily="34" charset="0"/>
              </a:rPr>
              <a:t>link states to neighboring </a:t>
            </a:r>
            <a:r>
              <a:rPr lang="en-US" sz="2800" dirty="0" smtClean="0">
                <a:latin typeface="Corbel" pitchFamily="34" charset="0"/>
              </a:rPr>
              <a:t>states</a:t>
            </a:r>
            <a:endParaRPr lang="en-US" sz="2800" dirty="0">
              <a:latin typeface="Corbe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3962400"/>
            <a:ext cx="3581400" cy="914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EE690-D8A0-4B47-BE87-C3D9C6F816F3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055" name="Oval 4"/>
          <p:cNvSpPr>
            <a:spLocks noChangeArrowheads="1"/>
          </p:cNvSpPr>
          <p:nvPr/>
        </p:nvSpPr>
        <p:spPr bwMode="auto">
          <a:xfrm>
            <a:off x="3886200" y="1905000"/>
            <a:ext cx="444500" cy="434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6" name="Oval 5"/>
          <p:cNvSpPr>
            <a:spLocks noChangeArrowheads="1"/>
          </p:cNvSpPr>
          <p:nvPr/>
        </p:nvSpPr>
        <p:spPr bwMode="auto">
          <a:xfrm>
            <a:off x="38862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9974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8" name="Oval 8"/>
          <p:cNvSpPr>
            <a:spLocks noChangeArrowheads="1"/>
          </p:cNvSpPr>
          <p:nvPr/>
        </p:nvSpPr>
        <p:spPr bwMode="auto">
          <a:xfrm>
            <a:off x="49974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717550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717550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1" name="AutoShape 12"/>
          <p:cNvCxnSpPr>
            <a:cxnSpLocks noChangeShapeType="1"/>
          </p:cNvCxnSpPr>
          <p:nvPr/>
        </p:nvCxnSpPr>
        <p:spPr bwMode="auto">
          <a:xfrm>
            <a:off x="41084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2" name="AutoShape 13"/>
          <p:cNvCxnSpPr>
            <a:cxnSpLocks noChangeShapeType="1"/>
            <a:stCxn id="2055" idx="6"/>
            <a:endCxn id="2057" idx="2"/>
          </p:cNvCxnSpPr>
          <p:nvPr/>
        </p:nvCxnSpPr>
        <p:spPr bwMode="auto">
          <a:xfrm>
            <a:off x="433070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3" name="AutoShape 15"/>
          <p:cNvCxnSpPr>
            <a:cxnSpLocks noChangeShapeType="1"/>
          </p:cNvCxnSpPr>
          <p:nvPr/>
        </p:nvCxnSpPr>
        <p:spPr bwMode="auto">
          <a:xfrm>
            <a:off x="52197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AutoShape 16"/>
          <p:cNvCxnSpPr>
            <a:cxnSpLocks noChangeShapeType="1"/>
            <a:stCxn id="2066" idx="6"/>
            <a:endCxn id="2059" idx="2"/>
          </p:cNvCxnSpPr>
          <p:nvPr/>
        </p:nvCxnSpPr>
        <p:spPr bwMode="auto">
          <a:xfrm>
            <a:off x="6508750" y="2122488"/>
            <a:ext cx="666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AutoShape 18"/>
          <p:cNvCxnSpPr>
            <a:cxnSpLocks noChangeShapeType="1"/>
            <a:stCxn id="2059" idx="4"/>
            <a:endCxn id="2060" idx="0"/>
          </p:cNvCxnSpPr>
          <p:nvPr/>
        </p:nvCxnSpPr>
        <p:spPr bwMode="auto">
          <a:xfrm>
            <a:off x="739775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75" y="1998663"/>
          <a:ext cx="311150" cy="249237"/>
        </p:xfrm>
        <a:graphic>
          <a:graphicData uri="http://schemas.openxmlformats.org/presentationml/2006/ole">
            <p:oleObj spid="_x0000_s1024002" name="Equation" r:id="rId4" imgW="279360" imgH="228600" progId="Equation.DSMT4">
              <p:embed/>
            </p:oleObj>
          </a:graphicData>
        </a:graphic>
      </p:graphicFrame>
      <p:sp>
        <p:nvSpPr>
          <p:cNvPr id="2066" name="Oval 7"/>
          <p:cNvSpPr>
            <a:spLocks noChangeArrowheads="1"/>
          </p:cNvSpPr>
          <p:nvPr/>
        </p:nvSpPr>
        <p:spPr bwMode="auto">
          <a:xfrm>
            <a:off x="6064250" y="1905000"/>
            <a:ext cx="444500" cy="434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2067" name="Oval 8"/>
          <p:cNvSpPr>
            <a:spLocks noChangeArrowheads="1"/>
          </p:cNvSpPr>
          <p:nvPr/>
        </p:nvSpPr>
        <p:spPr bwMode="auto">
          <a:xfrm>
            <a:off x="6064250" y="2689225"/>
            <a:ext cx="444500" cy="434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cxnSp>
        <p:nvCxnSpPr>
          <p:cNvPr id="2068" name="AutoShape 13"/>
          <p:cNvCxnSpPr>
            <a:cxnSpLocks noChangeShapeType="1"/>
            <a:stCxn id="2057" idx="6"/>
            <a:endCxn id="2066" idx="2"/>
          </p:cNvCxnSpPr>
          <p:nvPr/>
        </p:nvCxnSpPr>
        <p:spPr bwMode="auto">
          <a:xfrm>
            <a:off x="5441950" y="2122488"/>
            <a:ext cx="6223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9" name="AutoShape 15"/>
          <p:cNvCxnSpPr>
            <a:cxnSpLocks noChangeShapeType="1"/>
          </p:cNvCxnSpPr>
          <p:nvPr/>
        </p:nvCxnSpPr>
        <p:spPr bwMode="auto">
          <a:xfrm>
            <a:off x="6286500" y="2339975"/>
            <a:ext cx="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TextBox 68"/>
          <p:cNvSpPr txBox="1"/>
          <p:nvPr/>
        </p:nvSpPr>
        <p:spPr>
          <a:xfrm>
            <a:off x="1295400" y="1962150"/>
            <a:ext cx="1947863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Hidden states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x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95400" y="2667000"/>
            <a:ext cx="18192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 dirty="0">
                <a:latin typeface="+mn-lt"/>
                <a:ea typeface="ＭＳ Ｐゴシック" pitchFamily="112" charset="-128"/>
              </a:rPr>
              <a:t>Observations  </a:t>
            </a:r>
            <a:r>
              <a:rPr lang="en-US" sz="2000" b="1" dirty="0">
                <a:latin typeface="+mn-lt"/>
                <a:ea typeface="ＭＳ Ｐゴシック" pitchFamily="112" charset="-128"/>
              </a:rPr>
              <a:t>z</a:t>
            </a:r>
            <a:endParaRPr lang="en-US" sz="2000" dirty="0">
              <a:latin typeface="+mn-lt"/>
              <a:ea typeface="ＭＳ Ｐゴシック" pitchFamily="112" charset="-128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573 AU-08</a:t>
            </a:r>
            <a:endParaRPr lang="en-US"/>
          </a:p>
        </p:txBody>
      </p:sp>
      <p:graphicFrame>
        <p:nvGraphicFramePr>
          <p:cNvPr id="723973" name="Object 3"/>
          <p:cNvGraphicFramePr>
            <a:graphicFrameLocks noChangeAspect="1"/>
          </p:cNvGraphicFramePr>
          <p:nvPr/>
        </p:nvGraphicFramePr>
        <p:xfrm>
          <a:off x="1314450" y="3962400"/>
          <a:ext cx="6384925" cy="809625"/>
        </p:xfrm>
        <a:graphic>
          <a:graphicData uri="http://schemas.openxmlformats.org/presentationml/2006/ole">
            <p:oleObj spid="_x0000_s1024003" name="Equation" r:id="rId5" imgW="3606480" imgH="457200" progId="Equation.DSMT4">
              <p:embed/>
            </p:oleObj>
          </a:graphicData>
        </a:graphic>
      </p:graphicFrame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430213"/>
            <a:ext cx="706154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Conditional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Random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  <a:r>
              <a:rPr lang="en-US" sz="45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Fields</a:t>
            </a:r>
            <a:r>
              <a:rPr lang="en-US" sz="3600" b="1" dirty="0">
                <a:solidFill>
                  <a:srgbClr val="FFC800"/>
                </a:solidFill>
                <a:latin typeface="Corbel" pitchFamily="34" charset="0"/>
              </a:rPr>
              <a:t> </a:t>
            </a:r>
          </a:p>
        </p:txBody>
      </p:sp>
      <p:grpSp>
        <p:nvGrpSpPr>
          <p:cNvPr id="2" name="Group 42"/>
          <p:cNvGrpSpPr/>
          <p:nvPr/>
        </p:nvGrpSpPr>
        <p:grpSpPr>
          <a:xfrm>
            <a:off x="3200400" y="4343400"/>
            <a:ext cx="2057400" cy="990600"/>
            <a:chOff x="3200400" y="4343400"/>
            <a:chExt cx="2057400" cy="990600"/>
          </a:xfrm>
        </p:grpSpPr>
        <p:sp>
          <p:nvSpPr>
            <p:cNvPr id="32" name="TextBox 31"/>
            <p:cNvSpPr txBox="1"/>
            <p:nvPr/>
          </p:nvSpPr>
          <p:spPr>
            <a:xfrm>
              <a:off x="3200400" y="4933890"/>
              <a:ext cx="2044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  <a:latin typeface="+mj-lt"/>
                </a:rPr>
                <a:t>Partition function</a:t>
              </a:r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 flipV="1">
              <a:off x="4191000" y="472440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724400" y="4343400"/>
              <a:ext cx="5334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5410200" y="4191000"/>
            <a:ext cx="1143000" cy="1143000"/>
            <a:chOff x="5410200" y="4191000"/>
            <a:chExt cx="1143000" cy="1143000"/>
          </a:xfrm>
        </p:grpSpPr>
        <p:sp>
          <p:nvSpPr>
            <p:cNvPr id="29" name="TextBox 28"/>
            <p:cNvSpPr txBox="1"/>
            <p:nvPr/>
          </p:nvSpPr>
          <p:spPr>
            <a:xfrm>
              <a:off x="5410200" y="4933890"/>
              <a:ext cx="1055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  <a:latin typeface="+mj-lt"/>
                </a:rPr>
                <a:t>Weights</a:t>
              </a: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V="1">
              <a:off x="6019800" y="4648200"/>
              <a:ext cx="3048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096000" y="4191000"/>
              <a:ext cx="457200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6553200" y="4191000"/>
            <a:ext cx="2271147" cy="1143000"/>
            <a:chOff x="6553200" y="4191000"/>
            <a:chExt cx="2271147" cy="1143000"/>
          </a:xfrm>
        </p:grpSpPr>
        <p:sp>
          <p:nvSpPr>
            <p:cNvPr id="28" name="TextBox 27"/>
            <p:cNvSpPr txBox="1"/>
            <p:nvPr/>
          </p:nvSpPr>
          <p:spPr>
            <a:xfrm>
              <a:off x="6781800" y="4933890"/>
              <a:ext cx="2042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  <a:latin typeface="+mj-lt"/>
                </a:rPr>
                <a:t>Feature functions</a:t>
              </a: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 flipV="1">
              <a:off x="7010400" y="4648200"/>
              <a:ext cx="68580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553200" y="4191000"/>
              <a:ext cx="990600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1473" rIns="45720" bIns="4147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6256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Conditional distribution parameterized via weights </a:t>
            </a:r>
            <a:r>
              <a:rPr lang="en-US" sz="2600" b="1" dirty="0" smtClean="0"/>
              <a:t>w</a:t>
            </a:r>
            <a:r>
              <a:rPr lang="en-US" sz="2600" dirty="0" smtClean="0"/>
              <a:t>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Maximize 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conditional log-likelihood </a:t>
            </a:r>
            <a:r>
              <a:rPr lang="en-US" sz="2600" dirty="0" smtClean="0"/>
              <a:t>with </a:t>
            </a:r>
            <a:r>
              <a:rPr lang="en-US" sz="2600" b="1" dirty="0" smtClean="0">
                <a:solidFill>
                  <a:schemeClr val="accent1"/>
                </a:solidFill>
              </a:rPr>
              <a:t>shrinkage prior</a:t>
            </a:r>
            <a:r>
              <a:rPr lang="en-US" sz="2600" dirty="0" smtClean="0"/>
              <a:t>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Maximization via stochastic  / conjugate gradient, L-BFGS</a:t>
            </a:r>
          </a:p>
          <a:p>
            <a:r>
              <a:rPr lang="en-US" sz="2600" dirty="0" smtClean="0"/>
              <a:t>Alternative: maximize 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pseudo log-likelihood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>
              <a:buNone/>
            </a:pPr>
            <a:endParaRPr lang="en-US" sz="260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CD56-9D5C-469A-A46C-228F58AAF1B4}" type="slidenum">
              <a:rPr lang="en-US"/>
              <a:pPr/>
              <a:t>38</a:t>
            </a:fld>
            <a:endParaRPr lang="en-US" dirty="0"/>
          </a:p>
        </p:txBody>
      </p:sp>
      <p:graphicFrame>
        <p:nvGraphicFramePr>
          <p:cNvPr id="64546" name="Object 34"/>
          <p:cNvGraphicFramePr>
            <a:graphicFrameLocks noChangeAspect="1"/>
          </p:cNvGraphicFramePr>
          <p:nvPr/>
        </p:nvGraphicFramePr>
        <p:xfrm>
          <a:off x="1447800" y="2133600"/>
          <a:ext cx="4876800" cy="838599"/>
        </p:xfrm>
        <a:graphic>
          <a:graphicData uri="http://schemas.openxmlformats.org/presentationml/2006/ole">
            <p:oleObj spid="_x0000_s969730" name="Equation" r:id="rId4" imgW="2654280" imgH="457200" progId="Equation.DSMT4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1524000" y="3654425"/>
          <a:ext cx="3629025" cy="841375"/>
        </p:xfrm>
        <a:graphic>
          <a:graphicData uri="http://schemas.openxmlformats.org/presentationml/2006/ole">
            <p:oleObj spid="_x0000_s969731" name="Equation" r:id="rId5" imgW="1803240" imgH="419040" progId="Equation.DSMT4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524000" y="5405397"/>
          <a:ext cx="4800600" cy="843003"/>
        </p:xfrm>
        <a:graphic>
          <a:graphicData uri="http://schemas.openxmlformats.org/presentationml/2006/ole">
            <p:oleObj spid="_x0000_s969732" name="Equation" r:id="rId6" imgW="2527200" imgH="44424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7391400" y="51816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[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Besag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: 1975]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Inference via Belief Propagation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BP computes posteriors via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local message passing</a:t>
            </a:r>
          </a:p>
          <a:p>
            <a:pPr lvl="1">
              <a:spcAft>
                <a:spcPts val="12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Sum-product  for posterior</a:t>
            </a:r>
          </a:p>
          <a:p>
            <a:pPr lvl="1">
              <a:spcAft>
                <a:spcPts val="12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Max-product  for MAP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Exact if network has no loops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Otherwise, run loopy belief propagation and hope it works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Alternatives: ICM, graph-cut, MCMC, …</a:t>
            </a:r>
          </a:p>
          <a:p>
            <a:endParaRPr lang="en-US" sz="240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CD56-9D5C-469A-A46C-228F58AAF1B4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080125" y="3779837"/>
            <a:ext cx="269875" cy="288925"/>
          </a:xfrm>
          <a:prstGeom prst="ellips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7127875" y="3781425"/>
            <a:ext cx="269875" cy="287337"/>
          </a:xfrm>
          <a:custGeom>
            <a:avLst/>
            <a:gdLst/>
            <a:ahLst/>
            <a:cxnLst>
              <a:cxn ang="0">
                <a:pos x="679" y="395"/>
              </a:cxn>
              <a:cxn ang="0">
                <a:pos x="674" y="432"/>
              </a:cxn>
              <a:cxn ang="0">
                <a:pos x="665" y="469"/>
              </a:cxn>
              <a:cxn ang="0">
                <a:pos x="653" y="505"/>
              </a:cxn>
              <a:cxn ang="0">
                <a:pos x="637" y="540"/>
              </a:cxn>
              <a:cxn ang="0">
                <a:pos x="619" y="571"/>
              </a:cxn>
              <a:cxn ang="0">
                <a:pos x="596" y="601"/>
              </a:cxn>
              <a:cxn ang="0">
                <a:pos x="572" y="629"/>
              </a:cxn>
              <a:cxn ang="0">
                <a:pos x="544" y="654"/>
              </a:cxn>
              <a:cxn ang="0">
                <a:pos x="514" y="674"/>
              </a:cxn>
              <a:cxn ang="0">
                <a:pos x="483" y="692"/>
              </a:cxn>
              <a:cxn ang="0">
                <a:pos x="450" y="707"/>
              </a:cxn>
              <a:cxn ang="0">
                <a:pos x="415" y="717"/>
              </a:cxn>
              <a:cxn ang="0">
                <a:pos x="380" y="723"/>
              </a:cxn>
              <a:cxn ang="0">
                <a:pos x="344" y="726"/>
              </a:cxn>
              <a:cxn ang="0">
                <a:pos x="308" y="725"/>
              </a:cxn>
              <a:cxn ang="0">
                <a:pos x="274" y="719"/>
              </a:cxn>
              <a:cxn ang="0">
                <a:pos x="239" y="709"/>
              </a:cxn>
              <a:cxn ang="0">
                <a:pos x="205" y="696"/>
              </a:cxn>
              <a:cxn ang="0">
                <a:pos x="173" y="679"/>
              </a:cxn>
              <a:cxn ang="0">
                <a:pos x="143" y="659"/>
              </a:cxn>
              <a:cxn ang="0">
                <a:pos x="115" y="636"/>
              </a:cxn>
              <a:cxn ang="0">
                <a:pos x="89" y="608"/>
              </a:cxn>
              <a:cxn ang="0">
                <a:pos x="67" y="579"/>
              </a:cxn>
              <a:cxn ang="0">
                <a:pos x="47" y="547"/>
              </a:cxn>
              <a:cxn ang="0">
                <a:pos x="31" y="513"/>
              </a:cxn>
              <a:cxn ang="0">
                <a:pos x="17" y="479"/>
              </a:cxn>
              <a:cxn ang="0">
                <a:pos x="8" y="441"/>
              </a:cxn>
              <a:cxn ang="0">
                <a:pos x="1" y="404"/>
              </a:cxn>
              <a:cxn ang="0">
                <a:pos x="0" y="366"/>
              </a:cxn>
              <a:cxn ang="0">
                <a:pos x="1" y="327"/>
              </a:cxn>
              <a:cxn ang="0">
                <a:pos x="7" y="290"/>
              </a:cxn>
              <a:cxn ang="0">
                <a:pos x="16" y="253"/>
              </a:cxn>
              <a:cxn ang="0">
                <a:pos x="28" y="218"/>
              </a:cxn>
              <a:cxn ang="0">
                <a:pos x="44" y="183"/>
              </a:cxn>
              <a:cxn ang="0">
                <a:pos x="63" y="151"/>
              </a:cxn>
              <a:cxn ang="0">
                <a:pos x="86" y="122"/>
              </a:cxn>
              <a:cxn ang="0">
                <a:pos x="110" y="94"/>
              </a:cxn>
              <a:cxn ang="0">
                <a:pos x="139" y="70"/>
              </a:cxn>
              <a:cxn ang="0">
                <a:pos x="168" y="49"/>
              </a:cxn>
              <a:cxn ang="0">
                <a:pos x="199" y="32"/>
              </a:cxn>
              <a:cxn ang="0">
                <a:pos x="233" y="18"/>
              </a:cxn>
              <a:cxn ang="0">
                <a:pos x="268" y="8"/>
              </a:cxn>
              <a:cxn ang="0">
                <a:pos x="303" y="2"/>
              </a:cxn>
              <a:cxn ang="0">
                <a:pos x="339" y="0"/>
              </a:cxn>
              <a:cxn ang="0">
                <a:pos x="374" y="1"/>
              </a:cxn>
              <a:cxn ang="0">
                <a:pos x="410" y="7"/>
              </a:cxn>
              <a:cxn ang="0">
                <a:pos x="445" y="16"/>
              </a:cxn>
              <a:cxn ang="0">
                <a:pos x="477" y="31"/>
              </a:cxn>
              <a:cxn ang="0">
                <a:pos x="510" y="48"/>
              </a:cxn>
              <a:cxn ang="0">
                <a:pos x="539" y="68"/>
              </a:cxn>
              <a:cxn ang="0">
                <a:pos x="567" y="92"/>
              </a:cxn>
              <a:cxn ang="0">
                <a:pos x="592" y="120"/>
              </a:cxn>
              <a:cxn ang="0">
                <a:pos x="614" y="148"/>
              </a:cxn>
              <a:cxn ang="0">
                <a:pos x="635" y="181"/>
              </a:cxn>
              <a:cxn ang="0">
                <a:pos x="650" y="214"/>
              </a:cxn>
              <a:cxn ang="0">
                <a:pos x="664" y="250"/>
              </a:cxn>
              <a:cxn ang="0">
                <a:pos x="673" y="286"/>
              </a:cxn>
              <a:cxn ang="0">
                <a:pos x="679" y="325"/>
              </a:cxn>
              <a:cxn ang="0">
                <a:pos x="681" y="362"/>
              </a:cxn>
            </a:cxnLst>
            <a:rect l="0" t="0" r="r" b="b"/>
            <a:pathLst>
              <a:path w="681" h="726">
                <a:moveTo>
                  <a:pt x="681" y="362"/>
                </a:moveTo>
                <a:lnTo>
                  <a:pt x="681" y="369"/>
                </a:lnTo>
                <a:lnTo>
                  <a:pt x="680" y="375"/>
                </a:lnTo>
                <a:lnTo>
                  <a:pt x="680" y="381"/>
                </a:lnTo>
                <a:lnTo>
                  <a:pt x="680" y="389"/>
                </a:lnTo>
                <a:lnTo>
                  <a:pt x="679" y="395"/>
                </a:lnTo>
                <a:lnTo>
                  <a:pt x="679" y="401"/>
                </a:lnTo>
                <a:lnTo>
                  <a:pt x="677" y="407"/>
                </a:lnTo>
                <a:lnTo>
                  <a:pt x="677" y="414"/>
                </a:lnTo>
                <a:lnTo>
                  <a:pt x="676" y="420"/>
                </a:lnTo>
                <a:lnTo>
                  <a:pt x="675" y="426"/>
                </a:lnTo>
                <a:lnTo>
                  <a:pt x="674" y="432"/>
                </a:lnTo>
                <a:lnTo>
                  <a:pt x="673" y="439"/>
                </a:lnTo>
                <a:lnTo>
                  <a:pt x="672" y="445"/>
                </a:lnTo>
                <a:lnTo>
                  <a:pt x="671" y="451"/>
                </a:lnTo>
                <a:lnTo>
                  <a:pt x="668" y="457"/>
                </a:lnTo>
                <a:lnTo>
                  <a:pt x="667" y="463"/>
                </a:lnTo>
                <a:lnTo>
                  <a:pt x="665" y="469"/>
                </a:lnTo>
                <a:lnTo>
                  <a:pt x="664" y="475"/>
                </a:lnTo>
                <a:lnTo>
                  <a:pt x="662" y="481"/>
                </a:lnTo>
                <a:lnTo>
                  <a:pt x="659" y="487"/>
                </a:lnTo>
                <a:lnTo>
                  <a:pt x="657" y="493"/>
                </a:lnTo>
                <a:lnTo>
                  <a:pt x="655" y="499"/>
                </a:lnTo>
                <a:lnTo>
                  <a:pt x="653" y="505"/>
                </a:lnTo>
                <a:lnTo>
                  <a:pt x="650" y="511"/>
                </a:lnTo>
                <a:lnTo>
                  <a:pt x="648" y="517"/>
                </a:lnTo>
                <a:lnTo>
                  <a:pt x="646" y="522"/>
                </a:lnTo>
                <a:lnTo>
                  <a:pt x="643" y="528"/>
                </a:lnTo>
                <a:lnTo>
                  <a:pt x="640" y="534"/>
                </a:lnTo>
                <a:lnTo>
                  <a:pt x="637" y="540"/>
                </a:lnTo>
                <a:lnTo>
                  <a:pt x="635" y="545"/>
                </a:lnTo>
                <a:lnTo>
                  <a:pt x="631" y="551"/>
                </a:lnTo>
                <a:lnTo>
                  <a:pt x="628" y="555"/>
                </a:lnTo>
                <a:lnTo>
                  <a:pt x="626" y="561"/>
                </a:lnTo>
                <a:lnTo>
                  <a:pt x="622" y="566"/>
                </a:lnTo>
                <a:lnTo>
                  <a:pt x="619" y="571"/>
                </a:lnTo>
                <a:lnTo>
                  <a:pt x="614" y="577"/>
                </a:lnTo>
                <a:lnTo>
                  <a:pt x="611" y="582"/>
                </a:lnTo>
                <a:lnTo>
                  <a:pt x="608" y="587"/>
                </a:lnTo>
                <a:lnTo>
                  <a:pt x="604" y="591"/>
                </a:lnTo>
                <a:lnTo>
                  <a:pt x="600" y="596"/>
                </a:lnTo>
                <a:lnTo>
                  <a:pt x="596" y="601"/>
                </a:lnTo>
                <a:lnTo>
                  <a:pt x="592" y="606"/>
                </a:lnTo>
                <a:lnTo>
                  <a:pt x="589" y="611"/>
                </a:lnTo>
                <a:lnTo>
                  <a:pt x="584" y="615"/>
                </a:lnTo>
                <a:lnTo>
                  <a:pt x="581" y="620"/>
                </a:lnTo>
                <a:lnTo>
                  <a:pt x="576" y="625"/>
                </a:lnTo>
                <a:lnTo>
                  <a:pt x="572" y="629"/>
                </a:lnTo>
                <a:lnTo>
                  <a:pt x="567" y="633"/>
                </a:lnTo>
                <a:lnTo>
                  <a:pt x="563" y="637"/>
                </a:lnTo>
                <a:lnTo>
                  <a:pt x="558" y="642"/>
                </a:lnTo>
                <a:lnTo>
                  <a:pt x="554" y="645"/>
                </a:lnTo>
                <a:lnTo>
                  <a:pt x="549" y="649"/>
                </a:lnTo>
                <a:lnTo>
                  <a:pt x="544" y="654"/>
                </a:lnTo>
                <a:lnTo>
                  <a:pt x="539" y="657"/>
                </a:lnTo>
                <a:lnTo>
                  <a:pt x="535" y="661"/>
                </a:lnTo>
                <a:lnTo>
                  <a:pt x="530" y="665"/>
                </a:lnTo>
                <a:lnTo>
                  <a:pt x="524" y="668"/>
                </a:lnTo>
                <a:lnTo>
                  <a:pt x="520" y="672"/>
                </a:lnTo>
                <a:lnTo>
                  <a:pt x="514" y="674"/>
                </a:lnTo>
                <a:lnTo>
                  <a:pt x="510" y="678"/>
                </a:lnTo>
                <a:lnTo>
                  <a:pt x="504" y="681"/>
                </a:lnTo>
                <a:lnTo>
                  <a:pt x="499" y="684"/>
                </a:lnTo>
                <a:lnTo>
                  <a:pt x="494" y="686"/>
                </a:lnTo>
                <a:lnTo>
                  <a:pt x="488" y="690"/>
                </a:lnTo>
                <a:lnTo>
                  <a:pt x="483" y="692"/>
                </a:lnTo>
                <a:lnTo>
                  <a:pt x="477" y="695"/>
                </a:lnTo>
                <a:lnTo>
                  <a:pt x="472" y="697"/>
                </a:lnTo>
                <a:lnTo>
                  <a:pt x="466" y="699"/>
                </a:lnTo>
                <a:lnTo>
                  <a:pt x="461" y="702"/>
                </a:lnTo>
                <a:lnTo>
                  <a:pt x="456" y="704"/>
                </a:lnTo>
                <a:lnTo>
                  <a:pt x="450" y="707"/>
                </a:lnTo>
                <a:lnTo>
                  <a:pt x="445" y="709"/>
                </a:lnTo>
                <a:lnTo>
                  <a:pt x="438" y="710"/>
                </a:lnTo>
                <a:lnTo>
                  <a:pt x="432" y="713"/>
                </a:lnTo>
                <a:lnTo>
                  <a:pt x="427" y="714"/>
                </a:lnTo>
                <a:lnTo>
                  <a:pt x="421" y="715"/>
                </a:lnTo>
                <a:lnTo>
                  <a:pt x="415" y="717"/>
                </a:lnTo>
                <a:lnTo>
                  <a:pt x="410" y="719"/>
                </a:lnTo>
                <a:lnTo>
                  <a:pt x="404" y="720"/>
                </a:lnTo>
                <a:lnTo>
                  <a:pt x="397" y="721"/>
                </a:lnTo>
                <a:lnTo>
                  <a:pt x="392" y="721"/>
                </a:lnTo>
                <a:lnTo>
                  <a:pt x="386" y="722"/>
                </a:lnTo>
                <a:lnTo>
                  <a:pt x="380" y="723"/>
                </a:lnTo>
                <a:lnTo>
                  <a:pt x="374" y="723"/>
                </a:lnTo>
                <a:lnTo>
                  <a:pt x="368" y="725"/>
                </a:lnTo>
                <a:lnTo>
                  <a:pt x="362" y="725"/>
                </a:lnTo>
                <a:lnTo>
                  <a:pt x="357" y="726"/>
                </a:lnTo>
                <a:lnTo>
                  <a:pt x="350" y="726"/>
                </a:lnTo>
                <a:lnTo>
                  <a:pt x="344" y="726"/>
                </a:lnTo>
                <a:lnTo>
                  <a:pt x="339" y="726"/>
                </a:lnTo>
                <a:lnTo>
                  <a:pt x="332" y="726"/>
                </a:lnTo>
                <a:lnTo>
                  <a:pt x="326" y="726"/>
                </a:lnTo>
                <a:lnTo>
                  <a:pt x="321" y="726"/>
                </a:lnTo>
                <a:lnTo>
                  <a:pt x="315" y="725"/>
                </a:lnTo>
                <a:lnTo>
                  <a:pt x="308" y="725"/>
                </a:lnTo>
                <a:lnTo>
                  <a:pt x="303" y="723"/>
                </a:lnTo>
                <a:lnTo>
                  <a:pt x="297" y="723"/>
                </a:lnTo>
                <a:lnTo>
                  <a:pt x="292" y="722"/>
                </a:lnTo>
                <a:lnTo>
                  <a:pt x="285" y="721"/>
                </a:lnTo>
                <a:lnTo>
                  <a:pt x="279" y="720"/>
                </a:lnTo>
                <a:lnTo>
                  <a:pt x="274" y="719"/>
                </a:lnTo>
                <a:lnTo>
                  <a:pt x="268" y="717"/>
                </a:lnTo>
                <a:lnTo>
                  <a:pt x="262" y="716"/>
                </a:lnTo>
                <a:lnTo>
                  <a:pt x="256" y="715"/>
                </a:lnTo>
                <a:lnTo>
                  <a:pt x="250" y="713"/>
                </a:lnTo>
                <a:lnTo>
                  <a:pt x="244" y="711"/>
                </a:lnTo>
                <a:lnTo>
                  <a:pt x="239" y="709"/>
                </a:lnTo>
                <a:lnTo>
                  <a:pt x="233" y="708"/>
                </a:lnTo>
                <a:lnTo>
                  <a:pt x="227" y="705"/>
                </a:lnTo>
                <a:lnTo>
                  <a:pt x="222" y="703"/>
                </a:lnTo>
                <a:lnTo>
                  <a:pt x="216" y="701"/>
                </a:lnTo>
                <a:lnTo>
                  <a:pt x="211" y="698"/>
                </a:lnTo>
                <a:lnTo>
                  <a:pt x="205" y="696"/>
                </a:lnTo>
                <a:lnTo>
                  <a:pt x="199" y="693"/>
                </a:lnTo>
                <a:lnTo>
                  <a:pt x="195" y="691"/>
                </a:lnTo>
                <a:lnTo>
                  <a:pt x="189" y="689"/>
                </a:lnTo>
                <a:lnTo>
                  <a:pt x="184" y="685"/>
                </a:lnTo>
                <a:lnTo>
                  <a:pt x="178" y="683"/>
                </a:lnTo>
                <a:lnTo>
                  <a:pt x="173" y="679"/>
                </a:lnTo>
                <a:lnTo>
                  <a:pt x="168" y="677"/>
                </a:lnTo>
                <a:lnTo>
                  <a:pt x="163" y="673"/>
                </a:lnTo>
                <a:lnTo>
                  <a:pt x="158" y="669"/>
                </a:lnTo>
                <a:lnTo>
                  <a:pt x="153" y="666"/>
                </a:lnTo>
                <a:lnTo>
                  <a:pt x="148" y="662"/>
                </a:lnTo>
                <a:lnTo>
                  <a:pt x="143" y="659"/>
                </a:lnTo>
                <a:lnTo>
                  <a:pt x="139" y="655"/>
                </a:lnTo>
                <a:lnTo>
                  <a:pt x="133" y="651"/>
                </a:lnTo>
                <a:lnTo>
                  <a:pt x="128" y="648"/>
                </a:lnTo>
                <a:lnTo>
                  <a:pt x="124" y="643"/>
                </a:lnTo>
                <a:lnTo>
                  <a:pt x="119" y="639"/>
                </a:lnTo>
                <a:lnTo>
                  <a:pt x="115" y="636"/>
                </a:lnTo>
                <a:lnTo>
                  <a:pt x="110" y="631"/>
                </a:lnTo>
                <a:lnTo>
                  <a:pt x="106" y="626"/>
                </a:lnTo>
                <a:lnTo>
                  <a:pt x="101" y="623"/>
                </a:lnTo>
                <a:lnTo>
                  <a:pt x="98" y="618"/>
                </a:lnTo>
                <a:lnTo>
                  <a:pt x="94" y="613"/>
                </a:lnTo>
                <a:lnTo>
                  <a:pt x="89" y="608"/>
                </a:lnTo>
                <a:lnTo>
                  <a:pt x="86" y="603"/>
                </a:lnTo>
                <a:lnTo>
                  <a:pt x="81" y="599"/>
                </a:lnTo>
                <a:lnTo>
                  <a:pt x="78" y="594"/>
                </a:lnTo>
                <a:lnTo>
                  <a:pt x="74" y="589"/>
                </a:lnTo>
                <a:lnTo>
                  <a:pt x="70" y="584"/>
                </a:lnTo>
                <a:lnTo>
                  <a:pt x="67" y="579"/>
                </a:lnTo>
                <a:lnTo>
                  <a:pt x="63" y="575"/>
                </a:lnTo>
                <a:lnTo>
                  <a:pt x="60" y="569"/>
                </a:lnTo>
                <a:lnTo>
                  <a:pt x="56" y="564"/>
                </a:lnTo>
                <a:lnTo>
                  <a:pt x="53" y="558"/>
                </a:lnTo>
                <a:lnTo>
                  <a:pt x="50" y="553"/>
                </a:lnTo>
                <a:lnTo>
                  <a:pt x="47" y="547"/>
                </a:lnTo>
                <a:lnTo>
                  <a:pt x="44" y="542"/>
                </a:lnTo>
                <a:lnTo>
                  <a:pt x="41" y="536"/>
                </a:lnTo>
                <a:lnTo>
                  <a:pt x="38" y="531"/>
                </a:lnTo>
                <a:lnTo>
                  <a:pt x="35" y="525"/>
                </a:lnTo>
                <a:lnTo>
                  <a:pt x="33" y="519"/>
                </a:lnTo>
                <a:lnTo>
                  <a:pt x="31" y="513"/>
                </a:lnTo>
                <a:lnTo>
                  <a:pt x="28" y="507"/>
                </a:lnTo>
                <a:lnTo>
                  <a:pt x="26" y="503"/>
                </a:lnTo>
                <a:lnTo>
                  <a:pt x="24" y="497"/>
                </a:lnTo>
                <a:lnTo>
                  <a:pt x="22" y="491"/>
                </a:lnTo>
                <a:lnTo>
                  <a:pt x="19" y="485"/>
                </a:lnTo>
                <a:lnTo>
                  <a:pt x="17" y="479"/>
                </a:lnTo>
                <a:lnTo>
                  <a:pt x="16" y="473"/>
                </a:lnTo>
                <a:lnTo>
                  <a:pt x="14" y="467"/>
                </a:lnTo>
                <a:lnTo>
                  <a:pt x="13" y="461"/>
                </a:lnTo>
                <a:lnTo>
                  <a:pt x="10" y="453"/>
                </a:lnTo>
                <a:lnTo>
                  <a:pt x="9" y="447"/>
                </a:lnTo>
                <a:lnTo>
                  <a:pt x="8" y="441"/>
                </a:lnTo>
                <a:lnTo>
                  <a:pt x="7" y="435"/>
                </a:lnTo>
                <a:lnTo>
                  <a:pt x="6" y="429"/>
                </a:lnTo>
                <a:lnTo>
                  <a:pt x="5" y="423"/>
                </a:lnTo>
                <a:lnTo>
                  <a:pt x="4" y="416"/>
                </a:lnTo>
                <a:lnTo>
                  <a:pt x="2" y="410"/>
                </a:lnTo>
                <a:lnTo>
                  <a:pt x="1" y="404"/>
                </a:lnTo>
                <a:lnTo>
                  <a:pt x="1" y="398"/>
                </a:lnTo>
                <a:lnTo>
                  <a:pt x="0" y="391"/>
                </a:lnTo>
                <a:lnTo>
                  <a:pt x="0" y="385"/>
                </a:lnTo>
                <a:lnTo>
                  <a:pt x="0" y="379"/>
                </a:lnTo>
                <a:lnTo>
                  <a:pt x="0" y="372"/>
                </a:lnTo>
                <a:lnTo>
                  <a:pt x="0" y="366"/>
                </a:lnTo>
                <a:lnTo>
                  <a:pt x="0" y="360"/>
                </a:lnTo>
                <a:lnTo>
                  <a:pt x="0" y="354"/>
                </a:lnTo>
                <a:lnTo>
                  <a:pt x="0" y="347"/>
                </a:lnTo>
                <a:lnTo>
                  <a:pt x="0" y="341"/>
                </a:lnTo>
                <a:lnTo>
                  <a:pt x="0" y="335"/>
                </a:lnTo>
                <a:lnTo>
                  <a:pt x="1" y="327"/>
                </a:lnTo>
                <a:lnTo>
                  <a:pt x="1" y="321"/>
                </a:lnTo>
                <a:lnTo>
                  <a:pt x="2" y="315"/>
                </a:lnTo>
                <a:lnTo>
                  <a:pt x="4" y="309"/>
                </a:lnTo>
                <a:lnTo>
                  <a:pt x="5" y="302"/>
                </a:lnTo>
                <a:lnTo>
                  <a:pt x="6" y="296"/>
                </a:lnTo>
                <a:lnTo>
                  <a:pt x="7" y="290"/>
                </a:lnTo>
                <a:lnTo>
                  <a:pt x="8" y="284"/>
                </a:lnTo>
                <a:lnTo>
                  <a:pt x="9" y="278"/>
                </a:lnTo>
                <a:lnTo>
                  <a:pt x="10" y="272"/>
                </a:lnTo>
                <a:lnTo>
                  <a:pt x="13" y="265"/>
                </a:lnTo>
                <a:lnTo>
                  <a:pt x="14" y="259"/>
                </a:lnTo>
                <a:lnTo>
                  <a:pt x="16" y="253"/>
                </a:lnTo>
                <a:lnTo>
                  <a:pt x="17" y="247"/>
                </a:lnTo>
                <a:lnTo>
                  <a:pt x="19" y="241"/>
                </a:lnTo>
                <a:lnTo>
                  <a:pt x="22" y="235"/>
                </a:lnTo>
                <a:lnTo>
                  <a:pt x="24" y="229"/>
                </a:lnTo>
                <a:lnTo>
                  <a:pt x="26" y="223"/>
                </a:lnTo>
                <a:lnTo>
                  <a:pt x="28" y="218"/>
                </a:lnTo>
                <a:lnTo>
                  <a:pt x="31" y="212"/>
                </a:lnTo>
                <a:lnTo>
                  <a:pt x="33" y="206"/>
                </a:lnTo>
                <a:lnTo>
                  <a:pt x="35" y="200"/>
                </a:lnTo>
                <a:lnTo>
                  <a:pt x="38" y="194"/>
                </a:lnTo>
                <a:lnTo>
                  <a:pt x="41" y="189"/>
                </a:lnTo>
                <a:lnTo>
                  <a:pt x="44" y="183"/>
                </a:lnTo>
                <a:lnTo>
                  <a:pt x="47" y="178"/>
                </a:lnTo>
                <a:lnTo>
                  <a:pt x="50" y="172"/>
                </a:lnTo>
                <a:lnTo>
                  <a:pt x="53" y="168"/>
                </a:lnTo>
                <a:lnTo>
                  <a:pt x="56" y="162"/>
                </a:lnTo>
                <a:lnTo>
                  <a:pt x="60" y="157"/>
                </a:lnTo>
                <a:lnTo>
                  <a:pt x="63" y="151"/>
                </a:lnTo>
                <a:lnTo>
                  <a:pt x="67" y="146"/>
                </a:lnTo>
                <a:lnTo>
                  <a:pt x="70" y="141"/>
                </a:lnTo>
                <a:lnTo>
                  <a:pt x="74" y="136"/>
                </a:lnTo>
                <a:lnTo>
                  <a:pt x="78" y="132"/>
                </a:lnTo>
                <a:lnTo>
                  <a:pt x="81" y="127"/>
                </a:lnTo>
                <a:lnTo>
                  <a:pt x="86" y="122"/>
                </a:lnTo>
                <a:lnTo>
                  <a:pt x="89" y="117"/>
                </a:lnTo>
                <a:lnTo>
                  <a:pt x="94" y="112"/>
                </a:lnTo>
                <a:lnTo>
                  <a:pt x="98" y="108"/>
                </a:lnTo>
                <a:lnTo>
                  <a:pt x="101" y="103"/>
                </a:lnTo>
                <a:lnTo>
                  <a:pt x="106" y="99"/>
                </a:lnTo>
                <a:lnTo>
                  <a:pt x="110" y="94"/>
                </a:lnTo>
                <a:lnTo>
                  <a:pt x="115" y="90"/>
                </a:lnTo>
                <a:lnTo>
                  <a:pt x="119" y="86"/>
                </a:lnTo>
                <a:lnTo>
                  <a:pt x="124" y="82"/>
                </a:lnTo>
                <a:lnTo>
                  <a:pt x="128" y="78"/>
                </a:lnTo>
                <a:lnTo>
                  <a:pt x="133" y="74"/>
                </a:lnTo>
                <a:lnTo>
                  <a:pt x="139" y="70"/>
                </a:lnTo>
                <a:lnTo>
                  <a:pt x="143" y="67"/>
                </a:lnTo>
                <a:lnTo>
                  <a:pt x="148" y="63"/>
                </a:lnTo>
                <a:lnTo>
                  <a:pt x="153" y="60"/>
                </a:lnTo>
                <a:lnTo>
                  <a:pt x="158" y="56"/>
                </a:lnTo>
                <a:lnTo>
                  <a:pt x="163" y="52"/>
                </a:lnTo>
                <a:lnTo>
                  <a:pt x="168" y="49"/>
                </a:lnTo>
                <a:lnTo>
                  <a:pt x="173" y="46"/>
                </a:lnTo>
                <a:lnTo>
                  <a:pt x="178" y="43"/>
                </a:lnTo>
                <a:lnTo>
                  <a:pt x="184" y="40"/>
                </a:lnTo>
                <a:lnTo>
                  <a:pt x="189" y="37"/>
                </a:lnTo>
                <a:lnTo>
                  <a:pt x="195" y="34"/>
                </a:lnTo>
                <a:lnTo>
                  <a:pt x="199" y="32"/>
                </a:lnTo>
                <a:lnTo>
                  <a:pt x="205" y="30"/>
                </a:lnTo>
                <a:lnTo>
                  <a:pt x="211" y="27"/>
                </a:lnTo>
                <a:lnTo>
                  <a:pt x="216" y="25"/>
                </a:lnTo>
                <a:lnTo>
                  <a:pt x="222" y="22"/>
                </a:lnTo>
                <a:lnTo>
                  <a:pt x="227" y="20"/>
                </a:lnTo>
                <a:lnTo>
                  <a:pt x="233" y="18"/>
                </a:lnTo>
                <a:lnTo>
                  <a:pt x="239" y="16"/>
                </a:lnTo>
                <a:lnTo>
                  <a:pt x="244" y="14"/>
                </a:lnTo>
                <a:lnTo>
                  <a:pt x="250" y="13"/>
                </a:lnTo>
                <a:lnTo>
                  <a:pt x="256" y="10"/>
                </a:lnTo>
                <a:lnTo>
                  <a:pt x="262" y="9"/>
                </a:lnTo>
                <a:lnTo>
                  <a:pt x="268" y="8"/>
                </a:lnTo>
                <a:lnTo>
                  <a:pt x="274" y="7"/>
                </a:lnTo>
                <a:lnTo>
                  <a:pt x="279" y="6"/>
                </a:lnTo>
                <a:lnTo>
                  <a:pt x="285" y="4"/>
                </a:lnTo>
                <a:lnTo>
                  <a:pt x="292" y="3"/>
                </a:lnTo>
                <a:lnTo>
                  <a:pt x="297" y="2"/>
                </a:lnTo>
                <a:lnTo>
                  <a:pt x="303" y="2"/>
                </a:lnTo>
                <a:lnTo>
                  <a:pt x="308" y="1"/>
                </a:lnTo>
                <a:lnTo>
                  <a:pt x="315" y="1"/>
                </a:lnTo>
                <a:lnTo>
                  <a:pt x="321" y="0"/>
                </a:lnTo>
                <a:lnTo>
                  <a:pt x="326" y="0"/>
                </a:lnTo>
                <a:lnTo>
                  <a:pt x="332" y="0"/>
                </a:lnTo>
                <a:lnTo>
                  <a:pt x="339" y="0"/>
                </a:lnTo>
                <a:lnTo>
                  <a:pt x="344" y="0"/>
                </a:lnTo>
                <a:lnTo>
                  <a:pt x="350" y="0"/>
                </a:lnTo>
                <a:lnTo>
                  <a:pt x="357" y="0"/>
                </a:lnTo>
                <a:lnTo>
                  <a:pt x="362" y="1"/>
                </a:lnTo>
                <a:lnTo>
                  <a:pt x="368" y="1"/>
                </a:lnTo>
                <a:lnTo>
                  <a:pt x="374" y="1"/>
                </a:lnTo>
                <a:lnTo>
                  <a:pt x="380" y="2"/>
                </a:lnTo>
                <a:lnTo>
                  <a:pt x="386" y="3"/>
                </a:lnTo>
                <a:lnTo>
                  <a:pt x="392" y="4"/>
                </a:lnTo>
                <a:lnTo>
                  <a:pt x="397" y="4"/>
                </a:lnTo>
                <a:lnTo>
                  <a:pt x="404" y="6"/>
                </a:lnTo>
                <a:lnTo>
                  <a:pt x="410" y="7"/>
                </a:lnTo>
                <a:lnTo>
                  <a:pt x="415" y="8"/>
                </a:lnTo>
                <a:lnTo>
                  <a:pt x="421" y="10"/>
                </a:lnTo>
                <a:lnTo>
                  <a:pt x="427" y="12"/>
                </a:lnTo>
                <a:lnTo>
                  <a:pt x="432" y="13"/>
                </a:lnTo>
                <a:lnTo>
                  <a:pt x="438" y="15"/>
                </a:lnTo>
                <a:lnTo>
                  <a:pt x="445" y="16"/>
                </a:lnTo>
                <a:lnTo>
                  <a:pt x="450" y="19"/>
                </a:lnTo>
                <a:lnTo>
                  <a:pt x="456" y="21"/>
                </a:lnTo>
                <a:lnTo>
                  <a:pt x="461" y="24"/>
                </a:lnTo>
                <a:lnTo>
                  <a:pt x="466" y="26"/>
                </a:lnTo>
                <a:lnTo>
                  <a:pt x="472" y="28"/>
                </a:lnTo>
                <a:lnTo>
                  <a:pt x="477" y="31"/>
                </a:lnTo>
                <a:lnTo>
                  <a:pt x="483" y="33"/>
                </a:lnTo>
                <a:lnTo>
                  <a:pt x="488" y="36"/>
                </a:lnTo>
                <a:lnTo>
                  <a:pt x="494" y="39"/>
                </a:lnTo>
                <a:lnTo>
                  <a:pt x="499" y="42"/>
                </a:lnTo>
                <a:lnTo>
                  <a:pt x="504" y="44"/>
                </a:lnTo>
                <a:lnTo>
                  <a:pt x="510" y="48"/>
                </a:lnTo>
                <a:lnTo>
                  <a:pt x="514" y="51"/>
                </a:lnTo>
                <a:lnTo>
                  <a:pt x="520" y="54"/>
                </a:lnTo>
                <a:lnTo>
                  <a:pt x="524" y="57"/>
                </a:lnTo>
                <a:lnTo>
                  <a:pt x="530" y="61"/>
                </a:lnTo>
                <a:lnTo>
                  <a:pt x="535" y="64"/>
                </a:lnTo>
                <a:lnTo>
                  <a:pt x="539" y="68"/>
                </a:lnTo>
                <a:lnTo>
                  <a:pt x="544" y="72"/>
                </a:lnTo>
                <a:lnTo>
                  <a:pt x="549" y="76"/>
                </a:lnTo>
                <a:lnTo>
                  <a:pt x="554" y="80"/>
                </a:lnTo>
                <a:lnTo>
                  <a:pt x="558" y="84"/>
                </a:lnTo>
                <a:lnTo>
                  <a:pt x="563" y="88"/>
                </a:lnTo>
                <a:lnTo>
                  <a:pt x="567" y="92"/>
                </a:lnTo>
                <a:lnTo>
                  <a:pt x="572" y="97"/>
                </a:lnTo>
                <a:lnTo>
                  <a:pt x="576" y="100"/>
                </a:lnTo>
                <a:lnTo>
                  <a:pt x="581" y="105"/>
                </a:lnTo>
                <a:lnTo>
                  <a:pt x="584" y="110"/>
                </a:lnTo>
                <a:lnTo>
                  <a:pt x="589" y="115"/>
                </a:lnTo>
                <a:lnTo>
                  <a:pt x="592" y="120"/>
                </a:lnTo>
                <a:lnTo>
                  <a:pt x="596" y="124"/>
                </a:lnTo>
                <a:lnTo>
                  <a:pt x="600" y="129"/>
                </a:lnTo>
                <a:lnTo>
                  <a:pt x="604" y="134"/>
                </a:lnTo>
                <a:lnTo>
                  <a:pt x="608" y="139"/>
                </a:lnTo>
                <a:lnTo>
                  <a:pt x="611" y="144"/>
                </a:lnTo>
                <a:lnTo>
                  <a:pt x="614" y="148"/>
                </a:lnTo>
                <a:lnTo>
                  <a:pt x="619" y="154"/>
                </a:lnTo>
                <a:lnTo>
                  <a:pt x="622" y="159"/>
                </a:lnTo>
                <a:lnTo>
                  <a:pt x="626" y="164"/>
                </a:lnTo>
                <a:lnTo>
                  <a:pt x="628" y="170"/>
                </a:lnTo>
                <a:lnTo>
                  <a:pt x="631" y="175"/>
                </a:lnTo>
                <a:lnTo>
                  <a:pt x="635" y="181"/>
                </a:lnTo>
                <a:lnTo>
                  <a:pt x="637" y="186"/>
                </a:lnTo>
                <a:lnTo>
                  <a:pt x="640" y="192"/>
                </a:lnTo>
                <a:lnTo>
                  <a:pt x="643" y="198"/>
                </a:lnTo>
                <a:lnTo>
                  <a:pt x="646" y="204"/>
                </a:lnTo>
                <a:lnTo>
                  <a:pt x="648" y="208"/>
                </a:lnTo>
                <a:lnTo>
                  <a:pt x="650" y="214"/>
                </a:lnTo>
                <a:lnTo>
                  <a:pt x="653" y="220"/>
                </a:lnTo>
                <a:lnTo>
                  <a:pt x="655" y="226"/>
                </a:lnTo>
                <a:lnTo>
                  <a:pt x="657" y="232"/>
                </a:lnTo>
                <a:lnTo>
                  <a:pt x="659" y="238"/>
                </a:lnTo>
                <a:lnTo>
                  <a:pt x="662" y="244"/>
                </a:lnTo>
                <a:lnTo>
                  <a:pt x="664" y="250"/>
                </a:lnTo>
                <a:lnTo>
                  <a:pt x="665" y="256"/>
                </a:lnTo>
                <a:lnTo>
                  <a:pt x="667" y="262"/>
                </a:lnTo>
                <a:lnTo>
                  <a:pt x="668" y="268"/>
                </a:lnTo>
                <a:lnTo>
                  <a:pt x="671" y="274"/>
                </a:lnTo>
                <a:lnTo>
                  <a:pt x="672" y="280"/>
                </a:lnTo>
                <a:lnTo>
                  <a:pt x="673" y="286"/>
                </a:lnTo>
                <a:lnTo>
                  <a:pt x="674" y="294"/>
                </a:lnTo>
                <a:lnTo>
                  <a:pt x="675" y="300"/>
                </a:lnTo>
                <a:lnTo>
                  <a:pt x="676" y="306"/>
                </a:lnTo>
                <a:lnTo>
                  <a:pt x="677" y="312"/>
                </a:lnTo>
                <a:lnTo>
                  <a:pt x="677" y="319"/>
                </a:lnTo>
                <a:lnTo>
                  <a:pt x="679" y="325"/>
                </a:lnTo>
                <a:lnTo>
                  <a:pt x="679" y="331"/>
                </a:lnTo>
                <a:lnTo>
                  <a:pt x="680" y="337"/>
                </a:lnTo>
                <a:lnTo>
                  <a:pt x="680" y="344"/>
                </a:lnTo>
                <a:lnTo>
                  <a:pt x="680" y="350"/>
                </a:lnTo>
                <a:lnTo>
                  <a:pt x="681" y="356"/>
                </a:lnTo>
                <a:lnTo>
                  <a:pt x="681" y="362"/>
                </a:lnTo>
                <a:close/>
              </a:path>
            </a:pathLst>
          </a:custGeom>
          <a:noFill/>
          <a:ln w="2705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8174038" y="3779837"/>
            <a:ext cx="271462" cy="288925"/>
          </a:xfrm>
          <a:prstGeom prst="ellips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421063" y="3779837"/>
            <a:ext cx="269875" cy="288925"/>
          </a:xfrm>
          <a:prstGeom prst="ellips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4518025" y="3779837"/>
            <a:ext cx="269875" cy="288925"/>
          </a:xfrm>
          <a:prstGeom prst="ellips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311775" y="3662362"/>
            <a:ext cx="31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latin typeface="Times New Roman" pitchFamily="48" charset="0"/>
              </a:rPr>
              <a:t>....</a:t>
            </a:r>
            <a:endParaRPr lang="en-US">
              <a:latin typeface="Verdana" pitchFamily="48" charset="0"/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054725" y="2555875"/>
            <a:ext cx="271463" cy="288925"/>
          </a:xfrm>
          <a:custGeom>
            <a:avLst/>
            <a:gdLst/>
            <a:ahLst/>
            <a:cxnLst>
              <a:cxn ang="0">
                <a:pos x="679" y="395"/>
              </a:cxn>
              <a:cxn ang="0">
                <a:pos x="674" y="433"/>
              </a:cxn>
              <a:cxn ang="0">
                <a:pos x="665" y="470"/>
              </a:cxn>
              <a:cxn ang="0">
                <a:pos x="653" y="506"/>
              </a:cxn>
              <a:cxn ang="0">
                <a:pos x="637" y="540"/>
              </a:cxn>
              <a:cxn ang="0">
                <a:pos x="619" y="572"/>
              </a:cxn>
              <a:cxn ang="0">
                <a:pos x="597" y="602"/>
              </a:cxn>
              <a:cxn ang="0">
                <a:pos x="572" y="630"/>
              </a:cxn>
              <a:cxn ang="0">
                <a:pos x="545" y="654"/>
              </a:cxn>
              <a:cxn ang="0">
                <a:pos x="515" y="675"/>
              </a:cxn>
              <a:cxn ang="0">
                <a:pos x="483" y="693"/>
              </a:cxn>
              <a:cxn ang="0">
                <a:pos x="450" y="707"/>
              </a:cxn>
              <a:cxn ang="0">
                <a:pos x="416" y="717"/>
              </a:cxn>
              <a:cxn ang="0">
                <a:pos x="381" y="723"/>
              </a:cxn>
              <a:cxn ang="0">
                <a:pos x="345" y="726"/>
              </a:cxn>
              <a:cxn ang="0">
                <a:pos x="309" y="725"/>
              </a:cxn>
              <a:cxn ang="0">
                <a:pos x="274" y="720"/>
              </a:cxn>
              <a:cxn ang="0">
                <a:pos x="239" y="710"/>
              </a:cxn>
              <a:cxn ang="0">
                <a:pos x="205" y="697"/>
              </a:cxn>
              <a:cxn ang="0">
                <a:pos x="174" y="680"/>
              </a:cxn>
              <a:cxn ang="0">
                <a:pos x="143" y="660"/>
              </a:cxn>
              <a:cxn ang="0">
                <a:pos x="115" y="636"/>
              </a:cxn>
              <a:cxn ang="0">
                <a:pos x="89" y="609"/>
              </a:cxn>
              <a:cxn ang="0">
                <a:pos x="67" y="579"/>
              </a:cxn>
              <a:cxn ang="0">
                <a:pos x="48" y="548"/>
              </a:cxn>
              <a:cxn ang="0">
                <a:pos x="31" y="515"/>
              </a:cxn>
              <a:cxn ang="0">
                <a:pos x="17" y="479"/>
              </a:cxn>
              <a:cxn ang="0">
                <a:pos x="8" y="443"/>
              </a:cxn>
              <a:cxn ang="0">
                <a:pos x="3" y="404"/>
              </a:cxn>
              <a:cxn ang="0">
                <a:pos x="0" y="367"/>
              </a:cxn>
              <a:cxn ang="0">
                <a:pos x="1" y="329"/>
              </a:cxn>
              <a:cxn ang="0">
                <a:pos x="7" y="291"/>
              </a:cxn>
              <a:cxn ang="0">
                <a:pos x="16" y="254"/>
              </a:cxn>
              <a:cxn ang="0">
                <a:pos x="28" y="218"/>
              </a:cxn>
              <a:cxn ang="0">
                <a:pos x="44" y="185"/>
              </a:cxn>
              <a:cxn ang="0">
                <a:pos x="63" y="152"/>
              </a:cxn>
              <a:cxn ang="0">
                <a:pos x="86" y="122"/>
              </a:cxn>
              <a:cxn ang="0">
                <a:pos x="111" y="95"/>
              </a:cxn>
              <a:cxn ang="0">
                <a:pos x="139" y="71"/>
              </a:cxn>
              <a:cxn ang="0">
                <a:pos x="168" y="50"/>
              </a:cxn>
              <a:cxn ang="0">
                <a:pos x="199" y="32"/>
              </a:cxn>
              <a:cxn ang="0">
                <a:pos x="233" y="19"/>
              </a:cxn>
              <a:cxn ang="0">
                <a:pos x="268" y="8"/>
              </a:cxn>
              <a:cxn ang="0">
                <a:pos x="303" y="2"/>
              </a:cxn>
              <a:cxn ang="0">
                <a:pos x="339" y="0"/>
              </a:cxn>
              <a:cxn ang="0">
                <a:pos x="374" y="2"/>
              </a:cxn>
              <a:cxn ang="0">
                <a:pos x="410" y="8"/>
              </a:cxn>
              <a:cxn ang="0">
                <a:pos x="445" y="18"/>
              </a:cxn>
              <a:cxn ang="0">
                <a:pos x="477" y="31"/>
              </a:cxn>
              <a:cxn ang="0">
                <a:pos x="510" y="49"/>
              </a:cxn>
              <a:cxn ang="0">
                <a:pos x="539" y="69"/>
              </a:cxn>
              <a:cxn ang="0">
                <a:pos x="567" y="93"/>
              </a:cxn>
              <a:cxn ang="0">
                <a:pos x="592" y="120"/>
              </a:cxn>
              <a:cxn ang="0">
                <a:pos x="616" y="150"/>
              </a:cxn>
              <a:cxn ang="0">
                <a:pos x="635" y="181"/>
              </a:cxn>
              <a:cxn ang="0">
                <a:pos x="651" y="216"/>
              </a:cxn>
              <a:cxn ang="0">
                <a:pos x="664" y="251"/>
              </a:cxn>
              <a:cxn ang="0">
                <a:pos x="673" y="288"/>
              </a:cxn>
              <a:cxn ang="0">
                <a:pos x="679" y="325"/>
              </a:cxn>
              <a:cxn ang="0">
                <a:pos x="681" y="363"/>
              </a:cxn>
            </a:cxnLst>
            <a:rect l="0" t="0" r="r" b="b"/>
            <a:pathLst>
              <a:path w="681" h="727">
                <a:moveTo>
                  <a:pt x="681" y="363"/>
                </a:moveTo>
                <a:lnTo>
                  <a:pt x="681" y="369"/>
                </a:lnTo>
                <a:lnTo>
                  <a:pt x="680" y="377"/>
                </a:lnTo>
                <a:lnTo>
                  <a:pt x="680" y="383"/>
                </a:lnTo>
                <a:lnTo>
                  <a:pt x="680" y="389"/>
                </a:lnTo>
                <a:lnTo>
                  <a:pt x="679" y="395"/>
                </a:lnTo>
                <a:lnTo>
                  <a:pt x="679" y="402"/>
                </a:lnTo>
                <a:lnTo>
                  <a:pt x="678" y="408"/>
                </a:lnTo>
                <a:lnTo>
                  <a:pt x="678" y="414"/>
                </a:lnTo>
                <a:lnTo>
                  <a:pt x="677" y="420"/>
                </a:lnTo>
                <a:lnTo>
                  <a:pt x="675" y="427"/>
                </a:lnTo>
                <a:lnTo>
                  <a:pt x="674" y="433"/>
                </a:lnTo>
                <a:lnTo>
                  <a:pt x="673" y="439"/>
                </a:lnTo>
                <a:lnTo>
                  <a:pt x="672" y="445"/>
                </a:lnTo>
                <a:lnTo>
                  <a:pt x="671" y="451"/>
                </a:lnTo>
                <a:lnTo>
                  <a:pt x="669" y="458"/>
                </a:lnTo>
                <a:lnTo>
                  <a:pt x="668" y="464"/>
                </a:lnTo>
                <a:lnTo>
                  <a:pt x="665" y="470"/>
                </a:lnTo>
                <a:lnTo>
                  <a:pt x="664" y="476"/>
                </a:lnTo>
                <a:lnTo>
                  <a:pt x="662" y="482"/>
                </a:lnTo>
                <a:lnTo>
                  <a:pt x="660" y="488"/>
                </a:lnTo>
                <a:lnTo>
                  <a:pt x="657" y="494"/>
                </a:lnTo>
                <a:lnTo>
                  <a:pt x="655" y="500"/>
                </a:lnTo>
                <a:lnTo>
                  <a:pt x="653" y="506"/>
                </a:lnTo>
                <a:lnTo>
                  <a:pt x="651" y="511"/>
                </a:lnTo>
                <a:lnTo>
                  <a:pt x="648" y="517"/>
                </a:lnTo>
                <a:lnTo>
                  <a:pt x="646" y="523"/>
                </a:lnTo>
                <a:lnTo>
                  <a:pt x="643" y="529"/>
                </a:lnTo>
                <a:lnTo>
                  <a:pt x="641" y="534"/>
                </a:lnTo>
                <a:lnTo>
                  <a:pt x="637" y="540"/>
                </a:lnTo>
                <a:lnTo>
                  <a:pt x="635" y="546"/>
                </a:lnTo>
                <a:lnTo>
                  <a:pt x="632" y="551"/>
                </a:lnTo>
                <a:lnTo>
                  <a:pt x="628" y="557"/>
                </a:lnTo>
                <a:lnTo>
                  <a:pt x="626" y="561"/>
                </a:lnTo>
                <a:lnTo>
                  <a:pt x="623" y="567"/>
                </a:lnTo>
                <a:lnTo>
                  <a:pt x="619" y="572"/>
                </a:lnTo>
                <a:lnTo>
                  <a:pt x="616" y="577"/>
                </a:lnTo>
                <a:lnTo>
                  <a:pt x="611" y="582"/>
                </a:lnTo>
                <a:lnTo>
                  <a:pt x="608" y="588"/>
                </a:lnTo>
                <a:lnTo>
                  <a:pt x="605" y="593"/>
                </a:lnTo>
                <a:lnTo>
                  <a:pt x="600" y="597"/>
                </a:lnTo>
                <a:lnTo>
                  <a:pt x="597" y="602"/>
                </a:lnTo>
                <a:lnTo>
                  <a:pt x="592" y="607"/>
                </a:lnTo>
                <a:lnTo>
                  <a:pt x="589" y="612"/>
                </a:lnTo>
                <a:lnTo>
                  <a:pt x="584" y="617"/>
                </a:lnTo>
                <a:lnTo>
                  <a:pt x="581" y="620"/>
                </a:lnTo>
                <a:lnTo>
                  <a:pt x="576" y="625"/>
                </a:lnTo>
                <a:lnTo>
                  <a:pt x="572" y="630"/>
                </a:lnTo>
                <a:lnTo>
                  <a:pt x="567" y="633"/>
                </a:lnTo>
                <a:lnTo>
                  <a:pt x="563" y="638"/>
                </a:lnTo>
                <a:lnTo>
                  <a:pt x="558" y="642"/>
                </a:lnTo>
                <a:lnTo>
                  <a:pt x="554" y="647"/>
                </a:lnTo>
                <a:lnTo>
                  <a:pt x="549" y="650"/>
                </a:lnTo>
                <a:lnTo>
                  <a:pt x="545" y="654"/>
                </a:lnTo>
                <a:lnTo>
                  <a:pt x="539" y="657"/>
                </a:lnTo>
                <a:lnTo>
                  <a:pt x="535" y="661"/>
                </a:lnTo>
                <a:lnTo>
                  <a:pt x="530" y="665"/>
                </a:lnTo>
                <a:lnTo>
                  <a:pt x="525" y="668"/>
                </a:lnTo>
                <a:lnTo>
                  <a:pt x="520" y="672"/>
                </a:lnTo>
                <a:lnTo>
                  <a:pt x="515" y="675"/>
                </a:lnTo>
                <a:lnTo>
                  <a:pt x="510" y="678"/>
                </a:lnTo>
                <a:lnTo>
                  <a:pt x="504" y="681"/>
                </a:lnTo>
                <a:lnTo>
                  <a:pt x="499" y="685"/>
                </a:lnTo>
                <a:lnTo>
                  <a:pt x="494" y="687"/>
                </a:lnTo>
                <a:lnTo>
                  <a:pt x="489" y="690"/>
                </a:lnTo>
                <a:lnTo>
                  <a:pt x="483" y="693"/>
                </a:lnTo>
                <a:lnTo>
                  <a:pt x="477" y="696"/>
                </a:lnTo>
                <a:lnTo>
                  <a:pt x="472" y="698"/>
                </a:lnTo>
                <a:lnTo>
                  <a:pt x="466" y="701"/>
                </a:lnTo>
                <a:lnTo>
                  <a:pt x="462" y="703"/>
                </a:lnTo>
                <a:lnTo>
                  <a:pt x="456" y="705"/>
                </a:lnTo>
                <a:lnTo>
                  <a:pt x="450" y="707"/>
                </a:lnTo>
                <a:lnTo>
                  <a:pt x="445" y="709"/>
                </a:lnTo>
                <a:lnTo>
                  <a:pt x="438" y="711"/>
                </a:lnTo>
                <a:lnTo>
                  <a:pt x="432" y="713"/>
                </a:lnTo>
                <a:lnTo>
                  <a:pt x="427" y="714"/>
                </a:lnTo>
                <a:lnTo>
                  <a:pt x="421" y="716"/>
                </a:lnTo>
                <a:lnTo>
                  <a:pt x="416" y="717"/>
                </a:lnTo>
                <a:lnTo>
                  <a:pt x="410" y="719"/>
                </a:lnTo>
                <a:lnTo>
                  <a:pt x="404" y="720"/>
                </a:lnTo>
                <a:lnTo>
                  <a:pt x="398" y="721"/>
                </a:lnTo>
                <a:lnTo>
                  <a:pt x="392" y="722"/>
                </a:lnTo>
                <a:lnTo>
                  <a:pt x="386" y="723"/>
                </a:lnTo>
                <a:lnTo>
                  <a:pt x="381" y="723"/>
                </a:lnTo>
                <a:lnTo>
                  <a:pt x="374" y="725"/>
                </a:lnTo>
                <a:lnTo>
                  <a:pt x="368" y="725"/>
                </a:lnTo>
                <a:lnTo>
                  <a:pt x="363" y="726"/>
                </a:lnTo>
                <a:lnTo>
                  <a:pt x="357" y="726"/>
                </a:lnTo>
                <a:lnTo>
                  <a:pt x="350" y="726"/>
                </a:lnTo>
                <a:lnTo>
                  <a:pt x="345" y="726"/>
                </a:lnTo>
                <a:lnTo>
                  <a:pt x="339" y="727"/>
                </a:lnTo>
                <a:lnTo>
                  <a:pt x="332" y="726"/>
                </a:lnTo>
                <a:lnTo>
                  <a:pt x="327" y="726"/>
                </a:lnTo>
                <a:lnTo>
                  <a:pt x="321" y="726"/>
                </a:lnTo>
                <a:lnTo>
                  <a:pt x="315" y="726"/>
                </a:lnTo>
                <a:lnTo>
                  <a:pt x="309" y="725"/>
                </a:lnTo>
                <a:lnTo>
                  <a:pt x="303" y="725"/>
                </a:lnTo>
                <a:lnTo>
                  <a:pt x="297" y="723"/>
                </a:lnTo>
                <a:lnTo>
                  <a:pt x="292" y="722"/>
                </a:lnTo>
                <a:lnTo>
                  <a:pt x="285" y="722"/>
                </a:lnTo>
                <a:lnTo>
                  <a:pt x="279" y="721"/>
                </a:lnTo>
                <a:lnTo>
                  <a:pt x="274" y="720"/>
                </a:lnTo>
                <a:lnTo>
                  <a:pt x="268" y="719"/>
                </a:lnTo>
                <a:lnTo>
                  <a:pt x="262" y="716"/>
                </a:lnTo>
                <a:lnTo>
                  <a:pt x="256" y="715"/>
                </a:lnTo>
                <a:lnTo>
                  <a:pt x="250" y="714"/>
                </a:lnTo>
                <a:lnTo>
                  <a:pt x="244" y="711"/>
                </a:lnTo>
                <a:lnTo>
                  <a:pt x="239" y="710"/>
                </a:lnTo>
                <a:lnTo>
                  <a:pt x="233" y="708"/>
                </a:lnTo>
                <a:lnTo>
                  <a:pt x="228" y="707"/>
                </a:lnTo>
                <a:lnTo>
                  <a:pt x="222" y="704"/>
                </a:lnTo>
                <a:lnTo>
                  <a:pt x="216" y="702"/>
                </a:lnTo>
                <a:lnTo>
                  <a:pt x="211" y="699"/>
                </a:lnTo>
                <a:lnTo>
                  <a:pt x="205" y="697"/>
                </a:lnTo>
                <a:lnTo>
                  <a:pt x="199" y="695"/>
                </a:lnTo>
                <a:lnTo>
                  <a:pt x="195" y="691"/>
                </a:lnTo>
                <a:lnTo>
                  <a:pt x="189" y="689"/>
                </a:lnTo>
                <a:lnTo>
                  <a:pt x="184" y="686"/>
                </a:lnTo>
                <a:lnTo>
                  <a:pt x="179" y="683"/>
                </a:lnTo>
                <a:lnTo>
                  <a:pt x="174" y="680"/>
                </a:lnTo>
                <a:lnTo>
                  <a:pt x="168" y="677"/>
                </a:lnTo>
                <a:lnTo>
                  <a:pt x="163" y="673"/>
                </a:lnTo>
                <a:lnTo>
                  <a:pt x="158" y="671"/>
                </a:lnTo>
                <a:lnTo>
                  <a:pt x="153" y="667"/>
                </a:lnTo>
                <a:lnTo>
                  <a:pt x="148" y="663"/>
                </a:lnTo>
                <a:lnTo>
                  <a:pt x="143" y="660"/>
                </a:lnTo>
                <a:lnTo>
                  <a:pt x="139" y="656"/>
                </a:lnTo>
                <a:lnTo>
                  <a:pt x="134" y="651"/>
                </a:lnTo>
                <a:lnTo>
                  <a:pt x="129" y="648"/>
                </a:lnTo>
                <a:lnTo>
                  <a:pt x="124" y="644"/>
                </a:lnTo>
                <a:lnTo>
                  <a:pt x="120" y="641"/>
                </a:lnTo>
                <a:lnTo>
                  <a:pt x="115" y="636"/>
                </a:lnTo>
                <a:lnTo>
                  <a:pt x="111" y="632"/>
                </a:lnTo>
                <a:lnTo>
                  <a:pt x="106" y="627"/>
                </a:lnTo>
                <a:lnTo>
                  <a:pt x="103" y="623"/>
                </a:lnTo>
                <a:lnTo>
                  <a:pt x="98" y="619"/>
                </a:lnTo>
                <a:lnTo>
                  <a:pt x="94" y="614"/>
                </a:lnTo>
                <a:lnTo>
                  <a:pt x="89" y="609"/>
                </a:lnTo>
                <a:lnTo>
                  <a:pt x="86" y="605"/>
                </a:lnTo>
                <a:lnTo>
                  <a:pt x="81" y="600"/>
                </a:lnTo>
                <a:lnTo>
                  <a:pt x="78" y="595"/>
                </a:lnTo>
                <a:lnTo>
                  <a:pt x="75" y="590"/>
                </a:lnTo>
                <a:lnTo>
                  <a:pt x="70" y="585"/>
                </a:lnTo>
                <a:lnTo>
                  <a:pt x="67" y="579"/>
                </a:lnTo>
                <a:lnTo>
                  <a:pt x="63" y="575"/>
                </a:lnTo>
                <a:lnTo>
                  <a:pt x="60" y="570"/>
                </a:lnTo>
                <a:lnTo>
                  <a:pt x="57" y="564"/>
                </a:lnTo>
                <a:lnTo>
                  <a:pt x="53" y="559"/>
                </a:lnTo>
                <a:lnTo>
                  <a:pt x="50" y="553"/>
                </a:lnTo>
                <a:lnTo>
                  <a:pt x="48" y="548"/>
                </a:lnTo>
                <a:lnTo>
                  <a:pt x="44" y="542"/>
                </a:lnTo>
                <a:lnTo>
                  <a:pt x="41" y="537"/>
                </a:lnTo>
                <a:lnTo>
                  <a:pt x="39" y="531"/>
                </a:lnTo>
                <a:lnTo>
                  <a:pt x="36" y="525"/>
                </a:lnTo>
                <a:lnTo>
                  <a:pt x="33" y="521"/>
                </a:lnTo>
                <a:lnTo>
                  <a:pt x="31" y="515"/>
                </a:lnTo>
                <a:lnTo>
                  <a:pt x="28" y="509"/>
                </a:lnTo>
                <a:lnTo>
                  <a:pt x="26" y="503"/>
                </a:lnTo>
                <a:lnTo>
                  <a:pt x="24" y="497"/>
                </a:lnTo>
                <a:lnTo>
                  <a:pt x="22" y="491"/>
                </a:lnTo>
                <a:lnTo>
                  <a:pt x="19" y="485"/>
                </a:lnTo>
                <a:lnTo>
                  <a:pt x="17" y="479"/>
                </a:lnTo>
                <a:lnTo>
                  <a:pt x="16" y="473"/>
                </a:lnTo>
                <a:lnTo>
                  <a:pt x="14" y="467"/>
                </a:lnTo>
                <a:lnTo>
                  <a:pt x="13" y="461"/>
                </a:lnTo>
                <a:lnTo>
                  <a:pt x="10" y="455"/>
                </a:lnTo>
                <a:lnTo>
                  <a:pt x="9" y="449"/>
                </a:lnTo>
                <a:lnTo>
                  <a:pt x="8" y="443"/>
                </a:lnTo>
                <a:lnTo>
                  <a:pt x="7" y="435"/>
                </a:lnTo>
                <a:lnTo>
                  <a:pt x="6" y="429"/>
                </a:lnTo>
                <a:lnTo>
                  <a:pt x="5" y="423"/>
                </a:lnTo>
                <a:lnTo>
                  <a:pt x="4" y="417"/>
                </a:lnTo>
                <a:lnTo>
                  <a:pt x="3" y="411"/>
                </a:lnTo>
                <a:lnTo>
                  <a:pt x="3" y="404"/>
                </a:lnTo>
                <a:lnTo>
                  <a:pt x="1" y="398"/>
                </a:lnTo>
                <a:lnTo>
                  <a:pt x="0" y="392"/>
                </a:lnTo>
                <a:lnTo>
                  <a:pt x="0" y="386"/>
                </a:lnTo>
                <a:lnTo>
                  <a:pt x="0" y="379"/>
                </a:lnTo>
                <a:lnTo>
                  <a:pt x="0" y="373"/>
                </a:lnTo>
                <a:lnTo>
                  <a:pt x="0" y="367"/>
                </a:lnTo>
                <a:lnTo>
                  <a:pt x="0" y="360"/>
                </a:lnTo>
                <a:lnTo>
                  <a:pt x="0" y="354"/>
                </a:lnTo>
                <a:lnTo>
                  <a:pt x="0" y="348"/>
                </a:lnTo>
                <a:lnTo>
                  <a:pt x="0" y="341"/>
                </a:lnTo>
                <a:lnTo>
                  <a:pt x="0" y="335"/>
                </a:lnTo>
                <a:lnTo>
                  <a:pt x="1" y="329"/>
                </a:lnTo>
                <a:lnTo>
                  <a:pt x="3" y="323"/>
                </a:lnTo>
                <a:lnTo>
                  <a:pt x="3" y="315"/>
                </a:lnTo>
                <a:lnTo>
                  <a:pt x="4" y="309"/>
                </a:lnTo>
                <a:lnTo>
                  <a:pt x="5" y="303"/>
                </a:lnTo>
                <a:lnTo>
                  <a:pt x="6" y="297"/>
                </a:lnTo>
                <a:lnTo>
                  <a:pt x="7" y="291"/>
                </a:lnTo>
                <a:lnTo>
                  <a:pt x="8" y="284"/>
                </a:lnTo>
                <a:lnTo>
                  <a:pt x="9" y="278"/>
                </a:lnTo>
                <a:lnTo>
                  <a:pt x="10" y="272"/>
                </a:lnTo>
                <a:lnTo>
                  <a:pt x="13" y="266"/>
                </a:lnTo>
                <a:lnTo>
                  <a:pt x="14" y="260"/>
                </a:lnTo>
                <a:lnTo>
                  <a:pt x="16" y="254"/>
                </a:lnTo>
                <a:lnTo>
                  <a:pt x="17" y="248"/>
                </a:lnTo>
                <a:lnTo>
                  <a:pt x="19" y="242"/>
                </a:lnTo>
                <a:lnTo>
                  <a:pt x="22" y="236"/>
                </a:lnTo>
                <a:lnTo>
                  <a:pt x="24" y="230"/>
                </a:lnTo>
                <a:lnTo>
                  <a:pt x="26" y="224"/>
                </a:lnTo>
                <a:lnTo>
                  <a:pt x="28" y="218"/>
                </a:lnTo>
                <a:lnTo>
                  <a:pt x="31" y="212"/>
                </a:lnTo>
                <a:lnTo>
                  <a:pt x="33" y="206"/>
                </a:lnTo>
                <a:lnTo>
                  <a:pt x="36" y="201"/>
                </a:lnTo>
                <a:lnTo>
                  <a:pt x="39" y="195"/>
                </a:lnTo>
                <a:lnTo>
                  <a:pt x="41" y="189"/>
                </a:lnTo>
                <a:lnTo>
                  <a:pt x="44" y="185"/>
                </a:lnTo>
                <a:lnTo>
                  <a:pt x="48" y="179"/>
                </a:lnTo>
                <a:lnTo>
                  <a:pt x="50" y="174"/>
                </a:lnTo>
                <a:lnTo>
                  <a:pt x="53" y="168"/>
                </a:lnTo>
                <a:lnTo>
                  <a:pt x="57" y="163"/>
                </a:lnTo>
                <a:lnTo>
                  <a:pt x="60" y="157"/>
                </a:lnTo>
                <a:lnTo>
                  <a:pt x="63" y="152"/>
                </a:lnTo>
                <a:lnTo>
                  <a:pt x="67" y="147"/>
                </a:lnTo>
                <a:lnTo>
                  <a:pt x="70" y="141"/>
                </a:lnTo>
                <a:lnTo>
                  <a:pt x="75" y="137"/>
                </a:lnTo>
                <a:lnTo>
                  <a:pt x="78" y="132"/>
                </a:lnTo>
                <a:lnTo>
                  <a:pt x="81" y="127"/>
                </a:lnTo>
                <a:lnTo>
                  <a:pt x="86" y="122"/>
                </a:lnTo>
                <a:lnTo>
                  <a:pt x="89" y="117"/>
                </a:lnTo>
                <a:lnTo>
                  <a:pt x="94" y="113"/>
                </a:lnTo>
                <a:lnTo>
                  <a:pt x="98" y="108"/>
                </a:lnTo>
                <a:lnTo>
                  <a:pt x="103" y="104"/>
                </a:lnTo>
                <a:lnTo>
                  <a:pt x="106" y="99"/>
                </a:lnTo>
                <a:lnTo>
                  <a:pt x="111" y="95"/>
                </a:lnTo>
                <a:lnTo>
                  <a:pt x="115" y="91"/>
                </a:lnTo>
                <a:lnTo>
                  <a:pt x="120" y="86"/>
                </a:lnTo>
                <a:lnTo>
                  <a:pt x="124" y="83"/>
                </a:lnTo>
                <a:lnTo>
                  <a:pt x="129" y="79"/>
                </a:lnTo>
                <a:lnTo>
                  <a:pt x="134" y="75"/>
                </a:lnTo>
                <a:lnTo>
                  <a:pt x="139" y="71"/>
                </a:lnTo>
                <a:lnTo>
                  <a:pt x="143" y="67"/>
                </a:lnTo>
                <a:lnTo>
                  <a:pt x="148" y="63"/>
                </a:lnTo>
                <a:lnTo>
                  <a:pt x="153" y="60"/>
                </a:lnTo>
                <a:lnTo>
                  <a:pt x="158" y="56"/>
                </a:lnTo>
                <a:lnTo>
                  <a:pt x="163" y="54"/>
                </a:lnTo>
                <a:lnTo>
                  <a:pt x="168" y="50"/>
                </a:lnTo>
                <a:lnTo>
                  <a:pt x="174" y="47"/>
                </a:lnTo>
                <a:lnTo>
                  <a:pt x="179" y="44"/>
                </a:lnTo>
                <a:lnTo>
                  <a:pt x="184" y="41"/>
                </a:lnTo>
                <a:lnTo>
                  <a:pt x="189" y="38"/>
                </a:lnTo>
                <a:lnTo>
                  <a:pt x="195" y="36"/>
                </a:lnTo>
                <a:lnTo>
                  <a:pt x="199" y="32"/>
                </a:lnTo>
                <a:lnTo>
                  <a:pt x="205" y="30"/>
                </a:lnTo>
                <a:lnTo>
                  <a:pt x="211" y="27"/>
                </a:lnTo>
                <a:lnTo>
                  <a:pt x="216" y="25"/>
                </a:lnTo>
                <a:lnTo>
                  <a:pt x="222" y="23"/>
                </a:lnTo>
                <a:lnTo>
                  <a:pt x="228" y="20"/>
                </a:lnTo>
                <a:lnTo>
                  <a:pt x="233" y="19"/>
                </a:lnTo>
                <a:lnTo>
                  <a:pt x="239" y="17"/>
                </a:lnTo>
                <a:lnTo>
                  <a:pt x="244" y="15"/>
                </a:lnTo>
                <a:lnTo>
                  <a:pt x="250" y="13"/>
                </a:lnTo>
                <a:lnTo>
                  <a:pt x="256" y="12"/>
                </a:lnTo>
                <a:lnTo>
                  <a:pt x="262" y="11"/>
                </a:lnTo>
                <a:lnTo>
                  <a:pt x="268" y="8"/>
                </a:lnTo>
                <a:lnTo>
                  <a:pt x="274" y="7"/>
                </a:lnTo>
                <a:lnTo>
                  <a:pt x="279" y="6"/>
                </a:lnTo>
                <a:lnTo>
                  <a:pt x="285" y="5"/>
                </a:lnTo>
                <a:lnTo>
                  <a:pt x="292" y="5"/>
                </a:lnTo>
                <a:lnTo>
                  <a:pt x="297" y="3"/>
                </a:lnTo>
                <a:lnTo>
                  <a:pt x="303" y="2"/>
                </a:lnTo>
                <a:lnTo>
                  <a:pt x="309" y="2"/>
                </a:lnTo>
                <a:lnTo>
                  <a:pt x="315" y="1"/>
                </a:lnTo>
                <a:lnTo>
                  <a:pt x="321" y="1"/>
                </a:lnTo>
                <a:lnTo>
                  <a:pt x="327" y="1"/>
                </a:lnTo>
                <a:lnTo>
                  <a:pt x="332" y="1"/>
                </a:lnTo>
                <a:lnTo>
                  <a:pt x="339" y="0"/>
                </a:lnTo>
                <a:lnTo>
                  <a:pt x="345" y="0"/>
                </a:lnTo>
                <a:lnTo>
                  <a:pt x="350" y="1"/>
                </a:lnTo>
                <a:lnTo>
                  <a:pt x="357" y="1"/>
                </a:lnTo>
                <a:lnTo>
                  <a:pt x="363" y="1"/>
                </a:lnTo>
                <a:lnTo>
                  <a:pt x="368" y="2"/>
                </a:lnTo>
                <a:lnTo>
                  <a:pt x="374" y="2"/>
                </a:lnTo>
                <a:lnTo>
                  <a:pt x="381" y="3"/>
                </a:lnTo>
                <a:lnTo>
                  <a:pt x="386" y="3"/>
                </a:lnTo>
                <a:lnTo>
                  <a:pt x="392" y="5"/>
                </a:lnTo>
                <a:lnTo>
                  <a:pt x="398" y="6"/>
                </a:lnTo>
                <a:lnTo>
                  <a:pt x="404" y="7"/>
                </a:lnTo>
                <a:lnTo>
                  <a:pt x="410" y="8"/>
                </a:lnTo>
                <a:lnTo>
                  <a:pt x="416" y="9"/>
                </a:lnTo>
                <a:lnTo>
                  <a:pt x="421" y="11"/>
                </a:lnTo>
                <a:lnTo>
                  <a:pt x="427" y="12"/>
                </a:lnTo>
                <a:lnTo>
                  <a:pt x="432" y="14"/>
                </a:lnTo>
                <a:lnTo>
                  <a:pt x="438" y="15"/>
                </a:lnTo>
                <a:lnTo>
                  <a:pt x="445" y="18"/>
                </a:lnTo>
                <a:lnTo>
                  <a:pt x="450" y="20"/>
                </a:lnTo>
                <a:lnTo>
                  <a:pt x="456" y="21"/>
                </a:lnTo>
                <a:lnTo>
                  <a:pt x="462" y="24"/>
                </a:lnTo>
                <a:lnTo>
                  <a:pt x="466" y="26"/>
                </a:lnTo>
                <a:lnTo>
                  <a:pt x="472" y="29"/>
                </a:lnTo>
                <a:lnTo>
                  <a:pt x="477" y="31"/>
                </a:lnTo>
                <a:lnTo>
                  <a:pt x="483" y="33"/>
                </a:lnTo>
                <a:lnTo>
                  <a:pt x="489" y="37"/>
                </a:lnTo>
                <a:lnTo>
                  <a:pt x="494" y="39"/>
                </a:lnTo>
                <a:lnTo>
                  <a:pt x="499" y="42"/>
                </a:lnTo>
                <a:lnTo>
                  <a:pt x="504" y="45"/>
                </a:lnTo>
                <a:lnTo>
                  <a:pt x="510" y="49"/>
                </a:lnTo>
                <a:lnTo>
                  <a:pt x="515" y="51"/>
                </a:lnTo>
                <a:lnTo>
                  <a:pt x="520" y="55"/>
                </a:lnTo>
                <a:lnTo>
                  <a:pt x="525" y="59"/>
                </a:lnTo>
                <a:lnTo>
                  <a:pt x="530" y="62"/>
                </a:lnTo>
                <a:lnTo>
                  <a:pt x="535" y="66"/>
                </a:lnTo>
                <a:lnTo>
                  <a:pt x="539" y="69"/>
                </a:lnTo>
                <a:lnTo>
                  <a:pt x="545" y="73"/>
                </a:lnTo>
                <a:lnTo>
                  <a:pt x="549" y="77"/>
                </a:lnTo>
                <a:lnTo>
                  <a:pt x="554" y="80"/>
                </a:lnTo>
                <a:lnTo>
                  <a:pt x="558" y="85"/>
                </a:lnTo>
                <a:lnTo>
                  <a:pt x="563" y="89"/>
                </a:lnTo>
                <a:lnTo>
                  <a:pt x="567" y="93"/>
                </a:lnTo>
                <a:lnTo>
                  <a:pt x="572" y="97"/>
                </a:lnTo>
                <a:lnTo>
                  <a:pt x="576" y="102"/>
                </a:lnTo>
                <a:lnTo>
                  <a:pt x="581" y="107"/>
                </a:lnTo>
                <a:lnTo>
                  <a:pt x="584" y="110"/>
                </a:lnTo>
                <a:lnTo>
                  <a:pt x="589" y="115"/>
                </a:lnTo>
                <a:lnTo>
                  <a:pt x="592" y="120"/>
                </a:lnTo>
                <a:lnTo>
                  <a:pt x="597" y="125"/>
                </a:lnTo>
                <a:lnTo>
                  <a:pt x="600" y="129"/>
                </a:lnTo>
                <a:lnTo>
                  <a:pt x="605" y="134"/>
                </a:lnTo>
                <a:lnTo>
                  <a:pt x="608" y="139"/>
                </a:lnTo>
                <a:lnTo>
                  <a:pt x="611" y="144"/>
                </a:lnTo>
                <a:lnTo>
                  <a:pt x="616" y="150"/>
                </a:lnTo>
                <a:lnTo>
                  <a:pt x="619" y="155"/>
                </a:lnTo>
                <a:lnTo>
                  <a:pt x="623" y="159"/>
                </a:lnTo>
                <a:lnTo>
                  <a:pt x="626" y="165"/>
                </a:lnTo>
                <a:lnTo>
                  <a:pt x="628" y="170"/>
                </a:lnTo>
                <a:lnTo>
                  <a:pt x="632" y="176"/>
                </a:lnTo>
                <a:lnTo>
                  <a:pt x="635" y="181"/>
                </a:lnTo>
                <a:lnTo>
                  <a:pt x="637" y="187"/>
                </a:lnTo>
                <a:lnTo>
                  <a:pt x="641" y="193"/>
                </a:lnTo>
                <a:lnTo>
                  <a:pt x="643" y="198"/>
                </a:lnTo>
                <a:lnTo>
                  <a:pt x="646" y="204"/>
                </a:lnTo>
                <a:lnTo>
                  <a:pt x="648" y="210"/>
                </a:lnTo>
                <a:lnTo>
                  <a:pt x="651" y="216"/>
                </a:lnTo>
                <a:lnTo>
                  <a:pt x="653" y="221"/>
                </a:lnTo>
                <a:lnTo>
                  <a:pt x="655" y="227"/>
                </a:lnTo>
                <a:lnTo>
                  <a:pt x="657" y="233"/>
                </a:lnTo>
                <a:lnTo>
                  <a:pt x="660" y="239"/>
                </a:lnTo>
                <a:lnTo>
                  <a:pt x="662" y="245"/>
                </a:lnTo>
                <a:lnTo>
                  <a:pt x="664" y="251"/>
                </a:lnTo>
                <a:lnTo>
                  <a:pt x="665" y="257"/>
                </a:lnTo>
                <a:lnTo>
                  <a:pt x="668" y="263"/>
                </a:lnTo>
                <a:lnTo>
                  <a:pt x="669" y="269"/>
                </a:lnTo>
                <a:lnTo>
                  <a:pt x="671" y="276"/>
                </a:lnTo>
                <a:lnTo>
                  <a:pt x="672" y="282"/>
                </a:lnTo>
                <a:lnTo>
                  <a:pt x="673" y="288"/>
                </a:lnTo>
                <a:lnTo>
                  <a:pt x="674" y="294"/>
                </a:lnTo>
                <a:lnTo>
                  <a:pt x="675" y="300"/>
                </a:lnTo>
                <a:lnTo>
                  <a:pt x="677" y="307"/>
                </a:lnTo>
                <a:lnTo>
                  <a:pt x="678" y="313"/>
                </a:lnTo>
                <a:lnTo>
                  <a:pt x="678" y="319"/>
                </a:lnTo>
                <a:lnTo>
                  <a:pt x="679" y="325"/>
                </a:lnTo>
                <a:lnTo>
                  <a:pt x="679" y="332"/>
                </a:lnTo>
                <a:lnTo>
                  <a:pt x="680" y="338"/>
                </a:lnTo>
                <a:lnTo>
                  <a:pt x="680" y="344"/>
                </a:lnTo>
                <a:lnTo>
                  <a:pt x="680" y="350"/>
                </a:lnTo>
                <a:lnTo>
                  <a:pt x="681" y="357"/>
                </a:lnTo>
                <a:lnTo>
                  <a:pt x="681" y="363"/>
                </a:lnTo>
                <a:close/>
              </a:path>
            </a:pathLst>
          </a:custGeom>
          <a:noFill/>
          <a:ln w="2705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4772025" y="2555875"/>
            <a:ext cx="269875" cy="287337"/>
          </a:xfrm>
          <a:prstGeom prst="ellips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270750" y="2555875"/>
            <a:ext cx="269875" cy="288925"/>
          </a:xfrm>
          <a:custGeom>
            <a:avLst/>
            <a:gdLst/>
            <a:ahLst/>
            <a:cxnLst>
              <a:cxn ang="0">
                <a:pos x="679" y="395"/>
              </a:cxn>
              <a:cxn ang="0">
                <a:pos x="675" y="433"/>
              </a:cxn>
              <a:cxn ang="0">
                <a:pos x="666" y="470"/>
              </a:cxn>
              <a:cxn ang="0">
                <a:pos x="653" y="506"/>
              </a:cxn>
              <a:cxn ang="0">
                <a:pos x="638" y="540"/>
              </a:cxn>
              <a:cxn ang="0">
                <a:pos x="619" y="572"/>
              </a:cxn>
              <a:cxn ang="0">
                <a:pos x="597" y="602"/>
              </a:cxn>
              <a:cxn ang="0">
                <a:pos x="572" y="630"/>
              </a:cxn>
              <a:cxn ang="0">
                <a:pos x="544" y="654"/>
              </a:cxn>
              <a:cxn ang="0">
                <a:pos x="515" y="675"/>
              </a:cxn>
              <a:cxn ang="0">
                <a:pos x="484" y="693"/>
              </a:cxn>
              <a:cxn ang="0">
                <a:pos x="450" y="707"/>
              </a:cxn>
              <a:cxn ang="0">
                <a:pos x="416" y="717"/>
              </a:cxn>
              <a:cxn ang="0">
                <a:pos x="381" y="723"/>
              </a:cxn>
              <a:cxn ang="0">
                <a:pos x="345" y="726"/>
              </a:cxn>
              <a:cxn ang="0">
                <a:pos x="309" y="725"/>
              </a:cxn>
              <a:cxn ang="0">
                <a:pos x="274" y="720"/>
              </a:cxn>
              <a:cxn ang="0">
                <a:pos x="239" y="710"/>
              </a:cxn>
              <a:cxn ang="0">
                <a:pos x="206" y="697"/>
              </a:cxn>
              <a:cxn ang="0">
                <a:pos x="174" y="680"/>
              </a:cxn>
              <a:cxn ang="0">
                <a:pos x="144" y="660"/>
              </a:cxn>
              <a:cxn ang="0">
                <a:pos x="116" y="636"/>
              </a:cxn>
              <a:cxn ang="0">
                <a:pos x="90" y="609"/>
              </a:cxn>
              <a:cxn ang="0">
                <a:pos x="67" y="579"/>
              </a:cxn>
              <a:cxn ang="0">
                <a:pos x="47" y="548"/>
              </a:cxn>
              <a:cxn ang="0">
                <a:pos x="31" y="515"/>
              </a:cxn>
              <a:cxn ang="0">
                <a:pos x="18" y="479"/>
              </a:cxn>
              <a:cxn ang="0">
                <a:pos x="9" y="443"/>
              </a:cxn>
              <a:cxn ang="0">
                <a:pos x="2" y="404"/>
              </a:cxn>
              <a:cxn ang="0">
                <a:pos x="0" y="367"/>
              </a:cxn>
              <a:cxn ang="0">
                <a:pos x="2" y="329"/>
              </a:cxn>
              <a:cxn ang="0">
                <a:pos x="7" y="291"/>
              </a:cxn>
              <a:cxn ang="0">
                <a:pos x="16" y="254"/>
              </a:cxn>
              <a:cxn ang="0">
                <a:pos x="29" y="218"/>
              </a:cxn>
              <a:cxn ang="0">
                <a:pos x="45" y="185"/>
              </a:cxn>
              <a:cxn ang="0">
                <a:pos x="64" y="152"/>
              </a:cxn>
              <a:cxn ang="0">
                <a:pos x="86" y="122"/>
              </a:cxn>
              <a:cxn ang="0">
                <a:pos x="111" y="95"/>
              </a:cxn>
              <a:cxn ang="0">
                <a:pos x="139" y="71"/>
              </a:cxn>
              <a:cxn ang="0">
                <a:pos x="169" y="50"/>
              </a:cxn>
              <a:cxn ang="0">
                <a:pos x="200" y="32"/>
              </a:cxn>
              <a:cxn ang="0">
                <a:pos x="234" y="19"/>
              </a:cxn>
              <a:cxn ang="0">
                <a:pos x="268" y="8"/>
              </a:cxn>
              <a:cxn ang="0">
                <a:pos x="304" y="2"/>
              </a:cxn>
              <a:cxn ang="0">
                <a:pos x="340" y="0"/>
              </a:cxn>
              <a:cxn ang="0">
                <a:pos x="374" y="2"/>
              </a:cxn>
              <a:cxn ang="0">
                <a:pos x="410" y="8"/>
              </a:cxn>
              <a:cxn ang="0">
                <a:pos x="444" y="18"/>
              </a:cxn>
              <a:cxn ang="0">
                <a:pos x="478" y="31"/>
              </a:cxn>
              <a:cxn ang="0">
                <a:pos x="509" y="49"/>
              </a:cxn>
              <a:cxn ang="0">
                <a:pos x="540" y="69"/>
              </a:cxn>
              <a:cxn ang="0">
                <a:pos x="568" y="93"/>
              </a:cxn>
              <a:cxn ang="0">
                <a:pos x="593" y="120"/>
              </a:cxn>
              <a:cxn ang="0">
                <a:pos x="615" y="150"/>
              </a:cxn>
              <a:cxn ang="0">
                <a:pos x="635" y="181"/>
              </a:cxn>
              <a:cxn ang="0">
                <a:pos x="651" y="216"/>
              </a:cxn>
              <a:cxn ang="0">
                <a:pos x="664" y="251"/>
              </a:cxn>
              <a:cxn ang="0">
                <a:pos x="674" y="288"/>
              </a:cxn>
              <a:cxn ang="0">
                <a:pos x="679" y="325"/>
              </a:cxn>
              <a:cxn ang="0">
                <a:pos x="680" y="363"/>
              </a:cxn>
            </a:cxnLst>
            <a:rect l="0" t="0" r="r" b="b"/>
            <a:pathLst>
              <a:path w="680" h="727">
                <a:moveTo>
                  <a:pt x="680" y="363"/>
                </a:moveTo>
                <a:lnTo>
                  <a:pt x="680" y="369"/>
                </a:lnTo>
                <a:lnTo>
                  <a:pt x="680" y="377"/>
                </a:lnTo>
                <a:lnTo>
                  <a:pt x="680" y="383"/>
                </a:lnTo>
                <a:lnTo>
                  <a:pt x="680" y="389"/>
                </a:lnTo>
                <a:lnTo>
                  <a:pt x="679" y="395"/>
                </a:lnTo>
                <a:lnTo>
                  <a:pt x="679" y="402"/>
                </a:lnTo>
                <a:lnTo>
                  <a:pt x="678" y="408"/>
                </a:lnTo>
                <a:lnTo>
                  <a:pt x="677" y="414"/>
                </a:lnTo>
                <a:lnTo>
                  <a:pt x="677" y="420"/>
                </a:lnTo>
                <a:lnTo>
                  <a:pt x="676" y="427"/>
                </a:lnTo>
                <a:lnTo>
                  <a:pt x="675" y="433"/>
                </a:lnTo>
                <a:lnTo>
                  <a:pt x="674" y="439"/>
                </a:lnTo>
                <a:lnTo>
                  <a:pt x="673" y="445"/>
                </a:lnTo>
                <a:lnTo>
                  <a:pt x="670" y="451"/>
                </a:lnTo>
                <a:lnTo>
                  <a:pt x="669" y="458"/>
                </a:lnTo>
                <a:lnTo>
                  <a:pt x="668" y="464"/>
                </a:lnTo>
                <a:lnTo>
                  <a:pt x="666" y="470"/>
                </a:lnTo>
                <a:lnTo>
                  <a:pt x="664" y="476"/>
                </a:lnTo>
                <a:lnTo>
                  <a:pt x="662" y="482"/>
                </a:lnTo>
                <a:lnTo>
                  <a:pt x="660" y="488"/>
                </a:lnTo>
                <a:lnTo>
                  <a:pt x="658" y="494"/>
                </a:lnTo>
                <a:lnTo>
                  <a:pt x="656" y="500"/>
                </a:lnTo>
                <a:lnTo>
                  <a:pt x="653" y="506"/>
                </a:lnTo>
                <a:lnTo>
                  <a:pt x="651" y="511"/>
                </a:lnTo>
                <a:lnTo>
                  <a:pt x="649" y="517"/>
                </a:lnTo>
                <a:lnTo>
                  <a:pt x="647" y="523"/>
                </a:lnTo>
                <a:lnTo>
                  <a:pt x="643" y="529"/>
                </a:lnTo>
                <a:lnTo>
                  <a:pt x="641" y="534"/>
                </a:lnTo>
                <a:lnTo>
                  <a:pt x="638" y="540"/>
                </a:lnTo>
                <a:lnTo>
                  <a:pt x="635" y="546"/>
                </a:lnTo>
                <a:lnTo>
                  <a:pt x="632" y="551"/>
                </a:lnTo>
                <a:lnTo>
                  <a:pt x="629" y="557"/>
                </a:lnTo>
                <a:lnTo>
                  <a:pt x="625" y="561"/>
                </a:lnTo>
                <a:lnTo>
                  <a:pt x="622" y="567"/>
                </a:lnTo>
                <a:lnTo>
                  <a:pt x="619" y="572"/>
                </a:lnTo>
                <a:lnTo>
                  <a:pt x="615" y="577"/>
                </a:lnTo>
                <a:lnTo>
                  <a:pt x="612" y="582"/>
                </a:lnTo>
                <a:lnTo>
                  <a:pt x="608" y="588"/>
                </a:lnTo>
                <a:lnTo>
                  <a:pt x="605" y="593"/>
                </a:lnTo>
                <a:lnTo>
                  <a:pt x="601" y="597"/>
                </a:lnTo>
                <a:lnTo>
                  <a:pt x="597" y="602"/>
                </a:lnTo>
                <a:lnTo>
                  <a:pt x="593" y="607"/>
                </a:lnTo>
                <a:lnTo>
                  <a:pt x="589" y="612"/>
                </a:lnTo>
                <a:lnTo>
                  <a:pt x="585" y="617"/>
                </a:lnTo>
                <a:lnTo>
                  <a:pt x="580" y="620"/>
                </a:lnTo>
                <a:lnTo>
                  <a:pt x="577" y="625"/>
                </a:lnTo>
                <a:lnTo>
                  <a:pt x="572" y="630"/>
                </a:lnTo>
                <a:lnTo>
                  <a:pt x="568" y="633"/>
                </a:lnTo>
                <a:lnTo>
                  <a:pt x="563" y="638"/>
                </a:lnTo>
                <a:lnTo>
                  <a:pt x="559" y="642"/>
                </a:lnTo>
                <a:lnTo>
                  <a:pt x="554" y="647"/>
                </a:lnTo>
                <a:lnTo>
                  <a:pt x="549" y="650"/>
                </a:lnTo>
                <a:lnTo>
                  <a:pt x="544" y="654"/>
                </a:lnTo>
                <a:lnTo>
                  <a:pt x="540" y="657"/>
                </a:lnTo>
                <a:lnTo>
                  <a:pt x="535" y="661"/>
                </a:lnTo>
                <a:lnTo>
                  <a:pt x="530" y="665"/>
                </a:lnTo>
                <a:lnTo>
                  <a:pt x="525" y="668"/>
                </a:lnTo>
                <a:lnTo>
                  <a:pt x="520" y="672"/>
                </a:lnTo>
                <a:lnTo>
                  <a:pt x="515" y="675"/>
                </a:lnTo>
                <a:lnTo>
                  <a:pt x="509" y="678"/>
                </a:lnTo>
                <a:lnTo>
                  <a:pt x="505" y="681"/>
                </a:lnTo>
                <a:lnTo>
                  <a:pt x="499" y="685"/>
                </a:lnTo>
                <a:lnTo>
                  <a:pt x="494" y="687"/>
                </a:lnTo>
                <a:lnTo>
                  <a:pt x="489" y="690"/>
                </a:lnTo>
                <a:lnTo>
                  <a:pt x="484" y="693"/>
                </a:lnTo>
                <a:lnTo>
                  <a:pt x="478" y="696"/>
                </a:lnTo>
                <a:lnTo>
                  <a:pt x="472" y="698"/>
                </a:lnTo>
                <a:lnTo>
                  <a:pt x="467" y="701"/>
                </a:lnTo>
                <a:lnTo>
                  <a:pt x="461" y="703"/>
                </a:lnTo>
                <a:lnTo>
                  <a:pt x="455" y="705"/>
                </a:lnTo>
                <a:lnTo>
                  <a:pt x="450" y="707"/>
                </a:lnTo>
                <a:lnTo>
                  <a:pt x="444" y="709"/>
                </a:lnTo>
                <a:lnTo>
                  <a:pt x="439" y="711"/>
                </a:lnTo>
                <a:lnTo>
                  <a:pt x="433" y="713"/>
                </a:lnTo>
                <a:lnTo>
                  <a:pt x="427" y="714"/>
                </a:lnTo>
                <a:lnTo>
                  <a:pt x="422" y="716"/>
                </a:lnTo>
                <a:lnTo>
                  <a:pt x="416" y="717"/>
                </a:lnTo>
                <a:lnTo>
                  <a:pt x="410" y="719"/>
                </a:lnTo>
                <a:lnTo>
                  <a:pt x="404" y="720"/>
                </a:lnTo>
                <a:lnTo>
                  <a:pt x="398" y="721"/>
                </a:lnTo>
                <a:lnTo>
                  <a:pt x="392" y="722"/>
                </a:lnTo>
                <a:lnTo>
                  <a:pt x="387" y="723"/>
                </a:lnTo>
                <a:lnTo>
                  <a:pt x="381" y="723"/>
                </a:lnTo>
                <a:lnTo>
                  <a:pt x="374" y="725"/>
                </a:lnTo>
                <a:lnTo>
                  <a:pt x="369" y="725"/>
                </a:lnTo>
                <a:lnTo>
                  <a:pt x="363" y="726"/>
                </a:lnTo>
                <a:lnTo>
                  <a:pt x="356" y="726"/>
                </a:lnTo>
                <a:lnTo>
                  <a:pt x="351" y="726"/>
                </a:lnTo>
                <a:lnTo>
                  <a:pt x="345" y="726"/>
                </a:lnTo>
                <a:lnTo>
                  <a:pt x="340" y="727"/>
                </a:lnTo>
                <a:lnTo>
                  <a:pt x="333" y="726"/>
                </a:lnTo>
                <a:lnTo>
                  <a:pt x="327" y="726"/>
                </a:lnTo>
                <a:lnTo>
                  <a:pt x="322" y="726"/>
                </a:lnTo>
                <a:lnTo>
                  <a:pt x="315" y="726"/>
                </a:lnTo>
                <a:lnTo>
                  <a:pt x="309" y="725"/>
                </a:lnTo>
                <a:lnTo>
                  <a:pt x="304" y="725"/>
                </a:lnTo>
                <a:lnTo>
                  <a:pt x="298" y="723"/>
                </a:lnTo>
                <a:lnTo>
                  <a:pt x="291" y="722"/>
                </a:lnTo>
                <a:lnTo>
                  <a:pt x="286" y="722"/>
                </a:lnTo>
                <a:lnTo>
                  <a:pt x="280" y="721"/>
                </a:lnTo>
                <a:lnTo>
                  <a:pt x="274" y="720"/>
                </a:lnTo>
                <a:lnTo>
                  <a:pt x="268" y="719"/>
                </a:lnTo>
                <a:lnTo>
                  <a:pt x="262" y="716"/>
                </a:lnTo>
                <a:lnTo>
                  <a:pt x="256" y="715"/>
                </a:lnTo>
                <a:lnTo>
                  <a:pt x="251" y="714"/>
                </a:lnTo>
                <a:lnTo>
                  <a:pt x="245" y="711"/>
                </a:lnTo>
                <a:lnTo>
                  <a:pt x="239" y="710"/>
                </a:lnTo>
                <a:lnTo>
                  <a:pt x="234" y="708"/>
                </a:lnTo>
                <a:lnTo>
                  <a:pt x="228" y="707"/>
                </a:lnTo>
                <a:lnTo>
                  <a:pt x="223" y="704"/>
                </a:lnTo>
                <a:lnTo>
                  <a:pt x="217" y="702"/>
                </a:lnTo>
                <a:lnTo>
                  <a:pt x="211" y="699"/>
                </a:lnTo>
                <a:lnTo>
                  <a:pt x="206" y="697"/>
                </a:lnTo>
                <a:lnTo>
                  <a:pt x="200" y="695"/>
                </a:lnTo>
                <a:lnTo>
                  <a:pt x="194" y="691"/>
                </a:lnTo>
                <a:lnTo>
                  <a:pt x="190" y="689"/>
                </a:lnTo>
                <a:lnTo>
                  <a:pt x="184" y="686"/>
                </a:lnTo>
                <a:lnTo>
                  <a:pt x="179" y="683"/>
                </a:lnTo>
                <a:lnTo>
                  <a:pt x="174" y="680"/>
                </a:lnTo>
                <a:lnTo>
                  <a:pt x="169" y="677"/>
                </a:lnTo>
                <a:lnTo>
                  <a:pt x="164" y="673"/>
                </a:lnTo>
                <a:lnTo>
                  <a:pt x="158" y="671"/>
                </a:lnTo>
                <a:lnTo>
                  <a:pt x="154" y="667"/>
                </a:lnTo>
                <a:lnTo>
                  <a:pt x="148" y="663"/>
                </a:lnTo>
                <a:lnTo>
                  <a:pt x="144" y="660"/>
                </a:lnTo>
                <a:lnTo>
                  <a:pt x="139" y="656"/>
                </a:lnTo>
                <a:lnTo>
                  <a:pt x="134" y="651"/>
                </a:lnTo>
                <a:lnTo>
                  <a:pt x="129" y="648"/>
                </a:lnTo>
                <a:lnTo>
                  <a:pt x="125" y="644"/>
                </a:lnTo>
                <a:lnTo>
                  <a:pt x="120" y="641"/>
                </a:lnTo>
                <a:lnTo>
                  <a:pt x="116" y="636"/>
                </a:lnTo>
                <a:lnTo>
                  <a:pt x="111" y="632"/>
                </a:lnTo>
                <a:lnTo>
                  <a:pt x="107" y="627"/>
                </a:lnTo>
                <a:lnTo>
                  <a:pt x="102" y="623"/>
                </a:lnTo>
                <a:lnTo>
                  <a:pt x="99" y="619"/>
                </a:lnTo>
                <a:lnTo>
                  <a:pt x="94" y="614"/>
                </a:lnTo>
                <a:lnTo>
                  <a:pt x="90" y="609"/>
                </a:lnTo>
                <a:lnTo>
                  <a:pt x="86" y="605"/>
                </a:lnTo>
                <a:lnTo>
                  <a:pt x="82" y="600"/>
                </a:lnTo>
                <a:lnTo>
                  <a:pt x="79" y="595"/>
                </a:lnTo>
                <a:lnTo>
                  <a:pt x="74" y="590"/>
                </a:lnTo>
                <a:lnTo>
                  <a:pt x="71" y="585"/>
                </a:lnTo>
                <a:lnTo>
                  <a:pt x="67" y="579"/>
                </a:lnTo>
                <a:lnTo>
                  <a:pt x="64" y="575"/>
                </a:lnTo>
                <a:lnTo>
                  <a:pt x="61" y="570"/>
                </a:lnTo>
                <a:lnTo>
                  <a:pt x="57" y="564"/>
                </a:lnTo>
                <a:lnTo>
                  <a:pt x="54" y="559"/>
                </a:lnTo>
                <a:lnTo>
                  <a:pt x="50" y="553"/>
                </a:lnTo>
                <a:lnTo>
                  <a:pt x="47" y="548"/>
                </a:lnTo>
                <a:lnTo>
                  <a:pt x="45" y="542"/>
                </a:lnTo>
                <a:lnTo>
                  <a:pt x="41" y="537"/>
                </a:lnTo>
                <a:lnTo>
                  <a:pt x="39" y="531"/>
                </a:lnTo>
                <a:lnTo>
                  <a:pt x="36" y="525"/>
                </a:lnTo>
                <a:lnTo>
                  <a:pt x="34" y="521"/>
                </a:lnTo>
                <a:lnTo>
                  <a:pt x="31" y="515"/>
                </a:lnTo>
                <a:lnTo>
                  <a:pt x="29" y="509"/>
                </a:lnTo>
                <a:lnTo>
                  <a:pt x="26" y="503"/>
                </a:lnTo>
                <a:lnTo>
                  <a:pt x="23" y="497"/>
                </a:lnTo>
                <a:lnTo>
                  <a:pt x="22" y="491"/>
                </a:lnTo>
                <a:lnTo>
                  <a:pt x="20" y="485"/>
                </a:lnTo>
                <a:lnTo>
                  <a:pt x="18" y="479"/>
                </a:lnTo>
                <a:lnTo>
                  <a:pt x="16" y="473"/>
                </a:lnTo>
                <a:lnTo>
                  <a:pt x="14" y="467"/>
                </a:lnTo>
                <a:lnTo>
                  <a:pt x="12" y="461"/>
                </a:lnTo>
                <a:lnTo>
                  <a:pt x="11" y="455"/>
                </a:lnTo>
                <a:lnTo>
                  <a:pt x="10" y="449"/>
                </a:lnTo>
                <a:lnTo>
                  <a:pt x="9" y="443"/>
                </a:lnTo>
                <a:lnTo>
                  <a:pt x="7" y="435"/>
                </a:lnTo>
                <a:lnTo>
                  <a:pt x="5" y="429"/>
                </a:lnTo>
                <a:lnTo>
                  <a:pt x="4" y="423"/>
                </a:lnTo>
                <a:lnTo>
                  <a:pt x="4" y="417"/>
                </a:lnTo>
                <a:lnTo>
                  <a:pt x="3" y="411"/>
                </a:lnTo>
                <a:lnTo>
                  <a:pt x="2" y="404"/>
                </a:lnTo>
                <a:lnTo>
                  <a:pt x="2" y="398"/>
                </a:lnTo>
                <a:lnTo>
                  <a:pt x="1" y="392"/>
                </a:lnTo>
                <a:lnTo>
                  <a:pt x="1" y="386"/>
                </a:lnTo>
                <a:lnTo>
                  <a:pt x="1" y="379"/>
                </a:lnTo>
                <a:lnTo>
                  <a:pt x="0" y="373"/>
                </a:lnTo>
                <a:lnTo>
                  <a:pt x="0" y="367"/>
                </a:lnTo>
                <a:lnTo>
                  <a:pt x="0" y="360"/>
                </a:lnTo>
                <a:lnTo>
                  <a:pt x="0" y="354"/>
                </a:lnTo>
                <a:lnTo>
                  <a:pt x="1" y="348"/>
                </a:lnTo>
                <a:lnTo>
                  <a:pt x="1" y="341"/>
                </a:lnTo>
                <a:lnTo>
                  <a:pt x="1" y="335"/>
                </a:lnTo>
                <a:lnTo>
                  <a:pt x="2" y="329"/>
                </a:lnTo>
                <a:lnTo>
                  <a:pt x="2" y="323"/>
                </a:lnTo>
                <a:lnTo>
                  <a:pt x="3" y="315"/>
                </a:lnTo>
                <a:lnTo>
                  <a:pt x="4" y="309"/>
                </a:lnTo>
                <a:lnTo>
                  <a:pt x="4" y="303"/>
                </a:lnTo>
                <a:lnTo>
                  <a:pt x="5" y="297"/>
                </a:lnTo>
                <a:lnTo>
                  <a:pt x="7" y="291"/>
                </a:lnTo>
                <a:lnTo>
                  <a:pt x="9" y="284"/>
                </a:lnTo>
                <a:lnTo>
                  <a:pt x="10" y="278"/>
                </a:lnTo>
                <a:lnTo>
                  <a:pt x="11" y="272"/>
                </a:lnTo>
                <a:lnTo>
                  <a:pt x="12" y="266"/>
                </a:lnTo>
                <a:lnTo>
                  <a:pt x="14" y="260"/>
                </a:lnTo>
                <a:lnTo>
                  <a:pt x="16" y="254"/>
                </a:lnTo>
                <a:lnTo>
                  <a:pt x="18" y="248"/>
                </a:lnTo>
                <a:lnTo>
                  <a:pt x="20" y="242"/>
                </a:lnTo>
                <a:lnTo>
                  <a:pt x="22" y="236"/>
                </a:lnTo>
                <a:lnTo>
                  <a:pt x="23" y="230"/>
                </a:lnTo>
                <a:lnTo>
                  <a:pt x="26" y="224"/>
                </a:lnTo>
                <a:lnTo>
                  <a:pt x="29" y="218"/>
                </a:lnTo>
                <a:lnTo>
                  <a:pt x="31" y="212"/>
                </a:lnTo>
                <a:lnTo>
                  <a:pt x="34" y="206"/>
                </a:lnTo>
                <a:lnTo>
                  <a:pt x="36" y="201"/>
                </a:lnTo>
                <a:lnTo>
                  <a:pt x="39" y="195"/>
                </a:lnTo>
                <a:lnTo>
                  <a:pt x="41" y="189"/>
                </a:lnTo>
                <a:lnTo>
                  <a:pt x="45" y="185"/>
                </a:lnTo>
                <a:lnTo>
                  <a:pt x="47" y="179"/>
                </a:lnTo>
                <a:lnTo>
                  <a:pt x="50" y="174"/>
                </a:lnTo>
                <a:lnTo>
                  <a:pt x="54" y="168"/>
                </a:lnTo>
                <a:lnTo>
                  <a:pt x="57" y="163"/>
                </a:lnTo>
                <a:lnTo>
                  <a:pt x="61" y="157"/>
                </a:lnTo>
                <a:lnTo>
                  <a:pt x="64" y="152"/>
                </a:lnTo>
                <a:lnTo>
                  <a:pt x="67" y="147"/>
                </a:lnTo>
                <a:lnTo>
                  <a:pt x="71" y="141"/>
                </a:lnTo>
                <a:lnTo>
                  <a:pt x="74" y="137"/>
                </a:lnTo>
                <a:lnTo>
                  <a:pt x="79" y="132"/>
                </a:lnTo>
                <a:lnTo>
                  <a:pt x="82" y="127"/>
                </a:lnTo>
                <a:lnTo>
                  <a:pt x="86" y="122"/>
                </a:lnTo>
                <a:lnTo>
                  <a:pt x="90" y="117"/>
                </a:lnTo>
                <a:lnTo>
                  <a:pt x="94" y="113"/>
                </a:lnTo>
                <a:lnTo>
                  <a:pt x="99" y="108"/>
                </a:lnTo>
                <a:lnTo>
                  <a:pt x="102" y="104"/>
                </a:lnTo>
                <a:lnTo>
                  <a:pt x="107" y="99"/>
                </a:lnTo>
                <a:lnTo>
                  <a:pt x="111" y="95"/>
                </a:lnTo>
                <a:lnTo>
                  <a:pt x="116" y="91"/>
                </a:lnTo>
                <a:lnTo>
                  <a:pt x="120" y="86"/>
                </a:lnTo>
                <a:lnTo>
                  <a:pt x="125" y="83"/>
                </a:lnTo>
                <a:lnTo>
                  <a:pt x="129" y="79"/>
                </a:lnTo>
                <a:lnTo>
                  <a:pt x="134" y="75"/>
                </a:lnTo>
                <a:lnTo>
                  <a:pt x="139" y="71"/>
                </a:lnTo>
                <a:lnTo>
                  <a:pt x="144" y="67"/>
                </a:lnTo>
                <a:lnTo>
                  <a:pt x="148" y="63"/>
                </a:lnTo>
                <a:lnTo>
                  <a:pt x="154" y="60"/>
                </a:lnTo>
                <a:lnTo>
                  <a:pt x="158" y="56"/>
                </a:lnTo>
                <a:lnTo>
                  <a:pt x="164" y="54"/>
                </a:lnTo>
                <a:lnTo>
                  <a:pt x="169" y="50"/>
                </a:lnTo>
                <a:lnTo>
                  <a:pt x="174" y="47"/>
                </a:lnTo>
                <a:lnTo>
                  <a:pt x="179" y="44"/>
                </a:lnTo>
                <a:lnTo>
                  <a:pt x="184" y="41"/>
                </a:lnTo>
                <a:lnTo>
                  <a:pt x="190" y="38"/>
                </a:lnTo>
                <a:lnTo>
                  <a:pt x="194" y="36"/>
                </a:lnTo>
                <a:lnTo>
                  <a:pt x="200" y="32"/>
                </a:lnTo>
                <a:lnTo>
                  <a:pt x="206" y="30"/>
                </a:lnTo>
                <a:lnTo>
                  <a:pt x="211" y="27"/>
                </a:lnTo>
                <a:lnTo>
                  <a:pt x="217" y="25"/>
                </a:lnTo>
                <a:lnTo>
                  <a:pt x="223" y="23"/>
                </a:lnTo>
                <a:lnTo>
                  <a:pt x="228" y="20"/>
                </a:lnTo>
                <a:lnTo>
                  <a:pt x="234" y="19"/>
                </a:lnTo>
                <a:lnTo>
                  <a:pt x="239" y="17"/>
                </a:lnTo>
                <a:lnTo>
                  <a:pt x="245" y="15"/>
                </a:lnTo>
                <a:lnTo>
                  <a:pt x="251" y="13"/>
                </a:lnTo>
                <a:lnTo>
                  <a:pt x="256" y="12"/>
                </a:lnTo>
                <a:lnTo>
                  <a:pt x="262" y="11"/>
                </a:lnTo>
                <a:lnTo>
                  <a:pt x="268" y="8"/>
                </a:lnTo>
                <a:lnTo>
                  <a:pt x="274" y="7"/>
                </a:lnTo>
                <a:lnTo>
                  <a:pt x="280" y="6"/>
                </a:lnTo>
                <a:lnTo>
                  <a:pt x="286" y="5"/>
                </a:lnTo>
                <a:lnTo>
                  <a:pt x="291" y="5"/>
                </a:lnTo>
                <a:lnTo>
                  <a:pt x="298" y="3"/>
                </a:lnTo>
                <a:lnTo>
                  <a:pt x="304" y="2"/>
                </a:lnTo>
                <a:lnTo>
                  <a:pt x="309" y="2"/>
                </a:lnTo>
                <a:lnTo>
                  <a:pt x="315" y="1"/>
                </a:lnTo>
                <a:lnTo>
                  <a:pt x="322" y="1"/>
                </a:lnTo>
                <a:lnTo>
                  <a:pt x="327" y="1"/>
                </a:lnTo>
                <a:lnTo>
                  <a:pt x="333" y="1"/>
                </a:lnTo>
                <a:lnTo>
                  <a:pt x="340" y="0"/>
                </a:lnTo>
                <a:lnTo>
                  <a:pt x="345" y="0"/>
                </a:lnTo>
                <a:lnTo>
                  <a:pt x="351" y="1"/>
                </a:lnTo>
                <a:lnTo>
                  <a:pt x="356" y="1"/>
                </a:lnTo>
                <a:lnTo>
                  <a:pt x="363" y="1"/>
                </a:lnTo>
                <a:lnTo>
                  <a:pt x="369" y="2"/>
                </a:lnTo>
                <a:lnTo>
                  <a:pt x="374" y="2"/>
                </a:lnTo>
                <a:lnTo>
                  <a:pt x="381" y="3"/>
                </a:lnTo>
                <a:lnTo>
                  <a:pt x="387" y="3"/>
                </a:lnTo>
                <a:lnTo>
                  <a:pt x="392" y="5"/>
                </a:lnTo>
                <a:lnTo>
                  <a:pt x="398" y="6"/>
                </a:lnTo>
                <a:lnTo>
                  <a:pt x="404" y="7"/>
                </a:lnTo>
                <a:lnTo>
                  <a:pt x="410" y="8"/>
                </a:lnTo>
                <a:lnTo>
                  <a:pt x="416" y="9"/>
                </a:lnTo>
                <a:lnTo>
                  <a:pt x="422" y="11"/>
                </a:lnTo>
                <a:lnTo>
                  <a:pt x="427" y="12"/>
                </a:lnTo>
                <a:lnTo>
                  <a:pt x="433" y="14"/>
                </a:lnTo>
                <a:lnTo>
                  <a:pt x="439" y="15"/>
                </a:lnTo>
                <a:lnTo>
                  <a:pt x="444" y="18"/>
                </a:lnTo>
                <a:lnTo>
                  <a:pt x="450" y="20"/>
                </a:lnTo>
                <a:lnTo>
                  <a:pt x="455" y="21"/>
                </a:lnTo>
                <a:lnTo>
                  <a:pt x="461" y="24"/>
                </a:lnTo>
                <a:lnTo>
                  <a:pt x="467" y="26"/>
                </a:lnTo>
                <a:lnTo>
                  <a:pt x="472" y="29"/>
                </a:lnTo>
                <a:lnTo>
                  <a:pt x="478" y="31"/>
                </a:lnTo>
                <a:lnTo>
                  <a:pt x="484" y="33"/>
                </a:lnTo>
                <a:lnTo>
                  <a:pt x="489" y="37"/>
                </a:lnTo>
                <a:lnTo>
                  <a:pt x="494" y="39"/>
                </a:lnTo>
                <a:lnTo>
                  <a:pt x="499" y="42"/>
                </a:lnTo>
                <a:lnTo>
                  <a:pt x="505" y="45"/>
                </a:lnTo>
                <a:lnTo>
                  <a:pt x="509" y="49"/>
                </a:lnTo>
                <a:lnTo>
                  <a:pt x="515" y="51"/>
                </a:lnTo>
                <a:lnTo>
                  <a:pt x="520" y="55"/>
                </a:lnTo>
                <a:lnTo>
                  <a:pt x="525" y="59"/>
                </a:lnTo>
                <a:lnTo>
                  <a:pt x="530" y="62"/>
                </a:lnTo>
                <a:lnTo>
                  <a:pt x="535" y="66"/>
                </a:lnTo>
                <a:lnTo>
                  <a:pt x="540" y="69"/>
                </a:lnTo>
                <a:lnTo>
                  <a:pt x="544" y="73"/>
                </a:lnTo>
                <a:lnTo>
                  <a:pt x="549" y="77"/>
                </a:lnTo>
                <a:lnTo>
                  <a:pt x="554" y="80"/>
                </a:lnTo>
                <a:lnTo>
                  <a:pt x="559" y="85"/>
                </a:lnTo>
                <a:lnTo>
                  <a:pt x="563" y="89"/>
                </a:lnTo>
                <a:lnTo>
                  <a:pt x="568" y="93"/>
                </a:lnTo>
                <a:lnTo>
                  <a:pt x="572" y="97"/>
                </a:lnTo>
                <a:lnTo>
                  <a:pt x="577" y="102"/>
                </a:lnTo>
                <a:lnTo>
                  <a:pt x="580" y="107"/>
                </a:lnTo>
                <a:lnTo>
                  <a:pt x="585" y="110"/>
                </a:lnTo>
                <a:lnTo>
                  <a:pt x="589" y="115"/>
                </a:lnTo>
                <a:lnTo>
                  <a:pt x="593" y="120"/>
                </a:lnTo>
                <a:lnTo>
                  <a:pt x="597" y="125"/>
                </a:lnTo>
                <a:lnTo>
                  <a:pt x="601" y="129"/>
                </a:lnTo>
                <a:lnTo>
                  <a:pt x="605" y="134"/>
                </a:lnTo>
                <a:lnTo>
                  <a:pt x="608" y="139"/>
                </a:lnTo>
                <a:lnTo>
                  <a:pt x="612" y="144"/>
                </a:lnTo>
                <a:lnTo>
                  <a:pt x="615" y="150"/>
                </a:lnTo>
                <a:lnTo>
                  <a:pt x="619" y="155"/>
                </a:lnTo>
                <a:lnTo>
                  <a:pt x="622" y="159"/>
                </a:lnTo>
                <a:lnTo>
                  <a:pt x="625" y="165"/>
                </a:lnTo>
                <a:lnTo>
                  <a:pt x="629" y="170"/>
                </a:lnTo>
                <a:lnTo>
                  <a:pt x="632" y="176"/>
                </a:lnTo>
                <a:lnTo>
                  <a:pt x="635" y="181"/>
                </a:lnTo>
                <a:lnTo>
                  <a:pt x="638" y="187"/>
                </a:lnTo>
                <a:lnTo>
                  <a:pt x="641" y="193"/>
                </a:lnTo>
                <a:lnTo>
                  <a:pt x="643" y="198"/>
                </a:lnTo>
                <a:lnTo>
                  <a:pt x="647" y="204"/>
                </a:lnTo>
                <a:lnTo>
                  <a:pt x="649" y="210"/>
                </a:lnTo>
                <a:lnTo>
                  <a:pt x="651" y="216"/>
                </a:lnTo>
                <a:lnTo>
                  <a:pt x="653" y="221"/>
                </a:lnTo>
                <a:lnTo>
                  <a:pt x="656" y="227"/>
                </a:lnTo>
                <a:lnTo>
                  <a:pt x="658" y="233"/>
                </a:lnTo>
                <a:lnTo>
                  <a:pt x="660" y="239"/>
                </a:lnTo>
                <a:lnTo>
                  <a:pt x="662" y="245"/>
                </a:lnTo>
                <a:lnTo>
                  <a:pt x="664" y="251"/>
                </a:lnTo>
                <a:lnTo>
                  <a:pt x="666" y="257"/>
                </a:lnTo>
                <a:lnTo>
                  <a:pt x="668" y="263"/>
                </a:lnTo>
                <a:lnTo>
                  <a:pt x="669" y="269"/>
                </a:lnTo>
                <a:lnTo>
                  <a:pt x="670" y="276"/>
                </a:lnTo>
                <a:lnTo>
                  <a:pt x="673" y="282"/>
                </a:lnTo>
                <a:lnTo>
                  <a:pt x="674" y="288"/>
                </a:lnTo>
                <a:lnTo>
                  <a:pt x="675" y="294"/>
                </a:lnTo>
                <a:lnTo>
                  <a:pt x="676" y="300"/>
                </a:lnTo>
                <a:lnTo>
                  <a:pt x="677" y="307"/>
                </a:lnTo>
                <a:lnTo>
                  <a:pt x="677" y="313"/>
                </a:lnTo>
                <a:lnTo>
                  <a:pt x="678" y="319"/>
                </a:lnTo>
                <a:lnTo>
                  <a:pt x="679" y="325"/>
                </a:lnTo>
                <a:lnTo>
                  <a:pt x="679" y="332"/>
                </a:lnTo>
                <a:lnTo>
                  <a:pt x="680" y="338"/>
                </a:lnTo>
                <a:lnTo>
                  <a:pt x="680" y="344"/>
                </a:lnTo>
                <a:lnTo>
                  <a:pt x="680" y="350"/>
                </a:lnTo>
                <a:lnTo>
                  <a:pt x="680" y="357"/>
                </a:lnTo>
                <a:lnTo>
                  <a:pt x="680" y="363"/>
                </a:lnTo>
                <a:close/>
              </a:path>
            </a:pathLst>
          </a:custGeom>
          <a:noFill/>
          <a:ln w="2705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6731000" y="2438400"/>
            <a:ext cx="317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latin typeface="Times New Roman" pitchFamily="48" charset="0"/>
              </a:rPr>
              <a:t>....</a:t>
            </a:r>
            <a:endParaRPr lang="en-US">
              <a:latin typeface="Verdana" pitchFamily="48" charset="0"/>
            </a:endParaRPr>
          </a:p>
        </p:txBody>
      </p:sp>
      <p:sp>
        <p:nvSpPr>
          <p:cNvPr id="35" name="Oval 29"/>
          <p:cNvSpPr>
            <a:spLocks noChangeAspect="1" noChangeArrowheads="1"/>
          </p:cNvSpPr>
          <p:nvPr/>
        </p:nvSpPr>
        <p:spPr bwMode="auto">
          <a:xfrm>
            <a:off x="3124200" y="4573587"/>
            <a:ext cx="246063" cy="260350"/>
          </a:xfrm>
          <a:prstGeom prst="ellipse">
            <a:avLst/>
          </a:prstGeom>
          <a:solidFill>
            <a:srgbClr val="00FFFF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H="1">
            <a:off x="3244850" y="4068762"/>
            <a:ext cx="242888" cy="5222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31"/>
          <p:cNvSpPr>
            <a:spLocks noChangeAspect="1" noChangeArrowheads="1"/>
          </p:cNvSpPr>
          <p:nvPr/>
        </p:nvSpPr>
        <p:spPr bwMode="auto">
          <a:xfrm>
            <a:off x="4176713" y="4562475"/>
            <a:ext cx="246062" cy="260350"/>
          </a:xfrm>
          <a:prstGeom prst="ellipse">
            <a:avLst/>
          </a:prstGeom>
          <a:solidFill>
            <a:srgbClr val="00FFFF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>
            <a:off x="4311650" y="4057650"/>
            <a:ext cx="26035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33"/>
          <p:cNvSpPr>
            <a:spLocks noChangeAspect="1" noChangeArrowheads="1"/>
          </p:cNvSpPr>
          <p:nvPr/>
        </p:nvSpPr>
        <p:spPr bwMode="auto">
          <a:xfrm>
            <a:off x="5759450" y="4562475"/>
            <a:ext cx="246063" cy="260350"/>
          </a:xfrm>
          <a:prstGeom prst="ellipse">
            <a:avLst/>
          </a:prstGeom>
          <a:solidFill>
            <a:srgbClr val="00FFFF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5878513" y="4057650"/>
            <a:ext cx="244475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35"/>
          <p:cNvSpPr>
            <a:spLocks noChangeAspect="1" noChangeArrowheads="1"/>
          </p:cNvSpPr>
          <p:nvPr/>
        </p:nvSpPr>
        <p:spPr bwMode="auto">
          <a:xfrm>
            <a:off x="6826250" y="4562475"/>
            <a:ext cx="246063" cy="260350"/>
          </a:xfrm>
          <a:prstGeom prst="ellipse">
            <a:avLst/>
          </a:prstGeom>
          <a:solidFill>
            <a:srgbClr val="00FFFF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>
            <a:off x="6961188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Oval 37"/>
          <p:cNvSpPr>
            <a:spLocks noChangeAspect="1" noChangeArrowheads="1"/>
          </p:cNvSpPr>
          <p:nvPr/>
        </p:nvSpPr>
        <p:spPr bwMode="auto">
          <a:xfrm>
            <a:off x="7854950" y="4562475"/>
            <a:ext cx="246063" cy="260350"/>
          </a:xfrm>
          <a:prstGeom prst="ellipse">
            <a:avLst/>
          </a:prstGeom>
          <a:solidFill>
            <a:srgbClr val="00FFFF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H="1">
            <a:off x="7969250" y="4057650"/>
            <a:ext cx="244475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39"/>
          <p:cNvSpPr>
            <a:spLocks noChangeAspect="1" noChangeArrowheads="1"/>
          </p:cNvSpPr>
          <p:nvPr/>
        </p:nvSpPr>
        <p:spPr bwMode="auto">
          <a:xfrm>
            <a:off x="3444875" y="4573587"/>
            <a:ext cx="246063" cy="260350"/>
          </a:xfrm>
          <a:prstGeom prst="ellipse">
            <a:avLst/>
          </a:prstGeom>
          <a:solidFill>
            <a:schemeClr val="folHlink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Oval 40"/>
          <p:cNvSpPr>
            <a:spLocks noChangeAspect="1" noChangeArrowheads="1"/>
          </p:cNvSpPr>
          <p:nvPr/>
        </p:nvSpPr>
        <p:spPr bwMode="auto">
          <a:xfrm>
            <a:off x="4497388" y="4562475"/>
            <a:ext cx="246062" cy="260350"/>
          </a:xfrm>
          <a:prstGeom prst="ellipse">
            <a:avLst/>
          </a:prstGeom>
          <a:solidFill>
            <a:schemeClr val="folHlink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Oval 41"/>
          <p:cNvSpPr>
            <a:spLocks noChangeAspect="1" noChangeArrowheads="1"/>
          </p:cNvSpPr>
          <p:nvPr/>
        </p:nvSpPr>
        <p:spPr bwMode="auto">
          <a:xfrm>
            <a:off x="6080125" y="4562475"/>
            <a:ext cx="246063" cy="260350"/>
          </a:xfrm>
          <a:prstGeom prst="ellipse">
            <a:avLst/>
          </a:prstGeom>
          <a:solidFill>
            <a:schemeClr val="folHlink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2"/>
          <p:cNvSpPr>
            <a:spLocks noChangeAspect="1" noChangeArrowheads="1"/>
          </p:cNvSpPr>
          <p:nvPr/>
        </p:nvSpPr>
        <p:spPr bwMode="auto">
          <a:xfrm>
            <a:off x="7146925" y="4562475"/>
            <a:ext cx="246063" cy="260350"/>
          </a:xfrm>
          <a:prstGeom prst="ellipse">
            <a:avLst/>
          </a:prstGeom>
          <a:solidFill>
            <a:schemeClr val="folHlink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3"/>
          <p:cNvSpPr>
            <a:spLocks noChangeAspect="1" noChangeArrowheads="1"/>
          </p:cNvSpPr>
          <p:nvPr/>
        </p:nvSpPr>
        <p:spPr bwMode="auto">
          <a:xfrm>
            <a:off x="8170863" y="4562475"/>
            <a:ext cx="246062" cy="260350"/>
          </a:xfrm>
          <a:prstGeom prst="ellipse">
            <a:avLst/>
          </a:prstGeom>
          <a:solidFill>
            <a:schemeClr val="folHlink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 flipH="1">
            <a:off x="3549650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 flipH="1">
            <a:off x="4616450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H="1">
            <a:off x="6183313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47"/>
          <p:cNvSpPr>
            <a:spLocks noChangeShapeType="1"/>
          </p:cNvSpPr>
          <p:nvPr/>
        </p:nvSpPr>
        <p:spPr bwMode="auto">
          <a:xfrm flipH="1">
            <a:off x="7265988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 flipH="1">
            <a:off x="8274050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Oval 49"/>
          <p:cNvSpPr>
            <a:spLocks noChangeAspect="1" noChangeArrowheads="1"/>
          </p:cNvSpPr>
          <p:nvPr/>
        </p:nvSpPr>
        <p:spPr bwMode="auto">
          <a:xfrm>
            <a:off x="3760788" y="4583112"/>
            <a:ext cx="246062" cy="260350"/>
          </a:xfrm>
          <a:prstGeom prst="ellipse">
            <a:avLst/>
          </a:prstGeom>
          <a:solidFill>
            <a:srgbClr val="00FF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Oval 50"/>
          <p:cNvSpPr>
            <a:spLocks noChangeAspect="1" noChangeArrowheads="1"/>
          </p:cNvSpPr>
          <p:nvPr/>
        </p:nvSpPr>
        <p:spPr bwMode="auto">
          <a:xfrm>
            <a:off x="4827588" y="4572000"/>
            <a:ext cx="246062" cy="260350"/>
          </a:xfrm>
          <a:prstGeom prst="ellipse">
            <a:avLst/>
          </a:prstGeom>
          <a:solidFill>
            <a:srgbClr val="00FF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Oval 51"/>
          <p:cNvSpPr>
            <a:spLocks noChangeAspect="1" noChangeArrowheads="1"/>
          </p:cNvSpPr>
          <p:nvPr/>
        </p:nvSpPr>
        <p:spPr bwMode="auto">
          <a:xfrm>
            <a:off x="6394450" y="4572000"/>
            <a:ext cx="246063" cy="260350"/>
          </a:xfrm>
          <a:prstGeom prst="ellipse">
            <a:avLst/>
          </a:prstGeom>
          <a:solidFill>
            <a:srgbClr val="00FF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Oval 52"/>
          <p:cNvSpPr>
            <a:spLocks noChangeAspect="1" noChangeArrowheads="1"/>
          </p:cNvSpPr>
          <p:nvPr/>
        </p:nvSpPr>
        <p:spPr bwMode="auto">
          <a:xfrm>
            <a:off x="7477125" y="4572000"/>
            <a:ext cx="246063" cy="260350"/>
          </a:xfrm>
          <a:prstGeom prst="ellipse">
            <a:avLst/>
          </a:prstGeom>
          <a:solidFill>
            <a:srgbClr val="00FF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Oval 53"/>
          <p:cNvSpPr>
            <a:spLocks noChangeAspect="1" noChangeArrowheads="1"/>
          </p:cNvSpPr>
          <p:nvPr/>
        </p:nvSpPr>
        <p:spPr bwMode="auto">
          <a:xfrm>
            <a:off x="8485188" y="4572000"/>
            <a:ext cx="246062" cy="260350"/>
          </a:xfrm>
          <a:prstGeom prst="ellipse">
            <a:avLst/>
          </a:prstGeom>
          <a:solidFill>
            <a:srgbClr val="00FF00"/>
          </a:solidFill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36258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>
            <a:off x="46926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62928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>
            <a:off x="73596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83502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>
            <a:off x="3702050" y="3905250"/>
            <a:ext cx="838200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60"/>
          <p:cNvSpPr>
            <a:spLocks noChangeShapeType="1"/>
          </p:cNvSpPr>
          <p:nvPr/>
        </p:nvSpPr>
        <p:spPr bwMode="auto">
          <a:xfrm>
            <a:off x="4768850" y="3905250"/>
            <a:ext cx="304800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61"/>
          <p:cNvSpPr>
            <a:spLocks noChangeShapeType="1"/>
          </p:cNvSpPr>
          <p:nvPr/>
        </p:nvSpPr>
        <p:spPr bwMode="auto">
          <a:xfrm>
            <a:off x="5759450" y="3905250"/>
            <a:ext cx="304800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62"/>
          <p:cNvSpPr>
            <a:spLocks noChangeShapeType="1"/>
          </p:cNvSpPr>
          <p:nvPr/>
        </p:nvSpPr>
        <p:spPr bwMode="auto">
          <a:xfrm>
            <a:off x="6369050" y="3905250"/>
            <a:ext cx="762000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7435850" y="3905250"/>
            <a:ext cx="762000" cy="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64"/>
          <p:cNvSpPr>
            <a:spLocks noChangeShapeType="1"/>
          </p:cNvSpPr>
          <p:nvPr/>
        </p:nvSpPr>
        <p:spPr bwMode="auto">
          <a:xfrm flipH="1">
            <a:off x="5919788" y="2836862"/>
            <a:ext cx="182562" cy="295275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6237288" y="2836862"/>
            <a:ext cx="222250" cy="295275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>
            <a:off x="6154738" y="2825750"/>
            <a:ext cx="34925" cy="306387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H="1">
            <a:off x="3624263" y="2844800"/>
            <a:ext cx="1214437" cy="936625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68"/>
          <p:cNvSpPr>
            <a:spLocks noChangeShapeType="1"/>
          </p:cNvSpPr>
          <p:nvPr/>
        </p:nvSpPr>
        <p:spPr bwMode="auto">
          <a:xfrm>
            <a:off x="4973638" y="2844800"/>
            <a:ext cx="1290637" cy="94615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512050" y="2838450"/>
            <a:ext cx="784225" cy="925512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70"/>
          <p:cNvSpPr>
            <a:spLocks noChangeShapeType="1"/>
          </p:cNvSpPr>
          <p:nvPr/>
        </p:nvSpPr>
        <p:spPr bwMode="auto">
          <a:xfrm flipV="1">
            <a:off x="3168650" y="4056062"/>
            <a:ext cx="2286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71"/>
          <p:cNvSpPr>
            <a:spLocks noChangeShapeType="1"/>
          </p:cNvSpPr>
          <p:nvPr/>
        </p:nvSpPr>
        <p:spPr bwMode="auto">
          <a:xfrm flipV="1">
            <a:off x="3603625" y="4132262"/>
            <a:ext cx="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72"/>
          <p:cNvSpPr>
            <a:spLocks noChangeShapeType="1"/>
          </p:cNvSpPr>
          <p:nvPr/>
        </p:nvSpPr>
        <p:spPr bwMode="auto">
          <a:xfrm flipH="1" flipV="1">
            <a:off x="3702050" y="4056062"/>
            <a:ext cx="2286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73"/>
          <p:cNvSpPr>
            <a:spLocks noChangeShapeType="1"/>
          </p:cNvSpPr>
          <p:nvPr/>
        </p:nvSpPr>
        <p:spPr bwMode="auto">
          <a:xfrm flipH="1">
            <a:off x="4311650" y="4068762"/>
            <a:ext cx="242888" cy="522288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74"/>
          <p:cNvSpPr>
            <a:spLocks noChangeShapeType="1"/>
          </p:cNvSpPr>
          <p:nvPr/>
        </p:nvSpPr>
        <p:spPr bwMode="auto">
          <a:xfrm flipH="1">
            <a:off x="4616450" y="4057650"/>
            <a:ext cx="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75"/>
          <p:cNvSpPr>
            <a:spLocks noChangeShapeType="1"/>
          </p:cNvSpPr>
          <p:nvPr/>
        </p:nvSpPr>
        <p:spPr bwMode="auto">
          <a:xfrm>
            <a:off x="4692650" y="4057650"/>
            <a:ext cx="228600" cy="533400"/>
          </a:xfrm>
          <a:prstGeom prst="line">
            <a:avLst/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76"/>
          <p:cNvSpPr>
            <a:spLocks noChangeShapeType="1"/>
          </p:cNvSpPr>
          <p:nvPr/>
        </p:nvSpPr>
        <p:spPr bwMode="auto">
          <a:xfrm flipV="1">
            <a:off x="4235450" y="4056062"/>
            <a:ext cx="2286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Line 77"/>
          <p:cNvSpPr>
            <a:spLocks noChangeShapeType="1"/>
          </p:cNvSpPr>
          <p:nvPr/>
        </p:nvSpPr>
        <p:spPr bwMode="auto">
          <a:xfrm flipV="1">
            <a:off x="4670425" y="4132262"/>
            <a:ext cx="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78"/>
          <p:cNvSpPr>
            <a:spLocks noChangeShapeType="1"/>
          </p:cNvSpPr>
          <p:nvPr/>
        </p:nvSpPr>
        <p:spPr bwMode="auto">
          <a:xfrm flipH="1" flipV="1">
            <a:off x="4768850" y="4056062"/>
            <a:ext cx="2286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Line 79"/>
          <p:cNvSpPr>
            <a:spLocks noChangeShapeType="1"/>
          </p:cNvSpPr>
          <p:nvPr/>
        </p:nvSpPr>
        <p:spPr bwMode="auto">
          <a:xfrm flipV="1">
            <a:off x="5835650" y="4056062"/>
            <a:ext cx="2286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80"/>
          <p:cNvSpPr>
            <a:spLocks noChangeShapeType="1"/>
          </p:cNvSpPr>
          <p:nvPr/>
        </p:nvSpPr>
        <p:spPr bwMode="auto">
          <a:xfrm flipV="1">
            <a:off x="6270625" y="4132262"/>
            <a:ext cx="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81"/>
          <p:cNvSpPr>
            <a:spLocks noChangeShapeType="1"/>
          </p:cNvSpPr>
          <p:nvPr/>
        </p:nvSpPr>
        <p:spPr bwMode="auto">
          <a:xfrm flipH="1" flipV="1">
            <a:off x="6369050" y="4056062"/>
            <a:ext cx="2286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82"/>
          <p:cNvSpPr>
            <a:spLocks noChangeShapeType="1"/>
          </p:cNvSpPr>
          <p:nvPr/>
        </p:nvSpPr>
        <p:spPr bwMode="auto">
          <a:xfrm flipV="1">
            <a:off x="6902450" y="4056062"/>
            <a:ext cx="2286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83"/>
          <p:cNvSpPr>
            <a:spLocks noChangeShapeType="1"/>
          </p:cNvSpPr>
          <p:nvPr/>
        </p:nvSpPr>
        <p:spPr bwMode="auto">
          <a:xfrm flipV="1">
            <a:off x="7337425" y="4132262"/>
            <a:ext cx="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84"/>
          <p:cNvSpPr>
            <a:spLocks noChangeShapeType="1"/>
          </p:cNvSpPr>
          <p:nvPr/>
        </p:nvSpPr>
        <p:spPr bwMode="auto">
          <a:xfrm flipH="1" flipV="1">
            <a:off x="7435850" y="4056062"/>
            <a:ext cx="2286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85"/>
          <p:cNvSpPr>
            <a:spLocks noChangeShapeType="1"/>
          </p:cNvSpPr>
          <p:nvPr/>
        </p:nvSpPr>
        <p:spPr bwMode="auto">
          <a:xfrm flipV="1">
            <a:off x="7893050" y="4056062"/>
            <a:ext cx="2286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86"/>
          <p:cNvSpPr>
            <a:spLocks noChangeShapeType="1"/>
          </p:cNvSpPr>
          <p:nvPr/>
        </p:nvSpPr>
        <p:spPr bwMode="auto">
          <a:xfrm flipV="1">
            <a:off x="8328025" y="4132262"/>
            <a:ext cx="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87"/>
          <p:cNvSpPr>
            <a:spLocks noChangeShapeType="1"/>
          </p:cNvSpPr>
          <p:nvPr/>
        </p:nvSpPr>
        <p:spPr bwMode="auto">
          <a:xfrm flipH="1" flipV="1">
            <a:off x="8426450" y="4056062"/>
            <a:ext cx="2286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88"/>
          <p:cNvSpPr>
            <a:spLocks noChangeShapeType="1"/>
          </p:cNvSpPr>
          <p:nvPr/>
        </p:nvSpPr>
        <p:spPr bwMode="auto">
          <a:xfrm flipV="1">
            <a:off x="3778250" y="3827462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92"/>
          <p:cNvSpPr>
            <a:spLocks noChangeShapeType="1"/>
          </p:cNvSpPr>
          <p:nvPr/>
        </p:nvSpPr>
        <p:spPr bwMode="auto">
          <a:xfrm flipH="1" flipV="1">
            <a:off x="3778250" y="4005262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 flipV="1">
            <a:off x="6445250" y="3830637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 flipH="1" flipV="1">
            <a:off x="6445250" y="4008437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 flipV="1">
            <a:off x="7512050" y="3821112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96"/>
          <p:cNvSpPr>
            <a:spLocks noChangeShapeType="1"/>
          </p:cNvSpPr>
          <p:nvPr/>
        </p:nvSpPr>
        <p:spPr bwMode="auto">
          <a:xfrm flipH="1" flipV="1">
            <a:off x="7512050" y="3998912"/>
            <a:ext cx="609600" cy="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 flipV="1">
            <a:off x="3854450" y="3090862"/>
            <a:ext cx="5334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 flipH="1" flipV="1">
            <a:off x="7740650" y="2938462"/>
            <a:ext cx="381000" cy="4572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 flipH="1">
            <a:off x="4083050" y="3167062"/>
            <a:ext cx="4572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 flipH="1" flipV="1">
            <a:off x="5302250" y="3167062"/>
            <a:ext cx="4572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5302250" y="3014662"/>
            <a:ext cx="457200" cy="3048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02"/>
          <p:cNvSpPr>
            <a:spLocks noChangeShapeType="1"/>
          </p:cNvSpPr>
          <p:nvPr/>
        </p:nvSpPr>
        <p:spPr bwMode="auto">
          <a:xfrm>
            <a:off x="7588250" y="3090862"/>
            <a:ext cx="304800" cy="38100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2895600"/>
            <a:ext cx="8534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CEE-7006-4F92-A49D-970E5160B30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2667000"/>
            <a:ext cx="8763000" cy="3657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Transportation routines via Dynamic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Corbel"/>
                <a:ea typeface="+mn-ea"/>
              </a:rPr>
              <a:t>Bayes</a:t>
            </a: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 Nets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Significant places via Conditional Random Fields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Activity recognition projects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Discussion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for Place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3"/>
                </a:solidFill>
              </a:rPr>
              <a:t>Temporal pattern</a:t>
            </a:r>
            <a:r>
              <a:rPr lang="en-US" dirty="0" smtClean="0"/>
              <a:t>: duration, time of day,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3"/>
                </a:solidFill>
              </a:rPr>
              <a:t>Geographic evidence</a:t>
            </a:r>
            <a:r>
              <a:rPr lang="en-US" dirty="0" smtClean="0"/>
              <a:t>: is there a restaurant / store / bus stop nearby?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3"/>
                </a:solidFill>
              </a:rPr>
              <a:t>Transition relation</a:t>
            </a:r>
            <a:r>
              <a:rPr lang="en-US" dirty="0" smtClean="0"/>
              <a:t>: adjacent activities 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3"/>
                </a:solidFill>
              </a:rPr>
              <a:t>Spatial feature</a:t>
            </a:r>
            <a:r>
              <a:rPr lang="en-US" dirty="0" smtClean="0"/>
              <a:t>: relation between place and activity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3"/>
                </a:solidFill>
              </a:rPr>
              <a:t>Summation constraint</a:t>
            </a:r>
            <a:r>
              <a:rPr lang="en-US" dirty="0" smtClean="0"/>
              <a:t>: number of places labeled home or workplace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45720" y="5181600"/>
            <a:ext cx="6845808" cy="350520"/>
            <a:chOff x="45720" y="5181600"/>
            <a:chExt cx="6845808" cy="350520"/>
          </a:xfrm>
        </p:grpSpPr>
        <p:sp>
          <p:nvSpPr>
            <p:cNvPr id="61" name="Rounded Rectangle 60"/>
            <p:cNvSpPr/>
            <p:nvPr/>
          </p:nvSpPr>
          <p:spPr bwMode="auto">
            <a:xfrm>
              <a:off x="45720" y="5184648"/>
              <a:ext cx="886968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3" name="Rounded Rectangle 62"/>
            <p:cNvSpPr/>
            <p:nvPr/>
          </p:nvSpPr>
          <p:spPr bwMode="auto">
            <a:xfrm>
              <a:off x="960120" y="5181600"/>
              <a:ext cx="1505712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5" name="Rounded Rectangle 64"/>
            <p:cNvSpPr/>
            <p:nvPr/>
          </p:nvSpPr>
          <p:spPr bwMode="auto">
            <a:xfrm>
              <a:off x="2487168" y="5181600"/>
              <a:ext cx="1018032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5382768" y="5181600"/>
              <a:ext cx="1508760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4191000" y="5181600"/>
              <a:ext cx="1161288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200" y="5187553"/>
            <a:ext cx="8458200" cy="369332"/>
            <a:chOff x="76200" y="5187553"/>
            <a:chExt cx="8458200" cy="369332"/>
          </a:xfrm>
        </p:grpSpPr>
        <p:sp>
          <p:nvSpPr>
            <p:cNvPr id="14" name="Oval 13"/>
            <p:cNvSpPr/>
            <p:nvPr/>
          </p:nvSpPr>
          <p:spPr bwMode="auto">
            <a:xfrm>
              <a:off x="76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81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85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90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95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600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905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209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514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819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495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00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05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410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715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019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324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629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68696" y="5187553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chemeClr val="accent3"/>
                  </a:solidFill>
                  <a:latin typeface="+mj-lt"/>
                </a:rPr>
                <a:t>GPS trace</a:t>
              </a: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3200400" y="5105400"/>
            <a:ext cx="1219200" cy="5334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rtlCol="0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CRF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81400" y="4958953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…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52400" y="3815953"/>
            <a:ext cx="8895419" cy="1219200"/>
            <a:chOff x="152400" y="3815953"/>
            <a:chExt cx="8895419" cy="12192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1524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9144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6002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2860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7244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54102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0960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9718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74258" y="3916978"/>
              <a:ext cx="5453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3200" b="1" dirty="0" smtClean="0">
                  <a:latin typeface="+mj-lt"/>
                </a:rPr>
                <a:t>…</a:t>
              </a:r>
            </a:p>
          </p:txBody>
        </p:sp>
        <p:cxnSp>
          <p:nvCxnSpPr>
            <p:cNvPr id="60" name="Straight Connector 59"/>
            <p:cNvCxnSpPr>
              <a:stCxn id="33" idx="3"/>
              <a:endCxn id="34" idx="1"/>
            </p:cNvCxnSpPr>
            <p:nvPr/>
          </p:nvCxnSpPr>
          <p:spPr>
            <a:xfrm>
              <a:off x="609600" y="4273153"/>
              <a:ext cx="304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4" idx="3"/>
              <a:endCxn id="35" idx="1"/>
            </p:cNvCxnSpPr>
            <p:nvPr/>
          </p:nvCxnSpPr>
          <p:spPr>
            <a:xfrm>
              <a:off x="13716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5" idx="3"/>
              <a:endCxn id="36" idx="1"/>
            </p:cNvCxnSpPr>
            <p:nvPr/>
          </p:nvCxnSpPr>
          <p:spPr>
            <a:xfrm>
              <a:off x="20574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1"/>
              <a:endCxn id="36" idx="3"/>
            </p:cNvCxnSpPr>
            <p:nvPr/>
          </p:nvCxnSpPr>
          <p:spPr>
            <a:xfrm rot="10800000">
              <a:off x="27432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8" idx="3"/>
              <a:endCxn id="39" idx="1"/>
            </p:cNvCxnSpPr>
            <p:nvPr/>
          </p:nvCxnSpPr>
          <p:spPr>
            <a:xfrm>
              <a:off x="51816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9" idx="3"/>
              <a:endCxn id="40" idx="1"/>
            </p:cNvCxnSpPr>
            <p:nvPr/>
          </p:nvCxnSpPr>
          <p:spPr>
            <a:xfrm>
              <a:off x="58674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703908" y="3815953"/>
              <a:ext cx="23439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chemeClr val="accent3"/>
                  </a:solidFill>
                  <a:latin typeface="+mj-lt"/>
                </a:rPr>
                <a:t>Activity sequence</a:t>
              </a:r>
            </a:p>
            <a:p>
              <a:pPr eaLnBrk="1" hangingPunct="1"/>
              <a:r>
                <a:rPr lang="en-US" sz="1600" dirty="0" smtClean="0">
                  <a:latin typeface="+mj-lt"/>
                </a:rPr>
                <a:t>walk, drive, ride bus,</a:t>
              </a:r>
            </a:p>
            <a:p>
              <a:pPr eaLnBrk="1" hangingPunct="1"/>
              <a:r>
                <a:rPr lang="en-US" sz="1600" dirty="0" smtClean="0">
                  <a:latin typeface="+mj-lt"/>
                </a:rPr>
                <a:t>work, visit, sleep, pickup, </a:t>
              </a:r>
            </a:p>
            <a:p>
              <a:pPr eaLnBrk="1" hangingPunct="1"/>
              <a:r>
                <a:rPr lang="en-US" sz="1600" dirty="0" smtClean="0">
                  <a:latin typeface="+mj-lt"/>
                </a:rPr>
                <a:t>get on/off bus</a:t>
              </a:r>
            </a:p>
          </p:txBody>
        </p:sp>
        <p:sp>
          <p:nvSpPr>
            <p:cNvPr id="124" name="Down Arrow 123"/>
            <p:cNvSpPr/>
            <p:nvPr/>
          </p:nvSpPr>
          <p:spPr bwMode="auto">
            <a:xfrm flipV="1">
              <a:off x="6096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5" name="Down Arrow 124"/>
            <p:cNvSpPr/>
            <p:nvPr/>
          </p:nvSpPr>
          <p:spPr bwMode="auto">
            <a:xfrm flipV="1">
              <a:off x="19812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6" name="Down Arrow 125"/>
            <p:cNvSpPr/>
            <p:nvPr/>
          </p:nvSpPr>
          <p:spPr bwMode="auto">
            <a:xfrm flipV="1">
              <a:off x="35814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7" name="Down Arrow 126"/>
            <p:cNvSpPr/>
            <p:nvPr/>
          </p:nvSpPr>
          <p:spPr bwMode="auto">
            <a:xfrm flipV="1">
              <a:off x="49530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8" name="Down Arrow 127"/>
            <p:cNvSpPr/>
            <p:nvPr/>
          </p:nvSpPr>
          <p:spPr bwMode="auto">
            <a:xfrm flipV="1">
              <a:off x="60960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2880" y="401949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1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84956" y="403860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2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670756" y="4038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3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356556" y="40386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4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042356" y="4038600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5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648200" y="40386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N-2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34000" y="403860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N-1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96000" y="4038600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+mj-lt"/>
                </a:rPr>
                <a:t>a</a:t>
              </a:r>
              <a:r>
                <a:rPr lang="en-US" sz="2000" baseline="-25000" dirty="0" err="1" smtClean="0">
                  <a:latin typeface="+mj-lt"/>
                </a:rPr>
                <a:t>N</a:t>
              </a: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096000" y="104769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[Liao-Fox-</a:t>
            </a:r>
            <a:r>
              <a:rPr lang="en-US" sz="2000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: NIPS-05]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45720" y="5181600"/>
            <a:ext cx="6845808" cy="350520"/>
            <a:chOff x="45720" y="5181600"/>
            <a:chExt cx="6845808" cy="350520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45720" y="5184648"/>
              <a:ext cx="886968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960120" y="5181600"/>
              <a:ext cx="1505712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2487168" y="5181600"/>
              <a:ext cx="1018032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5382768" y="5181600"/>
              <a:ext cx="1508760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06" name="Rounded Rectangle 105"/>
            <p:cNvSpPr/>
            <p:nvPr/>
          </p:nvSpPr>
          <p:spPr bwMode="auto">
            <a:xfrm>
              <a:off x="4191000" y="5181600"/>
              <a:ext cx="1161288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3200400" y="5105400"/>
            <a:ext cx="1219200" cy="5334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lIns="0" tIns="0" rIns="0" bIns="0" rtlCol="0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US" i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CRF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81400" y="4958953"/>
            <a:ext cx="54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3200" b="1" dirty="0" smtClean="0">
                <a:latin typeface="+mj-lt"/>
              </a:rPr>
              <a:t>…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76200" y="5187553"/>
            <a:ext cx="8458200" cy="369332"/>
            <a:chOff x="76200" y="5187553"/>
            <a:chExt cx="8458200" cy="369332"/>
          </a:xfrm>
        </p:grpSpPr>
        <p:sp>
          <p:nvSpPr>
            <p:cNvPr id="14" name="Oval 13"/>
            <p:cNvSpPr/>
            <p:nvPr/>
          </p:nvSpPr>
          <p:spPr bwMode="auto">
            <a:xfrm>
              <a:off x="76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81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85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990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295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1600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905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2209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514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819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495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00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105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4102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7150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60198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3246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629400" y="523892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68696" y="5187553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chemeClr val="accent3"/>
                  </a:solidFill>
                  <a:latin typeface="+mj-lt"/>
                </a:rPr>
                <a:t>GPS trace</a:t>
              </a:r>
            </a:p>
          </p:txBody>
        </p:sp>
      </p:grpSp>
      <p:sp>
        <p:nvSpPr>
          <p:cNvPr id="129" name="Rectangle 98"/>
          <p:cNvSpPr txBox="1">
            <a:spLocks noChangeArrowheads="1"/>
          </p:cNvSpPr>
          <p:nvPr/>
        </p:nvSpPr>
        <p:spPr>
          <a:xfrm>
            <a:off x="228600" y="5791200"/>
            <a:ext cx="8534400" cy="762000"/>
          </a:xfrm>
          <a:prstGeom prst="rect">
            <a:avLst/>
          </a:prstGeom>
          <a:noFill/>
          <a:ln/>
        </p:spPr>
        <p:txBody>
          <a:bodyPr/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weeks data (&gt; 50,000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gps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points)</a:t>
            </a:r>
          </a:p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loopy BP (10 minutes);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Pseudo-likelihood (3 minutes)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54"/>
          <p:cNvGrpSpPr/>
          <p:nvPr/>
        </p:nvGrpSpPr>
        <p:grpSpPr>
          <a:xfrm>
            <a:off x="152400" y="3815953"/>
            <a:ext cx="9025262" cy="1219200"/>
            <a:chOff x="152400" y="3815953"/>
            <a:chExt cx="9025262" cy="12192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1524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9144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16002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22860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4724400" y="4120753"/>
              <a:ext cx="457200" cy="3048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54102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0960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2971800" y="4120753"/>
              <a:ext cx="457200" cy="3048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74258" y="3916978"/>
              <a:ext cx="5453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3200" b="1" dirty="0" smtClean="0">
                  <a:latin typeface="+mj-lt"/>
                </a:rPr>
                <a:t>…</a:t>
              </a:r>
            </a:p>
          </p:txBody>
        </p:sp>
        <p:cxnSp>
          <p:nvCxnSpPr>
            <p:cNvPr id="60" name="Straight Connector 59"/>
            <p:cNvCxnSpPr>
              <a:stCxn id="33" idx="3"/>
              <a:endCxn id="34" idx="1"/>
            </p:cNvCxnSpPr>
            <p:nvPr/>
          </p:nvCxnSpPr>
          <p:spPr>
            <a:xfrm>
              <a:off x="609600" y="4273153"/>
              <a:ext cx="304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4" idx="3"/>
              <a:endCxn id="35" idx="1"/>
            </p:cNvCxnSpPr>
            <p:nvPr/>
          </p:nvCxnSpPr>
          <p:spPr>
            <a:xfrm>
              <a:off x="13716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5" idx="3"/>
              <a:endCxn id="36" idx="1"/>
            </p:cNvCxnSpPr>
            <p:nvPr/>
          </p:nvCxnSpPr>
          <p:spPr>
            <a:xfrm>
              <a:off x="20574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1"/>
              <a:endCxn id="36" idx="3"/>
            </p:cNvCxnSpPr>
            <p:nvPr/>
          </p:nvCxnSpPr>
          <p:spPr>
            <a:xfrm rot="10800000">
              <a:off x="27432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8" idx="3"/>
              <a:endCxn id="39" idx="1"/>
            </p:cNvCxnSpPr>
            <p:nvPr/>
          </p:nvCxnSpPr>
          <p:spPr>
            <a:xfrm>
              <a:off x="51816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9" idx="3"/>
              <a:endCxn id="40" idx="1"/>
            </p:cNvCxnSpPr>
            <p:nvPr/>
          </p:nvCxnSpPr>
          <p:spPr>
            <a:xfrm>
              <a:off x="5867400" y="4273153"/>
              <a:ext cx="228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703908" y="3815953"/>
              <a:ext cx="247375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chemeClr val="accent3"/>
                  </a:solidFill>
                  <a:latin typeface="+mj-lt"/>
                </a:rPr>
                <a:t>Activity sequence</a:t>
              </a:r>
            </a:p>
            <a:p>
              <a:pPr eaLnBrk="1" hangingPunct="1"/>
              <a:r>
                <a:rPr lang="en-US" sz="1600" dirty="0" smtClean="0">
                  <a:latin typeface="+mj-lt"/>
                </a:rPr>
                <a:t>walk, drive, ride bus,</a:t>
              </a:r>
            </a:p>
            <a:p>
              <a:pPr eaLnBrk="1" hangingPunct="1"/>
              <a:r>
                <a:rPr lang="en-US" sz="1600" b="1" dirty="0" smtClean="0">
                  <a:solidFill>
                    <a:schemeClr val="accent2"/>
                  </a:solidFill>
                  <a:latin typeface="+mj-lt"/>
                </a:rPr>
                <a:t>work, visit, sleep, pickup, </a:t>
              </a:r>
            </a:p>
            <a:p>
              <a:pPr eaLnBrk="1" hangingPunct="1"/>
              <a:r>
                <a:rPr lang="en-US" sz="1600" b="1" dirty="0" smtClean="0">
                  <a:solidFill>
                    <a:schemeClr val="accent2"/>
                  </a:solidFill>
                  <a:latin typeface="+mj-lt"/>
                </a:rPr>
                <a:t>get on/off bus</a:t>
              </a:r>
            </a:p>
          </p:txBody>
        </p:sp>
        <p:sp>
          <p:nvSpPr>
            <p:cNvPr id="124" name="Down Arrow 123"/>
            <p:cNvSpPr/>
            <p:nvPr/>
          </p:nvSpPr>
          <p:spPr bwMode="auto">
            <a:xfrm flipV="1">
              <a:off x="6096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5" name="Down Arrow 124"/>
            <p:cNvSpPr/>
            <p:nvPr/>
          </p:nvSpPr>
          <p:spPr bwMode="auto">
            <a:xfrm flipV="1">
              <a:off x="19812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6" name="Down Arrow 125"/>
            <p:cNvSpPr/>
            <p:nvPr/>
          </p:nvSpPr>
          <p:spPr bwMode="auto">
            <a:xfrm flipV="1">
              <a:off x="35814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7" name="Down Arrow 126"/>
            <p:cNvSpPr/>
            <p:nvPr/>
          </p:nvSpPr>
          <p:spPr bwMode="auto">
            <a:xfrm flipV="1">
              <a:off x="49530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28" name="Down Arrow 127"/>
            <p:cNvSpPr/>
            <p:nvPr/>
          </p:nvSpPr>
          <p:spPr bwMode="auto">
            <a:xfrm flipV="1">
              <a:off x="6096000" y="4577953"/>
              <a:ext cx="228600" cy="457200"/>
            </a:xfrm>
            <a:prstGeom prst="downArrow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endParaRPr lang="en-US" i="0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2880" y="401949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1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84956" y="403860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2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670756" y="403860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3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356556" y="40386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4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042356" y="4038600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5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648200" y="4038600"/>
              <a:ext cx="570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N-2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34000" y="403860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smtClean="0">
                  <a:latin typeface="+mj-lt"/>
                </a:rPr>
                <a:t>a</a:t>
              </a:r>
              <a:r>
                <a:rPr lang="en-US" sz="2000" baseline="-25000" dirty="0" smtClean="0">
                  <a:latin typeface="+mj-lt"/>
                </a:rPr>
                <a:t>N-1</a:t>
              </a:r>
              <a:endParaRPr lang="en-US" sz="2000" dirty="0" smtClean="0">
                <a:latin typeface="+mj-lt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96000" y="4038600"/>
              <a:ext cx="428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 smtClean="0">
                  <a:latin typeface="+mj-lt"/>
                </a:rPr>
                <a:t>a</a:t>
              </a:r>
              <a:r>
                <a:rPr lang="en-US" sz="2000" baseline="-25000" dirty="0" err="1" smtClean="0">
                  <a:latin typeface="+mj-lt"/>
                </a:rPr>
                <a:t>N</a:t>
              </a:r>
              <a:endParaRPr lang="en-US" sz="2000" dirty="0" smtClean="0">
                <a:latin typeface="+mj-lt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1000" y="1828800"/>
            <a:ext cx="8827120" cy="2291954"/>
            <a:chOff x="381000" y="1828800"/>
            <a:chExt cx="8827120" cy="2291954"/>
          </a:xfrm>
        </p:grpSpPr>
        <p:grpSp>
          <p:nvGrpSpPr>
            <p:cNvPr id="8" name="Group 155"/>
            <p:cNvGrpSpPr/>
            <p:nvPr/>
          </p:nvGrpSpPr>
          <p:grpSpPr>
            <a:xfrm>
              <a:off x="381000" y="2596753"/>
              <a:ext cx="8676822" cy="1524001"/>
              <a:chOff x="381000" y="2596753"/>
              <a:chExt cx="8676822" cy="1524001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838200" y="29015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1981200" y="29015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3200400" y="29015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5486400" y="29015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331458" y="2749153"/>
                <a:ext cx="545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3200" b="1" dirty="0" smtClean="0">
                    <a:latin typeface="+mj-lt"/>
                  </a:rPr>
                  <a:t>…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703908" y="2596753"/>
                <a:ext cx="2353914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800" b="1" dirty="0" smtClean="0">
                    <a:solidFill>
                      <a:schemeClr val="accent3"/>
                    </a:solidFill>
                    <a:latin typeface="+mj-lt"/>
                  </a:rPr>
                  <a:t>Significant places</a:t>
                </a:r>
              </a:p>
              <a:p>
                <a:pPr eaLnBrk="1" hangingPunct="1"/>
                <a:r>
                  <a:rPr lang="en-US" sz="1600" dirty="0" smtClean="0">
                    <a:latin typeface="+mj-lt"/>
                  </a:rPr>
                  <a:t>home, work, bus stop, </a:t>
                </a:r>
              </a:p>
              <a:p>
                <a:pPr eaLnBrk="1" hangingPunct="1"/>
                <a:r>
                  <a:rPr lang="en-US" sz="1600" dirty="0" smtClean="0">
                    <a:latin typeface="+mj-lt"/>
                  </a:rPr>
                  <a:t>parking lot, friend’s home</a:t>
                </a:r>
              </a:p>
            </p:txBody>
          </p:sp>
          <p:cxnSp>
            <p:nvCxnSpPr>
              <p:cNvPr id="88" name="Straight Connector 87"/>
              <p:cNvCxnSpPr>
                <a:stCxn id="33" idx="0"/>
                <a:endCxn id="72" idx="3"/>
              </p:cNvCxnSpPr>
              <p:nvPr/>
            </p:nvCxnSpPr>
            <p:spPr>
              <a:xfrm rot="5400000" flipH="1" flipV="1">
                <a:off x="266700" y="3471139"/>
                <a:ext cx="763915" cy="535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36" idx="0"/>
                <a:endCxn id="72" idx="5"/>
              </p:cNvCxnSpPr>
              <p:nvPr/>
            </p:nvCxnSpPr>
            <p:spPr>
              <a:xfrm rot="16200000" flipV="1">
                <a:off x="1522086" y="3128238"/>
                <a:ext cx="763915" cy="12211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39" idx="0"/>
                <a:endCxn id="75" idx="4"/>
              </p:cNvCxnSpPr>
              <p:nvPr/>
            </p:nvCxnSpPr>
            <p:spPr>
              <a:xfrm rot="5400000" flipH="1" flipV="1">
                <a:off x="5353050" y="3720703"/>
                <a:ext cx="68580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40" idx="0"/>
                <a:endCxn id="74" idx="6"/>
              </p:cNvCxnSpPr>
              <p:nvPr/>
            </p:nvCxnSpPr>
            <p:spPr>
              <a:xfrm rot="16200000" flipV="1">
                <a:off x="4552950" y="2349103"/>
                <a:ext cx="952500" cy="2590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56" idx="0"/>
                <a:endCxn id="74" idx="4"/>
              </p:cNvCxnSpPr>
              <p:nvPr/>
            </p:nvCxnSpPr>
            <p:spPr>
              <a:xfrm rot="5400000" flipH="1" flipV="1">
                <a:off x="2990850" y="3644503"/>
                <a:ext cx="685800" cy="266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34" idx="0"/>
                <a:endCxn id="73" idx="3"/>
              </p:cNvCxnSpPr>
              <p:nvPr/>
            </p:nvCxnSpPr>
            <p:spPr>
              <a:xfrm rot="5400000" flipH="1" flipV="1">
                <a:off x="1219200" y="3280639"/>
                <a:ext cx="763915" cy="916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914400" y="2895600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+mj-lt"/>
                  </a:rPr>
                  <a:t>p</a:t>
                </a:r>
                <a:r>
                  <a:rPr lang="en-US" sz="2000" baseline="-25000" dirty="0" smtClean="0">
                    <a:latin typeface="+mj-lt"/>
                  </a:rPr>
                  <a:t>1</a:t>
                </a:r>
                <a:endParaRPr lang="en-US" sz="2000" dirty="0" smtClean="0">
                  <a:latin typeface="+mj-lt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040534" y="2895600"/>
                <a:ext cx="407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+mj-lt"/>
                  </a:rPr>
                  <a:t>p</a:t>
                </a:r>
                <a:r>
                  <a:rPr lang="en-US" sz="2000" baseline="-25000" dirty="0" smtClean="0">
                    <a:latin typeface="+mj-lt"/>
                  </a:rPr>
                  <a:t>2</a:t>
                </a:r>
                <a:endParaRPr lang="en-US" sz="2000" dirty="0" smtClean="0">
                  <a:latin typeface="+mj-lt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76600" y="2895600"/>
                <a:ext cx="397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+mj-lt"/>
                  </a:rPr>
                  <a:t>p</a:t>
                </a:r>
                <a:r>
                  <a:rPr lang="en-US" sz="2000" baseline="-25000" dirty="0" smtClean="0">
                    <a:latin typeface="+mj-lt"/>
                  </a:rPr>
                  <a:t>3</a:t>
                </a:r>
                <a:endParaRPr lang="en-US" sz="2000" dirty="0" smtClean="0">
                  <a:latin typeface="+mj-lt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5562600" y="2895600"/>
                <a:ext cx="4251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 smtClean="0">
                    <a:latin typeface="+mj-lt"/>
                  </a:rPr>
                  <a:t>p</a:t>
                </a:r>
                <a:r>
                  <a:rPr lang="en-US" sz="2000" baseline="-25000" dirty="0" err="1" smtClean="0">
                    <a:latin typeface="+mj-lt"/>
                  </a:rPr>
                  <a:t>K</a:t>
                </a:r>
                <a:endParaRPr lang="en-US" sz="2000" dirty="0" smtClean="0">
                  <a:latin typeface="+mj-lt"/>
                </a:endParaRPr>
              </a:p>
            </p:txBody>
          </p:sp>
        </p:grpSp>
        <p:grpSp>
          <p:nvGrpSpPr>
            <p:cNvPr id="9" name="Group 158"/>
            <p:cNvGrpSpPr/>
            <p:nvPr/>
          </p:nvGrpSpPr>
          <p:grpSpPr>
            <a:xfrm>
              <a:off x="1293485" y="1828800"/>
              <a:ext cx="7914635" cy="1339453"/>
              <a:chOff x="1293485" y="1828800"/>
              <a:chExt cx="7914635" cy="1339453"/>
            </a:xfrm>
          </p:grpSpPr>
          <p:cxnSp>
            <p:nvCxnSpPr>
              <p:cNvPr id="122" name="Straight Connector 121"/>
              <p:cNvCxnSpPr>
                <a:stCxn id="77" idx="2"/>
                <a:endCxn id="72" idx="6"/>
              </p:cNvCxnSpPr>
              <p:nvPr/>
            </p:nvCxnSpPr>
            <p:spPr>
              <a:xfrm rot="10800000" flipV="1">
                <a:off x="1371600" y="2101453"/>
                <a:ext cx="2514600" cy="1066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 bwMode="auto">
              <a:xfrm>
                <a:off x="1981200" y="18347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886200" y="1834753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</a:pPr>
                <a:endParaRPr lang="en-US" i="0" dirty="0">
                  <a:solidFill>
                    <a:schemeClr val="accent1"/>
                  </a:solidFill>
                  <a:latin typeface="+mn-lt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703908" y="1828800"/>
                <a:ext cx="250421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800" b="1" dirty="0" smtClean="0">
                    <a:solidFill>
                      <a:schemeClr val="accent3"/>
                    </a:solidFill>
                    <a:latin typeface="+mj-lt"/>
                  </a:rPr>
                  <a:t>Global, soft constraints</a:t>
                </a:r>
              </a:p>
              <a:p>
                <a:pPr eaLnBrk="1" hangingPunct="1"/>
                <a:r>
                  <a:rPr lang="en-US" sz="1600" dirty="0" smtClean="0">
                    <a:latin typeface="+mj-lt"/>
                  </a:rPr>
                  <a:t># homes, workplaces</a:t>
                </a:r>
              </a:p>
            </p:txBody>
          </p:sp>
          <p:cxnSp>
            <p:nvCxnSpPr>
              <p:cNvPr id="108" name="Straight Connector 107"/>
              <p:cNvCxnSpPr>
                <a:stCxn id="72" idx="7"/>
                <a:endCxn id="76" idx="3"/>
              </p:cNvCxnSpPr>
              <p:nvPr/>
            </p:nvCxnSpPr>
            <p:spPr>
              <a:xfrm rot="5400000" flipH="1" flipV="1">
                <a:off x="1331585" y="2251938"/>
                <a:ext cx="689630" cy="765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73" idx="0"/>
                <a:endCxn id="76" idx="4"/>
              </p:cNvCxnSpPr>
              <p:nvPr/>
            </p:nvCxnSpPr>
            <p:spPr>
              <a:xfrm rot="5400000" flipH="1" flipV="1">
                <a:off x="1981200" y="2634853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74" idx="0"/>
                <a:endCxn id="76" idx="5"/>
              </p:cNvCxnSpPr>
              <p:nvPr/>
            </p:nvCxnSpPr>
            <p:spPr>
              <a:xfrm rot="16200000" flipV="1">
                <a:off x="2646036" y="2080488"/>
                <a:ext cx="611515" cy="10306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75" idx="1"/>
                <a:endCxn id="76" idx="6"/>
              </p:cNvCxnSpPr>
              <p:nvPr/>
            </p:nvCxnSpPr>
            <p:spPr>
              <a:xfrm rot="16200000" flipV="1">
                <a:off x="3600451" y="1015603"/>
                <a:ext cx="878215" cy="30499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77" idx="5"/>
                <a:endCxn id="75" idx="0"/>
              </p:cNvCxnSpPr>
              <p:nvPr/>
            </p:nvCxnSpPr>
            <p:spPr>
              <a:xfrm rot="16200000" flipH="1">
                <a:off x="4741535" y="1889987"/>
                <a:ext cx="611515" cy="14116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77" idx="4"/>
                <a:endCxn id="74" idx="7"/>
              </p:cNvCxnSpPr>
              <p:nvPr/>
            </p:nvCxnSpPr>
            <p:spPr>
              <a:xfrm rot="5400000">
                <a:off x="3598536" y="2425303"/>
                <a:ext cx="611515" cy="49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77" idx="3"/>
                <a:endCxn id="73" idx="7"/>
              </p:cNvCxnSpPr>
              <p:nvPr/>
            </p:nvCxnSpPr>
            <p:spPr>
              <a:xfrm rot="5400000">
                <a:off x="2855585" y="1870938"/>
                <a:ext cx="689630" cy="1527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3975992" y="1885890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+mj-lt"/>
                  </a:rPr>
                  <a:t>w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057400" y="1885890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smtClean="0">
                    <a:latin typeface="+mj-lt"/>
                  </a:rPr>
                  <a:t>h</a:t>
                </a:r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6096000" y="104769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[Liao-Fox-</a:t>
            </a:r>
            <a:r>
              <a:rPr lang="en-US" sz="2000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: NIPS-05]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Model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Generalize from people </a:t>
            </a:r>
            <a:r>
              <a:rPr lang="en-US" dirty="0" smtClean="0">
                <a:solidFill>
                  <a:schemeClr val="accent3"/>
                </a:solidFill>
              </a:rPr>
              <a:t>with</a:t>
            </a:r>
            <a:r>
              <a:rPr lang="en-US" dirty="0" smtClean="0"/>
              <a:t> labeled data to others </a:t>
            </a:r>
            <a:r>
              <a:rPr lang="en-US" dirty="0" smtClean="0">
                <a:solidFill>
                  <a:schemeClr val="accent3"/>
                </a:solidFill>
              </a:rPr>
              <a:t>without</a:t>
            </a:r>
            <a:r>
              <a:rPr lang="en-US" dirty="0" smtClean="0"/>
              <a:t> labeled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Relational Markov Networks to specify CRFs and parameter sharing via templates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905000" y="3429000"/>
            <a:ext cx="1143000" cy="1143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Training</a:t>
            </a:r>
          </a:p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data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371600" y="3429000"/>
            <a:ext cx="4572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295400" y="4038600"/>
            <a:ext cx="5334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1219200" y="4495800"/>
            <a:ext cx="533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4800" y="3124200"/>
            <a:ext cx="10422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accent3"/>
                </a:solidFill>
                <a:latin typeface="Arial" charset="0"/>
              </a:rPr>
              <a:t>User1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3962400"/>
            <a:ext cx="10422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accent3"/>
                </a:solidFill>
                <a:latin typeface="Arial" charset="0"/>
              </a:rPr>
              <a:t>User2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6927" y="4800600"/>
            <a:ext cx="104227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accent3"/>
                </a:solidFill>
                <a:latin typeface="Arial" charset="0"/>
              </a:rPr>
              <a:t>User3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648200" y="3769668"/>
            <a:ext cx="2209800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Generic model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6858000" y="3855244"/>
            <a:ext cx="533400" cy="290512"/>
          </a:xfrm>
          <a:prstGeom prst="rightArrow">
            <a:avLst>
              <a:gd name="adj1" fmla="val 50000"/>
              <a:gd name="adj2" fmla="val 459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315200" y="3769668"/>
            <a:ext cx="191270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dirty="0">
                <a:solidFill>
                  <a:schemeClr val="accent3"/>
                </a:solidFill>
                <a:latin typeface="Arial" charset="0"/>
              </a:rPr>
              <a:t>Other users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124200" y="3855244"/>
            <a:ext cx="1447800" cy="290513"/>
          </a:xfrm>
          <a:prstGeom prst="rightArrow">
            <a:avLst>
              <a:gd name="adj1" fmla="val 50000"/>
              <a:gd name="adj2" fmla="val 13770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048000" y="3200400"/>
            <a:ext cx="140936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3"/>
                </a:solidFill>
                <a:latin typeface="+mn-lt"/>
              </a:rPr>
              <a:t>Supervised </a:t>
            </a:r>
          </a:p>
          <a:p>
            <a:pPr eaLnBrk="0" hangingPunct="0"/>
            <a:r>
              <a:rPr lang="en-US" sz="2000" dirty="0">
                <a:solidFill>
                  <a:schemeClr val="accent3"/>
                </a:solidFill>
                <a:latin typeface="+mn-lt"/>
              </a:rPr>
              <a:t>learning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643932" y="4267200"/>
            <a:ext cx="2214068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solidFill>
                  <a:schemeClr val="accent3"/>
                </a:solidFill>
                <a:latin typeface="+mn-lt"/>
              </a:rPr>
              <a:t>Shared parameters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8876" y="6076890"/>
            <a:ext cx="343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[</a:t>
            </a:r>
            <a:r>
              <a:rPr lang="en-US" sz="2000" dirty="0" err="1" smtClean="0">
                <a:solidFill>
                  <a:schemeClr val="accent5"/>
                </a:solidFill>
                <a:latin typeface="+mj-lt"/>
              </a:rPr>
              <a:t>Taskar-Abbeel-Koller</a:t>
            </a:r>
            <a:r>
              <a:rPr lang="en-US" sz="2000" dirty="0" smtClean="0">
                <a:solidFill>
                  <a:schemeClr val="accent5"/>
                </a:solidFill>
                <a:latin typeface="+mj-lt"/>
              </a:rPr>
              <a:t>: UAI-02]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3" descr="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38151"/>
            <a:ext cx="5562600" cy="298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890713" y="2714625"/>
            <a:ext cx="5575300" cy="2986088"/>
            <a:chOff x="1094" y="1612"/>
            <a:chExt cx="3512" cy="1881"/>
          </a:xfrm>
        </p:grpSpPr>
        <p:pic>
          <p:nvPicPr>
            <p:cNvPr id="8" name="Picture 3" descr="activit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4" y="1612"/>
              <a:ext cx="3512" cy="1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2592" y="3374"/>
              <a:ext cx="75" cy="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3285" y="3237"/>
              <a:ext cx="75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spect="1" noChangeArrowheads="1"/>
            </p:cNvSpPr>
            <p:nvPr/>
          </p:nvSpPr>
          <p:spPr bwMode="auto">
            <a:xfrm>
              <a:off x="1193" y="2832"/>
              <a:ext cx="75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1961" y="3045"/>
              <a:ext cx="75" cy="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spect="1" noChangeArrowheads="1"/>
            </p:cNvSpPr>
            <p:nvPr/>
          </p:nvSpPr>
          <p:spPr bwMode="auto">
            <a:xfrm>
              <a:off x="2592" y="3237"/>
              <a:ext cx="75" cy="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spect="1" noChangeArrowheads="1"/>
            </p:cNvSpPr>
            <p:nvPr/>
          </p:nvSpPr>
          <p:spPr bwMode="auto">
            <a:xfrm>
              <a:off x="4224" y="2853"/>
              <a:ext cx="75" cy="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spect="1" noChangeArrowheads="1"/>
            </p:cNvSpPr>
            <p:nvPr/>
          </p:nvSpPr>
          <p:spPr bwMode="auto">
            <a:xfrm>
              <a:off x="2208" y="3381"/>
              <a:ext cx="75" cy="7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spect="1" noChangeArrowheads="1"/>
            </p:cNvSpPr>
            <p:nvPr/>
          </p:nvSpPr>
          <p:spPr bwMode="auto">
            <a:xfrm>
              <a:off x="1495" y="2009"/>
              <a:ext cx="75" cy="7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889125" y="2711450"/>
            <a:ext cx="5575300" cy="2986088"/>
            <a:chOff x="1190" y="1708"/>
            <a:chExt cx="3512" cy="1881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190" y="1708"/>
              <a:ext cx="3512" cy="1881"/>
              <a:chOff x="1094" y="1612"/>
              <a:chExt cx="3512" cy="1881"/>
            </a:xfrm>
          </p:grpSpPr>
          <p:pic>
            <p:nvPicPr>
              <p:cNvPr id="16" name="Picture 5" descr="activit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94" y="1612"/>
                <a:ext cx="3512" cy="1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592" y="3374"/>
                <a:ext cx="75" cy="7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7"/>
              <p:cNvSpPr>
                <a:spLocks noChangeAspect="1" noChangeArrowheads="1"/>
              </p:cNvSpPr>
              <p:nvPr/>
            </p:nvSpPr>
            <p:spPr bwMode="auto">
              <a:xfrm>
                <a:off x="3285" y="3237"/>
                <a:ext cx="7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1193" y="2832"/>
                <a:ext cx="75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961" y="3045"/>
                <a:ext cx="75" cy="75"/>
              </a:xfrm>
              <a:prstGeom prst="rect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592" y="3237"/>
                <a:ext cx="75" cy="75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4224" y="2853"/>
                <a:ext cx="75" cy="75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208" y="3381"/>
                <a:ext cx="75" cy="75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1495" y="2009"/>
                <a:ext cx="75" cy="75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4464" y="2736"/>
              <a:ext cx="192" cy="192"/>
            </a:xfrm>
            <a:prstGeom prst="ellipse">
              <a:avLst/>
            </a:prstGeom>
            <a:solidFill>
              <a:srgbClr val="0000FF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00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248" y="2873"/>
              <a:ext cx="192" cy="192"/>
            </a:xfrm>
            <a:prstGeom prst="ellipse">
              <a:avLst/>
            </a:prstGeom>
            <a:solidFill>
              <a:srgbClr val="FF00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248" y="2537"/>
              <a:ext cx="192" cy="192"/>
            </a:xfrm>
            <a:prstGeom prst="ellipse">
              <a:avLst/>
            </a:prstGeom>
            <a:solidFill>
              <a:srgbClr val="FFCC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4224" y="2873"/>
              <a:ext cx="192" cy="192"/>
            </a:xfrm>
            <a:prstGeom prst="ellipse">
              <a:avLst/>
            </a:prstGeom>
            <a:solidFill>
              <a:srgbClr val="8080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1536" y="2009"/>
              <a:ext cx="192" cy="192"/>
            </a:xfrm>
            <a:prstGeom prst="ellipse">
              <a:avLst/>
            </a:prstGeom>
            <a:solidFill>
              <a:srgbClr val="9900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ellipse">
              <a:avLst/>
            </a:prstGeom>
            <a:solidFill>
              <a:srgbClr val="00FF00"/>
            </a:solidFill>
            <a:ln w="508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/ Confusion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79899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18427" y="5329535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latin typeface="+mj-lt"/>
              </a:rPr>
              <a:t>Cross-validation using data from 4 persons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 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8610600" cy="287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4648200"/>
            <a:ext cx="8534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CEE-7006-4F92-A49D-970E5160B30F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2667000"/>
            <a:ext cx="8763000" cy="3657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Transportation routines via Dynamic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Corbel"/>
                <a:ea typeface="+mn-ea"/>
              </a:rPr>
              <a:t>Bayes</a:t>
            </a: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 Nets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Significant places via Conditional Random Fields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</a:rPr>
              <a:t>Activity recognition projects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Discussion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Given data stream from a wearable GPS unit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Infer</a:t>
            </a:r>
            <a:r>
              <a:rPr lang="en-US" dirty="0" smtClean="0"/>
              <a:t> the user’s location and mode of transportation (foot, car, bus, bike, ...)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Predict</a:t>
            </a:r>
            <a:r>
              <a:rPr lang="en-US" dirty="0" smtClean="0"/>
              <a:t> where user will go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Detect</a:t>
            </a:r>
            <a:r>
              <a:rPr lang="en-US" dirty="0" smtClean="0"/>
              <a:t> novel behavior / user errors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12" descr="g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733800"/>
            <a:ext cx="1447800" cy="1295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152400"/>
            <a:ext cx="44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[Liao-Fox-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AAAI-04, AIJ-07]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-Based Location Estimation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3" descr="allen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1782762"/>
            <a:ext cx="5743575" cy="4541838"/>
          </a:xfrm>
          <a:prstGeom prst="rect">
            <a:avLst/>
          </a:prstGeom>
          <a:noFill/>
        </p:spPr>
      </p:pic>
      <p:pic>
        <p:nvPicPr>
          <p:cNvPr id="9" name="Picture 4" descr="LMN_UW_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44762"/>
            <a:ext cx="2895600" cy="28019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57800" y="76200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[Ferris-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Haehnel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-Fox: RSS-06]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Process Sensor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4081462" cy="4495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GP regression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nonparametric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smooth interpolation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uncertainty estimates</a:t>
            </a:r>
            <a:endParaRPr lang="en-US" sz="2000" dirty="0" smtClean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6D47-7A91-4B6B-AF2E-04AE3846987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4" descr="signal-m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62" y="1600200"/>
            <a:ext cx="3300401" cy="2286000"/>
          </a:xfrm>
          <a:prstGeom prst="rect">
            <a:avLst/>
          </a:prstGeom>
          <a:noFill/>
        </p:spPr>
      </p:pic>
      <p:pic>
        <p:nvPicPr>
          <p:cNvPr id="9" name="Picture 5" descr="signal-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711" y="3886200"/>
            <a:ext cx="3260489" cy="2438400"/>
          </a:xfrm>
          <a:prstGeom prst="rect">
            <a:avLst/>
          </a:prstGeom>
          <a:noFill/>
        </p:spPr>
      </p:pic>
      <p:pic>
        <p:nvPicPr>
          <p:cNvPr id="10" name="Picture 3" descr="signal-d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38300"/>
            <a:ext cx="2971800" cy="2095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80413" y="327660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latin typeface="+mj-lt"/>
              </a:rPr>
              <a:t>Mean</a:t>
            </a:r>
            <a:endParaRPr lang="en-US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58674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smtClean="0">
                <a:latin typeface="+mj-lt"/>
              </a:rPr>
              <a:t>Variance</a:t>
            </a: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71AE-12C9-4FA4-B65A-AEEB47DE916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gp-wifiloc-in-out-labele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7526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Multi-Sensor Unit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89D2-912A-4D06-B955-068C22A8D33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1039"/>
          <p:cNvPicPr>
            <a:picLocks noChangeAspect="1" noChangeArrowheads="1"/>
          </p:cNvPicPr>
          <p:nvPr/>
        </p:nvPicPr>
        <p:blipFill>
          <a:blip r:embed="rId2" cstate="print"/>
          <a:srcRect l="7001" t="6850" r="3999" b="5255"/>
          <a:stretch>
            <a:fillRect/>
          </a:stretch>
        </p:blipFill>
        <p:spPr bwMode="auto">
          <a:xfrm>
            <a:off x="5029200" y="1981200"/>
            <a:ext cx="3124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1041"/>
          <p:cNvSpPr>
            <a:spLocks noChangeShapeType="1"/>
          </p:cNvSpPr>
          <p:nvPr/>
        </p:nvSpPr>
        <p:spPr bwMode="auto">
          <a:xfrm flipV="1">
            <a:off x="7696200" y="22860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042"/>
          <p:cNvSpPr txBox="1">
            <a:spLocks noChangeArrowheads="1"/>
          </p:cNvSpPr>
          <p:nvPr/>
        </p:nvSpPr>
        <p:spPr bwMode="auto">
          <a:xfrm>
            <a:off x="8001000" y="1981200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Battery</a:t>
            </a:r>
          </a:p>
        </p:txBody>
      </p:sp>
      <p:sp>
        <p:nvSpPr>
          <p:cNvPr id="11" name="Line 1043"/>
          <p:cNvSpPr>
            <a:spLocks noChangeShapeType="1"/>
          </p:cNvSpPr>
          <p:nvPr/>
        </p:nvSpPr>
        <p:spPr bwMode="auto">
          <a:xfrm>
            <a:off x="6705600" y="41910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044"/>
          <p:cNvSpPr>
            <a:spLocks noChangeShapeType="1"/>
          </p:cNvSpPr>
          <p:nvPr/>
        </p:nvSpPr>
        <p:spPr bwMode="auto">
          <a:xfrm flipH="1">
            <a:off x="5029200" y="3276600"/>
            <a:ext cx="228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045"/>
          <p:cNvSpPr txBox="1">
            <a:spLocks noChangeArrowheads="1"/>
          </p:cNvSpPr>
          <p:nvPr/>
        </p:nvSpPr>
        <p:spPr bwMode="auto">
          <a:xfrm>
            <a:off x="6781800" y="163195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Camera 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on ribbon cable)</a:t>
            </a: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6019800" y="4648200"/>
            <a:ext cx="1404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GPS receiver</a:t>
            </a:r>
          </a:p>
        </p:txBody>
      </p:sp>
      <p:sp>
        <p:nvSpPr>
          <p:cNvPr id="15" name="Text Box 1047"/>
          <p:cNvSpPr txBox="1">
            <a:spLocks noChangeArrowheads="1"/>
          </p:cNvSpPr>
          <p:nvPr/>
        </p:nvSpPr>
        <p:spPr bwMode="auto">
          <a:xfrm>
            <a:off x="4495800" y="4176713"/>
            <a:ext cx="121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iMote2 +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two sensor </a:t>
            </a:r>
            <a:r>
              <a:rPr lang="en-US" sz="1800" dirty="0" smtClean="0">
                <a:latin typeface="+mn-lt"/>
              </a:rPr>
              <a:t>boards</a:t>
            </a:r>
            <a:endParaRPr lang="en-US" sz="1800" dirty="0">
              <a:latin typeface="+mn-lt"/>
            </a:endParaRPr>
          </a:p>
        </p:txBody>
      </p:sp>
      <p:sp>
        <p:nvSpPr>
          <p:cNvPr id="16" name="Line 1048"/>
          <p:cNvSpPr>
            <a:spLocks noChangeShapeType="1"/>
          </p:cNvSpPr>
          <p:nvPr/>
        </p:nvSpPr>
        <p:spPr bwMode="auto">
          <a:xfrm flipV="1">
            <a:off x="6248400" y="1905000"/>
            <a:ext cx="5334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" name="Picture 1027"/>
          <p:cNvPicPr>
            <a:picLocks noChangeAspect="1" noChangeArrowheads="1"/>
          </p:cNvPicPr>
          <p:nvPr/>
        </p:nvPicPr>
        <p:blipFill>
          <a:blip r:embed="rId3" cstate="print"/>
          <a:srcRect l="5859" t="12500" r="16508" b="19444"/>
          <a:stretch>
            <a:fillRect/>
          </a:stretch>
        </p:blipFill>
        <p:spPr bwMode="auto">
          <a:xfrm>
            <a:off x="381000" y="2057400"/>
            <a:ext cx="29718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ine 1028"/>
          <p:cNvSpPr>
            <a:spLocks noChangeShapeType="1"/>
          </p:cNvSpPr>
          <p:nvPr/>
        </p:nvSpPr>
        <p:spPr bwMode="auto">
          <a:xfrm flipV="1">
            <a:off x="3124200" y="1981200"/>
            <a:ext cx="228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030"/>
          <p:cNvSpPr>
            <a:spLocks noChangeShapeType="1"/>
          </p:cNvSpPr>
          <p:nvPr/>
        </p:nvSpPr>
        <p:spPr bwMode="auto">
          <a:xfrm flipH="1">
            <a:off x="1295400" y="3200400"/>
            <a:ext cx="8382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457200" y="3625850"/>
            <a:ext cx="1334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Microphone</a:t>
            </a:r>
            <a:endParaRPr lang="en-US" sz="1600" dirty="0">
              <a:latin typeface="+mn-lt"/>
            </a:endParaRPr>
          </a:p>
        </p:txBody>
      </p:sp>
      <p:sp>
        <p:nvSpPr>
          <p:cNvPr id="21" name="Line 1032"/>
          <p:cNvSpPr>
            <a:spLocks noChangeShapeType="1"/>
          </p:cNvSpPr>
          <p:nvPr/>
        </p:nvSpPr>
        <p:spPr bwMode="auto">
          <a:xfrm flipV="1">
            <a:off x="2667000" y="2971800"/>
            <a:ext cx="6096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033"/>
          <p:cNvSpPr>
            <a:spLocks noChangeShapeType="1"/>
          </p:cNvSpPr>
          <p:nvPr/>
        </p:nvSpPr>
        <p:spPr bwMode="auto">
          <a:xfrm flipV="1">
            <a:off x="2743200" y="1981200"/>
            <a:ext cx="457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034"/>
          <p:cNvSpPr>
            <a:spLocks noChangeShapeType="1"/>
          </p:cNvSpPr>
          <p:nvPr/>
        </p:nvSpPr>
        <p:spPr bwMode="auto">
          <a:xfrm>
            <a:off x="2895600" y="3505200"/>
            <a:ext cx="381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035"/>
          <p:cNvSpPr txBox="1">
            <a:spLocks noChangeArrowheads="1"/>
          </p:cNvSpPr>
          <p:nvPr/>
        </p:nvSpPr>
        <p:spPr bwMode="auto">
          <a:xfrm>
            <a:off x="3200400" y="3625850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Camera</a:t>
            </a:r>
            <a:endParaRPr lang="en-US" sz="1600" dirty="0">
              <a:latin typeface="+mn-lt"/>
            </a:endParaRPr>
          </a:p>
        </p:txBody>
      </p:sp>
      <p:sp>
        <p:nvSpPr>
          <p:cNvPr id="25" name="Text Box 1036"/>
          <p:cNvSpPr txBox="1">
            <a:spLocks noChangeArrowheads="1"/>
          </p:cNvSpPr>
          <p:nvPr/>
        </p:nvSpPr>
        <p:spPr bwMode="auto">
          <a:xfrm>
            <a:off x="3179763" y="2787650"/>
            <a:ext cx="895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Light </a:t>
            </a:r>
          </a:p>
          <a:p>
            <a:pPr algn="l"/>
            <a:r>
              <a:rPr lang="en-US" sz="1600" dirty="0"/>
              <a:t>sensors</a:t>
            </a:r>
          </a:p>
        </p:txBody>
      </p:sp>
      <p:sp>
        <p:nvSpPr>
          <p:cNvPr id="26" name="Line 1037"/>
          <p:cNvSpPr>
            <a:spLocks noChangeShapeType="1"/>
          </p:cNvSpPr>
          <p:nvPr/>
        </p:nvSpPr>
        <p:spPr bwMode="auto">
          <a:xfrm flipH="1">
            <a:off x="1295400" y="2514600"/>
            <a:ext cx="4572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lg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1038"/>
          <p:cNvSpPr txBox="1">
            <a:spLocks noChangeArrowheads="1"/>
          </p:cNvSpPr>
          <p:nvPr/>
        </p:nvSpPr>
        <p:spPr bwMode="auto">
          <a:xfrm>
            <a:off x="381000" y="2362200"/>
            <a:ext cx="928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2 GB </a:t>
            </a:r>
          </a:p>
          <a:p>
            <a:pPr algn="l"/>
            <a:r>
              <a:rPr lang="en-US" sz="1800" dirty="0" smtClean="0">
                <a:latin typeface="+mn-lt"/>
              </a:rPr>
              <a:t>SD card</a:t>
            </a:r>
            <a:endParaRPr lang="en-US" sz="1800" dirty="0">
              <a:latin typeface="+mn-lt"/>
            </a:endParaRPr>
          </a:p>
        </p:txBody>
      </p:sp>
      <p:sp>
        <p:nvSpPr>
          <p:cNvPr id="28" name="Text Box 1036"/>
          <p:cNvSpPr txBox="1">
            <a:spLocks noChangeArrowheads="1"/>
          </p:cNvSpPr>
          <p:nvPr/>
        </p:nvSpPr>
        <p:spPr bwMode="auto">
          <a:xfrm>
            <a:off x="2971800" y="1600200"/>
            <a:ext cx="15295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Indicator LEDs</a:t>
            </a:r>
            <a:endParaRPr lang="en-US" sz="1600" dirty="0"/>
          </a:p>
        </p:txBody>
      </p:sp>
      <p:sp>
        <p:nvSpPr>
          <p:cNvPr id="30" name="Content Placeholder 5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14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</a:rPr>
              <a:t>Records 4 hours of </a:t>
            </a:r>
            <a:r>
              <a:rPr lang="en-US" dirty="0" smtClean="0"/>
              <a:t>audio, images (1/sec), GPS, and sensor data (accelerometer, barometric pressure, light intensity, gyroscope, magnetometer)</a:t>
            </a: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3" descr="allen-ce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727200"/>
            <a:ext cx="2514600" cy="2311400"/>
          </a:xfrm>
          <a:prstGeom prst="rect">
            <a:avLst/>
          </a:prstGeom>
          <a:noFill/>
        </p:spPr>
      </p:pic>
      <p:pic>
        <p:nvPicPr>
          <p:cNvPr id="8" name="Picture 4" descr="Activty Label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95450"/>
            <a:ext cx="5943600" cy="4629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71295" y="147935"/>
            <a:ext cx="322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Courtesy of G. 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Borriello</a:t>
            </a:r>
            <a:endParaRPr lang="en-US" dirty="0" smtClean="0"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 Model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79AA-EE9F-4E0E-911A-D5C610A43A7C}" type="slidenum">
              <a:rPr lang="en-US"/>
              <a:pPr/>
              <a:t>55</a:t>
            </a:fld>
            <a:endParaRPr lang="en-US"/>
          </a:p>
        </p:txBody>
      </p:sp>
      <p:pic>
        <p:nvPicPr>
          <p:cNvPr id="90116" name="Picture 4" descr="gen-mod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52222"/>
            <a:ext cx="5867400" cy="4242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09600" y="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4500" b="1" dirty="0" smtClean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0"/>
            <a:ext cx="6238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Subramanya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-Raj-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Bilmes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-Fox: UAI-06, ISRR-06]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idx="1"/>
          </p:nvPr>
        </p:nvSpPr>
        <p:spPr>
          <a:xfrm>
            <a:off x="228600" y="2590800"/>
            <a:ext cx="7696200" cy="8382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Boosted </a:t>
            </a:r>
            <a:r>
              <a:rPr lang="en-US" sz="2400" dirty="0" err="1" smtClean="0"/>
              <a:t>cassifiers</a:t>
            </a:r>
            <a:r>
              <a:rPr lang="en-US" sz="2400" dirty="0" smtClean="0"/>
              <a:t> </a:t>
            </a:r>
            <a:r>
              <a:rPr lang="en-US" sz="2000" dirty="0" smtClean="0"/>
              <a:t>[Lester-</a:t>
            </a:r>
            <a:r>
              <a:rPr lang="en-US" sz="2000" dirty="0" err="1" smtClean="0"/>
              <a:t>Choudhury</a:t>
            </a:r>
            <a:r>
              <a:rPr lang="en-US" sz="2000" dirty="0" smtClean="0"/>
              <a:t>-</a:t>
            </a:r>
            <a:r>
              <a:rPr lang="en-US" sz="2000" dirty="0" err="1" smtClean="0"/>
              <a:t>etAl</a:t>
            </a:r>
            <a:r>
              <a:rPr lang="en-US" sz="2000" dirty="0" smtClean="0"/>
              <a:t>: IJCAI-05]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400" dirty="0" smtClean="0"/>
              <a:t>Virtual evidence boosting </a:t>
            </a:r>
            <a:r>
              <a:rPr lang="en-US" sz="2000" dirty="0" smtClean="0"/>
              <a:t>[Liao-</a:t>
            </a:r>
            <a:r>
              <a:rPr lang="en-US" sz="2000" dirty="0" err="1" smtClean="0"/>
              <a:t>Choudhury</a:t>
            </a:r>
            <a:r>
              <a:rPr lang="en-US" sz="2000" dirty="0" smtClean="0"/>
              <a:t>-Fox-</a:t>
            </a:r>
            <a:r>
              <a:rPr lang="en-US" sz="2000" dirty="0" err="1" smtClean="0"/>
              <a:t>Kautz</a:t>
            </a:r>
            <a:r>
              <a:rPr lang="en-US" sz="2000" dirty="0" smtClean="0"/>
              <a:t>: IJCAI-07]</a:t>
            </a: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16200000" flipH="1">
            <a:off x="4057650" y="3448050"/>
            <a:ext cx="990600" cy="9525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3"/>
          <p:cNvSpPr>
            <a:spLocks noChangeArrowheads="1"/>
          </p:cNvSpPr>
          <p:nvPr/>
        </p:nvSpPr>
        <p:spPr bwMode="auto">
          <a:xfrm>
            <a:off x="1524000" y="5943600"/>
            <a:ext cx="563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+mn-lt"/>
              </a:rPr>
              <a:t>Accuracy</a:t>
            </a:r>
            <a:r>
              <a:rPr lang="en-US" dirty="0" smtClean="0">
                <a:latin typeface="+mn-lt"/>
              </a:rPr>
              <a:t>: 88% activities, 93% environment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Visualization / Summarization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89D2-912A-4D06-B955-068C22A8D33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83745"/>
            <a:ext cx="6115199" cy="489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32"/>
          <p:cNvSpPr txBox="1">
            <a:spLocks noChangeArrowheads="1"/>
          </p:cNvSpPr>
          <p:nvPr/>
        </p:nvSpPr>
        <p:spPr bwMode="auto">
          <a:xfrm>
            <a:off x="5029200" y="2482850"/>
            <a:ext cx="15712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chemeClr val="accent2"/>
                </a:solidFill>
                <a:latin typeface="+mn-lt"/>
              </a:rPr>
              <a:t>GPS traces</a:t>
            </a:r>
          </a:p>
        </p:txBody>
      </p:sp>
      <p:sp>
        <p:nvSpPr>
          <p:cNvPr id="12" name="Text Box 1033"/>
          <p:cNvSpPr txBox="1">
            <a:spLocks noChangeArrowheads="1"/>
          </p:cNvSpPr>
          <p:nvPr/>
        </p:nvSpPr>
        <p:spPr bwMode="auto">
          <a:xfrm>
            <a:off x="7269163" y="3397250"/>
            <a:ext cx="1907702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solidFill>
                  <a:schemeClr val="accent2"/>
                </a:solidFill>
                <a:latin typeface="+mn-lt"/>
              </a:rPr>
              <a:t>Image sequence</a:t>
            </a:r>
          </a:p>
          <a:p>
            <a:pPr algn="l" eaLnBrk="0" hangingPunct="0"/>
            <a:r>
              <a:rPr lang="en-US" sz="2000" dirty="0">
                <a:solidFill>
                  <a:schemeClr val="accent2"/>
                </a:solidFill>
                <a:latin typeface="+mn-lt"/>
              </a:rPr>
              <a:t>(currently in car)</a:t>
            </a:r>
          </a:p>
        </p:txBody>
      </p:sp>
      <p:sp>
        <p:nvSpPr>
          <p:cNvPr id="13" name="Text Box 1034"/>
          <p:cNvSpPr txBox="1">
            <a:spLocks noChangeArrowheads="1"/>
          </p:cNvSpPr>
          <p:nvPr/>
        </p:nvSpPr>
        <p:spPr bwMode="auto">
          <a:xfrm>
            <a:off x="6019800" y="5530850"/>
            <a:ext cx="3139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solidFill>
                  <a:schemeClr val="accent2"/>
                </a:solidFill>
                <a:latin typeface="+mn-lt"/>
              </a:rPr>
              <a:t>Timeline of soldier activities</a:t>
            </a:r>
          </a:p>
        </p:txBody>
      </p:sp>
      <p:sp>
        <p:nvSpPr>
          <p:cNvPr id="14" name="Line 1035"/>
          <p:cNvSpPr>
            <a:spLocks noChangeShapeType="1"/>
          </p:cNvSpPr>
          <p:nvPr/>
        </p:nvSpPr>
        <p:spPr bwMode="auto">
          <a:xfrm flipH="1">
            <a:off x="4267200" y="2711450"/>
            <a:ext cx="838200" cy="2286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036"/>
          <p:cNvSpPr>
            <a:spLocks noChangeShapeType="1"/>
          </p:cNvSpPr>
          <p:nvPr/>
        </p:nvSpPr>
        <p:spPr bwMode="auto">
          <a:xfrm flipH="1">
            <a:off x="6553200" y="3702050"/>
            <a:ext cx="762000" cy="609600"/>
          </a:xfrm>
          <a:prstGeom prst="line">
            <a:avLst/>
          </a:prstGeom>
          <a:noFill/>
          <a:ln w="444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" name="Picture 15" descr="CIMG1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315118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RFID Tags for In-Home Activity Recognition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71AE-12C9-4FA4-B65A-AEEB47DE916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85975"/>
            <a:ext cx="1130300" cy="157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3992562"/>
            <a:ext cx="2309813" cy="2268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724025"/>
            <a:ext cx="2274887" cy="1704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22893" y="1544637"/>
            <a:ext cx="1921107" cy="3179763"/>
          </a:xfrm>
          <a:prstGeom prst="rect">
            <a:avLst/>
          </a:prstGeom>
          <a:noFill/>
          <a:ln/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75092" y="5562600"/>
            <a:ext cx="5545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[Patterson-Fox-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Kautz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-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Philipose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ISWC-05]</a:t>
            </a:r>
          </a:p>
          <a:p>
            <a:pPr eaLnBrk="1" hangingPunct="1"/>
            <a:r>
              <a:rPr lang="en-US" dirty="0" smtClean="0">
                <a:solidFill>
                  <a:schemeClr val="accent5"/>
                </a:solidFill>
                <a:latin typeface="+mj-lt"/>
              </a:rPr>
              <a:t>[</a:t>
            </a:r>
            <a:r>
              <a:rPr lang="en-US" dirty="0" err="1" smtClean="0">
                <a:solidFill>
                  <a:schemeClr val="accent5"/>
                </a:solidFill>
                <a:latin typeface="+mj-lt"/>
              </a:rPr>
              <a:t>Philipose-Fishkin-etAl</a:t>
            </a:r>
            <a:r>
              <a:rPr lang="en-US" dirty="0" smtClean="0">
                <a:solidFill>
                  <a:schemeClr val="accent5"/>
                </a:solidFill>
                <a:latin typeface="+mj-lt"/>
              </a:rPr>
              <a:t>: Pervasive-04]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1" flipH="1">
            <a:off x="4648201" y="3276600"/>
            <a:ext cx="2745883" cy="20573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Breakfast Activities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E71AE-12C9-4FA4-B65A-AEEB47DE916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3" descr="IJCAI Interruption Experiments -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114550" cy="2819400"/>
          </a:xfrm>
          <a:prstGeom prst="rect">
            <a:avLst/>
          </a:prstGeom>
          <a:noFill/>
        </p:spPr>
      </p:pic>
      <p:pic>
        <p:nvPicPr>
          <p:cNvPr id="7" name="Picture 4" descr="IJCAI Interruption Experiments - 8"/>
          <p:cNvPicPr>
            <a:picLocks noChangeAspect="1" noChangeArrowheads="1"/>
          </p:cNvPicPr>
          <p:nvPr/>
        </p:nvPicPr>
        <p:blipFill>
          <a:blip r:embed="rId3"/>
          <a:srcRect b="17117"/>
          <a:stretch>
            <a:fillRect/>
          </a:stretch>
        </p:blipFill>
        <p:spPr bwMode="auto">
          <a:xfrm>
            <a:off x="457200" y="4572000"/>
            <a:ext cx="2819400" cy="1752600"/>
          </a:xfrm>
          <a:prstGeom prst="rect">
            <a:avLst/>
          </a:prstGeom>
          <a:noFill/>
        </p:spPr>
      </p:pic>
      <p:pic>
        <p:nvPicPr>
          <p:cNvPr id="8" name="Picture 5" descr="IJCAI Interruption Experiments -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362200"/>
            <a:ext cx="47498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tIns="32146"/>
          <a:lstStyle/>
          <a:p>
            <a:fld id="{322E0310-8A4D-4001-8CD7-BA40C7D48F52}" type="slidenum">
              <a:rPr lang="en-US"/>
              <a:pPr/>
              <a:t>59</a:t>
            </a:fld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2634" y="1481372"/>
            <a:ext cx="7261766" cy="53766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 tIns="32146" bIns="32146">
            <a:normAutofit/>
          </a:bodyPr>
          <a:lstStyle/>
          <a:p>
            <a:pPr>
              <a:tabLst>
                <a:tab pos="1080454" algn="l"/>
              </a:tabLst>
            </a:pPr>
            <a:r>
              <a:rPr lang="en-US" dirty="0" smtClean="0"/>
              <a:t>Sample RFID Sequence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GPS-Tracking Is NOT Trivial 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en-US" dirty="0" smtClean="0"/>
              <a:t>Dead and semi-dead zones near buildings, trees, </a:t>
            </a:r>
            <a:r>
              <a:rPr lang="en-US" i="1" dirty="0" smtClean="0"/>
              <a:t>etc</a:t>
            </a:r>
            <a:r>
              <a:rPr lang="en-US" dirty="0" smtClean="0"/>
              <a:t>.</a:t>
            </a:r>
          </a:p>
          <a:p>
            <a:pPr>
              <a:spcBef>
                <a:spcPct val="60000"/>
              </a:spcBef>
            </a:pPr>
            <a:r>
              <a:rPr lang="en-US" dirty="0" smtClean="0"/>
              <a:t>Sparse measurements inside vehicles, especially bus</a:t>
            </a:r>
          </a:p>
          <a:p>
            <a:pPr>
              <a:spcBef>
                <a:spcPct val="60000"/>
              </a:spcBef>
            </a:pPr>
            <a:r>
              <a:rPr lang="en-US" dirty="0" smtClean="0"/>
              <a:t>Multi-path propagation</a:t>
            </a:r>
          </a:p>
          <a:p>
            <a:pPr>
              <a:spcBef>
                <a:spcPct val="60000"/>
              </a:spcBef>
            </a:pPr>
            <a:r>
              <a:rPr lang="en-US" dirty="0" smtClean="0"/>
              <a:t>Inaccurate street map</a:t>
            </a:r>
          </a:p>
          <a:p>
            <a:pPr>
              <a:spcBef>
                <a:spcPct val="60000"/>
              </a:spcBef>
            </a:pPr>
            <a:r>
              <a:rPr lang="en-US" dirty="0" smtClean="0"/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632D-E4FB-4FC2-8A63-2FFDEC360A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1752600"/>
            <a:ext cx="8915400" cy="4953000"/>
          </a:xfrm>
          <a:prstGeom prst="rect">
            <a:avLst/>
          </a:prstGeom>
        </p:spPr>
        <p:txBody>
          <a:bodyPr vert="horz" lIns="54864" tIns="91440" rIns="64291" bIns="32146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lang="en-US" sz="3200" dirty="0" smtClean="0">
              <a:latin typeface="+mn-lt"/>
              <a:ea typeface="+mn-ea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r>
              <a:rPr lang="en-US" sz="2600" dirty="0" smtClean="0">
                <a:latin typeface="+mn-lt"/>
                <a:ea typeface="+mn-ea"/>
              </a:rPr>
              <a:t>P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erforms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 aggregation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smoothing over object types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>
                <a:tab pos="741138" algn="l"/>
                <a:tab pos="741138" algn="l"/>
                <a:tab pos="741138" algn="l"/>
                <a:tab pos="741138" algn="l"/>
                <a:tab pos="741138" algn="l"/>
                <a:tab pos="741138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29400" y="1775191"/>
            <a:ext cx="2514600" cy="462560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Accuracy: 88%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SED: 6.4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tIns="32146"/>
          <a:lstStyle/>
          <a:p>
            <a:fld id="{322E0310-8A4D-4001-8CD7-BA40C7D48F52}" type="slidenum">
              <a:rPr lang="en-US"/>
              <a:pPr/>
              <a:t>60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Estimate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8325" y="1524000"/>
            <a:ext cx="5832475" cy="4267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5486400"/>
            <a:ext cx="853440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5CEE-7006-4F92-A49D-970E5160B30F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2667000"/>
            <a:ext cx="8763000" cy="3657600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Transportation routines via Dynamic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Corbel"/>
                <a:ea typeface="+mn-ea"/>
              </a:rPr>
              <a:t>Bayes</a:t>
            </a: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 Nets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Significant places via Conditional Random Fields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</a:rPr>
              <a:t>Activity recognition projects</a:t>
            </a:r>
          </a:p>
          <a:p>
            <a:pPr marL="438912" indent="-320040" eaLnBrk="1" fontAlgn="auto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rgbClr val="F0AD00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ysClr val="windowText" lastClr="000000"/>
                </a:solidFill>
                <a:latin typeface="Corbel"/>
                <a:ea typeface="+mn-ea"/>
              </a:rPr>
              <a:t>Discussion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Graph-based representation </a:t>
            </a:r>
            <a:r>
              <a:rPr lang="en-US" dirty="0" smtClean="0"/>
              <a:t>well suited to compactly represent and learn motion patterns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Hierarchical graphical models (DBN, CRF) </a:t>
            </a:r>
            <a:r>
              <a:rPr lang="en-US" dirty="0" smtClean="0"/>
              <a:t>powerful tools for bridging gap between continuous sensor data and abstract states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Conditional Random Fields </a:t>
            </a:r>
            <a:r>
              <a:rPr lang="en-US" dirty="0" smtClean="0"/>
              <a:t>can handle high-dimensional / dependent feature vectors</a:t>
            </a:r>
          </a:p>
          <a:p>
            <a:pPr marL="342900" indent="-342900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solidFill>
                  <a:schemeClr val="accent3"/>
                </a:solidFill>
              </a:rPr>
              <a:t>Sensor-based activity recognition is an exciting research area with potentially huge impact!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13E5-F12C-455D-B687-038F52BC68A7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Graph-based Location Estimation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Map is directed graph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Location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Edge e</a:t>
            </a:r>
          </a:p>
          <a:p>
            <a:pPr lvl="1"/>
            <a:r>
              <a:rPr lang="en-US" dirty="0" smtClean="0"/>
              <a:t>Distance d from start of edge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Prediction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Move along edges according to velocity model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Correction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Update estimate based on GPS reading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632D-E4FB-4FC2-8A63-2FFDEC360A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Bayesian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573 AU-08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Dieter Fox: Activity Recognition From Wearable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0704-35F0-4A40-BC75-521FE4FE1E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72200" y="3902075"/>
            <a:ext cx="158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GPS reading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1336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z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648200" y="3886200"/>
            <a:ext cx="6096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z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2925763"/>
            <a:ext cx="2950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>
                <a:latin typeface="+mn-lt"/>
              </a:rPr>
              <a:t>Edge, velocity, position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336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>
                <a:latin typeface="Arial" charset="0"/>
              </a:rPr>
              <a:t>x</a:t>
            </a:r>
            <a:r>
              <a:rPr lang="en-US" sz="2000" i="0" baseline="-25000" dirty="0">
                <a:latin typeface="Arial" charset="0"/>
              </a:rPr>
              <a:t>k-1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48200" y="2909888"/>
            <a:ext cx="6096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tIns="0" bIns="9144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2000" i="0" dirty="0" err="1">
                <a:latin typeface="Arial" charset="0"/>
              </a:rPr>
              <a:t>x</a:t>
            </a:r>
            <a:r>
              <a:rPr lang="en-US" sz="2000" i="0" baseline="-25000" dirty="0" err="1">
                <a:latin typeface="Arial" charset="0"/>
              </a:rPr>
              <a:t>k</a:t>
            </a:r>
            <a:endParaRPr lang="en-US" sz="2000" i="0" baseline="-25000" dirty="0">
              <a:latin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4384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953000" y="3352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743200" y="3124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936750" y="45100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 dirty="0">
                <a:latin typeface="Arial" charset="0"/>
              </a:rPr>
              <a:t>Time k-1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40250" y="44958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 i="0">
                <a:latin typeface="Arial" charset="0"/>
              </a:rPr>
              <a:t>Time 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4400" y="549658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Task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Estimate posterior over </a:t>
            </a:r>
            <a:r>
              <a:rPr lang="en-US" sz="2800" dirty="0" smtClean="0">
                <a:latin typeface="+mj-lt"/>
              </a:rPr>
              <a:t>hidden </a:t>
            </a:r>
            <a:r>
              <a:rPr lang="en-US" sz="2800" dirty="0" smtClean="0">
                <a:latin typeface="+mj-lt"/>
              </a:rPr>
              <a:t>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sonar-floor-globa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00200"/>
            <a:ext cx="6715125" cy="4967287"/>
          </a:xfrm>
          <a:prstGeom prst="rect">
            <a:avLst/>
          </a:prstGeom>
          <a:noFill/>
          <a:ln w="508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374211" name="Freeform 3"/>
          <p:cNvSpPr>
            <a:spLocks/>
          </p:cNvSpPr>
          <p:nvPr/>
        </p:nvSpPr>
        <p:spPr bwMode="auto">
          <a:xfrm>
            <a:off x="3100388" y="2133600"/>
            <a:ext cx="1674812" cy="1549400"/>
          </a:xfrm>
          <a:custGeom>
            <a:avLst/>
            <a:gdLst>
              <a:gd name="T0" fmla="*/ 2147483647 w 1055"/>
              <a:gd name="T1" fmla="*/ 2147483647 h 976"/>
              <a:gd name="T2" fmla="*/ 2147483647 w 1055"/>
              <a:gd name="T3" fmla="*/ 2147483647 h 976"/>
              <a:gd name="T4" fmla="*/ 2147483647 w 1055"/>
              <a:gd name="T5" fmla="*/ 2147483647 h 976"/>
              <a:gd name="T6" fmla="*/ 2147483647 w 1055"/>
              <a:gd name="T7" fmla="*/ 2147483647 h 976"/>
              <a:gd name="T8" fmla="*/ 2147483647 w 1055"/>
              <a:gd name="T9" fmla="*/ 2147483647 h 976"/>
              <a:gd name="T10" fmla="*/ 2147483647 w 1055"/>
              <a:gd name="T11" fmla="*/ 2147483647 h 976"/>
              <a:gd name="T12" fmla="*/ 2147483647 w 1055"/>
              <a:gd name="T13" fmla="*/ 2147483647 h 976"/>
              <a:gd name="T14" fmla="*/ 2147483647 w 1055"/>
              <a:gd name="T15" fmla="*/ 2147483647 h 976"/>
              <a:gd name="T16" fmla="*/ 2147483647 w 1055"/>
              <a:gd name="T17" fmla="*/ 2147483647 h 976"/>
              <a:gd name="T18" fmla="*/ 2147483647 w 1055"/>
              <a:gd name="T19" fmla="*/ 0 h 9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5"/>
              <a:gd name="T31" fmla="*/ 0 h 976"/>
              <a:gd name="T32" fmla="*/ 1055 w 1055"/>
              <a:gd name="T33" fmla="*/ 976 h 9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5" h="976">
                <a:moveTo>
                  <a:pt x="1055" y="968"/>
                </a:moveTo>
                <a:cubicBezTo>
                  <a:pt x="922" y="969"/>
                  <a:pt x="427" y="976"/>
                  <a:pt x="255" y="976"/>
                </a:cubicBezTo>
                <a:cubicBezTo>
                  <a:pt x="83" y="976"/>
                  <a:pt x="46" y="976"/>
                  <a:pt x="23" y="968"/>
                </a:cubicBezTo>
                <a:cubicBezTo>
                  <a:pt x="0" y="960"/>
                  <a:pt x="102" y="936"/>
                  <a:pt x="119" y="928"/>
                </a:cubicBezTo>
                <a:cubicBezTo>
                  <a:pt x="136" y="920"/>
                  <a:pt x="90" y="925"/>
                  <a:pt x="127" y="920"/>
                </a:cubicBezTo>
                <a:cubicBezTo>
                  <a:pt x="164" y="915"/>
                  <a:pt x="282" y="916"/>
                  <a:pt x="343" y="896"/>
                </a:cubicBezTo>
                <a:cubicBezTo>
                  <a:pt x="404" y="876"/>
                  <a:pt x="460" y="849"/>
                  <a:pt x="495" y="800"/>
                </a:cubicBezTo>
                <a:cubicBezTo>
                  <a:pt x="530" y="751"/>
                  <a:pt x="543" y="669"/>
                  <a:pt x="551" y="600"/>
                </a:cubicBezTo>
                <a:cubicBezTo>
                  <a:pt x="559" y="531"/>
                  <a:pt x="552" y="484"/>
                  <a:pt x="543" y="384"/>
                </a:cubicBezTo>
                <a:cubicBezTo>
                  <a:pt x="534" y="284"/>
                  <a:pt x="502" y="67"/>
                  <a:pt x="495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 type="none" w="sm" len="sm"/>
            <a:tailEnd type="stealth" w="lg" len="med"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120000"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</a:rPr>
              <a:t>Particle Filter Based Estimation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4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2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4210"/>
                </p:tgtEl>
              </p:cMediaNode>
            </p:video>
          </p:childTnLst>
        </p:cTn>
      </p:par>
    </p:tnLst>
    <p:bldLst>
      <p:bldP spid="13742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7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0070C0"/>
      </a:accent2>
      <a:accent3>
        <a:srgbClr val="D8243D"/>
      </a:accent3>
      <a:accent4>
        <a:srgbClr val="479249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19050">
          <a:solidFill>
            <a:schemeClr val="tx1"/>
          </a:solidFill>
          <a:miter lim="800000"/>
          <a:headEnd/>
          <a:tailEnd/>
        </a:ln>
      </a:spPr>
      <a:bodyPr wrap="none" lIns="0" tIns="0" rIns="0" bIns="0" rtlCol="0" anchor="ctr">
        <a:spAutoFit/>
      </a:bodyPr>
      <a:lstStyle>
        <a:defPPr algn="ctr" eaLnBrk="0" hangingPunct="0">
          <a:lnSpc>
            <a:spcPct val="100000"/>
          </a:lnSpc>
          <a:spcBef>
            <a:spcPct val="0"/>
          </a:spcBef>
          <a:buClrTx/>
          <a:buSzTx/>
          <a:defRPr i="0" dirty="0">
            <a:solidFill>
              <a:schemeClr val="accent1"/>
            </a:solidFill>
            <a:latin typeface="+mn-lt"/>
          </a:defRPr>
        </a:defPPr>
      </a:lst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eaLnBrk="1" hangingPunct="1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24169</TotalTime>
  <Words>2622</Words>
  <Application>Microsoft PowerPoint</Application>
  <PresentationFormat>On-screen Show (4:3)</PresentationFormat>
  <Paragraphs>787</Paragraphs>
  <Slides>62</Slides>
  <Notes>13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Module</vt:lpstr>
      <vt:lpstr>Equation</vt:lpstr>
      <vt:lpstr>Activity Recognition From Wearable Sensors</vt:lpstr>
      <vt:lpstr>Acknowledgments</vt:lpstr>
      <vt:lpstr>Assisted Cognition Project</vt:lpstr>
      <vt:lpstr>Outline</vt:lpstr>
      <vt:lpstr>Task</vt:lpstr>
      <vt:lpstr>GPS-Tracking Is NOT Trivial </vt:lpstr>
      <vt:lpstr>Graph-based Location Estimation</vt:lpstr>
      <vt:lpstr>Dynamic Bayesian Network</vt:lpstr>
      <vt:lpstr>Particle Filter Based Estimation</vt:lpstr>
      <vt:lpstr>Kalman Filtering on a Graph: Prediction Step</vt:lpstr>
      <vt:lpstr>Kalman Filtering on a Graph: Correction Step</vt:lpstr>
      <vt:lpstr>Kalman Filtering on a Graph: Correction Step</vt:lpstr>
      <vt:lpstr>Kalman Filtering on a Graph: Correction Step</vt:lpstr>
      <vt:lpstr>Dynamic Bayesian Network</vt:lpstr>
      <vt:lpstr>Geographic Information Systems</vt:lpstr>
      <vt:lpstr>Rao-Blackwellised Particle Filter</vt:lpstr>
      <vt:lpstr>Tracking Example</vt:lpstr>
      <vt:lpstr>Dynamic Bayesian Network</vt:lpstr>
      <vt:lpstr>Infer Mode of Transportation</vt:lpstr>
      <vt:lpstr>Infer Location and Transportation</vt:lpstr>
      <vt:lpstr>Transportation Routines</vt:lpstr>
      <vt:lpstr>Hierarchical Model</vt:lpstr>
      <vt:lpstr>Unsupervised Model Learning</vt:lpstr>
      <vt:lpstr>Predict Goal and Path</vt:lpstr>
      <vt:lpstr>Learned Transition Parameters</vt:lpstr>
      <vt:lpstr>Prediction Capabilities</vt:lpstr>
      <vt:lpstr>Detect Atypical Behavior and User Errors</vt:lpstr>
      <vt:lpstr>Application: Opportunity Knocks</vt:lpstr>
      <vt:lpstr>Detect User Errors</vt:lpstr>
      <vt:lpstr>Application: Opportunity Knocks</vt:lpstr>
      <vt:lpstr>Outline</vt:lpstr>
      <vt:lpstr>Place Detection and Labeling</vt:lpstr>
      <vt:lpstr>Give Semantic Meaning to Places</vt:lpstr>
      <vt:lpstr>Conditional Random Fields</vt:lpstr>
      <vt:lpstr>Slide 35</vt:lpstr>
      <vt:lpstr>Slide 36</vt:lpstr>
      <vt:lpstr>Slide 37</vt:lpstr>
      <vt:lpstr>Parameter Learning</vt:lpstr>
      <vt:lpstr>Inference via Belief Propagation</vt:lpstr>
      <vt:lpstr>Features for Place Labeling</vt:lpstr>
      <vt:lpstr>Hierarchical CRF Model</vt:lpstr>
      <vt:lpstr>Hierarchical CRF Model</vt:lpstr>
      <vt:lpstr>Generic Model Learning</vt:lpstr>
      <vt:lpstr>Example</vt:lpstr>
      <vt:lpstr>Activities</vt:lpstr>
      <vt:lpstr>Places</vt:lpstr>
      <vt:lpstr>Accuracy / Confusion Matrix</vt:lpstr>
      <vt:lpstr>Summary of a Day</vt:lpstr>
      <vt:lpstr>Outline</vt:lpstr>
      <vt:lpstr>WiFi-Based Location Estimation</vt:lpstr>
      <vt:lpstr>Gaussian Process Sensor Model</vt:lpstr>
      <vt:lpstr>Tracking Example</vt:lpstr>
      <vt:lpstr>Wearable Multi-Sensor Unit</vt:lpstr>
      <vt:lpstr>Data Stream</vt:lpstr>
      <vt:lpstr>Activity Recognition Model</vt:lpstr>
      <vt:lpstr>Data Visualization / Summarization</vt:lpstr>
      <vt:lpstr>RFID Tags for In-Home Activity Recognition</vt:lpstr>
      <vt:lpstr>Tracking Breakfast Activities</vt:lpstr>
      <vt:lpstr>Sample RFID Sequence</vt:lpstr>
      <vt:lpstr>Sample Estimate</vt:lpstr>
      <vt:lpstr>Outline</vt:lpstr>
      <vt:lpstr>Conclusions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CRF-Filters: Discriminative Particle Filters for Sequential State Estimation</dc:title>
  <dc:creator>Office 2004 Test Drive User</dc:creator>
  <cp:lastModifiedBy>Dieter Fox</cp:lastModifiedBy>
  <cp:revision>1018</cp:revision>
  <dcterms:created xsi:type="dcterms:W3CDTF">2007-04-01T08:20:03Z</dcterms:created>
  <dcterms:modified xsi:type="dcterms:W3CDTF">2008-11-20T19:04:44Z</dcterms:modified>
</cp:coreProperties>
</file>