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66" r:id="rId5"/>
    <p:sldId id="265" r:id="rId6"/>
    <p:sldId id="26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45"/>
    <p:restoredTop sz="94549"/>
  </p:normalViewPr>
  <p:slideViewPr>
    <p:cSldViewPr snapToGrid="0" snapToObjects="1">
      <p:cViewPr varScale="1">
        <p:scale>
          <a:sx n="120" d="100"/>
          <a:sy n="120" d="100"/>
        </p:scale>
        <p:origin x="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0F62-F3F2-DD4C-AFD7-D714D0C0C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9DDBC-D51B-6A48-8E11-5608ACA7D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D88E1-15C6-5F4D-B412-9642F6D8A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8F4C-FA54-8F44-A77F-F402B27B3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0E728-CF46-B346-8CC1-26C1B84B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13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4377E-BDB5-2247-B583-9A203B433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C18791-6CBE-D24A-8706-7F5601EDB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5EF52-6D28-CC45-9960-B5C3492B6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99A64-3B57-7146-B0A5-AC75AE671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6347A-B8D6-7C45-81C6-56759454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262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25D03C-0A06-334D-ABFC-C406B334E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F893F-7DAF-8C42-B177-A60D08C19A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1F30C-8E90-934F-8AB4-3620B7E2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28701-7C22-5C46-BCBB-FAEC51E31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922FB-3E5F-C549-A8F8-8C88D93D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2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5A8BB-35CE-7441-AC1B-60C1D34D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040D34-D7D6-E44C-877C-DB53F9124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835D9-341B-894A-A671-E1F156CC5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F2D5-277A-C843-81D5-EBAE46C9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BDD97-0C16-8947-8040-D0D506FD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5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6BBE-E82D-4541-AB09-44BE3767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0137B-98BC-054B-9483-0D296423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651A7-37B6-9A4F-89FC-3A30590C8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2A80D-1B2C-F841-BD60-0C2ED9D7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9C910-0C1F-7A49-98DB-59456F33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67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5F06-4CCD-2541-8327-2CAC8026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58F8-6F97-5C4C-9E33-5CAC3EB206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8FB75-5588-044B-943C-00E764AAC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03ADB0-5764-A94A-99D1-824CD1D9F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5C6ED-4E54-D546-BE16-B21DD5B4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5C8E6-D009-0C47-BED5-7BDC54B0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3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82B0B-902D-D64C-A4D1-AD7D02AB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8EC7A-8E73-7A4A-84B9-BC263D2AD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61187-3363-0D4F-B23C-06D10D165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6945-1C30-464B-A2E1-6427005D1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29CC84-4A13-AA45-9301-51CDBC153C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9C96D5-1AE7-3C4F-A5F7-A1B4EC395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CDEDC-D2EA-AC4A-BB8F-E7CA76C73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E9025-7B45-A642-AABD-8C9841AD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50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2F5A2-A159-0F42-81D9-C8D6914F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915E3-DB0E-494D-AC6C-6D83541C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92C7A-451A-504F-A56F-43D865D23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09B50-A0D6-5440-96F7-24A4E761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4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E722A-18A3-524A-8033-1F7E0F995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FB570-B352-3547-B5B3-A3D71F1C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C9BE7-C8C8-1042-8918-A1A863880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085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30B1-3A6C-8A48-A2D2-365E4EE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7BCC2-88AA-8445-82CE-A52FAD22B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59A33-E16E-7C4D-B2C1-778054887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CF33D-B2EA-5C47-BEF9-ABF396A7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E9C8D-15FD-454C-B09D-7AB8FB82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FF4E5-7E52-E14F-9828-E49143A47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8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B87A-5488-6D4A-99E9-12904005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7345E0-74E8-BC46-93BC-8E7F65045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0C8E7-EA93-454E-A14A-05CED6A9F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D92D1-8BAB-2242-8564-E81E63772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1622-3A12-3E48-BED1-9DC00C4B9C82}" type="datetimeFigureOut">
              <a:t>5/15/19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51A28-8BEE-4546-8540-DC316259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C40433-CD88-434C-BB82-3D9A842D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05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3576AF-F531-A044-802D-99501C1D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F0FA4-C7FD-054D-8697-BC9FFCBC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0A919-5F07-F245-AF9B-19834E5D7E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D1622-3A12-3E48-BED1-9DC00C4B9C82}" type="datetimeFigureOut"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EE49D-2211-FA4B-A86B-76F3E6C5F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3CB-6B38-9A4E-8309-7A75FB2F8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7A03F-104D-3F49-8565-4FD9CE27302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DF4E-EB22-1A43-AB0B-C2F00CD27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Storage semantics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2128A9-DD94-B14F-9CC2-7D35AE4CEB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CSE 552</a:t>
            </a:r>
          </a:p>
          <a:p>
            <a:r>
              <a:rPr lang="en-US" i="1"/>
              <a:t>preparation for reading</a:t>
            </a:r>
          </a:p>
        </p:txBody>
      </p:sp>
    </p:spTree>
    <p:extLst>
      <p:ext uri="{BB962C8B-B14F-4D97-AF65-F5344CB8AC3E}">
        <p14:creationId xmlns:p14="http://schemas.microsoft.com/office/powerpoint/2010/main" val="3131920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64AA0A5-DEFD-C046-8F20-1638E4186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3938" y="1849356"/>
            <a:ext cx="8484124" cy="433927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092406E-E849-E648-983A-116BF22553BB}"/>
              </a:ext>
            </a:extLst>
          </p:cNvPr>
          <p:cNvGrpSpPr/>
          <p:nvPr/>
        </p:nvGrpSpPr>
        <p:grpSpPr>
          <a:xfrm>
            <a:off x="945777" y="1529322"/>
            <a:ext cx="8532158" cy="4090568"/>
            <a:chOff x="945777" y="1529322"/>
            <a:chExt cx="8532158" cy="4090568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29A7B7AE-FF7B-4049-93B2-037E9324CF5C}"/>
                </a:ext>
              </a:extLst>
            </p:cNvPr>
            <p:cNvSpPr/>
            <p:nvPr/>
          </p:nvSpPr>
          <p:spPr>
            <a:xfrm>
              <a:off x="945777" y="1690688"/>
              <a:ext cx="1295400" cy="1535627"/>
            </a:xfrm>
            <a:prstGeom prst="wedgeRoundRectCallout">
              <a:avLst>
                <a:gd name="adj1" fmla="val 66838"/>
                <a:gd name="adj2" fmla="val 40923"/>
                <a:gd name="adj3" fmla="val 16667"/>
              </a:avLst>
            </a:prstGeom>
            <a:solidFill>
              <a:srgbClr val="FFC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ular Callout 32">
              <a:extLst>
                <a:ext uri="{FF2B5EF4-FFF2-40B4-BE49-F238E27FC236}">
                  <a16:creationId xmlns:a16="http://schemas.microsoft.com/office/drawing/2014/main" id="{E2099FC9-36EB-B148-B169-F76EC31AFD31}"/>
                </a:ext>
              </a:extLst>
            </p:cNvPr>
            <p:cNvSpPr/>
            <p:nvPr/>
          </p:nvSpPr>
          <p:spPr>
            <a:xfrm>
              <a:off x="3928784" y="1762405"/>
              <a:ext cx="1295400" cy="1535627"/>
            </a:xfrm>
            <a:prstGeom prst="wedgeRoundRectCallout">
              <a:avLst>
                <a:gd name="adj1" fmla="val -68110"/>
                <a:gd name="adj2" fmla="val 35085"/>
                <a:gd name="adj3" fmla="val 16667"/>
              </a:avLst>
            </a:prstGeom>
            <a:solidFill>
              <a:srgbClr val="FFC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ular Callout 38">
              <a:extLst>
                <a:ext uri="{FF2B5EF4-FFF2-40B4-BE49-F238E27FC236}">
                  <a16:creationId xmlns:a16="http://schemas.microsoft.com/office/drawing/2014/main" id="{F2E65604-FE84-7547-890F-3511FEA47A6A}"/>
                </a:ext>
              </a:extLst>
            </p:cNvPr>
            <p:cNvSpPr/>
            <p:nvPr/>
          </p:nvSpPr>
          <p:spPr>
            <a:xfrm>
              <a:off x="6485723" y="1977068"/>
              <a:ext cx="1295400" cy="1535627"/>
            </a:xfrm>
            <a:prstGeom prst="wedgeRoundRectCallout">
              <a:avLst>
                <a:gd name="adj1" fmla="val -77107"/>
                <a:gd name="adj2" fmla="val -23293"/>
                <a:gd name="adj3" fmla="val 16667"/>
              </a:avLst>
            </a:prstGeom>
            <a:solidFill>
              <a:srgbClr val="FFC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ounded Rectangular Callout 54">
              <a:extLst>
                <a:ext uri="{FF2B5EF4-FFF2-40B4-BE49-F238E27FC236}">
                  <a16:creationId xmlns:a16="http://schemas.microsoft.com/office/drawing/2014/main" id="{437CB8B8-5314-1B4B-98AA-C810DC055D90}"/>
                </a:ext>
              </a:extLst>
            </p:cNvPr>
            <p:cNvSpPr/>
            <p:nvPr/>
          </p:nvSpPr>
          <p:spPr>
            <a:xfrm>
              <a:off x="7929282" y="1529322"/>
              <a:ext cx="1295400" cy="1535627"/>
            </a:xfrm>
            <a:prstGeom prst="wedgeRoundRectCallout">
              <a:avLst>
                <a:gd name="adj1" fmla="val 66838"/>
                <a:gd name="adj2" fmla="val 40923"/>
                <a:gd name="adj3" fmla="val 16667"/>
              </a:avLst>
            </a:prstGeom>
            <a:solidFill>
              <a:srgbClr val="FFC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ounded Rectangular Callout 60">
              <a:extLst>
                <a:ext uri="{FF2B5EF4-FFF2-40B4-BE49-F238E27FC236}">
                  <a16:creationId xmlns:a16="http://schemas.microsoft.com/office/drawing/2014/main" id="{A81B183C-3B4F-DD4A-8231-672979B424E8}"/>
                </a:ext>
              </a:extLst>
            </p:cNvPr>
            <p:cNvSpPr/>
            <p:nvPr/>
          </p:nvSpPr>
          <p:spPr>
            <a:xfrm>
              <a:off x="8182535" y="4084263"/>
              <a:ext cx="1295400" cy="1535627"/>
            </a:xfrm>
            <a:prstGeom prst="wedgeRoundRectCallout">
              <a:avLst>
                <a:gd name="adj1" fmla="val 66838"/>
                <a:gd name="adj2" fmla="val 40923"/>
                <a:gd name="adj3" fmla="val 16667"/>
              </a:avLst>
            </a:prstGeom>
            <a:solidFill>
              <a:srgbClr val="FFC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6525AA-B7BF-4943-98E0-186DC8FC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Sharded, replicated storage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11BEA3A-BBAC-5C41-97B9-536921299AC7}"/>
              </a:ext>
            </a:extLst>
          </p:cNvPr>
          <p:cNvGrpSpPr/>
          <p:nvPr/>
        </p:nvGrpSpPr>
        <p:grpSpPr>
          <a:xfrm>
            <a:off x="1172137" y="1905351"/>
            <a:ext cx="842681" cy="1106300"/>
            <a:chOff x="1102659" y="2017059"/>
            <a:chExt cx="842681" cy="11063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7530DCD-D740-DC4A-B5E5-581B1F80812B}"/>
                </a:ext>
              </a:extLst>
            </p:cNvPr>
            <p:cNvSpPr/>
            <p:nvPr/>
          </p:nvSpPr>
          <p:spPr>
            <a:xfrm>
              <a:off x="1102659" y="2017059"/>
              <a:ext cx="833717" cy="322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917B4639-CB91-014C-A3BD-D4AA0979EAD3}"/>
                </a:ext>
              </a:extLst>
            </p:cNvPr>
            <p:cNvSpPr/>
            <p:nvPr/>
          </p:nvSpPr>
          <p:spPr>
            <a:xfrm>
              <a:off x="1111623" y="2408844"/>
              <a:ext cx="833717" cy="322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9CC7D9B2-EFD5-9F40-9206-3CE36126BE30}"/>
                </a:ext>
              </a:extLst>
            </p:cNvPr>
            <p:cNvSpPr/>
            <p:nvPr/>
          </p:nvSpPr>
          <p:spPr>
            <a:xfrm>
              <a:off x="1111623" y="2800630"/>
              <a:ext cx="833717" cy="322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44122B5-EBBC-3142-B374-CA57407AC925}"/>
              </a:ext>
            </a:extLst>
          </p:cNvPr>
          <p:cNvGrpSpPr/>
          <p:nvPr/>
        </p:nvGrpSpPr>
        <p:grpSpPr>
          <a:xfrm>
            <a:off x="4155144" y="1977068"/>
            <a:ext cx="842681" cy="1106300"/>
            <a:chOff x="1102659" y="2017059"/>
            <a:chExt cx="842681" cy="110630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FA21C934-F675-AC46-9CC4-A7B5E63A143E}"/>
                </a:ext>
              </a:extLst>
            </p:cNvPr>
            <p:cNvSpPr/>
            <p:nvPr/>
          </p:nvSpPr>
          <p:spPr>
            <a:xfrm>
              <a:off x="1102659" y="2017059"/>
              <a:ext cx="833717" cy="322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B309973B-5217-5A4D-8014-C99E1BF8F3B4}"/>
                </a:ext>
              </a:extLst>
            </p:cNvPr>
            <p:cNvSpPr/>
            <p:nvPr/>
          </p:nvSpPr>
          <p:spPr>
            <a:xfrm>
              <a:off x="1111623" y="2408844"/>
              <a:ext cx="833717" cy="322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8783F41-E6C9-694C-8551-5502392A7EC6}"/>
                </a:ext>
              </a:extLst>
            </p:cNvPr>
            <p:cNvSpPr/>
            <p:nvPr/>
          </p:nvSpPr>
          <p:spPr>
            <a:xfrm>
              <a:off x="1111623" y="2800630"/>
              <a:ext cx="833717" cy="322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A2F571C-CF5C-B84B-A33F-7B55536BDEF9}"/>
              </a:ext>
            </a:extLst>
          </p:cNvPr>
          <p:cNvGrpSpPr/>
          <p:nvPr/>
        </p:nvGrpSpPr>
        <p:grpSpPr>
          <a:xfrm>
            <a:off x="6712083" y="2191731"/>
            <a:ext cx="842681" cy="1106300"/>
            <a:chOff x="1102659" y="2017059"/>
            <a:chExt cx="842681" cy="1106300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8077BE67-D00C-A542-8ECC-E88358D63110}"/>
                </a:ext>
              </a:extLst>
            </p:cNvPr>
            <p:cNvSpPr/>
            <p:nvPr/>
          </p:nvSpPr>
          <p:spPr>
            <a:xfrm>
              <a:off x="1102659" y="2017059"/>
              <a:ext cx="833717" cy="322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6427E2C0-FD5D-424A-A157-8AAD7A935C49}"/>
                </a:ext>
              </a:extLst>
            </p:cNvPr>
            <p:cNvSpPr/>
            <p:nvPr/>
          </p:nvSpPr>
          <p:spPr>
            <a:xfrm>
              <a:off x="1111623" y="2408844"/>
              <a:ext cx="833717" cy="322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E627F1FE-ADCB-6E45-BEC9-CF579EED3BD9}"/>
                </a:ext>
              </a:extLst>
            </p:cNvPr>
            <p:cNvSpPr/>
            <p:nvPr/>
          </p:nvSpPr>
          <p:spPr>
            <a:xfrm>
              <a:off x="1111623" y="2800630"/>
              <a:ext cx="833717" cy="322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D810E74-2B1A-3B46-9C06-87F41C6AE033}"/>
              </a:ext>
            </a:extLst>
          </p:cNvPr>
          <p:cNvGrpSpPr/>
          <p:nvPr/>
        </p:nvGrpSpPr>
        <p:grpSpPr>
          <a:xfrm>
            <a:off x="8155642" y="1743985"/>
            <a:ext cx="842681" cy="1106300"/>
            <a:chOff x="1102659" y="2017059"/>
            <a:chExt cx="842681" cy="1106300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EC0ECC22-D636-4141-A44D-BF8662FEDB6E}"/>
                </a:ext>
              </a:extLst>
            </p:cNvPr>
            <p:cNvSpPr/>
            <p:nvPr/>
          </p:nvSpPr>
          <p:spPr>
            <a:xfrm>
              <a:off x="1102659" y="2017059"/>
              <a:ext cx="833717" cy="322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D632035D-574B-C34A-B310-7168AA96A093}"/>
                </a:ext>
              </a:extLst>
            </p:cNvPr>
            <p:cNvSpPr/>
            <p:nvPr/>
          </p:nvSpPr>
          <p:spPr>
            <a:xfrm>
              <a:off x="1111623" y="2408844"/>
              <a:ext cx="833717" cy="322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9D81E1F2-32DB-D440-8D74-3BB732E80B6D}"/>
                </a:ext>
              </a:extLst>
            </p:cNvPr>
            <p:cNvSpPr/>
            <p:nvPr/>
          </p:nvSpPr>
          <p:spPr>
            <a:xfrm>
              <a:off x="1111623" y="2800630"/>
              <a:ext cx="833717" cy="322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8DF7566-F940-B54E-A4E9-2FFEF1C84684}"/>
              </a:ext>
            </a:extLst>
          </p:cNvPr>
          <p:cNvGrpSpPr/>
          <p:nvPr/>
        </p:nvGrpSpPr>
        <p:grpSpPr>
          <a:xfrm>
            <a:off x="8408895" y="4298926"/>
            <a:ext cx="842681" cy="1106300"/>
            <a:chOff x="1102659" y="2017059"/>
            <a:chExt cx="842681" cy="1106300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3AA11C35-BD75-104A-8257-62D253EA6ECF}"/>
                </a:ext>
              </a:extLst>
            </p:cNvPr>
            <p:cNvSpPr/>
            <p:nvPr/>
          </p:nvSpPr>
          <p:spPr>
            <a:xfrm>
              <a:off x="1102659" y="2017059"/>
              <a:ext cx="833717" cy="322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A-J</a:t>
              </a: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E8DBA696-CAAA-F244-B6BD-47A76A8CFEA0}"/>
                </a:ext>
              </a:extLst>
            </p:cNvPr>
            <p:cNvSpPr/>
            <p:nvPr/>
          </p:nvSpPr>
          <p:spPr>
            <a:xfrm>
              <a:off x="1111623" y="2408844"/>
              <a:ext cx="833717" cy="322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K-P</a:t>
              </a: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04912C5F-16A3-5C48-AC91-60029418A200}"/>
                </a:ext>
              </a:extLst>
            </p:cNvPr>
            <p:cNvSpPr/>
            <p:nvPr/>
          </p:nvSpPr>
          <p:spPr>
            <a:xfrm>
              <a:off x="1111623" y="2800630"/>
              <a:ext cx="833717" cy="3227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Q-Z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994BBC-0D69-1C4F-A69A-E5D7A9B2D4BE}"/>
              </a:ext>
            </a:extLst>
          </p:cNvPr>
          <p:cNvGrpSpPr/>
          <p:nvPr/>
        </p:nvGrpSpPr>
        <p:grpSpPr>
          <a:xfrm>
            <a:off x="701489" y="5013440"/>
            <a:ext cx="2489946" cy="1028772"/>
            <a:chOff x="701489" y="5013440"/>
            <a:chExt cx="2489946" cy="102877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DF18BC-F5E2-5C4D-BB16-9941527BE681}"/>
                </a:ext>
              </a:extLst>
            </p:cNvPr>
            <p:cNvSpPr/>
            <p:nvPr/>
          </p:nvSpPr>
          <p:spPr>
            <a:xfrm>
              <a:off x="701489" y="5013440"/>
              <a:ext cx="2489946" cy="10287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DA55BF-3EB1-1945-AB86-9C88F6F9F9E7}"/>
                </a:ext>
              </a:extLst>
            </p:cNvPr>
            <p:cNvGrpSpPr/>
            <p:nvPr/>
          </p:nvGrpSpPr>
          <p:grpSpPr>
            <a:xfrm>
              <a:off x="820249" y="5175805"/>
              <a:ext cx="2252426" cy="704042"/>
              <a:chOff x="838200" y="5167097"/>
              <a:chExt cx="2252426" cy="704042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93E13F1D-E1B9-B144-A4FE-797364FDC3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681" t="40598" r="7638" b="36488"/>
              <a:stretch/>
            </p:blipFill>
            <p:spPr>
              <a:xfrm>
                <a:off x="2188356" y="5167097"/>
                <a:ext cx="895545" cy="18185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EAD63F66-23B6-654B-B47A-D3479D3740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681" t="40598" r="7638" b="36488"/>
              <a:stretch/>
            </p:blipFill>
            <p:spPr>
              <a:xfrm>
                <a:off x="2195081" y="5435898"/>
                <a:ext cx="895545" cy="181850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985313C5-EB93-B54C-AAC9-503906E911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681" t="40598" r="7638" b="36488"/>
              <a:stretch/>
            </p:blipFill>
            <p:spPr>
              <a:xfrm>
                <a:off x="2195081" y="5689289"/>
                <a:ext cx="895545" cy="181850"/>
              </a:xfrm>
              <a:prstGeom prst="rect">
                <a:avLst/>
              </a:prstGeom>
            </p:spPr>
          </p:pic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77FC5B21-704F-6048-9163-8E95019AD9DE}"/>
                  </a:ext>
                </a:extLst>
              </p:cNvPr>
              <p:cNvSpPr/>
              <p:nvPr/>
            </p:nvSpPr>
            <p:spPr>
              <a:xfrm>
                <a:off x="838200" y="5369302"/>
                <a:ext cx="833717" cy="32272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Equal 13">
                <a:extLst>
                  <a:ext uri="{FF2B5EF4-FFF2-40B4-BE49-F238E27FC236}">
                    <a16:creationId xmlns:a16="http://schemas.microsoft.com/office/drawing/2014/main" id="{C4AAFB99-7A2E-8C46-9341-50386ECE8401}"/>
                  </a:ext>
                </a:extLst>
              </p:cNvPr>
              <p:cNvSpPr/>
              <p:nvPr/>
            </p:nvSpPr>
            <p:spPr>
              <a:xfrm>
                <a:off x="1746360" y="5369302"/>
                <a:ext cx="387239" cy="248446"/>
              </a:xfrm>
              <a:prstGeom prst="mathEqual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493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25AA-B7BF-4943-98E0-186DC8FC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Causal consistency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9237E8-15C5-D248-80C4-101F4BD3525D}"/>
              </a:ext>
            </a:extLst>
          </p:cNvPr>
          <p:cNvGrpSpPr/>
          <p:nvPr/>
        </p:nvGrpSpPr>
        <p:grpSpPr>
          <a:xfrm>
            <a:off x="1313465" y="3187928"/>
            <a:ext cx="9239055" cy="181850"/>
            <a:chOff x="1313465" y="3534438"/>
            <a:chExt cx="9239055" cy="1818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03AA512-2E6B-0F4E-92E0-7FB3912DA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7BBBDE0-FAAA-1146-AC7C-13889A406D45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984061-9866-5C4C-A97C-C62A01375F67}"/>
              </a:ext>
            </a:extLst>
          </p:cNvPr>
          <p:cNvGrpSpPr/>
          <p:nvPr/>
        </p:nvGrpSpPr>
        <p:grpSpPr>
          <a:xfrm>
            <a:off x="1313465" y="3892375"/>
            <a:ext cx="9239055" cy="181850"/>
            <a:chOff x="1313465" y="3534438"/>
            <a:chExt cx="9239055" cy="1818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617C3C-A3E3-FC4B-9DFF-269204481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3E60A7-A4EA-F545-B272-5EA6A61962FC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AAB151-0208-134E-B3CD-AF059F02A38A}"/>
              </a:ext>
            </a:extLst>
          </p:cNvPr>
          <p:cNvGrpSpPr/>
          <p:nvPr/>
        </p:nvGrpSpPr>
        <p:grpSpPr>
          <a:xfrm>
            <a:off x="1313465" y="4596822"/>
            <a:ext cx="9239055" cy="181850"/>
            <a:chOff x="1313465" y="3534438"/>
            <a:chExt cx="9239055" cy="18185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940F6F-04A7-D447-9C9F-DA2832815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7B278ED-ABD5-364C-B565-968732A00090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3E75D89-7C83-5742-A43C-9D38FBDB78A0}"/>
              </a:ext>
            </a:extLst>
          </p:cNvPr>
          <p:cNvCxnSpPr>
            <a:cxnSpLocks/>
          </p:cNvCxnSpPr>
          <p:nvPr/>
        </p:nvCxnSpPr>
        <p:spPr>
          <a:xfrm>
            <a:off x="6131493" y="3980924"/>
            <a:ext cx="661759" cy="706823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8D06196-6D40-1B4B-BA7A-B115C67DF150}"/>
              </a:ext>
            </a:extLst>
          </p:cNvPr>
          <p:cNvCxnSpPr>
            <a:cxnSpLocks/>
          </p:cNvCxnSpPr>
          <p:nvPr/>
        </p:nvCxnSpPr>
        <p:spPr>
          <a:xfrm>
            <a:off x="4081281" y="3295326"/>
            <a:ext cx="630431" cy="704450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68AB1C4-2ECC-B149-826E-0B8C62498FE3}"/>
              </a:ext>
            </a:extLst>
          </p:cNvPr>
          <p:cNvSpPr/>
          <p:nvPr/>
        </p:nvSpPr>
        <p:spPr>
          <a:xfrm>
            <a:off x="838199" y="1784485"/>
            <a:ext cx="10145233" cy="78991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If event E</a:t>
            </a:r>
            <a:r>
              <a:rPr lang="en-US" sz="2400" baseline="-25000"/>
              <a:t>1</a:t>
            </a:r>
            <a:r>
              <a:rPr lang="en-US" sz="2400"/>
              <a:t> could have potentially caused event E</a:t>
            </a:r>
            <a:r>
              <a:rPr lang="en-US" sz="2400" baseline="-25000"/>
              <a:t>2</a:t>
            </a:r>
            <a:r>
              <a:rPr lang="en-US" sz="2400"/>
              <a:t>, everyone sees E</a:t>
            </a:r>
            <a:r>
              <a:rPr lang="en-US" sz="2400" baseline="-25000"/>
              <a:t>1</a:t>
            </a:r>
            <a:r>
              <a:rPr lang="en-US" sz="2400"/>
              <a:t> before E</a:t>
            </a:r>
            <a:r>
              <a:rPr lang="en-US" sz="2400" baseline="-25000"/>
              <a:t>2</a:t>
            </a:r>
            <a:r>
              <a:rPr lang="en-US" sz="2400"/>
              <a:t>.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C2390A4-22FA-3E47-84BD-6D5885817E6F}"/>
              </a:ext>
            </a:extLst>
          </p:cNvPr>
          <p:cNvSpPr/>
          <p:nvPr/>
        </p:nvSpPr>
        <p:spPr>
          <a:xfrm>
            <a:off x="2978920" y="3110018"/>
            <a:ext cx="998883" cy="365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local processing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6C6CF8A-7192-2B4E-A5CC-7451C34A6258}"/>
              </a:ext>
            </a:extLst>
          </p:cNvPr>
          <p:cNvSpPr/>
          <p:nvPr/>
        </p:nvSpPr>
        <p:spPr>
          <a:xfrm>
            <a:off x="4922161" y="3799233"/>
            <a:ext cx="998883" cy="365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local processing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A33212D-2DAC-0041-A339-CD0DA4E9C640}"/>
              </a:ext>
            </a:extLst>
          </p:cNvPr>
          <p:cNvSpPr/>
          <p:nvPr/>
        </p:nvSpPr>
        <p:spPr>
          <a:xfrm>
            <a:off x="2777291" y="3194365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B93C202-F28D-8C46-9015-D9B8704F0974}"/>
              </a:ext>
            </a:extLst>
          </p:cNvPr>
          <p:cNvSpPr/>
          <p:nvPr/>
        </p:nvSpPr>
        <p:spPr>
          <a:xfrm>
            <a:off x="3996534" y="3194365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048824D-1B00-5841-9C16-BD5594964AA9}"/>
              </a:ext>
            </a:extLst>
          </p:cNvPr>
          <p:cNvSpPr/>
          <p:nvPr/>
        </p:nvSpPr>
        <p:spPr>
          <a:xfrm>
            <a:off x="4711712" y="3892375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B0AEC3B-8CA8-ED4B-8E33-CA4838835BA2}"/>
              </a:ext>
            </a:extLst>
          </p:cNvPr>
          <p:cNvSpPr/>
          <p:nvPr/>
        </p:nvSpPr>
        <p:spPr>
          <a:xfrm>
            <a:off x="5934828" y="3892375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E593F9D-3880-4542-B961-FE3EDA237914}"/>
              </a:ext>
            </a:extLst>
          </p:cNvPr>
          <p:cNvSpPr/>
          <p:nvPr/>
        </p:nvSpPr>
        <p:spPr>
          <a:xfrm>
            <a:off x="6807037" y="4590386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77A18222-F973-414F-84C1-28FEB61B1261}"/>
              </a:ext>
            </a:extLst>
          </p:cNvPr>
          <p:cNvCxnSpPr>
            <a:cxnSpLocks/>
            <a:stCxn id="41" idx="4"/>
            <a:endCxn id="45" idx="3"/>
          </p:cNvCxnSpPr>
          <p:nvPr/>
        </p:nvCxnSpPr>
        <p:spPr>
          <a:xfrm rot="16200000" flipH="1">
            <a:off x="4166580" y="2078366"/>
            <a:ext cx="1369390" cy="3965088"/>
          </a:xfrm>
          <a:prstGeom prst="curvedConnector3">
            <a:avLst>
              <a:gd name="adj1" fmla="val 118638"/>
            </a:avLst>
          </a:prstGeom>
          <a:ln w="22225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4A43DD9-CD25-9E49-A191-1564B4E3F8EC}"/>
              </a:ext>
            </a:extLst>
          </p:cNvPr>
          <p:cNvSpPr txBox="1"/>
          <p:nvPr/>
        </p:nvSpPr>
        <p:spPr>
          <a:xfrm>
            <a:off x="3645453" y="4968158"/>
            <a:ext cx="189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potential causality</a:t>
            </a:r>
          </a:p>
        </p:txBody>
      </p:sp>
    </p:spTree>
    <p:extLst>
      <p:ext uri="{BB962C8B-B14F-4D97-AF65-F5344CB8AC3E}">
        <p14:creationId xmlns:p14="http://schemas.microsoft.com/office/powerpoint/2010/main" val="104895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25AA-B7BF-4943-98E0-186DC8FC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Limits of causal consistency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D9237E8-15C5-D248-80C4-101F4BD3525D}"/>
              </a:ext>
            </a:extLst>
          </p:cNvPr>
          <p:cNvGrpSpPr/>
          <p:nvPr/>
        </p:nvGrpSpPr>
        <p:grpSpPr>
          <a:xfrm>
            <a:off x="1313465" y="3187928"/>
            <a:ext cx="9239055" cy="181850"/>
            <a:chOff x="1313465" y="3534438"/>
            <a:chExt cx="9239055" cy="1818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03AA512-2E6B-0F4E-92E0-7FB3912DA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7BBBDE0-FAAA-1146-AC7C-13889A406D45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984061-9866-5C4C-A97C-C62A01375F67}"/>
              </a:ext>
            </a:extLst>
          </p:cNvPr>
          <p:cNvGrpSpPr/>
          <p:nvPr/>
        </p:nvGrpSpPr>
        <p:grpSpPr>
          <a:xfrm>
            <a:off x="1313465" y="3892375"/>
            <a:ext cx="9239055" cy="181850"/>
            <a:chOff x="1313465" y="3534438"/>
            <a:chExt cx="9239055" cy="1818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F617C3C-A3E3-FC4B-9DFF-269204481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3E60A7-A4EA-F545-B272-5EA6A61962FC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AAB151-0208-134E-B3CD-AF059F02A38A}"/>
              </a:ext>
            </a:extLst>
          </p:cNvPr>
          <p:cNvGrpSpPr/>
          <p:nvPr/>
        </p:nvGrpSpPr>
        <p:grpSpPr>
          <a:xfrm>
            <a:off x="1313465" y="4596822"/>
            <a:ext cx="9239055" cy="181850"/>
            <a:chOff x="1313465" y="3534438"/>
            <a:chExt cx="9239055" cy="18185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9940F6F-04A7-D447-9C9F-DA2832815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7B278ED-ABD5-364C-B565-968732A00090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3E75D89-7C83-5742-A43C-9D38FBDB78A0}"/>
              </a:ext>
            </a:extLst>
          </p:cNvPr>
          <p:cNvCxnSpPr>
            <a:cxnSpLocks/>
          </p:cNvCxnSpPr>
          <p:nvPr/>
        </p:nvCxnSpPr>
        <p:spPr>
          <a:xfrm>
            <a:off x="6131493" y="3980924"/>
            <a:ext cx="661759" cy="706823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8D06196-6D40-1B4B-BA7A-B115C67DF150}"/>
              </a:ext>
            </a:extLst>
          </p:cNvPr>
          <p:cNvCxnSpPr>
            <a:cxnSpLocks/>
          </p:cNvCxnSpPr>
          <p:nvPr/>
        </p:nvCxnSpPr>
        <p:spPr>
          <a:xfrm>
            <a:off x="4081281" y="3295326"/>
            <a:ext cx="630431" cy="704450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68AB1C4-2ECC-B149-826E-0B8C62498FE3}"/>
              </a:ext>
            </a:extLst>
          </p:cNvPr>
          <p:cNvSpPr/>
          <p:nvPr/>
        </p:nvSpPr>
        <p:spPr>
          <a:xfrm>
            <a:off x="1023383" y="5560043"/>
            <a:ext cx="10145233" cy="789919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Sometimes potential avenues of causality are ignored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C2390A4-22FA-3E47-84BD-6D5885817E6F}"/>
              </a:ext>
            </a:extLst>
          </p:cNvPr>
          <p:cNvSpPr/>
          <p:nvPr/>
        </p:nvSpPr>
        <p:spPr>
          <a:xfrm>
            <a:off x="2978920" y="3110018"/>
            <a:ext cx="998883" cy="365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local processing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6C6CF8A-7192-2B4E-A5CC-7451C34A6258}"/>
              </a:ext>
            </a:extLst>
          </p:cNvPr>
          <p:cNvSpPr/>
          <p:nvPr/>
        </p:nvSpPr>
        <p:spPr>
          <a:xfrm>
            <a:off x="4922161" y="3799233"/>
            <a:ext cx="998883" cy="365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local processing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A33212D-2DAC-0041-A339-CD0DA4E9C640}"/>
              </a:ext>
            </a:extLst>
          </p:cNvPr>
          <p:cNvSpPr/>
          <p:nvPr/>
        </p:nvSpPr>
        <p:spPr>
          <a:xfrm>
            <a:off x="2777291" y="3194365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B93C202-F28D-8C46-9015-D9B8704F0974}"/>
              </a:ext>
            </a:extLst>
          </p:cNvPr>
          <p:cNvSpPr/>
          <p:nvPr/>
        </p:nvSpPr>
        <p:spPr>
          <a:xfrm>
            <a:off x="3996534" y="3194365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048824D-1B00-5841-9C16-BD5594964AA9}"/>
              </a:ext>
            </a:extLst>
          </p:cNvPr>
          <p:cNvSpPr/>
          <p:nvPr/>
        </p:nvSpPr>
        <p:spPr>
          <a:xfrm>
            <a:off x="4711712" y="3892375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B0AEC3B-8CA8-ED4B-8E33-CA4838835BA2}"/>
              </a:ext>
            </a:extLst>
          </p:cNvPr>
          <p:cNvSpPr/>
          <p:nvPr/>
        </p:nvSpPr>
        <p:spPr>
          <a:xfrm>
            <a:off x="5934828" y="3892375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E593F9D-3880-4542-B961-FE3EDA237914}"/>
              </a:ext>
            </a:extLst>
          </p:cNvPr>
          <p:cNvSpPr/>
          <p:nvPr/>
        </p:nvSpPr>
        <p:spPr>
          <a:xfrm>
            <a:off x="6807037" y="4590386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urved Connector 46">
            <a:extLst>
              <a:ext uri="{FF2B5EF4-FFF2-40B4-BE49-F238E27FC236}">
                <a16:creationId xmlns:a16="http://schemas.microsoft.com/office/drawing/2014/main" id="{77A18222-F973-414F-84C1-28FEB61B1261}"/>
              </a:ext>
            </a:extLst>
          </p:cNvPr>
          <p:cNvCxnSpPr>
            <a:cxnSpLocks/>
            <a:stCxn id="41" idx="4"/>
            <a:endCxn id="45" idx="3"/>
          </p:cNvCxnSpPr>
          <p:nvPr/>
        </p:nvCxnSpPr>
        <p:spPr>
          <a:xfrm rot="16200000" flipH="1">
            <a:off x="4166580" y="2078366"/>
            <a:ext cx="1369390" cy="3965088"/>
          </a:xfrm>
          <a:prstGeom prst="curvedConnector3">
            <a:avLst>
              <a:gd name="adj1" fmla="val 118638"/>
            </a:avLst>
          </a:prstGeom>
          <a:ln w="22225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4A43DD9-CD25-9E49-A191-1564B4E3F8EC}"/>
              </a:ext>
            </a:extLst>
          </p:cNvPr>
          <p:cNvSpPr txBox="1"/>
          <p:nvPr/>
        </p:nvSpPr>
        <p:spPr>
          <a:xfrm>
            <a:off x="3645453" y="4968158"/>
            <a:ext cx="189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potential causality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542D622-53BF-124E-A467-8172AAE27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335" y="2136413"/>
            <a:ext cx="641809" cy="64180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F90F0E2-5A12-9742-8ED4-92958DF6E3FB}"/>
              </a:ext>
            </a:extLst>
          </p:cNvPr>
          <p:cNvCxnSpPr/>
          <p:nvPr/>
        </p:nvCxnSpPr>
        <p:spPr>
          <a:xfrm>
            <a:off x="2690566" y="2459805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3AB60759-EBC3-064D-8873-D6568DDEFC4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40335" y="1430950"/>
            <a:ext cx="641809" cy="64180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150F641-6114-A848-9A67-C91475C78E85}"/>
              </a:ext>
            </a:extLst>
          </p:cNvPr>
          <p:cNvCxnSpPr/>
          <p:nvPr/>
        </p:nvCxnSpPr>
        <p:spPr>
          <a:xfrm>
            <a:off x="2690566" y="1754342"/>
            <a:ext cx="786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0D3835-9BB9-4242-BDA7-BA5AF692B16A}"/>
              </a:ext>
            </a:extLst>
          </p:cNvPr>
          <p:cNvCxnSpPr>
            <a:cxnSpLocks/>
          </p:cNvCxnSpPr>
          <p:nvPr/>
        </p:nvCxnSpPr>
        <p:spPr>
          <a:xfrm flipV="1">
            <a:off x="6998882" y="2459805"/>
            <a:ext cx="688933" cy="2221506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9371A0C-126E-3443-8004-5F5ECE96B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5714" y="1842779"/>
            <a:ext cx="578076" cy="596386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23EA5A5-1423-A242-9F7C-1A0CDF00489E}"/>
              </a:ext>
            </a:extLst>
          </p:cNvPr>
          <p:cNvCxnSpPr>
            <a:cxnSpLocks/>
          </p:cNvCxnSpPr>
          <p:nvPr/>
        </p:nvCxnSpPr>
        <p:spPr>
          <a:xfrm flipV="1">
            <a:off x="9171425" y="1760809"/>
            <a:ext cx="232871" cy="705433"/>
          </a:xfrm>
          <a:prstGeom prst="straightConnector1">
            <a:avLst/>
          </a:prstGeom>
          <a:ln w="12700">
            <a:prstDash val="dash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98A9DC7D-ED63-8444-97D2-5200D03F3059}"/>
              </a:ext>
            </a:extLst>
          </p:cNvPr>
          <p:cNvSpPr/>
          <p:nvPr/>
        </p:nvSpPr>
        <p:spPr>
          <a:xfrm>
            <a:off x="7716613" y="2378659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FC953A05-D957-FF4D-9F68-939A182AFE01}"/>
              </a:ext>
            </a:extLst>
          </p:cNvPr>
          <p:cNvSpPr/>
          <p:nvPr/>
        </p:nvSpPr>
        <p:spPr>
          <a:xfrm>
            <a:off x="7925696" y="2268399"/>
            <a:ext cx="998883" cy="365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local processing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64B7338-08C8-5542-A551-AB0BC195ED48}"/>
              </a:ext>
            </a:extLst>
          </p:cNvPr>
          <p:cNvSpPr/>
          <p:nvPr/>
        </p:nvSpPr>
        <p:spPr>
          <a:xfrm>
            <a:off x="8950782" y="2360354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A1B9003-5E92-4147-9201-0C86BE987B3A}"/>
              </a:ext>
            </a:extLst>
          </p:cNvPr>
          <p:cNvSpPr/>
          <p:nvPr/>
        </p:nvSpPr>
        <p:spPr>
          <a:xfrm>
            <a:off x="9442059" y="1660929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95101D1-0396-E84D-B063-B199EAC8B4CC}"/>
              </a:ext>
            </a:extLst>
          </p:cNvPr>
          <p:cNvCxnSpPr>
            <a:cxnSpLocks/>
          </p:cNvCxnSpPr>
          <p:nvPr/>
        </p:nvCxnSpPr>
        <p:spPr>
          <a:xfrm>
            <a:off x="9821355" y="1754342"/>
            <a:ext cx="418728" cy="1524511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59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6" grpId="0" animBg="1"/>
      <p:bldP spid="48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525AA-B7BF-4943-98E0-186DC8FC4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Lamport clocks can track potential causality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407116-EA8A-154F-B2D1-4F05C47458E4}"/>
              </a:ext>
            </a:extLst>
          </p:cNvPr>
          <p:cNvGrpSpPr/>
          <p:nvPr/>
        </p:nvGrpSpPr>
        <p:grpSpPr>
          <a:xfrm>
            <a:off x="1313465" y="3187928"/>
            <a:ext cx="9239055" cy="181850"/>
            <a:chOff x="1313465" y="3534438"/>
            <a:chExt cx="9239055" cy="18185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C778370-FB32-6143-A05F-99324E9B9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A759CA5-61C8-0648-9E17-959199AA650D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15EC7E-C6AB-C24B-9E8E-47549762FFBC}"/>
              </a:ext>
            </a:extLst>
          </p:cNvPr>
          <p:cNvGrpSpPr/>
          <p:nvPr/>
        </p:nvGrpSpPr>
        <p:grpSpPr>
          <a:xfrm>
            <a:off x="1313465" y="3892375"/>
            <a:ext cx="9239055" cy="181850"/>
            <a:chOff x="1313465" y="3534438"/>
            <a:chExt cx="9239055" cy="18185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7926047-11B2-2847-B974-B529B1717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FC9069D-DE4B-D449-AF2E-5A4F3355B6E0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869A1B-D13F-BD47-83C6-0068095132A3}"/>
              </a:ext>
            </a:extLst>
          </p:cNvPr>
          <p:cNvGrpSpPr/>
          <p:nvPr/>
        </p:nvGrpSpPr>
        <p:grpSpPr>
          <a:xfrm>
            <a:off x="1313465" y="4596822"/>
            <a:ext cx="9239055" cy="181850"/>
            <a:chOff x="1313465" y="3534438"/>
            <a:chExt cx="9239055" cy="18185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B84E91E-9619-C04C-B522-6BAD0C246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81" t="40598" r="7638" b="36488"/>
            <a:stretch/>
          </p:blipFill>
          <p:spPr>
            <a:xfrm>
              <a:off x="1313465" y="3534438"/>
              <a:ext cx="895545" cy="181850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3522EB-7DB3-CC41-98C9-22E17420CA8F}"/>
                </a:ext>
              </a:extLst>
            </p:cNvPr>
            <p:cNvCxnSpPr/>
            <p:nvPr/>
          </p:nvCxnSpPr>
          <p:spPr>
            <a:xfrm>
              <a:off x="2690566" y="3625363"/>
              <a:ext cx="78619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AD30C2-8C54-E144-8E36-51BA442D1872}"/>
              </a:ext>
            </a:extLst>
          </p:cNvPr>
          <p:cNvCxnSpPr>
            <a:cxnSpLocks/>
          </p:cNvCxnSpPr>
          <p:nvPr/>
        </p:nvCxnSpPr>
        <p:spPr>
          <a:xfrm>
            <a:off x="6131493" y="3980924"/>
            <a:ext cx="661759" cy="706823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B79AE2B-42D0-E740-8340-126B8B5CFF03}"/>
              </a:ext>
            </a:extLst>
          </p:cNvPr>
          <p:cNvCxnSpPr>
            <a:cxnSpLocks/>
          </p:cNvCxnSpPr>
          <p:nvPr/>
        </p:nvCxnSpPr>
        <p:spPr>
          <a:xfrm>
            <a:off x="4081281" y="3295326"/>
            <a:ext cx="630431" cy="704450"/>
          </a:xfrm>
          <a:prstGeom prst="straightConnector1">
            <a:avLst/>
          </a:prstGeom>
          <a:ln w="12700"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D529475-9906-D24E-BF96-9F9B09F895FB}"/>
              </a:ext>
            </a:extLst>
          </p:cNvPr>
          <p:cNvSpPr/>
          <p:nvPr/>
        </p:nvSpPr>
        <p:spPr>
          <a:xfrm>
            <a:off x="2978920" y="3110018"/>
            <a:ext cx="998883" cy="365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local processing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12B08AF-DD72-6642-BAE7-403C19A89572}"/>
              </a:ext>
            </a:extLst>
          </p:cNvPr>
          <p:cNvSpPr/>
          <p:nvPr/>
        </p:nvSpPr>
        <p:spPr>
          <a:xfrm>
            <a:off x="4922161" y="3799233"/>
            <a:ext cx="998883" cy="365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local processing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8D04D7C-0B37-3C44-A935-BAEE588C6051}"/>
              </a:ext>
            </a:extLst>
          </p:cNvPr>
          <p:cNvSpPr/>
          <p:nvPr/>
        </p:nvSpPr>
        <p:spPr>
          <a:xfrm>
            <a:off x="2777291" y="3194365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1CF44E9-3A42-DE49-A29E-3190ACFA70FB}"/>
              </a:ext>
            </a:extLst>
          </p:cNvPr>
          <p:cNvSpPr/>
          <p:nvPr/>
        </p:nvSpPr>
        <p:spPr>
          <a:xfrm>
            <a:off x="3996534" y="3194365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D84336D-900E-DA47-AD39-E78DEEA77750}"/>
              </a:ext>
            </a:extLst>
          </p:cNvPr>
          <p:cNvSpPr/>
          <p:nvPr/>
        </p:nvSpPr>
        <p:spPr>
          <a:xfrm>
            <a:off x="4711712" y="3892375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BA14FE9-8412-624F-BBF5-27D2D18DE6C9}"/>
              </a:ext>
            </a:extLst>
          </p:cNvPr>
          <p:cNvSpPr/>
          <p:nvPr/>
        </p:nvSpPr>
        <p:spPr>
          <a:xfrm>
            <a:off x="5934828" y="3892375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631B3A6-50FB-5A46-B390-F2617BF5273E}"/>
              </a:ext>
            </a:extLst>
          </p:cNvPr>
          <p:cNvSpPr/>
          <p:nvPr/>
        </p:nvSpPr>
        <p:spPr>
          <a:xfrm>
            <a:off x="6807037" y="4590386"/>
            <a:ext cx="182880" cy="18185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  <p:cxnSp>
        <p:nvCxnSpPr>
          <p:cNvPr id="35" name="Curved Connector 34">
            <a:extLst>
              <a:ext uri="{FF2B5EF4-FFF2-40B4-BE49-F238E27FC236}">
                <a16:creationId xmlns:a16="http://schemas.microsoft.com/office/drawing/2014/main" id="{38796610-CA3A-694C-AEBF-4B51D686547A}"/>
              </a:ext>
            </a:extLst>
          </p:cNvPr>
          <p:cNvCxnSpPr>
            <a:cxnSpLocks/>
            <a:stCxn id="30" idx="4"/>
            <a:endCxn id="34" idx="3"/>
          </p:cNvCxnSpPr>
          <p:nvPr/>
        </p:nvCxnSpPr>
        <p:spPr>
          <a:xfrm rot="16200000" flipH="1">
            <a:off x="4166580" y="2078366"/>
            <a:ext cx="1369390" cy="3965088"/>
          </a:xfrm>
          <a:prstGeom prst="curvedConnector3">
            <a:avLst>
              <a:gd name="adj1" fmla="val 118638"/>
            </a:avLst>
          </a:prstGeom>
          <a:ln w="22225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D19FDB1-C34B-B04E-81D2-0BE6E43A01F6}"/>
              </a:ext>
            </a:extLst>
          </p:cNvPr>
          <p:cNvSpPr txBox="1"/>
          <p:nvPr/>
        </p:nvSpPr>
        <p:spPr>
          <a:xfrm>
            <a:off x="3645453" y="4968158"/>
            <a:ext cx="189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potential causality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0E5560-9306-4C48-8A8F-3F1907F7B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41" y="3044090"/>
            <a:ext cx="469526" cy="4695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1B1BF6E-81CA-A949-A955-B83E4AE6B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41" y="3746161"/>
            <a:ext cx="469526" cy="46952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265A305-0622-5D40-A4CD-C5289E13B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41" y="4446548"/>
            <a:ext cx="469526" cy="46952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CA6737-F8B5-2040-AA0C-85B0622FE919}"/>
              </a:ext>
            </a:extLst>
          </p:cNvPr>
          <p:cNvCxnSpPr>
            <a:cxnSpLocks/>
          </p:cNvCxnSpPr>
          <p:nvPr/>
        </p:nvCxnSpPr>
        <p:spPr>
          <a:xfrm flipV="1">
            <a:off x="922604" y="3104800"/>
            <a:ext cx="95915" cy="174054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0377C88-C2FB-1D4A-87F8-993DF0ADBA36}"/>
              </a:ext>
            </a:extLst>
          </p:cNvPr>
          <p:cNvCxnSpPr>
            <a:cxnSpLocks/>
          </p:cNvCxnSpPr>
          <p:nvPr/>
        </p:nvCxnSpPr>
        <p:spPr>
          <a:xfrm flipV="1">
            <a:off x="929928" y="3799233"/>
            <a:ext cx="88591" cy="181691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91838BE-41BC-5F48-85C8-F9A971147932}"/>
              </a:ext>
            </a:extLst>
          </p:cNvPr>
          <p:cNvCxnSpPr>
            <a:cxnSpLocks/>
            <a:endCxn id="39" idx="1"/>
          </p:cNvCxnSpPr>
          <p:nvPr/>
        </p:nvCxnSpPr>
        <p:spPr>
          <a:xfrm flipH="1">
            <a:off x="687841" y="4681311"/>
            <a:ext cx="242087" cy="0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6EDA439-4F20-B940-81BE-00BE4C225F4B}"/>
              </a:ext>
            </a:extLst>
          </p:cNvPr>
          <p:cNvCxnSpPr>
            <a:cxnSpLocks/>
          </p:cNvCxnSpPr>
          <p:nvPr/>
        </p:nvCxnSpPr>
        <p:spPr>
          <a:xfrm flipV="1">
            <a:off x="922604" y="3187928"/>
            <a:ext cx="159585" cy="90925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97CEF4C-2A3B-7A42-B357-DBE3578C2EF3}"/>
              </a:ext>
            </a:extLst>
          </p:cNvPr>
          <p:cNvCxnSpPr>
            <a:cxnSpLocks/>
            <a:endCxn id="38" idx="3"/>
          </p:cNvCxnSpPr>
          <p:nvPr/>
        </p:nvCxnSpPr>
        <p:spPr>
          <a:xfrm>
            <a:off x="922604" y="3980924"/>
            <a:ext cx="234763" cy="0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20A7BFA-46F4-5D4F-8DE5-06B23563D828}"/>
              </a:ext>
            </a:extLst>
          </p:cNvPr>
          <p:cNvCxnSpPr>
            <a:cxnSpLocks/>
          </p:cNvCxnSpPr>
          <p:nvPr/>
        </p:nvCxnSpPr>
        <p:spPr>
          <a:xfrm>
            <a:off x="931212" y="3973719"/>
            <a:ext cx="178747" cy="141463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1836AC41-22CD-5F42-9582-7782D59F830C}"/>
              </a:ext>
            </a:extLst>
          </p:cNvPr>
          <p:cNvSpPr/>
          <p:nvPr/>
        </p:nvSpPr>
        <p:spPr>
          <a:xfrm>
            <a:off x="838199" y="1784485"/>
            <a:ext cx="10145233" cy="78991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If E</a:t>
            </a:r>
            <a:r>
              <a:rPr lang="en-US" sz="2400" baseline="-25000"/>
              <a:t>1</a:t>
            </a:r>
            <a:r>
              <a:rPr lang="en-US" sz="2400"/>
              <a:t> could have potentially caused E</a:t>
            </a:r>
            <a:r>
              <a:rPr lang="en-US" sz="2400" baseline="-25000"/>
              <a:t>2</a:t>
            </a:r>
            <a:r>
              <a:rPr lang="en-US" sz="2400"/>
              <a:t>, E</a:t>
            </a:r>
            <a:r>
              <a:rPr lang="en-US" sz="2400" baseline="-25000"/>
              <a:t>1</a:t>
            </a:r>
            <a:r>
              <a:rPr lang="en-US" sz="2400"/>
              <a:t> has a lower timestamp than E</a:t>
            </a:r>
            <a:r>
              <a:rPr lang="en-US" sz="2400" baseline="-25000"/>
              <a:t>2</a:t>
            </a:r>
            <a:r>
              <a:rPr lang="en-US" sz="24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23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0C156-5B7A-0441-BE5E-A31D9B619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COPS paper offers useful background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6B363CC-6151-C54F-9814-8338E359585F}"/>
              </a:ext>
            </a:extLst>
          </p:cNvPr>
          <p:cNvSpPr/>
          <p:nvPr/>
        </p:nvSpPr>
        <p:spPr>
          <a:xfrm>
            <a:off x="838201" y="1786665"/>
            <a:ext cx="4690730" cy="27857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Devotes more space to motivating scenario and approach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9B1F933-18B0-5C42-922A-B109711ED2A1}"/>
              </a:ext>
            </a:extLst>
          </p:cNvPr>
          <p:cNvSpPr/>
          <p:nvPr/>
        </p:nvSpPr>
        <p:spPr>
          <a:xfrm>
            <a:off x="5847907" y="1786665"/>
            <a:ext cx="5645889" cy="8293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Why sharded, geo-replicated data stores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9CD89A7-6CF2-4A42-BC12-8DBFCA8D1CD2}"/>
              </a:ext>
            </a:extLst>
          </p:cNvPr>
          <p:cNvSpPr/>
          <p:nvPr/>
        </p:nvSpPr>
        <p:spPr>
          <a:xfrm>
            <a:off x="5847906" y="2764884"/>
            <a:ext cx="5645889" cy="8293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Why causal+ consistency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D8E2D52-48D8-4745-8DBD-A284CF313D0B}"/>
              </a:ext>
            </a:extLst>
          </p:cNvPr>
          <p:cNvSpPr/>
          <p:nvPr/>
        </p:nvSpPr>
        <p:spPr>
          <a:xfrm>
            <a:off x="5847905" y="3743104"/>
            <a:ext cx="5645889" cy="8293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Why read transactions are important (beginning of section 4.6)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27C9F01-BBE8-D54F-80D2-9E5B9518CB83}"/>
              </a:ext>
            </a:extLst>
          </p:cNvPr>
          <p:cNvSpPr/>
          <p:nvPr/>
        </p:nvSpPr>
        <p:spPr>
          <a:xfrm>
            <a:off x="838200" y="4991663"/>
            <a:ext cx="10655596" cy="1066431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But, its solution isn’t as powerful or efficient as Eiger’s;</a:t>
            </a:r>
          </a:p>
          <a:p>
            <a:pPr algn="ctr"/>
            <a:r>
              <a:rPr lang="en-US" sz="2400"/>
              <a:t>e.g., it has no support for write transactions</a:t>
            </a:r>
          </a:p>
        </p:txBody>
      </p:sp>
    </p:spTree>
    <p:extLst>
      <p:ext uri="{BB962C8B-B14F-4D97-AF65-F5344CB8AC3E}">
        <p14:creationId xmlns:p14="http://schemas.microsoft.com/office/powerpoint/2010/main" val="3467038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159</Words>
  <Application>Microsoft Macintosh PowerPoint</Application>
  <PresentationFormat>Widescreen</PresentationFormat>
  <Paragraphs>47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Storage semantics</vt:lpstr>
      <vt:lpstr>Sharded, replicated storage</vt:lpstr>
      <vt:lpstr>Causal consistency</vt:lpstr>
      <vt:lpstr>Limits of causal consistency</vt:lpstr>
      <vt:lpstr>Lamport clocks can track potential causality</vt:lpstr>
      <vt:lpstr>COPS paper offers useful background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Enhancements to Paxos</dc:title>
  <dc:creator>Jay Lorch</dc:creator>
  <cp:lastModifiedBy>Jay Lorch</cp:lastModifiedBy>
  <cp:revision>40</cp:revision>
  <dcterms:created xsi:type="dcterms:W3CDTF">2019-02-12T01:29:27Z</dcterms:created>
  <dcterms:modified xsi:type="dcterms:W3CDTF">2019-05-15T18:00:14Z</dcterms:modified>
</cp:coreProperties>
</file>