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62" r:id="rId6"/>
    <p:sldId id="263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6"/>
    <p:restoredTop sz="94643"/>
  </p:normalViewPr>
  <p:slideViewPr>
    <p:cSldViewPr snapToGrid="0" snapToObjects="1">
      <p:cViewPr varScale="1">
        <p:scale>
          <a:sx n="92" d="100"/>
          <a:sy n="92" d="100"/>
        </p:scale>
        <p:origin x="192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0F62-F3F2-DD4C-AFD7-D714D0C0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9DDBC-D51B-6A48-8E11-5608ACA7D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88E1-15C6-5F4D-B412-9642F6D8A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8F4C-FA54-8F44-A77F-F402B27B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E728-CF46-B346-8CC1-26C1B84B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1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377E-BDB5-2247-B583-9A203B43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18791-6CBE-D24A-8706-7F5601EDB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5EF52-6D28-CC45-9960-B5C3492B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99A64-3B57-7146-B0A5-AC75AE67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6347A-B8D6-7C45-81C6-56759454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5D03C-0A06-334D-ABFC-C406B334E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F893F-7DAF-8C42-B177-A60D08C19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1F30C-8E90-934F-8AB4-3620B7E2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28701-7C22-5C46-BCBB-FAEC51E3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922FB-3E5F-C549-A8F8-8C88D93D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A8BB-35CE-7441-AC1B-60C1D34D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40D34-D7D6-E44C-877C-DB53F912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835D9-341B-894A-A671-E1F156CC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F2D5-277A-C843-81D5-EBAE46C9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DD97-0C16-8947-8040-D0D506FD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5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6BBE-E82D-4541-AB09-44BE3767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0137B-98BC-054B-9483-0D296423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651A7-37B6-9A4F-89FC-3A30590C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A80D-1B2C-F841-BD60-0C2ED9D7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9C910-0C1F-7A49-98DB-59456F33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5F06-4CCD-2541-8327-2CAC8026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58F8-6F97-5C4C-9E33-5CAC3EB20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8FB75-5588-044B-943C-00E764AAC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3ADB0-5764-A94A-99D1-824CD1D9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5C6ED-4E54-D546-BE16-B21DD5B4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5C8E6-D009-0C47-BED5-7BDC54B0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2B0B-902D-D64C-A4D1-AD7D02AB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8EC7A-8E73-7A4A-84B9-BC263D2AD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61187-3363-0D4F-B23C-06D10D165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6945-1C30-464B-A2E1-6427005D1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9CC84-4A13-AA45-9301-51CDBC153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C96D5-1AE7-3C4F-A5F7-A1B4EC3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3/30/19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CDEDC-D2EA-AC4A-BB8F-E7CA76C7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E9025-7B45-A642-AABD-8C9841AD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5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F5A2-A159-0F42-81D9-C8D6914F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915E3-DB0E-494D-AC6C-6D83541C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92C7A-451A-504F-A56F-43D865D2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9B50-A0D6-5440-96F7-24A4E761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E722A-18A3-524A-8033-1F7E0F99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3/30/19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FB570-B352-3547-B5B3-A3D71F1C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C9BE7-C8C8-1042-8918-A1A86388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30B1-3A6C-8A48-A2D2-365E4EE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7BCC2-88AA-8445-82CE-A52FAD22B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59A33-E16E-7C4D-B2C1-778054887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CF33D-B2EA-5C47-BEF9-ABF396A7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E9C8D-15FD-454C-B09D-7AB8FB82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FF4E5-7E52-E14F-9828-E49143A4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8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B87A-5488-6D4A-99E9-12904005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345E0-74E8-BC46-93BC-8E7F65045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0C8E7-EA93-454E-A14A-05CED6A9F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D92D1-8BAB-2242-8564-E81E6377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51A28-8BEE-4546-8540-DC316259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40433-CD88-434C-BB82-3D9A842D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0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3576AF-F531-A044-802D-99501C1D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0FA4-C7FD-054D-8697-BC9FFCBC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A919-5F07-F245-AF9B-19834E5D7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1622-3A12-3E48-BED1-9DC00C4B9C82}" type="datetimeFigureOut">
              <a:t>3/30/19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EE49D-2211-FA4B-A86B-76F3E6C5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3CB-6B38-9A4E-8309-7A75FB2F8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DF4E-EB22-1A43-AB0B-C2F00CD27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Performance Enhancements to Paxos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2128A9-DD94-B14F-9CC2-7D35AE4CEB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CSE 552</a:t>
            </a:r>
          </a:p>
          <a:p>
            <a:r>
              <a:rPr lang="en-US" i="1"/>
              <a:t>preparation for reading</a:t>
            </a:r>
          </a:p>
        </p:txBody>
      </p:sp>
    </p:spTree>
    <p:extLst>
      <p:ext uri="{BB962C8B-B14F-4D97-AF65-F5344CB8AC3E}">
        <p14:creationId xmlns:p14="http://schemas.microsoft.com/office/powerpoint/2010/main" val="3131920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Goal:  High throughput, low latency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E0EF40-B301-014D-A497-2283BB00D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3938" y="1849356"/>
            <a:ext cx="8484124" cy="4339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19F848-AA6C-9243-9EA2-80A1BEFA6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506" y="2268309"/>
            <a:ext cx="641809" cy="641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1946C8-2AB5-F245-91C5-9F275C9FF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1" t="40598" r="7638" b="36488"/>
          <a:stretch/>
        </p:blipFill>
        <p:spPr>
          <a:xfrm>
            <a:off x="5648227" y="2695393"/>
            <a:ext cx="895545" cy="181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FDDC45-D7E8-5D4A-A914-C33D6EBBA40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5034" y="2190732"/>
            <a:ext cx="581930" cy="5046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2CDDA0-374F-9B41-9045-E0335F7D1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1" t="40598" r="7638" b="36488"/>
          <a:stretch/>
        </p:blipFill>
        <p:spPr>
          <a:xfrm>
            <a:off x="9208722" y="3061742"/>
            <a:ext cx="895545" cy="181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70A0C3-DE28-1F40-8095-7657A7657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1" t="40598" r="7638" b="36488"/>
          <a:stretch/>
        </p:blipFill>
        <p:spPr>
          <a:xfrm>
            <a:off x="8469984" y="3839178"/>
            <a:ext cx="895545" cy="181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7DD115-6729-F546-B043-0FC2D22DF7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1" t="40598" r="7638" b="36488"/>
          <a:stretch/>
        </p:blipFill>
        <p:spPr>
          <a:xfrm>
            <a:off x="2055594" y="3098174"/>
            <a:ext cx="895545" cy="1818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079BE2-D2EB-5E4E-AD06-82DFCEBBDA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1" t="40598" r="7638" b="36488"/>
          <a:stretch/>
        </p:blipFill>
        <p:spPr>
          <a:xfrm>
            <a:off x="3253912" y="3200054"/>
            <a:ext cx="895545" cy="1818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E07102-2204-014A-9D4C-BB1A00958671}"/>
              </a:ext>
            </a:extLst>
          </p:cNvPr>
          <p:cNvGrpSpPr/>
          <p:nvPr/>
        </p:nvGrpSpPr>
        <p:grpSpPr>
          <a:xfrm>
            <a:off x="2212401" y="2557081"/>
            <a:ext cx="7735058" cy="1282097"/>
            <a:chOff x="2212401" y="2557081"/>
            <a:chExt cx="7735058" cy="128209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F83D54-187D-3D43-B5D6-C92C3DB28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65529" y="2557081"/>
              <a:ext cx="581930" cy="50466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AFECF63-C2B9-C146-8555-C3BEE4126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26791" y="3334517"/>
              <a:ext cx="581930" cy="50466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E5D5205-2DD7-3745-ACBA-6B281F616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12401" y="2593513"/>
              <a:ext cx="581930" cy="50466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5080DB6-81AD-514C-832A-B581088DE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10719" y="2695393"/>
              <a:ext cx="581930" cy="504661"/>
            </a:xfrm>
            <a:prstGeom prst="rect">
              <a:avLst/>
            </a:prstGeom>
          </p:spPr>
        </p:pic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6BEAF8-D11E-1A47-8E63-4FB34372F5D2}"/>
              </a:ext>
            </a:extLst>
          </p:cNvPr>
          <p:cNvCxnSpPr/>
          <p:nvPr/>
        </p:nvCxnSpPr>
        <p:spPr>
          <a:xfrm flipH="1">
            <a:off x="2770679" y="2845843"/>
            <a:ext cx="156809" cy="252331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D2836C9E-8DFF-B245-A800-9BEF335BF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584" y="2638215"/>
            <a:ext cx="641809" cy="641809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A5543D3-5A62-3F4E-B9F0-CA599E939E76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6543772" y="2786318"/>
            <a:ext cx="491620" cy="185690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59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25AA-B7BF-4943-98E0-186DC8FC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Mencius, like EPaxos, works by leveraging all replicas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FADB1-788B-BD4E-AF31-B71823E3B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34533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</a:rPr>
              <a:t>Slots are evenly divided among the replicas, so each can act as leader for some of them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2D7449-7490-4749-9768-8C85C06E119C}"/>
              </a:ext>
            </a:extLst>
          </p:cNvPr>
          <p:cNvCxnSpPr>
            <a:cxnSpLocks/>
          </p:cNvCxnSpPr>
          <p:nvPr/>
        </p:nvCxnSpPr>
        <p:spPr>
          <a:xfrm>
            <a:off x="5641507" y="3851272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802526D-F5A9-F54D-BB49-6A5262D4D0E9}"/>
              </a:ext>
            </a:extLst>
          </p:cNvPr>
          <p:cNvSpPr/>
          <p:nvPr/>
        </p:nvSpPr>
        <p:spPr>
          <a:xfrm>
            <a:off x="4091927" y="3495583"/>
            <a:ext cx="1549580" cy="7315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/>
              <a:t>Replica 0</a:t>
            </a:r>
            <a:r>
              <a:rPr lang="en-US" sz="1400"/>
              <a:t> Responsible for slots 0, 3, 6, etc.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6C0814-FD71-BC4A-BDF3-3DAC493A8A95}"/>
              </a:ext>
            </a:extLst>
          </p:cNvPr>
          <p:cNvCxnSpPr>
            <a:cxnSpLocks/>
          </p:cNvCxnSpPr>
          <p:nvPr/>
        </p:nvCxnSpPr>
        <p:spPr>
          <a:xfrm>
            <a:off x="5641507" y="4733015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E1B668-A06C-6546-82A1-8BB1CC5D9790}"/>
              </a:ext>
            </a:extLst>
          </p:cNvPr>
          <p:cNvSpPr/>
          <p:nvPr/>
        </p:nvSpPr>
        <p:spPr>
          <a:xfrm>
            <a:off x="4091927" y="4377326"/>
            <a:ext cx="1549580" cy="7315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/>
              <a:t>Replica 1</a:t>
            </a:r>
            <a:r>
              <a:rPr lang="en-US" sz="1400"/>
              <a:t> Responsible for slots 1, 4, 7, etc.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8C52BC-197D-CC4D-B287-284B0932C4D0}"/>
              </a:ext>
            </a:extLst>
          </p:cNvPr>
          <p:cNvCxnSpPr>
            <a:cxnSpLocks/>
          </p:cNvCxnSpPr>
          <p:nvPr/>
        </p:nvCxnSpPr>
        <p:spPr>
          <a:xfrm>
            <a:off x="5641507" y="5614757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9BA9227-4012-5348-A279-E4F1058180C0}"/>
              </a:ext>
            </a:extLst>
          </p:cNvPr>
          <p:cNvSpPr/>
          <p:nvPr/>
        </p:nvSpPr>
        <p:spPr>
          <a:xfrm>
            <a:off x="4091927" y="5259068"/>
            <a:ext cx="1549580" cy="7315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/>
              <a:t>Replica 2</a:t>
            </a:r>
            <a:r>
              <a:rPr lang="en-US" sz="1400"/>
              <a:t> Responsible for slots 2, 5, 8, etc.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7DEEA9-A596-BF45-9E1A-F4E81C3817C2}"/>
              </a:ext>
            </a:extLst>
          </p:cNvPr>
          <p:cNvCxnSpPr>
            <a:cxnSpLocks/>
          </p:cNvCxnSpPr>
          <p:nvPr/>
        </p:nvCxnSpPr>
        <p:spPr>
          <a:xfrm>
            <a:off x="6231115" y="3851272"/>
            <a:ext cx="1160103" cy="901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C62D3E-CAED-ED47-9214-D578C8C909B6}"/>
              </a:ext>
            </a:extLst>
          </p:cNvPr>
          <p:cNvCxnSpPr>
            <a:cxnSpLocks/>
          </p:cNvCxnSpPr>
          <p:nvPr/>
        </p:nvCxnSpPr>
        <p:spPr>
          <a:xfrm>
            <a:off x="6231115" y="3861343"/>
            <a:ext cx="1388350" cy="1763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50240B-6FDD-634D-BFB6-F1BE993B9AA5}"/>
              </a:ext>
            </a:extLst>
          </p:cNvPr>
          <p:cNvCxnSpPr>
            <a:cxnSpLocks/>
          </p:cNvCxnSpPr>
          <p:nvPr/>
        </p:nvCxnSpPr>
        <p:spPr>
          <a:xfrm flipV="1">
            <a:off x="7577244" y="3850629"/>
            <a:ext cx="885618" cy="887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F0CC1DD-632E-A044-B74D-64375073D3F9}"/>
              </a:ext>
            </a:extLst>
          </p:cNvPr>
          <p:cNvCxnSpPr>
            <a:cxnSpLocks/>
          </p:cNvCxnSpPr>
          <p:nvPr/>
        </p:nvCxnSpPr>
        <p:spPr>
          <a:xfrm flipV="1">
            <a:off x="7687382" y="3841201"/>
            <a:ext cx="1049863" cy="1783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1339ADF-5E2D-1C4A-8F9C-69FE7B60C02E}"/>
              </a:ext>
            </a:extLst>
          </p:cNvPr>
          <p:cNvCxnSpPr>
            <a:cxnSpLocks/>
          </p:cNvCxnSpPr>
          <p:nvPr/>
        </p:nvCxnSpPr>
        <p:spPr>
          <a:xfrm flipV="1">
            <a:off x="7484180" y="3836167"/>
            <a:ext cx="736782" cy="9169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47F0321-D050-1646-B739-C236149EBF1C}"/>
              </a:ext>
            </a:extLst>
          </p:cNvPr>
          <p:cNvCxnSpPr>
            <a:cxnSpLocks/>
          </p:cNvCxnSpPr>
          <p:nvPr/>
        </p:nvCxnSpPr>
        <p:spPr>
          <a:xfrm>
            <a:off x="7484180" y="4722944"/>
            <a:ext cx="736782" cy="8918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C8DA68-E8A6-B24D-8A79-80D9691405BA}"/>
              </a:ext>
            </a:extLst>
          </p:cNvPr>
          <p:cNvCxnSpPr>
            <a:cxnSpLocks/>
          </p:cNvCxnSpPr>
          <p:nvPr/>
        </p:nvCxnSpPr>
        <p:spPr>
          <a:xfrm>
            <a:off x="8313924" y="3866377"/>
            <a:ext cx="491238" cy="8867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350B2EA-E99D-314D-A844-74D3632AEE44}"/>
              </a:ext>
            </a:extLst>
          </p:cNvPr>
          <p:cNvCxnSpPr>
            <a:cxnSpLocks/>
          </p:cNvCxnSpPr>
          <p:nvPr/>
        </p:nvCxnSpPr>
        <p:spPr>
          <a:xfrm flipV="1">
            <a:off x="8242310" y="4753158"/>
            <a:ext cx="406218" cy="8515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42B72E4-CA8D-2C40-ACF9-0E4EA4B8A998}"/>
              </a:ext>
            </a:extLst>
          </p:cNvPr>
          <p:cNvCxnSpPr>
            <a:cxnSpLocks/>
          </p:cNvCxnSpPr>
          <p:nvPr/>
        </p:nvCxnSpPr>
        <p:spPr>
          <a:xfrm flipV="1">
            <a:off x="6402778" y="3836168"/>
            <a:ext cx="703084" cy="17886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88395D8-B348-5141-ABAB-EA0AC882A399}"/>
              </a:ext>
            </a:extLst>
          </p:cNvPr>
          <p:cNvCxnSpPr>
            <a:cxnSpLocks/>
          </p:cNvCxnSpPr>
          <p:nvPr/>
        </p:nvCxnSpPr>
        <p:spPr>
          <a:xfrm flipV="1">
            <a:off x="6410577" y="4722945"/>
            <a:ext cx="695285" cy="91131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C09E5DC-4787-1044-8D55-B04C337CC0A2}"/>
              </a:ext>
            </a:extLst>
          </p:cNvPr>
          <p:cNvCxnSpPr>
            <a:cxnSpLocks/>
          </p:cNvCxnSpPr>
          <p:nvPr/>
        </p:nvCxnSpPr>
        <p:spPr>
          <a:xfrm>
            <a:off x="7169206" y="3861343"/>
            <a:ext cx="556943" cy="175341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3744DEF-853D-F54F-9DAC-7623D72C3F64}"/>
              </a:ext>
            </a:extLst>
          </p:cNvPr>
          <p:cNvCxnSpPr>
            <a:cxnSpLocks/>
          </p:cNvCxnSpPr>
          <p:nvPr/>
        </p:nvCxnSpPr>
        <p:spPr>
          <a:xfrm>
            <a:off x="7105862" y="4753158"/>
            <a:ext cx="433660" cy="85152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951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25AA-B7BF-4943-98E0-186DC8FC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Mencius deals with failures by filling empty slots with no-ops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FADB1-788B-BD4E-AF31-B71823E3B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4173"/>
            <a:ext cx="10515600" cy="1422778"/>
          </a:xfrm>
        </p:spPr>
        <p:txBody>
          <a:bodyPr/>
          <a:lstStyle/>
          <a:p>
            <a:r>
              <a:rPr lang="en-US"/>
              <a:t>If a replica fails, no one can execute past its empty slots</a:t>
            </a:r>
          </a:p>
          <a:p>
            <a:r>
              <a:rPr lang="en-US"/>
              <a:t>A recovery process lets any replica propose no-ops for those slots</a:t>
            </a:r>
          </a:p>
          <a:p>
            <a:pPr marL="0" indent="0">
              <a:buNone/>
            </a:pP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2D7449-7490-4749-9768-8C85C06E119C}"/>
              </a:ext>
            </a:extLst>
          </p:cNvPr>
          <p:cNvCxnSpPr>
            <a:cxnSpLocks/>
          </p:cNvCxnSpPr>
          <p:nvPr/>
        </p:nvCxnSpPr>
        <p:spPr>
          <a:xfrm>
            <a:off x="3586463" y="3916933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802526D-F5A9-F54D-BB49-6A5262D4D0E9}"/>
              </a:ext>
            </a:extLst>
          </p:cNvPr>
          <p:cNvSpPr/>
          <p:nvPr/>
        </p:nvSpPr>
        <p:spPr>
          <a:xfrm>
            <a:off x="2036883" y="3561244"/>
            <a:ext cx="1549580" cy="7315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/>
              <a:t>Replica 0</a:t>
            </a:r>
            <a:r>
              <a:rPr lang="en-US" sz="1400"/>
              <a:t> Responsible for slots 0, 3, 6, etc.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6C0814-FD71-BC4A-BDF3-3DAC493A8A95}"/>
              </a:ext>
            </a:extLst>
          </p:cNvPr>
          <p:cNvCxnSpPr>
            <a:cxnSpLocks/>
          </p:cNvCxnSpPr>
          <p:nvPr/>
        </p:nvCxnSpPr>
        <p:spPr>
          <a:xfrm>
            <a:off x="3586463" y="4798676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E1B668-A06C-6546-82A1-8BB1CC5D9790}"/>
              </a:ext>
            </a:extLst>
          </p:cNvPr>
          <p:cNvSpPr/>
          <p:nvPr/>
        </p:nvSpPr>
        <p:spPr>
          <a:xfrm>
            <a:off x="2036883" y="4442987"/>
            <a:ext cx="1549580" cy="731520"/>
          </a:xfrm>
          <a:prstGeom prst="round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/>
              <a:t>Replica 1</a:t>
            </a:r>
            <a:r>
              <a:rPr lang="en-US" sz="1400"/>
              <a:t> Responsible for slots 1, 4, 7, etc.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8C52BC-197D-CC4D-B287-284B0932C4D0}"/>
              </a:ext>
            </a:extLst>
          </p:cNvPr>
          <p:cNvCxnSpPr>
            <a:cxnSpLocks/>
          </p:cNvCxnSpPr>
          <p:nvPr/>
        </p:nvCxnSpPr>
        <p:spPr>
          <a:xfrm>
            <a:off x="3586463" y="5680418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9BA9227-4012-5348-A279-E4F1058180C0}"/>
              </a:ext>
            </a:extLst>
          </p:cNvPr>
          <p:cNvSpPr/>
          <p:nvPr/>
        </p:nvSpPr>
        <p:spPr>
          <a:xfrm>
            <a:off x="2036883" y="5324729"/>
            <a:ext cx="1549580" cy="7315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/>
              <a:t>Replica 2</a:t>
            </a:r>
            <a:r>
              <a:rPr lang="en-US" sz="1400"/>
              <a:t> Responsible for slots 2, 5, 8, etc.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7DEEA9-A596-BF45-9E1A-F4E81C3817C2}"/>
              </a:ext>
            </a:extLst>
          </p:cNvPr>
          <p:cNvCxnSpPr>
            <a:cxnSpLocks/>
          </p:cNvCxnSpPr>
          <p:nvPr/>
        </p:nvCxnSpPr>
        <p:spPr>
          <a:xfrm>
            <a:off x="4176071" y="3916933"/>
            <a:ext cx="1160103" cy="901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C62D3E-CAED-ED47-9214-D578C8C909B6}"/>
              </a:ext>
            </a:extLst>
          </p:cNvPr>
          <p:cNvCxnSpPr>
            <a:cxnSpLocks/>
          </p:cNvCxnSpPr>
          <p:nvPr/>
        </p:nvCxnSpPr>
        <p:spPr>
          <a:xfrm>
            <a:off x="4176071" y="3927004"/>
            <a:ext cx="1388350" cy="1763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50240B-6FDD-634D-BFB6-F1BE993B9AA5}"/>
              </a:ext>
            </a:extLst>
          </p:cNvPr>
          <p:cNvCxnSpPr>
            <a:cxnSpLocks/>
          </p:cNvCxnSpPr>
          <p:nvPr/>
        </p:nvCxnSpPr>
        <p:spPr>
          <a:xfrm flipV="1">
            <a:off x="5522200" y="3916290"/>
            <a:ext cx="885618" cy="887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F0CC1DD-632E-A044-B74D-64375073D3F9}"/>
              </a:ext>
            </a:extLst>
          </p:cNvPr>
          <p:cNvCxnSpPr>
            <a:cxnSpLocks/>
          </p:cNvCxnSpPr>
          <p:nvPr/>
        </p:nvCxnSpPr>
        <p:spPr>
          <a:xfrm flipV="1">
            <a:off x="5632338" y="3906862"/>
            <a:ext cx="1049863" cy="1783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42B72E4-CA8D-2C40-ACF9-0E4EA4B8A998}"/>
              </a:ext>
            </a:extLst>
          </p:cNvPr>
          <p:cNvCxnSpPr>
            <a:cxnSpLocks/>
          </p:cNvCxnSpPr>
          <p:nvPr/>
        </p:nvCxnSpPr>
        <p:spPr>
          <a:xfrm flipV="1">
            <a:off x="4347734" y="3901829"/>
            <a:ext cx="703084" cy="17886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88395D8-B348-5141-ABAB-EA0AC882A399}"/>
              </a:ext>
            </a:extLst>
          </p:cNvPr>
          <p:cNvCxnSpPr>
            <a:cxnSpLocks/>
          </p:cNvCxnSpPr>
          <p:nvPr/>
        </p:nvCxnSpPr>
        <p:spPr>
          <a:xfrm flipV="1">
            <a:off x="4355533" y="4788606"/>
            <a:ext cx="695285" cy="91131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C09E5DC-4787-1044-8D55-B04C337CC0A2}"/>
              </a:ext>
            </a:extLst>
          </p:cNvPr>
          <p:cNvCxnSpPr>
            <a:cxnSpLocks/>
          </p:cNvCxnSpPr>
          <p:nvPr/>
        </p:nvCxnSpPr>
        <p:spPr>
          <a:xfrm>
            <a:off x="5114162" y="3927004"/>
            <a:ext cx="556943" cy="175341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3744DEF-853D-F54F-9DAC-7623D72C3F64}"/>
              </a:ext>
            </a:extLst>
          </p:cNvPr>
          <p:cNvCxnSpPr>
            <a:cxnSpLocks/>
          </p:cNvCxnSpPr>
          <p:nvPr/>
        </p:nvCxnSpPr>
        <p:spPr>
          <a:xfrm>
            <a:off x="5050818" y="4818819"/>
            <a:ext cx="433660" cy="85152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D2CB75BB-54D6-0A44-9686-2471C05F73F1}"/>
              </a:ext>
            </a:extLst>
          </p:cNvPr>
          <p:cNvSpPr/>
          <p:nvPr/>
        </p:nvSpPr>
        <p:spPr>
          <a:xfrm>
            <a:off x="1357459" y="4119514"/>
            <a:ext cx="933254" cy="537328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E88907-5E45-3846-B837-AE6E3C94FD82}"/>
              </a:ext>
            </a:extLst>
          </p:cNvPr>
          <p:cNvSpPr/>
          <p:nvPr/>
        </p:nvSpPr>
        <p:spPr>
          <a:xfrm>
            <a:off x="8173039" y="4360001"/>
            <a:ext cx="414780" cy="42399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0322DEF-7211-C040-AC33-B22388893084}"/>
              </a:ext>
            </a:extLst>
          </p:cNvPr>
          <p:cNvSpPr/>
          <p:nvPr/>
        </p:nvSpPr>
        <p:spPr>
          <a:xfrm>
            <a:off x="8611217" y="4360001"/>
            <a:ext cx="414780" cy="4239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A539203-5E3D-AB48-8A77-E864893F42B5}"/>
              </a:ext>
            </a:extLst>
          </p:cNvPr>
          <p:cNvSpPr/>
          <p:nvPr/>
        </p:nvSpPr>
        <p:spPr>
          <a:xfrm>
            <a:off x="9049395" y="4360001"/>
            <a:ext cx="414780" cy="42399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AEB1098-9D08-8244-A51B-3000CCD265A2}"/>
              </a:ext>
            </a:extLst>
          </p:cNvPr>
          <p:cNvSpPr/>
          <p:nvPr/>
        </p:nvSpPr>
        <p:spPr>
          <a:xfrm>
            <a:off x="9487573" y="4360001"/>
            <a:ext cx="414780" cy="42399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3E9EA01-C766-6E48-A87A-2FC414042A82}"/>
              </a:ext>
            </a:extLst>
          </p:cNvPr>
          <p:cNvSpPr/>
          <p:nvPr/>
        </p:nvSpPr>
        <p:spPr>
          <a:xfrm>
            <a:off x="9925751" y="4360001"/>
            <a:ext cx="414780" cy="4239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5221869-AFBB-7543-BD48-474423A0DA8C}"/>
              </a:ext>
            </a:extLst>
          </p:cNvPr>
          <p:cNvSpPr/>
          <p:nvPr/>
        </p:nvSpPr>
        <p:spPr>
          <a:xfrm>
            <a:off x="10363929" y="4360001"/>
            <a:ext cx="414780" cy="42399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C03065A-1C20-964B-A9E0-8D4790E40708}"/>
              </a:ext>
            </a:extLst>
          </p:cNvPr>
          <p:cNvGrpSpPr/>
          <p:nvPr/>
        </p:nvGrpSpPr>
        <p:grpSpPr>
          <a:xfrm>
            <a:off x="6360291" y="3916290"/>
            <a:ext cx="862144" cy="1791181"/>
            <a:chOff x="6360291" y="3916290"/>
            <a:chExt cx="862144" cy="1791181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72C896E-A874-1C4A-8F7C-44C6837FFA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0291" y="3916290"/>
              <a:ext cx="518909" cy="177923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037FD91-77C1-1749-8FE1-018D3700DA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0291" y="4796159"/>
              <a:ext cx="500674" cy="88425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52BA3F7-7882-B642-8865-DACEC916A498}"/>
                </a:ext>
              </a:extLst>
            </p:cNvPr>
            <p:cNvCxnSpPr>
              <a:cxnSpLocks/>
            </p:cNvCxnSpPr>
            <p:nvPr/>
          </p:nvCxnSpPr>
          <p:spPr>
            <a:xfrm>
              <a:off x="6978365" y="3927004"/>
              <a:ext cx="244070" cy="178046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F2F9649-47DB-3E47-923B-6C7962C934D1}"/>
                </a:ext>
              </a:extLst>
            </p:cNvPr>
            <p:cNvCxnSpPr>
              <a:cxnSpLocks/>
            </p:cNvCxnSpPr>
            <p:nvPr/>
          </p:nvCxnSpPr>
          <p:spPr>
            <a:xfrm>
              <a:off x="6860965" y="4801194"/>
              <a:ext cx="283380" cy="90376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493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8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180CD-BD07-E243-9C0F-487DC061A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machine commands can commute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79882-D430-7E46-81A0-602899362575}"/>
              </a:ext>
            </a:extLst>
          </p:cNvPr>
          <p:cNvGrpSpPr/>
          <p:nvPr/>
        </p:nvGrpSpPr>
        <p:grpSpPr>
          <a:xfrm>
            <a:off x="2836322" y="4618076"/>
            <a:ext cx="6773158" cy="1027521"/>
            <a:chOff x="2768333" y="5026135"/>
            <a:chExt cx="6773158" cy="1027521"/>
          </a:xfrm>
        </p:grpSpPr>
        <p:sp>
          <p:nvSpPr>
            <p:cNvPr id="14" name="Vertical Scroll 13">
              <a:extLst>
                <a:ext uri="{FF2B5EF4-FFF2-40B4-BE49-F238E27FC236}">
                  <a16:creationId xmlns:a16="http://schemas.microsoft.com/office/drawing/2014/main" id="{5405EC05-BC15-7B48-8919-7E3ADC1AD5E9}"/>
                </a:ext>
              </a:extLst>
            </p:cNvPr>
            <p:cNvSpPr/>
            <p:nvPr/>
          </p:nvSpPr>
          <p:spPr>
            <a:xfrm>
              <a:off x="4212206" y="5026135"/>
              <a:ext cx="1467682" cy="1027521"/>
            </a:xfrm>
            <a:prstGeom prst="verticalScroll">
              <a:avLst/>
            </a:prstGeom>
            <a:solidFill>
              <a:schemeClr val="accent2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read(B)</a:t>
              </a:r>
            </a:p>
          </p:txBody>
        </p:sp>
        <p:sp>
          <p:nvSpPr>
            <p:cNvPr id="15" name="Vertical Scroll 14">
              <a:extLst>
                <a:ext uri="{FF2B5EF4-FFF2-40B4-BE49-F238E27FC236}">
                  <a16:creationId xmlns:a16="http://schemas.microsoft.com/office/drawing/2014/main" id="{BB137BBC-474A-7E43-9157-F4078E21294A}"/>
                </a:ext>
              </a:extLst>
            </p:cNvPr>
            <p:cNvSpPr/>
            <p:nvPr/>
          </p:nvSpPr>
          <p:spPr>
            <a:xfrm>
              <a:off x="2768333" y="5026135"/>
              <a:ext cx="1443873" cy="1027521"/>
            </a:xfrm>
            <a:prstGeom prst="verticalScroll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read(B)</a:t>
              </a:r>
            </a:p>
          </p:txBody>
        </p:sp>
        <p:sp>
          <p:nvSpPr>
            <p:cNvPr id="16" name="Vertical Scroll 15">
              <a:extLst>
                <a:ext uri="{FF2B5EF4-FFF2-40B4-BE49-F238E27FC236}">
                  <a16:creationId xmlns:a16="http://schemas.microsoft.com/office/drawing/2014/main" id="{53F2FB37-C5F5-BB42-94EC-A1EF119EE313}"/>
                </a:ext>
              </a:extLst>
            </p:cNvPr>
            <p:cNvSpPr/>
            <p:nvPr/>
          </p:nvSpPr>
          <p:spPr>
            <a:xfrm>
              <a:off x="6629936" y="5026135"/>
              <a:ext cx="1467682" cy="1027521"/>
            </a:xfrm>
            <a:prstGeom prst="verticalScroll">
              <a:avLst/>
            </a:prstGeom>
            <a:solidFill>
              <a:schemeClr val="accent2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read(B)</a:t>
              </a:r>
            </a:p>
          </p:txBody>
        </p:sp>
        <p:sp>
          <p:nvSpPr>
            <p:cNvPr id="17" name="Vertical Scroll 16">
              <a:extLst>
                <a:ext uri="{FF2B5EF4-FFF2-40B4-BE49-F238E27FC236}">
                  <a16:creationId xmlns:a16="http://schemas.microsoft.com/office/drawing/2014/main" id="{4D235094-AEC4-D745-A7BF-25CC690F881D}"/>
                </a:ext>
              </a:extLst>
            </p:cNvPr>
            <p:cNvSpPr/>
            <p:nvPr/>
          </p:nvSpPr>
          <p:spPr>
            <a:xfrm>
              <a:off x="8097618" y="5026135"/>
              <a:ext cx="1443873" cy="1027521"/>
            </a:xfrm>
            <a:prstGeom prst="verticalScroll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read(B)</a:t>
              </a:r>
            </a:p>
          </p:txBody>
        </p:sp>
        <p:sp>
          <p:nvSpPr>
            <p:cNvPr id="18" name="Equal 17">
              <a:extLst>
                <a:ext uri="{FF2B5EF4-FFF2-40B4-BE49-F238E27FC236}">
                  <a16:creationId xmlns:a16="http://schemas.microsoft.com/office/drawing/2014/main" id="{96FD4949-7F6F-F743-8BED-A73A30849D30}"/>
                </a:ext>
              </a:extLst>
            </p:cNvPr>
            <p:cNvSpPr/>
            <p:nvPr/>
          </p:nvSpPr>
          <p:spPr>
            <a:xfrm>
              <a:off x="5835189" y="5323079"/>
              <a:ext cx="603315" cy="433633"/>
            </a:xfrm>
            <a:prstGeom prst="mathEqual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56D9C1-9EFA-6648-B7C6-D93945FE4096}"/>
              </a:ext>
            </a:extLst>
          </p:cNvPr>
          <p:cNvGrpSpPr/>
          <p:nvPr/>
        </p:nvGrpSpPr>
        <p:grpSpPr>
          <a:xfrm>
            <a:off x="2872454" y="1871810"/>
            <a:ext cx="6773158" cy="1027521"/>
            <a:chOff x="2768333" y="5026135"/>
            <a:chExt cx="6773158" cy="1027521"/>
          </a:xfrm>
        </p:grpSpPr>
        <p:sp>
          <p:nvSpPr>
            <p:cNvPr id="21" name="Vertical Scroll 20">
              <a:extLst>
                <a:ext uri="{FF2B5EF4-FFF2-40B4-BE49-F238E27FC236}">
                  <a16:creationId xmlns:a16="http://schemas.microsoft.com/office/drawing/2014/main" id="{69C77BA1-8EF1-7D42-8145-DB64D9FE42E6}"/>
                </a:ext>
              </a:extLst>
            </p:cNvPr>
            <p:cNvSpPr/>
            <p:nvPr/>
          </p:nvSpPr>
          <p:spPr>
            <a:xfrm>
              <a:off x="4212206" y="5026135"/>
              <a:ext cx="1467682" cy="1027521"/>
            </a:xfrm>
            <a:prstGeom prst="verticalScroll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write(B, 2)</a:t>
              </a:r>
            </a:p>
          </p:txBody>
        </p:sp>
        <p:sp>
          <p:nvSpPr>
            <p:cNvPr id="22" name="Vertical Scroll 21">
              <a:extLst>
                <a:ext uri="{FF2B5EF4-FFF2-40B4-BE49-F238E27FC236}">
                  <a16:creationId xmlns:a16="http://schemas.microsoft.com/office/drawing/2014/main" id="{F8C00D5A-D839-5141-BD2E-292AB8BF88CA}"/>
                </a:ext>
              </a:extLst>
            </p:cNvPr>
            <p:cNvSpPr/>
            <p:nvPr/>
          </p:nvSpPr>
          <p:spPr>
            <a:xfrm>
              <a:off x="2768333" y="5026135"/>
              <a:ext cx="1443873" cy="1027521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write(A, 1)</a:t>
              </a:r>
            </a:p>
          </p:txBody>
        </p:sp>
        <p:sp>
          <p:nvSpPr>
            <p:cNvPr id="23" name="Vertical Scroll 22">
              <a:extLst>
                <a:ext uri="{FF2B5EF4-FFF2-40B4-BE49-F238E27FC236}">
                  <a16:creationId xmlns:a16="http://schemas.microsoft.com/office/drawing/2014/main" id="{A2F5B023-1F01-214E-B4C4-7E41F9C08071}"/>
                </a:ext>
              </a:extLst>
            </p:cNvPr>
            <p:cNvSpPr/>
            <p:nvPr/>
          </p:nvSpPr>
          <p:spPr>
            <a:xfrm>
              <a:off x="6629936" y="5026135"/>
              <a:ext cx="1467682" cy="1027521"/>
            </a:xfrm>
            <a:prstGeom prst="verticalScroll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write(B, 2)</a:t>
              </a:r>
            </a:p>
          </p:txBody>
        </p:sp>
        <p:sp>
          <p:nvSpPr>
            <p:cNvPr id="24" name="Vertical Scroll 23">
              <a:extLst>
                <a:ext uri="{FF2B5EF4-FFF2-40B4-BE49-F238E27FC236}">
                  <a16:creationId xmlns:a16="http://schemas.microsoft.com/office/drawing/2014/main" id="{A5F5B859-FAF8-4849-992E-6AFE6323560C}"/>
                </a:ext>
              </a:extLst>
            </p:cNvPr>
            <p:cNvSpPr/>
            <p:nvPr/>
          </p:nvSpPr>
          <p:spPr>
            <a:xfrm>
              <a:off x="8097618" y="5026135"/>
              <a:ext cx="1443873" cy="1027521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write(A, 1)</a:t>
              </a:r>
            </a:p>
          </p:txBody>
        </p:sp>
        <p:sp>
          <p:nvSpPr>
            <p:cNvPr id="25" name="Equal 24">
              <a:extLst>
                <a:ext uri="{FF2B5EF4-FFF2-40B4-BE49-F238E27FC236}">
                  <a16:creationId xmlns:a16="http://schemas.microsoft.com/office/drawing/2014/main" id="{7CA7AF3D-5766-5A4C-924A-74E5D34D5C25}"/>
                </a:ext>
              </a:extLst>
            </p:cNvPr>
            <p:cNvSpPr/>
            <p:nvPr/>
          </p:nvSpPr>
          <p:spPr>
            <a:xfrm>
              <a:off x="5835189" y="5323079"/>
              <a:ext cx="603315" cy="433633"/>
            </a:xfrm>
            <a:prstGeom prst="mathEqual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48BAD4-1B63-1D43-803F-23F8FDC1878B}"/>
              </a:ext>
            </a:extLst>
          </p:cNvPr>
          <p:cNvGrpSpPr/>
          <p:nvPr/>
        </p:nvGrpSpPr>
        <p:grpSpPr>
          <a:xfrm>
            <a:off x="2854388" y="3244943"/>
            <a:ext cx="6773158" cy="1027521"/>
            <a:chOff x="2768333" y="5026135"/>
            <a:chExt cx="6773158" cy="1027521"/>
          </a:xfrm>
        </p:grpSpPr>
        <p:sp>
          <p:nvSpPr>
            <p:cNvPr id="27" name="Vertical Scroll 26">
              <a:extLst>
                <a:ext uri="{FF2B5EF4-FFF2-40B4-BE49-F238E27FC236}">
                  <a16:creationId xmlns:a16="http://schemas.microsoft.com/office/drawing/2014/main" id="{FD9EE0C3-5C4D-5147-89A1-D8635AC2F3E6}"/>
                </a:ext>
              </a:extLst>
            </p:cNvPr>
            <p:cNvSpPr/>
            <p:nvPr/>
          </p:nvSpPr>
          <p:spPr>
            <a:xfrm>
              <a:off x="4212206" y="5026135"/>
              <a:ext cx="1467682" cy="1027521"/>
            </a:xfrm>
            <a:prstGeom prst="verticalScroll">
              <a:avLst/>
            </a:prstGeom>
            <a:solidFill>
              <a:schemeClr val="accent2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read(B)</a:t>
              </a:r>
            </a:p>
          </p:txBody>
        </p:sp>
        <p:sp>
          <p:nvSpPr>
            <p:cNvPr id="28" name="Vertical Scroll 27">
              <a:extLst>
                <a:ext uri="{FF2B5EF4-FFF2-40B4-BE49-F238E27FC236}">
                  <a16:creationId xmlns:a16="http://schemas.microsoft.com/office/drawing/2014/main" id="{9DF562E6-C06E-6346-83AA-60E7AB7B45BF}"/>
                </a:ext>
              </a:extLst>
            </p:cNvPr>
            <p:cNvSpPr/>
            <p:nvPr/>
          </p:nvSpPr>
          <p:spPr>
            <a:xfrm>
              <a:off x="2768333" y="5026135"/>
              <a:ext cx="1443873" cy="1027521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write(A, 1)</a:t>
              </a:r>
            </a:p>
          </p:txBody>
        </p:sp>
        <p:sp>
          <p:nvSpPr>
            <p:cNvPr id="29" name="Vertical Scroll 28">
              <a:extLst>
                <a:ext uri="{FF2B5EF4-FFF2-40B4-BE49-F238E27FC236}">
                  <a16:creationId xmlns:a16="http://schemas.microsoft.com/office/drawing/2014/main" id="{CDF8A206-18D2-7248-BEEF-49E088204A96}"/>
                </a:ext>
              </a:extLst>
            </p:cNvPr>
            <p:cNvSpPr/>
            <p:nvPr/>
          </p:nvSpPr>
          <p:spPr>
            <a:xfrm>
              <a:off x="6629936" y="5026135"/>
              <a:ext cx="1467682" cy="1027521"/>
            </a:xfrm>
            <a:prstGeom prst="verticalScroll">
              <a:avLst/>
            </a:prstGeom>
            <a:solidFill>
              <a:schemeClr val="accent2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read(B)</a:t>
              </a:r>
            </a:p>
          </p:txBody>
        </p:sp>
        <p:sp>
          <p:nvSpPr>
            <p:cNvPr id="30" name="Vertical Scroll 29">
              <a:extLst>
                <a:ext uri="{FF2B5EF4-FFF2-40B4-BE49-F238E27FC236}">
                  <a16:creationId xmlns:a16="http://schemas.microsoft.com/office/drawing/2014/main" id="{CECD54D6-427A-0543-A970-29FDF6E6F3BB}"/>
                </a:ext>
              </a:extLst>
            </p:cNvPr>
            <p:cNvSpPr/>
            <p:nvPr/>
          </p:nvSpPr>
          <p:spPr>
            <a:xfrm>
              <a:off x="8097618" y="5026135"/>
              <a:ext cx="1443873" cy="1027521"/>
            </a:xfrm>
            <a:prstGeom prst="vertic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write(A, 1)</a:t>
              </a:r>
            </a:p>
          </p:txBody>
        </p:sp>
        <p:sp>
          <p:nvSpPr>
            <p:cNvPr id="31" name="Equal 30">
              <a:extLst>
                <a:ext uri="{FF2B5EF4-FFF2-40B4-BE49-F238E27FC236}">
                  <a16:creationId xmlns:a16="http://schemas.microsoft.com/office/drawing/2014/main" id="{5D34A833-B25F-FB44-AC5F-A8EDF149EA38}"/>
                </a:ext>
              </a:extLst>
            </p:cNvPr>
            <p:cNvSpPr/>
            <p:nvPr/>
          </p:nvSpPr>
          <p:spPr>
            <a:xfrm>
              <a:off x="5835189" y="5323079"/>
              <a:ext cx="603315" cy="433633"/>
            </a:xfrm>
            <a:prstGeom prst="mathEqual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33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AB5C6-B4D8-2448-8A0D-19E0D8123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Generalized Paxos takes advantage of commutativity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05D641-5BF5-AF4B-99CC-9994B798AC19}"/>
              </a:ext>
            </a:extLst>
          </p:cNvPr>
          <p:cNvCxnSpPr>
            <a:cxnSpLocks/>
          </p:cNvCxnSpPr>
          <p:nvPr/>
        </p:nvCxnSpPr>
        <p:spPr>
          <a:xfrm>
            <a:off x="2813730" y="3601211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589BBC-9B14-CC43-978D-132E595FDEA7}"/>
              </a:ext>
            </a:extLst>
          </p:cNvPr>
          <p:cNvCxnSpPr>
            <a:cxnSpLocks/>
          </p:cNvCxnSpPr>
          <p:nvPr/>
        </p:nvCxnSpPr>
        <p:spPr>
          <a:xfrm>
            <a:off x="2813730" y="4201410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078C65-7A5A-CE44-AEF0-6F55143E795F}"/>
              </a:ext>
            </a:extLst>
          </p:cNvPr>
          <p:cNvCxnSpPr>
            <a:cxnSpLocks/>
          </p:cNvCxnSpPr>
          <p:nvPr/>
        </p:nvCxnSpPr>
        <p:spPr>
          <a:xfrm>
            <a:off x="2813730" y="4766348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BA0B70-7FFE-FF41-8D99-E4A5C1FDA1D0}"/>
              </a:ext>
            </a:extLst>
          </p:cNvPr>
          <p:cNvCxnSpPr>
            <a:cxnSpLocks/>
          </p:cNvCxnSpPr>
          <p:nvPr/>
        </p:nvCxnSpPr>
        <p:spPr>
          <a:xfrm>
            <a:off x="2813730" y="3021977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DF0A4FF-23A1-4441-B5FF-DB8C12CD3BA3}"/>
              </a:ext>
            </a:extLst>
          </p:cNvPr>
          <p:cNvSpPr/>
          <p:nvPr/>
        </p:nvSpPr>
        <p:spPr>
          <a:xfrm>
            <a:off x="1272724" y="2811296"/>
            <a:ext cx="1549580" cy="453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Leader / Learner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30A5EBD-FE13-A54F-B202-7B9206532CC8}"/>
              </a:ext>
            </a:extLst>
          </p:cNvPr>
          <p:cNvSpPr/>
          <p:nvPr/>
        </p:nvSpPr>
        <p:spPr>
          <a:xfrm>
            <a:off x="1272724" y="3392911"/>
            <a:ext cx="1549580" cy="453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Replica 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CBBEBD3-FEFC-5944-9AC3-3B9FEE8569DB}"/>
              </a:ext>
            </a:extLst>
          </p:cNvPr>
          <p:cNvSpPr/>
          <p:nvPr/>
        </p:nvSpPr>
        <p:spPr>
          <a:xfrm>
            <a:off x="1272724" y="3974526"/>
            <a:ext cx="1549580" cy="453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Replica 3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33BD41B-E842-CE45-AE3C-62559B8D18FA}"/>
              </a:ext>
            </a:extLst>
          </p:cNvPr>
          <p:cNvSpPr/>
          <p:nvPr/>
        </p:nvSpPr>
        <p:spPr>
          <a:xfrm>
            <a:off x="1280812" y="4556140"/>
            <a:ext cx="1549580" cy="453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Replica 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0F85F-7C3F-F44A-8C1B-740722C4032D}"/>
              </a:ext>
            </a:extLst>
          </p:cNvPr>
          <p:cNvCxnSpPr>
            <a:cxnSpLocks/>
          </p:cNvCxnSpPr>
          <p:nvPr/>
        </p:nvCxnSpPr>
        <p:spPr>
          <a:xfrm>
            <a:off x="2813730" y="2213006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F8ED3DD-D90A-9F42-993C-FA3C0DCD49B7}"/>
              </a:ext>
            </a:extLst>
          </p:cNvPr>
          <p:cNvSpPr/>
          <p:nvPr/>
        </p:nvSpPr>
        <p:spPr>
          <a:xfrm>
            <a:off x="1264150" y="2002798"/>
            <a:ext cx="1549580" cy="4537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Client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0FB3E49-42D2-4B4C-832D-17B71F0EE32C}"/>
              </a:ext>
            </a:extLst>
          </p:cNvPr>
          <p:cNvGrpSpPr/>
          <p:nvPr/>
        </p:nvGrpSpPr>
        <p:grpSpPr>
          <a:xfrm>
            <a:off x="4812924" y="3000680"/>
            <a:ext cx="571570" cy="1748648"/>
            <a:chOff x="4812924" y="3000680"/>
            <a:chExt cx="571570" cy="1748648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F4CD872-196D-2349-A3E1-96CEE5516F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924" y="3000680"/>
              <a:ext cx="343743" cy="5913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AA90958-3C63-F24D-A0AE-FB61491721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334" y="3019587"/>
              <a:ext cx="511160" cy="17297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244B0B0-1242-3143-94F0-AF8C8D07B7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1133" y="3006957"/>
              <a:ext cx="368496" cy="11852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841517A-A5E8-4240-BB69-23832D5A2049}"/>
              </a:ext>
            </a:extLst>
          </p:cNvPr>
          <p:cNvGrpSpPr/>
          <p:nvPr/>
        </p:nvGrpSpPr>
        <p:grpSpPr>
          <a:xfrm>
            <a:off x="3685673" y="3089820"/>
            <a:ext cx="548655" cy="2404340"/>
            <a:chOff x="3685673" y="3089820"/>
            <a:chExt cx="548655" cy="2404340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AB65A69-8078-2145-8CE0-D8F5EFAA7F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5673" y="3089820"/>
              <a:ext cx="250575" cy="2397562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AB76250-20F7-514E-8E40-3E6C441B61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7047" y="3568390"/>
              <a:ext cx="537281" cy="192577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6A37D94-A936-EA43-A657-D3FAEEDB34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1209" y="4741044"/>
              <a:ext cx="367108" cy="738895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01B0787-DCD3-D843-A4DC-764C33E2BD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5673" y="4201410"/>
              <a:ext cx="519842" cy="129275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2400685-270D-9E4D-9E45-00F53F42F37F}"/>
              </a:ext>
            </a:extLst>
          </p:cNvPr>
          <p:cNvGrpSpPr/>
          <p:nvPr/>
        </p:nvGrpSpPr>
        <p:grpSpPr>
          <a:xfrm>
            <a:off x="3591024" y="2200311"/>
            <a:ext cx="599077" cy="2587596"/>
            <a:chOff x="3591024" y="2200311"/>
            <a:chExt cx="599077" cy="2587596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2915AF9-FF16-454B-B58E-91C220C778E4}"/>
                </a:ext>
              </a:extLst>
            </p:cNvPr>
            <p:cNvCxnSpPr>
              <a:cxnSpLocks/>
            </p:cNvCxnSpPr>
            <p:nvPr/>
          </p:nvCxnSpPr>
          <p:spPr>
            <a:xfrm>
              <a:off x="3591024" y="2202269"/>
              <a:ext cx="545530" cy="139141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6EC6E2A-9DFC-0A49-9D13-5D5F8B26E147}"/>
                </a:ext>
              </a:extLst>
            </p:cNvPr>
            <p:cNvCxnSpPr>
              <a:cxnSpLocks/>
            </p:cNvCxnSpPr>
            <p:nvPr/>
          </p:nvCxnSpPr>
          <p:spPr>
            <a:xfrm>
              <a:off x="3599598" y="2202269"/>
              <a:ext cx="441254" cy="81970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4B93E23-4848-3047-B04E-843ECEB78EDF}"/>
                </a:ext>
              </a:extLst>
            </p:cNvPr>
            <p:cNvCxnSpPr>
              <a:cxnSpLocks/>
            </p:cNvCxnSpPr>
            <p:nvPr/>
          </p:nvCxnSpPr>
          <p:spPr>
            <a:xfrm>
              <a:off x="3591024" y="2200311"/>
              <a:ext cx="599077" cy="199432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9A347B0-86B6-134F-88D0-F7C9DD312A3B}"/>
                </a:ext>
              </a:extLst>
            </p:cNvPr>
            <p:cNvCxnSpPr>
              <a:cxnSpLocks/>
            </p:cNvCxnSpPr>
            <p:nvPr/>
          </p:nvCxnSpPr>
          <p:spPr>
            <a:xfrm>
              <a:off x="3599598" y="2200311"/>
              <a:ext cx="590503" cy="25875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3D17D6C-A430-0242-91B6-868A76E7EC82}"/>
              </a:ext>
            </a:extLst>
          </p:cNvPr>
          <p:cNvGrpSpPr/>
          <p:nvPr/>
        </p:nvGrpSpPr>
        <p:grpSpPr>
          <a:xfrm>
            <a:off x="1285839" y="5269731"/>
            <a:ext cx="8864780" cy="453768"/>
            <a:chOff x="1243309" y="6120336"/>
            <a:chExt cx="8864780" cy="453768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6D0478F-1995-B046-A138-333F491E8607}"/>
                </a:ext>
              </a:extLst>
            </p:cNvPr>
            <p:cNvCxnSpPr>
              <a:cxnSpLocks/>
            </p:cNvCxnSpPr>
            <p:nvPr/>
          </p:nvCxnSpPr>
          <p:spPr>
            <a:xfrm>
              <a:off x="2792889" y="6330544"/>
              <a:ext cx="7315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A60828B6-F8E4-574A-999C-B2565B437B6B}"/>
                </a:ext>
              </a:extLst>
            </p:cNvPr>
            <p:cNvSpPr/>
            <p:nvPr/>
          </p:nvSpPr>
          <p:spPr>
            <a:xfrm>
              <a:off x="1243309" y="6120336"/>
              <a:ext cx="1549580" cy="453768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Client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E64B136-B3C0-B74C-9A52-24664084D630}"/>
              </a:ext>
            </a:extLst>
          </p:cNvPr>
          <p:cNvGrpSpPr/>
          <p:nvPr/>
        </p:nvGrpSpPr>
        <p:grpSpPr>
          <a:xfrm>
            <a:off x="4284260" y="2934907"/>
            <a:ext cx="376190" cy="1878477"/>
            <a:chOff x="4284260" y="2934907"/>
            <a:chExt cx="376190" cy="1878477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23C6356-96EE-6946-87CB-B66652EAEA29}"/>
                </a:ext>
              </a:extLst>
            </p:cNvPr>
            <p:cNvSpPr/>
            <p:nvPr/>
          </p:nvSpPr>
          <p:spPr>
            <a:xfrm>
              <a:off x="4481713" y="2934907"/>
              <a:ext cx="170121" cy="1700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34C5C48-23F5-484A-BE5B-AC016C4D2929}"/>
                </a:ext>
              </a:extLst>
            </p:cNvPr>
            <p:cNvSpPr/>
            <p:nvPr/>
          </p:nvSpPr>
          <p:spPr>
            <a:xfrm>
              <a:off x="4302732" y="2934907"/>
              <a:ext cx="170121" cy="1700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A763F43-F7A1-F147-A92D-949ABFB21B41}"/>
                </a:ext>
              </a:extLst>
            </p:cNvPr>
            <p:cNvSpPr/>
            <p:nvPr/>
          </p:nvSpPr>
          <p:spPr>
            <a:xfrm>
              <a:off x="4474376" y="3551468"/>
              <a:ext cx="170121" cy="1700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93BE5F7-C075-1C4B-A69D-7C0C7D2EB1CD}"/>
                </a:ext>
              </a:extLst>
            </p:cNvPr>
            <p:cNvSpPr/>
            <p:nvPr/>
          </p:nvSpPr>
          <p:spPr>
            <a:xfrm>
              <a:off x="4295395" y="3551468"/>
              <a:ext cx="170121" cy="1700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5F1ECD2-3488-4042-99D3-D9A82EE977AA}"/>
                </a:ext>
              </a:extLst>
            </p:cNvPr>
            <p:cNvSpPr/>
            <p:nvPr/>
          </p:nvSpPr>
          <p:spPr>
            <a:xfrm>
              <a:off x="4490329" y="4088338"/>
              <a:ext cx="170121" cy="1700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7A04B4E-2AF1-2E4B-B8CF-D0010A127AD5}"/>
                </a:ext>
              </a:extLst>
            </p:cNvPr>
            <p:cNvSpPr/>
            <p:nvPr/>
          </p:nvSpPr>
          <p:spPr>
            <a:xfrm>
              <a:off x="4311348" y="4088338"/>
              <a:ext cx="170121" cy="1700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CAFFCF9-55E3-FC41-9FB0-F24DD23EC796}"/>
                </a:ext>
              </a:extLst>
            </p:cNvPr>
            <p:cNvSpPr/>
            <p:nvPr/>
          </p:nvSpPr>
          <p:spPr>
            <a:xfrm>
              <a:off x="4463241" y="4643374"/>
              <a:ext cx="170121" cy="1700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940E7D4-8837-F64E-A606-E97CB01EFA5E}"/>
                </a:ext>
              </a:extLst>
            </p:cNvPr>
            <p:cNvSpPr/>
            <p:nvPr/>
          </p:nvSpPr>
          <p:spPr>
            <a:xfrm>
              <a:off x="4284260" y="4643374"/>
              <a:ext cx="170121" cy="1700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Cloud Callout 69">
            <a:extLst>
              <a:ext uri="{FF2B5EF4-FFF2-40B4-BE49-F238E27FC236}">
                <a16:creationId xmlns:a16="http://schemas.microsoft.com/office/drawing/2014/main" id="{5177FA7B-00B9-FF41-BF0F-82A62CE46BAA}"/>
              </a:ext>
            </a:extLst>
          </p:cNvPr>
          <p:cNvSpPr/>
          <p:nvPr/>
        </p:nvSpPr>
        <p:spPr>
          <a:xfrm>
            <a:off x="5960501" y="1453464"/>
            <a:ext cx="4125486" cy="1743281"/>
          </a:xfrm>
          <a:prstGeom prst="cloudCallout">
            <a:avLst>
              <a:gd name="adj1" fmla="val -58413"/>
              <a:gd name="adj2" fmla="val 3635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 don’t have consensus about what order to do these in, but they commute so it’s fine!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859B475-DD48-F349-B5F5-48D98EB0DD93}"/>
              </a:ext>
            </a:extLst>
          </p:cNvPr>
          <p:cNvGrpSpPr/>
          <p:nvPr/>
        </p:nvGrpSpPr>
        <p:grpSpPr>
          <a:xfrm>
            <a:off x="5566154" y="2229682"/>
            <a:ext cx="779228" cy="3250257"/>
            <a:chOff x="5566154" y="2229682"/>
            <a:chExt cx="779228" cy="3250257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4F54F5A6-60AD-0441-B110-FC27737769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6154" y="2229682"/>
              <a:ext cx="459923" cy="8021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EBD876C-F956-064D-AAD0-B87AA5A903F4}"/>
                </a:ext>
              </a:extLst>
            </p:cNvPr>
            <p:cNvCxnSpPr>
              <a:cxnSpLocks/>
            </p:cNvCxnSpPr>
            <p:nvPr/>
          </p:nvCxnSpPr>
          <p:spPr>
            <a:xfrm>
              <a:off x="5575620" y="3031858"/>
              <a:ext cx="769762" cy="24480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108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B882-9B3F-5B47-9BC5-BC43277F8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Generalized Paxos protocol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0C666-51F3-4749-99E2-3F68FE853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954"/>
            <a:ext cx="10515600" cy="1484818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Leader starts a ballot like in regular Paxos (phase 1a, 1b, 2a)</a:t>
            </a:r>
          </a:p>
          <a:p>
            <a:r>
              <a:rPr lang="en-US"/>
              <a:t>After that, client can send messages directly to acceptors and get replies quickly if their request is ordered consistently with any conflicting requests</a:t>
            </a:r>
          </a:p>
          <a:p>
            <a:r>
              <a:rPr lang="en-US"/>
              <a:t>If not, the leader steps in and uses regular Paxos to settle the order of conflicting requests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072999-0A0E-C24E-91A1-34079B5BC555}"/>
              </a:ext>
            </a:extLst>
          </p:cNvPr>
          <p:cNvCxnSpPr>
            <a:cxnSpLocks/>
          </p:cNvCxnSpPr>
          <p:nvPr/>
        </p:nvCxnSpPr>
        <p:spPr>
          <a:xfrm>
            <a:off x="2771200" y="4451816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14E83B-58A2-744C-B43F-7F28BB30C043}"/>
              </a:ext>
            </a:extLst>
          </p:cNvPr>
          <p:cNvCxnSpPr>
            <a:cxnSpLocks/>
          </p:cNvCxnSpPr>
          <p:nvPr/>
        </p:nvCxnSpPr>
        <p:spPr>
          <a:xfrm>
            <a:off x="2771200" y="5052015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109C05-C0B0-EA44-98C8-62FA96DB3A88}"/>
              </a:ext>
            </a:extLst>
          </p:cNvPr>
          <p:cNvCxnSpPr>
            <a:cxnSpLocks/>
          </p:cNvCxnSpPr>
          <p:nvPr/>
        </p:nvCxnSpPr>
        <p:spPr>
          <a:xfrm>
            <a:off x="2771200" y="5616953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05E52E-5084-EA4C-8AB7-0CD0AEA6A0AF}"/>
              </a:ext>
            </a:extLst>
          </p:cNvPr>
          <p:cNvCxnSpPr>
            <a:cxnSpLocks/>
          </p:cNvCxnSpPr>
          <p:nvPr/>
        </p:nvCxnSpPr>
        <p:spPr>
          <a:xfrm>
            <a:off x="2771200" y="3872582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34F7C11-92A1-E74C-B505-964380BCE730}"/>
              </a:ext>
            </a:extLst>
          </p:cNvPr>
          <p:cNvSpPr/>
          <p:nvPr/>
        </p:nvSpPr>
        <p:spPr>
          <a:xfrm>
            <a:off x="1230194" y="3661901"/>
            <a:ext cx="1549580" cy="453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Leader / Learner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24600EE-652C-634F-A380-02FDD7154437}"/>
              </a:ext>
            </a:extLst>
          </p:cNvPr>
          <p:cNvSpPr/>
          <p:nvPr/>
        </p:nvSpPr>
        <p:spPr>
          <a:xfrm>
            <a:off x="1230194" y="4243516"/>
            <a:ext cx="1549580" cy="453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Replica 2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E28E904-BFB7-0B4D-9156-96E7BEBFE680}"/>
              </a:ext>
            </a:extLst>
          </p:cNvPr>
          <p:cNvSpPr/>
          <p:nvPr/>
        </p:nvSpPr>
        <p:spPr>
          <a:xfrm>
            <a:off x="1230194" y="4825131"/>
            <a:ext cx="1549580" cy="453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Replica 3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32F1AD0-90D3-164C-81DD-E9DA8BA7F25D}"/>
              </a:ext>
            </a:extLst>
          </p:cNvPr>
          <p:cNvSpPr/>
          <p:nvPr/>
        </p:nvSpPr>
        <p:spPr>
          <a:xfrm>
            <a:off x="1238282" y="5406745"/>
            <a:ext cx="1549580" cy="453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Replica 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ABCABE-A407-9A48-8D9A-1558AC5CDA47}"/>
              </a:ext>
            </a:extLst>
          </p:cNvPr>
          <p:cNvCxnSpPr>
            <a:cxnSpLocks/>
          </p:cNvCxnSpPr>
          <p:nvPr/>
        </p:nvCxnSpPr>
        <p:spPr>
          <a:xfrm>
            <a:off x="2771200" y="3063611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F05C5A7-8815-2F4A-ABCF-890400CD9B00}"/>
              </a:ext>
            </a:extLst>
          </p:cNvPr>
          <p:cNvSpPr/>
          <p:nvPr/>
        </p:nvSpPr>
        <p:spPr>
          <a:xfrm>
            <a:off x="1221620" y="2853403"/>
            <a:ext cx="1549580" cy="4537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Client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094F825-092B-B647-AC7A-BE2B634EA5F0}"/>
              </a:ext>
            </a:extLst>
          </p:cNvPr>
          <p:cNvGrpSpPr/>
          <p:nvPr/>
        </p:nvGrpSpPr>
        <p:grpSpPr>
          <a:xfrm>
            <a:off x="8438521" y="3860451"/>
            <a:ext cx="1122975" cy="1769390"/>
            <a:chOff x="8438521" y="3860451"/>
            <a:chExt cx="1122975" cy="176939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54647F0-C5CF-8549-BD0C-BF6ED2F94F82}"/>
                </a:ext>
              </a:extLst>
            </p:cNvPr>
            <p:cNvCxnSpPr>
              <a:cxnSpLocks/>
            </p:cNvCxnSpPr>
            <p:nvPr/>
          </p:nvCxnSpPr>
          <p:spPr>
            <a:xfrm>
              <a:off x="8438521" y="3863267"/>
              <a:ext cx="551405" cy="6201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A4438BC-8CD4-194A-A9B3-23AF2B881D40}"/>
                </a:ext>
              </a:extLst>
            </p:cNvPr>
            <p:cNvCxnSpPr>
              <a:cxnSpLocks/>
            </p:cNvCxnSpPr>
            <p:nvPr/>
          </p:nvCxnSpPr>
          <p:spPr>
            <a:xfrm>
              <a:off x="8438521" y="3873338"/>
              <a:ext cx="611815" cy="11786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B0921E8-9A7D-5646-A7E3-E065374A80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89926" y="3860451"/>
              <a:ext cx="343743" cy="5913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32F8B9F-B206-3541-9741-E2CA1CD9DB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0336" y="3879358"/>
              <a:ext cx="511160" cy="17297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4497D90-3A25-E64F-866E-3054620C3DFC}"/>
                </a:ext>
              </a:extLst>
            </p:cNvPr>
            <p:cNvCxnSpPr>
              <a:cxnSpLocks/>
            </p:cNvCxnSpPr>
            <p:nvPr/>
          </p:nvCxnSpPr>
          <p:spPr>
            <a:xfrm>
              <a:off x="8438521" y="3888785"/>
              <a:ext cx="611815" cy="1741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9EFAD9B-E422-4542-A05E-8E320DEBDD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8135" y="3866728"/>
              <a:ext cx="368496" cy="11852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F7CC7102-916A-FD42-8070-D15F626F094B}"/>
              </a:ext>
            </a:extLst>
          </p:cNvPr>
          <p:cNvGrpSpPr/>
          <p:nvPr/>
        </p:nvGrpSpPr>
        <p:grpSpPr>
          <a:xfrm>
            <a:off x="4905434" y="3054704"/>
            <a:ext cx="1277817" cy="2590584"/>
            <a:chOff x="4905434" y="3054704"/>
            <a:chExt cx="1277817" cy="259058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97276F4-08F4-8141-A32F-0A7921D19896}"/>
                </a:ext>
              </a:extLst>
            </p:cNvPr>
            <p:cNvCxnSpPr>
              <a:cxnSpLocks/>
            </p:cNvCxnSpPr>
            <p:nvPr/>
          </p:nvCxnSpPr>
          <p:spPr>
            <a:xfrm>
              <a:off x="4905434" y="3059650"/>
              <a:ext cx="545530" cy="139141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DC9A4BA-88D9-0C42-ABB7-8C6C6CD4FF7B}"/>
                </a:ext>
              </a:extLst>
            </p:cNvPr>
            <p:cNvCxnSpPr>
              <a:cxnSpLocks/>
            </p:cNvCxnSpPr>
            <p:nvPr/>
          </p:nvCxnSpPr>
          <p:spPr>
            <a:xfrm>
              <a:off x="4914008" y="3059650"/>
              <a:ext cx="441254" cy="81970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0B9F3E-AA73-6447-89A2-6D9DF6F85468}"/>
                </a:ext>
              </a:extLst>
            </p:cNvPr>
            <p:cNvCxnSpPr>
              <a:cxnSpLocks/>
            </p:cNvCxnSpPr>
            <p:nvPr/>
          </p:nvCxnSpPr>
          <p:spPr>
            <a:xfrm>
              <a:off x="4905434" y="3057692"/>
              <a:ext cx="599077" cy="199432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A67DC79-9776-034D-AC9C-6D568DBC6F91}"/>
                </a:ext>
              </a:extLst>
            </p:cNvPr>
            <p:cNvCxnSpPr>
              <a:cxnSpLocks/>
            </p:cNvCxnSpPr>
            <p:nvPr/>
          </p:nvCxnSpPr>
          <p:spPr>
            <a:xfrm>
              <a:off x="4914008" y="3057692"/>
              <a:ext cx="590503" cy="25875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BD34D45-09E0-5240-8943-957D917298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5293" y="3054704"/>
              <a:ext cx="227958" cy="80897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C142827-AF9C-5041-9B53-2C035047BB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1866" y="3894733"/>
              <a:ext cx="127491" cy="55632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3B114406-7FB2-1D4E-A757-D4C65AF731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9197" y="3879358"/>
              <a:ext cx="227958" cy="117265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4B47803-4E23-4247-84B4-393FC28197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9197" y="3888786"/>
              <a:ext cx="255862" cy="174105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A7D995E-40EF-074E-992D-72E61B13F98B}"/>
              </a:ext>
            </a:extLst>
          </p:cNvPr>
          <p:cNvGrpSpPr/>
          <p:nvPr/>
        </p:nvGrpSpPr>
        <p:grpSpPr>
          <a:xfrm>
            <a:off x="6663843" y="3050916"/>
            <a:ext cx="643304" cy="3293849"/>
            <a:chOff x="6663843" y="3050916"/>
            <a:chExt cx="643304" cy="3293849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DB7A52D-66EC-6E41-8688-A58881BBF6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8492" y="3940425"/>
              <a:ext cx="250575" cy="2397562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083F90D-583A-3D4C-8CF9-A0DC740880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9866" y="4418995"/>
              <a:ext cx="537281" cy="1925770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695DA52-4763-4A4E-B477-11770A404B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4028" y="5591649"/>
              <a:ext cx="367108" cy="738895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EAFA0C1-471C-A946-9CF5-4DDBF76B43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8492" y="5045237"/>
              <a:ext cx="447244" cy="129952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F5EB9495-5DD2-984D-AFBD-E4115701324C}"/>
                </a:ext>
              </a:extLst>
            </p:cNvPr>
            <p:cNvCxnSpPr>
              <a:cxnSpLocks/>
            </p:cNvCxnSpPr>
            <p:nvPr/>
          </p:nvCxnSpPr>
          <p:spPr>
            <a:xfrm>
              <a:off x="6663843" y="3052874"/>
              <a:ext cx="545530" cy="139141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75511F0A-06F4-2B4F-8628-7695660ACC1D}"/>
                </a:ext>
              </a:extLst>
            </p:cNvPr>
            <p:cNvCxnSpPr>
              <a:cxnSpLocks/>
            </p:cNvCxnSpPr>
            <p:nvPr/>
          </p:nvCxnSpPr>
          <p:spPr>
            <a:xfrm>
              <a:off x="6672417" y="3052874"/>
              <a:ext cx="441254" cy="81970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7E830701-63D6-3A48-873A-8C59E07E5332}"/>
                </a:ext>
              </a:extLst>
            </p:cNvPr>
            <p:cNvCxnSpPr>
              <a:cxnSpLocks/>
            </p:cNvCxnSpPr>
            <p:nvPr/>
          </p:nvCxnSpPr>
          <p:spPr>
            <a:xfrm>
              <a:off x="6663843" y="3050916"/>
              <a:ext cx="599077" cy="199432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F770C44A-06B7-694F-9281-B1AB0EE1DE45}"/>
                </a:ext>
              </a:extLst>
            </p:cNvPr>
            <p:cNvCxnSpPr>
              <a:cxnSpLocks/>
            </p:cNvCxnSpPr>
            <p:nvPr/>
          </p:nvCxnSpPr>
          <p:spPr>
            <a:xfrm>
              <a:off x="6672417" y="3050916"/>
              <a:ext cx="590503" cy="25875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8140F9D-532F-3047-A168-ADE64F0C41D1}"/>
              </a:ext>
            </a:extLst>
          </p:cNvPr>
          <p:cNvGrpSpPr/>
          <p:nvPr/>
        </p:nvGrpSpPr>
        <p:grpSpPr>
          <a:xfrm>
            <a:off x="1243309" y="6120336"/>
            <a:ext cx="8864780" cy="453768"/>
            <a:chOff x="1243309" y="6120336"/>
            <a:chExt cx="8864780" cy="453768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AD03ED1-BA7F-E447-8999-F745DB3CFBCA}"/>
                </a:ext>
              </a:extLst>
            </p:cNvPr>
            <p:cNvCxnSpPr>
              <a:cxnSpLocks/>
            </p:cNvCxnSpPr>
            <p:nvPr/>
          </p:nvCxnSpPr>
          <p:spPr>
            <a:xfrm>
              <a:off x="2792889" y="6330544"/>
              <a:ext cx="7315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66E0992A-A97E-1541-B287-5621321F1AE3}"/>
                </a:ext>
              </a:extLst>
            </p:cNvPr>
            <p:cNvSpPr/>
            <p:nvPr/>
          </p:nvSpPr>
          <p:spPr>
            <a:xfrm>
              <a:off x="1243309" y="6120336"/>
              <a:ext cx="1549580" cy="453768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Client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8F11087-567D-EE43-B96D-257AE7073321}"/>
              </a:ext>
            </a:extLst>
          </p:cNvPr>
          <p:cNvGrpSpPr/>
          <p:nvPr/>
        </p:nvGrpSpPr>
        <p:grpSpPr>
          <a:xfrm>
            <a:off x="3063008" y="3862774"/>
            <a:ext cx="1903459" cy="1769390"/>
            <a:chOff x="2997439" y="4463767"/>
            <a:chExt cx="1903459" cy="1769390"/>
          </a:xfrm>
        </p:grpSpPr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8A90BB9C-AB33-1042-8CAF-64A2677643CA}"/>
                </a:ext>
              </a:extLst>
            </p:cNvPr>
            <p:cNvCxnSpPr>
              <a:cxnSpLocks/>
            </p:cNvCxnSpPr>
            <p:nvPr/>
          </p:nvCxnSpPr>
          <p:spPr>
            <a:xfrm>
              <a:off x="2997439" y="4466583"/>
              <a:ext cx="551405" cy="6201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F2E971D2-B0CC-EB4F-BC8F-CEF916F16660}"/>
                </a:ext>
              </a:extLst>
            </p:cNvPr>
            <p:cNvCxnSpPr>
              <a:cxnSpLocks/>
            </p:cNvCxnSpPr>
            <p:nvPr/>
          </p:nvCxnSpPr>
          <p:spPr>
            <a:xfrm>
              <a:off x="2997439" y="4476654"/>
              <a:ext cx="611815" cy="11786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8A21586D-6345-F44D-A12C-F69D9BBB49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8844" y="4463767"/>
              <a:ext cx="343743" cy="5913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4C40C92D-3DF8-EE4E-B958-3E58321725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254" y="4482674"/>
              <a:ext cx="511160" cy="17297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AEC5792D-AFAF-AF43-AC03-578F33E24D26}"/>
                </a:ext>
              </a:extLst>
            </p:cNvPr>
            <p:cNvCxnSpPr>
              <a:cxnSpLocks/>
            </p:cNvCxnSpPr>
            <p:nvPr/>
          </p:nvCxnSpPr>
          <p:spPr>
            <a:xfrm>
              <a:off x="2997439" y="4492101"/>
              <a:ext cx="611815" cy="1741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3CEEDFED-17E2-864A-856B-2A02DB22F6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7053" y="4470044"/>
              <a:ext cx="368496" cy="11852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05039382-61B3-2042-979A-F6E7868E13B6}"/>
                </a:ext>
              </a:extLst>
            </p:cNvPr>
            <p:cNvCxnSpPr>
              <a:cxnSpLocks/>
            </p:cNvCxnSpPr>
            <p:nvPr/>
          </p:nvCxnSpPr>
          <p:spPr>
            <a:xfrm>
              <a:off x="4289083" y="4466583"/>
              <a:ext cx="551405" cy="6201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14E20BEE-1D1F-F04E-9B8B-36CF54C5B654}"/>
                </a:ext>
              </a:extLst>
            </p:cNvPr>
            <p:cNvCxnSpPr>
              <a:cxnSpLocks/>
            </p:cNvCxnSpPr>
            <p:nvPr/>
          </p:nvCxnSpPr>
          <p:spPr>
            <a:xfrm>
              <a:off x="4289083" y="4476654"/>
              <a:ext cx="611815" cy="11786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E915F786-5169-E24D-9076-AEA1D3642083}"/>
                </a:ext>
              </a:extLst>
            </p:cNvPr>
            <p:cNvCxnSpPr>
              <a:cxnSpLocks/>
            </p:cNvCxnSpPr>
            <p:nvPr/>
          </p:nvCxnSpPr>
          <p:spPr>
            <a:xfrm>
              <a:off x="4289083" y="4492101"/>
              <a:ext cx="611815" cy="1741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5" name="Cloud Callout 134">
            <a:extLst>
              <a:ext uri="{FF2B5EF4-FFF2-40B4-BE49-F238E27FC236}">
                <a16:creationId xmlns:a16="http://schemas.microsoft.com/office/drawing/2014/main" id="{6533DBF7-A98C-E049-8E49-7E29070537C3}"/>
              </a:ext>
            </a:extLst>
          </p:cNvPr>
          <p:cNvSpPr/>
          <p:nvPr/>
        </p:nvSpPr>
        <p:spPr>
          <a:xfrm>
            <a:off x="6476612" y="1588421"/>
            <a:ext cx="4125486" cy="1743281"/>
          </a:xfrm>
          <a:prstGeom prst="cloudCallout">
            <a:avLst>
              <a:gd name="adj1" fmla="val -5899"/>
              <a:gd name="adj2" fmla="val 7738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 don’t have consensus about what order to do these in, and they don’t commute!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10D90F7-C3F9-2B40-99E7-C7D2DFCD4742}"/>
              </a:ext>
            </a:extLst>
          </p:cNvPr>
          <p:cNvGrpSpPr/>
          <p:nvPr/>
        </p:nvGrpSpPr>
        <p:grpSpPr>
          <a:xfrm>
            <a:off x="7542822" y="3860451"/>
            <a:ext cx="571570" cy="1748648"/>
            <a:chOff x="4812924" y="3000680"/>
            <a:chExt cx="571570" cy="1748648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E675084-5AB8-034D-9218-9218E8D2E9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924" y="3000680"/>
              <a:ext cx="343743" cy="5913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8BA70F93-31FA-6A4F-A170-5B65F99F1E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3334" y="3019587"/>
              <a:ext cx="511160" cy="17297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63FFC097-8413-4C46-9623-A1183CE66C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1133" y="3006957"/>
              <a:ext cx="368496" cy="11852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786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F82A2-8A2A-C44E-8E38-5EB4F7F10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Associated tech report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2BBA434-2B1D-9A41-8B1E-12F517F6A4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10515600" cy="18646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/>
                  <a:t>Tech report has a lot of useful material</a:t>
                </a:r>
              </a:p>
              <a:p>
                <a:pPr lvl="1"/>
                <a:r>
                  <a:rPr lang="en-US"/>
                  <a:t>Illustration of why basic non-strict algorithm doesn’t provide strict serializability (Section 7, pp. 23–24)</a:t>
                </a:r>
              </a:p>
              <a:p>
                <a:pPr lvl="1"/>
                <a:r>
                  <a:rPr lang="en-US"/>
                  <a:t>Explanation of why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/>
                      <m:t>⌊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/>
                  <a:t> ⌋ responses are needed for the fast path (Lemma 2, pp. 16–18)</a:t>
                </a: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2BBA434-2B1D-9A41-8B1E-12F517F6A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10515600" cy="1864632"/>
              </a:xfrm>
              <a:prstGeom prst="rect">
                <a:avLst/>
              </a:prstGeom>
              <a:blipFill>
                <a:blip r:embed="rId2"/>
                <a:stretch>
                  <a:fillRect l="-965" t="-8163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7A204E7F-DABF-C245-A1E7-094101719B11}"/>
              </a:ext>
            </a:extLst>
          </p:cNvPr>
          <p:cNvSpPr/>
          <p:nvPr/>
        </p:nvSpPr>
        <p:spPr>
          <a:xfrm>
            <a:off x="968780" y="4389219"/>
            <a:ext cx="10050544" cy="923330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[25] I. Moraru, D. G. Andersen, and M. Kaminsky.  A proof of correctness for Egalitarian Paxos.  Technical report, Parallel Data Laboratory, Carnegie Mellon University, Aug. 2013. 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http://www.pdl.cmu.edu/PDL-FTP/associated/CMU-PDL-13-111.pdf</a:t>
            </a:r>
            <a:r>
              <a:rPr lang="en-US"/>
              <a:t>.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24003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464</Words>
  <Application>Microsoft Macintosh PowerPoint</Application>
  <PresentationFormat>Widescreen</PresentationFormat>
  <Paragraphs>58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Courier New</vt:lpstr>
      <vt:lpstr>Office Theme</vt:lpstr>
      <vt:lpstr>Performance Enhancements to Paxos</vt:lpstr>
      <vt:lpstr>Goal:  High throughput, low latency</vt:lpstr>
      <vt:lpstr>Mencius, like EPaxos, works by leveraging all replicas</vt:lpstr>
      <vt:lpstr>Mencius deals with failures by filling empty slots with no-ops</vt:lpstr>
      <vt:lpstr>State machine commands can commute</vt:lpstr>
      <vt:lpstr>Generalized Paxos takes advantage of commutativity</vt:lpstr>
      <vt:lpstr>Generalized Paxos protocol overview</vt:lpstr>
      <vt:lpstr>Associated tech report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Enhancements to Paxos</dc:title>
  <dc:creator>Jay Lorch</dc:creator>
  <cp:lastModifiedBy>Jay Lorch</cp:lastModifiedBy>
  <cp:revision>23</cp:revision>
  <dcterms:created xsi:type="dcterms:W3CDTF">2019-02-12T01:29:27Z</dcterms:created>
  <dcterms:modified xsi:type="dcterms:W3CDTF">2019-03-31T01:10:15Z</dcterms:modified>
</cp:coreProperties>
</file>