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0.xml.rels" ContentType="application/vnd.openxmlformats-package.relationships+xml"/>
  <Override PartName="/ppt/notesSlides/notesSlide2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0.xml" ContentType="application/vnd.openxmlformats-officedocument.presentationml.notesSlide+xml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1.png" ContentType="image/png"/>
  <Override PartName="/ppt/media/image2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20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5.png" ContentType="image/png"/>
  <Override PartName="/ppt/media/image16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26.xml.rels" ContentType="application/vnd.openxmlformats-package.relationships+xml"/>
  <Override PartName="/ppt/slides/_rels/slide25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x="10080625" cy="56705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</a:t>
            </a:r>
            <a:r>
              <a:rPr b="0" lang="en-US" sz="4400" spc="-1" strike="noStrike">
                <a:latin typeface="Arial"/>
              </a:rPr>
              <a:t>to </a:t>
            </a:r>
            <a:r>
              <a:rPr b="0" lang="en-US" sz="4400" spc="-1" strike="noStrike">
                <a:latin typeface="Arial"/>
              </a:rPr>
              <a:t>mov</a:t>
            </a:r>
            <a:r>
              <a:rPr b="0" lang="en-US" sz="4400" spc="-1" strike="noStrike">
                <a:latin typeface="Arial"/>
              </a:rPr>
              <a:t>e the </a:t>
            </a:r>
            <a:r>
              <a:rPr b="0" lang="en-US" sz="4400" spc="-1" strike="noStrike">
                <a:latin typeface="Arial"/>
              </a:rPr>
              <a:t>slide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latin typeface="Arial"/>
              </a:rPr>
              <a:t>Click to </a:t>
            </a:r>
            <a:r>
              <a:rPr b="0" lang="en-US" sz="2000" spc="-1" strike="noStrike">
                <a:latin typeface="Arial"/>
              </a:rPr>
              <a:t>edit the </a:t>
            </a:r>
            <a:r>
              <a:rPr b="0" lang="en-US" sz="2000" spc="-1" strike="noStrike">
                <a:latin typeface="Arial"/>
              </a:rPr>
              <a:t>notes </a:t>
            </a:r>
            <a:r>
              <a:rPr b="0" lang="en-US" sz="2000" spc="-1" strike="noStrike">
                <a:latin typeface="Arial"/>
              </a:rPr>
              <a:t>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6A9598E7-7729-4BAA-9D02-733E88544220}" type="slidenum">
              <a:rPr b="0" lang="en-US" sz="1400" spc="-1" strike="noStrike">
                <a:latin typeface="Times New Roman"/>
              </a:rPr>
              <a:t>1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hyperlink" Target="https://pngimg.com/download/54797" TargetMode="External"/><Relationship Id="rId2" Type="http://schemas.openxmlformats.org/officeDocument/2006/relationships/hyperlink" Target="http://pngimg.com/download/6628" TargetMode="External"/><Relationship Id="rId3" Type="http://schemas.openxmlformats.org/officeDocument/2006/relationships/hyperlink" Target="http://pngimg.com/download/48356" TargetMode="External"/><Relationship Id="rId4" Type="http://schemas.openxmlformats.org/officeDocument/2006/relationships/slide" Target="../slides/slide25.xml"/><Relationship Id="rId5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3920" cy="3770640"/>
          </a:xfrm>
          <a:prstGeom prst="rect">
            <a:avLst/>
          </a:prstGeom>
        </p:spPr>
      </p:sp>
      <p:sp>
        <p:nvSpPr>
          <p:cNvPr id="53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840" cy="4525200"/>
          </a:xfrm>
          <a:prstGeom prst="rect">
            <a:avLst/>
          </a:prstGeom>
        </p:spPr>
        <p:txBody>
          <a:bodyPr lIns="0" rIns="0" tIns="0" bIns="0"/>
          <a:p>
            <a:pPr marL="216000" indent="-21564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A “run” of a </a:t>
            </a:r>
            <a:r>
              <a:rPr b="0" lang="en-US" sz="2000" spc="-1" strike="noStrike">
                <a:latin typeface="Arial"/>
              </a:rPr>
              <a:t>program </a:t>
            </a:r>
            <a:r>
              <a:rPr b="0" lang="en-US" sz="2000" spc="-1" strike="noStrike">
                <a:latin typeface="Arial"/>
              </a:rPr>
              <a:t>can be </a:t>
            </a:r>
            <a:r>
              <a:rPr b="0" lang="en-US" sz="2000" spc="-1" strike="noStrike">
                <a:latin typeface="Arial"/>
              </a:rPr>
              <a:t>character</a:t>
            </a:r>
            <a:r>
              <a:rPr b="0" lang="en-US" sz="2000" spc="-1" strike="noStrike">
                <a:latin typeface="Arial"/>
              </a:rPr>
              <a:t>ized by </a:t>
            </a:r>
            <a:r>
              <a:rPr b="0" lang="en-US" sz="2000" spc="-1" strike="noStrike">
                <a:latin typeface="Arial"/>
              </a:rPr>
              <a:t>the state </a:t>
            </a:r>
            <a:r>
              <a:rPr b="0" lang="en-US" sz="2000" spc="-1" strike="noStrike">
                <a:latin typeface="Arial"/>
              </a:rPr>
              <a:t>machine </a:t>
            </a:r>
            <a:r>
              <a:rPr b="0" lang="en-US" sz="2000" spc="-1" strike="noStrike">
                <a:latin typeface="Arial"/>
              </a:rPr>
              <a:t>plus its </a:t>
            </a:r>
            <a:r>
              <a:rPr b="0" lang="en-US" sz="2000" spc="-1" strike="noStrike">
                <a:latin typeface="Arial"/>
              </a:rPr>
              <a:t>sequenc</a:t>
            </a:r>
            <a:r>
              <a:rPr b="0" lang="en-US" sz="2000" spc="-1" strike="noStrike">
                <a:latin typeface="Arial"/>
              </a:rPr>
              <a:t>e of </a:t>
            </a:r>
            <a:r>
              <a:rPr b="0" lang="en-US" sz="2000" spc="-1" strike="noStrike">
                <a:latin typeface="Arial"/>
              </a:rPr>
              <a:t>inputs.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3920" cy="3770640"/>
          </a:xfrm>
          <a:prstGeom prst="rect">
            <a:avLst/>
          </a:prstGeom>
        </p:spPr>
      </p:sp>
      <p:sp>
        <p:nvSpPr>
          <p:cNvPr id="534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840" cy="4525200"/>
          </a:xfrm>
          <a:prstGeom prst="rect">
            <a:avLst/>
          </a:prstGeom>
        </p:spPr>
        <p:txBody>
          <a:bodyPr lIns="0" rIns="0" tIns="0" bIns="0"/>
          <a:p>
            <a:pPr marL="216000" indent="-21564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If N nodes </a:t>
            </a:r>
            <a:r>
              <a:rPr b="0" lang="en-US" sz="2000" spc="-1" strike="noStrike">
                <a:latin typeface="Arial"/>
              </a:rPr>
              <a:t>execute the </a:t>
            </a:r>
            <a:r>
              <a:rPr b="0" lang="en-US" sz="2000" spc="-1" strike="noStrike">
                <a:latin typeface="Arial"/>
              </a:rPr>
              <a:t>same </a:t>
            </a:r>
            <a:r>
              <a:rPr b="0" lang="en-US" sz="2000" spc="-1" strike="noStrike">
                <a:latin typeface="Arial"/>
              </a:rPr>
              <a:t>program with </a:t>
            </a:r>
            <a:r>
              <a:rPr b="0" lang="en-US" sz="2000" spc="-1" strike="noStrike">
                <a:latin typeface="Arial"/>
              </a:rPr>
              <a:t>the same </a:t>
            </a:r>
            <a:r>
              <a:rPr b="0" lang="en-US" sz="2000" spc="-1" strike="noStrike">
                <a:latin typeface="Arial"/>
              </a:rPr>
              <a:t>inputs, they’ll </a:t>
            </a:r>
            <a:r>
              <a:rPr b="0" lang="en-US" sz="2000" spc="-1" strike="noStrike">
                <a:latin typeface="Arial"/>
              </a:rPr>
              <a:t>create the </a:t>
            </a:r>
            <a:r>
              <a:rPr b="0" lang="en-US" sz="2000" spc="-1" strike="noStrike">
                <a:latin typeface="Arial"/>
              </a:rPr>
              <a:t>same states, </a:t>
            </a:r>
            <a:r>
              <a:rPr b="0" lang="en-US" sz="2000" spc="-1" strike="noStrike">
                <a:latin typeface="Arial"/>
              </a:rPr>
              <a:t>and </a:t>
            </a:r>
            <a:r>
              <a:rPr b="0" i="1" lang="en-US" sz="2000" spc="-1" strike="noStrike">
                <a:latin typeface="Arial"/>
              </a:rPr>
              <a:t>generate </a:t>
            </a:r>
            <a:r>
              <a:rPr b="0" i="1" lang="en-US" sz="2000" spc="-1" strike="noStrike">
                <a:latin typeface="Arial"/>
              </a:rPr>
              <a:t>the same </a:t>
            </a:r>
            <a:r>
              <a:rPr b="0" i="1" lang="en-US" sz="2000" spc="-1" strike="noStrike">
                <a:latin typeface="Arial"/>
              </a:rPr>
              <a:t>output.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So let’s run our </a:t>
            </a:r>
            <a:r>
              <a:rPr b="0" lang="en-US" sz="2000" spc="-1" strike="noStrike">
                <a:latin typeface="Arial"/>
              </a:rPr>
              <a:t>state </a:t>
            </a:r>
            <a:r>
              <a:rPr b="0" lang="en-US" sz="2000" spc="-1" strike="noStrike">
                <a:latin typeface="Arial"/>
              </a:rPr>
              <a:t>machine on </a:t>
            </a:r>
            <a:r>
              <a:rPr b="0" lang="en-US" sz="2000" spc="-1" strike="noStrike">
                <a:latin typeface="Arial"/>
              </a:rPr>
              <a:t>N machines </a:t>
            </a:r>
            <a:r>
              <a:rPr b="0" lang="en-US" sz="2000" spc="-1" strike="noStrike">
                <a:latin typeface="Arial"/>
              </a:rPr>
              <a:t>with f faults, </a:t>
            </a:r>
            <a:r>
              <a:rPr b="0" lang="en-US" sz="2000" spc="-1" strike="noStrike">
                <a:latin typeface="Arial"/>
              </a:rPr>
              <a:t>but maintain </a:t>
            </a:r>
            <a:r>
              <a:rPr b="0" lang="en-US" sz="2000" spc="-1" strike="noStrike">
                <a:latin typeface="Arial"/>
              </a:rPr>
              <a:t>the illusion </a:t>
            </a:r>
            <a:r>
              <a:rPr b="0" lang="en-US" sz="2000" spc="-1" strike="noStrike">
                <a:latin typeface="Arial"/>
              </a:rPr>
              <a:t>that it works </a:t>
            </a:r>
            <a:r>
              <a:rPr b="0" lang="en-US" sz="2000" spc="-1" strike="noStrike">
                <a:latin typeface="Arial"/>
              </a:rPr>
              <a:t>flawlessly.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3920" cy="3770640"/>
          </a:xfrm>
          <a:prstGeom prst="rect">
            <a:avLst/>
          </a:prstGeom>
        </p:spPr>
      </p:sp>
      <p:sp>
        <p:nvSpPr>
          <p:cNvPr id="536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840" cy="4525200"/>
          </a:xfrm>
          <a:prstGeom prst="rect">
            <a:avLst/>
          </a:prstGeom>
        </p:spPr>
        <p:txBody>
          <a:bodyPr lIns="0" rIns="0" tIns="0" bIns="0"/>
          <a:p>
            <a:pPr marL="216000" indent="-21564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A “run” of a </a:t>
            </a:r>
            <a:r>
              <a:rPr b="0" lang="en-US" sz="2000" spc="-1" strike="noStrike">
                <a:latin typeface="Arial"/>
              </a:rPr>
              <a:t>program can </a:t>
            </a:r>
            <a:r>
              <a:rPr b="0" lang="en-US" sz="2000" spc="-1" strike="noStrike">
                <a:latin typeface="Arial"/>
              </a:rPr>
              <a:t>be </a:t>
            </a:r>
            <a:r>
              <a:rPr b="0" lang="en-US" sz="2000" spc="-1" strike="noStrike">
                <a:latin typeface="Arial"/>
              </a:rPr>
              <a:t>characterize</a:t>
            </a:r>
            <a:r>
              <a:rPr b="0" lang="en-US" sz="2000" spc="-1" strike="noStrike">
                <a:latin typeface="Arial"/>
              </a:rPr>
              <a:t>d by the </a:t>
            </a:r>
            <a:r>
              <a:rPr b="0" lang="en-US" sz="2000" spc="-1" strike="noStrike">
                <a:latin typeface="Arial"/>
              </a:rPr>
              <a:t>state </a:t>
            </a:r>
            <a:r>
              <a:rPr b="0" lang="en-US" sz="2000" spc="-1" strike="noStrike">
                <a:latin typeface="Arial"/>
              </a:rPr>
              <a:t>machine plus </a:t>
            </a:r>
            <a:r>
              <a:rPr b="0" lang="en-US" sz="2000" spc="-1" strike="noStrike">
                <a:latin typeface="Arial"/>
              </a:rPr>
              <a:t>its sequence </a:t>
            </a:r>
            <a:r>
              <a:rPr b="0" lang="en-US" sz="2000" spc="-1" strike="noStrike">
                <a:latin typeface="Arial"/>
              </a:rPr>
              <a:t>of inputs.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3560" cy="3770280"/>
          </a:xfrm>
          <a:prstGeom prst="rect">
            <a:avLst/>
          </a:prstGeom>
        </p:spPr>
      </p:sp>
      <p:sp>
        <p:nvSpPr>
          <p:cNvPr id="538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4524840"/>
          </a:xfrm>
          <a:prstGeom prst="rect">
            <a:avLst/>
          </a:prstGeom>
        </p:spPr>
        <p:txBody>
          <a:bodyPr lIns="0" rIns="0" tIns="0" bIns="0"/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Dice: </a:t>
            </a:r>
            <a:r>
              <a:rPr b="0" lang="en-US" sz="2000" spc="-1" strike="noStrike" u="sng">
                <a:solidFill>
                  <a:srgbClr val="000000"/>
                </a:solidFill>
                <a:uFillTx/>
                <a:latin typeface="Arial"/>
                <a:hlinkClick r:id="rId1"/>
              </a:rPr>
              <a:t>https://pngimg.com/download/54797</a:t>
            </a: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Stopwatch: </a:t>
            </a:r>
            <a:r>
              <a:rPr b="0" lang="en-US" sz="2000" spc="-1" strike="noStrike" u="sng">
                <a:solidFill>
                  <a:srgbClr val="000000"/>
                </a:solidFill>
                <a:uFillTx/>
                <a:latin typeface="Arial"/>
                <a:hlinkClick r:id="rId2"/>
              </a:rPr>
              <a:t>http://pngimg.com/download/6628</a:t>
            </a: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 u="sng">
                <a:solidFill>
                  <a:srgbClr val="000000"/>
                </a:solidFill>
                <a:uFillTx/>
                <a:latin typeface="Arial"/>
              </a:rPr>
              <a:t>Roulette </a:t>
            </a:r>
            <a:r>
              <a:rPr b="0" lang="en-US" sz="2000" spc="-1" strike="noStrike" u="sng">
                <a:solidFill>
                  <a:srgbClr val="000000"/>
                </a:solidFill>
                <a:uFillTx/>
                <a:latin typeface="Arial"/>
              </a:rPr>
              <a:t>wheel: </a:t>
            </a:r>
            <a:r>
              <a:rPr b="0" lang="en-US" sz="2000" spc="-1" strike="noStrike" u="sng">
                <a:solidFill>
                  <a:srgbClr val="000000"/>
                </a:solidFill>
                <a:uFillTx/>
                <a:latin typeface="Arial"/>
                <a:hlinkClick r:id="rId3"/>
              </a:rPr>
              <a:t>http://pngimg.com/download/48356</a:t>
            </a: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3920" cy="3770640"/>
          </a:xfrm>
          <a:prstGeom prst="rect">
            <a:avLst/>
          </a:prstGeom>
        </p:spPr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840" cy="4525200"/>
          </a:xfrm>
          <a:prstGeom prst="rect">
            <a:avLst/>
          </a:prstGeom>
        </p:spPr>
        <p:txBody>
          <a:bodyPr lIns="0" rIns="0" tIns="0" bIns="0"/>
          <a:p>
            <a:pPr marL="216000" indent="-21564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So we can’t simply </a:t>
            </a:r>
            <a:r>
              <a:rPr b="0" lang="en-US" sz="2000" spc="-1" strike="noStrike">
                <a:latin typeface="Arial"/>
              </a:rPr>
              <a:t>have a “boss”, </a:t>
            </a:r>
            <a:r>
              <a:rPr b="0" lang="en-US" sz="2000" spc="-1" strike="noStrike">
                <a:latin typeface="Arial"/>
              </a:rPr>
              <a:t>because it might </a:t>
            </a:r>
            <a:r>
              <a:rPr b="0" lang="en-US" sz="2000" spc="-1" strike="noStrike">
                <a:latin typeface="Arial"/>
              </a:rPr>
              <a:t>fail.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Non-receipt of a </a:t>
            </a:r>
            <a:r>
              <a:rPr b="0" lang="en-US" sz="2000" spc="-1" strike="noStrike">
                <a:latin typeface="Arial"/>
              </a:rPr>
              <a:t>message doesn’t </a:t>
            </a:r>
            <a:r>
              <a:rPr b="0" lang="en-US" sz="2000" spc="-1" strike="noStrike">
                <a:latin typeface="Arial"/>
              </a:rPr>
              <a:t>mean the sender </a:t>
            </a:r>
            <a:r>
              <a:rPr b="0" lang="en-US" sz="2000" spc="-1" strike="noStrike">
                <a:latin typeface="Arial"/>
              </a:rPr>
              <a:t>didn’t send one.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Timeouts aren’t </a:t>
            </a:r>
            <a:r>
              <a:rPr b="0" lang="en-US" sz="2000" spc="-1" strike="noStrike">
                <a:latin typeface="Arial"/>
              </a:rPr>
              <a:t>reliable for </a:t>
            </a:r>
            <a:r>
              <a:rPr b="0" lang="en-US" sz="2000" spc="-1" strike="noStrike">
                <a:latin typeface="Arial"/>
              </a:rPr>
              <a:t>decisions.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latin typeface="Arial"/>
              </a:rPr>
              <a:t>Click to edit the title </a:t>
            </a:r>
            <a:r>
              <a:rPr b="0" lang="en-US" sz="1800" spc="-1" strike="noStrike">
                <a:latin typeface="Arial"/>
              </a:rPr>
              <a:t>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</a:t>
            </a:r>
            <a:r>
              <a:rPr b="0" lang="en-US" sz="4400" spc="-1" strike="noStrike">
                <a:latin typeface="Arial"/>
              </a:rPr>
              <a:t>k to </a:t>
            </a:r>
            <a:r>
              <a:rPr b="0" lang="en-US" sz="4400" spc="-1" strike="noStrike">
                <a:latin typeface="Arial"/>
              </a:rPr>
              <a:t>edit </a:t>
            </a:r>
            <a:r>
              <a:rPr b="0" lang="en-US" sz="4400" spc="-1" strike="noStrike">
                <a:latin typeface="Arial"/>
              </a:rPr>
              <a:t>the </a:t>
            </a:r>
            <a:r>
              <a:rPr b="0" lang="en-US" sz="4400" spc="-1" strike="noStrike">
                <a:latin typeface="Arial"/>
              </a:rPr>
              <a:t>title </a:t>
            </a:r>
            <a:r>
              <a:rPr b="0" lang="en-US" sz="4400" spc="-1" strike="noStrike">
                <a:latin typeface="Arial"/>
              </a:rPr>
              <a:t>text </a:t>
            </a:r>
            <a:r>
              <a:rPr b="0" lang="en-US" sz="4400" spc="-1" strike="noStrike">
                <a:latin typeface="Arial"/>
              </a:rPr>
              <a:t>for</a:t>
            </a:r>
            <a:r>
              <a:rPr b="0" lang="en-US" sz="4400" spc="-1" strike="noStrike">
                <a:latin typeface="Arial"/>
              </a:rPr>
              <a:t>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</a:t>
            </a:r>
            <a:r>
              <a:rPr b="0" lang="en-US" sz="4400" spc="-1" strike="noStrike">
                <a:latin typeface="Arial"/>
              </a:rPr>
              <a:t>to </a:t>
            </a:r>
            <a:r>
              <a:rPr b="0" lang="en-US" sz="4400" spc="-1" strike="noStrike">
                <a:latin typeface="Arial"/>
              </a:rPr>
              <a:t>edit </a:t>
            </a:r>
            <a:r>
              <a:rPr b="0" lang="en-US" sz="4400" spc="-1" strike="noStrike">
                <a:latin typeface="Arial"/>
              </a:rPr>
              <a:t>the </a:t>
            </a:r>
            <a:r>
              <a:rPr b="0" lang="en-US" sz="4400" spc="-1" strike="noStrike">
                <a:latin typeface="Arial"/>
              </a:rPr>
              <a:t>title </a:t>
            </a:r>
            <a:r>
              <a:rPr b="0" lang="en-US" sz="4400" spc="-1" strike="noStrike">
                <a:latin typeface="Arial"/>
              </a:rPr>
              <a:t>text </a:t>
            </a:r>
            <a:r>
              <a:rPr b="0" lang="en-US" sz="4400" spc="-1" strike="noStrike">
                <a:latin typeface="Arial"/>
              </a:rPr>
              <a:t>form</a:t>
            </a:r>
            <a:r>
              <a:rPr b="0" lang="en-US" sz="4400" spc="-1" strike="noStrike">
                <a:latin typeface="Arial"/>
              </a:rPr>
              <a:t>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latin typeface="Arial"/>
              </a:rPr>
              <a:t>Click to edit the </a:t>
            </a:r>
            <a:r>
              <a:rPr b="0" lang="en-US" sz="1800" spc="-1" strike="noStrike">
                <a:latin typeface="Arial"/>
              </a:rPr>
              <a:t>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slideLayout" Target="../slideLayouts/slideLayout25.xml"/><Relationship Id="rId8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4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621000" y="2071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Paxos Made Simple</a:t>
            </a:r>
            <a:endParaRPr b="0" lang="en-US" sz="44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504000" y="74160"/>
            <a:ext cx="9070560" cy="124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The Most Important Idea In Distributed Systems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The state of a distributed system is:</a:t>
            </a:r>
            <a:endParaRPr b="0" lang="en-US" sz="3200" spc="-1" strike="noStrike">
              <a:latin typeface="Arial"/>
            </a:endParaRPr>
          </a:p>
          <a:p>
            <a:pPr lvl="1" marL="864000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unsynchronized memories</a:t>
            </a:r>
            <a:endParaRPr b="0" lang="en-US" sz="2800" spc="-1" strike="noStrike">
              <a:latin typeface="Arial"/>
            </a:endParaRPr>
          </a:p>
          <a:p>
            <a:pPr lvl="1" marL="864000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in-flight network packets</a:t>
            </a:r>
            <a:endParaRPr b="0" lang="en-US" sz="2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At what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commit point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can we say that an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event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occurred?</a:t>
            </a:r>
            <a:endParaRPr b="0" lang="en-US" sz="3200" spc="-1" strike="noStrike">
              <a:latin typeface="Arial"/>
            </a:endParaRPr>
          </a:p>
          <a:p>
            <a:pPr lvl="1" marL="864000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Turns out this question almost always has a discrete answer. Teasing it out is how you understand the distributed behavior.</a:t>
            </a:r>
            <a:endParaRPr b="0" lang="en-US" sz="2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Every system behavior after that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commit point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should reflect the impact of that event.</a:t>
            </a: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Consensus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Everybody decides on a single value</a:t>
            </a:r>
            <a:endParaRPr b="0" lang="en-US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The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event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is when the value was decided.</a:t>
            </a:r>
            <a:endParaRPr b="0" lang="en-US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The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commit point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is when the value is accepted (and recorded persistently) by a </a:t>
            </a:r>
            <a:r>
              <a:rPr b="0" i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quorum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of acceptors.</a:t>
            </a: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5211720" y="1645920"/>
            <a:ext cx="1187640" cy="2650680"/>
          </a:xfrm>
          <a:prstGeom prst="ellipse">
            <a:avLst/>
          </a:prstGeom>
          <a:solidFill>
            <a:srgbClr val="eeeeee"/>
          </a:solidFill>
          <a:ln w="367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2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CustomShape 3"/>
          <p:cNvSpPr/>
          <p:nvPr/>
        </p:nvSpPr>
        <p:spPr>
          <a:xfrm>
            <a:off x="5486040" y="192024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3,X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3" name="CustomShape 4"/>
          <p:cNvSpPr/>
          <p:nvPr/>
        </p:nvSpPr>
        <p:spPr>
          <a:xfrm>
            <a:off x="5486040" y="265176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3,X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4" name="CustomShape 5"/>
          <p:cNvSpPr/>
          <p:nvPr/>
        </p:nvSpPr>
        <p:spPr>
          <a:xfrm>
            <a:off x="5486040" y="338328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2,Y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5" name="CustomShape 6"/>
          <p:cNvSpPr/>
          <p:nvPr/>
        </p:nvSpPr>
        <p:spPr>
          <a:xfrm>
            <a:off x="3840120" y="1645920"/>
            <a:ext cx="1187640" cy="2650680"/>
          </a:xfrm>
          <a:prstGeom prst="ellipse">
            <a:avLst/>
          </a:prstGeom>
          <a:solidFill>
            <a:srgbClr val="eeeeee"/>
          </a:solidFill>
          <a:ln w="367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7"/>
          <p:cNvSpPr/>
          <p:nvPr/>
        </p:nvSpPr>
        <p:spPr>
          <a:xfrm>
            <a:off x="4114440" y="192024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3,X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7" name="CustomShape 8"/>
          <p:cNvSpPr/>
          <p:nvPr/>
        </p:nvSpPr>
        <p:spPr>
          <a:xfrm>
            <a:off x="4114440" y="265176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1,X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8" name="CustomShape 9"/>
          <p:cNvSpPr/>
          <p:nvPr/>
        </p:nvSpPr>
        <p:spPr>
          <a:xfrm>
            <a:off x="4114440" y="338328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2,Y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9" name="CustomShape 10"/>
          <p:cNvSpPr/>
          <p:nvPr/>
        </p:nvSpPr>
        <p:spPr>
          <a:xfrm>
            <a:off x="5212080" y="1645920"/>
            <a:ext cx="1187640" cy="2650680"/>
          </a:xfrm>
          <a:prstGeom prst="ellipse">
            <a:avLst/>
          </a:prstGeom>
          <a:solidFill>
            <a:srgbClr val="eeeeee"/>
          </a:solidFill>
          <a:ln w="367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CustomShape 11"/>
          <p:cNvSpPr/>
          <p:nvPr/>
        </p:nvSpPr>
        <p:spPr>
          <a:xfrm>
            <a:off x="5486400" y="192024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3,X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1" name="CustomShape 12"/>
          <p:cNvSpPr/>
          <p:nvPr/>
        </p:nvSpPr>
        <p:spPr>
          <a:xfrm>
            <a:off x="5486400" y="265176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3,X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2" name="CustomShape 13"/>
          <p:cNvSpPr/>
          <p:nvPr/>
        </p:nvSpPr>
        <p:spPr>
          <a:xfrm>
            <a:off x="5486400" y="338328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2,Y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3" name="CustomShape 14"/>
          <p:cNvSpPr/>
          <p:nvPr/>
        </p:nvSpPr>
        <p:spPr>
          <a:xfrm>
            <a:off x="2468160" y="1645920"/>
            <a:ext cx="1187640" cy="2650680"/>
          </a:xfrm>
          <a:prstGeom prst="ellipse">
            <a:avLst/>
          </a:prstGeom>
          <a:solidFill>
            <a:srgbClr val="eeeeee"/>
          </a:solidFill>
          <a:ln w="367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CustomShape 15"/>
          <p:cNvSpPr/>
          <p:nvPr/>
        </p:nvSpPr>
        <p:spPr>
          <a:xfrm>
            <a:off x="2742480" y="192024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3,X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5" name="CustomShape 16"/>
          <p:cNvSpPr/>
          <p:nvPr/>
        </p:nvSpPr>
        <p:spPr>
          <a:xfrm>
            <a:off x="2742480" y="265176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3,X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6" name="CustomShape 17"/>
          <p:cNvSpPr/>
          <p:nvPr/>
        </p:nvSpPr>
        <p:spPr>
          <a:xfrm>
            <a:off x="2742480" y="338328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2,Y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7" name="CustomShape 18"/>
          <p:cNvSpPr/>
          <p:nvPr/>
        </p:nvSpPr>
        <p:spPr>
          <a:xfrm>
            <a:off x="2468520" y="1645920"/>
            <a:ext cx="1187640" cy="2650680"/>
          </a:xfrm>
          <a:prstGeom prst="ellipse">
            <a:avLst/>
          </a:prstGeom>
          <a:solidFill>
            <a:srgbClr val="eeeeee"/>
          </a:solidFill>
          <a:ln w="367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19"/>
          <p:cNvSpPr/>
          <p:nvPr/>
        </p:nvSpPr>
        <p:spPr>
          <a:xfrm>
            <a:off x="2742840" y="192024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20"/>
          <p:cNvSpPr/>
          <p:nvPr/>
        </p:nvSpPr>
        <p:spPr>
          <a:xfrm>
            <a:off x="2742840" y="265176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1,X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0" name="CustomShape 21"/>
          <p:cNvSpPr/>
          <p:nvPr/>
        </p:nvSpPr>
        <p:spPr>
          <a:xfrm>
            <a:off x="2742840" y="338328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2,Y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1" name="CustomShape 22"/>
          <p:cNvSpPr/>
          <p:nvPr/>
        </p:nvSpPr>
        <p:spPr>
          <a:xfrm>
            <a:off x="1096920" y="1645920"/>
            <a:ext cx="1187640" cy="2650680"/>
          </a:xfrm>
          <a:prstGeom prst="ellipse">
            <a:avLst/>
          </a:prstGeom>
          <a:solidFill>
            <a:srgbClr val="eeeeee"/>
          </a:solidFill>
          <a:ln w="367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23"/>
          <p:cNvSpPr/>
          <p:nvPr/>
        </p:nvSpPr>
        <p:spPr>
          <a:xfrm>
            <a:off x="1371240" y="192024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3,X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3" name="CustomShape 24"/>
          <p:cNvSpPr/>
          <p:nvPr/>
        </p:nvSpPr>
        <p:spPr>
          <a:xfrm>
            <a:off x="1371240" y="265176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3,X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4" name="CustomShape 25"/>
          <p:cNvSpPr/>
          <p:nvPr/>
        </p:nvSpPr>
        <p:spPr>
          <a:xfrm>
            <a:off x="1371240" y="338328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2,Y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5" name="CustomShape 26"/>
          <p:cNvSpPr/>
          <p:nvPr/>
        </p:nvSpPr>
        <p:spPr>
          <a:xfrm>
            <a:off x="1097280" y="1645920"/>
            <a:ext cx="1187640" cy="2650680"/>
          </a:xfrm>
          <a:prstGeom prst="ellipse">
            <a:avLst/>
          </a:prstGeom>
          <a:solidFill>
            <a:srgbClr val="eeeeee"/>
          </a:solidFill>
          <a:ln w="367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27"/>
          <p:cNvSpPr/>
          <p:nvPr/>
        </p:nvSpPr>
        <p:spPr>
          <a:xfrm>
            <a:off x="1371600" y="192024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28"/>
          <p:cNvSpPr/>
          <p:nvPr/>
        </p:nvSpPr>
        <p:spPr>
          <a:xfrm>
            <a:off x="1371600" y="265176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1,X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8" name="CustomShape 29"/>
          <p:cNvSpPr/>
          <p:nvPr/>
        </p:nvSpPr>
        <p:spPr>
          <a:xfrm>
            <a:off x="1371600" y="338328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30"/>
          <p:cNvSpPr/>
          <p:nvPr/>
        </p:nvSpPr>
        <p:spPr>
          <a:xfrm>
            <a:off x="-275040" y="1645920"/>
            <a:ext cx="1187640" cy="2650680"/>
          </a:xfrm>
          <a:prstGeom prst="ellipse">
            <a:avLst/>
          </a:prstGeom>
          <a:solidFill>
            <a:srgbClr val="eeeeee"/>
          </a:solidFill>
          <a:ln w="367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31"/>
          <p:cNvSpPr/>
          <p:nvPr/>
        </p:nvSpPr>
        <p:spPr>
          <a:xfrm>
            <a:off x="-720" y="192024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3,X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21" name="CustomShape 32"/>
          <p:cNvSpPr/>
          <p:nvPr/>
        </p:nvSpPr>
        <p:spPr>
          <a:xfrm>
            <a:off x="-720" y="265176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3,X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22" name="CustomShape 33"/>
          <p:cNvSpPr/>
          <p:nvPr/>
        </p:nvSpPr>
        <p:spPr>
          <a:xfrm>
            <a:off x="-720" y="338328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2,Y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23" name="CustomShape 34"/>
          <p:cNvSpPr/>
          <p:nvPr/>
        </p:nvSpPr>
        <p:spPr>
          <a:xfrm>
            <a:off x="-274680" y="1645920"/>
            <a:ext cx="1187640" cy="2650680"/>
          </a:xfrm>
          <a:prstGeom prst="ellipse">
            <a:avLst/>
          </a:prstGeom>
          <a:solidFill>
            <a:srgbClr val="eeeeee"/>
          </a:solidFill>
          <a:ln w="367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35"/>
          <p:cNvSpPr/>
          <p:nvPr/>
        </p:nvSpPr>
        <p:spPr>
          <a:xfrm>
            <a:off x="-360" y="192024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36"/>
          <p:cNvSpPr/>
          <p:nvPr/>
        </p:nvSpPr>
        <p:spPr>
          <a:xfrm>
            <a:off x="-360" y="265176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37"/>
          <p:cNvSpPr/>
          <p:nvPr/>
        </p:nvSpPr>
        <p:spPr>
          <a:xfrm>
            <a:off x="-360" y="338328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CustomShape 38"/>
          <p:cNvSpPr/>
          <p:nvPr/>
        </p:nvSpPr>
        <p:spPr>
          <a:xfrm>
            <a:off x="6583320" y="1645920"/>
            <a:ext cx="1187640" cy="2650680"/>
          </a:xfrm>
          <a:prstGeom prst="ellipse">
            <a:avLst/>
          </a:prstGeom>
          <a:solidFill>
            <a:srgbClr val="eeeeee"/>
          </a:solidFill>
          <a:ln w="367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39"/>
          <p:cNvSpPr/>
          <p:nvPr/>
        </p:nvSpPr>
        <p:spPr>
          <a:xfrm>
            <a:off x="6857640" y="192024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3,X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29" name="CustomShape 40"/>
          <p:cNvSpPr/>
          <p:nvPr/>
        </p:nvSpPr>
        <p:spPr>
          <a:xfrm>
            <a:off x="6857640" y="265176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3,X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0" name="CustomShape 41"/>
          <p:cNvSpPr/>
          <p:nvPr/>
        </p:nvSpPr>
        <p:spPr>
          <a:xfrm>
            <a:off x="6857640" y="338328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2,Y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1" name="CustomShape 42"/>
          <p:cNvSpPr/>
          <p:nvPr/>
        </p:nvSpPr>
        <p:spPr>
          <a:xfrm>
            <a:off x="6583680" y="1645920"/>
            <a:ext cx="1187640" cy="2650680"/>
          </a:xfrm>
          <a:prstGeom prst="ellipse">
            <a:avLst/>
          </a:prstGeom>
          <a:solidFill>
            <a:srgbClr val="eeeeee"/>
          </a:solidFill>
          <a:ln w="367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43"/>
          <p:cNvSpPr/>
          <p:nvPr/>
        </p:nvSpPr>
        <p:spPr>
          <a:xfrm>
            <a:off x="6858000" y="1920240"/>
            <a:ext cx="639000" cy="639000"/>
          </a:xfrm>
          <a:prstGeom prst="ellipse">
            <a:avLst/>
          </a:prstGeom>
          <a:solidFill>
            <a:srgbClr val="1c1c1c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44"/>
          <p:cNvSpPr/>
          <p:nvPr/>
        </p:nvSpPr>
        <p:spPr>
          <a:xfrm>
            <a:off x="6858000" y="265176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3,X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4" name="CustomShape 45"/>
          <p:cNvSpPr/>
          <p:nvPr/>
        </p:nvSpPr>
        <p:spPr>
          <a:xfrm>
            <a:off x="6858000" y="338328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2,Y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5" name="CustomShape 46"/>
          <p:cNvSpPr/>
          <p:nvPr/>
        </p:nvSpPr>
        <p:spPr>
          <a:xfrm>
            <a:off x="7954920" y="1645920"/>
            <a:ext cx="1187640" cy="2650680"/>
          </a:xfrm>
          <a:prstGeom prst="ellipse">
            <a:avLst/>
          </a:prstGeom>
          <a:solidFill>
            <a:srgbClr val="eeeeee"/>
          </a:solidFill>
          <a:ln w="367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47"/>
          <p:cNvSpPr/>
          <p:nvPr/>
        </p:nvSpPr>
        <p:spPr>
          <a:xfrm>
            <a:off x="8229240" y="192024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3,X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7" name="CustomShape 48"/>
          <p:cNvSpPr/>
          <p:nvPr/>
        </p:nvSpPr>
        <p:spPr>
          <a:xfrm>
            <a:off x="8229240" y="265176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3,X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8" name="CustomShape 49"/>
          <p:cNvSpPr/>
          <p:nvPr/>
        </p:nvSpPr>
        <p:spPr>
          <a:xfrm>
            <a:off x="8229240" y="338328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2,Y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9" name="CustomShape 50"/>
          <p:cNvSpPr/>
          <p:nvPr/>
        </p:nvSpPr>
        <p:spPr>
          <a:xfrm>
            <a:off x="7955280" y="1645920"/>
            <a:ext cx="1187640" cy="2650680"/>
          </a:xfrm>
          <a:prstGeom prst="ellipse">
            <a:avLst/>
          </a:prstGeom>
          <a:solidFill>
            <a:srgbClr val="eeeeee"/>
          </a:solidFill>
          <a:ln w="367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CustomShape 51"/>
          <p:cNvSpPr/>
          <p:nvPr/>
        </p:nvSpPr>
        <p:spPr>
          <a:xfrm>
            <a:off x="8229600" y="1920240"/>
            <a:ext cx="639000" cy="639000"/>
          </a:xfrm>
          <a:prstGeom prst="ellipse">
            <a:avLst/>
          </a:prstGeom>
          <a:solidFill>
            <a:srgbClr val="1c1c1c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CustomShape 52"/>
          <p:cNvSpPr/>
          <p:nvPr/>
        </p:nvSpPr>
        <p:spPr>
          <a:xfrm>
            <a:off x="8229600" y="265176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4,X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2" name="CustomShape 53"/>
          <p:cNvSpPr/>
          <p:nvPr/>
        </p:nvSpPr>
        <p:spPr>
          <a:xfrm>
            <a:off x="8229600" y="338328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2,Y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3" name="CustomShape 54"/>
          <p:cNvSpPr/>
          <p:nvPr/>
        </p:nvSpPr>
        <p:spPr>
          <a:xfrm>
            <a:off x="9326520" y="1645920"/>
            <a:ext cx="1187640" cy="2650680"/>
          </a:xfrm>
          <a:prstGeom prst="ellipse">
            <a:avLst/>
          </a:prstGeom>
          <a:solidFill>
            <a:srgbClr val="eeeeee"/>
          </a:solidFill>
          <a:ln w="367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55"/>
          <p:cNvSpPr/>
          <p:nvPr/>
        </p:nvSpPr>
        <p:spPr>
          <a:xfrm>
            <a:off x="9600840" y="192024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3,X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5" name="CustomShape 56"/>
          <p:cNvSpPr/>
          <p:nvPr/>
        </p:nvSpPr>
        <p:spPr>
          <a:xfrm>
            <a:off x="9600840" y="265176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3,X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6" name="CustomShape 57"/>
          <p:cNvSpPr/>
          <p:nvPr/>
        </p:nvSpPr>
        <p:spPr>
          <a:xfrm>
            <a:off x="9600840" y="338328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2,Y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7" name="CustomShape 58"/>
          <p:cNvSpPr/>
          <p:nvPr/>
        </p:nvSpPr>
        <p:spPr>
          <a:xfrm>
            <a:off x="9326880" y="1645920"/>
            <a:ext cx="1187640" cy="2650680"/>
          </a:xfrm>
          <a:prstGeom prst="ellipse">
            <a:avLst/>
          </a:prstGeom>
          <a:solidFill>
            <a:srgbClr val="eeeeee"/>
          </a:solidFill>
          <a:ln w="367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59"/>
          <p:cNvSpPr/>
          <p:nvPr/>
        </p:nvSpPr>
        <p:spPr>
          <a:xfrm>
            <a:off x="9601200" y="1920240"/>
            <a:ext cx="639000" cy="639000"/>
          </a:xfrm>
          <a:prstGeom prst="ellipse">
            <a:avLst/>
          </a:prstGeom>
          <a:solidFill>
            <a:srgbClr val="1c1c1c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60"/>
          <p:cNvSpPr/>
          <p:nvPr/>
        </p:nvSpPr>
        <p:spPr>
          <a:xfrm>
            <a:off x="9601200" y="265176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4,X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0" name="CustomShape 61"/>
          <p:cNvSpPr/>
          <p:nvPr/>
        </p:nvSpPr>
        <p:spPr>
          <a:xfrm>
            <a:off x="9601200" y="338328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4,X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5211720" y="1645920"/>
            <a:ext cx="1187640" cy="2650680"/>
          </a:xfrm>
          <a:prstGeom prst="ellipse">
            <a:avLst/>
          </a:prstGeom>
          <a:solidFill>
            <a:srgbClr val="eeeeee"/>
          </a:solidFill>
          <a:ln w="367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2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CustomShape 3"/>
          <p:cNvSpPr/>
          <p:nvPr/>
        </p:nvSpPr>
        <p:spPr>
          <a:xfrm>
            <a:off x="5486040" y="192024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3,X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4" name="CustomShape 4"/>
          <p:cNvSpPr/>
          <p:nvPr/>
        </p:nvSpPr>
        <p:spPr>
          <a:xfrm>
            <a:off x="5486040" y="265176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3,X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5" name="CustomShape 5"/>
          <p:cNvSpPr/>
          <p:nvPr/>
        </p:nvSpPr>
        <p:spPr>
          <a:xfrm>
            <a:off x="5486040" y="338328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2,Y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6" name="CustomShape 6"/>
          <p:cNvSpPr/>
          <p:nvPr/>
        </p:nvSpPr>
        <p:spPr>
          <a:xfrm>
            <a:off x="3840120" y="1645920"/>
            <a:ext cx="1187640" cy="2650680"/>
          </a:xfrm>
          <a:prstGeom prst="ellipse">
            <a:avLst/>
          </a:prstGeom>
          <a:solidFill>
            <a:srgbClr val="eeeeee"/>
          </a:solidFill>
          <a:ln w="367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CustomShape 7"/>
          <p:cNvSpPr/>
          <p:nvPr/>
        </p:nvSpPr>
        <p:spPr>
          <a:xfrm>
            <a:off x="4114440" y="192024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3,X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8" name="CustomShape 8"/>
          <p:cNvSpPr/>
          <p:nvPr/>
        </p:nvSpPr>
        <p:spPr>
          <a:xfrm>
            <a:off x="4114440" y="265176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1,X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9" name="CustomShape 9"/>
          <p:cNvSpPr/>
          <p:nvPr/>
        </p:nvSpPr>
        <p:spPr>
          <a:xfrm>
            <a:off x="4114440" y="338328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2,Y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0" name="CustomShape 10"/>
          <p:cNvSpPr/>
          <p:nvPr/>
        </p:nvSpPr>
        <p:spPr>
          <a:xfrm>
            <a:off x="5212080" y="1645920"/>
            <a:ext cx="1187640" cy="2650680"/>
          </a:xfrm>
          <a:prstGeom prst="ellipse">
            <a:avLst/>
          </a:prstGeom>
          <a:solidFill>
            <a:srgbClr val="eeeeee"/>
          </a:solidFill>
          <a:ln w="367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11"/>
          <p:cNvSpPr/>
          <p:nvPr/>
        </p:nvSpPr>
        <p:spPr>
          <a:xfrm>
            <a:off x="5486400" y="192024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3,X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2" name="CustomShape 12"/>
          <p:cNvSpPr/>
          <p:nvPr/>
        </p:nvSpPr>
        <p:spPr>
          <a:xfrm>
            <a:off x="5486400" y="265176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3,X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3" name="CustomShape 13"/>
          <p:cNvSpPr/>
          <p:nvPr/>
        </p:nvSpPr>
        <p:spPr>
          <a:xfrm>
            <a:off x="5486400" y="338328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2,Y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4" name="CustomShape 14"/>
          <p:cNvSpPr/>
          <p:nvPr/>
        </p:nvSpPr>
        <p:spPr>
          <a:xfrm>
            <a:off x="2468160" y="1645920"/>
            <a:ext cx="1187640" cy="2650680"/>
          </a:xfrm>
          <a:prstGeom prst="ellipse">
            <a:avLst/>
          </a:prstGeom>
          <a:solidFill>
            <a:srgbClr val="eeeeee"/>
          </a:solidFill>
          <a:ln w="367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CustomShape 15"/>
          <p:cNvSpPr/>
          <p:nvPr/>
        </p:nvSpPr>
        <p:spPr>
          <a:xfrm>
            <a:off x="2742480" y="192024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3,X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6" name="CustomShape 16"/>
          <p:cNvSpPr/>
          <p:nvPr/>
        </p:nvSpPr>
        <p:spPr>
          <a:xfrm>
            <a:off x="2742480" y="265176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3,X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7" name="CustomShape 17"/>
          <p:cNvSpPr/>
          <p:nvPr/>
        </p:nvSpPr>
        <p:spPr>
          <a:xfrm>
            <a:off x="2742480" y="338328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2,Y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8" name="CustomShape 18"/>
          <p:cNvSpPr/>
          <p:nvPr/>
        </p:nvSpPr>
        <p:spPr>
          <a:xfrm>
            <a:off x="2468520" y="1645920"/>
            <a:ext cx="1187640" cy="2650680"/>
          </a:xfrm>
          <a:prstGeom prst="ellipse">
            <a:avLst/>
          </a:prstGeom>
          <a:solidFill>
            <a:srgbClr val="eeeeee"/>
          </a:solidFill>
          <a:ln w="367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CustomShape 19"/>
          <p:cNvSpPr/>
          <p:nvPr/>
        </p:nvSpPr>
        <p:spPr>
          <a:xfrm>
            <a:off x="2742840" y="192024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CustomShape 20"/>
          <p:cNvSpPr/>
          <p:nvPr/>
        </p:nvSpPr>
        <p:spPr>
          <a:xfrm>
            <a:off x="2742840" y="265176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1,X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1" name="CustomShape 21"/>
          <p:cNvSpPr/>
          <p:nvPr/>
        </p:nvSpPr>
        <p:spPr>
          <a:xfrm>
            <a:off x="2742840" y="338328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2,Y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2" name="CustomShape 22"/>
          <p:cNvSpPr/>
          <p:nvPr/>
        </p:nvSpPr>
        <p:spPr>
          <a:xfrm>
            <a:off x="1096920" y="1645920"/>
            <a:ext cx="1187640" cy="2650680"/>
          </a:xfrm>
          <a:prstGeom prst="ellipse">
            <a:avLst/>
          </a:prstGeom>
          <a:solidFill>
            <a:srgbClr val="eeeeee"/>
          </a:solidFill>
          <a:ln w="367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CustomShape 23"/>
          <p:cNvSpPr/>
          <p:nvPr/>
        </p:nvSpPr>
        <p:spPr>
          <a:xfrm>
            <a:off x="1371240" y="192024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3,X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4" name="CustomShape 24"/>
          <p:cNvSpPr/>
          <p:nvPr/>
        </p:nvSpPr>
        <p:spPr>
          <a:xfrm>
            <a:off x="1371240" y="265176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3,X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5" name="CustomShape 25"/>
          <p:cNvSpPr/>
          <p:nvPr/>
        </p:nvSpPr>
        <p:spPr>
          <a:xfrm>
            <a:off x="1371240" y="338328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2,Y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6" name="CustomShape 26"/>
          <p:cNvSpPr/>
          <p:nvPr/>
        </p:nvSpPr>
        <p:spPr>
          <a:xfrm>
            <a:off x="1097280" y="1645920"/>
            <a:ext cx="1187640" cy="2650680"/>
          </a:xfrm>
          <a:prstGeom prst="ellipse">
            <a:avLst/>
          </a:prstGeom>
          <a:solidFill>
            <a:srgbClr val="eeeeee"/>
          </a:solidFill>
          <a:ln w="367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CustomShape 27"/>
          <p:cNvSpPr/>
          <p:nvPr/>
        </p:nvSpPr>
        <p:spPr>
          <a:xfrm>
            <a:off x="1371600" y="192024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8" name="CustomShape 28"/>
          <p:cNvSpPr/>
          <p:nvPr/>
        </p:nvSpPr>
        <p:spPr>
          <a:xfrm>
            <a:off x="1371600" y="265176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1,X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9" name="CustomShape 29"/>
          <p:cNvSpPr/>
          <p:nvPr/>
        </p:nvSpPr>
        <p:spPr>
          <a:xfrm>
            <a:off x="1371600" y="338328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CustomShape 30"/>
          <p:cNvSpPr/>
          <p:nvPr/>
        </p:nvSpPr>
        <p:spPr>
          <a:xfrm>
            <a:off x="-275040" y="1645920"/>
            <a:ext cx="1187640" cy="2650680"/>
          </a:xfrm>
          <a:prstGeom prst="ellipse">
            <a:avLst/>
          </a:prstGeom>
          <a:solidFill>
            <a:srgbClr val="eeeeee"/>
          </a:solidFill>
          <a:ln w="367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CustomShape 31"/>
          <p:cNvSpPr/>
          <p:nvPr/>
        </p:nvSpPr>
        <p:spPr>
          <a:xfrm>
            <a:off x="-720" y="192024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3,X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2" name="CustomShape 32"/>
          <p:cNvSpPr/>
          <p:nvPr/>
        </p:nvSpPr>
        <p:spPr>
          <a:xfrm>
            <a:off x="-720" y="265176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3,X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3" name="CustomShape 33"/>
          <p:cNvSpPr/>
          <p:nvPr/>
        </p:nvSpPr>
        <p:spPr>
          <a:xfrm>
            <a:off x="-720" y="338328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2,Y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4" name="CustomShape 34"/>
          <p:cNvSpPr/>
          <p:nvPr/>
        </p:nvSpPr>
        <p:spPr>
          <a:xfrm>
            <a:off x="-274680" y="1645920"/>
            <a:ext cx="1187640" cy="2650680"/>
          </a:xfrm>
          <a:prstGeom prst="ellipse">
            <a:avLst/>
          </a:prstGeom>
          <a:solidFill>
            <a:srgbClr val="eeeeee"/>
          </a:solidFill>
          <a:ln w="367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5" name="CustomShape 35"/>
          <p:cNvSpPr/>
          <p:nvPr/>
        </p:nvSpPr>
        <p:spPr>
          <a:xfrm>
            <a:off x="-360" y="192024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CustomShape 36"/>
          <p:cNvSpPr/>
          <p:nvPr/>
        </p:nvSpPr>
        <p:spPr>
          <a:xfrm>
            <a:off x="-360" y="265176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CustomShape 37"/>
          <p:cNvSpPr/>
          <p:nvPr/>
        </p:nvSpPr>
        <p:spPr>
          <a:xfrm>
            <a:off x="-360" y="338328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CustomShape 38"/>
          <p:cNvSpPr/>
          <p:nvPr/>
        </p:nvSpPr>
        <p:spPr>
          <a:xfrm>
            <a:off x="6583320" y="1645920"/>
            <a:ext cx="1187640" cy="2650680"/>
          </a:xfrm>
          <a:prstGeom prst="ellipse">
            <a:avLst/>
          </a:prstGeom>
          <a:solidFill>
            <a:srgbClr val="eeeeee"/>
          </a:solidFill>
          <a:ln w="367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CustomShape 39"/>
          <p:cNvSpPr/>
          <p:nvPr/>
        </p:nvSpPr>
        <p:spPr>
          <a:xfrm>
            <a:off x="6857640" y="192024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3,X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0" name="CustomShape 40"/>
          <p:cNvSpPr/>
          <p:nvPr/>
        </p:nvSpPr>
        <p:spPr>
          <a:xfrm>
            <a:off x="6857640" y="265176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3,X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1" name="CustomShape 41"/>
          <p:cNvSpPr/>
          <p:nvPr/>
        </p:nvSpPr>
        <p:spPr>
          <a:xfrm>
            <a:off x="6857640" y="338328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2,Y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2" name="CustomShape 42"/>
          <p:cNvSpPr/>
          <p:nvPr/>
        </p:nvSpPr>
        <p:spPr>
          <a:xfrm>
            <a:off x="6583680" y="1645920"/>
            <a:ext cx="1187640" cy="2650680"/>
          </a:xfrm>
          <a:prstGeom prst="ellipse">
            <a:avLst/>
          </a:prstGeom>
          <a:solidFill>
            <a:srgbClr val="eeeeee"/>
          </a:solidFill>
          <a:ln w="367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CustomShape 43"/>
          <p:cNvSpPr/>
          <p:nvPr/>
        </p:nvSpPr>
        <p:spPr>
          <a:xfrm>
            <a:off x="6858000" y="1920240"/>
            <a:ext cx="639000" cy="639000"/>
          </a:xfrm>
          <a:prstGeom prst="ellipse">
            <a:avLst/>
          </a:prstGeom>
          <a:solidFill>
            <a:srgbClr val="1c1c1c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CustomShape 44"/>
          <p:cNvSpPr/>
          <p:nvPr/>
        </p:nvSpPr>
        <p:spPr>
          <a:xfrm>
            <a:off x="6858000" y="265176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3,X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5" name="CustomShape 45"/>
          <p:cNvSpPr/>
          <p:nvPr/>
        </p:nvSpPr>
        <p:spPr>
          <a:xfrm>
            <a:off x="6858000" y="338328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2,Y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6" name="CustomShape 46"/>
          <p:cNvSpPr/>
          <p:nvPr/>
        </p:nvSpPr>
        <p:spPr>
          <a:xfrm>
            <a:off x="7954920" y="1645920"/>
            <a:ext cx="1187640" cy="2650680"/>
          </a:xfrm>
          <a:prstGeom prst="ellipse">
            <a:avLst/>
          </a:prstGeom>
          <a:solidFill>
            <a:srgbClr val="eeeeee"/>
          </a:solidFill>
          <a:ln w="367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7" name="CustomShape 47"/>
          <p:cNvSpPr/>
          <p:nvPr/>
        </p:nvSpPr>
        <p:spPr>
          <a:xfrm>
            <a:off x="8229240" y="192024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3,X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8" name="CustomShape 48"/>
          <p:cNvSpPr/>
          <p:nvPr/>
        </p:nvSpPr>
        <p:spPr>
          <a:xfrm>
            <a:off x="8229240" y="265176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3,X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9" name="CustomShape 49"/>
          <p:cNvSpPr/>
          <p:nvPr/>
        </p:nvSpPr>
        <p:spPr>
          <a:xfrm>
            <a:off x="8229240" y="338328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2,Y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0" name="CustomShape 50"/>
          <p:cNvSpPr/>
          <p:nvPr/>
        </p:nvSpPr>
        <p:spPr>
          <a:xfrm>
            <a:off x="7955280" y="1645920"/>
            <a:ext cx="1187640" cy="2650680"/>
          </a:xfrm>
          <a:prstGeom prst="ellipse">
            <a:avLst/>
          </a:prstGeom>
          <a:solidFill>
            <a:srgbClr val="eeeeee"/>
          </a:solidFill>
          <a:ln w="367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1" name="CustomShape 51"/>
          <p:cNvSpPr/>
          <p:nvPr/>
        </p:nvSpPr>
        <p:spPr>
          <a:xfrm>
            <a:off x="8229600" y="1920240"/>
            <a:ext cx="639000" cy="639000"/>
          </a:xfrm>
          <a:prstGeom prst="ellipse">
            <a:avLst/>
          </a:prstGeom>
          <a:solidFill>
            <a:srgbClr val="1c1c1c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02" name="CustomShape 52"/>
          <p:cNvSpPr/>
          <p:nvPr/>
        </p:nvSpPr>
        <p:spPr>
          <a:xfrm>
            <a:off x="8229600" y="265176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4,X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3" name="CustomShape 53"/>
          <p:cNvSpPr/>
          <p:nvPr/>
        </p:nvSpPr>
        <p:spPr>
          <a:xfrm>
            <a:off x="8229600" y="338328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2,Y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4" name="CustomShape 54"/>
          <p:cNvSpPr/>
          <p:nvPr/>
        </p:nvSpPr>
        <p:spPr>
          <a:xfrm>
            <a:off x="9326520" y="1645920"/>
            <a:ext cx="1187640" cy="2650680"/>
          </a:xfrm>
          <a:prstGeom prst="ellipse">
            <a:avLst/>
          </a:prstGeom>
          <a:solidFill>
            <a:srgbClr val="eeeeee"/>
          </a:solidFill>
          <a:ln w="367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5" name="CustomShape 55"/>
          <p:cNvSpPr/>
          <p:nvPr/>
        </p:nvSpPr>
        <p:spPr>
          <a:xfrm>
            <a:off x="9600840" y="192024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3,X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6" name="CustomShape 56"/>
          <p:cNvSpPr/>
          <p:nvPr/>
        </p:nvSpPr>
        <p:spPr>
          <a:xfrm>
            <a:off x="9600840" y="265176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3,X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7" name="CustomShape 57"/>
          <p:cNvSpPr/>
          <p:nvPr/>
        </p:nvSpPr>
        <p:spPr>
          <a:xfrm>
            <a:off x="9600840" y="338328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2,Y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8" name="CustomShape 58"/>
          <p:cNvSpPr/>
          <p:nvPr/>
        </p:nvSpPr>
        <p:spPr>
          <a:xfrm>
            <a:off x="9326880" y="1645920"/>
            <a:ext cx="1187640" cy="2650680"/>
          </a:xfrm>
          <a:prstGeom prst="ellipse">
            <a:avLst/>
          </a:prstGeom>
          <a:solidFill>
            <a:srgbClr val="eeeeee"/>
          </a:solidFill>
          <a:ln w="367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9" name="CustomShape 59"/>
          <p:cNvSpPr/>
          <p:nvPr/>
        </p:nvSpPr>
        <p:spPr>
          <a:xfrm>
            <a:off x="9601200" y="1920240"/>
            <a:ext cx="639000" cy="639000"/>
          </a:xfrm>
          <a:prstGeom prst="ellipse">
            <a:avLst/>
          </a:prstGeom>
          <a:solidFill>
            <a:srgbClr val="1c1c1c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10" name="CustomShape 60"/>
          <p:cNvSpPr/>
          <p:nvPr/>
        </p:nvSpPr>
        <p:spPr>
          <a:xfrm>
            <a:off x="9601200" y="265176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4,X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11" name="CustomShape 61"/>
          <p:cNvSpPr/>
          <p:nvPr/>
        </p:nvSpPr>
        <p:spPr>
          <a:xfrm>
            <a:off x="9601200" y="3383280"/>
            <a:ext cx="639000" cy="639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4,X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12" name="CustomShape 62"/>
          <p:cNvSpPr/>
          <p:nvPr/>
        </p:nvSpPr>
        <p:spPr>
          <a:xfrm rot="16200000">
            <a:off x="2331720" y="2149920"/>
            <a:ext cx="364680" cy="4845240"/>
          </a:xfrm>
          <a:custGeom>
            <a:avLst/>
            <a:gdLst/>
            <a:ahLst/>
            <a:rect l="l" t="t" r="r" b="b"/>
            <a:pathLst>
              <a:path w="1018" h="13464">
                <a:moveTo>
                  <a:pt x="1017" y="0"/>
                </a:moveTo>
                <a:cubicBezTo>
                  <a:pt x="762" y="0"/>
                  <a:pt x="508" y="560"/>
                  <a:pt x="508" y="1121"/>
                </a:cubicBezTo>
                <a:lnTo>
                  <a:pt x="508" y="5609"/>
                </a:lnTo>
                <a:cubicBezTo>
                  <a:pt x="508" y="6170"/>
                  <a:pt x="254" y="6731"/>
                  <a:pt x="0" y="6731"/>
                </a:cubicBezTo>
                <a:cubicBezTo>
                  <a:pt x="254" y="6731"/>
                  <a:pt x="508" y="7292"/>
                  <a:pt x="508" y="7853"/>
                </a:cubicBezTo>
                <a:lnTo>
                  <a:pt x="508" y="12341"/>
                </a:lnTo>
                <a:cubicBezTo>
                  <a:pt x="508" y="12902"/>
                  <a:pt x="762" y="13463"/>
                  <a:pt x="1017" y="13463"/>
                </a:cubicBezTo>
              </a:path>
            </a:pathLst>
          </a:custGeom>
          <a:noFill/>
          <a:ln w="3672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3" name="CustomShape 63"/>
          <p:cNvSpPr/>
          <p:nvPr/>
        </p:nvSpPr>
        <p:spPr>
          <a:xfrm rot="16200000">
            <a:off x="7360920" y="2149920"/>
            <a:ext cx="364680" cy="4845240"/>
          </a:xfrm>
          <a:custGeom>
            <a:avLst/>
            <a:gdLst/>
            <a:ahLst/>
            <a:rect l="l" t="t" r="r" b="b"/>
            <a:pathLst>
              <a:path w="1018" h="13464">
                <a:moveTo>
                  <a:pt x="1017" y="0"/>
                </a:moveTo>
                <a:cubicBezTo>
                  <a:pt x="762" y="0"/>
                  <a:pt x="508" y="560"/>
                  <a:pt x="508" y="1121"/>
                </a:cubicBezTo>
                <a:lnTo>
                  <a:pt x="508" y="5609"/>
                </a:lnTo>
                <a:cubicBezTo>
                  <a:pt x="508" y="6170"/>
                  <a:pt x="254" y="6731"/>
                  <a:pt x="0" y="6731"/>
                </a:cubicBezTo>
                <a:cubicBezTo>
                  <a:pt x="254" y="6731"/>
                  <a:pt x="508" y="7292"/>
                  <a:pt x="508" y="7853"/>
                </a:cubicBezTo>
                <a:lnTo>
                  <a:pt x="508" y="12341"/>
                </a:lnTo>
                <a:cubicBezTo>
                  <a:pt x="508" y="12902"/>
                  <a:pt x="762" y="13463"/>
                  <a:pt x="1017" y="13463"/>
                </a:cubicBezTo>
              </a:path>
            </a:pathLst>
          </a:custGeom>
          <a:noFill/>
          <a:ln w="3672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CustomShape 64"/>
          <p:cNvSpPr/>
          <p:nvPr/>
        </p:nvSpPr>
        <p:spPr>
          <a:xfrm>
            <a:off x="1479600" y="4754880"/>
            <a:ext cx="2102040" cy="3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!decided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15" name="CustomShape 65"/>
          <p:cNvSpPr/>
          <p:nvPr/>
        </p:nvSpPr>
        <p:spPr>
          <a:xfrm>
            <a:off x="6492240" y="4754880"/>
            <a:ext cx="2102040" cy="3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decided(X)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 rot="16200000">
            <a:off x="5074920" y="2240280"/>
            <a:ext cx="1280160" cy="274320"/>
          </a:xfrm>
          <a:prstGeom prst="rect">
            <a:avLst/>
          </a:prstGeom>
          <a:solidFill>
            <a:srgbClr val="ffffff"/>
          </a:solidFill>
          <a:ln w="27360">
            <a:solidFill>
              <a:srgbClr val="0066b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3680" rIns="103680" tIns="58680" bIns="58680" anchor="ctr"/>
          <a:p>
            <a:pPr algn="ctr"/>
            <a:r>
              <a:rPr b="0" lang="en-US" sz="1800" spc="-1" strike="noStrike">
                <a:latin typeface="Arial"/>
              </a:rPr>
              <a:t>Ac</a:t>
            </a:r>
            <a:r>
              <a:rPr b="0" lang="en-US" sz="1800" spc="-1" strike="noStrike">
                <a:latin typeface="Arial"/>
              </a:rPr>
              <a:t>ce</a:t>
            </a:r>
            <a:r>
              <a:rPr b="0" lang="en-US" sz="1800" spc="-1" strike="noStrike">
                <a:latin typeface="Arial"/>
              </a:rPr>
              <a:t>pt </a:t>
            </a:r>
            <a:r>
              <a:rPr b="0" lang="en-US" sz="1800" spc="-1" strike="noStrike">
                <a:latin typeface="Arial"/>
              </a:rPr>
              <a:t>2,Y</a:t>
            </a:r>
            <a:r>
              <a:rPr b="0" lang="en-US" sz="1800" spc="-1" strike="noStrike">
                <a:latin typeface="Arial"/>
              </a:rPr>
              <a:t>!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17" name="CustomShape 2"/>
          <p:cNvSpPr/>
          <p:nvPr/>
        </p:nvSpPr>
        <p:spPr>
          <a:xfrm rot="16200000">
            <a:off x="4336920" y="777240"/>
            <a:ext cx="1463040" cy="274320"/>
          </a:xfrm>
          <a:prstGeom prst="rect">
            <a:avLst/>
          </a:prstGeom>
          <a:solidFill>
            <a:srgbClr val="ffffff"/>
          </a:solidFill>
          <a:ln w="27360">
            <a:solidFill>
              <a:srgbClr val="72bf4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3680" rIns="103680" tIns="58680" bIns="58680" anchor="ctr"/>
          <a:p>
            <a:pPr algn="ctr"/>
            <a:r>
              <a:rPr b="0" lang="en-US" sz="1800" spc="-1" strike="noStrike">
                <a:latin typeface="Arial"/>
              </a:rPr>
              <a:t>Pr</a:t>
            </a:r>
            <a:r>
              <a:rPr b="0" lang="en-US" sz="1800" spc="-1" strike="noStrike">
                <a:latin typeface="Arial"/>
              </a:rPr>
              <a:t>op</a:t>
            </a:r>
            <a:r>
              <a:rPr b="0" lang="en-US" sz="1800" spc="-1" strike="noStrike">
                <a:latin typeface="Arial"/>
              </a:rPr>
              <a:t>os</a:t>
            </a:r>
            <a:r>
              <a:rPr b="0" lang="en-US" sz="1800" spc="-1" strike="noStrike">
                <a:latin typeface="Arial"/>
              </a:rPr>
              <a:t>e </a:t>
            </a:r>
            <a:r>
              <a:rPr b="0" lang="en-US" sz="1800" spc="-1" strike="noStrike">
                <a:latin typeface="Arial"/>
              </a:rPr>
              <a:t>2,Y</a:t>
            </a:r>
            <a:r>
              <a:rPr b="0" lang="en-US" sz="1800" spc="-1" strike="noStrike">
                <a:latin typeface="Arial"/>
              </a:rPr>
              <a:t>?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18" name="CustomShape 3"/>
          <p:cNvSpPr/>
          <p:nvPr/>
        </p:nvSpPr>
        <p:spPr>
          <a:xfrm rot="16200000">
            <a:off x="4069080" y="2331720"/>
            <a:ext cx="1280160" cy="274320"/>
          </a:xfrm>
          <a:prstGeom prst="rect">
            <a:avLst/>
          </a:prstGeom>
          <a:solidFill>
            <a:srgbClr val="ffffff"/>
          </a:solidFill>
          <a:ln w="2736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3680" rIns="103680" tIns="58680" bIns="58680" anchor="ctr"/>
          <a:p>
            <a:pPr algn="ctr"/>
            <a:r>
              <a:rPr b="0" lang="en-US" sz="1800" spc="-1" strike="noStrike">
                <a:latin typeface="Arial"/>
              </a:rPr>
              <a:t>Prepare 2!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19" name="CustomShape 4"/>
          <p:cNvSpPr/>
          <p:nvPr/>
        </p:nvSpPr>
        <p:spPr>
          <a:xfrm rot="16200000">
            <a:off x="3520440" y="777240"/>
            <a:ext cx="1280160" cy="274320"/>
          </a:xfrm>
          <a:prstGeom prst="rect">
            <a:avLst/>
          </a:prstGeom>
          <a:solidFill>
            <a:srgbClr val="ffffff"/>
          </a:solidFill>
          <a:ln w="27360">
            <a:solidFill>
              <a:srgbClr val="f5822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3680" rIns="103680" tIns="58680" bIns="58680" anchor="ctr"/>
          <a:p>
            <a:pPr algn="ctr"/>
            <a:r>
              <a:rPr b="0" lang="en-US" sz="1800" spc="-1" strike="noStrike">
                <a:latin typeface="Arial"/>
              </a:rPr>
              <a:t>Prepare 2?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0" name="TextShape 5"/>
          <p:cNvSpPr txBox="1"/>
          <p:nvPr/>
        </p:nvSpPr>
        <p:spPr>
          <a:xfrm>
            <a:off x="1371600" y="750960"/>
            <a:ext cx="8604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  <a:ea typeface="Noto Sans CJK SC Regular"/>
              </a:rPr>
              <a:t>{⊥, </a:t>
            </a:r>
            <a:r>
              <a:rPr b="0" lang="en-US" sz="1800" spc="-1" strike="noStrike">
                <a:latin typeface="Arial"/>
              </a:rPr>
              <a:t>⊥}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1" name="CustomShape 6"/>
          <p:cNvSpPr/>
          <p:nvPr/>
        </p:nvSpPr>
        <p:spPr>
          <a:xfrm rot="16200000">
            <a:off x="320040" y="685800"/>
            <a:ext cx="1280160" cy="274320"/>
          </a:xfrm>
          <a:prstGeom prst="rect">
            <a:avLst/>
          </a:prstGeom>
          <a:solidFill>
            <a:srgbClr val="ffffff"/>
          </a:solidFill>
          <a:ln w="27360">
            <a:solidFill>
              <a:srgbClr val="f5822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3680" rIns="103680" tIns="58680" bIns="58680" anchor="ctr"/>
          <a:p>
            <a:pPr algn="ctr"/>
            <a:r>
              <a:rPr b="0" lang="en-US" sz="1800" spc="-1" strike="noStrike">
                <a:latin typeface="Arial"/>
              </a:rPr>
              <a:t>Prepare 1?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2" name="CustomShape 7"/>
          <p:cNvSpPr/>
          <p:nvPr/>
        </p:nvSpPr>
        <p:spPr>
          <a:xfrm rot="16200000">
            <a:off x="868680" y="2240280"/>
            <a:ext cx="1280160" cy="274320"/>
          </a:xfrm>
          <a:prstGeom prst="rect">
            <a:avLst/>
          </a:prstGeom>
          <a:solidFill>
            <a:srgbClr val="ffffff"/>
          </a:solidFill>
          <a:ln w="2736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3680" rIns="103680" tIns="58680" bIns="58680" anchor="ctr"/>
          <a:p>
            <a:pPr algn="ctr"/>
            <a:r>
              <a:rPr b="0" lang="en-US" sz="1800" spc="-1" strike="noStrike">
                <a:latin typeface="Arial"/>
              </a:rPr>
              <a:t>Prepare 1!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3" name="TextShape 8"/>
          <p:cNvSpPr txBox="1"/>
          <p:nvPr/>
        </p:nvSpPr>
        <p:spPr>
          <a:xfrm>
            <a:off x="6773040" y="1665360"/>
            <a:ext cx="15890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  <a:ea typeface="Noto Sans CJK SC Regular"/>
              </a:rPr>
              <a:t>{2:Y, 1:X, 2:Y</a:t>
            </a:r>
            <a:r>
              <a:rPr b="0" lang="en-US" sz="1800" spc="-1" strike="noStrike">
                <a:latin typeface="Arial"/>
              </a:rPr>
              <a:t>}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324" name="Group 9"/>
          <p:cNvGrpSpPr/>
          <p:nvPr/>
        </p:nvGrpSpPr>
        <p:grpSpPr>
          <a:xfrm>
            <a:off x="91440" y="1005840"/>
            <a:ext cx="9418320" cy="1280160"/>
            <a:chOff x="91440" y="1005840"/>
            <a:chExt cx="9418320" cy="1280160"/>
          </a:xfrm>
        </p:grpSpPr>
        <p:sp>
          <p:nvSpPr>
            <p:cNvPr id="325" name="Line 10"/>
            <p:cNvSpPr/>
            <p:nvPr/>
          </p:nvSpPr>
          <p:spPr>
            <a:xfrm>
              <a:off x="548640" y="1188720"/>
              <a:ext cx="896112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6" name="Line 11"/>
            <p:cNvSpPr/>
            <p:nvPr/>
          </p:nvSpPr>
          <p:spPr>
            <a:xfrm>
              <a:off x="548640" y="1645920"/>
              <a:ext cx="896112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7" name="Line 12"/>
            <p:cNvSpPr/>
            <p:nvPr/>
          </p:nvSpPr>
          <p:spPr>
            <a:xfrm>
              <a:off x="548640" y="2103120"/>
              <a:ext cx="896112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8" name="TextShape 13"/>
            <p:cNvSpPr txBox="1"/>
            <p:nvPr/>
          </p:nvSpPr>
          <p:spPr>
            <a:xfrm>
              <a:off x="91440" y="1005840"/>
              <a:ext cx="548640" cy="36576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r>
                <a:rPr b="0" lang="en-US" sz="1800" spc="-1" strike="noStrike">
                  <a:latin typeface="Arial"/>
                </a:rPr>
                <a:t>P1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29" name="TextShape 14"/>
            <p:cNvSpPr txBox="1"/>
            <p:nvPr/>
          </p:nvSpPr>
          <p:spPr>
            <a:xfrm>
              <a:off x="91440" y="1463040"/>
              <a:ext cx="548640" cy="36576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r>
                <a:rPr b="0" lang="en-US" sz="1800" spc="-1" strike="noStrike">
                  <a:latin typeface="Arial"/>
                </a:rPr>
                <a:t>P2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30" name="TextShape 15"/>
            <p:cNvSpPr txBox="1"/>
            <p:nvPr/>
          </p:nvSpPr>
          <p:spPr>
            <a:xfrm>
              <a:off x="91440" y="1920240"/>
              <a:ext cx="548640" cy="36576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r>
                <a:rPr b="0" lang="en-US" sz="1800" spc="-1" strike="noStrike">
                  <a:latin typeface="Arial"/>
                </a:rPr>
                <a:t>P3</a:t>
              </a:r>
              <a:endParaRPr b="0" lang="en-US" sz="1800" spc="-1" strike="noStrike">
                <a:latin typeface="Arial"/>
              </a:endParaRPr>
            </a:p>
          </p:txBody>
        </p:sp>
      </p:grpSp>
      <p:grpSp>
        <p:nvGrpSpPr>
          <p:cNvPr id="331" name="Group 16"/>
          <p:cNvGrpSpPr/>
          <p:nvPr/>
        </p:nvGrpSpPr>
        <p:grpSpPr>
          <a:xfrm>
            <a:off x="91440" y="2926080"/>
            <a:ext cx="9418320" cy="1280160"/>
            <a:chOff x="91440" y="2926080"/>
            <a:chExt cx="9418320" cy="1280160"/>
          </a:xfrm>
        </p:grpSpPr>
        <p:sp>
          <p:nvSpPr>
            <p:cNvPr id="332" name="Line 17"/>
            <p:cNvSpPr/>
            <p:nvPr/>
          </p:nvSpPr>
          <p:spPr>
            <a:xfrm>
              <a:off x="548640" y="3108960"/>
              <a:ext cx="896112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3" name="Line 18"/>
            <p:cNvSpPr/>
            <p:nvPr/>
          </p:nvSpPr>
          <p:spPr>
            <a:xfrm>
              <a:off x="548640" y="3566160"/>
              <a:ext cx="896112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4" name="Line 19"/>
            <p:cNvSpPr/>
            <p:nvPr/>
          </p:nvSpPr>
          <p:spPr>
            <a:xfrm>
              <a:off x="548640" y="4023360"/>
              <a:ext cx="896112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5" name="TextShape 20"/>
            <p:cNvSpPr txBox="1"/>
            <p:nvPr/>
          </p:nvSpPr>
          <p:spPr>
            <a:xfrm>
              <a:off x="91440" y="2926080"/>
              <a:ext cx="548640" cy="36576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r>
                <a:rPr b="0" lang="en-US" sz="1800" spc="-1" strike="noStrike">
                  <a:latin typeface="Arial"/>
                </a:rPr>
                <a:t>A1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36" name="TextShape 21"/>
            <p:cNvSpPr txBox="1"/>
            <p:nvPr/>
          </p:nvSpPr>
          <p:spPr>
            <a:xfrm>
              <a:off x="91440" y="3383280"/>
              <a:ext cx="548640" cy="36576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r>
                <a:rPr b="0" lang="en-US" sz="1800" spc="-1" strike="noStrike">
                  <a:latin typeface="Arial"/>
                </a:rPr>
                <a:t>A2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37" name="TextShape 22"/>
            <p:cNvSpPr txBox="1"/>
            <p:nvPr/>
          </p:nvSpPr>
          <p:spPr>
            <a:xfrm>
              <a:off x="91440" y="3840480"/>
              <a:ext cx="548640" cy="36576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r>
                <a:rPr b="0" lang="en-US" sz="1800" spc="-1" strike="noStrike">
                  <a:latin typeface="Arial"/>
                </a:rPr>
                <a:t>A3</a:t>
              </a:r>
              <a:endParaRPr b="0" lang="en-US" sz="1800" spc="-1" strike="noStrike">
                <a:latin typeface="Arial"/>
              </a:endParaRPr>
            </a:p>
          </p:txBody>
        </p:sp>
      </p:grpSp>
      <p:grpSp>
        <p:nvGrpSpPr>
          <p:cNvPr id="338" name="Group 23"/>
          <p:cNvGrpSpPr/>
          <p:nvPr/>
        </p:nvGrpSpPr>
        <p:grpSpPr>
          <a:xfrm>
            <a:off x="7955280" y="2103120"/>
            <a:ext cx="365760" cy="1920240"/>
            <a:chOff x="7955280" y="2103120"/>
            <a:chExt cx="365760" cy="1920240"/>
          </a:xfrm>
        </p:grpSpPr>
        <p:sp>
          <p:nvSpPr>
            <p:cNvPr id="339" name="Line 24"/>
            <p:cNvSpPr/>
            <p:nvPr/>
          </p:nvSpPr>
          <p:spPr>
            <a:xfrm>
              <a:off x="7955280" y="2103120"/>
              <a:ext cx="365760" cy="1005840"/>
            </a:xfrm>
            <a:prstGeom prst="line">
              <a:avLst/>
            </a:prstGeom>
            <a:ln>
              <a:solidFill>
                <a:srgbClr val="72bf44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0" name="Line 25"/>
            <p:cNvSpPr/>
            <p:nvPr/>
          </p:nvSpPr>
          <p:spPr>
            <a:xfrm>
              <a:off x="7955280" y="2103120"/>
              <a:ext cx="365760" cy="1463040"/>
            </a:xfrm>
            <a:prstGeom prst="line">
              <a:avLst/>
            </a:prstGeom>
            <a:ln>
              <a:solidFill>
                <a:srgbClr val="72bf44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1" name="Line 26"/>
            <p:cNvSpPr/>
            <p:nvPr/>
          </p:nvSpPr>
          <p:spPr>
            <a:xfrm>
              <a:off x="7961760" y="2103120"/>
              <a:ext cx="359280" cy="1920240"/>
            </a:xfrm>
            <a:prstGeom prst="line">
              <a:avLst/>
            </a:prstGeom>
            <a:ln>
              <a:solidFill>
                <a:srgbClr val="cccccc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42" name="Group 27"/>
          <p:cNvGrpSpPr/>
          <p:nvPr/>
        </p:nvGrpSpPr>
        <p:grpSpPr>
          <a:xfrm>
            <a:off x="8321040" y="2103120"/>
            <a:ext cx="372240" cy="1920240"/>
            <a:chOff x="8321040" y="2103120"/>
            <a:chExt cx="372240" cy="1920240"/>
          </a:xfrm>
        </p:grpSpPr>
        <p:sp>
          <p:nvSpPr>
            <p:cNvPr id="343" name="Line 28"/>
            <p:cNvSpPr/>
            <p:nvPr/>
          </p:nvSpPr>
          <p:spPr>
            <a:xfrm flipV="1">
              <a:off x="8321040" y="2103840"/>
              <a:ext cx="372240" cy="1919520"/>
            </a:xfrm>
            <a:prstGeom prst="line">
              <a:avLst/>
            </a:prstGeom>
            <a:ln>
              <a:solidFill>
                <a:srgbClr val="cccccc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4" name="Line 29"/>
            <p:cNvSpPr/>
            <p:nvPr/>
          </p:nvSpPr>
          <p:spPr>
            <a:xfrm flipV="1">
              <a:off x="8321040" y="2103120"/>
              <a:ext cx="365760" cy="1005840"/>
            </a:xfrm>
            <a:prstGeom prst="line">
              <a:avLst/>
            </a:prstGeom>
            <a:ln>
              <a:solidFill>
                <a:srgbClr val="0066b3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5" name="Line 30"/>
            <p:cNvSpPr/>
            <p:nvPr/>
          </p:nvSpPr>
          <p:spPr>
            <a:xfrm flipV="1">
              <a:off x="8321040" y="2103480"/>
              <a:ext cx="365760" cy="1462680"/>
            </a:xfrm>
            <a:prstGeom prst="line">
              <a:avLst/>
            </a:prstGeom>
            <a:ln>
              <a:solidFill>
                <a:srgbClr val="0066b3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46" name="Group 31"/>
          <p:cNvGrpSpPr/>
          <p:nvPr/>
        </p:nvGrpSpPr>
        <p:grpSpPr>
          <a:xfrm>
            <a:off x="6949440" y="2103120"/>
            <a:ext cx="365760" cy="1920240"/>
            <a:chOff x="6949440" y="2103120"/>
            <a:chExt cx="365760" cy="1920240"/>
          </a:xfrm>
        </p:grpSpPr>
        <p:sp>
          <p:nvSpPr>
            <p:cNvPr id="347" name="Line 32"/>
            <p:cNvSpPr/>
            <p:nvPr/>
          </p:nvSpPr>
          <p:spPr>
            <a:xfrm>
              <a:off x="6949440" y="2103120"/>
              <a:ext cx="365760" cy="1005840"/>
            </a:xfrm>
            <a:prstGeom prst="line">
              <a:avLst/>
            </a:prstGeom>
            <a:ln>
              <a:solidFill>
                <a:srgbClr val="72bf44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8" name="Line 33"/>
            <p:cNvSpPr/>
            <p:nvPr/>
          </p:nvSpPr>
          <p:spPr>
            <a:xfrm>
              <a:off x="6949440" y="2103120"/>
              <a:ext cx="365760" cy="1463040"/>
            </a:xfrm>
            <a:prstGeom prst="line">
              <a:avLst/>
            </a:prstGeom>
            <a:ln>
              <a:solidFill>
                <a:srgbClr val="72bf44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9" name="Line 34"/>
            <p:cNvSpPr/>
            <p:nvPr/>
          </p:nvSpPr>
          <p:spPr>
            <a:xfrm>
              <a:off x="6955920" y="2103120"/>
              <a:ext cx="359280" cy="1920240"/>
            </a:xfrm>
            <a:prstGeom prst="line">
              <a:avLst/>
            </a:prstGeom>
            <a:ln>
              <a:solidFill>
                <a:srgbClr val="cccccc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50" name="Group 35"/>
          <p:cNvGrpSpPr/>
          <p:nvPr/>
        </p:nvGrpSpPr>
        <p:grpSpPr>
          <a:xfrm>
            <a:off x="7315200" y="2103120"/>
            <a:ext cx="372240" cy="1920240"/>
            <a:chOff x="7315200" y="2103120"/>
            <a:chExt cx="372240" cy="1920240"/>
          </a:xfrm>
        </p:grpSpPr>
        <p:sp>
          <p:nvSpPr>
            <p:cNvPr id="351" name="Line 36"/>
            <p:cNvSpPr/>
            <p:nvPr/>
          </p:nvSpPr>
          <p:spPr>
            <a:xfrm flipV="1">
              <a:off x="7315200" y="2103840"/>
              <a:ext cx="372240" cy="1919520"/>
            </a:xfrm>
            <a:prstGeom prst="line">
              <a:avLst/>
            </a:prstGeom>
            <a:ln>
              <a:solidFill>
                <a:srgbClr val="cccccc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2" name="Line 37"/>
            <p:cNvSpPr/>
            <p:nvPr/>
          </p:nvSpPr>
          <p:spPr>
            <a:xfrm flipV="1">
              <a:off x="7315200" y="2103120"/>
              <a:ext cx="365760" cy="1005840"/>
            </a:xfrm>
            <a:prstGeom prst="line">
              <a:avLst/>
            </a:prstGeom>
            <a:ln>
              <a:solidFill>
                <a:srgbClr val="cccccc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3" name="Line 38"/>
            <p:cNvSpPr/>
            <p:nvPr/>
          </p:nvSpPr>
          <p:spPr>
            <a:xfrm flipV="1">
              <a:off x="7315200" y="2103480"/>
              <a:ext cx="365760" cy="1462680"/>
            </a:xfrm>
            <a:prstGeom prst="line">
              <a:avLst/>
            </a:prstGeom>
            <a:ln>
              <a:solidFill>
                <a:srgbClr val="0066b3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54" name="Group 39"/>
          <p:cNvGrpSpPr/>
          <p:nvPr/>
        </p:nvGrpSpPr>
        <p:grpSpPr>
          <a:xfrm>
            <a:off x="5943600" y="2103120"/>
            <a:ext cx="365760" cy="1920240"/>
            <a:chOff x="5943600" y="2103120"/>
            <a:chExt cx="365760" cy="1920240"/>
          </a:xfrm>
        </p:grpSpPr>
        <p:sp>
          <p:nvSpPr>
            <p:cNvPr id="355" name="Line 40"/>
            <p:cNvSpPr/>
            <p:nvPr/>
          </p:nvSpPr>
          <p:spPr>
            <a:xfrm>
              <a:off x="5943600" y="2103120"/>
              <a:ext cx="365760" cy="1005840"/>
            </a:xfrm>
            <a:prstGeom prst="line">
              <a:avLst/>
            </a:prstGeom>
            <a:ln>
              <a:solidFill>
                <a:srgbClr val="f5822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6" name="Line 41"/>
            <p:cNvSpPr/>
            <p:nvPr/>
          </p:nvSpPr>
          <p:spPr>
            <a:xfrm>
              <a:off x="5943600" y="2103120"/>
              <a:ext cx="365760" cy="1463040"/>
            </a:xfrm>
            <a:prstGeom prst="line">
              <a:avLst/>
            </a:prstGeom>
            <a:ln>
              <a:solidFill>
                <a:srgbClr val="f5822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7" name="Line 42"/>
            <p:cNvSpPr/>
            <p:nvPr/>
          </p:nvSpPr>
          <p:spPr>
            <a:xfrm>
              <a:off x="5950080" y="2103120"/>
              <a:ext cx="359280" cy="1920240"/>
            </a:xfrm>
            <a:prstGeom prst="line">
              <a:avLst/>
            </a:prstGeom>
            <a:ln>
              <a:solidFill>
                <a:srgbClr val="f5822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58" name="Group 43"/>
          <p:cNvGrpSpPr/>
          <p:nvPr/>
        </p:nvGrpSpPr>
        <p:grpSpPr>
          <a:xfrm>
            <a:off x="6309360" y="2103120"/>
            <a:ext cx="372240" cy="1920240"/>
            <a:chOff x="6309360" y="2103120"/>
            <a:chExt cx="372240" cy="1920240"/>
          </a:xfrm>
        </p:grpSpPr>
        <p:sp>
          <p:nvSpPr>
            <p:cNvPr id="359" name="Line 44"/>
            <p:cNvSpPr/>
            <p:nvPr/>
          </p:nvSpPr>
          <p:spPr>
            <a:xfrm flipV="1">
              <a:off x="6309360" y="2103120"/>
              <a:ext cx="365760" cy="1005840"/>
            </a:xfrm>
            <a:prstGeom prst="line">
              <a:avLst/>
            </a:prstGeom>
            <a:ln>
              <a:solidFill>
                <a:srgbClr val="ed1c24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0" name="Line 45"/>
            <p:cNvSpPr/>
            <p:nvPr/>
          </p:nvSpPr>
          <p:spPr>
            <a:xfrm flipV="1">
              <a:off x="6309360" y="2103480"/>
              <a:ext cx="365760" cy="1462680"/>
            </a:xfrm>
            <a:prstGeom prst="line">
              <a:avLst/>
            </a:prstGeom>
            <a:ln>
              <a:solidFill>
                <a:srgbClr val="ed1c24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1" name="Line 46"/>
            <p:cNvSpPr/>
            <p:nvPr/>
          </p:nvSpPr>
          <p:spPr>
            <a:xfrm flipV="1">
              <a:off x="6309360" y="2103840"/>
              <a:ext cx="372240" cy="1919520"/>
            </a:xfrm>
            <a:prstGeom prst="line">
              <a:avLst/>
            </a:prstGeom>
            <a:ln>
              <a:solidFill>
                <a:srgbClr val="ed1c24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62" name="Group 47"/>
          <p:cNvGrpSpPr/>
          <p:nvPr/>
        </p:nvGrpSpPr>
        <p:grpSpPr>
          <a:xfrm>
            <a:off x="4846320" y="1645920"/>
            <a:ext cx="359280" cy="2377440"/>
            <a:chOff x="4846320" y="1645920"/>
            <a:chExt cx="359280" cy="2377440"/>
          </a:xfrm>
        </p:grpSpPr>
        <p:sp>
          <p:nvSpPr>
            <p:cNvPr id="363" name="Line 48"/>
            <p:cNvSpPr/>
            <p:nvPr/>
          </p:nvSpPr>
          <p:spPr>
            <a:xfrm>
              <a:off x="4846320" y="1645920"/>
              <a:ext cx="359280" cy="1463040"/>
            </a:xfrm>
            <a:prstGeom prst="line">
              <a:avLst/>
            </a:prstGeom>
            <a:ln>
              <a:solidFill>
                <a:srgbClr val="72bf44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4" name="Line 49"/>
            <p:cNvSpPr/>
            <p:nvPr/>
          </p:nvSpPr>
          <p:spPr>
            <a:xfrm>
              <a:off x="4846320" y="1645920"/>
              <a:ext cx="359280" cy="1920240"/>
            </a:xfrm>
            <a:prstGeom prst="line">
              <a:avLst/>
            </a:prstGeom>
            <a:ln>
              <a:solidFill>
                <a:srgbClr val="cccccc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5" name="Line 50"/>
            <p:cNvSpPr/>
            <p:nvPr/>
          </p:nvSpPr>
          <p:spPr>
            <a:xfrm>
              <a:off x="4846320" y="1645920"/>
              <a:ext cx="359280" cy="2377440"/>
            </a:xfrm>
            <a:prstGeom prst="line">
              <a:avLst/>
            </a:prstGeom>
            <a:ln>
              <a:solidFill>
                <a:srgbClr val="72bf44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66" name="Group 51"/>
          <p:cNvGrpSpPr/>
          <p:nvPr/>
        </p:nvGrpSpPr>
        <p:grpSpPr>
          <a:xfrm>
            <a:off x="5205600" y="1645920"/>
            <a:ext cx="372240" cy="2377440"/>
            <a:chOff x="5205600" y="1645920"/>
            <a:chExt cx="372240" cy="2377440"/>
          </a:xfrm>
        </p:grpSpPr>
        <p:sp>
          <p:nvSpPr>
            <p:cNvPr id="367" name="Line 52"/>
            <p:cNvSpPr/>
            <p:nvPr/>
          </p:nvSpPr>
          <p:spPr>
            <a:xfrm flipV="1">
              <a:off x="5205600" y="1645920"/>
              <a:ext cx="372240" cy="1463040"/>
            </a:xfrm>
            <a:prstGeom prst="line">
              <a:avLst/>
            </a:prstGeom>
            <a:ln>
              <a:solidFill>
                <a:srgbClr val="cccccc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8" name="Line 53"/>
            <p:cNvSpPr/>
            <p:nvPr/>
          </p:nvSpPr>
          <p:spPr>
            <a:xfrm flipV="1">
              <a:off x="5205600" y="1645920"/>
              <a:ext cx="372240" cy="1920240"/>
            </a:xfrm>
            <a:prstGeom prst="line">
              <a:avLst/>
            </a:prstGeom>
            <a:ln>
              <a:solidFill>
                <a:srgbClr val="cccccc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9" name="Line 54"/>
            <p:cNvSpPr/>
            <p:nvPr/>
          </p:nvSpPr>
          <p:spPr>
            <a:xfrm flipV="1">
              <a:off x="5205600" y="1645920"/>
              <a:ext cx="372240" cy="2377440"/>
            </a:xfrm>
            <a:prstGeom prst="line">
              <a:avLst/>
            </a:prstGeom>
            <a:ln>
              <a:solidFill>
                <a:srgbClr val="0066b3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70" name="Group 55"/>
          <p:cNvGrpSpPr/>
          <p:nvPr/>
        </p:nvGrpSpPr>
        <p:grpSpPr>
          <a:xfrm>
            <a:off x="3840480" y="1645920"/>
            <a:ext cx="359280" cy="2377440"/>
            <a:chOff x="3840480" y="1645920"/>
            <a:chExt cx="359280" cy="2377440"/>
          </a:xfrm>
        </p:grpSpPr>
        <p:sp>
          <p:nvSpPr>
            <p:cNvPr id="371" name="Line 56"/>
            <p:cNvSpPr/>
            <p:nvPr/>
          </p:nvSpPr>
          <p:spPr>
            <a:xfrm>
              <a:off x="3840480" y="1645920"/>
              <a:ext cx="359280" cy="1463040"/>
            </a:xfrm>
            <a:prstGeom prst="line">
              <a:avLst/>
            </a:prstGeom>
            <a:ln>
              <a:solidFill>
                <a:srgbClr val="f5822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2" name="Line 57"/>
            <p:cNvSpPr/>
            <p:nvPr/>
          </p:nvSpPr>
          <p:spPr>
            <a:xfrm>
              <a:off x="3840480" y="1645920"/>
              <a:ext cx="359280" cy="1920240"/>
            </a:xfrm>
            <a:prstGeom prst="line">
              <a:avLst/>
            </a:prstGeom>
            <a:ln>
              <a:solidFill>
                <a:srgbClr val="cccccc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3" name="Line 58"/>
            <p:cNvSpPr/>
            <p:nvPr/>
          </p:nvSpPr>
          <p:spPr>
            <a:xfrm>
              <a:off x="3840480" y="1645920"/>
              <a:ext cx="359280" cy="2377440"/>
            </a:xfrm>
            <a:prstGeom prst="line">
              <a:avLst/>
            </a:prstGeom>
            <a:ln>
              <a:solidFill>
                <a:srgbClr val="f5822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74" name="Group 59"/>
          <p:cNvGrpSpPr/>
          <p:nvPr/>
        </p:nvGrpSpPr>
        <p:grpSpPr>
          <a:xfrm>
            <a:off x="4199760" y="1645920"/>
            <a:ext cx="372240" cy="2377440"/>
            <a:chOff x="4199760" y="1645920"/>
            <a:chExt cx="372240" cy="2377440"/>
          </a:xfrm>
        </p:grpSpPr>
        <p:sp>
          <p:nvSpPr>
            <p:cNvPr id="375" name="Line 60"/>
            <p:cNvSpPr/>
            <p:nvPr/>
          </p:nvSpPr>
          <p:spPr>
            <a:xfrm flipV="1">
              <a:off x="4199760" y="1645920"/>
              <a:ext cx="372240" cy="1463040"/>
            </a:xfrm>
            <a:prstGeom prst="line">
              <a:avLst/>
            </a:prstGeom>
            <a:ln>
              <a:solidFill>
                <a:srgbClr val="ed1c24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6" name="Line 61"/>
            <p:cNvSpPr/>
            <p:nvPr/>
          </p:nvSpPr>
          <p:spPr>
            <a:xfrm flipV="1">
              <a:off x="4199760" y="1645920"/>
              <a:ext cx="372240" cy="1920240"/>
            </a:xfrm>
            <a:prstGeom prst="line">
              <a:avLst/>
            </a:prstGeom>
            <a:ln>
              <a:solidFill>
                <a:srgbClr val="cccccc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7" name="Line 62"/>
            <p:cNvSpPr/>
            <p:nvPr/>
          </p:nvSpPr>
          <p:spPr>
            <a:xfrm flipV="1">
              <a:off x="4199760" y="1645920"/>
              <a:ext cx="372240" cy="2377440"/>
            </a:xfrm>
            <a:prstGeom prst="line">
              <a:avLst/>
            </a:prstGeom>
            <a:ln>
              <a:solidFill>
                <a:srgbClr val="ed1c24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78" name="Group 63"/>
          <p:cNvGrpSpPr/>
          <p:nvPr/>
        </p:nvGrpSpPr>
        <p:grpSpPr>
          <a:xfrm>
            <a:off x="731520" y="1188720"/>
            <a:ext cx="359280" cy="2834640"/>
            <a:chOff x="731520" y="1188720"/>
            <a:chExt cx="359280" cy="2834640"/>
          </a:xfrm>
        </p:grpSpPr>
        <p:sp>
          <p:nvSpPr>
            <p:cNvPr id="379" name="Line 64"/>
            <p:cNvSpPr/>
            <p:nvPr/>
          </p:nvSpPr>
          <p:spPr>
            <a:xfrm>
              <a:off x="731520" y="1188720"/>
              <a:ext cx="359280" cy="1920240"/>
            </a:xfrm>
            <a:prstGeom prst="line">
              <a:avLst/>
            </a:prstGeom>
            <a:ln>
              <a:solidFill>
                <a:srgbClr val="f5822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0" name="Line 65"/>
            <p:cNvSpPr/>
            <p:nvPr/>
          </p:nvSpPr>
          <p:spPr>
            <a:xfrm>
              <a:off x="731520" y="1188720"/>
              <a:ext cx="359280" cy="2377440"/>
            </a:xfrm>
            <a:prstGeom prst="line">
              <a:avLst/>
            </a:prstGeom>
            <a:ln>
              <a:solidFill>
                <a:srgbClr val="b2b2b2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1" name="Line 66"/>
            <p:cNvSpPr/>
            <p:nvPr/>
          </p:nvSpPr>
          <p:spPr>
            <a:xfrm>
              <a:off x="731520" y="1188720"/>
              <a:ext cx="359280" cy="2834640"/>
            </a:xfrm>
            <a:prstGeom prst="line">
              <a:avLst/>
            </a:prstGeom>
            <a:ln>
              <a:solidFill>
                <a:srgbClr val="f5822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82" name="Group 67"/>
          <p:cNvGrpSpPr/>
          <p:nvPr/>
        </p:nvGrpSpPr>
        <p:grpSpPr>
          <a:xfrm>
            <a:off x="1090800" y="1188720"/>
            <a:ext cx="372240" cy="2834640"/>
            <a:chOff x="1090800" y="1188720"/>
            <a:chExt cx="372240" cy="2834640"/>
          </a:xfrm>
        </p:grpSpPr>
        <p:sp>
          <p:nvSpPr>
            <p:cNvPr id="383" name="Line 68"/>
            <p:cNvSpPr/>
            <p:nvPr/>
          </p:nvSpPr>
          <p:spPr>
            <a:xfrm flipV="1">
              <a:off x="1090800" y="1188720"/>
              <a:ext cx="372240" cy="1744560"/>
            </a:xfrm>
            <a:prstGeom prst="line">
              <a:avLst/>
            </a:prstGeom>
            <a:ln>
              <a:solidFill>
                <a:srgbClr val="ed1c24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4" name="Line 69"/>
            <p:cNvSpPr/>
            <p:nvPr/>
          </p:nvSpPr>
          <p:spPr>
            <a:xfrm flipV="1">
              <a:off x="1090800" y="1188720"/>
              <a:ext cx="372240" cy="2289600"/>
            </a:xfrm>
            <a:prstGeom prst="line">
              <a:avLst/>
            </a:prstGeom>
            <a:ln>
              <a:solidFill>
                <a:srgbClr val="b2b2b2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5" name="Line 70"/>
            <p:cNvSpPr/>
            <p:nvPr/>
          </p:nvSpPr>
          <p:spPr>
            <a:xfrm flipV="1">
              <a:off x="1090800" y="1188720"/>
              <a:ext cx="372240" cy="2834640"/>
            </a:xfrm>
            <a:prstGeom prst="line">
              <a:avLst/>
            </a:prstGeom>
            <a:ln>
              <a:solidFill>
                <a:srgbClr val="ed1c24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86" name="Group 71"/>
          <p:cNvGrpSpPr/>
          <p:nvPr/>
        </p:nvGrpSpPr>
        <p:grpSpPr>
          <a:xfrm>
            <a:off x="1737360" y="1188720"/>
            <a:ext cx="359280" cy="2834640"/>
            <a:chOff x="1737360" y="1188720"/>
            <a:chExt cx="359280" cy="2834640"/>
          </a:xfrm>
        </p:grpSpPr>
        <p:sp>
          <p:nvSpPr>
            <p:cNvPr id="387" name="Line 72"/>
            <p:cNvSpPr/>
            <p:nvPr/>
          </p:nvSpPr>
          <p:spPr>
            <a:xfrm>
              <a:off x="1737360" y="1188720"/>
              <a:ext cx="359280" cy="1920240"/>
            </a:xfrm>
            <a:prstGeom prst="line">
              <a:avLst/>
            </a:prstGeom>
            <a:ln>
              <a:solidFill>
                <a:srgbClr val="b2b2b2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8" name="Line 73"/>
            <p:cNvSpPr/>
            <p:nvPr/>
          </p:nvSpPr>
          <p:spPr>
            <a:xfrm>
              <a:off x="1737360" y="1188720"/>
              <a:ext cx="359280" cy="2377440"/>
            </a:xfrm>
            <a:prstGeom prst="line">
              <a:avLst/>
            </a:prstGeom>
            <a:ln>
              <a:solidFill>
                <a:srgbClr val="72bf44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9" name="Line 74"/>
            <p:cNvSpPr/>
            <p:nvPr/>
          </p:nvSpPr>
          <p:spPr>
            <a:xfrm>
              <a:off x="1737360" y="1188720"/>
              <a:ext cx="359280" cy="2834640"/>
            </a:xfrm>
            <a:prstGeom prst="line">
              <a:avLst/>
            </a:prstGeom>
            <a:ln>
              <a:solidFill>
                <a:srgbClr val="b2b2b2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90" name="Group 75"/>
          <p:cNvGrpSpPr/>
          <p:nvPr/>
        </p:nvGrpSpPr>
        <p:grpSpPr>
          <a:xfrm>
            <a:off x="2834640" y="1188720"/>
            <a:ext cx="359280" cy="2834640"/>
            <a:chOff x="2834640" y="1188720"/>
            <a:chExt cx="359280" cy="2834640"/>
          </a:xfrm>
        </p:grpSpPr>
        <p:sp>
          <p:nvSpPr>
            <p:cNvPr id="391" name="Line 76"/>
            <p:cNvSpPr/>
            <p:nvPr/>
          </p:nvSpPr>
          <p:spPr>
            <a:xfrm>
              <a:off x="2834640" y="1188720"/>
              <a:ext cx="359280" cy="1920240"/>
            </a:xfrm>
            <a:prstGeom prst="line">
              <a:avLst/>
            </a:prstGeom>
            <a:ln>
              <a:solidFill>
                <a:srgbClr val="cccccc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2" name="Line 77"/>
            <p:cNvSpPr/>
            <p:nvPr/>
          </p:nvSpPr>
          <p:spPr>
            <a:xfrm>
              <a:off x="2834640" y="1188720"/>
              <a:ext cx="359280" cy="2377440"/>
            </a:xfrm>
            <a:prstGeom prst="line">
              <a:avLst/>
            </a:prstGeom>
            <a:ln>
              <a:solidFill>
                <a:srgbClr val="72bf44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3" name="Line 78"/>
            <p:cNvSpPr/>
            <p:nvPr/>
          </p:nvSpPr>
          <p:spPr>
            <a:xfrm>
              <a:off x="2834640" y="1188720"/>
              <a:ext cx="359280" cy="2834640"/>
            </a:xfrm>
            <a:prstGeom prst="line">
              <a:avLst/>
            </a:prstGeom>
            <a:ln>
              <a:solidFill>
                <a:srgbClr val="cccccc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94" name="Group 79"/>
          <p:cNvGrpSpPr/>
          <p:nvPr/>
        </p:nvGrpSpPr>
        <p:grpSpPr>
          <a:xfrm>
            <a:off x="3193920" y="1188720"/>
            <a:ext cx="372240" cy="2834640"/>
            <a:chOff x="3193920" y="1188720"/>
            <a:chExt cx="372240" cy="2834640"/>
          </a:xfrm>
        </p:grpSpPr>
        <p:sp>
          <p:nvSpPr>
            <p:cNvPr id="395" name="Line 80"/>
            <p:cNvSpPr/>
            <p:nvPr/>
          </p:nvSpPr>
          <p:spPr>
            <a:xfrm flipV="1">
              <a:off x="3193920" y="1188720"/>
              <a:ext cx="372240" cy="1744560"/>
            </a:xfrm>
            <a:prstGeom prst="line">
              <a:avLst/>
            </a:prstGeom>
            <a:ln>
              <a:solidFill>
                <a:srgbClr val="cccccc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6" name="Line 81"/>
            <p:cNvSpPr/>
            <p:nvPr/>
          </p:nvSpPr>
          <p:spPr>
            <a:xfrm flipV="1">
              <a:off x="3193920" y="1188720"/>
              <a:ext cx="372240" cy="2289600"/>
            </a:xfrm>
            <a:prstGeom prst="line">
              <a:avLst/>
            </a:prstGeom>
            <a:ln>
              <a:solidFill>
                <a:srgbClr val="cccccc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7" name="Line 82"/>
            <p:cNvSpPr/>
            <p:nvPr/>
          </p:nvSpPr>
          <p:spPr>
            <a:xfrm flipV="1">
              <a:off x="3193920" y="1188720"/>
              <a:ext cx="372240" cy="2834640"/>
            </a:xfrm>
            <a:prstGeom prst="line">
              <a:avLst/>
            </a:prstGeom>
            <a:ln>
              <a:solidFill>
                <a:srgbClr val="cccccc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98" name="TextShape 83"/>
          <p:cNvSpPr txBox="1"/>
          <p:nvPr/>
        </p:nvSpPr>
        <p:spPr>
          <a:xfrm>
            <a:off x="2286000" y="3383280"/>
            <a:ext cx="5238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1,X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99" name="CustomShape 84"/>
          <p:cNvSpPr/>
          <p:nvPr/>
        </p:nvSpPr>
        <p:spPr>
          <a:xfrm rot="16200000">
            <a:off x="1234440" y="777240"/>
            <a:ext cx="1463040" cy="274320"/>
          </a:xfrm>
          <a:prstGeom prst="rect">
            <a:avLst/>
          </a:prstGeom>
          <a:solidFill>
            <a:srgbClr val="ffffff"/>
          </a:solidFill>
          <a:ln w="27360">
            <a:solidFill>
              <a:srgbClr val="72bf4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3680" rIns="103680" tIns="58680" bIns="58680" anchor="ctr"/>
          <a:p>
            <a:pPr algn="ctr"/>
            <a:r>
              <a:rPr b="0" lang="en-US" sz="1800" spc="-1" strike="noStrike">
                <a:latin typeface="Arial"/>
              </a:rPr>
              <a:t>Propose 1,X?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00" name="CustomShape 85"/>
          <p:cNvSpPr/>
          <p:nvPr/>
        </p:nvSpPr>
        <p:spPr>
          <a:xfrm rot="16200000">
            <a:off x="1874520" y="2240280"/>
            <a:ext cx="1280160" cy="274320"/>
          </a:xfrm>
          <a:prstGeom prst="rect">
            <a:avLst/>
          </a:prstGeom>
          <a:solidFill>
            <a:srgbClr val="ffffff"/>
          </a:solidFill>
          <a:ln w="27360">
            <a:solidFill>
              <a:srgbClr val="0066b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3680" rIns="103680" tIns="58680" bIns="58680" anchor="ctr"/>
          <a:p>
            <a:pPr algn="ctr"/>
            <a:r>
              <a:rPr b="0" lang="en-US" sz="1800" spc="-1" strike="noStrike">
                <a:latin typeface="Arial"/>
              </a:rPr>
              <a:t>Accept 1,X!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401" name="Group 86"/>
          <p:cNvGrpSpPr/>
          <p:nvPr/>
        </p:nvGrpSpPr>
        <p:grpSpPr>
          <a:xfrm>
            <a:off x="2096640" y="1188720"/>
            <a:ext cx="372240" cy="2834640"/>
            <a:chOff x="2096640" y="1188720"/>
            <a:chExt cx="372240" cy="2834640"/>
          </a:xfrm>
        </p:grpSpPr>
        <p:sp>
          <p:nvSpPr>
            <p:cNvPr id="402" name="Line 87"/>
            <p:cNvSpPr/>
            <p:nvPr/>
          </p:nvSpPr>
          <p:spPr>
            <a:xfrm flipV="1">
              <a:off x="2096640" y="1188720"/>
              <a:ext cx="372240" cy="1744560"/>
            </a:xfrm>
            <a:prstGeom prst="line">
              <a:avLst/>
            </a:prstGeom>
            <a:ln>
              <a:solidFill>
                <a:srgbClr val="b2b2b2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3" name="Line 88"/>
            <p:cNvSpPr/>
            <p:nvPr/>
          </p:nvSpPr>
          <p:spPr>
            <a:xfrm flipV="1">
              <a:off x="2096640" y="1188720"/>
              <a:ext cx="372240" cy="2834640"/>
            </a:xfrm>
            <a:prstGeom prst="line">
              <a:avLst/>
            </a:prstGeom>
            <a:ln>
              <a:solidFill>
                <a:srgbClr val="b2b2b2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4" name="Line 89"/>
            <p:cNvSpPr/>
            <p:nvPr/>
          </p:nvSpPr>
          <p:spPr>
            <a:xfrm flipV="1">
              <a:off x="2096640" y="1188720"/>
              <a:ext cx="372240" cy="2289600"/>
            </a:xfrm>
            <a:prstGeom prst="line">
              <a:avLst/>
            </a:prstGeom>
            <a:ln>
              <a:solidFill>
                <a:srgbClr val="0066b3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05" name="CustomShape 90"/>
          <p:cNvSpPr/>
          <p:nvPr/>
        </p:nvSpPr>
        <p:spPr>
          <a:xfrm rot="16200000">
            <a:off x="2331720" y="777240"/>
            <a:ext cx="1463040" cy="274320"/>
          </a:xfrm>
          <a:prstGeom prst="rect">
            <a:avLst/>
          </a:prstGeom>
          <a:solidFill>
            <a:srgbClr val="ffffff"/>
          </a:solidFill>
          <a:ln w="27360">
            <a:solidFill>
              <a:srgbClr val="72bf4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3680" rIns="103680" tIns="58680" bIns="58680" anchor="ctr"/>
          <a:p>
            <a:pPr algn="ctr"/>
            <a:r>
              <a:rPr b="0" lang="en-US" sz="1800" spc="-1" strike="noStrike">
                <a:latin typeface="Arial"/>
              </a:rPr>
              <a:t>Propose 1,X?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06" name="CustomShape 91"/>
          <p:cNvSpPr/>
          <p:nvPr/>
        </p:nvSpPr>
        <p:spPr>
          <a:xfrm rot="16200000">
            <a:off x="2971800" y="2240280"/>
            <a:ext cx="1280160" cy="274320"/>
          </a:xfrm>
          <a:prstGeom prst="rect">
            <a:avLst/>
          </a:prstGeom>
          <a:solidFill>
            <a:srgbClr val="ffffff"/>
          </a:solidFill>
          <a:ln w="27360">
            <a:solidFill>
              <a:srgbClr val="0066b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3680" rIns="103680" tIns="58680" bIns="58680" anchor="ctr"/>
          <a:p>
            <a:pPr algn="ctr"/>
            <a:r>
              <a:rPr b="0" lang="en-US" sz="1800" spc="-1" strike="noStrike">
                <a:latin typeface="Arial"/>
              </a:rPr>
              <a:t>Accept 1,X!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07" name="TextShape 92"/>
          <p:cNvSpPr txBox="1"/>
          <p:nvPr/>
        </p:nvSpPr>
        <p:spPr>
          <a:xfrm>
            <a:off x="3316680" y="3383280"/>
            <a:ext cx="5238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1,X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08" name="TextShape 93"/>
          <p:cNvSpPr txBox="1"/>
          <p:nvPr/>
        </p:nvSpPr>
        <p:spPr>
          <a:xfrm>
            <a:off x="5328360" y="3840480"/>
            <a:ext cx="5238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2,Y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09" name="TextShape 94"/>
          <p:cNvSpPr txBox="1"/>
          <p:nvPr/>
        </p:nvSpPr>
        <p:spPr>
          <a:xfrm>
            <a:off x="5328360" y="2945520"/>
            <a:ext cx="5238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2,Y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10" name="CustomShape 95"/>
          <p:cNvSpPr/>
          <p:nvPr/>
        </p:nvSpPr>
        <p:spPr>
          <a:xfrm rot="16200000">
            <a:off x="5447160" y="777240"/>
            <a:ext cx="1280160" cy="274320"/>
          </a:xfrm>
          <a:prstGeom prst="rect">
            <a:avLst/>
          </a:prstGeom>
          <a:solidFill>
            <a:srgbClr val="ffffff"/>
          </a:solidFill>
          <a:ln w="27360">
            <a:solidFill>
              <a:srgbClr val="f5822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3680" rIns="103680" tIns="58680" bIns="58680" anchor="ctr"/>
          <a:p>
            <a:pPr algn="ctr"/>
            <a:r>
              <a:rPr b="0" lang="en-US" sz="1800" spc="-1" strike="noStrike">
                <a:latin typeface="Arial"/>
              </a:rPr>
              <a:t>Prepare 3?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11" name="CustomShape 96"/>
          <p:cNvSpPr/>
          <p:nvPr/>
        </p:nvSpPr>
        <p:spPr>
          <a:xfrm rot="16200000">
            <a:off x="5995800" y="1234440"/>
            <a:ext cx="1280160" cy="274320"/>
          </a:xfrm>
          <a:prstGeom prst="rect">
            <a:avLst/>
          </a:prstGeom>
          <a:solidFill>
            <a:srgbClr val="ffffff"/>
          </a:solidFill>
          <a:ln w="2736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3680" rIns="103680" tIns="58680" bIns="58680" anchor="ctr"/>
          <a:p>
            <a:pPr algn="ctr"/>
            <a:r>
              <a:rPr b="0" lang="en-US" sz="1800" spc="-1" strike="noStrike">
                <a:latin typeface="Arial"/>
              </a:rPr>
              <a:t>Prepare 3!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12" name="TextShape 97"/>
          <p:cNvSpPr txBox="1"/>
          <p:nvPr/>
        </p:nvSpPr>
        <p:spPr>
          <a:xfrm>
            <a:off x="7522920" y="2945520"/>
            <a:ext cx="5238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3,Y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13" name="TextShape 98"/>
          <p:cNvSpPr txBox="1"/>
          <p:nvPr/>
        </p:nvSpPr>
        <p:spPr>
          <a:xfrm>
            <a:off x="7522920" y="3383280"/>
            <a:ext cx="5238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3,Y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14" name="CustomShape 99"/>
          <p:cNvSpPr/>
          <p:nvPr/>
        </p:nvSpPr>
        <p:spPr>
          <a:xfrm rot="16200000">
            <a:off x="6263640" y="777240"/>
            <a:ext cx="1463040" cy="274320"/>
          </a:xfrm>
          <a:prstGeom prst="rect">
            <a:avLst/>
          </a:prstGeom>
          <a:solidFill>
            <a:srgbClr val="ffffff"/>
          </a:solidFill>
          <a:ln w="27360">
            <a:solidFill>
              <a:srgbClr val="72bf4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3680" rIns="103680" tIns="58680" bIns="58680" anchor="ctr"/>
          <a:p>
            <a:pPr algn="ctr"/>
            <a:r>
              <a:rPr b="0" lang="en-US" sz="1800" spc="-1" strike="noStrike">
                <a:latin typeface="Arial"/>
              </a:rPr>
              <a:t>Propose 3,Y?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15" name="CustomShape 100"/>
          <p:cNvSpPr/>
          <p:nvPr/>
        </p:nvSpPr>
        <p:spPr>
          <a:xfrm rot="16200000">
            <a:off x="6995160" y="1234440"/>
            <a:ext cx="1280160" cy="274320"/>
          </a:xfrm>
          <a:prstGeom prst="rect">
            <a:avLst/>
          </a:prstGeom>
          <a:solidFill>
            <a:srgbClr val="ffffff"/>
          </a:solidFill>
          <a:ln w="27360">
            <a:solidFill>
              <a:srgbClr val="0066b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3680" rIns="103680" tIns="58680" bIns="58680" anchor="ctr"/>
          <a:p>
            <a:pPr algn="ctr"/>
            <a:r>
              <a:rPr b="0" lang="en-US" sz="1800" spc="-1" strike="noStrike">
                <a:latin typeface="Arial"/>
              </a:rPr>
              <a:t>Accept 3,Y!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16" name="CustomShape 101"/>
          <p:cNvSpPr/>
          <p:nvPr/>
        </p:nvSpPr>
        <p:spPr>
          <a:xfrm rot="16200000">
            <a:off x="7360920" y="777240"/>
            <a:ext cx="1463040" cy="274320"/>
          </a:xfrm>
          <a:prstGeom prst="rect">
            <a:avLst/>
          </a:prstGeom>
          <a:solidFill>
            <a:srgbClr val="ffffff"/>
          </a:solidFill>
          <a:ln w="27360">
            <a:solidFill>
              <a:srgbClr val="72bf4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3680" rIns="103680" tIns="58680" bIns="58680" anchor="ctr"/>
          <a:p>
            <a:pPr algn="ctr"/>
            <a:r>
              <a:rPr b="0" lang="en-US" sz="1800" spc="-1" strike="noStrike">
                <a:latin typeface="Arial"/>
              </a:rPr>
              <a:t>Propose 3,Y?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17" name="CustomShape 102"/>
          <p:cNvSpPr/>
          <p:nvPr/>
        </p:nvSpPr>
        <p:spPr>
          <a:xfrm rot="16200000">
            <a:off x="8092440" y="1234440"/>
            <a:ext cx="1280160" cy="274320"/>
          </a:xfrm>
          <a:prstGeom prst="rect">
            <a:avLst/>
          </a:prstGeom>
          <a:solidFill>
            <a:srgbClr val="ffffff"/>
          </a:solidFill>
          <a:ln w="27360">
            <a:solidFill>
              <a:srgbClr val="0066b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3680" rIns="103680" tIns="58680" bIns="58680" anchor="ctr"/>
          <a:p>
            <a:pPr algn="ctr"/>
            <a:r>
              <a:rPr b="0" lang="en-US" sz="1800" spc="-1" strike="noStrike">
                <a:latin typeface="Arial"/>
              </a:rPr>
              <a:t>Accept 3,Y!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18" name="TextShape 103"/>
          <p:cNvSpPr txBox="1"/>
          <p:nvPr/>
        </p:nvSpPr>
        <p:spPr>
          <a:xfrm>
            <a:off x="4663440" y="1280160"/>
            <a:ext cx="8604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  <a:ea typeface="Noto Sans CJK SC Regular"/>
              </a:rPr>
              <a:t>{⊥, </a:t>
            </a:r>
            <a:r>
              <a:rPr b="0" lang="en-US" sz="1800" spc="-1" strike="noStrike">
                <a:latin typeface="Arial"/>
              </a:rPr>
              <a:t>⊥}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419" name="Group 104"/>
          <p:cNvGrpSpPr/>
          <p:nvPr/>
        </p:nvGrpSpPr>
        <p:grpSpPr>
          <a:xfrm>
            <a:off x="91440" y="4480560"/>
            <a:ext cx="9418320" cy="365760"/>
            <a:chOff x="91440" y="4480560"/>
            <a:chExt cx="9418320" cy="365760"/>
          </a:xfrm>
        </p:grpSpPr>
        <p:sp>
          <p:nvSpPr>
            <p:cNvPr id="420" name="Line 105"/>
            <p:cNvSpPr/>
            <p:nvPr/>
          </p:nvSpPr>
          <p:spPr>
            <a:xfrm>
              <a:off x="548640" y="4663440"/>
              <a:ext cx="896112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1" name="TextShape 106"/>
            <p:cNvSpPr txBox="1"/>
            <p:nvPr/>
          </p:nvSpPr>
          <p:spPr>
            <a:xfrm>
              <a:off x="91440" y="4480560"/>
              <a:ext cx="548640" cy="36576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r>
                <a:rPr b="0" lang="en-US" sz="1800" spc="-1" strike="noStrike">
                  <a:latin typeface="Arial"/>
                </a:rPr>
                <a:t>L</a:t>
              </a:r>
              <a:endParaRPr b="0" lang="en-US" sz="1800" spc="-1" strike="noStrike">
                <a:latin typeface="Arial"/>
              </a:endParaRPr>
            </a:p>
          </p:txBody>
        </p:sp>
      </p:grpSp>
      <p:sp>
        <p:nvSpPr>
          <p:cNvPr id="422" name="Line 107"/>
          <p:cNvSpPr/>
          <p:nvPr/>
        </p:nvSpPr>
        <p:spPr>
          <a:xfrm>
            <a:off x="8961120" y="2103120"/>
            <a:ext cx="365760" cy="256032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23" name="CustomShape 108"/>
          <p:cNvSpPr/>
          <p:nvPr/>
        </p:nvSpPr>
        <p:spPr>
          <a:xfrm rot="16200000">
            <a:off x="8732520" y="2788920"/>
            <a:ext cx="1280160" cy="274320"/>
          </a:xfrm>
          <a:prstGeom prst="rect">
            <a:avLst/>
          </a:prstGeom>
          <a:solidFill>
            <a:srgbClr val="ffffff"/>
          </a:solidFill>
          <a:ln w="27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3680" rIns="103680" tIns="58680" bIns="58680" anchor="ctr"/>
          <a:p>
            <a:pPr algn="ctr"/>
            <a:r>
              <a:rPr b="0" lang="en-US" sz="1800" spc="-1" strike="noStrike">
                <a:latin typeface="Arial"/>
              </a:rPr>
              <a:t>Decide </a:t>
            </a:r>
            <a:r>
              <a:rPr b="0" lang="en-US" sz="1800" spc="-1" strike="noStrike">
                <a:latin typeface="Arial"/>
              </a:rPr>
              <a:t>Y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dur="indefinite" nodeType="mainSeq"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Ballots: motivation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425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(Suppose f=2, N=2f+1=5)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We need a quorum for the (obvious) reason that otherwise 2/5 acceptors could accept one value, and 2/5 could accept another, and now consensus has failed.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What happens if a quorum (3/5) of acceptors accept a value, and then two of them fail?</a:t>
            </a:r>
            <a:br/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The 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commit point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 has already happened. The value won’t get lost.</a:t>
            </a:r>
            <a:br/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But how can the rest of the system learn that it has?</a:t>
            </a:r>
            <a:br/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To get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liveness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, we need “view change”.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211" dur="indefinite" restart="never" nodeType="tmRoot">
          <p:childTnLst>
            <p:seq>
              <p:cTn id="2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Ballots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27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The key idea for liveness is that one-shot Paxos can run a </a:t>
            </a:r>
            <a:r>
              <a:rPr b="0" i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sequence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of ballots, all regarding the same decision.</a:t>
            </a:r>
            <a:endParaRPr b="0" lang="en-US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From the outside, we know that some ballot will be the first in which the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moment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of decision occurred.</a:t>
            </a:r>
            <a:endParaRPr b="0" lang="en-US" sz="3200" spc="-1" strike="noStrike">
              <a:latin typeface="Arial"/>
            </a:endParaRPr>
          </a:p>
          <a:p>
            <a:pPr lvl="1" marL="864000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But from the inside, we need additional ballots to expose that decision</a:t>
            </a:r>
            <a:endParaRPr b="0" lang="en-US" sz="2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Key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invariant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: No ballot after the first decided one will mention a value other than the decided value.</a:t>
            </a:r>
            <a:endParaRPr b="0" lang="en-US" sz="3200" spc="-1" strike="noStrike">
              <a:latin typeface="Arial"/>
            </a:endParaRPr>
          </a:p>
          <a:p>
            <a:pPr lvl="1" marL="864000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So we can keep re-trying the balloting process until it works; when it does, its value reflects the one decided back at the 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moment</a:t>
            </a: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213" dur="indefinite" restart="never" nodeType="tmRoot">
          <p:childTnLst>
            <p:seq>
              <p:cTn id="2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How to maintain the invariant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29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Constrain what values a leader can propose</a:t>
            </a:r>
            <a:endParaRPr b="0" lang="en-US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Leader must poll acceptors, and honor any latest value observed.</a:t>
            </a:r>
            <a:endParaRPr b="0" lang="en-US" sz="3200" spc="-1" strike="noStrike">
              <a:latin typeface="Arial"/>
            </a:endParaRPr>
          </a:p>
          <a:p>
            <a:pPr lvl="1" marL="864000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If a value accepted by two acceptors is lost because both failed, that’s okay: it wasn’t decided, either.</a:t>
            </a:r>
            <a:endParaRPr b="0" lang="en-US" sz="2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Prepare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reply: Acceptors must promise (record persistently) to never vote in an earlier ballot, so that the invariant doesn’t break by virtue of an earlier ballot getting decided retroactively.</a:t>
            </a: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215" dur="indefinite" restart="never" nodeType="tmRoot">
          <p:childTnLst>
            <p:seq>
              <p:cTn id="2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ustomShape 1"/>
          <p:cNvSpPr/>
          <p:nvPr/>
        </p:nvSpPr>
        <p:spPr>
          <a:xfrm>
            <a:off x="1285560" y="274320"/>
            <a:ext cx="8137080" cy="639000"/>
          </a:xfrm>
          <a:prstGeom prst="rect">
            <a:avLst/>
          </a:prstGeom>
          <a:solidFill>
            <a:srgbClr val="fffbcc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1" name="CustomShape 2"/>
          <p:cNvSpPr/>
          <p:nvPr/>
        </p:nvSpPr>
        <p:spPr>
          <a:xfrm>
            <a:off x="1285560" y="274320"/>
            <a:ext cx="7924680" cy="6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P1a. An acceptor can accept a proposal numbered n iff it has not responded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to a prepare request having a number greater than n.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432" name="Group 3"/>
          <p:cNvGrpSpPr/>
          <p:nvPr/>
        </p:nvGrpSpPr>
        <p:grpSpPr>
          <a:xfrm>
            <a:off x="553320" y="1097280"/>
            <a:ext cx="8686440" cy="1553400"/>
            <a:chOff x="553320" y="1097280"/>
            <a:chExt cx="8686440" cy="1553400"/>
          </a:xfrm>
        </p:grpSpPr>
        <p:sp>
          <p:nvSpPr>
            <p:cNvPr id="433" name="CustomShape 4"/>
            <p:cNvSpPr/>
            <p:nvPr/>
          </p:nvSpPr>
          <p:spPr>
            <a:xfrm>
              <a:off x="553320" y="1097280"/>
              <a:ext cx="867960" cy="458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2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==&gt;</a:t>
              </a:r>
              <a:endParaRPr b="0" lang="en-US" sz="2600" spc="-1" strike="noStrike">
                <a:latin typeface="Arial"/>
              </a:endParaRPr>
            </a:p>
          </p:txBody>
        </p:sp>
        <p:sp>
          <p:nvSpPr>
            <p:cNvPr id="434" name="CustomShape 5"/>
            <p:cNvSpPr/>
            <p:nvPr/>
          </p:nvSpPr>
          <p:spPr>
            <a:xfrm>
              <a:off x="1325880" y="1097280"/>
              <a:ext cx="7820640" cy="1553400"/>
            </a:xfrm>
            <a:prstGeom prst="rect">
              <a:avLst/>
            </a:prstGeom>
            <a:solidFill>
              <a:srgbClr val="fffbcc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5" name="CustomShape 6"/>
            <p:cNvSpPr/>
            <p:nvPr/>
          </p:nvSpPr>
          <p:spPr>
            <a:xfrm>
              <a:off x="1359000" y="1189080"/>
              <a:ext cx="7880760" cy="1369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P2c. For any v and n, if a proposal with value v and number n is issued,</a:t>
              </a:r>
              <a:endParaRPr b="0" lang="en-US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then there is a set S consisting of a majority of acceptors such that</a:t>
              </a:r>
              <a:endParaRPr b="0" lang="en-US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either (a) no acceptor in S has accepted any proposal numbered less</a:t>
              </a:r>
              <a:endParaRPr b="0" lang="en-US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than n, or (b) v is the value of the highest-ballot-numbered proposal among all proposals numbered less than n accepted by the acceptors in S .</a:t>
              </a:r>
              <a:endParaRPr b="0" lang="en-US" sz="1800" spc="-1" strike="noStrike">
                <a:latin typeface="Arial"/>
              </a:endParaRPr>
            </a:p>
          </p:txBody>
        </p:sp>
      </p:grpSp>
      <p:grpSp>
        <p:nvGrpSpPr>
          <p:cNvPr id="436" name="Group 7"/>
          <p:cNvGrpSpPr/>
          <p:nvPr/>
        </p:nvGrpSpPr>
        <p:grpSpPr>
          <a:xfrm>
            <a:off x="554040" y="2832480"/>
            <a:ext cx="8502840" cy="732600"/>
            <a:chOff x="554040" y="2832480"/>
            <a:chExt cx="8502840" cy="732600"/>
          </a:xfrm>
        </p:grpSpPr>
        <p:sp>
          <p:nvSpPr>
            <p:cNvPr id="437" name="CustomShape 8"/>
            <p:cNvSpPr/>
            <p:nvPr/>
          </p:nvSpPr>
          <p:spPr>
            <a:xfrm>
              <a:off x="1285560" y="2833920"/>
              <a:ext cx="7771320" cy="731160"/>
            </a:xfrm>
            <a:prstGeom prst="rect">
              <a:avLst/>
            </a:prstGeom>
            <a:solidFill>
              <a:srgbClr val="fffbcc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8" name="CustomShape 9"/>
            <p:cNvSpPr/>
            <p:nvPr/>
          </p:nvSpPr>
          <p:spPr>
            <a:xfrm>
              <a:off x="1280160" y="2871360"/>
              <a:ext cx="7776720" cy="6015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P2b. If a proposal with value v is chosen, then every higher-numbered pro-</a:t>
              </a:r>
              <a:endParaRPr b="0" lang="en-US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posal issued by any </a:t>
              </a:r>
              <a:r>
                <a:rPr b="1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proposer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has value v .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439" name="CustomShape 10"/>
            <p:cNvSpPr/>
            <p:nvPr/>
          </p:nvSpPr>
          <p:spPr>
            <a:xfrm>
              <a:off x="554040" y="2832480"/>
              <a:ext cx="821880" cy="458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2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==&gt;</a:t>
              </a:r>
              <a:endParaRPr b="0" lang="en-US" sz="2600" spc="-1" strike="noStrike">
                <a:latin typeface="Arial"/>
              </a:endParaRPr>
            </a:p>
          </p:txBody>
        </p:sp>
      </p:grpSp>
      <p:grpSp>
        <p:nvGrpSpPr>
          <p:cNvPr id="440" name="Group 11"/>
          <p:cNvGrpSpPr/>
          <p:nvPr/>
        </p:nvGrpSpPr>
        <p:grpSpPr>
          <a:xfrm>
            <a:off x="548640" y="3746880"/>
            <a:ext cx="8508240" cy="732600"/>
            <a:chOff x="548640" y="3746880"/>
            <a:chExt cx="8508240" cy="732600"/>
          </a:xfrm>
        </p:grpSpPr>
        <p:sp>
          <p:nvSpPr>
            <p:cNvPr id="441" name="CustomShape 12"/>
            <p:cNvSpPr/>
            <p:nvPr/>
          </p:nvSpPr>
          <p:spPr>
            <a:xfrm>
              <a:off x="1280160" y="3748320"/>
              <a:ext cx="7771320" cy="731160"/>
            </a:xfrm>
            <a:prstGeom prst="rect">
              <a:avLst/>
            </a:prstGeom>
            <a:solidFill>
              <a:srgbClr val="fffbcc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2" name="CustomShape 13"/>
            <p:cNvSpPr/>
            <p:nvPr/>
          </p:nvSpPr>
          <p:spPr>
            <a:xfrm>
              <a:off x="1280160" y="3785760"/>
              <a:ext cx="7776720" cy="6015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P2a. If a proposal with value v is chosen, then every higher-numbered pro-</a:t>
              </a:r>
              <a:endParaRPr b="0" lang="en-US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posal accepted by any </a:t>
              </a:r>
              <a:r>
                <a:rPr b="1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acceptor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has value v .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443" name="CustomShape 14"/>
            <p:cNvSpPr/>
            <p:nvPr/>
          </p:nvSpPr>
          <p:spPr>
            <a:xfrm>
              <a:off x="548640" y="3746880"/>
              <a:ext cx="821880" cy="458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2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==&gt;</a:t>
              </a:r>
              <a:endParaRPr b="0" lang="en-US" sz="2600" spc="-1" strike="noStrike">
                <a:latin typeface="Arial"/>
              </a:endParaRPr>
            </a:p>
          </p:txBody>
        </p:sp>
      </p:grpSp>
      <p:grpSp>
        <p:nvGrpSpPr>
          <p:cNvPr id="444" name="Group 15"/>
          <p:cNvGrpSpPr/>
          <p:nvPr/>
        </p:nvGrpSpPr>
        <p:grpSpPr>
          <a:xfrm>
            <a:off x="553320" y="4662720"/>
            <a:ext cx="8502840" cy="731160"/>
            <a:chOff x="553320" y="4662720"/>
            <a:chExt cx="8502840" cy="731160"/>
          </a:xfrm>
        </p:grpSpPr>
        <p:sp>
          <p:nvSpPr>
            <p:cNvPr id="445" name="CustomShape 16"/>
            <p:cNvSpPr/>
            <p:nvPr/>
          </p:nvSpPr>
          <p:spPr>
            <a:xfrm>
              <a:off x="1284840" y="4662720"/>
              <a:ext cx="7771320" cy="731160"/>
            </a:xfrm>
            <a:prstGeom prst="rect">
              <a:avLst/>
            </a:prstGeom>
            <a:solidFill>
              <a:srgbClr val="fffbcc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6" name="CustomShape 17"/>
            <p:cNvSpPr/>
            <p:nvPr/>
          </p:nvSpPr>
          <p:spPr>
            <a:xfrm>
              <a:off x="1378440" y="4700880"/>
              <a:ext cx="7586280" cy="6015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P2. If a proposal with value v is chosen, then every higher-numbered pro-</a:t>
              </a:r>
              <a:endParaRPr b="0" lang="en-US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posal that is chosen has value v .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447" name="CustomShape 18"/>
            <p:cNvSpPr/>
            <p:nvPr/>
          </p:nvSpPr>
          <p:spPr>
            <a:xfrm>
              <a:off x="553320" y="4663440"/>
              <a:ext cx="821880" cy="458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2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==&gt;</a:t>
              </a:r>
              <a:endParaRPr b="0" lang="en-US" sz="2600" spc="-1" strike="noStrike">
                <a:latin typeface="Arial"/>
              </a:endParaRPr>
            </a:p>
          </p:txBody>
        </p:sp>
      </p:grpSp>
    </p:spTree>
  </p:cSld>
  <p:timing>
    <p:tnLst>
      <p:par>
        <p:cTn id="217" dur="indefinite" restart="never" nodeType="tmRoot">
          <p:childTnLst>
            <p:seq>
              <p:cTn id="218" dur="indefinite" nodeType="mainSeq">
                <p:childTnLst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3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4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9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0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5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6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1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2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CustomShape 1"/>
          <p:cNvSpPr/>
          <p:nvPr/>
        </p:nvSpPr>
        <p:spPr>
          <a:xfrm>
            <a:off x="504000" y="201168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b2b2b2"/>
                </a:solidFill>
                <a:latin typeface="Arial"/>
                <a:ea typeface="DejaVu Sans"/>
              </a:rPr>
              <a:t>One-shot Paxos: solving </a:t>
            </a:r>
            <a:r>
              <a:rPr b="0" i="1" lang="en-US" sz="3200" spc="-1" strike="noStrike">
                <a:solidFill>
                  <a:srgbClr val="b2b2b2"/>
                </a:solidFill>
                <a:latin typeface="Arial"/>
                <a:ea typeface="DejaVu Sans"/>
              </a:rPr>
              <a:t>consensus</a:t>
            </a:r>
            <a:endParaRPr b="0" lang="en-US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Multipaxos: Efficient state machine replication</a:t>
            </a: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243" dur="indefinite" restart="never" nodeType="tmRoot">
          <p:childTnLst>
            <p:seq>
              <p:cTn id="2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504000" y="201168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One-shot Paxos: solving </a:t>
            </a:r>
            <a:r>
              <a:rPr b="0" i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consensus</a:t>
            </a:r>
            <a:endParaRPr b="0" lang="en-US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Multipaxos: Efficient state machine replication</a:t>
            </a: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CustomShape 1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50" name="Group 2"/>
          <p:cNvGrpSpPr/>
          <p:nvPr/>
        </p:nvGrpSpPr>
        <p:grpSpPr>
          <a:xfrm>
            <a:off x="2012040" y="1476000"/>
            <a:ext cx="3564720" cy="3819960"/>
            <a:chOff x="2012040" y="1476000"/>
            <a:chExt cx="3564720" cy="3819960"/>
          </a:xfrm>
        </p:grpSpPr>
        <p:sp>
          <p:nvSpPr>
            <p:cNvPr id="451" name="CustomShape 3"/>
            <p:cNvSpPr/>
            <p:nvPr/>
          </p:nvSpPr>
          <p:spPr>
            <a:xfrm rot="2992800">
              <a:off x="1954440" y="2604960"/>
              <a:ext cx="3679560" cy="1561320"/>
            </a:xfrm>
            <a:custGeom>
              <a:avLst/>
              <a:gdLst/>
              <a:ahLst/>
              <a:rect l="l" t="t" r="r" b="b"/>
              <a:pathLst>
                <a:path w="10225" h="4340">
                  <a:moveTo>
                    <a:pt x="0" y="1087"/>
                  </a:moveTo>
                  <a:lnTo>
                    <a:pt x="7668" y="1084"/>
                  </a:lnTo>
                  <a:lnTo>
                    <a:pt x="7667" y="0"/>
                  </a:lnTo>
                  <a:lnTo>
                    <a:pt x="10224" y="2168"/>
                  </a:lnTo>
                  <a:lnTo>
                    <a:pt x="7669" y="4339"/>
                  </a:lnTo>
                  <a:lnTo>
                    <a:pt x="7669" y="3255"/>
                  </a:lnTo>
                  <a:lnTo>
                    <a:pt x="1" y="3257"/>
                  </a:lnTo>
                  <a:lnTo>
                    <a:pt x="0" y="1087"/>
                  </a:lnTo>
                </a:path>
              </a:pathLst>
            </a:custGeom>
            <a:solidFill>
              <a:srgbClr val="ffe5ca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452" name="Group 4"/>
            <p:cNvGrpSpPr/>
            <p:nvPr/>
          </p:nvGrpSpPr>
          <p:grpSpPr>
            <a:xfrm>
              <a:off x="2697480" y="2416680"/>
              <a:ext cx="1817640" cy="1782720"/>
              <a:chOff x="2697480" y="2416680"/>
              <a:chExt cx="1817640" cy="1782720"/>
            </a:xfrm>
          </p:grpSpPr>
          <p:pic>
            <p:nvPicPr>
              <p:cNvPr id="453" name="" descr=""/>
              <p:cNvPicPr/>
              <p:nvPr/>
            </p:nvPicPr>
            <p:blipFill>
              <a:blip r:embed="rId1"/>
              <a:stretch/>
            </p:blipFill>
            <p:spPr>
              <a:xfrm>
                <a:off x="2697480" y="2416680"/>
                <a:ext cx="1000440" cy="9972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4" name="" descr=""/>
              <p:cNvPicPr/>
              <p:nvPr/>
            </p:nvPicPr>
            <p:blipFill>
              <a:blip r:embed="rId2"/>
              <a:stretch/>
            </p:blipFill>
            <p:spPr>
              <a:xfrm rot="1128600">
                <a:off x="3380040" y="3067560"/>
                <a:ext cx="1000800" cy="99720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455" name="CustomShape 5"/>
          <p:cNvSpPr/>
          <p:nvPr/>
        </p:nvSpPr>
        <p:spPr>
          <a:xfrm>
            <a:off x="1005840" y="1280160"/>
            <a:ext cx="2285280" cy="547920"/>
          </a:xfrm>
          <a:custGeom>
            <a:avLst/>
            <a:gdLst/>
            <a:ahLst/>
            <a:rect l="l" t="t" r="r" b="b"/>
            <a:pathLst>
              <a:path w="6352" h="1525">
                <a:moveTo>
                  <a:pt x="536" y="0"/>
                </a:moveTo>
                <a:lnTo>
                  <a:pt x="6351" y="0"/>
                </a:lnTo>
                <a:lnTo>
                  <a:pt x="5815" y="1524"/>
                </a:lnTo>
                <a:lnTo>
                  <a:pt x="0" y="1524"/>
                </a:lnTo>
                <a:lnTo>
                  <a:pt x="536" y="0"/>
                </a:lnTo>
              </a:path>
            </a:pathLst>
          </a:custGeom>
          <a:solidFill>
            <a:srgbClr val="dfcce4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Alice: deposit $20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56" name="CustomShape 6"/>
          <p:cNvSpPr/>
          <p:nvPr/>
        </p:nvSpPr>
        <p:spPr>
          <a:xfrm>
            <a:off x="2743200" y="4480560"/>
            <a:ext cx="2193840" cy="547920"/>
          </a:xfrm>
          <a:custGeom>
            <a:avLst/>
            <a:gdLst/>
            <a:ahLst/>
            <a:rect l="l" t="t" r="r" b="b"/>
            <a:pathLst>
              <a:path w="6098" h="1525">
                <a:moveTo>
                  <a:pt x="254" y="0"/>
                </a:moveTo>
                <a:cubicBezTo>
                  <a:pt x="127" y="0"/>
                  <a:pt x="0" y="127"/>
                  <a:pt x="0" y="254"/>
                </a:cubicBezTo>
                <a:lnTo>
                  <a:pt x="0" y="1270"/>
                </a:lnTo>
                <a:cubicBezTo>
                  <a:pt x="0" y="1397"/>
                  <a:pt x="127" y="1524"/>
                  <a:pt x="254" y="1524"/>
                </a:cubicBezTo>
                <a:lnTo>
                  <a:pt x="5842" y="1524"/>
                </a:lnTo>
                <a:cubicBezTo>
                  <a:pt x="5969" y="1524"/>
                  <a:pt x="6097" y="1397"/>
                  <a:pt x="6097" y="1270"/>
                </a:cubicBezTo>
                <a:lnTo>
                  <a:pt x="6097" y="254"/>
                </a:lnTo>
                <a:cubicBezTo>
                  <a:pt x="6097" y="127"/>
                  <a:pt x="5969" y="0"/>
                  <a:pt x="5842" y="0"/>
                </a:cubicBezTo>
                <a:lnTo>
                  <a:pt x="254" y="0"/>
                </a:lnTo>
              </a:path>
            </a:pathLst>
          </a:custGeom>
          <a:solidFill>
            <a:srgbClr val="dfcce4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Alice: balance $80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57" name="CustomShape 7"/>
          <p:cNvSpPr/>
          <p:nvPr/>
        </p:nvSpPr>
        <p:spPr>
          <a:xfrm>
            <a:off x="3200400" y="1280160"/>
            <a:ext cx="2285280" cy="547920"/>
          </a:xfrm>
          <a:custGeom>
            <a:avLst/>
            <a:gdLst/>
            <a:ahLst/>
            <a:rect l="l" t="t" r="r" b="b"/>
            <a:pathLst>
              <a:path w="6352" h="1525">
                <a:moveTo>
                  <a:pt x="536" y="0"/>
                </a:moveTo>
                <a:lnTo>
                  <a:pt x="6351" y="0"/>
                </a:lnTo>
                <a:lnTo>
                  <a:pt x="5815" y="1524"/>
                </a:lnTo>
                <a:lnTo>
                  <a:pt x="0" y="1524"/>
                </a:lnTo>
                <a:lnTo>
                  <a:pt x="536" y="0"/>
                </a:lnTo>
              </a:path>
            </a:pathLst>
          </a:custGeom>
          <a:solidFill>
            <a:srgbClr val="bce4e5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Bob: withdraw $10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58" name="CustomShape 8"/>
          <p:cNvSpPr/>
          <p:nvPr/>
        </p:nvSpPr>
        <p:spPr>
          <a:xfrm>
            <a:off x="5029200" y="4480560"/>
            <a:ext cx="2193840" cy="547920"/>
          </a:xfrm>
          <a:custGeom>
            <a:avLst/>
            <a:gdLst/>
            <a:ahLst/>
            <a:rect l="l" t="t" r="r" b="b"/>
            <a:pathLst>
              <a:path w="6098" h="1525">
                <a:moveTo>
                  <a:pt x="254" y="0"/>
                </a:moveTo>
                <a:cubicBezTo>
                  <a:pt x="127" y="0"/>
                  <a:pt x="0" y="127"/>
                  <a:pt x="0" y="254"/>
                </a:cubicBezTo>
                <a:lnTo>
                  <a:pt x="0" y="1270"/>
                </a:lnTo>
                <a:cubicBezTo>
                  <a:pt x="0" y="1397"/>
                  <a:pt x="127" y="1524"/>
                  <a:pt x="254" y="1524"/>
                </a:cubicBezTo>
                <a:lnTo>
                  <a:pt x="5842" y="1524"/>
                </a:lnTo>
                <a:cubicBezTo>
                  <a:pt x="5969" y="1524"/>
                  <a:pt x="6097" y="1397"/>
                  <a:pt x="6097" y="1270"/>
                </a:cubicBezTo>
                <a:lnTo>
                  <a:pt x="6097" y="254"/>
                </a:lnTo>
                <a:cubicBezTo>
                  <a:pt x="6097" y="127"/>
                  <a:pt x="5969" y="0"/>
                  <a:pt x="5842" y="0"/>
                </a:cubicBezTo>
                <a:lnTo>
                  <a:pt x="254" y="0"/>
                </a:lnTo>
              </a:path>
            </a:pathLst>
          </a:custGeom>
          <a:solidFill>
            <a:srgbClr val="bce4e5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Bob: denied NSF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59" name="CustomShape 9"/>
          <p:cNvSpPr/>
          <p:nvPr/>
        </p:nvSpPr>
        <p:spPr>
          <a:xfrm>
            <a:off x="5394960" y="1277640"/>
            <a:ext cx="2468160" cy="547920"/>
          </a:xfrm>
          <a:custGeom>
            <a:avLst/>
            <a:gdLst/>
            <a:ahLst/>
            <a:rect l="l" t="t" r="r" b="b"/>
            <a:pathLst>
              <a:path w="6859" h="1525">
                <a:moveTo>
                  <a:pt x="578" y="0"/>
                </a:moveTo>
                <a:lnTo>
                  <a:pt x="6858" y="0"/>
                </a:lnTo>
                <a:lnTo>
                  <a:pt x="6280" y="1524"/>
                </a:lnTo>
                <a:lnTo>
                  <a:pt x="0" y="1524"/>
                </a:lnTo>
                <a:lnTo>
                  <a:pt x="578" y="0"/>
                </a:lnTo>
              </a:path>
            </a:pathLst>
          </a:custGeom>
          <a:solidFill>
            <a:srgbClr val="e0efd4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Alice: transfer $5 Bob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60" name="CustomShape 10"/>
          <p:cNvSpPr/>
          <p:nvPr/>
        </p:nvSpPr>
        <p:spPr>
          <a:xfrm>
            <a:off x="7315200" y="4480560"/>
            <a:ext cx="2193840" cy="547920"/>
          </a:xfrm>
          <a:custGeom>
            <a:avLst/>
            <a:gdLst/>
            <a:ahLst/>
            <a:rect l="l" t="t" r="r" b="b"/>
            <a:pathLst>
              <a:path w="6098" h="1525">
                <a:moveTo>
                  <a:pt x="254" y="0"/>
                </a:moveTo>
                <a:cubicBezTo>
                  <a:pt x="127" y="0"/>
                  <a:pt x="0" y="127"/>
                  <a:pt x="0" y="254"/>
                </a:cubicBezTo>
                <a:lnTo>
                  <a:pt x="0" y="1270"/>
                </a:lnTo>
                <a:cubicBezTo>
                  <a:pt x="0" y="1397"/>
                  <a:pt x="127" y="1524"/>
                  <a:pt x="254" y="1524"/>
                </a:cubicBezTo>
                <a:lnTo>
                  <a:pt x="5842" y="1524"/>
                </a:lnTo>
                <a:cubicBezTo>
                  <a:pt x="5969" y="1524"/>
                  <a:pt x="6097" y="1397"/>
                  <a:pt x="6097" y="1270"/>
                </a:cubicBezTo>
                <a:lnTo>
                  <a:pt x="6097" y="254"/>
                </a:lnTo>
                <a:cubicBezTo>
                  <a:pt x="6097" y="127"/>
                  <a:pt x="5969" y="0"/>
                  <a:pt x="5842" y="0"/>
                </a:cubicBezTo>
                <a:lnTo>
                  <a:pt x="254" y="0"/>
                </a:lnTo>
              </a:path>
            </a:pathLst>
          </a:custGeom>
          <a:solidFill>
            <a:srgbClr val="e0efd4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Alice: transfer OK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245" dur="indefinite" restart="never" nodeType="tmRoot">
          <p:childTnLst>
            <p:seq>
              <p:cTn id="2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2" name="CustomShape 2"/>
          <p:cNvSpPr/>
          <p:nvPr/>
        </p:nvSpPr>
        <p:spPr>
          <a:xfrm rot="2992800">
            <a:off x="1954440" y="2604960"/>
            <a:ext cx="3679560" cy="1561320"/>
          </a:xfrm>
          <a:custGeom>
            <a:avLst/>
            <a:gdLst/>
            <a:ahLst/>
            <a:rect l="l" t="t" r="r" b="b"/>
            <a:pathLst>
              <a:path w="10225" h="4340">
                <a:moveTo>
                  <a:pt x="0" y="1087"/>
                </a:moveTo>
                <a:lnTo>
                  <a:pt x="7668" y="1084"/>
                </a:lnTo>
                <a:lnTo>
                  <a:pt x="7667" y="0"/>
                </a:lnTo>
                <a:lnTo>
                  <a:pt x="10224" y="2168"/>
                </a:lnTo>
                <a:lnTo>
                  <a:pt x="7669" y="4339"/>
                </a:lnTo>
                <a:lnTo>
                  <a:pt x="7669" y="3255"/>
                </a:lnTo>
                <a:lnTo>
                  <a:pt x="1" y="3257"/>
                </a:lnTo>
                <a:lnTo>
                  <a:pt x="0" y="1087"/>
                </a:lnTo>
              </a:path>
            </a:pathLst>
          </a:custGeom>
          <a:solidFill>
            <a:srgbClr val="ffe5c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63" name="Group 3"/>
          <p:cNvGrpSpPr/>
          <p:nvPr/>
        </p:nvGrpSpPr>
        <p:grpSpPr>
          <a:xfrm>
            <a:off x="2829600" y="2233800"/>
            <a:ext cx="891000" cy="873360"/>
            <a:chOff x="2829600" y="2233800"/>
            <a:chExt cx="891000" cy="873360"/>
          </a:xfrm>
        </p:grpSpPr>
        <p:pic>
          <p:nvPicPr>
            <p:cNvPr id="464" name="" descr=""/>
            <p:cNvPicPr/>
            <p:nvPr/>
          </p:nvPicPr>
          <p:blipFill>
            <a:blip r:embed="rId1"/>
            <a:stretch/>
          </p:blipFill>
          <p:spPr>
            <a:xfrm>
              <a:off x="2829600" y="2233800"/>
              <a:ext cx="490320" cy="488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5" name="" descr=""/>
            <p:cNvPicPr/>
            <p:nvPr/>
          </p:nvPicPr>
          <p:blipFill>
            <a:blip r:embed="rId2"/>
            <a:stretch/>
          </p:blipFill>
          <p:spPr>
            <a:xfrm rot="1128600">
              <a:off x="3164040" y="2552400"/>
              <a:ext cx="490680" cy="4885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66" name="CustomShape 4"/>
          <p:cNvSpPr/>
          <p:nvPr/>
        </p:nvSpPr>
        <p:spPr>
          <a:xfrm>
            <a:off x="1005840" y="1280160"/>
            <a:ext cx="2285280" cy="547920"/>
          </a:xfrm>
          <a:custGeom>
            <a:avLst/>
            <a:gdLst/>
            <a:ahLst/>
            <a:rect l="l" t="t" r="r" b="b"/>
            <a:pathLst>
              <a:path w="6352" h="1525">
                <a:moveTo>
                  <a:pt x="536" y="0"/>
                </a:moveTo>
                <a:lnTo>
                  <a:pt x="6351" y="0"/>
                </a:lnTo>
                <a:lnTo>
                  <a:pt x="5815" y="1524"/>
                </a:lnTo>
                <a:lnTo>
                  <a:pt x="0" y="1524"/>
                </a:lnTo>
                <a:lnTo>
                  <a:pt x="536" y="0"/>
                </a:lnTo>
              </a:path>
            </a:pathLst>
          </a:custGeom>
          <a:solidFill>
            <a:srgbClr val="dfcce4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Alice: deposit $20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67" name="CustomShape 5"/>
          <p:cNvSpPr/>
          <p:nvPr/>
        </p:nvSpPr>
        <p:spPr>
          <a:xfrm>
            <a:off x="2743200" y="4480560"/>
            <a:ext cx="2193840" cy="547920"/>
          </a:xfrm>
          <a:custGeom>
            <a:avLst/>
            <a:gdLst/>
            <a:ahLst/>
            <a:rect l="l" t="t" r="r" b="b"/>
            <a:pathLst>
              <a:path w="6098" h="1525">
                <a:moveTo>
                  <a:pt x="254" y="0"/>
                </a:moveTo>
                <a:cubicBezTo>
                  <a:pt x="127" y="0"/>
                  <a:pt x="0" y="127"/>
                  <a:pt x="0" y="254"/>
                </a:cubicBezTo>
                <a:lnTo>
                  <a:pt x="0" y="1270"/>
                </a:lnTo>
                <a:cubicBezTo>
                  <a:pt x="0" y="1397"/>
                  <a:pt x="127" y="1524"/>
                  <a:pt x="254" y="1524"/>
                </a:cubicBezTo>
                <a:lnTo>
                  <a:pt x="5842" y="1524"/>
                </a:lnTo>
                <a:cubicBezTo>
                  <a:pt x="5969" y="1524"/>
                  <a:pt x="6097" y="1397"/>
                  <a:pt x="6097" y="1270"/>
                </a:cubicBezTo>
                <a:lnTo>
                  <a:pt x="6097" y="254"/>
                </a:lnTo>
                <a:cubicBezTo>
                  <a:pt x="6097" y="127"/>
                  <a:pt x="5969" y="0"/>
                  <a:pt x="5842" y="0"/>
                </a:cubicBezTo>
                <a:lnTo>
                  <a:pt x="254" y="0"/>
                </a:lnTo>
              </a:path>
            </a:pathLst>
          </a:custGeom>
          <a:solidFill>
            <a:srgbClr val="dfcce4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Alice: balance $80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68" name="CustomShape 6"/>
          <p:cNvSpPr/>
          <p:nvPr/>
        </p:nvSpPr>
        <p:spPr>
          <a:xfrm>
            <a:off x="3200400" y="1280160"/>
            <a:ext cx="2285280" cy="547920"/>
          </a:xfrm>
          <a:custGeom>
            <a:avLst/>
            <a:gdLst/>
            <a:ahLst/>
            <a:rect l="l" t="t" r="r" b="b"/>
            <a:pathLst>
              <a:path w="6352" h="1525">
                <a:moveTo>
                  <a:pt x="536" y="0"/>
                </a:moveTo>
                <a:lnTo>
                  <a:pt x="6351" y="0"/>
                </a:lnTo>
                <a:lnTo>
                  <a:pt x="5815" y="1524"/>
                </a:lnTo>
                <a:lnTo>
                  <a:pt x="0" y="1524"/>
                </a:lnTo>
                <a:lnTo>
                  <a:pt x="536" y="0"/>
                </a:lnTo>
              </a:path>
            </a:pathLst>
          </a:custGeom>
          <a:solidFill>
            <a:srgbClr val="bce4e5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Bob: withdraw $10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69" name="CustomShape 7"/>
          <p:cNvSpPr/>
          <p:nvPr/>
        </p:nvSpPr>
        <p:spPr>
          <a:xfrm>
            <a:off x="5029200" y="4480560"/>
            <a:ext cx="2193840" cy="547920"/>
          </a:xfrm>
          <a:custGeom>
            <a:avLst/>
            <a:gdLst/>
            <a:ahLst/>
            <a:rect l="l" t="t" r="r" b="b"/>
            <a:pathLst>
              <a:path w="6098" h="1525">
                <a:moveTo>
                  <a:pt x="254" y="0"/>
                </a:moveTo>
                <a:cubicBezTo>
                  <a:pt x="127" y="0"/>
                  <a:pt x="0" y="127"/>
                  <a:pt x="0" y="254"/>
                </a:cubicBezTo>
                <a:lnTo>
                  <a:pt x="0" y="1270"/>
                </a:lnTo>
                <a:cubicBezTo>
                  <a:pt x="0" y="1397"/>
                  <a:pt x="127" y="1524"/>
                  <a:pt x="254" y="1524"/>
                </a:cubicBezTo>
                <a:lnTo>
                  <a:pt x="5842" y="1524"/>
                </a:lnTo>
                <a:cubicBezTo>
                  <a:pt x="5969" y="1524"/>
                  <a:pt x="6097" y="1397"/>
                  <a:pt x="6097" y="1270"/>
                </a:cubicBezTo>
                <a:lnTo>
                  <a:pt x="6097" y="254"/>
                </a:lnTo>
                <a:cubicBezTo>
                  <a:pt x="6097" y="127"/>
                  <a:pt x="5969" y="0"/>
                  <a:pt x="5842" y="0"/>
                </a:cubicBezTo>
                <a:lnTo>
                  <a:pt x="254" y="0"/>
                </a:lnTo>
              </a:path>
            </a:pathLst>
          </a:custGeom>
          <a:solidFill>
            <a:srgbClr val="bce4e5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Bob: denied NSF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70" name="CustomShape 8"/>
          <p:cNvSpPr/>
          <p:nvPr/>
        </p:nvSpPr>
        <p:spPr>
          <a:xfrm>
            <a:off x="5394960" y="1277640"/>
            <a:ext cx="2468160" cy="547920"/>
          </a:xfrm>
          <a:custGeom>
            <a:avLst/>
            <a:gdLst/>
            <a:ahLst/>
            <a:rect l="l" t="t" r="r" b="b"/>
            <a:pathLst>
              <a:path w="6859" h="1525">
                <a:moveTo>
                  <a:pt x="578" y="0"/>
                </a:moveTo>
                <a:lnTo>
                  <a:pt x="6858" y="0"/>
                </a:lnTo>
                <a:lnTo>
                  <a:pt x="6280" y="1524"/>
                </a:lnTo>
                <a:lnTo>
                  <a:pt x="0" y="1524"/>
                </a:lnTo>
                <a:lnTo>
                  <a:pt x="578" y="0"/>
                </a:lnTo>
              </a:path>
            </a:pathLst>
          </a:custGeom>
          <a:solidFill>
            <a:srgbClr val="e0efd4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Alice: transfer $5 Bob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71" name="CustomShape 9"/>
          <p:cNvSpPr/>
          <p:nvPr/>
        </p:nvSpPr>
        <p:spPr>
          <a:xfrm>
            <a:off x="7315200" y="4480560"/>
            <a:ext cx="2193840" cy="547920"/>
          </a:xfrm>
          <a:custGeom>
            <a:avLst/>
            <a:gdLst/>
            <a:ahLst/>
            <a:rect l="l" t="t" r="r" b="b"/>
            <a:pathLst>
              <a:path w="6098" h="1525">
                <a:moveTo>
                  <a:pt x="254" y="0"/>
                </a:moveTo>
                <a:cubicBezTo>
                  <a:pt x="127" y="0"/>
                  <a:pt x="0" y="127"/>
                  <a:pt x="0" y="254"/>
                </a:cubicBezTo>
                <a:lnTo>
                  <a:pt x="0" y="1270"/>
                </a:lnTo>
                <a:cubicBezTo>
                  <a:pt x="0" y="1397"/>
                  <a:pt x="127" y="1524"/>
                  <a:pt x="254" y="1524"/>
                </a:cubicBezTo>
                <a:lnTo>
                  <a:pt x="5842" y="1524"/>
                </a:lnTo>
                <a:cubicBezTo>
                  <a:pt x="5969" y="1524"/>
                  <a:pt x="6097" y="1397"/>
                  <a:pt x="6097" y="1270"/>
                </a:cubicBezTo>
                <a:lnTo>
                  <a:pt x="6097" y="254"/>
                </a:lnTo>
                <a:cubicBezTo>
                  <a:pt x="6097" y="127"/>
                  <a:pt x="5969" y="0"/>
                  <a:pt x="5842" y="0"/>
                </a:cubicBezTo>
                <a:lnTo>
                  <a:pt x="254" y="0"/>
                </a:lnTo>
              </a:path>
            </a:pathLst>
          </a:custGeom>
          <a:solidFill>
            <a:srgbClr val="e0efd4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Alice: transfer OK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472" name="Group 10"/>
          <p:cNvGrpSpPr/>
          <p:nvPr/>
        </p:nvGrpSpPr>
        <p:grpSpPr>
          <a:xfrm>
            <a:off x="3749040" y="2691000"/>
            <a:ext cx="891000" cy="873360"/>
            <a:chOff x="3749040" y="2691000"/>
            <a:chExt cx="891000" cy="873360"/>
          </a:xfrm>
        </p:grpSpPr>
        <p:pic>
          <p:nvPicPr>
            <p:cNvPr id="473" name="" descr=""/>
            <p:cNvPicPr/>
            <p:nvPr/>
          </p:nvPicPr>
          <p:blipFill>
            <a:blip r:embed="rId3"/>
            <a:stretch/>
          </p:blipFill>
          <p:spPr>
            <a:xfrm>
              <a:off x="3749040" y="2691000"/>
              <a:ext cx="490320" cy="488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4" name="" descr=""/>
            <p:cNvPicPr/>
            <p:nvPr/>
          </p:nvPicPr>
          <p:blipFill>
            <a:blip r:embed="rId4"/>
            <a:stretch/>
          </p:blipFill>
          <p:spPr>
            <a:xfrm rot="1128600">
              <a:off x="4083480" y="3009600"/>
              <a:ext cx="490680" cy="4885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75" name="Group 11"/>
          <p:cNvGrpSpPr/>
          <p:nvPr/>
        </p:nvGrpSpPr>
        <p:grpSpPr>
          <a:xfrm>
            <a:off x="3108960" y="3148200"/>
            <a:ext cx="891000" cy="873360"/>
            <a:chOff x="3108960" y="3148200"/>
            <a:chExt cx="891000" cy="873360"/>
          </a:xfrm>
        </p:grpSpPr>
        <p:pic>
          <p:nvPicPr>
            <p:cNvPr id="476" name="" descr=""/>
            <p:cNvPicPr/>
            <p:nvPr/>
          </p:nvPicPr>
          <p:blipFill>
            <a:blip r:embed="rId5"/>
            <a:stretch/>
          </p:blipFill>
          <p:spPr>
            <a:xfrm>
              <a:off x="3108960" y="3148200"/>
              <a:ext cx="490320" cy="488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7" name="" descr=""/>
            <p:cNvPicPr/>
            <p:nvPr/>
          </p:nvPicPr>
          <p:blipFill>
            <a:blip r:embed="rId6"/>
            <a:stretch/>
          </p:blipFill>
          <p:spPr>
            <a:xfrm rot="1128600">
              <a:off x="3443400" y="3466800"/>
              <a:ext cx="490680" cy="488520"/>
            </a:xfrm>
            <a:prstGeom prst="rect">
              <a:avLst/>
            </a:prstGeom>
            <a:ln>
              <a:noFill/>
            </a:ln>
          </p:spPr>
        </p:pic>
      </p:grpSp>
    </p:spTree>
  </p:cSld>
  <p:timing>
    <p:tnLst>
      <p:par>
        <p:cTn id="247" dur="indefinite" restart="never" nodeType="tmRoot">
          <p:childTnLst>
            <p:seq>
              <p:cTn id="2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CustomShape 1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9" name="CustomShape 2"/>
          <p:cNvSpPr/>
          <p:nvPr/>
        </p:nvSpPr>
        <p:spPr>
          <a:xfrm>
            <a:off x="1005840" y="3749040"/>
            <a:ext cx="2285280" cy="547920"/>
          </a:xfrm>
          <a:custGeom>
            <a:avLst/>
            <a:gdLst/>
            <a:ahLst/>
            <a:rect l="l" t="t" r="r" b="b"/>
            <a:pathLst>
              <a:path w="6352" h="1525">
                <a:moveTo>
                  <a:pt x="536" y="0"/>
                </a:moveTo>
                <a:lnTo>
                  <a:pt x="6351" y="0"/>
                </a:lnTo>
                <a:lnTo>
                  <a:pt x="5815" y="1524"/>
                </a:lnTo>
                <a:lnTo>
                  <a:pt x="0" y="1524"/>
                </a:lnTo>
                <a:lnTo>
                  <a:pt x="536" y="0"/>
                </a:lnTo>
              </a:path>
            </a:pathLst>
          </a:custGeom>
          <a:solidFill>
            <a:srgbClr val="dfcce4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Alice: deposit $20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80" name="CustomShape 3"/>
          <p:cNvSpPr/>
          <p:nvPr/>
        </p:nvSpPr>
        <p:spPr>
          <a:xfrm>
            <a:off x="3380400" y="3749040"/>
            <a:ext cx="2285280" cy="547920"/>
          </a:xfrm>
          <a:custGeom>
            <a:avLst/>
            <a:gdLst/>
            <a:ahLst/>
            <a:rect l="l" t="t" r="r" b="b"/>
            <a:pathLst>
              <a:path w="6352" h="1525">
                <a:moveTo>
                  <a:pt x="536" y="0"/>
                </a:moveTo>
                <a:lnTo>
                  <a:pt x="6351" y="0"/>
                </a:lnTo>
                <a:lnTo>
                  <a:pt x="5815" y="1524"/>
                </a:lnTo>
                <a:lnTo>
                  <a:pt x="0" y="1524"/>
                </a:lnTo>
                <a:lnTo>
                  <a:pt x="536" y="0"/>
                </a:lnTo>
              </a:path>
            </a:pathLst>
          </a:custGeom>
          <a:solidFill>
            <a:srgbClr val="bce4e5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Bob: withdraw $10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81" name="CustomShape 4"/>
          <p:cNvSpPr/>
          <p:nvPr/>
        </p:nvSpPr>
        <p:spPr>
          <a:xfrm>
            <a:off x="5682960" y="3746520"/>
            <a:ext cx="2468160" cy="547920"/>
          </a:xfrm>
          <a:custGeom>
            <a:avLst/>
            <a:gdLst/>
            <a:ahLst/>
            <a:rect l="l" t="t" r="r" b="b"/>
            <a:pathLst>
              <a:path w="6859" h="1525">
                <a:moveTo>
                  <a:pt x="578" y="0"/>
                </a:moveTo>
                <a:lnTo>
                  <a:pt x="6858" y="0"/>
                </a:lnTo>
                <a:lnTo>
                  <a:pt x="6280" y="1524"/>
                </a:lnTo>
                <a:lnTo>
                  <a:pt x="0" y="1524"/>
                </a:lnTo>
                <a:lnTo>
                  <a:pt x="578" y="0"/>
                </a:lnTo>
              </a:path>
            </a:pathLst>
          </a:custGeom>
          <a:solidFill>
            <a:srgbClr val="e0efd4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Alice: transfer $5 Bob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82" name="CustomShape 5"/>
          <p:cNvSpPr/>
          <p:nvPr/>
        </p:nvSpPr>
        <p:spPr>
          <a:xfrm>
            <a:off x="3380760" y="1463040"/>
            <a:ext cx="2285280" cy="547920"/>
          </a:xfrm>
          <a:custGeom>
            <a:avLst/>
            <a:gdLst/>
            <a:ahLst/>
            <a:rect l="l" t="t" r="r" b="b"/>
            <a:pathLst>
              <a:path w="6352" h="1525">
                <a:moveTo>
                  <a:pt x="536" y="0"/>
                </a:moveTo>
                <a:lnTo>
                  <a:pt x="6351" y="0"/>
                </a:lnTo>
                <a:lnTo>
                  <a:pt x="5815" y="1524"/>
                </a:lnTo>
                <a:lnTo>
                  <a:pt x="0" y="1524"/>
                </a:lnTo>
                <a:lnTo>
                  <a:pt x="536" y="0"/>
                </a:lnTo>
              </a:path>
            </a:pathLst>
          </a:custGeom>
          <a:solidFill>
            <a:srgbClr val="cccccc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Bob: withdraw $10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83" name="CustomShape 6"/>
          <p:cNvSpPr/>
          <p:nvPr/>
        </p:nvSpPr>
        <p:spPr>
          <a:xfrm>
            <a:off x="3381120" y="2103120"/>
            <a:ext cx="2285280" cy="547920"/>
          </a:xfrm>
          <a:custGeom>
            <a:avLst/>
            <a:gdLst/>
            <a:ahLst/>
            <a:rect l="l" t="t" r="r" b="b"/>
            <a:pathLst>
              <a:path w="6352" h="1525">
                <a:moveTo>
                  <a:pt x="536" y="0"/>
                </a:moveTo>
                <a:lnTo>
                  <a:pt x="6351" y="0"/>
                </a:lnTo>
                <a:lnTo>
                  <a:pt x="5815" y="1524"/>
                </a:lnTo>
                <a:lnTo>
                  <a:pt x="0" y="1524"/>
                </a:lnTo>
                <a:lnTo>
                  <a:pt x="536" y="0"/>
                </a:lnTo>
              </a:path>
            </a:pathLst>
          </a:custGeom>
          <a:solidFill>
            <a:srgbClr val="cccccc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Alice: transfer $5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84" name="CustomShape 7"/>
          <p:cNvSpPr/>
          <p:nvPr/>
        </p:nvSpPr>
        <p:spPr>
          <a:xfrm>
            <a:off x="1006200" y="2103120"/>
            <a:ext cx="2285280" cy="547920"/>
          </a:xfrm>
          <a:custGeom>
            <a:avLst/>
            <a:gdLst/>
            <a:ahLst/>
            <a:rect l="l" t="t" r="r" b="b"/>
            <a:pathLst>
              <a:path w="6352" h="1525">
                <a:moveTo>
                  <a:pt x="536" y="0"/>
                </a:moveTo>
                <a:lnTo>
                  <a:pt x="6351" y="0"/>
                </a:lnTo>
                <a:lnTo>
                  <a:pt x="5815" y="1524"/>
                </a:lnTo>
                <a:lnTo>
                  <a:pt x="0" y="1524"/>
                </a:lnTo>
                <a:lnTo>
                  <a:pt x="536" y="0"/>
                </a:lnTo>
              </a:path>
            </a:pathLst>
          </a:custGeom>
          <a:solidFill>
            <a:srgbClr val="cccccc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Alice: deposit $20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85" name="CustomShape 8"/>
          <p:cNvSpPr/>
          <p:nvPr/>
        </p:nvSpPr>
        <p:spPr>
          <a:xfrm>
            <a:off x="5682960" y="2103120"/>
            <a:ext cx="2285280" cy="547920"/>
          </a:xfrm>
          <a:custGeom>
            <a:avLst/>
            <a:gdLst/>
            <a:ahLst/>
            <a:rect l="l" t="t" r="r" b="b"/>
            <a:pathLst>
              <a:path w="6352" h="1525">
                <a:moveTo>
                  <a:pt x="536" y="0"/>
                </a:moveTo>
                <a:lnTo>
                  <a:pt x="6351" y="0"/>
                </a:lnTo>
                <a:lnTo>
                  <a:pt x="5815" y="1524"/>
                </a:lnTo>
                <a:lnTo>
                  <a:pt x="0" y="1524"/>
                </a:lnTo>
                <a:lnTo>
                  <a:pt x="536" y="0"/>
                </a:lnTo>
              </a:path>
            </a:pathLst>
          </a:custGeom>
          <a:solidFill>
            <a:srgbClr val="cccccc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Alice: transfer $5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86" name="CustomShape 9"/>
          <p:cNvSpPr/>
          <p:nvPr/>
        </p:nvSpPr>
        <p:spPr>
          <a:xfrm rot="16200000">
            <a:off x="4066200" y="2789640"/>
            <a:ext cx="1096560" cy="822240"/>
          </a:xfrm>
          <a:custGeom>
            <a:avLst/>
            <a:gdLst/>
            <a:ahLst/>
            <a:rect l="l" t="t" r="r" b="b"/>
            <a:pathLst>
              <a:path w="3050" h="2288">
                <a:moveTo>
                  <a:pt x="3049" y="571"/>
                </a:moveTo>
                <a:lnTo>
                  <a:pt x="762" y="571"/>
                </a:lnTo>
                <a:lnTo>
                  <a:pt x="762" y="0"/>
                </a:lnTo>
                <a:lnTo>
                  <a:pt x="0" y="1143"/>
                </a:lnTo>
                <a:lnTo>
                  <a:pt x="762" y="2287"/>
                </a:lnTo>
                <a:lnTo>
                  <a:pt x="762" y="1715"/>
                </a:lnTo>
                <a:lnTo>
                  <a:pt x="3049" y="1715"/>
                </a:lnTo>
                <a:lnTo>
                  <a:pt x="3049" y="571"/>
                </a:lnTo>
              </a:path>
            </a:pathLst>
          </a:custGeom>
          <a:solidFill>
            <a:srgbClr val="cccccc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Decide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87" name="CustomShape 10"/>
          <p:cNvSpPr/>
          <p:nvPr/>
        </p:nvSpPr>
        <p:spPr>
          <a:xfrm rot="16200000">
            <a:off x="1600200" y="2789640"/>
            <a:ext cx="1096560" cy="822240"/>
          </a:xfrm>
          <a:custGeom>
            <a:avLst/>
            <a:gdLst/>
            <a:ahLst/>
            <a:rect l="l" t="t" r="r" b="b"/>
            <a:pathLst>
              <a:path w="3050" h="2288">
                <a:moveTo>
                  <a:pt x="3049" y="571"/>
                </a:moveTo>
                <a:lnTo>
                  <a:pt x="762" y="571"/>
                </a:lnTo>
                <a:lnTo>
                  <a:pt x="762" y="0"/>
                </a:lnTo>
                <a:lnTo>
                  <a:pt x="0" y="1143"/>
                </a:lnTo>
                <a:lnTo>
                  <a:pt x="762" y="2287"/>
                </a:lnTo>
                <a:lnTo>
                  <a:pt x="762" y="1715"/>
                </a:lnTo>
                <a:lnTo>
                  <a:pt x="3049" y="1715"/>
                </a:lnTo>
                <a:lnTo>
                  <a:pt x="3049" y="571"/>
                </a:lnTo>
              </a:path>
            </a:pathLst>
          </a:custGeom>
          <a:solidFill>
            <a:srgbClr val="cccccc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Decide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88" name="CustomShape 11"/>
          <p:cNvSpPr/>
          <p:nvPr/>
        </p:nvSpPr>
        <p:spPr>
          <a:xfrm rot="16200000">
            <a:off x="6277320" y="2789640"/>
            <a:ext cx="1096560" cy="822240"/>
          </a:xfrm>
          <a:custGeom>
            <a:avLst/>
            <a:gdLst/>
            <a:ahLst/>
            <a:rect l="l" t="t" r="r" b="b"/>
            <a:pathLst>
              <a:path w="3050" h="2288">
                <a:moveTo>
                  <a:pt x="3049" y="571"/>
                </a:moveTo>
                <a:lnTo>
                  <a:pt x="762" y="571"/>
                </a:lnTo>
                <a:lnTo>
                  <a:pt x="762" y="0"/>
                </a:lnTo>
                <a:lnTo>
                  <a:pt x="0" y="1143"/>
                </a:lnTo>
                <a:lnTo>
                  <a:pt x="762" y="2287"/>
                </a:lnTo>
                <a:lnTo>
                  <a:pt x="762" y="1715"/>
                </a:lnTo>
                <a:lnTo>
                  <a:pt x="3049" y="1715"/>
                </a:lnTo>
                <a:lnTo>
                  <a:pt x="3049" y="571"/>
                </a:lnTo>
              </a:path>
            </a:pathLst>
          </a:custGeom>
          <a:solidFill>
            <a:srgbClr val="cccccc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Decide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89" name="CustomShape 12"/>
          <p:cNvSpPr/>
          <p:nvPr/>
        </p:nvSpPr>
        <p:spPr>
          <a:xfrm>
            <a:off x="548640" y="3383280"/>
            <a:ext cx="9143280" cy="111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7200" spc="-1" strike="noStrike">
                <a:solidFill>
                  <a:srgbClr val="000000"/>
                </a:solidFill>
                <a:latin typeface="Arial"/>
                <a:ea typeface="DejaVu Sans"/>
              </a:rPr>
              <a:t>[         ,        ,         , ...]</a:t>
            </a:r>
            <a:endParaRPr b="0" lang="en-US" sz="7200" spc="-1" strike="noStrike">
              <a:latin typeface="Arial"/>
            </a:endParaRPr>
          </a:p>
        </p:txBody>
      </p:sp>
      <p:sp>
        <p:nvSpPr>
          <p:cNvPr id="490" name="CustomShape 13"/>
          <p:cNvSpPr/>
          <p:nvPr/>
        </p:nvSpPr>
        <p:spPr>
          <a:xfrm rot="16200000">
            <a:off x="-44280" y="1874520"/>
            <a:ext cx="116748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proposals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91" name="CustomShape 14"/>
          <p:cNvSpPr/>
          <p:nvPr/>
        </p:nvSpPr>
        <p:spPr>
          <a:xfrm rot="16200000">
            <a:off x="-265680" y="3757320"/>
            <a:ext cx="164916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decided inputs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249" dur="indefinite" restart="never" nodeType="tmRoot">
          <p:childTnLst>
            <p:seq>
              <p:cTn id="2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Multipaxos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93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Decide each slot in the input sequence separately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Can execute through the prefix of decided slots</a:t>
            </a: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251" dur="indefinite" restart="never" nodeType="tmRoot">
          <p:childTnLst>
            <p:seq>
              <p:cTn id="2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CustomShape 1"/>
          <p:cNvSpPr/>
          <p:nvPr/>
        </p:nvSpPr>
        <p:spPr>
          <a:xfrm>
            <a:off x="504000" y="548640"/>
            <a:ext cx="9070560" cy="68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ourier New"/>
                <a:ea typeface="Noto Sans CJK SC Regular"/>
              </a:rPr>
              <a:t>[ _ , _ , _ , _ , _ , _ , _ , _ , _ , _ , ...]</a:t>
            </a:r>
            <a:endParaRPr b="0" lang="en-US" sz="3200" spc="-1" strike="noStrike">
              <a:latin typeface="Arial"/>
            </a:endParaRPr>
          </a:p>
        </p:txBody>
      </p:sp>
      <p:grpSp>
        <p:nvGrpSpPr>
          <p:cNvPr id="495" name="Group 2"/>
          <p:cNvGrpSpPr/>
          <p:nvPr/>
        </p:nvGrpSpPr>
        <p:grpSpPr>
          <a:xfrm>
            <a:off x="1097280" y="1144440"/>
            <a:ext cx="4590000" cy="800280"/>
            <a:chOff x="1097280" y="1144440"/>
            <a:chExt cx="4590000" cy="800280"/>
          </a:xfrm>
        </p:grpSpPr>
        <p:sp>
          <p:nvSpPr>
            <p:cNvPr id="496" name="CustomShape 3"/>
            <p:cNvSpPr/>
            <p:nvPr/>
          </p:nvSpPr>
          <p:spPr>
            <a:xfrm rot="16200000">
              <a:off x="2560320" y="-318240"/>
              <a:ext cx="364680" cy="3290760"/>
            </a:xfrm>
            <a:custGeom>
              <a:avLst/>
              <a:gdLst/>
              <a:ahLst/>
              <a:rect l="l" t="t" r="r" b="b"/>
              <a:pathLst>
                <a:path w="1018" h="9146">
                  <a:moveTo>
                    <a:pt x="1017" y="0"/>
                  </a:moveTo>
                  <a:cubicBezTo>
                    <a:pt x="762" y="0"/>
                    <a:pt x="508" y="381"/>
                    <a:pt x="508" y="762"/>
                  </a:cubicBezTo>
                  <a:lnTo>
                    <a:pt x="508" y="3810"/>
                  </a:lnTo>
                  <a:cubicBezTo>
                    <a:pt x="508" y="4191"/>
                    <a:pt x="254" y="4572"/>
                    <a:pt x="0" y="4572"/>
                  </a:cubicBezTo>
                  <a:cubicBezTo>
                    <a:pt x="254" y="4572"/>
                    <a:pt x="508" y="4953"/>
                    <a:pt x="508" y="5334"/>
                  </a:cubicBezTo>
                  <a:lnTo>
                    <a:pt x="508" y="8382"/>
                  </a:lnTo>
                  <a:cubicBezTo>
                    <a:pt x="508" y="8763"/>
                    <a:pt x="762" y="9145"/>
                    <a:pt x="1017" y="9145"/>
                  </a:cubicBezTo>
                </a:path>
              </a:pathLst>
            </a:custGeom>
            <a:noFill/>
            <a:ln w="36720">
              <a:solidFill>
                <a:srgbClr val="3465a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7" name="CustomShape 4"/>
            <p:cNvSpPr/>
            <p:nvPr/>
          </p:nvSpPr>
          <p:spPr>
            <a:xfrm>
              <a:off x="1463040" y="1599480"/>
              <a:ext cx="4224240" cy="3452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Leader 1 allocates, prepares these slots</a:t>
              </a:r>
              <a:endParaRPr b="0" lang="en-US" sz="1800" spc="-1" strike="noStrike">
                <a:latin typeface="Arial"/>
              </a:endParaRPr>
            </a:p>
          </p:txBody>
        </p:sp>
      </p:grpSp>
      <p:sp>
        <p:nvSpPr>
          <p:cNvPr id="498" name="CustomShape 5"/>
          <p:cNvSpPr/>
          <p:nvPr/>
        </p:nvSpPr>
        <p:spPr>
          <a:xfrm>
            <a:off x="504360" y="1233720"/>
            <a:ext cx="9070560" cy="68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ourier New"/>
                <a:ea typeface="Noto Sans CJK SC Regular"/>
              </a:rPr>
              <a:t>[ X , Y , W , _ , _ , _ , _ , _ , _ , _ , ...]</a:t>
            </a:r>
            <a:endParaRPr b="0" lang="en-US" sz="3200" spc="-1" strike="noStrike">
              <a:latin typeface="Arial"/>
            </a:endParaRPr>
          </a:p>
        </p:txBody>
      </p:sp>
      <p:grpSp>
        <p:nvGrpSpPr>
          <p:cNvPr id="499" name="Group 6"/>
          <p:cNvGrpSpPr/>
          <p:nvPr/>
        </p:nvGrpSpPr>
        <p:grpSpPr>
          <a:xfrm>
            <a:off x="1088280" y="1782000"/>
            <a:ext cx="3412080" cy="801360"/>
            <a:chOff x="1088280" y="1782000"/>
            <a:chExt cx="3412080" cy="801360"/>
          </a:xfrm>
        </p:grpSpPr>
        <p:sp>
          <p:nvSpPr>
            <p:cNvPr id="500" name="CustomShape 7"/>
            <p:cNvSpPr/>
            <p:nvPr/>
          </p:nvSpPr>
          <p:spPr>
            <a:xfrm rot="16200000">
              <a:off x="1824120" y="1045800"/>
              <a:ext cx="364680" cy="1836720"/>
            </a:xfrm>
            <a:custGeom>
              <a:avLst/>
              <a:gdLst/>
              <a:ahLst/>
              <a:rect l="l" t="t" r="r" b="b"/>
              <a:pathLst>
                <a:path w="1018" h="5107">
                  <a:moveTo>
                    <a:pt x="1017" y="0"/>
                  </a:moveTo>
                  <a:cubicBezTo>
                    <a:pt x="762" y="0"/>
                    <a:pt x="508" y="212"/>
                    <a:pt x="508" y="425"/>
                  </a:cubicBezTo>
                  <a:lnTo>
                    <a:pt x="508" y="2127"/>
                  </a:lnTo>
                  <a:cubicBezTo>
                    <a:pt x="508" y="2340"/>
                    <a:pt x="254" y="2553"/>
                    <a:pt x="0" y="2553"/>
                  </a:cubicBezTo>
                  <a:cubicBezTo>
                    <a:pt x="254" y="2553"/>
                    <a:pt x="508" y="2765"/>
                    <a:pt x="508" y="2978"/>
                  </a:cubicBezTo>
                  <a:lnTo>
                    <a:pt x="508" y="4680"/>
                  </a:lnTo>
                  <a:cubicBezTo>
                    <a:pt x="508" y="4893"/>
                    <a:pt x="762" y="5106"/>
                    <a:pt x="1017" y="5106"/>
                  </a:cubicBezTo>
                </a:path>
              </a:pathLst>
            </a:custGeom>
            <a:noFill/>
            <a:ln w="36720">
              <a:solidFill>
                <a:srgbClr val="3465a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1" name="CustomShape 8"/>
            <p:cNvSpPr/>
            <p:nvPr/>
          </p:nvSpPr>
          <p:spPr>
            <a:xfrm>
              <a:off x="1454040" y="2238120"/>
              <a:ext cx="3046320" cy="3452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Leader 1 commits some ops</a:t>
              </a:r>
              <a:endParaRPr b="0" lang="en-US" sz="1800" spc="-1" strike="noStrike">
                <a:latin typeface="Arial"/>
              </a:endParaRPr>
            </a:p>
          </p:txBody>
        </p:sp>
      </p:grpSp>
      <p:grpSp>
        <p:nvGrpSpPr>
          <p:cNvPr id="502" name="Group 9"/>
          <p:cNvGrpSpPr/>
          <p:nvPr/>
        </p:nvGrpSpPr>
        <p:grpSpPr>
          <a:xfrm>
            <a:off x="4558680" y="2142360"/>
            <a:ext cx="2732040" cy="926640"/>
            <a:chOff x="4558680" y="2142360"/>
            <a:chExt cx="2732040" cy="926640"/>
          </a:xfrm>
        </p:grpSpPr>
        <p:pic>
          <p:nvPicPr>
            <p:cNvPr id="503" name="" descr=""/>
            <p:cNvPicPr/>
            <p:nvPr/>
          </p:nvPicPr>
          <p:blipFill>
            <a:blip r:embed="rId1"/>
            <a:stretch/>
          </p:blipFill>
          <p:spPr>
            <a:xfrm>
              <a:off x="4558680" y="2142360"/>
              <a:ext cx="926640" cy="926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504" name="CustomShape 10"/>
            <p:cNvSpPr/>
            <p:nvPr/>
          </p:nvSpPr>
          <p:spPr>
            <a:xfrm>
              <a:off x="5486400" y="2723760"/>
              <a:ext cx="1804320" cy="3452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...and then dies.</a:t>
              </a:r>
              <a:endParaRPr b="0" lang="en-US" sz="1800" spc="-1" strike="noStrike">
                <a:latin typeface="Arial"/>
              </a:endParaRPr>
            </a:p>
          </p:txBody>
        </p:sp>
      </p:grpSp>
      <p:sp>
        <p:nvSpPr>
          <p:cNvPr id="505" name="CustomShape 11"/>
          <p:cNvSpPr/>
          <p:nvPr/>
        </p:nvSpPr>
        <p:spPr>
          <a:xfrm>
            <a:off x="504720" y="2134080"/>
            <a:ext cx="9070560" cy="68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ourier New"/>
                <a:ea typeface="Noto Sans CJK SC Regular"/>
              </a:rPr>
              <a:t>[ X , Y , W , _ , _ , _ , _ , _ , _ , _ , ...]</a:t>
            </a:r>
            <a:endParaRPr b="0" lang="en-US" sz="3200" spc="-1" strike="noStrike">
              <a:latin typeface="Arial"/>
            </a:endParaRPr>
          </a:p>
        </p:txBody>
      </p:sp>
      <p:grpSp>
        <p:nvGrpSpPr>
          <p:cNvPr id="506" name="Group 12"/>
          <p:cNvGrpSpPr/>
          <p:nvPr/>
        </p:nvGrpSpPr>
        <p:grpSpPr>
          <a:xfrm>
            <a:off x="4735800" y="2562120"/>
            <a:ext cx="4590000" cy="801360"/>
            <a:chOff x="4735800" y="2562120"/>
            <a:chExt cx="4590000" cy="801360"/>
          </a:xfrm>
        </p:grpSpPr>
        <p:sp>
          <p:nvSpPr>
            <p:cNvPr id="507" name="CustomShape 13"/>
            <p:cNvSpPr/>
            <p:nvPr/>
          </p:nvSpPr>
          <p:spPr>
            <a:xfrm rot="16200000">
              <a:off x="6198840" y="1099080"/>
              <a:ext cx="364680" cy="3290760"/>
            </a:xfrm>
            <a:custGeom>
              <a:avLst/>
              <a:gdLst/>
              <a:ahLst/>
              <a:rect l="l" t="t" r="r" b="b"/>
              <a:pathLst>
                <a:path w="1018" h="9146">
                  <a:moveTo>
                    <a:pt x="1017" y="0"/>
                  </a:moveTo>
                  <a:cubicBezTo>
                    <a:pt x="762" y="0"/>
                    <a:pt x="508" y="381"/>
                    <a:pt x="508" y="762"/>
                  </a:cubicBezTo>
                  <a:lnTo>
                    <a:pt x="508" y="3810"/>
                  </a:lnTo>
                  <a:cubicBezTo>
                    <a:pt x="508" y="4191"/>
                    <a:pt x="254" y="4572"/>
                    <a:pt x="0" y="4572"/>
                  </a:cubicBezTo>
                  <a:cubicBezTo>
                    <a:pt x="254" y="4572"/>
                    <a:pt x="508" y="4953"/>
                    <a:pt x="508" y="5334"/>
                  </a:cubicBezTo>
                  <a:lnTo>
                    <a:pt x="508" y="8382"/>
                  </a:lnTo>
                  <a:cubicBezTo>
                    <a:pt x="508" y="8763"/>
                    <a:pt x="762" y="9145"/>
                    <a:pt x="1017" y="9145"/>
                  </a:cubicBezTo>
                </a:path>
              </a:pathLst>
            </a:custGeom>
            <a:noFill/>
            <a:ln w="36720">
              <a:solidFill>
                <a:srgbClr val="3465a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8" name="CustomShape 14"/>
            <p:cNvSpPr/>
            <p:nvPr/>
          </p:nvSpPr>
          <p:spPr>
            <a:xfrm>
              <a:off x="5101560" y="3018240"/>
              <a:ext cx="4224240" cy="3452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Leader 2 allocates, prepares these slots</a:t>
              </a:r>
              <a:endParaRPr b="0" lang="en-US" sz="1800" spc="-1" strike="noStrike">
                <a:latin typeface="Arial"/>
              </a:endParaRPr>
            </a:p>
          </p:txBody>
        </p:sp>
      </p:grpSp>
      <p:sp>
        <p:nvSpPr>
          <p:cNvPr id="509" name="CustomShape 15"/>
          <p:cNvSpPr/>
          <p:nvPr/>
        </p:nvSpPr>
        <p:spPr>
          <a:xfrm>
            <a:off x="505080" y="2962080"/>
            <a:ext cx="9070560" cy="68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ourier New"/>
                <a:ea typeface="Noto Sans CJK SC Regular"/>
              </a:rPr>
              <a:t>[ X , Y , W , _ , _ , Z , V , _ , _ , _ , ...]</a:t>
            </a:r>
            <a:endParaRPr b="0" lang="en-US" sz="3200" spc="-1" strike="noStrike">
              <a:latin typeface="Arial"/>
            </a:endParaRPr>
          </a:p>
        </p:txBody>
      </p:sp>
      <p:grpSp>
        <p:nvGrpSpPr>
          <p:cNvPr id="510" name="Group 16"/>
          <p:cNvGrpSpPr/>
          <p:nvPr/>
        </p:nvGrpSpPr>
        <p:grpSpPr>
          <a:xfrm>
            <a:off x="3383280" y="3750120"/>
            <a:ext cx="5942520" cy="820800"/>
            <a:chOff x="3383280" y="3750120"/>
            <a:chExt cx="5942520" cy="820800"/>
          </a:xfrm>
        </p:grpSpPr>
        <p:sp>
          <p:nvSpPr>
            <p:cNvPr id="511" name="CustomShape 17"/>
            <p:cNvSpPr/>
            <p:nvPr/>
          </p:nvSpPr>
          <p:spPr>
            <a:xfrm rot="16200000">
              <a:off x="3849840" y="3283560"/>
              <a:ext cx="364680" cy="1297800"/>
            </a:xfrm>
            <a:custGeom>
              <a:avLst/>
              <a:gdLst/>
              <a:ahLst/>
              <a:rect l="l" t="t" r="r" b="b"/>
              <a:pathLst>
                <a:path w="1018" h="3610">
                  <a:moveTo>
                    <a:pt x="1017" y="0"/>
                  </a:moveTo>
                  <a:cubicBezTo>
                    <a:pt x="762" y="0"/>
                    <a:pt x="508" y="150"/>
                    <a:pt x="508" y="300"/>
                  </a:cubicBezTo>
                  <a:lnTo>
                    <a:pt x="508" y="1503"/>
                  </a:lnTo>
                  <a:cubicBezTo>
                    <a:pt x="508" y="1654"/>
                    <a:pt x="254" y="1804"/>
                    <a:pt x="0" y="1804"/>
                  </a:cubicBezTo>
                  <a:cubicBezTo>
                    <a:pt x="254" y="1804"/>
                    <a:pt x="508" y="1954"/>
                    <a:pt x="508" y="2105"/>
                  </a:cubicBezTo>
                  <a:lnTo>
                    <a:pt x="508" y="3308"/>
                  </a:lnTo>
                  <a:cubicBezTo>
                    <a:pt x="508" y="3458"/>
                    <a:pt x="762" y="3609"/>
                    <a:pt x="1017" y="3609"/>
                  </a:cubicBezTo>
                </a:path>
              </a:pathLst>
            </a:custGeom>
            <a:noFill/>
            <a:ln w="36720">
              <a:solidFill>
                <a:srgbClr val="3465a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2" name="CustomShape 18"/>
            <p:cNvSpPr/>
            <p:nvPr/>
          </p:nvSpPr>
          <p:spPr>
            <a:xfrm>
              <a:off x="3749040" y="4206240"/>
              <a:ext cx="557676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… 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but they can’t execute until these holes are filled!</a:t>
              </a:r>
              <a:endParaRPr b="0" lang="en-US" sz="1800" spc="-1" strike="noStrike">
                <a:latin typeface="Arial"/>
              </a:endParaRPr>
            </a:p>
          </p:txBody>
        </p:sp>
      </p:grpSp>
      <p:grpSp>
        <p:nvGrpSpPr>
          <p:cNvPr id="513" name="Group 19"/>
          <p:cNvGrpSpPr/>
          <p:nvPr/>
        </p:nvGrpSpPr>
        <p:grpSpPr>
          <a:xfrm>
            <a:off x="4727160" y="3365640"/>
            <a:ext cx="3666600" cy="801360"/>
            <a:chOff x="4727160" y="3365640"/>
            <a:chExt cx="3666600" cy="801360"/>
          </a:xfrm>
        </p:grpSpPr>
        <p:sp>
          <p:nvSpPr>
            <p:cNvPr id="514" name="CustomShape 20"/>
            <p:cNvSpPr/>
            <p:nvPr/>
          </p:nvSpPr>
          <p:spPr>
            <a:xfrm rot="16200000">
              <a:off x="5193720" y="2899080"/>
              <a:ext cx="364680" cy="1297800"/>
            </a:xfrm>
            <a:custGeom>
              <a:avLst/>
              <a:gdLst/>
              <a:ahLst/>
              <a:rect l="l" t="t" r="r" b="b"/>
              <a:pathLst>
                <a:path w="1018" h="3610">
                  <a:moveTo>
                    <a:pt x="1017" y="0"/>
                  </a:moveTo>
                  <a:cubicBezTo>
                    <a:pt x="762" y="0"/>
                    <a:pt x="508" y="150"/>
                    <a:pt x="508" y="300"/>
                  </a:cubicBezTo>
                  <a:lnTo>
                    <a:pt x="508" y="1503"/>
                  </a:lnTo>
                  <a:cubicBezTo>
                    <a:pt x="508" y="1654"/>
                    <a:pt x="254" y="1804"/>
                    <a:pt x="0" y="1804"/>
                  </a:cubicBezTo>
                  <a:cubicBezTo>
                    <a:pt x="254" y="1804"/>
                    <a:pt x="508" y="1954"/>
                    <a:pt x="508" y="2105"/>
                  </a:cubicBezTo>
                  <a:lnTo>
                    <a:pt x="508" y="3308"/>
                  </a:lnTo>
                  <a:cubicBezTo>
                    <a:pt x="508" y="3458"/>
                    <a:pt x="762" y="3609"/>
                    <a:pt x="1017" y="3609"/>
                  </a:cubicBezTo>
                </a:path>
              </a:pathLst>
            </a:custGeom>
            <a:noFill/>
            <a:ln w="36720">
              <a:solidFill>
                <a:srgbClr val="3465a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5" name="CustomShape 21"/>
            <p:cNvSpPr/>
            <p:nvPr/>
          </p:nvSpPr>
          <p:spPr>
            <a:xfrm>
              <a:off x="5092920" y="3821760"/>
              <a:ext cx="3300840" cy="3452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Leader 2 starts committing ops</a:t>
              </a:r>
              <a:endParaRPr b="0" lang="en-US" sz="1800" spc="-1" strike="noStrike">
                <a:latin typeface="Arial"/>
              </a:endParaRPr>
            </a:p>
          </p:txBody>
        </p:sp>
      </p:grpSp>
      <p:sp>
        <p:nvSpPr>
          <p:cNvPr id="516" name="CustomShape 22"/>
          <p:cNvSpPr/>
          <p:nvPr/>
        </p:nvSpPr>
        <p:spPr>
          <a:xfrm>
            <a:off x="505080" y="3704040"/>
            <a:ext cx="9070560" cy="68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ourier New"/>
                <a:ea typeface="Noto Sans CJK SC Regular"/>
              </a:rPr>
              <a:t>[ X , Y , W , ∅ , ∅ , Z , V , _ , _ , _ , ...]</a:t>
            </a:r>
            <a:endParaRPr b="0" lang="en-US" sz="3200" spc="-1" strike="noStrike">
              <a:latin typeface="Arial"/>
            </a:endParaRPr>
          </a:p>
        </p:txBody>
      </p:sp>
      <p:grpSp>
        <p:nvGrpSpPr>
          <p:cNvPr id="517" name="Group 23"/>
          <p:cNvGrpSpPr/>
          <p:nvPr/>
        </p:nvGrpSpPr>
        <p:grpSpPr>
          <a:xfrm>
            <a:off x="3374280" y="4172760"/>
            <a:ext cx="6225840" cy="1057320"/>
            <a:chOff x="3374280" y="4172760"/>
            <a:chExt cx="6225840" cy="1057320"/>
          </a:xfrm>
        </p:grpSpPr>
        <p:sp>
          <p:nvSpPr>
            <p:cNvPr id="518" name="CustomShape 24"/>
            <p:cNvSpPr/>
            <p:nvPr/>
          </p:nvSpPr>
          <p:spPr>
            <a:xfrm rot="16200000">
              <a:off x="3840840" y="3706200"/>
              <a:ext cx="364680" cy="1297800"/>
            </a:xfrm>
            <a:custGeom>
              <a:avLst/>
              <a:gdLst/>
              <a:ahLst/>
              <a:rect l="l" t="t" r="r" b="b"/>
              <a:pathLst>
                <a:path w="1018" h="3610">
                  <a:moveTo>
                    <a:pt x="1017" y="0"/>
                  </a:moveTo>
                  <a:cubicBezTo>
                    <a:pt x="762" y="0"/>
                    <a:pt x="508" y="150"/>
                    <a:pt x="508" y="300"/>
                  </a:cubicBezTo>
                  <a:lnTo>
                    <a:pt x="508" y="1503"/>
                  </a:lnTo>
                  <a:cubicBezTo>
                    <a:pt x="508" y="1654"/>
                    <a:pt x="254" y="1804"/>
                    <a:pt x="0" y="1804"/>
                  </a:cubicBezTo>
                  <a:cubicBezTo>
                    <a:pt x="254" y="1804"/>
                    <a:pt x="508" y="1954"/>
                    <a:pt x="508" y="2105"/>
                  </a:cubicBezTo>
                  <a:lnTo>
                    <a:pt x="508" y="3308"/>
                  </a:lnTo>
                  <a:cubicBezTo>
                    <a:pt x="508" y="3458"/>
                    <a:pt x="762" y="3609"/>
                    <a:pt x="1017" y="3609"/>
                  </a:cubicBezTo>
                </a:path>
              </a:pathLst>
            </a:custGeom>
            <a:noFill/>
            <a:ln w="36720">
              <a:solidFill>
                <a:srgbClr val="3465a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9" name="CustomShape 25"/>
            <p:cNvSpPr/>
            <p:nvPr/>
          </p:nvSpPr>
          <p:spPr>
            <a:xfrm>
              <a:off x="3740040" y="4628880"/>
              <a:ext cx="5860080" cy="601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Leader 2 backfills holes with decided values or no-ops</a:t>
              </a:r>
              <a:endParaRPr b="0" lang="en-US" sz="1800" spc="-1" strike="noStrike">
                <a:latin typeface="Arial"/>
              </a:endParaRPr>
            </a:p>
          </p:txBody>
        </p:sp>
      </p:grpSp>
      <p:sp>
        <p:nvSpPr>
          <p:cNvPr id="520" name="CustomShape 26"/>
          <p:cNvSpPr/>
          <p:nvPr/>
        </p:nvSpPr>
        <p:spPr>
          <a:xfrm rot="21393000">
            <a:off x="5643720" y="752040"/>
            <a:ext cx="2376360" cy="913320"/>
          </a:xfrm>
          <a:prstGeom prst="horizontalScroll">
            <a:avLst>
              <a:gd name="adj" fmla="val 12500"/>
            </a:avLst>
          </a:prstGeom>
          <a:solidFill>
            <a:srgbClr val="fffbcc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Prepare doesn’t</a:t>
            </a:r>
            <a:br/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depend on values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21" name="CustomShape 27"/>
          <p:cNvSpPr/>
          <p:nvPr/>
        </p:nvSpPr>
        <p:spPr>
          <a:xfrm rot="21395400">
            <a:off x="6881760" y="1258560"/>
            <a:ext cx="2376360" cy="913320"/>
          </a:xfrm>
          <a:prstGeom prst="horizontalScroll">
            <a:avLst>
              <a:gd name="adj" fmla="val 12500"/>
            </a:avLst>
          </a:prstGeom>
          <a:solidFill>
            <a:srgbClr val="fffbcc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Prepare whole range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with one message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253" dur="indefinite" restart="never" nodeType="tmRoot">
          <p:childTnLst>
            <p:seq>
              <p:cTn id="254" dur="indefinite" nodeType="mainSeq">
                <p:childTnLst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"/>
                            </p:stCondLst>
                            <p:childTnLst>
                              <p:par>
                                <p:cTn id="290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"/>
                            </p:stCondLst>
                            <p:childTnLst>
                              <p:par>
                                <p:cTn id="293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"/>
                            </p:stCondLst>
                            <p:childTnLst>
                              <p:par>
                                <p:cTn id="300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2"/>
                            </p:stCondLst>
                            <p:childTnLst>
                              <p:par>
                                <p:cTn id="303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"/>
                            </p:stCondLst>
                            <p:childTnLst>
                              <p:par>
                                <p:cTn id="316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CustomShape 1"/>
          <p:cNvSpPr/>
          <p:nvPr/>
        </p:nvSpPr>
        <p:spPr>
          <a:xfrm>
            <a:off x="504000" y="201600"/>
            <a:ext cx="9070560" cy="99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Determinism</a:t>
            </a:r>
            <a:br/>
            <a:r>
              <a:rPr b="0" i="1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a practical challenge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523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Make the program deterministic</a:t>
            </a:r>
            <a:endParaRPr b="0" lang="en-US" sz="3200" spc="-1" strike="noStrike">
              <a:latin typeface="Arial"/>
            </a:endParaRPr>
          </a:p>
          <a:p>
            <a:pPr lvl="1" marL="864000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Use PRNGs with consistent seed</a:t>
            </a:r>
            <a:endParaRPr b="0" lang="en-US" sz="2800" spc="-1" strike="noStrike">
              <a:latin typeface="Arial"/>
            </a:endParaRPr>
          </a:p>
          <a:p>
            <a:pPr lvl="1" marL="864000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Can’t call the clock!</a:t>
            </a:r>
            <a:br/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Time comes from Paxos inputs.</a:t>
            </a:r>
            <a:endParaRPr b="0" lang="en-US" sz="2800" spc="-1" strike="noStrike">
              <a:latin typeface="Arial"/>
            </a:endParaRPr>
          </a:p>
          <a:p>
            <a:pPr lvl="1" marL="864000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All libraries must be deterministic</a:t>
            </a:r>
            <a:endParaRPr b="0" lang="en-US" sz="2800" spc="-1" strike="noStrike">
              <a:latin typeface="Arial"/>
            </a:endParaRPr>
          </a:p>
          <a:p>
            <a:pPr lvl="2" marL="1296000" indent="-286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Exposed malloc pointers, exposed hash table fills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524" name="" descr=""/>
          <p:cNvPicPr/>
          <p:nvPr/>
        </p:nvPicPr>
        <p:blipFill>
          <a:blip r:embed="rId1"/>
          <a:stretch/>
        </p:blipFill>
        <p:spPr>
          <a:xfrm>
            <a:off x="6956280" y="1828800"/>
            <a:ext cx="1181160" cy="837360"/>
          </a:xfrm>
          <a:prstGeom prst="rect">
            <a:avLst/>
          </a:prstGeom>
          <a:ln>
            <a:noFill/>
          </a:ln>
        </p:spPr>
      </p:pic>
      <p:pic>
        <p:nvPicPr>
          <p:cNvPr id="525" name="" descr=""/>
          <p:cNvPicPr/>
          <p:nvPr/>
        </p:nvPicPr>
        <p:blipFill>
          <a:blip r:embed="rId2"/>
          <a:stretch/>
        </p:blipFill>
        <p:spPr>
          <a:xfrm>
            <a:off x="6514560" y="2651760"/>
            <a:ext cx="708480" cy="919800"/>
          </a:xfrm>
          <a:prstGeom prst="rect">
            <a:avLst/>
          </a:prstGeom>
          <a:ln>
            <a:noFill/>
          </a:ln>
        </p:spPr>
      </p:pic>
      <p:pic>
        <p:nvPicPr>
          <p:cNvPr id="526" name="" descr=""/>
          <p:cNvPicPr/>
          <p:nvPr/>
        </p:nvPicPr>
        <p:blipFill>
          <a:blip r:embed="rId3"/>
          <a:stretch/>
        </p:blipFill>
        <p:spPr>
          <a:xfrm>
            <a:off x="8503920" y="3539520"/>
            <a:ext cx="1126440" cy="1031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20" dur="indefinite" restart="never" nodeType="tmRoot">
          <p:childTnLst>
            <p:seq>
              <p:cTn id="321" dur="indefinite" nodeType="mainSeq">
                <p:childTnLst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Determinism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28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Or, accept a nondeterministic program.</a:t>
            </a:r>
            <a:br/>
            <a:br/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Execute it once before consensus</a:t>
            </a:r>
            <a:br/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and decide on the state update.</a:t>
            </a: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342" dur="indefinite" restart="never" nodeType="tmRoot">
          <p:childTnLst>
            <p:seq>
              <p:cTn id="34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504000" y="201168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One-shot Paxos: solving </a:t>
            </a:r>
            <a:r>
              <a:rPr b="0" i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consensus</a:t>
            </a:r>
            <a:endParaRPr b="0" lang="en-US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b2b2b2"/>
                </a:solidFill>
                <a:latin typeface="Arial"/>
                <a:ea typeface="DejaVu Sans"/>
              </a:rPr>
              <a:t>Multipaxos: Efficient state machine replication</a:t>
            </a: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Consensus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Get N nodes to agree on a value</a:t>
            </a:r>
            <a:endParaRPr b="0" lang="en-US" sz="32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{false, true}</a:t>
            </a:r>
            <a:endParaRPr b="0" lang="en-US" sz="28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{1, 2, 3, ...}</a:t>
            </a:r>
            <a:endParaRPr b="0" lang="en-US" sz="28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{“attack at dawn”, “retreat at dawn”}</a:t>
            </a: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2"/>
          <p:cNvSpPr/>
          <p:nvPr/>
        </p:nvSpPr>
        <p:spPr>
          <a:xfrm>
            <a:off x="6035040" y="1280160"/>
            <a:ext cx="2285280" cy="456480"/>
          </a:xfrm>
          <a:prstGeom prst="wedgeRoundRectCallout">
            <a:avLst>
              <a:gd name="adj1" fmla="val -54611"/>
              <a:gd name="adj2" fmla="val 80995"/>
              <a:gd name="adj3" fmla="val 16667"/>
            </a:avLst>
          </a:prstGeom>
          <a:solidFill>
            <a:srgbClr val="f7a19a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Let’s get pizza!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6583680" y="3474720"/>
            <a:ext cx="2285280" cy="456480"/>
          </a:xfrm>
          <a:prstGeom prst="wedgeRoundRectCallout">
            <a:avLst>
              <a:gd name="adj1" fmla="val -54611"/>
              <a:gd name="adj2" fmla="val 80995"/>
              <a:gd name="adj3" fmla="val 16667"/>
            </a:avLst>
          </a:prstGeom>
          <a:solidFill>
            <a:srgbClr val="c2e0ae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Let’s get burgers!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7" name="CustomShape 4"/>
          <p:cNvSpPr/>
          <p:nvPr/>
        </p:nvSpPr>
        <p:spPr>
          <a:xfrm>
            <a:off x="548640" y="2560320"/>
            <a:ext cx="2285280" cy="456480"/>
          </a:xfrm>
          <a:prstGeom prst="wedgeRoundRectCallout">
            <a:avLst>
              <a:gd name="adj1" fmla="val 31939"/>
              <a:gd name="adj2" fmla="val 96259"/>
              <a:gd name="adj3" fmla="val 16667"/>
            </a:avLst>
          </a:prstGeom>
          <a:solidFill>
            <a:srgbClr val="adc5e7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Let’s get teriyaki!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68" name="" descr=""/>
          <p:cNvPicPr/>
          <p:nvPr/>
        </p:nvPicPr>
        <p:blipFill>
          <a:blip r:embed="rId1"/>
          <a:stretch/>
        </p:blipFill>
        <p:spPr>
          <a:xfrm>
            <a:off x="2286000" y="3187080"/>
            <a:ext cx="927000" cy="927000"/>
          </a:xfrm>
          <a:prstGeom prst="rect">
            <a:avLst/>
          </a:prstGeom>
          <a:ln>
            <a:noFill/>
          </a:ln>
        </p:spPr>
      </p:pic>
      <p:pic>
        <p:nvPicPr>
          <p:cNvPr id="169" name="" descr=""/>
          <p:cNvPicPr/>
          <p:nvPr/>
        </p:nvPicPr>
        <p:blipFill>
          <a:blip r:embed="rId2"/>
          <a:stretch/>
        </p:blipFill>
        <p:spPr>
          <a:xfrm>
            <a:off x="5015880" y="1632600"/>
            <a:ext cx="927000" cy="927000"/>
          </a:xfrm>
          <a:prstGeom prst="rect">
            <a:avLst/>
          </a:prstGeom>
          <a:ln>
            <a:noFill/>
          </a:ln>
        </p:spPr>
      </p:pic>
      <p:pic>
        <p:nvPicPr>
          <p:cNvPr id="170" name="" descr=""/>
          <p:cNvPicPr/>
          <p:nvPr/>
        </p:nvPicPr>
        <p:blipFill>
          <a:blip r:embed="rId3"/>
          <a:stretch/>
        </p:blipFill>
        <p:spPr>
          <a:xfrm>
            <a:off x="5577840" y="3827160"/>
            <a:ext cx="927000" cy="927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" descr=""/>
          <p:cNvPicPr/>
          <p:nvPr/>
        </p:nvPicPr>
        <p:blipFill>
          <a:blip r:embed="rId1"/>
          <a:stretch/>
        </p:blipFill>
        <p:spPr>
          <a:xfrm>
            <a:off x="2286000" y="3187080"/>
            <a:ext cx="927000" cy="927000"/>
          </a:xfrm>
          <a:prstGeom prst="rect">
            <a:avLst/>
          </a:prstGeom>
          <a:ln>
            <a:noFill/>
          </a:ln>
        </p:spPr>
      </p:pic>
      <p:sp>
        <p:nvSpPr>
          <p:cNvPr id="172" name="CustomShape 1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3" name="" descr=""/>
          <p:cNvPicPr/>
          <p:nvPr/>
        </p:nvPicPr>
        <p:blipFill>
          <a:blip r:embed="rId2"/>
          <a:stretch/>
        </p:blipFill>
        <p:spPr>
          <a:xfrm>
            <a:off x="5015880" y="1632600"/>
            <a:ext cx="927000" cy="927000"/>
          </a:xfrm>
          <a:prstGeom prst="rect">
            <a:avLst/>
          </a:prstGeom>
          <a:ln>
            <a:noFill/>
          </a:ln>
        </p:spPr>
      </p:pic>
      <p:pic>
        <p:nvPicPr>
          <p:cNvPr id="174" name="" descr=""/>
          <p:cNvPicPr/>
          <p:nvPr/>
        </p:nvPicPr>
        <p:blipFill>
          <a:blip r:embed="rId3"/>
          <a:stretch/>
        </p:blipFill>
        <p:spPr>
          <a:xfrm>
            <a:off x="5577840" y="3827160"/>
            <a:ext cx="927000" cy="927000"/>
          </a:xfrm>
          <a:prstGeom prst="rect">
            <a:avLst/>
          </a:prstGeom>
          <a:ln>
            <a:noFill/>
          </a:ln>
        </p:spPr>
      </p:pic>
      <p:sp>
        <p:nvSpPr>
          <p:cNvPr id="175" name="CustomShape 2"/>
          <p:cNvSpPr/>
          <p:nvPr/>
        </p:nvSpPr>
        <p:spPr>
          <a:xfrm>
            <a:off x="6035400" y="1315440"/>
            <a:ext cx="2285280" cy="456480"/>
          </a:xfrm>
          <a:prstGeom prst="wedgeRoundRectCallout">
            <a:avLst>
              <a:gd name="adj1" fmla="val -54611"/>
              <a:gd name="adj2" fmla="val 80995"/>
              <a:gd name="adj3" fmla="val 16667"/>
            </a:avLst>
          </a:prstGeom>
          <a:solidFill>
            <a:srgbClr val="c2e0ae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See you at burgers.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6584040" y="3510000"/>
            <a:ext cx="2285280" cy="456480"/>
          </a:xfrm>
          <a:prstGeom prst="wedgeRoundRectCallout">
            <a:avLst>
              <a:gd name="adj1" fmla="val -54611"/>
              <a:gd name="adj2" fmla="val 80995"/>
              <a:gd name="adj3" fmla="val 16667"/>
            </a:avLst>
          </a:prstGeom>
          <a:solidFill>
            <a:srgbClr val="c2e0ae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See you at burgers.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7" name="CustomShape 4"/>
          <p:cNvSpPr/>
          <p:nvPr/>
        </p:nvSpPr>
        <p:spPr>
          <a:xfrm>
            <a:off x="549000" y="2595600"/>
            <a:ext cx="2285280" cy="456480"/>
          </a:xfrm>
          <a:prstGeom prst="wedgeRoundRectCallout">
            <a:avLst>
              <a:gd name="adj1" fmla="val 31939"/>
              <a:gd name="adj2" fmla="val 96259"/>
              <a:gd name="adj3" fmla="val 16667"/>
            </a:avLst>
          </a:prstGeom>
          <a:solidFill>
            <a:srgbClr val="9999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Oh, the humanity!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Consensus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Nodes can fail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</a:pPr>
            <a:endParaRPr b="0" lang="en-US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Network is asynchronous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</a:pP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Consensus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Consensus in an asynchronous environment is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unsolvable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[FLP1985]</a:t>
            </a:r>
            <a:endParaRPr b="0" lang="en-US" sz="32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FLP is about liveness</a:t>
            </a:r>
            <a:endParaRPr b="0" lang="en-US" sz="2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But Paxos solves it anyway</a:t>
            </a:r>
            <a:endParaRPr b="0" lang="en-US" sz="32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assume the network is eventually well-behaved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</a:pP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504000" y="1649880"/>
            <a:ext cx="4426200" cy="328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 algn="ctr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latin typeface="Arial"/>
              </a:rPr>
              <a:t>Safety</a:t>
            </a:r>
            <a:endParaRPr b="0" lang="en-US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a wrong thing never happens</a:t>
            </a:r>
            <a:endParaRPr b="0" lang="en-US" sz="32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latin typeface="Arial"/>
              </a:rPr>
              <a:t>the system doesn’t decide a value never proposed</a:t>
            </a:r>
            <a:endParaRPr b="0" lang="en-US" sz="28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latin typeface="Arial"/>
              </a:rPr>
              <a:t>two nodes don’t declare different values decided</a:t>
            </a:r>
            <a:endParaRPr b="0" lang="en-US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Arial"/>
              </a:rPr>
              <a:t>What invariants that maintain safety?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5152320" y="1649880"/>
            <a:ext cx="4426200" cy="328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 algn="ctr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latin typeface="Arial"/>
              </a:rPr>
              <a:t>Liveness</a:t>
            </a:r>
            <a:endParaRPr b="0" lang="en-US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good things eventually happen</a:t>
            </a:r>
            <a:endParaRPr b="0" lang="en-US" sz="32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latin typeface="Arial"/>
              </a:rPr>
              <a:t>the system doesn’t decide a value never proposed</a:t>
            </a:r>
            <a:endParaRPr b="0" lang="en-US" sz="28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latin typeface="Arial"/>
              </a:rPr>
              <a:t>two nodes don’t declare different values decided</a:t>
            </a:r>
            <a:endParaRPr b="0" lang="en-US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What behaviors ensure liveness?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84" name="" descr=""/>
          <p:cNvPicPr/>
          <p:nvPr/>
        </p:nvPicPr>
        <p:blipFill>
          <a:blip r:embed="rId1"/>
          <a:stretch/>
        </p:blipFill>
        <p:spPr>
          <a:xfrm>
            <a:off x="1371600" y="365760"/>
            <a:ext cx="732600" cy="1709280"/>
          </a:xfrm>
          <a:prstGeom prst="rect">
            <a:avLst/>
          </a:prstGeom>
          <a:ln>
            <a:noFill/>
          </a:ln>
        </p:spPr>
      </p:pic>
      <p:pic>
        <p:nvPicPr>
          <p:cNvPr id="185" name="" descr=""/>
          <p:cNvPicPr/>
          <p:nvPr/>
        </p:nvPicPr>
        <p:blipFill>
          <a:blip r:embed="rId2"/>
          <a:stretch/>
        </p:blipFill>
        <p:spPr>
          <a:xfrm>
            <a:off x="8412480" y="393480"/>
            <a:ext cx="735480" cy="1709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2019-03-04T10:27:28Z</dcterms:created>
  <dc:creator/>
  <dc:description/>
  <dc:language>en-US</dc:language>
  <cp:lastModifiedBy/>
  <dcterms:modified xsi:type="dcterms:W3CDTF">2019-04-02T16:59:55Z</dcterms:modified>
  <cp:revision>25</cp:revision>
  <dc:subject/>
  <dc:title/>
</cp:coreProperties>
</file>