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8" r:id="rId4"/>
    <p:sldId id="261" r:id="rId5"/>
    <p:sldId id="289" r:id="rId6"/>
    <p:sldId id="292" r:id="rId7"/>
    <p:sldId id="290" r:id="rId8"/>
    <p:sldId id="291" r:id="rId9"/>
    <p:sldId id="277" r:id="rId10"/>
    <p:sldId id="293" r:id="rId11"/>
    <p:sldId id="279" r:id="rId12"/>
    <p:sldId id="294" r:id="rId13"/>
    <p:sldId id="296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8"/>
    <p:restoredTop sz="94505"/>
  </p:normalViewPr>
  <p:slideViewPr>
    <p:cSldViewPr snapToGrid="0" snapToObjects="1">
      <p:cViewPr varScale="1">
        <p:scale>
          <a:sx n="78" d="100"/>
          <a:sy n="78" d="100"/>
        </p:scale>
        <p:origin x="20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5/28/19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In-network computation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change deals with sequencer failure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572089-043D-EC4E-9D06-07FA0C13FC78}"/>
              </a:ext>
            </a:extLst>
          </p:cNvPr>
          <p:cNvGrpSpPr/>
          <p:nvPr/>
        </p:nvGrpSpPr>
        <p:grpSpPr>
          <a:xfrm>
            <a:off x="1313465" y="4252226"/>
            <a:ext cx="9239055" cy="181850"/>
            <a:chOff x="1313465" y="3534438"/>
            <a:chExt cx="9239055" cy="18185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FB1DFFC-2200-B64D-AF49-0A2425CB1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F0C9BB-BB3F-134D-8F22-2C4A863EB6A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09FD96-BC42-C245-AE5F-ACB4321209F6}"/>
              </a:ext>
            </a:extLst>
          </p:cNvPr>
          <p:cNvGrpSpPr/>
          <p:nvPr/>
        </p:nvGrpSpPr>
        <p:grpSpPr>
          <a:xfrm>
            <a:off x="1313465" y="4598710"/>
            <a:ext cx="9239055" cy="181850"/>
            <a:chOff x="1313465" y="3534438"/>
            <a:chExt cx="9239055" cy="18185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87AE73-F970-3A49-97D5-76CF5D6AB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DBB000C-20D5-5743-89F8-0FB90F636DB2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92E0EB4-D0FA-B541-A750-4E6245DD6B09}"/>
              </a:ext>
            </a:extLst>
          </p:cNvPr>
          <p:cNvGrpSpPr/>
          <p:nvPr/>
        </p:nvGrpSpPr>
        <p:grpSpPr>
          <a:xfrm>
            <a:off x="1313465" y="4945194"/>
            <a:ext cx="9239055" cy="181850"/>
            <a:chOff x="1313465" y="3534438"/>
            <a:chExt cx="9239055" cy="1818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2EC13A8-9FEA-1D43-A229-8B6541A60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EC27FD4-DB54-1B46-932B-0F0C27D2C9BA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8D4CDA78-BAD2-D442-A6C9-56F780ED70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790751"/>
            <a:ext cx="581930" cy="50466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84A1CFE5-126A-F543-8FF5-B21370411BAD}"/>
              </a:ext>
            </a:extLst>
          </p:cNvPr>
          <p:cNvGrpSpPr/>
          <p:nvPr/>
        </p:nvGrpSpPr>
        <p:grpSpPr>
          <a:xfrm>
            <a:off x="1121667" y="3295950"/>
            <a:ext cx="9430853" cy="339860"/>
            <a:chOff x="1109886" y="2396755"/>
            <a:chExt cx="9430853" cy="33986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14CB98F-B506-564A-9C35-B11B51A7D28A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switch.jpg" descr="switch.jpg">
              <a:extLst>
                <a:ext uri="{FF2B5EF4-FFF2-40B4-BE49-F238E27FC236}">
                  <a16:creationId xmlns:a16="http://schemas.microsoft.com/office/drawing/2014/main" id="{391BA5CA-8325-D945-98EA-F5EAB4F6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58B902-2777-D640-AA31-8C60A9F8EC53}"/>
              </a:ext>
            </a:extLst>
          </p:cNvPr>
          <p:cNvGrpSpPr/>
          <p:nvPr/>
        </p:nvGrpSpPr>
        <p:grpSpPr>
          <a:xfrm>
            <a:off x="927009" y="1423294"/>
            <a:ext cx="9625511" cy="1021314"/>
            <a:chOff x="927009" y="1423294"/>
            <a:chExt cx="9625511" cy="102131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266D24-AA8F-B54C-BF22-8BE88C94E95B}"/>
                </a:ext>
              </a:extLst>
            </p:cNvPr>
            <p:cNvCxnSpPr/>
            <p:nvPr/>
          </p:nvCxnSpPr>
          <p:spPr>
            <a:xfrm>
              <a:off x="2690566" y="2156657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2E546E1-57C1-5141-BAF0-F76CE0003FA1}"/>
                </a:ext>
              </a:extLst>
            </p:cNvPr>
            <p:cNvGrpSpPr/>
            <p:nvPr/>
          </p:nvGrpSpPr>
          <p:grpSpPr>
            <a:xfrm>
              <a:off x="927009" y="1423294"/>
              <a:ext cx="1618053" cy="1021314"/>
              <a:chOff x="864984" y="3683241"/>
              <a:chExt cx="4198124" cy="2214817"/>
            </a:xfrm>
          </p:grpSpPr>
          <p:pic>
            <p:nvPicPr>
              <p:cNvPr id="27" name="towerserver.jpg" descr="towerserver.jpg">
                <a:extLst>
                  <a:ext uri="{FF2B5EF4-FFF2-40B4-BE49-F238E27FC236}">
                    <a16:creationId xmlns:a16="http://schemas.microsoft.com/office/drawing/2014/main" id="{64BCD3B8-6230-E845-957C-82633F314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tretch>
                <a:fillRect/>
              </a:stretch>
            </p:blipFill>
            <p:spPr>
              <a:xfrm>
                <a:off x="2964046" y="4325787"/>
                <a:ext cx="2099062" cy="157227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towerserver.jpg" descr="towerserver.jpg">
                <a:extLst>
                  <a:ext uri="{FF2B5EF4-FFF2-40B4-BE49-F238E27FC236}">
                    <a16:creationId xmlns:a16="http://schemas.microsoft.com/office/drawing/2014/main" id="{CB351AAB-6B38-8E48-8294-7D84B85A0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tretch>
                <a:fillRect/>
              </a:stretch>
            </p:blipFill>
            <p:spPr>
              <a:xfrm>
                <a:off x="864984" y="3683241"/>
                <a:ext cx="2099062" cy="157227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" name="towerserver.jpg" descr="towerserver.jpg">
                <a:extLst>
                  <a:ext uri="{FF2B5EF4-FFF2-40B4-BE49-F238E27FC236}">
                    <a16:creationId xmlns:a16="http://schemas.microsoft.com/office/drawing/2014/main" id="{0E8648CD-3488-CD40-9E7D-181E1282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/>
              </a:blip>
              <a:stretch>
                <a:fillRect/>
              </a:stretch>
            </p:blipFill>
            <p:spPr>
              <a:xfrm>
                <a:off x="1914515" y="4004514"/>
                <a:ext cx="2099062" cy="157227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F84D33F-83AB-A147-8365-D3E7A38BDE40}"/>
              </a:ext>
            </a:extLst>
          </p:cNvPr>
          <p:cNvGrpSpPr/>
          <p:nvPr/>
        </p:nvGrpSpPr>
        <p:grpSpPr>
          <a:xfrm>
            <a:off x="1121667" y="2773074"/>
            <a:ext cx="9430853" cy="339860"/>
            <a:chOff x="1109886" y="2396755"/>
            <a:chExt cx="9430853" cy="33986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F0F9DC-512A-4C4A-86D5-D7E31D832DFC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switch.jpg" descr="switch.jpg">
              <a:extLst>
                <a:ext uri="{FF2B5EF4-FFF2-40B4-BE49-F238E27FC236}">
                  <a16:creationId xmlns:a16="http://schemas.microsoft.com/office/drawing/2014/main" id="{1E485CDA-E31D-824D-9061-F43D883F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FED315-E585-304A-BA30-744ADDBA17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009" y="2694525"/>
            <a:ext cx="598327" cy="816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80EA16-9D53-154A-81EB-3ACD1985E4A8}"/>
              </a:ext>
            </a:extLst>
          </p:cNvPr>
          <p:cNvGrpSpPr/>
          <p:nvPr/>
        </p:nvGrpSpPr>
        <p:grpSpPr>
          <a:xfrm>
            <a:off x="4203912" y="4343151"/>
            <a:ext cx="6526966" cy="2077900"/>
            <a:chOff x="2805725" y="4330496"/>
            <a:chExt cx="6526966" cy="2077900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B2DDDCA-08FE-004B-9728-E1DA5D19F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841" y="4330497"/>
              <a:ext cx="297005" cy="70562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0DEE90-948D-7944-989A-8EA71F4A0202}"/>
                </a:ext>
              </a:extLst>
            </p:cNvPr>
            <p:cNvCxnSpPr>
              <a:cxnSpLocks/>
            </p:cNvCxnSpPr>
            <p:nvPr/>
          </p:nvCxnSpPr>
          <p:spPr>
            <a:xfrm>
              <a:off x="3520606" y="4343152"/>
              <a:ext cx="243796" cy="34648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0239DBC8-F407-F946-86ED-F164879B8CB4}"/>
                </a:ext>
              </a:extLst>
            </p:cNvPr>
            <p:cNvCxnSpPr>
              <a:cxnSpLocks/>
            </p:cNvCxnSpPr>
            <p:nvPr/>
          </p:nvCxnSpPr>
          <p:spPr>
            <a:xfrm>
              <a:off x="3520606" y="4343150"/>
              <a:ext cx="211517" cy="69296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D84B1AD-45F5-B44A-8FB5-920274F99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841" y="4330496"/>
              <a:ext cx="297005" cy="37179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DE65155-05EE-784F-9862-7B995B295938}"/>
                </a:ext>
              </a:extLst>
            </p:cNvPr>
            <p:cNvSpPr/>
            <p:nvPr/>
          </p:nvSpPr>
          <p:spPr>
            <a:xfrm>
              <a:off x="2805725" y="5261499"/>
              <a:ext cx="6526966" cy="114689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Leader of new view still needs to collect a quorum of view-change messages and send start-view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FE6EE2B-FE03-C64C-90CE-95B158921255}"/>
              </a:ext>
            </a:extLst>
          </p:cNvPr>
          <p:cNvCxnSpPr>
            <a:cxnSpLocks/>
          </p:cNvCxnSpPr>
          <p:nvPr/>
        </p:nvCxnSpPr>
        <p:spPr>
          <a:xfrm>
            <a:off x="3101150" y="2142442"/>
            <a:ext cx="407713" cy="82067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FD17D0D-0B9D-404F-86B6-D6881C5B6327}"/>
              </a:ext>
            </a:extLst>
          </p:cNvPr>
          <p:cNvGrpSpPr/>
          <p:nvPr/>
        </p:nvGrpSpPr>
        <p:grpSpPr>
          <a:xfrm>
            <a:off x="3603597" y="2943104"/>
            <a:ext cx="591620" cy="2093014"/>
            <a:chOff x="3470830" y="2943725"/>
            <a:chExt cx="591620" cy="209301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B6E7004-E409-7644-86EC-2773A4BA3BB3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44863"/>
              <a:ext cx="566307" cy="141156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5CD1E9E-1C6A-7248-8952-F7CA212DA8E6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43725"/>
              <a:ext cx="574567" cy="181234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A352F41-AE87-874A-84A8-BDC123267C81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65709"/>
              <a:ext cx="591620" cy="2071030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Cloud Callout 85">
            <a:extLst>
              <a:ext uri="{FF2B5EF4-FFF2-40B4-BE49-F238E27FC236}">
                <a16:creationId xmlns:a16="http://schemas.microsoft.com/office/drawing/2014/main" id="{3427BB35-A59B-8D4C-8430-FE168B4D3064}"/>
              </a:ext>
            </a:extLst>
          </p:cNvPr>
          <p:cNvSpPr/>
          <p:nvPr/>
        </p:nvSpPr>
        <p:spPr>
          <a:xfrm>
            <a:off x="3862684" y="1490498"/>
            <a:ext cx="6336015" cy="1502156"/>
          </a:xfrm>
          <a:prstGeom prst="cloudCallout">
            <a:avLst>
              <a:gd name="adj1" fmla="val -72324"/>
              <a:gd name="adj2" fmla="val -1753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The sequencer seems dead, so I’ll start a new session on a new sequencer</a:t>
            </a:r>
          </a:p>
        </p:txBody>
      </p:sp>
    </p:spTree>
    <p:extLst>
      <p:ext uri="{BB962C8B-B14F-4D97-AF65-F5344CB8AC3E}">
        <p14:creationId xmlns:p14="http://schemas.microsoft.com/office/powerpoint/2010/main" val="21677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Ensuring views are comparable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9FAD44D-AED8-7141-B619-F03486469912}"/>
              </a:ext>
            </a:extLst>
          </p:cNvPr>
          <p:cNvSpPr/>
          <p:nvPr/>
        </p:nvSpPr>
        <p:spPr>
          <a:xfrm>
            <a:off x="1139252" y="1855580"/>
            <a:ext cx="4931765" cy="1129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view ID is a tuple</a:t>
            </a:r>
          </a:p>
          <a:p>
            <a:pPr algn="ctr"/>
            <a:r>
              <a:rPr lang="en-US" sz="2400"/>
              <a:t>&lt;leader ID, session number&gt;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D3EE491-4D59-B84E-9A1F-E156B677A418}"/>
              </a:ext>
            </a:extLst>
          </p:cNvPr>
          <p:cNvSpPr/>
          <p:nvPr/>
        </p:nvSpPr>
        <p:spPr>
          <a:xfrm>
            <a:off x="1139251" y="3159919"/>
            <a:ext cx="4931765" cy="1129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  <a:r>
              <a:rPr lang="en-US" sz="2400" baseline="-25000"/>
              <a:t>1</a:t>
            </a:r>
            <a:r>
              <a:rPr lang="en-US" sz="2400"/>
              <a:t> ≤ v</a:t>
            </a:r>
            <a:r>
              <a:rPr lang="en-US" sz="2400" baseline="-25000"/>
              <a:t>2</a:t>
            </a:r>
            <a:r>
              <a:rPr lang="en-US" sz="2400"/>
              <a:t> iff v</a:t>
            </a:r>
            <a:r>
              <a:rPr lang="en-US" sz="2400" baseline="-25000"/>
              <a:t>1</a:t>
            </a:r>
            <a:r>
              <a:rPr lang="en-US" sz="2400"/>
              <a:t>’s leader ID </a:t>
            </a:r>
            <a:r>
              <a:rPr lang="en-US" sz="2400" i="1"/>
              <a:t>and</a:t>
            </a:r>
          </a:p>
          <a:p>
            <a:pPr algn="ctr"/>
            <a:r>
              <a:rPr lang="en-US" sz="2400"/>
              <a:t>session number are both ≤ v</a:t>
            </a:r>
            <a:r>
              <a:rPr lang="en-US" sz="2400" baseline="-25000"/>
              <a:t>2</a:t>
            </a:r>
            <a:r>
              <a:rPr lang="en-US" sz="2400"/>
              <a:t>’s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D511268C-D3EE-4449-A7C8-7E958B1831D8}"/>
              </a:ext>
            </a:extLst>
          </p:cNvPr>
          <p:cNvSpPr/>
          <p:nvPr/>
        </p:nvSpPr>
        <p:spPr>
          <a:xfrm>
            <a:off x="7869836" y="1855581"/>
            <a:ext cx="3327816" cy="24334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Not all view IDs are comparable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FEAEB32-3696-984B-B9A2-99416D104946}"/>
              </a:ext>
            </a:extLst>
          </p:cNvPr>
          <p:cNvSpPr/>
          <p:nvPr/>
        </p:nvSpPr>
        <p:spPr>
          <a:xfrm>
            <a:off x="1139252" y="4935160"/>
            <a:ext cx="10058400" cy="75270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Desired invariant:  Every pair of views that start have comparable IDs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7E0A65A-3450-214C-8906-CB8879DAEFDF}"/>
              </a:ext>
            </a:extLst>
          </p:cNvPr>
          <p:cNvSpPr/>
          <p:nvPr/>
        </p:nvSpPr>
        <p:spPr>
          <a:xfrm>
            <a:off x="6430780" y="2713220"/>
            <a:ext cx="1199213" cy="719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4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Ensuring views are comparable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7E0CDE-9F6D-FA43-A152-77E88D85F215}"/>
              </a:ext>
            </a:extLst>
          </p:cNvPr>
          <p:cNvSpPr/>
          <p:nvPr/>
        </p:nvSpPr>
        <p:spPr>
          <a:xfrm>
            <a:off x="838200" y="3191353"/>
            <a:ext cx="10515600" cy="166546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Invariant:</a:t>
            </a:r>
          </a:p>
          <a:p>
            <a:pPr algn="ctr"/>
            <a:r>
              <a:rPr lang="en-US" sz="2400"/>
              <a:t>Every view-change message sent by a replica has view ID ≤ the replica’s current view ID, and every pair of view-change messages from the same replica have comparable view IDs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BA456B-C363-1741-A627-9B7827461D0B}"/>
              </a:ext>
            </a:extLst>
          </p:cNvPr>
          <p:cNvSpPr/>
          <p:nvPr/>
        </p:nvSpPr>
        <p:spPr>
          <a:xfrm>
            <a:off x="838199" y="1690688"/>
            <a:ext cx="5247807" cy="125907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Spec:</a:t>
            </a:r>
          </a:p>
          <a:p>
            <a:pPr algn="ctr"/>
            <a:r>
              <a:rPr lang="en-US" sz="2400"/>
              <a:t>A replica only ever changes its view ID to a comparable, higher view ID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AEE397-29DE-6F43-A448-7926E7B5731B}"/>
              </a:ext>
            </a:extLst>
          </p:cNvPr>
          <p:cNvSpPr/>
          <p:nvPr/>
        </p:nvSpPr>
        <p:spPr>
          <a:xfrm>
            <a:off x="6310859" y="1690686"/>
            <a:ext cx="5042941" cy="125907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Spec:</a:t>
            </a:r>
          </a:p>
          <a:p>
            <a:pPr algn="ctr"/>
            <a:r>
              <a:rPr lang="en-US" sz="2400"/>
              <a:t>When a replica sends a view-change message, it uses its current view ID</a:t>
            </a:r>
          </a:p>
        </p:txBody>
      </p:sp>
    </p:spTree>
    <p:extLst>
      <p:ext uri="{BB962C8B-B14F-4D97-AF65-F5344CB8AC3E}">
        <p14:creationId xmlns:p14="http://schemas.microsoft.com/office/powerpoint/2010/main" val="605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0078 -0.220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00234 -0.2136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06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00117 -0.2136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Ensuring views are comparable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E6FF1FB-F4A7-9E4C-BA79-792F0B5E4B09}"/>
              </a:ext>
            </a:extLst>
          </p:cNvPr>
          <p:cNvSpPr/>
          <p:nvPr/>
        </p:nvSpPr>
        <p:spPr>
          <a:xfrm>
            <a:off x="838200" y="3494452"/>
            <a:ext cx="6177198" cy="127242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Spec:</a:t>
            </a:r>
          </a:p>
          <a:p>
            <a:pPr algn="ctr"/>
            <a:r>
              <a:rPr lang="en-US" sz="2400"/>
              <a:t>A replica sends a start-view only after receiving a quorum of view-changes for that view ID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B477BC1-972A-7642-AF16-95ACD8831F15}"/>
              </a:ext>
            </a:extLst>
          </p:cNvPr>
          <p:cNvSpPr/>
          <p:nvPr/>
        </p:nvSpPr>
        <p:spPr>
          <a:xfrm>
            <a:off x="7165299" y="3494452"/>
            <a:ext cx="4188502" cy="127242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Spec:</a:t>
            </a:r>
          </a:p>
          <a:p>
            <a:pPr algn="ctr"/>
            <a:r>
              <a:rPr lang="en-US" sz="2400"/>
              <a:t>Every pair of quorums overlaps in at least one replica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7CD19AC-D3E7-3D48-934C-F37C7B934B43}"/>
              </a:ext>
            </a:extLst>
          </p:cNvPr>
          <p:cNvSpPr/>
          <p:nvPr/>
        </p:nvSpPr>
        <p:spPr>
          <a:xfrm>
            <a:off x="828206" y="4874268"/>
            <a:ext cx="10515600" cy="134911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Invariant:</a:t>
            </a:r>
          </a:p>
          <a:p>
            <a:pPr algn="ctr"/>
            <a:r>
              <a:rPr lang="en-US" sz="2400"/>
              <a:t>For every pair of start-view messages with views v</a:t>
            </a:r>
            <a:r>
              <a:rPr lang="en-US" sz="2400" baseline="-25000"/>
              <a:t>1</a:t>
            </a:r>
            <a:r>
              <a:rPr lang="en-US" sz="2400"/>
              <a:t> and v</a:t>
            </a:r>
            <a:r>
              <a:rPr lang="en-US" sz="2400" baseline="-25000"/>
              <a:t>2</a:t>
            </a:r>
            <a:r>
              <a:rPr lang="en-US" sz="2400"/>
              <a:t>, there’s one replica that submitted a view-change message for both views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CD87055-B555-AB43-9D24-9CAE4835A69E}"/>
              </a:ext>
            </a:extLst>
          </p:cNvPr>
          <p:cNvSpPr/>
          <p:nvPr/>
        </p:nvSpPr>
        <p:spPr>
          <a:xfrm>
            <a:off x="828206" y="4961116"/>
            <a:ext cx="10515600" cy="91750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Invariant:</a:t>
            </a:r>
          </a:p>
          <a:p>
            <a:pPr algn="ctr"/>
            <a:r>
              <a:rPr lang="en-US" sz="2400"/>
              <a:t>Every pair of start-view messages have comparable view IDs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7E0CDE-9F6D-FA43-A152-77E88D85F215}"/>
              </a:ext>
            </a:extLst>
          </p:cNvPr>
          <p:cNvSpPr/>
          <p:nvPr/>
        </p:nvSpPr>
        <p:spPr>
          <a:xfrm>
            <a:off x="828206" y="1690685"/>
            <a:ext cx="10515600" cy="166420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Invariant:</a:t>
            </a:r>
          </a:p>
          <a:p>
            <a:pPr algn="ctr"/>
            <a:r>
              <a:rPr lang="en-US" sz="2400"/>
              <a:t>Every view-change message sent by a replica has view ID ≤ the replica’s current view ID, and every pair of view-change messages from the same replica have comparable view IDs  </a:t>
            </a:r>
          </a:p>
        </p:txBody>
      </p:sp>
    </p:spTree>
    <p:extLst>
      <p:ext uri="{BB962C8B-B14F-4D97-AF65-F5344CB8AC3E}">
        <p14:creationId xmlns:p14="http://schemas.microsoft.com/office/powerpoint/2010/main" val="26394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00377 -0.2023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00092 -0.21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07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00117 -0.2034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1" animBg="1"/>
      <p:bldP spid="14" grpId="2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6CCFE-2D42-D74F-BB5E-BA4A96DB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Replica logs aren’t definitive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10E0A4-45A1-3340-B0DC-6B64876EE427}"/>
              </a:ext>
            </a:extLst>
          </p:cNvPr>
          <p:cNvSpPr/>
          <p:nvPr/>
        </p:nvSpPr>
        <p:spPr>
          <a:xfrm>
            <a:off x="2550588" y="1668789"/>
            <a:ext cx="734349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BB906-C608-F447-9154-31526CA3D889}"/>
              </a:ext>
            </a:extLst>
          </p:cNvPr>
          <p:cNvSpPr/>
          <p:nvPr/>
        </p:nvSpPr>
        <p:spPr>
          <a:xfrm>
            <a:off x="3284937" y="1668789"/>
            <a:ext cx="734349" cy="73152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28581E-1884-EA4F-95FE-90CF2BBE015A}"/>
              </a:ext>
            </a:extLst>
          </p:cNvPr>
          <p:cNvSpPr/>
          <p:nvPr/>
        </p:nvSpPr>
        <p:spPr>
          <a:xfrm>
            <a:off x="4019287" y="1668789"/>
            <a:ext cx="731778" cy="73152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931AF4-D03C-0240-B1BE-87DA91635A8B}"/>
              </a:ext>
            </a:extLst>
          </p:cNvPr>
          <p:cNvSpPr/>
          <p:nvPr/>
        </p:nvSpPr>
        <p:spPr>
          <a:xfrm>
            <a:off x="4751064" y="1668789"/>
            <a:ext cx="722635" cy="7315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233539-46EA-9E45-AFF4-5829E06AFA78}"/>
              </a:ext>
            </a:extLst>
          </p:cNvPr>
          <p:cNvSpPr/>
          <p:nvPr/>
        </p:nvSpPr>
        <p:spPr>
          <a:xfrm>
            <a:off x="1305668" y="2569803"/>
            <a:ext cx="9375493" cy="775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replica’s log contains acceptances, which might not become committed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C40D35E-97A0-C441-B666-4CD9435389AD}"/>
              </a:ext>
            </a:extLst>
          </p:cNvPr>
          <p:cNvSpPr/>
          <p:nvPr/>
        </p:nvSpPr>
        <p:spPr>
          <a:xfrm>
            <a:off x="1305668" y="3454192"/>
            <a:ext cx="3877520" cy="100139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request might get replaced by a no-op in this view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F9FAA4-709C-644B-89B0-FF94A0F12252}"/>
              </a:ext>
            </a:extLst>
          </p:cNvPr>
          <p:cNvSpPr/>
          <p:nvPr/>
        </p:nvSpPr>
        <p:spPr>
          <a:xfrm>
            <a:off x="6711045" y="3448801"/>
            <a:ext cx="3970116" cy="100139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request might get replaced during a view change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C82BCD5-C1AE-7B4C-B9C8-4FB3D99F5208}"/>
              </a:ext>
            </a:extLst>
          </p:cNvPr>
          <p:cNvSpPr/>
          <p:nvPr/>
        </p:nvSpPr>
        <p:spPr>
          <a:xfrm>
            <a:off x="1305668" y="4816142"/>
            <a:ext cx="9375493" cy="775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So, backups don’t execute requests before sending replies – </a:t>
            </a:r>
          </a:p>
          <a:p>
            <a:pPr algn="ctr"/>
            <a:r>
              <a:rPr lang="en-US" sz="2400"/>
              <a:t>they wait for a background confirmation process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FB1403A-3AD9-9547-80D6-BA56ECC61A78}"/>
              </a:ext>
            </a:extLst>
          </p:cNvPr>
          <p:cNvSpPr/>
          <p:nvPr/>
        </p:nvSpPr>
        <p:spPr>
          <a:xfrm>
            <a:off x="4997991" y="4126103"/>
            <a:ext cx="1713054" cy="619431"/>
          </a:xfrm>
          <a:prstGeom prst="wedgeRoundRectCallout">
            <a:avLst>
              <a:gd name="adj1" fmla="val -68130"/>
              <a:gd name="adj2" fmla="val -49616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Can’t happen at leader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73EBED-BCCF-C24C-B9D3-860542426F24}"/>
              </a:ext>
            </a:extLst>
          </p:cNvPr>
          <p:cNvSpPr/>
          <p:nvPr/>
        </p:nvSpPr>
        <p:spPr>
          <a:xfrm>
            <a:off x="1305668" y="5662254"/>
            <a:ext cx="9375493" cy="775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But, leader must execute before sending replies</a:t>
            </a:r>
          </a:p>
          <a:p>
            <a:pPr algn="ctr"/>
            <a:r>
              <a:rPr lang="en-US" sz="2400"/>
              <a:t>So, sometimes the leader needs to roll back after a view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8F4703-AC0B-8A46-B959-A0C927511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271418"/>
              </p:ext>
            </p:extLst>
          </p:nvPr>
        </p:nvGraphicFramePr>
        <p:xfrm>
          <a:off x="2550589" y="1668789"/>
          <a:ext cx="73152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163856089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5781295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2700827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703515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91432773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00624258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2203799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4791866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44346564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04424847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013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96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AD9FA-D6BE-9F4B-8B2F-5484973B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 networking for datacenter systems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9473FFE-15F0-AB4D-898D-C8C524B3F976}"/>
              </a:ext>
            </a:extLst>
          </p:cNvPr>
          <p:cNvSpPr/>
          <p:nvPr/>
        </p:nvSpPr>
        <p:spPr>
          <a:xfrm>
            <a:off x="1595610" y="1922903"/>
            <a:ext cx="9000781" cy="936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Some distributed systems operate entirely in a datacenter,</a:t>
            </a:r>
          </a:p>
          <a:p>
            <a:pPr algn="ctr"/>
            <a:r>
              <a:rPr lang="en-US" sz="2400"/>
              <a:t>e.g., replicated state machines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D4D241-BB91-9345-AA70-D1A070412FA3}"/>
              </a:ext>
            </a:extLst>
          </p:cNvPr>
          <p:cNvSpPr/>
          <p:nvPr/>
        </p:nvSpPr>
        <p:spPr>
          <a:xfrm>
            <a:off x="1595610" y="3023480"/>
            <a:ext cx="9000781" cy="936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Operators of that datacenter can control the network with</a:t>
            </a:r>
          </a:p>
          <a:p>
            <a:pPr algn="ctr"/>
            <a:r>
              <a:rPr lang="en-US" sz="2400"/>
              <a:t>custom hardware and/or software-defined networking (SDN)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F33AF1-4A23-084E-98A4-D4B821DB5BE3}"/>
              </a:ext>
            </a:extLst>
          </p:cNvPr>
          <p:cNvSpPr/>
          <p:nvPr/>
        </p:nvSpPr>
        <p:spPr>
          <a:xfrm>
            <a:off x="1595610" y="4124057"/>
            <a:ext cx="9000781" cy="936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We can get stronger properties from the network,</a:t>
            </a:r>
          </a:p>
          <a:p>
            <a:pPr algn="ctr"/>
            <a:r>
              <a:rPr lang="en-US" sz="2400"/>
              <a:t>which will be useful to designing distributed systems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23344D-36B9-BB4F-AB5A-D347696BF5AA}"/>
              </a:ext>
            </a:extLst>
          </p:cNvPr>
          <p:cNvGrpSpPr/>
          <p:nvPr/>
        </p:nvGrpSpPr>
        <p:grpSpPr>
          <a:xfrm>
            <a:off x="2077793" y="5224634"/>
            <a:ext cx="8036415" cy="741452"/>
            <a:chOff x="2125262" y="5329564"/>
            <a:chExt cx="8036415" cy="74145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367687B-376A-0D43-BB73-8F940DCE589F}"/>
                </a:ext>
              </a:extLst>
            </p:cNvPr>
            <p:cNvSpPr/>
            <p:nvPr/>
          </p:nvSpPr>
          <p:spPr>
            <a:xfrm>
              <a:off x="2125262" y="5329564"/>
              <a:ext cx="3925768" cy="741452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Mostly-Ordered Multicast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63ED36D-78C9-0643-905F-1F70AD730ADE}"/>
                </a:ext>
              </a:extLst>
            </p:cNvPr>
            <p:cNvSpPr/>
            <p:nvPr/>
          </p:nvSpPr>
          <p:spPr>
            <a:xfrm>
              <a:off x="6235909" y="5329564"/>
              <a:ext cx="3925768" cy="741452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Ordered Unreliable Multicast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6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71E2C-F89B-2144-8D42-F8EE42A9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SDN can route all replicated state machine client request packets through a single switch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05D9-3FCE-364C-B1C0-9E3CAA31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26" y="1690688"/>
            <a:ext cx="7500236" cy="500688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2BE4B8-B8E5-7645-AC7D-F7EEBB66FD65}"/>
              </a:ext>
            </a:extLst>
          </p:cNvPr>
          <p:cNvSpPr/>
          <p:nvPr/>
        </p:nvSpPr>
        <p:spPr>
          <a:xfrm>
            <a:off x="2577946" y="6213513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2E4AAA-843C-1A4A-9781-13F813DB26BC}"/>
              </a:ext>
            </a:extLst>
          </p:cNvPr>
          <p:cNvSpPr/>
          <p:nvPr/>
        </p:nvSpPr>
        <p:spPr>
          <a:xfrm>
            <a:off x="5220158" y="5837103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8D81F7-4621-8645-8B72-6B946A2E587A}"/>
              </a:ext>
            </a:extLst>
          </p:cNvPr>
          <p:cNvSpPr/>
          <p:nvPr/>
        </p:nvSpPr>
        <p:spPr>
          <a:xfrm>
            <a:off x="7963358" y="6004192"/>
            <a:ext cx="727114" cy="209321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0B441AB1-A030-914F-B45C-BC37AEB4A460}"/>
              </a:ext>
            </a:extLst>
          </p:cNvPr>
          <p:cNvSpPr/>
          <p:nvPr/>
        </p:nvSpPr>
        <p:spPr>
          <a:xfrm>
            <a:off x="5034708" y="2908453"/>
            <a:ext cx="396607" cy="363557"/>
          </a:xfrm>
          <a:prstGeom prst="can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AD23F9-009B-8042-A9C2-B6B4C2E8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159" y="5683287"/>
            <a:ext cx="641809" cy="641809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21D6FE7-3E97-7543-894E-07318A94777F}"/>
              </a:ext>
            </a:extLst>
          </p:cNvPr>
          <p:cNvSpPr/>
          <p:nvPr/>
        </p:nvSpPr>
        <p:spPr>
          <a:xfrm>
            <a:off x="3833869" y="3095740"/>
            <a:ext cx="4527933" cy="2974554"/>
          </a:xfrm>
          <a:custGeom>
            <a:avLst/>
            <a:gdLst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4219461 w 4527933"/>
              <a:gd name="connsiteY4" fmla="*/ 1101687 h 2974554"/>
              <a:gd name="connsiteX5" fmla="*/ 4527933 w 4527933"/>
              <a:gd name="connsiteY5" fmla="*/ 2082188 h 2974554"/>
              <a:gd name="connsiteX6" fmla="*/ 4527933 w 4527933"/>
              <a:gd name="connsiteY6" fmla="*/ 2974554 h 297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7933" h="2974554">
                <a:moveTo>
                  <a:pt x="22034" y="2809301"/>
                </a:moveTo>
                <a:lnTo>
                  <a:pt x="0" y="2093205"/>
                </a:lnTo>
                <a:lnTo>
                  <a:pt x="308473" y="1101687"/>
                </a:lnTo>
                <a:lnTo>
                  <a:pt x="1388126" y="0"/>
                </a:lnTo>
                <a:lnTo>
                  <a:pt x="4219461" y="1101687"/>
                </a:lnTo>
                <a:lnTo>
                  <a:pt x="4527933" y="2082188"/>
                </a:lnTo>
                <a:lnTo>
                  <a:pt x="4527933" y="2974554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BEA196F-8FCE-7D4F-85A0-165FE633262E}"/>
              </a:ext>
            </a:extLst>
          </p:cNvPr>
          <p:cNvSpPr/>
          <p:nvPr/>
        </p:nvSpPr>
        <p:spPr>
          <a:xfrm>
            <a:off x="3833869" y="3090231"/>
            <a:ext cx="1773716" cy="2809301"/>
          </a:xfrm>
          <a:custGeom>
            <a:avLst/>
            <a:gdLst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4219461 w 4527933"/>
              <a:gd name="connsiteY4" fmla="*/ 1101687 h 2974554"/>
              <a:gd name="connsiteX5" fmla="*/ 4527933 w 4527933"/>
              <a:gd name="connsiteY5" fmla="*/ 2082188 h 2974554"/>
              <a:gd name="connsiteX6" fmla="*/ 4527933 w 4527933"/>
              <a:gd name="connsiteY6" fmla="*/ 2974554 h 2974554"/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1773716 w 4527933"/>
              <a:gd name="connsiteY4" fmla="*/ 1057620 h 2974554"/>
              <a:gd name="connsiteX5" fmla="*/ 4527933 w 4527933"/>
              <a:gd name="connsiteY5" fmla="*/ 2082188 h 2974554"/>
              <a:gd name="connsiteX6" fmla="*/ 4527933 w 4527933"/>
              <a:gd name="connsiteY6" fmla="*/ 2974554 h 2974554"/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1773716 w 4527933"/>
              <a:gd name="connsiteY4" fmla="*/ 1057620 h 2974554"/>
              <a:gd name="connsiteX5" fmla="*/ 2115239 w 4527933"/>
              <a:gd name="connsiteY5" fmla="*/ 2093205 h 2974554"/>
              <a:gd name="connsiteX6" fmla="*/ 4527933 w 4527933"/>
              <a:gd name="connsiteY6" fmla="*/ 2974554 h 2974554"/>
              <a:gd name="connsiteX0" fmla="*/ 22034 w 4527933"/>
              <a:gd name="connsiteY0" fmla="*/ 2809301 h 2974554"/>
              <a:gd name="connsiteX1" fmla="*/ 0 w 4527933"/>
              <a:gd name="connsiteY1" fmla="*/ 2093205 h 2974554"/>
              <a:gd name="connsiteX2" fmla="*/ 308473 w 4527933"/>
              <a:gd name="connsiteY2" fmla="*/ 1101687 h 2974554"/>
              <a:gd name="connsiteX3" fmla="*/ 1388126 w 4527933"/>
              <a:gd name="connsiteY3" fmla="*/ 0 h 2974554"/>
              <a:gd name="connsiteX4" fmla="*/ 1773716 w 4527933"/>
              <a:gd name="connsiteY4" fmla="*/ 1057620 h 2974554"/>
              <a:gd name="connsiteX5" fmla="*/ 2115239 w 4527933"/>
              <a:gd name="connsiteY5" fmla="*/ 2093205 h 2974554"/>
              <a:gd name="connsiteX6" fmla="*/ 4527933 w 4527933"/>
              <a:gd name="connsiteY6" fmla="*/ 2974554 h 2974554"/>
              <a:gd name="connsiteX0" fmla="*/ 22034 w 2379644"/>
              <a:gd name="connsiteY0" fmla="*/ 2809301 h 3051672"/>
              <a:gd name="connsiteX1" fmla="*/ 0 w 2379644"/>
              <a:gd name="connsiteY1" fmla="*/ 2093205 h 3051672"/>
              <a:gd name="connsiteX2" fmla="*/ 308473 w 2379644"/>
              <a:gd name="connsiteY2" fmla="*/ 1101687 h 3051672"/>
              <a:gd name="connsiteX3" fmla="*/ 1388126 w 2379644"/>
              <a:gd name="connsiteY3" fmla="*/ 0 h 3051672"/>
              <a:gd name="connsiteX4" fmla="*/ 1773716 w 2379644"/>
              <a:gd name="connsiteY4" fmla="*/ 1057620 h 3051672"/>
              <a:gd name="connsiteX5" fmla="*/ 2115239 w 2379644"/>
              <a:gd name="connsiteY5" fmla="*/ 2093205 h 3051672"/>
              <a:gd name="connsiteX6" fmla="*/ 2379644 w 2379644"/>
              <a:gd name="connsiteY6" fmla="*/ 3051672 h 3051672"/>
              <a:gd name="connsiteX0" fmla="*/ 22034 w 2379644"/>
              <a:gd name="connsiteY0" fmla="*/ 2809301 h 3051672"/>
              <a:gd name="connsiteX1" fmla="*/ 0 w 2379644"/>
              <a:gd name="connsiteY1" fmla="*/ 2093205 h 3051672"/>
              <a:gd name="connsiteX2" fmla="*/ 308473 w 2379644"/>
              <a:gd name="connsiteY2" fmla="*/ 1101687 h 3051672"/>
              <a:gd name="connsiteX3" fmla="*/ 1388126 w 2379644"/>
              <a:gd name="connsiteY3" fmla="*/ 0 h 3051672"/>
              <a:gd name="connsiteX4" fmla="*/ 1773716 w 2379644"/>
              <a:gd name="connsiteY4" fmla="*/ 1057620 h 3051672"/>
              <a:gd name="connsiteX5" fmla="*/ 2115239 w 2379644"/>
              <a:gd name="connsiteY5" fmla="*/ 2093205 h 3051672"/>
              <a:gd name="connsiteX6" fmla="*/ 2379644 w 2379644"/>
              <a:gd name="connsiteY6" fmla="*/ 3051672 h 3051672"/>
              <a:gd name="connsiteX0" fmla="*/ 22034 w 2379644"/>
              <a:gd name="connsiteY0" fmla="*/ 2809301 h 3051672"/>
              <a:gd name="connsiteX1" fmla="*/ 0 w 2379644"/>
              <a:gd name="connsiteY1" fmla="*/ 2093205 h 3051672"/>
              <a:gd name="connsiteX2" fmla="*/ 308473 w 2379644"/>
              <a:gd name="connsiteY2" fmla="*/ 1101687 h 3051672"/>
              <a:gd name="connsiteX3" fmla="*/ 1388126 w 2379644"/>
              <a:gd name="connsiteY3" fmla="*/ 0 h 3051672"/>
              <a:gd name="connsiteX4" fmla="*/ 1773716 w 2379644"/>
              <a:gd name="connsiteY4" fmla="*/ 1057620 h 3051672"/>
              <a:gd name="connsiteX5" fmla="*/ 2115239 w 2379644"/>
              <a:gd name="connsiteY5" fmla="*/ 2093205 h 3051672"/>
              <a:gd name="connsiteX6" fmla="*/ 2379644 w 2379644"/>
              <a:gd name="connsiteY6" fmla="*/ 3051672 h 3051672"/>
              <a:gd name="connsiteX0" fmla="*/ 22034 w 2115239"/>
              <a:gd name="connsiteY0" fmla="*/ 2809301 h 2809301"/>
              <a:gd name="connsiteX1" fmla="*/ 0 w 2115239"/>
              <a:gd name="connsiteY1" fmla="*/ 2093205 h 2809301"/>
              <a:gd name="connsiteX2" fmla="*/ 308473 w 2115239"/>
              <a:gd name="connsiteY2" fmla="*/ 1101687 h 2809301"/>
              <a:gd name="connsiteX3" fmla="*/ 1388126 w 2115239"/>
              <a:gd name="connsiteY3" fmla="*/ 0 h 2809301"/>
              <a:gd name="connsiteX4" fmla="*/ 1773716 w 2115239"/>
              <a:gd name="connsiteY4" fmla="*/ 1057620 h 2809301"/>
              <a:gd name="connsiteX5" fmla="*/ 2115239 w 2115239"/>
              <a:gd name="connsiteY5" fmla="*/ 2093205 h 2809301"/>
              <a:gd name="connsiteX0" fmla="*/ 22034 w 2115239"/>
              <a:gd name="connsiteY0" fmla="*/ 2809301 h 2809301"/>
              <a:gd name="connsiteX1" fmla="*/ 0 w 2115239"/>
              <a:gd name="connsiteY1" fmla="*/ 2093205 h 2809301"/>
              <a:gd name="connsiteX2" fmla="*/ 308473 w 2115239"/>
              <a:gd name="connsiteY2" fmla="*/ 1101687 h 2809301"/>
              <a:gd name="connsiteX3" fmla="*/ 1388126 w 2115239"/>
              <a:gd name="connsiteY3" fmla="*/ 0 h 2809301"/>
              <a:gd name="connsiteX4" fmla="*/ 1311008 w 2115239"/>
              <a:gd name="connsiteY4" fmla="*/ 1123722 h 2809301"/>
              <a:gd name="connsiteX5" fmla="*/ 2115239 w 2115239"/>
              <a:gd name="connsiteY5" fmla="*/ 2093205 h 2809301"/>
              <a:gd name="connsiteX0" fmla="*/ 22034 w 1751682"/>
              <a:gd name="connsiteY0" fmla="*/ 2809301 h 2809301"/>
              <a:gd name="connsiteX1" fmla="*/ 0 w 1751682"/>
              <a:gd name="connsiteY1" fmla="*/ 2093205 h 2809301"/>
              <a:gd name="connsiteX2" fmla="*/ 308473 w 1751682"/>
              <a:gd name="connsiteY2" fmla="*/ 1101687 h 2809301"/>
              <a:gd name="connsiteX3" fmla="*/ 1388126 w 1751682"/>
              <a:gd name="connsiteY3" fmla="*/ 0 h 2809301"/>
              <a:gd name="connsiteX4" fmla="*/ 1311008 w 1751682"/>
              <a:gd name="connsiteY4" fmla="*/ 1123722 h 2809301"/>
              <a:gd name="connsiteX5" fmla="*/ 1751682 w 1751682"/>
              <a:gd name="connsiteY5" fmla="*/ 2148289 h 2809301"/>
              <a:gd name="connsiteX0" fmla="*/ 22034 w 1791431"/>
              <a:gd name="connsiteY0" fmla="*/ 2809301 h 2809301"/>
              <a:gd name="connsiteX1" fmla="*/ 0 w 1791431"/>
              <a:gd name="connsiteY1" fmla="*/ 2093205 h 2809301"/>
              <a:gd name="connsiteX2" fmla="*/ 308473 w 1791431"/>
              <a:gd name="connsiteY2" fmla="*/ 1101687 h 2809301"/>
              <a:gd name="connsiteX3" fmla="*/ 1388126 w 1791431"/>
              <a:gd name="connsiteY3" fmla="*/ 0 h 2809301"/>
              <a:gd name="connsiteX4" fmla="*/ 1311008 w 1791431"/>
              <a:gd name="connsiteY4" fmla="*/ 1123722 h 2809301"/>
              <a:gd name="connsiteX5" fmla="*/ 1751682 w 1791431"/>
              <a:gd name="connsiteY5" fmla="*/ 2148289 h 2809301"/>
              <a:gd name="connsiteX6" fmla="*/ 1773716 w 1791431"/>
              <a:gd name="connsiteY6" fmla="*/ 2171739 h 2809301"/>
              <a:gd name="connsiteX0" fmla="*/ 22034 w 1791431"/>
              <a:gd name="connsiteY0" fmla="*/ 2809301 h 2809301"/>
              <a:gd name="connsiteX1" fmla="*/ 0 w 1791431"/>
              <a:gd name="connsiteY1" fmla="*/ 2093205 h 2809301"/>
              <a:gd name="connsiteX2" fmla="*/ 308473 w 1791431"/>
              <a:gd name="connsiteY2" fmla="*/ 1101687 h 2809301"/>
              <a:gd name="connsiteX3" fmla="*/ 1388126 w 1791431"/>
              <a:gd name="connsiteY3" fmla="*/ 0 h 2809301"/>
              <a:gd name="connsiteX4" fmla="*/ 1311008 w 1791431"/>
              <a:gd name="connsiteY4" fmla="*/ 1123722 h 2809301"/>
              <a:gd name="connsiteX5" fmla="*/ 1751682 w 1791431"/>
              <a:gd name="connsiteY5" fmla="*/ 2148289 h 2809301"/>
              <a:gd name="connsiteX6" fmla="*/ 1773716 w 1791431"/>
              <a:gd name="connsiteY6" fmla="*/ 2744616 h 2809301"/>
              <a:gd name="connsiteX0" fmla="*/ 22034 w 1773716"/>
              <a:gd name="connsiteY0" fmla="*/ 2809301 h 2809301"/>
              <a:gd name="connsiteX1" fmla="*/ 0 w 1773716"/>
              <a:gd name="connsiteY1" fmla="*/ 2093205 h 2809301"/>
              <a:gd name="connsiteX2" fmla="*/ 308473 w 1773716"/>
              <a:gd name="connsiteY2" fmla="*/ 1101687 h 2809301"/>
              <a:gd name="connsiteX3" fmla="*/ 1388126 w 1773716"/>
              <a:gd name="connsiteY3" fmla="*/ 0 h 2809301"/>
              <a:gd name="connsiteX4" fmla="*/ 1311008 w 1773716"/>
              <a:gd name="connsiteY4" fmla="*/ 1123722 h 2809301"/>
              <a:gd name="connsiteX5" fmla="*/ 1751682 w 1773716"/>
              <a:gd name="connsiteY5" fmla="*/ 2148289 h 2809301"/>
              <a:gd name="connsiteX6" fmla="*/ 1773716 w 1773716"/>
              <a:gd name="connsiteY6" fmla="*/ 2744616 h 28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3716" h="2809301">
                <a:moveTo>
                  <a:pt x="22034" y="2809301"/>
                </a:moveTo>
                <a:lnTo>
                  <a:pt x="0" y="2093205"/>
                </a:lnTo>
                <a:lnTo>
                  <a:pt x="308473" y="1101687"/>
                </a:lnTo>
                <a:lnTo>
                  <a:pt x="1388126" y="0"/>
                </a:lnTo>
                <a:lnTo>
                  <a:pt x="1311008" y="1123722"/>
                </a:lnTo>
                <a:lnTo>
                  <a:pt x="1751682" y="2148289"/>
                </a:lnTo>
                <a:lnTo>
                  <a:pt x="1773716" y="2744616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086E705-947A-1E4D-B37B-CCE7777FCB06}"/>
              </a:ext>
            </a:extLst>
          </p:cNvPr>
          <p:cNvSpPr/>
          <p:nvPr/>
        </p:nvSpPr>
        <p:spPr>
          <a:xfrm>
            <a:off x="631949" y="1795695"/>
            <a:ext cx="3119203" cy="250335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Mostly-Ordered Multicast uses this to make it likely every replica receives pairs of requests in the same order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DE94718-CCED-984C-8838-372212DED5A3}"/>
              </a:ext>
            </a:extLst>
          </p:cNvPr>
          <p:cNvSpPr/>
          <p:nvPr/>
        </p:nvSpPr>
        <p:spPr>
          <a:xfrm>
            <a:off x="8590770" y="1795695"/>
            <a:ext cx="3119203" cy="250335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Ordered Unreliable Multicast uses this to give the switch the opportunity to assign a sequence number to every request</a:t>
            </a:r>
          </a:p>
        </p:txBody>
      </p:sp>
    </p:spTree>
    <p:extLst>
      <p:ext uri="{BB962C8B-B14F-4D97-AF65-F5344CB8AC3E}">
        <p14:creationId xmlns:p14="http://schemas.microsoft.com/office/powerpoint/2010/main" val="31864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NOPaxos routes client requests through the sequencer, not the leader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245554" cy="640395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318430" y="2791325"/>
            <a:ext cx="574567" cy="1565195"/>
            <a:chOff x="3396297" y="3115851"/>
            <a:chExt cx="574567" cy="156519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6989"/>
              <a:ext cx="574567" cy="87109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5851"/>
              <a:ext cx="574567" cy="12187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37835"/>
              <a:ext cx="574567" cy="1543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C5B4E8-03FF-D846-BD5B-DF6A426AC733}"/>
              </a:ext>
            </a:extLst>
          </p:cNvPr>
          <p:cNvGrpSpPr/>
          <p:nvPr/>
        </p:nvGrpSpPr>
        <p:grpSpPr>
          <a:xfrm>
            <a:off x="3244884" y="1690688"/>
            <a:ext cx="73711" cy="4545220"/>
            <a:chOff x="4677656" y="1689488"/>
            <a:chExt cx="12437" cy="479615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E4E9CB9-2EB0-414D-BFF6-C1B15AA6AD98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0627F63-1477-A145-94CB-760E701290D8}"/>
                </a:ext>
              </a:extLst>
            </p:cNvPr>
            <p:cNvCxnSpPr/>
            <p:nvPr/>
          </p:nvCxnSpPr>
          <p:spPr>
            <a:xfrm>
              <a:off x="4690093" y="1689488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B3F5086E-A187-BB4C-AAF8-1DE9BDF44B79}"/>
              </a:ext>
            </a:extLst>
          </p:cNvPr>
          <p:cNvSpPr/>
          <p:nvPr/>
        </p:nvSpPr>
        <p:spPr>
          <a:xfrm>
            <a:off x="3480183" y="5051202"/>
            <a:ext cx="4611920" cy="1480688"/>
          </a:xfrm>
          <a:prstGeom prst="wedgeRoundRectCallout">
            <a:avLst>
              <a:gd name="adj1" fmla="val -53633"/>
              <a:gd name="adj2" fmla="val -7550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Very low latency since network element is engineered to process packets at line rate</a:t>
            </a:r>
          </a:p>
        </p:txBody>
      </p:sp>
      <p:sp>
        <p:nvSpPr>
          <p:cNvPr id="53" name="Rounded Rectangular Callout 52">
            <a:extLst>
              <a:ext uri="{FF2B5EF4-FFF2-40B4-BE49-F238E27FC236}">
                <a16:creationId xmlns:a16="http://schemas.microsoft.com/office/drawing/2014/main" id="{ECAD79A5-655F-E24A-8636-7009B8134750}"/>
              </a:ext>
            </a:extLst>
          </p:cNvPr>
          <p:cNvSpPr/>
          <p:nvPr/>
        </p:nvSpPr>
        <p:spPr>
          <a:xfrm>
            <a:off x="5027652" y="3168820"/>
            <a:ext cx="4611920" cy="1480688"/>
          </a:xfrm>
          <a:prstGeom prst="wedgeRoundRectCallout">
            <a:avLst>
              <a:gd name="adj1" fmla="val -80611"/>
              <a:gd name="adj2" fmla="val -53232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Client-to-replica latency almost the same as for a direct message since sequencer is often on-path</a:t>
            </a:r>
          </a:p>
        </p:txBody>
      </p:sp>
    </p:spTree>
    <p:extLst>
      <p:ext uri="{BB962C8B-B14F-4D97-AF65-F5344CB8AC3E}">
        <p14:creationId xmlns:p14="http://schemas.microsoft.com/office/powerpoint/2010/main" val="23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NOPaxos routes replies directly to the client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245554" cy="640395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318430" y="2791325"/>
            <a:ext cx="574567" cy="1565195"/>
            <a:chOff x="3396297" y="3115851"/>
            <a:chExt cx="574567" cy="156519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6989"/>
              <a:ext cx="574567" cy="87109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5851"/>
              <a:ext cx="574567" cy="12187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37835"/>
              <a:ext cx="574567" cy="1543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7016FB-58DE-DB4F-A030-A99F79217471}"/>
              </a:ext>
            </a:extLst>
          </p:cNvPr>
          <p:cNvGrpSpPr/>
          <p:nvPr/>
        </p:nvGrpSpPr>
        <p:grpSpPr>
          <a:xfrm>
            <a:off x="4071472" y="2145571"/>
            <a:ext cx="980212" cy="2201002"/>
            <a:chOff x="2747145" y="2435848"/>
            <a:chExt cx="980212" cy="220100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6EE389-A810-F24B-820C-8C0B3930A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145" y="2436986"/>
              <a:ext cx="649152" cy="184343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44493F-6097-DA4B-9391-1107E9460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5869" y="2435848"/>
              <a:ext cx="581488" cy="150803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FCF6353-FBF2-1047-A1D9-BDDBC56E3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145" y="2448073"/>
              <a:ext cx="722863" cy="218877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B431A3-2069-E948-9356-DDF442D97CB1}"/>
              </a:ext>
            </a:extLst>
          </p:cNvPr>
          <p:cNvGrpSpPr/>
          <p:nvPr/>
        </p:nvGrpSpPr>
        <p:grpSpPr>
          <a:xfrm>
            <a:off x="3906157" y="1717817"/>
            <a:ext cx="539370" cy="4544652"/>
            <a:chOff x="4677656" y="1690087"/>
            <a:chExt cx="91006" cy="479555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A6DE783-2401-F349-9218-3F542804328D}"/>
                </a:ext>
              </a:extLst>
            </p:cNvPr>
            <p:cNvCxnSpPr/>
            <p:nvPr/>
          </p:nvCxnSpPr>
          <p:spPr>
            <a:xfrm>
              <a:off x="4677656" y="1690688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5F9F593-1B52-F24A-97BD-B295E1318470}"/>
                </a:ext>
              </a:extLst>
            </p:cNvPr>
            <p:cNvCxnSpPr/>
            <p:nvPr/>
          </p:nvCxnSpPr>
          <p:spPr>
            <a:xfrm>
              <a:off x="4768662" y="1690087"/>
              <a:ext cx="0" cy="479495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D5AEF82A-4FC6-6842-81F5-6EDC4D8DFB31}"/>
              </a:ext>
            </a:extLst>
          </p:cNvPr>
          <p:cNvSpPr/>
          <p:nvPr/>
        </p:nvSpPr>
        <p:spPr>
          <a:xfrm>
            <a:off x="4700977" y="4981240"/>
            <a:ext cx="5222511" cy="1480688"/>
          </a:xfrm>
          <a:prstGeom prst="wedgeRoundRectCallout">
            <a:avLst>
              <a:gd name="adj1" fmla="val -53633"/>
              <a:gd name="adj2" fmla="val -7550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Leader generally replies slowest because it has to execute the request</a:t>
            </a:r>
          </a:p>
        </p:txBody>
      </p:sp>
      <p:sp>
        <p:nvSpPr>
          <p:cNvPr id="57" name="Rounded Rectangular Callout 56">
            <a:extLst>
              <a:ext uri="{FF2B5EF4-FFF2-40B4-BE49-F238E27FC236}">
                <a16:creationId xmlns:a16="http://schemas.microsoft.com/office/drawing/2014/main" id="{3A9BBACB-6D34-C84F-85EF-30CADB4C3782}"/>
              </a:ext>
            </a:extLst>
          </p:cNvPr>
          <p:cNvSpPr/>
          <p:nvPr/>
        </p:nvSpPr>
        <p:spPr>
          <a:xfrm>
            <a:off x="5772249" y="1610789"/>
            <a:ext cx="5674635" cy="1480688"/>
          </a:xfrm>
          <a:prstGeom prst="wedgeRoundRectCallout">
            <a:avLst>
              <a:gd name="adj1" fmla="val -60809"/>
              <a:gd name="adj2" fmla="val -1172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Client considers request complete when it receives </a:t>
            </a:r>
            <a:r>
              <a:rPr lang="en-US" sz="2400" i="1"/>
              <a:t>f+1</a:t>
            </a:r>
            <a:r>
              <a:rPr lang="en-US" sz="2400"/>
              <a:t> replies </a:t>
            </a:r>
            <a:r>
              <a:rPr lang="en-US" sz="2400" u="sng"/>
              <a:t>including the leader’s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439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sequencer can’t do everything a primary normally does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245554" cy="640395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C817C-6CDC-D242-8404-73291938F18E}"/>
              </a:ext>
            </a:extLst>
          </p:cNvPr>
          <p:cNvGrpSpPr/>
          <p:nvPr/>
        </p:nvGrpSpPr>
        <p:grpSpPr>
          <a:xfrm>
            <a:off x="3318430" y="2791325"/>
            <a:ext cx="574567" cy="1565195"/>
            <a:chOff x="3396297" y="3115851"/>
            <a:chExt cx="574567" cy="156519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0125C4E-0E45-E54D-BF73-649746A06BB2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6989"/>
              <a:ext cx="574567" cy="87109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CF7F7A0-3774-EF46-9871-2B08092F0EA6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15851"/>
              <a:ext cx="574567" cy="12187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074A998-42CF-FB45-A2A3-6295C065293F}"/>
                </a:ext>
              </a:extLst>
            </p:cNvPr>
            <p:cNvCxnSpPr>
              <a:cxnSpLocks/>
            </p:cNvCxnSpPr>
            <p:nvPr/>
          </p:nvCxnSpPr>
          <p:spPr>
            <a:xfrm>
              <a:off x="3396297" y="3137835"/>
              <a:ext cx="574567" cy="1543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7016FB-58DE-DB4F-A030-A99F79217471}"/>
              </a:ext>
            </a:extLst>
          </p:cNvPr>
          <p:cNvGrpSpPr/>
          <p:nvPr/>
        </p:nvGrpSpPr>
        <p:grpSpPr>
          <a:xfrm>
            <a:off x="4071472" y="2145571"/>
            <a:ext cx="980212" cy="2201002"/>
            <a:chOff x="2747145" y="2435848"/>
            <a:chExt cx="980212" cy="220100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6EE389-A810-F24B-820C-8C0B3930A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145" y="2436986"/>
              <a:ext cx="649152" cy="184343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44493F-6097-DA4B-9391-1107E9460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5869" y="2435848"/>
              <a:ext cx="581488" cy="150803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FCF6353-FBF2-1047-A1D9-BDDBC56E3D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7145" y="2448073"/>
              <a:ext cx="722863" cy="2188777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CBFBF1B-12A7-E947-BEFD-72F85EEB001E}"/>
              </a:ext>
            </a:extLst>
          </p:cNvPr>
          <p:cNvSpPr/>
          <p:nvPr/>
        </p:nvSpPr>
        <p:spPr>
          <a:xfrm>
            <a:off x="7108676" y="3434185"/>
            <a:ext cx="4188817" cy="29315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/>
              <a:t>Sequencer can’t: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Collect acks from replicas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Learn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Retransmit lost proposals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Execute client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Send replies to client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8E0A41AF-EEAF-6946-B8F9-9ACC2BA148E0}"/>
              </a:ext>
            </a:extLst>
          </p:cNvPr>
          <p:cNvSpPr/>
          <p:nvPr/>
        </p:nvSpPr>
        <p:spPr>
          <a:xfrm>
            <a:off x="6847777" y="4921479"/>
            <a:ext cx="334610" cy="1077668"/>
          </a:xfrm>
          <a:prstGeom prst="lef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68DD72-F0BF-8842-BED0-32CFD8D714FE}"/>
              </a:ext>
            </a:extLst>
          </p:cNvPr>
          <p:cNvSpPr/>
          <p:nvPr/>
        </p:nvSpPr>
        <p:spPr>
          <a:xfrm>
            <a:off x="4553155" y="5207988"/>
            <a:ext cx="2169497" cy="5757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Done by leader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543650D-6088-894D-B620-6C157E2AC2AB}"/>
              </a:ext>
            </a:extLst>
          </p:cNvPr>
          <p:cNvSpPr/>
          <p:nvPr/>
        </p:nvSpPr>
        <p:spPr>
          <a:xfrm>
            <a:off x="4553155" y="4268548"/>
            <a:ext cx="2169497" cy="5757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Done by client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DAB8AF93-903F-D848-8795-E76F5040C96C}"/>
              </a:ext>
            </a:extLst>
          </p:cNvPr>
          <p:cNvSpPr/>
          <p:nvPr/>
        </p:nvSpPr>
        <p:spPr>
          <a:xfrm>
            <a:off x="6851327" y="4207256"/>
            <a:ext cx="331060" cy="692968"/>
          </a:xfrm>
          <a:prstGeom prst="leftBrac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3D3C2B2-B686-3041-BAF4-4556D5B45FF4}"/>
              </a:ext>
            </a:extLst>
          </p:cNvPr>
          <p:cNvSpPr/>
          <p:nvPr/>
        </p:nvSpPr>
        <p:spPr>
          <a:xfrm>
            <a:off x="783183" y="4679313"/>
            <a:ext cx="3357399" cy="172140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Multi-Paxos leader responsibilities divided among sequencer, client, and leader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457D40-82DD-B743-93D5-A542DBA3F2B0}"/>
              </a:ext>
            </a:extLst>
          </p:cNvPr>
          <p:cNvGrpSpPr/>
          <p:nvPr/>
        </p:nvGrpSpPr>
        <p:grpSpPr>
          <a:xfrm>
            <a:off x="7600014" y="2018224"/>
            <a:ext cx="3846870" cy="2931007"/>
            <a:chOff x="7600014" y="2018224"/>
            <a:chExt cx="3846870" cy="29310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DCD7D9-ED5E-2F4E-A31E-75B322407936}"/>
                </a:ext>
              </a:extLst>
            </p:cNvPr>
            <p:cNvSpPr/>
            <p:nvPr/>
          </p:nvSpPr>
          <p:spPr>
            <a:xfrm>
              <a:off x="7600014" y="4492763"/>
              <a:ext cx="2006606" cy="456468"/>
            </a:xfrm>
            <a:prstGeom prst="roundRect">
              <a:avLst/>
            </a:prstGeom>
            <a:solidFill>
              <a:srgbClr val="FFFF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E90FB12A-4128-0749-9558-7F0D8ECF31E0}"/>
                </a:ext>
              </a:extLst>
            </p:cNvPr>
            <p:cNvSpPr/>
            <p:nvPr/>
          </p:nvSpPr>
          <p:spPr>
            <a:xfrm>
              <a:off x="7600014" y="2018224"/>
              <a:ext cx="3846870" cy="1406960"/>
            </a:xfrm>
            <a:prstGeom prst="wedgeRoundRectCallout">
              <a:avLst>
                <a:gd name="adj1" fmla="val -37526"/>
                <a:gd name="adj2" fmla="val 12429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Leader could do this, but not if we want to limit to one round trip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5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" grpId="0" animBg="1"/>
      <p:bldP spid="5" grpId="0" animBg="1"/>
      <p:bldP spid="47" grpId="0" animBg="1"/>
      <p:bldP spid="53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NOPaxos must deal with dropped packets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245554" cy="640395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125C4E-0E45-E54D-BF73-649746A06BB2}"/>
              </a:ext>
            </a:extLst>
          </p:cNvPr>
          <p:cNvCxnSpPr>
            <a:cxnSpLocks/>
          </p:cNvCxnSpPr>
          <p:nvPr/>
        </p:nvCxnSpPr>
        <p:spPr>
          <a:xfrm>
            <a:off x="3318430" y="2792463"/>
            <a:ext cx="574567" cy="87109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CF7F7A0-3774-EF46-9871-2B08092F0EA6}"/>
              </a:ext>
            </a:extLst>
          </p:cNvPr>
          <p:cNvCxnSpPr>
            <a:cxnSpLocks/>
          </p:cNvCxnSpPr>
          <p:nvPr/>
        </p:nvCxnSpPr>
        <p:spPr>
          <a:xfrm>
            <a:off x="3318430" y="2791325"/>
            <a:ext cx="574567" cy="1218712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74A998-42CF-FB45-A2A3-6295C065293F}"/>
              </a:ext>
            </a:extLst>
          </p:cNvPr>
          <p:cNvCxnSpPr>
            <a:cxnSpLocks/>
          </p:cNvCxnSpPr>
          <p:nvPr/>
        </p:nvCxnSpPr>
        <p:spPr>
          <a:xfrm>
            <a:off x="3318430" y="2813309"/>
            <a:ext cx="574567" cy="154321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5C25B32-92EB-D24A-8B2E-B37235A3A06C}"/>
              </a:ext>
            </a:extLst>
          </p:cNvPr>
          <p:cNvCxnSpPr>
            <a:cxnSpLocks/>
          </p:cNvCxnSpPr>
          <p:nvPr/>
        </p:nvCxnSpPr>
        <p:spPr>
          <a:xfrm flipV="1">
            <a:off x="5279336" y="3653607"/>
            <a:ext cx="211517" cy="34648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CB12510-59E6-2B43-BC0F-92888E353988}"/>
              </a:ext>
            </a:extLst>
          </p:cNvPr>
          <p:cNvCxnSpPr>
            <a:cxnSpLocks/>
          </p:cNvCxnSpPr>
          <p:nvPr/>
        </p:nvCxnSpPr>
        <p:spPr>
          <a:xfrm>
            <a:off x="5617771" y="3678473"/>
            <a:ext cx="224647" cy="331564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AD46BEF-E675-9A4F-8783-BAB42614C410}"/>
              </a:ext>
            </a:extLst>
          </p:cNvPr>
          <p:cNvGrpSpPr/>
          <p:nvPr/>
        </p:nvGrpSpPr>
        <p:grpSpPr>
          <a:xfrm>
            <a:off x="4221814" y="2793840"/>
            <a:ext cx="574567" cy="1565195"/>
            <a:chOff x="4221814" y="2793840"/>
            <a:chExt cx="574567" cy="156519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4B38F21-DAB8-7444-9BDC-82888F5CBC8F}"/>
                </a:ext>
              </a:extLst>
            </p:cNvPr>
            <p:cNvCxnSpPr>
              <a:cxnSpLocks/>
            </p:cNvCxnSpPr>
            <p:nvPr/>
          </p:nvCxnSpPr>
          <p:spPr>
            <a:xfrm>
              <a:off x="4221814" y="2794978"/>
              <a:ext cx="574567" cy="87109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1646D9C-2182-984D-A4F2-793BA8EDFACD}"/>
                </a:ext>
              </a:extLst>
            </p:cNvPr>
            <p:cNvCxnSpPr>
              <a:cxnSpLocks/>
            </p:cNvCxnSpPr>
            <p:nvPr/>
          </p:nvCxnSpPr>
          <p:spPr>
            <a:xfrm>
              <a:off x="4221814" y="2793840"/>
              <a:ext cx="574567" cy="12187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C00ACAE-9077-A048-B80F-AA6375A3BF02}"/>
                </a:ext>
              </a:extLst>
            </p:cNvPr>
            <p:cNvCxnSpPr>
              <a:cxnSpLocks/>
            </p:cNvCxnSpPr>
            <p:nvPr/>
          </p:nvCxnSpPr>
          <p:spPr>
            <a:xfrm>
              <a:off x="4221814" y="2815824"/>
              <a:ext cx="574567" cy="1543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Cloud Callout 6">
            <a:extLst>
              <a:ext uri="{FF2B5EF4-FFF2-40B4-BE49-F238E27FC236}">
                <a16:creationId xmlns:a16="http://schemas.microsoft.com/office/drawing/2014/main" id="{FCF49747-3420-3043-9111-EF3407F79AF6}"/>
              </a:ext>
            </a:extLst>
          </p:cNvPr>
          <p:cNvSpPr/>
          <p:nvPr/>
        </p:nvSpPr>
        <p:spPr>
          <a:xfrm>
            <a:off x="2355774" y="4847818"/>
            <a:ext cx="5847123" cy="1502156"/>
          </a:xfrm>
          <a:prstGeom prst="cloudCallout">
            <a:avLst>
              <a:gd name="adj1" fmla="val -49434"/>
              <a:gd name="adj2" fmla="val -10634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 must have missed a packet because the sequence number jumped!</a:t>
            </a:r>
          </a:p>
        </p:txBody>
      </p:sp>
      <p:sp>
        <p:nvSpPr>
          <p:cNvPr id="58" name="Cloud Callout 57">
            <a:extLst>
              <a:ext uri="{FF2B5EF4-FFF2-40B4-BE49-F238E27FC236}">
                <a16:creationId xmlns:a16="http://schemas.microsoft.com/office/drawing/2014/main" id="{F935CD4C-6EC0-2747-AA49-8A5CF15F7797}"/>
              </a:ext>
            </a:extLst>
          </p:cNvPr>
          <p:cNvSpPr/>
          <p:nvPr/>
        </p:nvSpPr>
        <p:spPr>
          <a:xfrm>
            <a:off x="2355782" y="4835357"/>
            <a:ext cx="5847123" cy="1502156"/>
          </a:xfrm>
          <a:prstGeom prst="cloudCallout">
            <a:avLst>
              <a:gd name="adj1" fmla="val -49434"/>
              <a:gd name="adj2" fmla="val -10634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I’ll just ask the leader to give me the missing packet.</a:t>
            </a:r>
          </a:p>
        </p:txBody>
      </p:sp>
    </p:spTree>
    <p:extLst>
      <p:ext uri="{BB962C8B-B14F-4D97-AF65-F5344CB8AC3E}">
        <p14:creationId xmlns:p14="http://schemas.microsoft.com/office/powerpoint/2010/main" val="92852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NOPaxos must deal with packets the leader never gets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CA29D3-D5FD-3842-A3DE-B518562D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997AFC4-EAE0-1B4F-A768-D2DC35B2AE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082B49-35CD-494B-BDE2-89F0502FB421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C75B8B-2C24-404F-A53A-CBE9855D5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E0E169-5B53-1C43-B017-CF2CAB2B066E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DE6F84-3CA5-8F40-AD72-AC681521F14D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FA613D-E047-AF48-9AE3-85633D2DD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6A912A-9C9F-9E4F-A579-6E17561410E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3AEF2-AFF1-2147-A2EF-2C559D2F0A44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67F3E57-974D-484E-B1AA-54296DCEF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FA4E26-BC93-9145-8A6D-972DB47EA6C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51FCBE-F463-B040-A654-74C4BEC3BA80}"/>
              </a:ext>
            </a:extLst>
          </p:cNvPr>
          <p:cNvCxnSpPr>
            <a:cxnSpLocks/>
          </p:cNvCxnSpPr>
          <p:nvPr/>
        </p:nvCxnSpPr>
        <p:spPr>
          <a:xfrm>
            <a:off x="2976508" y="2174053"/>
            <a:ext cx="245554" cy="640395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E7453B9C-C56B-5645-B9B1-5172A85001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125C4E-0E45-E54D-BF73-649746A06BB2}"/>
              </a:ext>
            </a:extLst>
          </p:cNvPr>
          <p:cNvCxnSpPr>
            <a:cxnSpLocks/>
          </p:cNvCxnSpPr>
          <p:nvPr/>
        </p:nvCxnSpPr>
        <p:spPr>
          <a:xfrm>
            <a:off x="3318430" y="2792463"/>
            <a:ext cx="574567" cy="87109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CF7F7A0-3774-EF46-9871-2B08092F0EA6}"/>
              </a:ext>
            </a:extLst>
          </p:cNvPr>
          <p:cNvCxnSpPr>
            <a:cxnSpLocks/>
          </p:cNvCxnSpPr>
          <p:nvPr/>
        </p:nvCxnSpPr>
        <p:spPr>
          <a:xfrm>
            <a:off x="3318430" y="2791325"/>
            <a:ext cx="574567" cy="1218712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74A998-42CF-FB45-A2A3-6295C065293F}"/>
              </a:ext>
            </a:extLst>
          </p:cNvPr>
          <p:cNvCxnSpPr>
            <a:cxnSpLocks/>
          </p:cNvCxnSpPr>
          <p:nvPr/>
        </p:nvCxnSpPr>
        <p:spPr>
          <a:xfrm>
            <a:off x="3318430" y="2813309"/>
            <a:ext cx="574567" cy="154321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35EA6E3C-E70A-024F-8C2F-4F5F29C9EC21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9BC1C9-77E2-E14F-9E75-511CD7DE915E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switch.jpg" descr="switch.jpg">
              <a:extLst>
                <a:ext uri="{FF2B5EF4-FFF2-40B4-BE49-F238E27FC236}">
                  <a16:creationId xmlns:a16="http://schemas.microsoft.com/office/drawing/2014/main" id="{6750661A-1643-234C-AE19-FCC0BF53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AC1E9F-574E-914E-8716-18DCFC2F2B05}"/>
              </a:ext>
            </a:extLst>
          </p:cNvPr>
          <p:cNvGrpSpPr/>
          <p:nvPr/>
        </p:nvGrpSpPr>
        <p:grpSpPr>
          <a:xfrm>
            <a:off x="4675037" y="3661065"/>
            <a:ext cx="224647" cy="685508"/>
            <a:chOff x="4262229" y="3661065"/>
            <a:chExt cx="224647" cy="685508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1385C0-DA32-304C-89BA-DC9941E4A9F3}"/>
                </a:ext>
              </a:extLst>
            </p:cNvPr>
            <p:cNvCxnSpPr>
              <a:cxnSpLocks/>
            </p:cNvCxnSpPr>
            <p:nvPr/>
          </p:nvCxnSpPr>
          <p:spPr>
            <a:xfrm>
              <a:off x="4262229" y="3675986"/>
              <a:ext cx="224647" cy="331564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D8F9F81-A4B1-044E-9390-4584CABFB209}"/>
                </a:ext>
              </a:extLst>
            </p:cNvPr>
            <p:cNvCxnSpPr>
              <a:cxnSpLocks/>
            </p:cNvCxnSpPr>
            <p:nvPr/>
          </p:nvCxnSpPr>
          <p:spPr>
            <a:xfrm>
              <a:off x="4262229" y="3661065"/>
              <a:ext cx="224647" cy="68550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8694BF-6625-9C4E-B926-AF2D80A11576}"/>
              </a:ext>
            </a:extLst>
          </p:cNvPr>
          <p:cNvGrpSpPr/>
          <p:nvPr/>
        </p:nvGrpSpPr>
        <p:grpSpPr>
          <a:xfrm>
            <a:off x="3916314" y="2796311"/>
            <a:ext cx="574567" cy="1565195"/>
            <a:chOff x="3470830" y="2943725"/>
            <a:chExt cx="574567" cy="156519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34DFB9E-D66D-9040-B927-C447F6AE27D8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44863"/>
              <a:ext cx="574567" cy="87109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1C3538B-2FA0-244C-A349-2BB228522AEF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43725"/>
              <a:ext cx="574567" cy="1218712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204D90C-BDCB-0E4E-902E-0CE33F41980D}"/>
                </a:ext>
              </a:extLst>
            </p:cNvPr>
            <p:cNvCxnSpPr>
              <a:cxnSpLocks/>
            </p:cNvCxnSpPr>
            <p:nvPr/>
          </p:nvCxnSpPr>
          <p:spPr>
            <a:xfrm>
              <a:off x="3470830" y="2965709"/>
              <a:ext cx="574567" cy="1543211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Cloud Callout 54">
            <a:extLst>
              <a:ext uri="{FF2B5EF4-FFF2-40B4-BE49-F238E27FC236}">
                <a16:creationId xmlns:a16="http://schemas.microsoft.com/office/drawing/2014/main" id="{457D8A88-7B0E-6E4C-998D-1B7B007CEA88}"/>
              </a:ext>
            </a:extLst>
          </p:cNvPr>
          <p:cNvSpPr/>
          <p:nvPr/>
        </p:nvSpPr>
        <p:spPr>
          <a:xfrm>
            <a:off x="2355782" y="4835357"/>
            <a:ext cx="5847123" cy="1502156"/>
          </a:xfrm>
          <a:prstGeom prst="cloudCallout">
            <a:avLst>
              <a:gd name="adj1" fmla="val -51741"/>
              <a:gd name="adj2" fmla="val -1302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 missed the packet with the previous slot, so I’ll just propose a no-op for it.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2D20151-51C0-9648-AE17-F0A47DC97C96}"/>
              </a:ext>
            </a:extLst>
          </p:cNvPr>
          <p:cNvGrpSpPr/>
          <p:nvPr/>
        </p:nvGrpSpPr>
        <p:grpSpPr>
          <a:xfrm>
            <a:off x="5150411" y="3646132"/>
            <a:ext cx="230829" cy="723256"/>
            <a:chOff x="4285134" y="3642401"/>
            <a:chExt cx="230829" cy="723256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1A90F0D-6D79-C741-B1EE-51CD6F8071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5134" y="3642401"/>
              <a:ext cx="128932" cy="368885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49A0F7E-B9F0-6B44-B38B-C10BCA00D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5134" y="3657334"/>
              <a:ext cx="230829" cy="70832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Cloud Callout 60">
            <a:extLst>
              <a:ext uri="{FF2B5EF4-FFF2-40B4-BE49-F238E27FC236}">
                <a16:creationId xmlns:a16="http://schemas.microsoft.com/office/drawing/2014/main" id="{5CD0FE59-FF7D-934C-A967-D5E88B7F3946}"/>
              </a:ext>
            </a:extLst>
          </p:cNvPr>
          <p:cNvSpPr/>
          <p:nvPr/>
        </p:nvSpPr>
        <p:spPr>
          <a:xfrm>
            <a:off x="2355782" y="4849194"/>
            <a:ext cx="6336015" cy="1502156"/>
          </a:xfrm>
          <a:prstGeom prst="cloudCallout">
            <a:avLst>
              <a:gd name="adj1" fmla="val -51741"/>
              <a:gd name="adj2" fmla="val -1302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quorum have logged a no-op, so it’s committed and I can “execute” a no-op</a:t>
            </a:r>
          </a:p>
        </p:txBody>
      </p:sp>
    </p:spTree>
    <p:extLst>
      <p:ext uri="{BB962C8B-B14F-4D97-AF65-F5344CB8AC3E}">
        <p14:creationId xmlns:p14="http://schemas.microsoft.com/office/powerpoint/2010/main" val="22137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 animBg="1"/>
      <p:bldP spid="55" grpId="2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change deals with leader failure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3B04F25-0EBD-3C46-855E-A739B6D06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5" y="1833265"/>
            <a:ext cx="641809" cy="641809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266D24-AA8F-B54C-BF22-8BE88C94E95B}"/>
              </a:ext>
            </a:extLst>
          </p:cNvPr>
          <p:cNvCxnSpPr/>
          <p:nvPr/>
        </p:nvCxnSpPr>
        <p:spPr>
          <a:xfrm>
            <a:off x="2690566" y="2156657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572089-043D-EC4E-9D06-07FA0C13FC78}"/>
              </a:ext>
            </a:extLst>
          </p:cNvPr>
          <p:cNvGrpSpPr/>
          <p:nvPr/>
        </p:nvGrpSpPr>
        <p:grpSpPr>
          <a:xfrm>
            <a:off x="1313465" y="3562680"/>
            <a:ext cx="9239055" cy="181850"/>
            <a:chOff x="1313465" y="3534438"/>
            <a:chExt cx="9239055" cy="18185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FB1DFFC-2200-B64D-AF49-0A2425CB1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8F0C9BB-BB3F-134D-8F22-2C4A863EB6A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09FD96-BC42-C245-AE5F-ACB4321209F6}"/>
              </a:ext>
            </a:extLst>
          </p:cNvPr>
          <p:cNvGrpSpPr/>
          <p:nvPr/>
        </p:nvGrpSpPr>
        <p:grpSpPr>
          <a:xfrm>
            <a:off x="1313465" y="3909164"/>
            <a:ext cx="9239055" cy="181850"/>
            <a:chOff x="1313465" y="3534438"/>
            <a:chExt cx="9239055" cy="18185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87AE73-F970-3A49-97D5-76CF5D6AB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DBB000C-20D5-5743-89F8-0FB90F636DB2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92E0EB4-D0FA-B541-A750-4E6245DD6B09}"/>
              </a:ext>
            </a:extLst>
          </p:cNvPr>
          <p:cNvGrpSpPr/>
          <p:nvPr/>
        </p:nvGrpSpPr>
        <p:grpSpPr>
          <a:xfrm>
            <a:off x="1313465" y="4255648"/>
            <a:ext cx="9239055" cy="181850"/>
            <a:chOff x="1313465" y="3534438"/>
            <a:chExt cx="9239055" cy="1818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2EC13A8-9FEA-1D43-A229-8B6541A60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EC27FD4-DB54-1B46-932B-0F0C27D2C9BA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8D4CDA78-BAD2-D442-A6C9-56F780ED70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9086" y="3101205"/>
            <a:ext cx="581930" cy="504661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84A1CFE5-126A-F543-8FF5-B21370411BAD}"/>
              </a:ext>
            </a:extLst>
          </p:cNvPr>
          <p:cNvGrpSpPr/>
          <p:nvPr/>
        </p:nvGrpSpPr>
        <p:grpSpPr>
          <a:xfrm>
            <a:off x="1121667" y="2621395"/>
            <a:ext cx="9430853" cy="339860"/>
            <a:chOff x="1109886" y="2396755"/>
            <a:chExt cx="9430853" cy="33986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14CB98F-B506-564A-9C35-B11B51A7D28A}"/>
                </a:ext>
              </a:extLst>
            </p:cNvPr>
            <p:cNvCxnSpPr/>
            <p:nvPr/>
          </p:nvCxnSpPr>
          <p:spPr>
            <a:xfrm>
              <a:off x="2678785" y="256782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switch.jpg" descr="switch.jpg">
              <a:extLst>
                <a:ext uri="{FF2B5EF4-FFF2-40B4-BE49-F238E27FC236}">
                  <a16:creationId xmlns:a16="http://schemas.microsoft.com/office/drawing/2014/main" id="{391BA5CA-8325-D945-98EA-F5EAB4F6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09886" y="2396755"/>
              <a:ext cx="1302399" cy="33986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FED315-E585-304A-BA30-744ADDBA17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530" y="2928063"/>
            <a:ext cx="598327" cy="816467"/>
          </a:xfrm>
          <a:prstGeom prst="rect">
            <a:avLst/>
          </a:prstGeom>
        </p:spPr>
      </p:pic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AB2DDDCA-08FE-004B-9728-E1DA5D19F0BC}"/>
              </a:ext>
            </a:extLst>
          </p:cNvPr>
          <p:cNvCxnSpPr>
            <a:cxnSpLocks/>
          </p:cNvCxnSpPr>
          <p:nvPr/>
        </p:nvCxnSpPr>
        <p:spPr>
          <a:xfrm flipV="1">
            <a:off x="2985841" y="4000089"/>
            <a:ext cx="211517" cy="34648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Cloud Callout 85">
            <a:extLst>
              <a:ext uri="{FF2B5EF4-FFF2-40B4-BE49-F238E27FC236}">
                <a16:creationId xmlns:a16="http://schemas.microsoft.com/office/drawing/2014/main" id="{3427BB35-A59B-8D4C-8430-FE168B4D3064}"/>
              </a:ext>
            </a:extLst>
          </p:cNvPr>
          <p:cNvSpPr/>
          <p:nvPr/>
        </p:nvSpPr>
        <p:spPr>
          <a:xfrm>
            <a:off x="2355782" y="4849194"/>
            <a:ext cx="6336015" cy="1502156"/>
          </a:xfrm>
          <a:prstGeom prst="cloudCallout">
            <a:avLst>
              <a:gd name="adj1" fmla="val -52687"/>
              <a:gd name="adj2" fmla="val -7541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The leader seems dead, so I’ll send a view-change message to the next leader.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0C914025-5340-4847-B0E0-2E328B494DC8}"/>
              </a:ext>
            </a:extLst>
          </p:cNvPr>
          <p:cNvSpPr/>
          <p:nvPr/>
        </p:nvSpPr>
        <p:spPr>
          <a:xfrm>
            <a:off x="4826833" y="2037171"/>
            <a:ext cx="6526966" cy="114689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When new leader collects a quorum of view-change messages, it becomes the leader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7CCD0BE-C09D-A440-A7D4-84A469F158BA}"/>
              </a:ext>
            </a:extLst>
          </p:cNvPr>
          <p:cNvSpPr/>
          <p:nvPr/>
        </p:nvSpPr>
        <p:spPr>
          <a:xfrm>
            <a:off x="4826832" y="3303056"/>
            <a:ext cx="6526967" cy="1377347"/>
          </a:xfrm>
          <a:prstGeom prst="wedgeRoundRectCallout">
            <a:avLst>
              <a:gd name="adj1" fmla="val -67455"/>
              <a:gd name="adj2" fmla="val -4977"/>
              <a:gd name="adj3" fmla="val 16667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As in Multi-Paxos, view-change messages can obligate new leader to make proposals, which it does in start-view message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677611-97DA-F34E-8ED8-B605351843D3}"/>
              </a:ext>
            </a:extLst>
          </p:cNvPr>
          <p:cNvGrpSpPr/>
          <p:nvPr/>
        </p:nvGrpSpPr>
        <p:grpSpPr>
          <a:xfrm>
            <a:off x="3515258" y="3653606"/>
            <a:ext cx="216865" cy="692966"/>
            <a:chOff x="3515258" y="3653606"/>
            <a:chExt cx="216865" cy="69296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30DEE90-948D-7944-989A-8EA71F4A0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0606" y="3653606"/>
              <a:ext cx="211517" cy="346483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0239DBC8-F407-F946-86ED-F164879B8CB4}"/>
                </a:ext>
              </a:extLst>
            </p:cNvPr>
            <p:cNvCxnSpPr>
              <a:cxnSpLocks/>
            </p:cNvCxnSpPr>
            <p:nvPr/>
          </p:nvCxnSpPr>
          <p:spPr>
            <a:xfrm>
              <a:off x="3515258" y="4012744"/>
              <a:ext cx="216865" cy="333828"/>
            </a:xfrm>
            <a:prstGeom prst="straightConnector1">
              <a:avLst/>
            </a:prstGeom>
            <a:ln w="12700"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9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065 0.0608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0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720</Words>
  <Application>Microsoft Macintosh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In-network computation</vt:lpstr>
      <vt:lpstr>Custom networking for datacenter systems</vt:lpstr>
      <vt:lpstr>SDN can route all replicated state machine client request packets through a single switch</vt:lpstr>
      <vt:lpstr>NOPaxos routes client requests through the sequencer, not the leader</vt:lpstr>
      <vt:lpstr>NOPaxos routes replies directly to the client</vt:lpstr>
      <vt:lpstr>The sequencer can’t do everything a primary normally does</vt:lpstr>
      <vt:lpstr>NOPaxos must deal with dropped packets</vt:lpstr>
      <vt:lpstr>NOPaxos must deal with packets the leader never gets</vt:lpstr>
      <vt:lpstr>View change deals with leader failure</vt:lpstr>
      <vt:lpstr>View change deals with sequencer failure</vt:lpstr>
      <vt:lpstr>Ensuring views are comparable</vt:lpstr>
      <vt:lpstr>Ensuring views are comparable</vt:lpstr>
      <vt:lpstr>Ensuring views are comparable</vt:lpstr>
      <vt:lpstr>Replica logs aren’t definitive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99</cp:revision>
  <dcterms:created xsi:type="dcterms:W3CDTF">2019-02-12T01:29:27Z</dcterms:created>
  <dcterms:modified xsi:type="dcterms:W3CDTF">2019-05-29T03:44:12Z</dcterms:modified>
</cp:coreProperties>
</file>