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8"/>
    <p:restoredTop sz="94643"/>
  </p:normalViewPr>
  <p:slideViewPr>
    <p:cSldViewPr snapToGrid="0" snapToObjects="1">
      <p:cViewPr varScale="1">
        <p:scale>
          <a:sx n="94" d="100"/>
          <a:sy n="94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0F62-F3F2-DD4C-AFD7-D714D0C0C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9DDBC-D51B-6A48-8E11-5608ACA7D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D88E1-15C6-5F4D-B412-9642F6D8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D8F4C-FA54-8F44-A77F-F402B27B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0E728-CF46-B346-8CC1-26C1B84B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1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377E-BDB5-2247-B583-9A203B43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18791-6CBE-D24A-8706-7F5601ED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5EF52-6D28-CC45-9960-B5C3492B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99A64-3B57-7146-B0A5-AC75AE67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6347A-B8D6-7C45-81C6-56759454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5D03C-0A06-334D-ABFC-C406B334E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F893F-7DAF-8C42-B177-A60D08C19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1F30C-8E90-934F-8AB4-3620B7E2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8701-7C22-5C46-BCBB-FAEC51E3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922FB-3E5F-C549-A8F8-8C88D93D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A8BB-35CE-7441-AC1B-60C1D34D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40D34-D7D6-E44C-877C-DB53F9124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835D9-341B-894A-A671-E1F156CC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F2D5-277A-C843-81D5-EBAE46C9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DD97-0C16-8947-8040-D0D506FD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6BBE-E82D-4541-AB09-44BE3767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0137B-98BC-054B-9483-0D296423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51A7-37B6-9A4F-89FC-3A30590C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2A80D-1B2C-F841-BD60-0C2ED9D7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9C910-0C1F-7A49-98DB-59456F33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5F06-4CCD-2541-8327-2CAC8026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58F8-6F97-5C4C-9E33-5CAC3EB20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8FB75-5588-044B-943C-00E764AAC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3ADB0-5764-A94A-99D1-824CD1D9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5C6ED-4E54-D546-BE16-B21DD5B4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5C8E6-D009-0C47-BED5-7BDC54B0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2B0B-902D-D64C-A4D1-AD7D02AB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EC7A-8E73-7A4A-84B9-BC263D2AD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61187-3363-0D4F-B23C-06D10D165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C6945-1C30-464B-A2E1-6427005D1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9CC84-4A13-AA45-9301-51CDBC153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C96D5-1AE7-3C4F-A5F7-A1B4EC39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CDEDC-D2EA-AC4A-BB8F-E7CA76C7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E9025-7B45-A642-AABD-8C9841AD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5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F5A2-A159-0F42-81D9-C8D6914F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915E3-DB0E-494D-AC6C-6D83541C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92C7A-451A-504F-A56F-43D865D2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09B50-A0D6-5440-96F7-24A4E761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4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E722A-18A3-524A-8033-1F7E0F99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FB570-B352-3547-B5B3-A3D71F1C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9BE7-C8C8-1042-8918-A1A86388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30B1-3A6C-8A48-A2D2-365E4EE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7BCC2-88AA-8445-82CE-A52FAD22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59A33-E16E-7C4D-B2C1-77805488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CF33D-B2EA-5C47-BEF9-ABF396A7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E9C8D-15FD-454C-B09D-7AB8FB82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FF4E5-7E52-E14F-9828-E49143A4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B87A-5488-6D4A-99E9-12904005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345E0-74E8-BC46-93BC-8E7F65045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0C8E7-EA93-454E-A14A-05CED6A9F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D92D1-8BAB-2242-8564-E81E6377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51A28-8BEE-4546-8540-DC316259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40433-CD88-434C-BB82-3D9A842D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0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576AF-F531-A044-802D-99501C1D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0FA4-C7FD-054D-8697-BC9FFCBC8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0A919-5F07-F245-AF9B-19834E5D7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1622-3A12-3E48-BED1-9DC00C4B9C82}" type="datetimeFigureOut"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EE49D-2211-FA4B-A86B-76F3E6C5F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4D3CB-6B38-9A4E-8309-7A75FB2F8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7A03F-104D-3F49-8565-4FD9CE273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DF4E-EB22-1A43-AB0B-C2F00CD27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In-network computation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128A9-DD94-B14F-9CC2-7D35AE4CE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552</a:t>
            </a:r>
          </a:p>
          <a:p>
            <a:r>
              <a:rPr lang="en-US" i="1"/>
              <a:t>preparation for reading</a:t>
            </a:r>
          </a:p>
        </p:txBody>
      </p:sp>
    </p:spTree>
    <p:extLst>
      <p:ext uri="{BB962C8B-B14F-4D97-AF65-F5344CB8AC3E}">
        <p14:creationId xmlns:p14="http://schemas.microsoft.com/office/powerpoint/2010/main" val="313192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8B5A-AC7D-074F-85EF-0A6E02EA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data center network topology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F2AE7-6098-AF47-9DCE-11FA1D52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9" y="1476020"/>
            <a:ext cx="7500236" cy="500688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CB85D00-04A5-154B-AB06-E9807F3B894C}"/>
              </a:ext>
            </a:extLst>
          </p:cNvPr>
          <p:cNvSpPr/>
          <p:nvPr/>
        </p:nvSpPr>
        <p:spPr>
          <a:xfrm>
            <a:off x="8844701" y="2456122"/>
            <a:ext cx="2881239" cy="988828"/>
          </a:xfrm>
          <a:prstGeom prst="wedgeRoundRectCallout">
            <a:avLst>
              <a:gd name="adj1" fmla="val -74768"/>
              <a:gd name="adj2" fmla="val 210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Each server accesses the network via a single top-of-rack switch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AE1529-5FA3-0F4B-BD3A-6583F5EE2435}"/>
              </a:ext>
            </a:extLst>
          </p:cNvPr>
          <p:cNvSpPr/>
          <p:nvPr/>
        </p:nvSpPr>
        <p:spPr>
          <a:xfrm>
            <a:off x="9207795" y="3567336"/>
            <a:ext cx="2316126" cy="61657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Single point of failure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A265A9-D962-9B4E-911E-80598220930C}"/>
              </a:ext>
            </a:extLst>
          </p:cNvPr>
          <p:cNvSpPr/>
          <p:nvPr/>
        </p:nvSpPr>
        <p:spPr>
          <a:xfrm>
            <a:off x="8732967" y="4306298"/>
            <a:ext cx="3104705" cy="13503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Server-rack correspondence known to applications, so they can treat a rack as a failure domain</a:t>
            </a:r>
          </a:p>
        </p:txBody>
      </p:sp>
    </p:spTree>
    <p:extLst>
      <p:ext uri="{BB962C8B-B14F-4D97-AF65-F5344CB8AC3E}">
        <p14:creationId xmlns:p14="http://schemas.microsoft.com/office/powerpoint/2010/main" val="42645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8B5A-AC7D-074F-85EF-0A6E02EA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data center network topology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F2AE7-6098-AF47-9DCE-11FA1D52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9" y="1476020"/>
            <a:ext cx="7500236" cy="500688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CB85D00-04A5-154B-AB06-E9807F3B894C}"/>
              </a:ext>
            </a:extLst>
          </p:cNvPr>
          <p:cNvSpPr/>
          <p:nvPr/>
        </p:nvSpPr>
        <p:spPr>
          <a:xfrm>
            <a:off x="8844701" y="2456122"/>
            <a:ext cx="2881239" cy="988828"/>
          </a:xfrm>
          <a:prstGeom prst="wedgeRoundRectCallout">
            <a:avLst>
              <a:gd name="adj1" fmla="val -113136"/>
              <a:gd name="adj2" fmla="val 137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Each network element has multiple connections to the higher layer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A4BE18-7CA6-EA46-8898-1FD0A728CD64}"/>
              </a:ext>
            </a:extLst>
          </p:cNvPr>
          <p:cNvSpPr/>
          <p:nvPr/>
        </p:nvSpPr>
        <p:spPr>
          <a:xfrm>
            <a:off x="8844701" y="3607776"/>
            <a:ext cx="2881239" cy="74337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Network is internally</a:t>
            </a:r>
          </a:p>
          <a:p>
            <a:pPr algn="ctr"/>
            <a:r>
              <a:rPr lang="en-US"/>
              <a:t>fault tolerant</a:t>
            </a:r>
          </a:p>
        </p:txBody>
      </p:sp>
    </p:spTree>
    <p:extLst>
      <p:ext uri="{BB962C8B-B14F-4D97-AF65-F5344CB8AC3E}">
        <p14:creationId xmlns:p14="http://schemas.microsoft.com/office/powerpoint/2010/main" val="8556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8B5A-AC7D-074F-85EF-0A6E02EA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data center network topology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F2AE7-6098-AF47-9DCE-11FA1D52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9" y="1476020"/>
            <a:ext cx="7500236" cy="500688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CB85D00-04A5-154B-AB06-E9807F3B894C}"/>
              </a:ext>
            </a:extLst>
          </p:cNvPr>
          <p:cNvSpPr/>
          <p:nvPr/>
        </p:nvSpPr>
        <p:spPr>
          <a:xfrm>
            <a:off x="8844701" y="2456122"/>
            <a:ext cx="2881239" cy="988828"/>
          </a:xfrm>
          <a:prstGeom prst="wedgeRoundRectCallout">
            <a:avLst>
              <a:gd name="adj1" fmla="val -113136"/>
              <a:gd name="adj2" fmla="val 137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Fat-tree topology uses higher-bandwidth links in higher layers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7AD544C-2DFC-EB42-8808-525AB998F7DF}"/>
              </a:ext>
            </a:extLst>
          </p:cNvPr>
          <p:cNvSpPr/>
          <p:nvPr/>
        </p:nvSpPr>
        <p:spPr>
          <a:xfrm>
            <a:off x="8844700" y="3567335"/>
            <a:ext cx="2881239" cy="107290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...but not so much that oversubscription is impossible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A5C36D-D394-1647-AD13-1043CD99EB97}"/>
              </a:ext>
            </a:extLst>
          </p:cNvPr>
          <p:cNvSpPr/>
          <p:nvPr/>
        </p:nvSpPr>
        <p:spPr>
          <a:xfrm>
            <a:off x="8844700" y="4762623"/>
            <a:ext cx="2881239" cy="95578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Statistically, oversubscription is highly unlikely</a:t>
            </a:r>
          </a:p>
        </p:txBody>
      </p:sp>
    </p:spTree>
    <p:extLst>
      <p:ext uri="{BB962C8B-B14F-4D97-AF65-F5344CB8AC3E}">
        <p14:creationId xmlns:p14="http://schemas.microsoft.com/office/powerpoint/2010/main" val="15598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8B5A-AC7D-074F-85EF-0A6E02EA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data center network topology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F2AE7-6098-AF47-9DCE-11FA1D52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9" y="1476020"/>
            <a:ext cx="7500236" cy="500688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A4BE18-7CA6-EA46-8898-1FD0A728CD64}"/>
              </a:ext>
            </a:extLst>
          </p:cNvPr>
          <p:cNvSpPr/>
          <p:nvPr/>
        </p:nvSpPr>
        <p:spPr>
          <a:xfrm>
            <a:off x="8844700" y="3206943"/>
            <a:ext cx="2881239" cy="74337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Packet loss is very rare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996AF50-CCF6-E041-ACD1-40395B08CB18}"/>
              </a:ext>
            </a:extLst>
          </p:cNvPr>
          <p:cNvSpPr/>
          <p:nvPr/>
        </p:nvSpPr>
        <p:spPr>
          <a:xfrm>
            <a:off x="8844700" y="2019393"/>
            <a:ext cx="2881239" cy="988828"/>
          </a:xfrm>
          <a:prstGeom prst="wedgeRoundRectCallout">
            <a:avLst>
              <a:gd name="adj1" fmla="val -66242"/>
              <a:gd name="adj2" fmla="val 69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Switch buffers are large, and traffic engineering avoids congestion</a:t>
            </a:r>
          </a:p>
        </p:txBody>
      </p:sp>
    </p:spTree>
    <p:extLst>
      <p:ext uri="{BB962C8B-B14F-4D97-AF65-F5344CB8AC3E}">
        <p14:creationId xmlns:p14="http://schemas.microsoft.com/office/powerpoint/2010/main" val="26302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DEEF-5318-2249-9558-AB730A4B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Software-defined networking (SDN)</a:t>
            </a:r>
          </a:p>
        </p:txBody>
      </p:sp>
      <p:pic>
        <p:nvPicPr>
          <p:cNvPr id="4" name="switch.jpg" descr="switch.jpg">
            <a:extLst>
              <a:ext uri="{FF2B5EF4-FFF2-40B4-BE49-F238E27FC236}">
                <a16:creationId xmlns:a16="http://schemas.microsoft.com/office/drawing/2014/main" id="{2261D358-E75F-5048-ADDF-41025E353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9709" y="1988071"/>
            <a:ext cx="3168674" cy="8268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B776084-6BC8-D546-A365-BD186A332C2F}"/>
              </a:ext>
            </a:extLst>
          </p:cNvPr>
          <p:cNvSpPr/>
          <p:nvPr/>
        </p:nvSpPr>
        <p:spPr>
          <a:xfrm>
            <a:off x="5151665" y="1757292"/>
            <a:ext cx="6202135" cy="1475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Switches and routers have many functions: routing, traffic engineering, congestion control, virtual networking, migration support, etc.</a:t>
            </a:r>
          </a:p>
        </p:txBody>
      </p:sp>
      <p:pic>
        <p:nvPicPr>
          <p:cNvPr id="8" name="towerserver.jpg" descr="towerserver.jpg">
            <a:extLst>
              <a:ext uri="{FF2B5EF4-FFF2-40B4-BE49-F238E27FC236}">
                <a16:creationId xmlns:a16="http://schemas.microsoft.com/office/drawing/2014/main" id="{DFD76A0D-32B3-444C-8327-AE388CCB9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914515" y="4004514"/>
            <a:ext cx="2099062" cy="157227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59ECD55-3FFE-7442-B843-3682C331EE21}"/>
              </a:ext>
            </a:extLst>
          </p:cNvPr>
          <p:cNvSpPr/>
          <p:nvPr/>
        </p:nvSpPr>
        <p:spPr>
          <a:xfrm>
            <a:off x="5151664" y="4208366"/>
            <a:ext cx="6202135" cy="1368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Central component manages all functionality, and enacts its choices by disseminating configuration data to network elements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C70C77-E2A7-C140-8DFB-BDDFCE2F7AD6}"/>
              </a:ext>
            </a:extLst>
          </p:cNvPr>
          <p:cNvGrpSpPr/>
          <p:nvPr/>
        </p:nvGrpSpPr>
        <p:grpSpPr>
          <a:xfrm>
            <a:off x="864984" y="3398417"/>
            <a:ext cx="6671635" cy="2499641"/>
            <a:chOff x="864984" y="3398417"/>
            <a:chExt cx="6671635" cy="2499641"/>
          </a:xfrm>
        </p:grpSpPr>
        <p:pic>
          <p:nvPicPr>
            <p:cNvPr id="11" name="towerserver.jpg" descr="towerserver.jpg">
              <a:extLst>
                <a:ext uri="{FF2B5EF4-FFF2-40B4-BE49-F238E27FC236}">
                  <a16:creationId xmlns:a16="http://schemas.microsoft.com/office/drawing/2014/main" id="{20B9741E-C2DC-3E47-A362-A89946B02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964046" y="4325787"/>
              <a:ext cx="2099062" cy="157227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towerserver.jpg" descr="towerserver.jpg">
              <a:extLst>
                <a:ext uri="{FF2B5EF4-FFF2-40B4-BE49-F238E27FC236}">
                  <a16:creationId xmlns:a16="http://schemas.microsoft.com/office/drawing/2014/main" id="{BF0F920A-BF59-DC45-BD39-92EFF0F01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864984" y="3683241"/>
              <a:ext cx="2099062" cy="15722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E49A42A-6A00-744B-AE17-DE3D21A65A3D}"/>
                </a:ext>
              </a:extLst>
            </p:cNvPr>
            <p:cNvSpPr/>
            <p:nvPr/>
          </p:nvSpPr>
          <p:spPr>
            <a:xfrm>
              <a:off x="4655380" y="3398417"/>
              <a:ext cx="2881239" cy="95578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For fault tolerance, can be a replicated state machine</a:t>
              </a:r>
            </a:p>
          </p:txBody>
        </p:sp>
      </p:grp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2C4476BA-47E9-5644-A8B3-3CF38FC1A2BA}"/>
              </a:ext>
            </a:extLst>
          </p:cNvPr>
          <p:cNvSpPr/>
          <p:nvPr/>
        </p:nvSpPr>
        <p:spPr>
          <a:xfrm>
            <a:off x="8141873" y="5901759"/>
            <a:ext cx="2881239" cy="510116"/>
          </a:xfrm>
          <a:prstGeom prst="wedgeRoundRectCallout">
            <a:avLst>
              <a:gd name="adj1" fmla="val -70569"/>
              <a:gd name="adj2" fmla="val -13280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e.g., routing tables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6F194D8-D9F1-B94C-B385-F4A9894CE67E}"/>
              </a:ext>
            </a:extLst>
          </p:cNvPr>
          <p:cNvSpPr/>
          <p:nvPr/>
        </p:nvSpPr>
        <p:spPr>
          <a:xfrm>
            <a:off x="5685276" y="5023080"/>
            <a:ext cx="2456597" cy="46486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82A2-8A2A-C44E-8E38-5EB4F7F1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Programmable network hardware</a:t>
            </a:r>
          </a:p>
        </p:txBody>
      </p:sp>
      <p:pic>
        <p:nvPicPr>
          <p:cNvPr id="4" name="switch.jpg" descr="switch.jpg">
            <a:extLst>
              <a:ext uri="{FF2B5EF4-FFF2-40B4-BE49-F238E27FC236}">
                <a16:creationId xmlns:a16="http://schemas.microsoft.com/office/drawing/2014/main" id="{4DB64DD9-C080-2A45-972F-B0A05AA0E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266" y="2271909"/>
            <a:ext cx="3168674" cy="8268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EF62360-6A47-444B-90D0-A438C364E405}"/>
              </a:ext>
            </a:extLst>
          </p:cNvPr>
          <p:cNvSpPr/>
          <p:nvPr/>
        </p:nvSpPr>
        <p:spPr>
          <a:xfrm>
            <a:off x="1230573" y="5005557"/>
            <a:ext cx="9730854" cy="1149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Some modern switches expose that capability by being programmable, e.g., in the P4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8E71E-3CE0-2840-9800-0DCA09B97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63" y="1472491"/>
            <a:ext cx="7747000" cy="24257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694120-6B40-9F49-8D6D-EEB695FAA18A}"/>
              </a:ext>
            </a:extLst>
          </p:cNvPr>
          <p:cNvSpPr/>
          <p:nvPr/>
        </p:nvSpPr>
        <p:spPr>
          <a:xfrm>
            <a:off x="1230573" y="4087014"/>
            <a:ext cx="9730854" cy="784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Switches involve complex internal processing</a:t>
            </a:r>
          </a:p>
        </p:txBody>
      </p:sp>
    </p:spTree>
    <p:extLst>
      <p:ext uri="{BB962C8B-B14F-4D97-AF65-F5344CB8AC3E}">
        <p14:creationId xmlns:p14="http://schemas.microsoft.com/office/powerpoint/2010/main" val="262400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197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In-network computation</vt:lpstr>
      <vt:lpstr>Modern data center network topology</vt:lpstr>
      <vt:lpstr>Modern data center network topology</vt:lpstr>
      <vt:lpstr>Modern data center network topology</vt:lpstr>
      <vt:lpstr>Modern data center network topology</vt:lpstr>
      <vt:lpstr>Software-defined networking (SDN)</vt:lpstr>
      <vt:lpstr>Programmable network hardware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Enhancements to Paxos</dc:title>
  <dc:creator>Jay Lorch</dc:creator>
  <cp:lastModifiedBy>Jay Lorch</cp:lastModifiedBy>
  <cp:revision>51</cp:revision>
  <dcterms:created xsi:type="dcterms:W3CDTF">2019-02-12T01:29:27Z</dcterms:created>
  <dcterms:modified xsi:type="dcterms:W3CDTF">2019-05-19T18:50:15Z</dcterms:modified>
</cp:coreProperties>
</file>