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0" r:id="rId3"/>
    <p:sldId id="301" r:id="rId4"/>
    <p:sldId id="308" r:id="rId5"/>
    <p:sldId id="288" r:id="rId6"/>
    <p:sldId id="287" r:id="rId7"/>
    <p:sldId id="302" r:id="rId8"/>
    <p:sldId id="303" r:id="rId9"/>
    <p:sldId id="305" r:id="rId10"/>
    <p:sldId id="269" r:id="rId11"/>
    <p:sldId id="261" r:id="rId12"/>
    <p:sldId id="270" r:id="rId13"/>
    <p:sldId id="271" r:id="rId14"/>
    <p:sldId id="272" r:id="rId15"/>
    <p:sldId id="273" r:id="rId16"/>
    <p:sldId id="274" r:id="rId17"/>
    <p:sldId id="289" r:id="rId18"/>
    <p:sldId id="307" r:id="rId19"/>
    <p:sldId id="30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AA72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24"/>
    <p:restoredTop sz="94505"/>
  </p:normalViewPr>
  <p:slideViewPr>
    <p:cSldViewPr snapToGrid="0" snapToObjects="1">
      <p:cViewPr varScale="1">
        <p:scale>
          <a:sx n="109" d="100"/>
          <a:sy n="109" d="100"/>
        </p:scale>
        <p:origin x="200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0F62-F3F2-DD4C-AFD7-D714D0C0C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9DDBC-D51B-6A48-8E11-5608ACA7D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D88E1-15C6-5F4D-B412-9642F6D8A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6/5/19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D8F4C-FA54-8F44-A77F-F402B27B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0E728-CF46-B346-8CC1-26C1B84B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1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377E-BDB5-2247-B583-9A203B43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18791-6CBE-D24A-8706-7F5601EDB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5EF52-6D28-CC45-9960-B5C3492B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6/5/19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99A64-3B57-7146-B0A5-AC75AE67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6347A-B8D6-7C45-81C6-56759454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6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25D03C-0A06-334D-ABFC-C406B334E5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F893F-7DAF-8C42-B177-A60D08C19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1F30C-8E90-934F-8AB4-3620B7E2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6/5/19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28701-7C22-5C46-BCBB-FAEC51E31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922FB-3E5F-C549-A8F8-8C88D93D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2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A8BB-35CE-7441-AC1B-60C1D34D0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40D34-D7D6-E44C-877C-DB53F9124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835D9-341B-894A-A671-E1F156CC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6/5/19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F2D5-277A-C843-81D5-EBAE46C90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BDD97-0C16-8947-8040-D0D506FD2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5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76BBE-E82D-4541-AB09-44BE3767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0137B-98BC-054B-9483-0D296423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651A7-37B6-9A4F-89FC-3A30590C8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6/5/19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2A80D-1B2C-F841-BD60-0C2ED9D7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9C910-0C1F-7A49-98DB-59456F33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7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5F06-4CCD-2541-8327-2CAC8026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958F8-6F97-5C4C-9E33-5CAC3EB20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8FB75-5588-044B-943C-00E764AAC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3ADB0-5764-A94A-99D1-824CD1D9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6/5/19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5C6ED-4E54-D546-BE16-B21DD5B4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35C8E6-D009-0C47-BED5-7BDC54B0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0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82B0B-902D-D64C-A4D1-AD7D02AB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8EC7A-8E73-7A4A-84B9-BC263D2AD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61187-3363-0D4F-B23C-06D10D165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6945-1C30-464B-A2E1-6427005D1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29CC84-4A13-AA45-9301-51CDBC153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9C96D5-1AE7-3C4F-A5F7-A1B4EC39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6/5/19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FCDEDC-D2EA-AC4A-BB8F-E7CA76C73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E9025-7B45-A642-AABD-8C9841AD4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50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F5A2-A159-0F42-81D9-C8D6914F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915E3-DB0E-494D-AC6C-6D83541C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6/5/19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92C7A-451A-504F-A56F-43D865D2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09B50-A0D6-5440-96F7-24A4E761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4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E722A-18A3-524A-8033-1F7E0F995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6/5/19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FB570-B352-3547-B5B3-A3D71F1C3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C9BE7-C8C8-1042-8918-A1A863880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85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930B1-3A6C-8A48-A2D2-365E4EE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7BCC2-88AA-8445-82CE-A52FAD22B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59A33-E16E-7C4D-B2C1-778054887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CF33D-B2EA-5C47-BEF9-ABF396A70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6/5/19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E9C8D-15FD-454C-B09D-7AB8FB82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FF4E5-7E52-E14F-9828-E49143A4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8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DB87A-5488-6D4A-99E9-12904005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7345E0-74E8-BC46-93BC-8E7F650452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0C8E7-EA93-454E-A14A-05CED6A9F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D92D1-8BAB-2242-8564-E81E6377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6/5/19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51A28-8BEE-4546-8540-DC316259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40433-CD88-434C-BB82-3D9A842D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0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3576AF-F531-A044-802D-99501C1D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0FA4-C7FD-054D-8697-BC9FFCBC8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0A919-5F07-F245-AF9B-19834E5D7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D1622-3A12-3E48-BED1-9DC00C4B9C82}" type="datetimeFigureOut">
              <a:t>6/5/19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EE49D-2211-FA4B-A86B-76F3E6C5F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4D3CB-6B38-9A4E-8309-7A75FB2F8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6DF4E-EB22-1A43-AB0B-C2F00CD27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In-network caching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B552C9F-28C5-0E4A-9146-FB407F594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/>
              <a:t>CSE 552</a:t>
            </a:r>
          </a:p>
          <a:p>
            <a:r>
              <a:rPr lang="en-US" i="1"/>
              <a:t>preparation for discussion</a:t>
            </a:r>
          </a:p>
        </p:txBody>
      </p:sp>
    </p:spTree>
    <p:extLst>
      <p:ext uri="{BB962C8B-B14F-4D97-AF65-F5344CB8AC3E}">
        <p14:creationId xmlns:p14="http://schemas.microsoft.com/office/powerpoint/2010/main" val="3131920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F8B5A-AC7D-074F-85EF-0A6E02EAD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Count-min sketch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144E8A6-16A5-8F4D-B938-B4FF9BF539A1}"/>
              </a:ext>
            </a:extLst>
          </p:cNvPr>
          <p:cNvGraphicFramePr>
            <a:graphicFrameLocks noGrp="1"/>
          </p:cNvGraphicFramePr>
          <p:nvPr/>
        </p:nvGraphicFramePr>
        <p:xfrm>
          <a:off x="2223827" y="1830859"/>
          <a:ext cx="8128000" cy="2478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376438663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3620963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7208594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06937020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7725097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834868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8158431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25330329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3147712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77594903"/>
                    </a:ext>
                  </a:extLst>
                </a:gridCol>
              </a:tblGrid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4376235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9029014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8426218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1310591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3716329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BF873EED-235A-BB44-86B6-F3E2CCA01576}"/>
              </a:ext>
            </a:extLst>
          </p:cNvPr>
          <p:cNvGrpSpPr/>
          <p:nvPr/>
        </p:nvGrpSpPr>
        <p:grpSpPr>
          <a:xfrm>
            <a:off x="859808" y="2367880"/>
            <a:ext cx="1201003" cy="443553"/>
            <a:chOff x="3070746" y="2190465"/>
            <a:chExt cx="1201003" cy="443553"/>
          </a:xfrm>
        </p:grpSpPr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B63FB219-22E2-E94B-B8BA-0883B6E05E6A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1AADD7B-4446-0844-A4D7-CE16F33CE81E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D0F724-24DC-E74C-80EC-B28CFBC7AF7A}"/>
              </a:ext>
            </a:extLst>
          </p:cNvPr>
          <p:cNvGrpSpPr/>
          <p:nvPr/>
        </p:nvGrpSpPr>
        <p:grpSpPr>
          <a:xfrm>
            <a:off x="859808" y="2848248"/>
            <a:ext cx="1201003" cy="443553"/>
            <a:chOff x="3070746" y="2190465"/>
            <a:chExt cx="1201003" cy="443553"/>
          </a:xfrm>
        </p:grpSpPr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78383560-929F-7246-AB0D-1DDED4CCCCAC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50DF8E8-D5EF-284E-AA41-9D9FCE0AD22F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61D5C8-6BD8-F44E-A6C8-2ED9D7345DA4}"/>
              </a:ext>
            </a:extLst>
          </p:cNvPr>
          <p:cNvGrpSpPr/>
          <p:nvPr/>
        </p:nvGrpSpPr>
        <p:grpSpPr>
          <a:xfrm>
            <a:off x="859808" y="3328616"/>
            <a:ext cx="1201003" cy="443553"/>
            <a:chOff x="3070746" y="2190465"/>
            <a:chExt cx="1201003" cy="443553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DF6A86F5-88D0-E24B-B8BD-0F601FAA546C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594008E8-5D30-0F43-9964-BF6A28D01AB6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FF1CAF-DB39-CB44-B96A-1931633E027E}"/>
              </a:ext>
            </a:extLst>
          </p:cNvPr>
          <p:cNvGrpSpPr/>
          <p:nvPr/>
        </p:nvGrpSpPr>
        <p:grpSpPr>
          <a:xfrm>
            <a:off x="845402" y="3808983"/>
            <a:ext cx="1201003" cy="443553"/>
            <a:chOff x="3070746" y="2190465"/>
            <a:chExt cx="1201003" cy="443553"/>
          </a:xfrm>
        </p:grpSpPr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FCD5391A-28E7-004F-A1B4-EE71DD419349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EE244BB9-120F-5D4D-BB9F-5E91FF14E29C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4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AB2E9D0-FC08-AA48-8DED-688E16F588F7}"/>
              </a:ext>
            </a:extLst>
          </p:cNvPr>
          <p:cNvSpPr txBox="1"/>
          <p:nvPr/>
        </p:nvSpPr>
        <p:spPr>
          <a:xfrm>
            <a:off x="10351827" y="2479717"/>
            <a:ext cx="881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/>
              <a:t>...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9A36908-E181-8441-AAB1-B62EA5BBEDD5}"/>
              </a:ext>
            </a:extLst>
          </p:cNvPr>
          <p:cNvSpPr/>
          <p:nvPr/>
        </p:nvSpPr>
        <p:spPr>
          <a:xfrm>
            <a:off x="1478602" y="5009390"/>
            <a:ext cx="9234796" cy="1101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Compact data structure for maintaining a set of imprecise accumulators</a:t>
            </a:r>
          </a:p>
          <a:p>
            <a:pPr algn="ctr"/>
            <a:r>
              <a:rPr lang="en-US" sz="2400"/>
              <a:t>Example use:  counting how many packets are in each flow</a:t>
            </a:r>
          </a:p>
        </p:txBody>
      </p:sp>
    </p:spTree>
    <p:extLst>
      <p:ext uri="{BB962C8B-B14F-4D97-AF65-F5344CB8AC3E}">
        <p14:creationId xmlns:p14="http://schemas.microsoft.com/office/powerpoint/2010/main" val="2613278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F8B5A-AC7D-074F-85EF-0A6E02EAD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Count-min sketch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144E8A6-16A5-8F4D-B938-B4FF9BF539A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23827" y="1830859"/>
          <a:ext cx="8128000" cy="2478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376438663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3620963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7208594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06937020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7725097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834868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8158431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25330329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3147712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77594903"/>
                    </a:ext>
                  </a:extLst>
                </a:gridCol>
              </a:tblGrid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4376235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9029014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8426218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1310591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3716329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BF873EED-235A-BB44-86B6-F3E2CCA01576}"/>
              </a:ext>
            </a:extLst>
          </p:cNvPr>
          <p:cNvGrpSpPr/>
          <p:nvPr/>
        </p:nvGrpSpPr>
        <p:grpSpPr>
          <a:xfrm>
            <a:off x="859808" y="2367880"/>
            <a:ext cx="1201003" cy="443553"/>
            <a:chOff x="3070746" y="2190465"/>
            <a:chExt cx="1201003" cy="443553"/>
          </a:xfrm>
        </p:grpSpPr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B63FB219-22E2-E94B-B8BA-0883B6E05E6A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1AADD7B-4446-0844-A4D7-CE16F33CE81E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D0F724-24DC-E74C-80EC-B28CFBC7AF7A}"/>
              </a:ext>
            </a:extLst>
          </p:cNvPr>
          <p:cNvGrpSpPr/>
          <p:nvPr/>
        </p:nvGrpSpPr>
        <p:grpSpPr>
          <a:xfrm>
            <a:off x="859808" y="2848248"/>
            <a:ext cx="1201003" cy="443553"/>
            <a:chOff x="3070746" y="2190465"/>
            <a:chExt cx="1201003" cy="443553"/>
          </a:xfrm>
        </p:grpSpPr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78383560-929F-7246-AB0D-1DDED4CCCCAC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50DF8E8-D5EF-284E-AA41-9D9FCE0AD22F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61D5C8-6BD8-F44E-A6C8-2ED9D7345DA4}"/>
              </a:ext>
            </a:extLst>
          </p:cNvPr>
          <p:cNvGrpSpPr/>
          <p:nvPr/>
        </p:nvGrpSpPr>
        <p:grpSpPr>
          <a:xfrm>
            <a:off x="859808" y="3328616"/>
            <a:ext cx="1201003" cy="443553"/>
            <a:chOff x="3070746" y="2190465"/>
            <a:chExt cx="1201003" cy="443553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DF6A86F5-88D0-E24B-B8BD-0F601FAA546C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594008E8-5D30-0F43-9964-BF6A28D01AB6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FF1CAF-DB39-CB44-B96A-1931633E027E}"/>
              </a:ext>
            </a:extLst>
          </p:cNvPr>
          <p:cNvGrpSpPr/>
          <p:nvPr/>
        </p:nvGrpSpPr>
        <p:grpSpPr>
          <a:xfrm>
            <a:off x="845402" y="3808983"/>
            <a:ext cx="1201003" cy="443553"/>
            <a:chOff x="3070746" y="2190465"/>
            <a:chExt cx="1201003" cy="443553"/>
          </a:xfrm>
        </p:grpSpPr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FCD5391A-28E7-004F-A1B4-EE71DD419349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EE244BB9-120F-5D4D-BB9F-5E91FF14E29C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4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AB2E9D0-FC08-AA48-8DED-688E16F588F7}"/>
              </a:ext>
            </a:extLst>
          </p:cNvPr>
          <p:cNvSpPr txBox="1"/>
          <p:nvPr/>
        </p:nvSpPr>
        <p:spPr>
          <a:xfrm>
            <a:off x="10351827" y="2479717"/>
            <a:ext cx="881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/>
              <a:t>...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2B31BBA-3E2B-7341-8CC6-CE79197EEB83}"/>
              </a:ext>
            </a:extLst>
          </p:cNvPr>
          <p:cNvSpPr/>
          <p:nvPr/>
        </p:nvSpPr>
        <p:spPr>
          <a:xfrm>
            <a:off x="2647668" y="4981432"/>
            <a:ext cx="3616658" cy="105087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Source IP 192.1.1.5 port 403</a:t>
            </a:r>
          </a:p>
          <a:p>
            <a:pPr algn="ctr"/>
            <a:r>
              <a:rPr lang="en-US"/>
              <a:t>Destination IP 192.1.1.18 port 645</a:t>
            </a:r>
          </a:p>
          <a:p>
            <a:pPr algn="ctr"/>
            <a:r>
              <a:rPr lang="en-US"/>
              <a:t>Protocol UDP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D78BF7-0126-BF44-BA87-38980876B223}"/>
              </a:ext>
            </a:extLst>
          </p:cNvPr>
          <p:cNvGrpSpPr/>
          <p:nvPr/>
        </p:nvGrpSpPr>
        <p:grpSpPr>
          <a:xfrm>
            <a:off x="6484205" y="4537879"/>
            <a:ext cx="2292067" cy="1884656"/>
            <a:chOff x="6484205" y="4537879"/>
            <a:chExt cx="2292067" cy="188465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1488DC7-EA8B-9E4F-97D6-E4982DEF1A9B}"/>
                </a:ext>
              </a:extLst>
            </p:cNvPr>
            <p:cNvGrpSpPr/>
            <p:nvPr/>
          </p:nvGrpSpPr>
          <p:grpSpPr>
            <a:xfrm>
              <a:off x="6498611" y="4537879"/>
              <a:ext cx="1201003" cy="443553"/>
              <a:chOff x="3070746" y="2190465"/>
              <a:chExt cx="1201003" cy="443553"/>
            </a:xfrm>
          </p:grpSpPr>
          <p:sp>
            <p:nvSpPr>
              <p:cNvPr id="25" name="Right Arrow 24">
                <a:extLst>
                  <a:ext uri="{FF2B5EF4-FFF2-40B4-BE49-F238E27FC236}">
                    <a16:creationId xmlns:a16="http://schemas.microsoft.com/office/drawing/2014/main" id="{4C2138F2-BF7C-244B-B340-5187D498A724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AED9BCED-144A-1D4E-90FF-29F4334BECF8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CE4C523-EB0A-2146-A2A3-5134C46F3B50}"/>
                </a:ext>
              </a:extLst>
            </p:cNvPr>
            <p:cNvGrpSpPr/>
            <p:nvPr/>
          </p:nvGrpSpPr>
          <p:grpSpPr>
            <a:xfrm>
              <a:off x="6498611" y="5018247"/>
              <a:ext cx="1201003" cy="443553"/>
              <a:chOff x="3070746" y="2190465"/>
              <a:chExt cx="1201003" cy="443553"/>
            </a:xfrm>
          </p:grpSpPr>
          <p:sp>
            <p:nvSpPr>
              <p:cNvPr id="28" name="Right Arrow 27">
                <a:extLst>
                  <a:ext uri="{FF2B5EF4-FFF2-40B4-BE49-F238E27FC236}">
                    <a16:creationId xmlns:a16="http://schemas.microsoft.com/office/drawing/2014/main" id="{16E481FB-50E4-2E4A-8180-127A5E1C3A06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07C5C963-36B3-A441-B283-7BDDBEFD8FF4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2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ABF3D45-25BA-E94E-BA30-20D81D3DCC94}"/>
                </a:ext>
              </a:extLst>
            </p:cNvPr>
            <p:cNvGrpSpPr/>
            <p:nvPr/>
          </p:nvGrpSpPr>
          <p:grpSpPr>
            <a:xfrm>
              <a:off x="6498611" y="5498615"/>
              <a:ext cx="1201003" cy="443553"/>
              <a:chOff x="3070746" y="2190465"/>
              <a:chExt cx="1201003" cy="443553"/>
            </a:xfrm>
          </p:grpSpPr>
          <p:sp>
            <p:nvSpPr>
              <p:cNvPr id="31" name="Right Arrow 30">
                <a:extLst>
                  <a:ext uri="{FF2B5EF4-FFF2-40B4-BE49-F238E27FC236}">
                    <a16:creationId xmlns:a16="http://schemas.microsoft.com/office/drawing/2014/main" id="{40D49A85-6182-8647-B2C6-E9B368216CA4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EB26F0E3-5824-1845-9022-8BC9919995DA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3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BBE0352-E4AD-9541-B412-3E16E5B8CCEA}"/>
                </a:ext>
              </a:extLst>
            </p:cNvPr>
            <p:cNvGrpSpPr/>
            <p:nvPr/>
          </p:nvGrpSpPr>
          <p:grpSpPr>
            <a:xfrm>
              <a:off x="6484205" y="5978982"/>
              <a:ext cx="1201003" cy="443553"/>
              <a:chOff x="3070746" y="2190465"/>
              <a:chExt cx="1201003" cy="443553"/>
            </a:xfrm>
          </p:grpSpPr>
          <p:sp>
            <p:nvSpPr>
              <p:cNvPr id="34" name="Right Arrow 33">
                <a:extLst>
                  <a:ext uri="{FF2B5EF4-FFF2-40B4-BE49-F238E27FC236}">
                    <a16:creationId xmlns:a16="http://schemas.microsoft.com/office/drawing/2014/main" id="{D515D25A-A003-F24E-8FA6-F1448180210F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ABBC5340-FBE4-C14F-8520-4018128B8931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4</a:t>
                </a:r>
              </a:p>
            </p:txBody>
          </p:sp>
        </p:grp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EE2DB9B8-C22F-4046-89BB-1A9B9AE0349A}"/>
                </a:ext>
              </a:extLst>
            </p:cNvPr>
            <p:cNvSpPr/>
            <p:nvPr/>
          </p:nvSpPr>
          <p:spPr>
            <a:xfrm>
              <a:off x="7877036" y="4572672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0E1C9A30-68DD-D248-9F87-45BC6A4FEDE6}"/>
                </a:ext>
              </a:extLst>
            </p:cNvPr>
            <p:cNvSpPr/>
            <p:nvPr/>
          </p:nvSpPr>
          <p:spPr>
            <a:xfrm>
              <a:off x="7877036" y="5044840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B3D9FF82-130A-3041-A368-14C182523538}"/>
                </a:ext>
              </a:extLst>
            </p:cNvPr>
            <p:cNvSpPr/>
            <p:nvPr/>
          </p:nvSpPr>
          <p:spPr>
            <a:xfrm>
              <a:off x="7877036" y="5517008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A167DAE1-5FB3-6045-9130-E316D2232C5A}"/>
                </a:ext>
              </a:extLst>
            </p:cNvPr>
            <p:cNvSpPr/>
            <p:nvPr/>
          </p:nvSpPr>
          <p:spPr>
            <a:xfrm>
              <a:off x="7877036" y="5989175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331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F8B5A-AC7D-074F-85EF-0A6E02EAD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Count-min sketch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144E8A6-16A5-8F4D-B938-B4FF9BF539A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23827" y="1830859"/>
          <a:ext cx="8128000" cy="2478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376438663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3620963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7208594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06937020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7725097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834868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8158431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25330329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3147712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77594903"/>
                    </a:ext>
                  </a:extLst>
                </a:gridCol>
              </a:tblGrid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4376235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9029014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8426218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1310591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3716329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BF873EED-235A-BB44-86B6-F3E2CCA01576}"/>
              </a:ext>
            </a:extLst>
          </p:cNvPr>
          <p:cNvGrpSpPr/>
          <p:nvPr/>
        </p:nvGrpSpPr>
        <p:grpSpPr>
          <a:xfrm>
            <a:off x="859808" y="2367880"/>
            <a:ext cx="1201003" cy="443553"/>
            <a:chOff x="3070746" y="2190465"/>
            <a:chExt cx="1201003" cy="443553"/>
          </a:xfrm>
        </p:grpSpPr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B63FB219-22E2-E94B-B8BA-0883B6E05E6A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1AADD7B-4446-0844-A4D7-CE16F33CE81E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D0F724-24DC-E74C-80EC-B28CFBC7AF7A}"/>
              </a:ext>
            </a:extLst>
          </p:cNvPr>
          <p:cNvGrpSpPr/>
          <p:nvPr/>
        </p:nvGrpSpPr>
        <p:grpSpPr>
          <a:xfrm>
            <a:off x="859808" y="2848248"/>
            <a:ext cx="1201003" cy="443553"/>
            <a:chOff x="3070746" y="2190465"/>
            <a:chExt cx="1201003" cy="443553"/>
          </a:xfrm>
        </p:grpSpPr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78383560-929F-7246-AB0D-1DDED4CCCCAC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50DF8E8-D5EF-284E-AA41-9D9FCE0AD22F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61D5C8-6BD8-F44E-A6C8-2ED9D7345DA4}"/>
              </a:ext>
            </a:extLst>
          </p:cNvPr>
          <p:cNvGrpSpPr/>
          <p:nvPr/>
        </p:nvGrpSpPr>
        <p:grpSpPr>
          <a:xfrm>
            <a:off x="859808" y="3328616"/>
            <a:ext cx="1201003" cy="443553"/>
            <a:chOff x="3070746" y="2190465"/>
            <a:chExt cx="1201003" cy="443553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DF6A86F5-88D0-E24B-B8BD-0F601FAA546C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594008E8-5D30-0F43-9964-BF6A28D01AB6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FF1CAF-DB39-CB44-B96A-1931633E027E}"/>
              </a:ext>
            </a:extLst>
          </p:cNvPr>
          <p:cNvGrpSpPr/>
          <p:nvPr/>
        </p:nvGrpSpPr>
        <p:grpSpPr>
          <a:xfrm>
            <a:off x="845402" y="3808983"/>
            <a:ext cx="1201003" cy="443553"/>
            <a:chOff x="3070746" y="2190465"/>
            <a:chExt cx="1201003" cy="443553"/>
          </a:xfrm>
        </p:grpSpPr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FCD5391A-28E7-004F-A1B4-EE71DD419349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EE244BB9-120F-5D4D-BB9F-5E91FF14E29C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4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AB2E9D0-FC08-AA48-8DED-688E16F588F7}"/>
              </a:ext>
            </a:extLst>
          </p:cNvPr>
          <p:cNvSpPr txBox="1"/>
          <p:nvPr/>
        </p:nvSpPr>
        <p:spPr>
          <a:xfrm>
            <a:off x="10351827" y="2479717"/>
            <a:ext cx="881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/>
              <a:t>...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2B31BBA-3E2B-7341-8CC6-CE79197EEB83}"/>
              </a:ext>
            </a:extLst>
          </p:cNvPr>
          <p:cNvSpPr/>
          <p:nvPr/>
        </p:nvSpPr>
        <p:spPr>
          <a:xfrm>
            <a:off x="2647668" y="4981432"/>
            <a:ext cx="3616658" cy="105087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Source IP 192.1.1.5 port 403</a:t>
            </a:r>
          </a:p>
          <a:p>
            <a:pPr algn="ctr"/>
            <a:r>
              <a:rPr lang="en-US"/>
              <a:t>Destination IP 192.1.1.18 port 645</a:t>
            </a:r>
          </a:p>
          <a:p>
            <a:pPr algn="ctr"/>
            <a:r>
              <a:rPr lang="en-US"/>
              <a:t>Protocol UDP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D78BF7-0126-BF44-BA87-38980876B223}"/>
              </a:ext>
            </a:extLst>
          </p:cNvPr>
          <p:cNvGrpSpPr/>
          <p:nvPr/>
        </p:nvGrpSpPr>
        <p:grpSpPr>
          <a:xfrm>
            <a:off x="6484205" y="4537879"/>
            <a:ext cx="2292067" cy="1884656"/>
            <a:chOff x="6484205" y="4537879"/>
            <a:chExt cx="2292067" cy="188465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1488DC7-EA8B-9E4F-97D6-E4982DEF1A9B}"/>
                </a:ext>
              </a:extLst>
            </p:cNvPr>
            <p:cNvGrpSpPr/>
            <p:nvPr/>
          </p:nvGrpSpPr>
          <p:grpSpPr>
            <a:xfrm>
              <a:off x="6498611" y="4537879"/>
              <a:ext cx="1201003" cy="443553"/>
              <a:chOff x="3070746" y="2190465"/>
              <a:chExt cx="1201003" cy="443553"/>
            </a:xfrm>
          </p:grpSpPr>
          <p:sp>
            <p:nvSpPr>
              <p:cNvPr id="25" name="Right Arrow 24">
                <a:extLst>
                  <a:ext uri="{FF2B5EF4-FFF2-40B4-BE49-F238E27FC236}">
                    <a16:creationId xmlns:a16="http://schemas.microsoft.com/office/drawing/2014/main" id="{4C2138F2-BF7C-244B-B340-5187D498A724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AED9BCED-144A-1D4E-90FF-29F4334BECF8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CE4C523-EB0A-2146-A2A3-5134C46F3B50}"/>
                </a:ext>
              </a:extLst>
            </p:cNvPr>
            <p:cNvGrpSpPr/>
            <p:nvPr/>
          </p:nvGrpSpPr>
          <p:grpSpPr>
            <a:xfrm>
              <a:off x="6498611" y="5018247"/>
              <a:ext cx="1201003" cy="443553"/>
              <a:chOff x="3070746" y="2190465"/>
              <a:chExt cx="1201003" cy="443553"/>
            </a:xfrm>
          </p:grpSpPr>
          <p:sp>
            <p:nvSpPr>
              <p:cNvPr id="28" name="Right Arrow 27">
                <a:extLst>
                  <a:ext uri="{FF2B5EF4-FFF2-40B4-BE49-F238E27FC236}">
                    <a16:creationId xmlns:a16="http://schemas.microsoft.com/office/drawing/2014/main" id="{16E481FB-50E4-2E4A-8180-127A5E1C3A06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07C5C963-36B3-A441-B283-7BDDBEFD8FF4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2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ABF3D45-25BA-E94E-BA30-20D81D3DCC94}"/>
                </a:ext>
              </a:extLst>
            </p:cNvPr>
            <p:cNvGrpSpPr/>
            <p:nvPr/>
          </p:nvGrpSpPr>
          <p:grpSpPr>
            <a:xfrm>
              <a:off x="6498611" y="5498615"/>
              <a:ext cx="1201003" cy="443553"/>
              <a:chOff x="3070746" y="2190465"/>
              <a:chExt cx="1201003" cy="443553"/>
            </a:xfrm>
          </p:grpSpPr>
          <p:sp>
            <p:nvSpPr>
              <p:cNvPr id="31" name="Right Arrow 30">
                <a:extLst>
                  <a:ext uri="{FF2B5EF4-FFF2-40B4-BE49-F238E27FC236}">
                    <a16:creationId xmlns:a16="http://schemas.microsoft.com/office/drawing/2014/main" id="{40D49A85-6182-8647-B2C6-E9B368216CA4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EB26F0E3-5824-1845-9022-8BC9919995DA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3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BBE0352-E4AD-9541-B412-3E16E5B8CCEA}"/>
                </a:ext>
              </a:extLst>
            </p:cNvPr>
            <p:cNvGrpSpPr/>
            <p:nvPr/>
          </p:nvGrpSpPr>
          <p:grpSpPr>
            <a:xfrm>
              <a:off x="6484205" y="5978982"/>
              <a:ext cx="1201003" cy="443553"/>
              <a:chOff x="3070746" y="2190465"/>
              <a:chExt cx="1201003" cy="443553"/>
            </a:xfrm>
          </p:grpSpPr>
          <p:sp>
            <p:nvSpPr>
              <p:cNvPr id="34" name="Right Arrow 33">
                <a:extLst>
                  <a:ext uri="{FF2B5EF4-FFF2-40B4-BE49-F238E27FC236}">
                    <a16:creationId xmlns:a16="http://schemas.microsoft.com/office/drawing/2014/main" id="{D515D25A-A003-F24E-8FA6-F1448180210F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ABBC5340-FBE4-C14F-8520-4018128B8931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4</a:t>
                </a:r>
              </a:p>
            </p:txBody>
          </p:sp>
        </p:grp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EE2DB9B8-C22F-4046-89BB-1A9B9AE0349A}"/>
                </a:ext>
              </a:extLst>
            </p:cNvPr>
            <p:cNvSpPr/>
            <p:nvPr/>
          </p:nvSpPr>
          <p:spPr>
            <a:xfrm>
              <a:off x="7877036" y="4572672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0E1C9A30-68DD-D248-9F87-45BC6A4FEDE6}"/>
                </a:ext>
              </a:extLst>
            </p:cNvPr>
            <p:cNvSpPr/>
            <p:nvPr/>
          </p:nvSpPr>
          <p:spPr>
            <a:xfrm>
              <a:off x="7877036" y="5044840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B3D9FF82-130A-3041-A368-14C182523538}"/>
                </a:ext>
              </a:extLst>
            </p:cNvPr>
            <p:cNvSpPr/>
            <p:nvPr/>
          </p:nvSpPr>
          <p:spPr>
            <a:xfrm>
              <a:off x="7877036" y="5517008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A167DAE1-5FB3-6045-9130-E316D2232C5A}"/>
                </a:ext>
              </a:extLst>
            </p:cNvPr>
            <p:cNvSpPr/>
            <p:nvPr/>
          </p:nvSpPr>
          <p:spPr>
            <a:xfrm>
              <a:off x="7877036" y="5989175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0836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F8B5A-AC7D-074F-85EF-0A6E02EAD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Count-min sketch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144E8A6-16A5-8F4D-B938-B4FF9BF539A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23827" y="1830859"/>
          <a:ext cx="8128000" cy="2478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376438663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3620963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7208594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06937020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7725097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834868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8158431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25330329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3147712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77594903"/>
                    </a:ext>
                  </a:extLst>
                </a:gridCol>
              </a:tblGrid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4376235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9029014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8426218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1310591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3716329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BF873EED-235A-BB44-86B6-F3E2CCA01576}"/>
              </a:ext>
            </a:extLst>
          </p:cNvPr>
          <p:cNvGrpSpPr/>
          <p:nvPr/>
        </p:nvGrpSpPr>
        <p:grpSpPr>
          <a:xfrm>
            <a:off x="859808" y="2367880"/>
            <a:ext cx="1201003" cy="443553"/>
            <a:chOff x="3070746" y="2190465"/>
            <a:chExt cx="1201003" cy="443553"/>
          </a:xfrm>
        </p:grpSpPr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B63FB219-22E2-E94B-B8BA-0883B6E05E6A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1AADD7B-4446-0844-A4D7-CE16F33CE81E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D0F724-24DC-E74C-80EC-B28CFBC7AF7A}"/>
              </a:ext>
            </a:extLst>
          </p:cNvPr>
          <p:cNvGrpSpPr/>
          <p:nvPr/>
        </p:nvGrpSpPr>
        <p:grpSpPr>
          <a:xfrm>
            <a:off x="859808" y="2848248"/>
            <a:ext cx="1201003" cy="443553"/>
            <a:chOff x="3070746" y="2190465"/>
            <a:chExt cx="1201003" cy="443553"/>
          </a:xfrm>
        </p:grpSpPr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78383560-929F-7246-AB0D-1DDED4CCCCAC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50DF8E8-D5EF-284E-AA41-9D9FCE0AD22F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61D5C8-6BD8-F44E-A6C8-2ED9D7345DA4}"/>
              </a:ext>
            </a:extLst>
          </p:cNvPr>
          <p:cNvGrpSpPr/>
          <p:nvPr/>
        </p:nvGrpSpPr>
        <p:grpSpPr>
          <a:xfrm>
            <a:off x="859808" y="3328616"/>
            <a:ext cx="1201003" cy="443553"/>
            <a:chOff x="3070746" y="2190465"/>
            <a:chExt cx="1201003" cy="443553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DF6A86F5-88D0-E24B-B8BD-0F601FAA546C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594008E8-5D30-0F43-9964-BF6A28D01AB6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FF1CAF-DB39-CB44-B96A-1931633E027E}"/>
              </a:ext>
            </a:extLst>
          </p:cNvPr>
          <p:cNvGrpSpPr/>
          <p:nvPr/>
        </p:nvGrpSpPr>
        <p:grpSpPr>
          <a:xfrm>
            <a:off x="845402" y="3808983"/>
            <a:ext cx="1201003" cy="443553"/>
            <a:chOff x="3070746" y="2190465"/>
            <a:chExt cx="1201003" cy="443553"/>
          </a:xfrm>
        </p:grpSpPr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FCD5391A-28E7-004F-A1B4-EE71DD419349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EE244BB9-120F-5D4D-BB9F-5E91FF14E29C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4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AB2E9D0-FC08-AA48-8DED-688E16F588F7}"/>
              </a:ext>
            </a:extLst>
          </p:cNvPr>
          <p:cNvSpPr txBox="1"/>
          <p:nvPr/>
        </p:nvSpPr>
        <p:spPr>
          <a:xfrm>
            <a:off x="10351827" y="2479717"/>
            <a:ext cx="881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/>
              <a:t>...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2B31BBA-3E2B-7341-8CC6-CE79197EEB83}"/>
              </a:ext>
            </a:extLst>
          </p:cNvPr>
          <p:cNvSpPr/>
          <p:nvPr/>
        </p:nvSpPr>
        <p:spPr>
          <a:xfrm>
            <a:off x="2647668" y="4981432"/>
            <a:ext cx="3616658" cy="105087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Source IP 192.1.3.17 port 77</a:t>
            </a:r>
          </a:p>
          <a:p>
            <a:pPr algn="ctr"/>
            <a:r>
              <a:rPr lang="en-US"/>
              <a:t>Destination IP 192.1.1.18 port 1003</a:t>
            </a:r>
          </a:p>
          <a:p>
            <a:pPr algn="ctr"/>
            <a:r>
              <a:rPr lang="en-US"/>
              <a:t>Protocol UDP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D78BF7-0126-BF44-BA87-38980876B223}"/>
              </a:ext>
            </a:extLst>
          </p:cNvPr>
          <p:cNvGrpSpPr/>
          <p:nvPr/>
        </p:nvGrpSpPr>
        <p:grpSpPr>
          <a:xfrm>
            <a:off x="6484205" y="4537879"/>
            <a:ext cx="2292067" cy="1884656"/>
            <a:chOff x="6484205" y="4537879"/>
            <a:chExt cx="2292067" cy="188465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1488DC7-EA8B-9E4F-97D6-E4982DEF1A9B}"/>
                </a:ext>
              </a:extLst>
            </p:cNvPr>
            <p:cNvGrpSpPr/>
            <p:nvPr/>
          </p:nvGrpSpPr>
          <p:grpSpPr>
            <a:xfrm>
              <a:off x="6498611" y="4537879"/>
              <a:ext cx="1201003" cy="443553"/>
              <a:chOff x="3070746" y="2190465"/>
              <a:chExt cx="1201003" cy="443553"/>
            </a:xfrm>
          </p:grpSpPr>
          <p:sp>
            <p:nvSpPr>
              <p:cNvPr id="25" name="Right Arrow 24">
                <a:extLst>
                  <a:ext uri="{FF2B5EF4-FFF2-40B4-BE49-F238E27FC236}">
                    <a16:creationId xmlns:a16="http://schemas.microsoft.com/office/drawing/2014/main" id="{4C2138F2-BF7C-244B-B340-5187D498A724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AED9BCED-144A-1D4E-90FF-29F4334BECF8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CE4C523-EB0A-2146-A2A3-5134C46F3B50}"/>
                </a:ext>
              </a:extLst>
            </p:cNvPr>
            <p:cNvGrpSpPr/>
            <p:nvPr/>
          </p:nvGrpSpPr>
          <p:grpSpPr>
            <a:xfrm>
              <a:off x="6498611" y="5018247"/>
              <a:ext cx="1201003" cy="443553"/>
              <a:chOff x="3070746" y="2190465"/>
              <a:chExt cx="1201003" cy="443553"/>
            </a:xfrm>
          </p:grpSpPr>
          <p:sp>
            <p:nvSpPr>
              <p:cNvPr id="28" name="Right Arrow 27">
                <a:extLst>
                  <a:ext uri="{FF2B5EF4-FFF2-40B4-BE49-F238E27FC236}">
                    <a16:creationId xmlns:a16="http://schemas.microsoft.com/office/drawing/2014/main" id="{16E481FB-50E4-2E4A-8180-127A5E1C3A06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07C5C963-36B3-A441-B283-7BDDBEFD8FF4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2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ABF3D45-25BA-E94E-BA30-20D81D3DCC94}"/>
                </a:ext>
              </a:extLst>
            </p:cNvPr>
            <p:cNvGrpSpPr/>
            <p:nvPr/>
          </p:nvGrpSpPr>
          <p:grpSpPr>
            <a:xfrm>
              <a:off x="6498611" y="5498615"/>
              <a:ext cx="1201003" cy="443553"/>
              <a:chOff x="3070746" y="2190465"/>
              <a:chExt cx="1201003" cy="443553"/>
            </a:xfrm>
          </p:grpSpPr>
          <p:sp>
            <p:nvSpPr>
              <p:cNvPr id="31" name="Right Arrow 30">
                <a:extLst>
                  <a:ext uri="{FF2B5EF4-FFF2-40B4-BE49-F238E27FC236}">
                    <a16:creationId xmlns:a16="http://schemas.microsoft.com/office/drawing/2014/main" id="{40D49A85-6182-8647-B2C6-E9B368216CA4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EB26F0E3-5824-1845-9022-8BC9919995DA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3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BBE0352-E4AD-9541-B412-3E16E5B8CCEA}"/>
                </a:ext>
              </a:extLst>
            </p:cNvPr>
            <p:cNvGrpSpPr/>
            <p:nvPr/>
          </p:nvGrpSpPr>
          <p:grpSpPr>
            <a:xfrm>
              <a:off x="6484205" y="5978982"/>
              <a:ext cx="1201003" cy="443553"/>
              <a:chOff x="3070746" y="2190465"/>
              <a:chExt cx="1201003" cy="443553"/>
            </a:xfrm>
          </p:grpSpPr>
          <p:sp>
            <p:nvSpPr>
              <p:cNvPr id="34" name="Right Arrow 33">
                <a:extLst>
                  <a:ext uri="{FF2B5EF4-FFF2-40B4-BE49-F238E27FC236}">
                    <a16:creationId xmlns:a16="http://schemas.microsoft.com/office/drawing/2014/main" id="{D515D25A-A003-F24E-8FA6-F1448180210F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ABBC5340-FBE4-C14F-8520-4018128B8931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4</a:t>
                </a:r>
              </a:p>
            </p:txBody>
          </p:sp>
        </p:grp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EE2DB9B8-C22F-4046-89BB-1A9B9AE0349A}"/>
                </a:ext>
              </a:extLst>
            </p:cNvPr>
            <p:cNvSpPr/>
            <p:nvPr/>
          </p:nvSpPr>
          <p:spPr>
            <a:xfrm>
              <a:off x="7877036" y="4572672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0E1C9A30-68DD-D248-9F87-45BC6A4FEDE6}"/>
                </a:ext>
              </a:extLst>
            </p:cNvPr>
            <p:cNvSpPr/>
            <p:nvPr/>
          </p:nvSpPr>
          <p:spPr>
            <a:xfrm>
              <a:off x="7877036" y="5044840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B3D9FF82-130A-3041-A368-14C182523538}"/>
                </a:ext>
              </a:extLst>
            </p:cNvPr>
            <p:cNvSpPr/>
            <p:nvPr/>
          </p:nvSpPr>
          <p:spPr>
            <a:xfrm>
              <a:off x="7877036" y="5517008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A167DAE1-5FB3-6045-9130-E316D2232C5A}"/>
                </a:ext>
              </a:extLst>
            </p:cNvPr>
            <p:cNvSpPr/>
            <p:nvPr/>
          </p:nvSpPr>
          <p:spPr>
            <a:xfrm>
              <a:off x="7877036" y="5989175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854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F8B5A-AC7D-074F-85EF-0A6E02EAD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Count-min sketch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144E8A6-16A5-8F4D-B938-B4FF9BF539A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23827" y="1830859"/>
          <a:ext cx="8128000" cy="2478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376438663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3620963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7208594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06937020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7725097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834868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8158431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25330329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3147712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77594903"/>
                    </a:ext>
                  </a:extLst>
                </a:gridCol>
              </a:tblGrid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4376235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9029014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8426218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1310591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3716329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BF873EED-235A-BB44-86B6-F3E2CCA01576}"/>
              </a:ext>
            </a:extLst>
          </p:cNvPr>
          <p:cNvGrpSpPr/>
          <p:nvPr/>
        </p:nvGrpSpPr>
        <p:grpSpPr>
          <a:xfrm>
            <a:off x="859808" y="2367880"/>
            <a:ext cx="1201003" cy="443553"/>
            <a:chOff x="3070746" y="2190465"/>
            <a:chExt cx="1201003" cy="443553"/>
          </a:xfrm>
        </p:grpSpPr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B63FB219-22E2-E94B-B8BA-0883B6E05E6A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1AADD7B-4446-0844-A4D7-CE16F33CE81E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D0F724-24DC-E74C-80EC-B28CFBC7AF7A}"/>
              </a:ext>
            </a:extLst>
          </p:cNvPr>
          <p:cNvGrpSpPr/>
          <p:nvPr/>
        </p:nvGrpSpPr>
        <p:grpSpPr>
          <a:xfrm>
            <a:off x="859808" y="2848248"/>
            <a:ext cx="1201003" cy="443553"/>
            <a:chOff x="3070746" y="2190465"/>
            <a:chExt cx="1201003" cy="443553"/>
          </a:xfrm>
        </p:grpSpPr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78383560-929F-7246-AB0D-1DDED4CCCCAC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50DF8E8-D5EF-284E-AA41-9D9FCE0AD22F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61D5C8-6BD8-F44E-A6C8-2ED9D7345DA4}"/>
              </a:ext>
            </a:extLst>
          </p:cNvPr>
          <p:cNvGrpSpPr/>
          <p:nvPr/>
        </p:nvGrpSpPr>
        <p:grpSpPr>
          <a:xfrm>
            <a:off x="859808" y="3328616"/>
            <a:ext cx="1201003" cy="443553"/>
            <a:chOff x="3070746" y="2190465"/>
            <a:chExt cx="1201003" cy="443553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DF6A86F5-88D0-E24B-B8BD-0F601FAA546C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594008E8-5D30-0F43-9964-BF6A28D01AB6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FF1CAF-DB39-CB44-B96A-1931633E027E}"/>
              </a:ext>
            </a:extLst>
          </p:cNvPr>
          <p:cNvGrpSpPr/>
          <p:nvPr/>
        </p:nvGrpSpPr>
        <p:grpSpPr>
          <a:xfrm>
            <a:off x="845402" y="3808983"/>
            <a:ext cx="1201003" cy="443553"/>
            <a:chOff x="3070746" y="2190465"/>
            <a:chExt cx="1201003" cy="443553"/>
          </a:xfrm>
        </p:grpSpPr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FCD5391A-28E7-004F-A1B4-EE71DD419349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EE244BB9-120F-5D4D-BB9F-5E91FF14E29C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4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AB2E9D0-FC08-AA48-8DED-688E16F588F7}"/>
              </a:ext>
            </a:extLst>
          </p:cNvPr>
          <p:cNvSpPr txBox="1"/>
          <p:nvPr/>
        </p:nvSpPr>
        <p:spPr>
          <a:xfrm>
            <a:off x="10351827" y="2479717"/>
            <a:ext cx="881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/>
              <a:t>...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2B31BBA-3E2B-7341-8CC6-CE79197EEB83}"/>
              </a:ext>
            </a:extLst>
          </p:cNvPr>
          <p:cNvSpPr/>
          <p:nvPr/>
        </p:nvSpPr>
        <p:spPr>
          <a:xfrm>
            <a:off x="2647668" y="4981432"/>
            <a:ext cx="3616658" cy="105087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Source IP 192.1.3.17 port 77</a:t>
            </a:r>
          </a:p>
          <a:p>
            <a:pPr algn="ctr"/>
            <a:r>
              <a:rPr lang="en-US"/>
              <a:t>Destination IP 192.1.1.18 port 1003</a:t>
            </a:r>
          </a:p>
          <a:p>
            <a:pPr algn="ctr"/>
            <a:r>
              <a:rPr lang="en-US"/>
              <a:t>Protocol UDP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D78BF7-0126-BF44-BA87-38980876B223}"/>
              </a:ext>
            </a:extLst>
          </p:cNvPr>
          <p:cNvGrpSpPr/>
          <p:nvPr/>
        </p:nvGrpSpPr>
        <p:grpSpPr>
          <a:xfrm>
            <a:off x="6484205" y="4537879"/>
            <a:ext cx="2292067" cy="1884656"/>
            <a:chOff x="6484205" y="4537879"/>
            <a:chExt cx="2292067" cy="188465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1488DC7-EA8B-9E4F-97D6-E4982DEF1A9B}"/>
                </a:ext>
              </a:extLst>
            </p:cNvPr>
            <p:cNvGrpSpPr/>
            <p:nvPr/>
          </p:nvGrpSpPr>
          <p:grpSpPr>
            <a:xfrm>
              <a:off x="6498611" y="4537879"/>
              <a:ext cx="1201003" cy="443553"/>
              <a:chOff x="3070746" y="2190465"/>
              <a:chExt cx="1201003" cy="443553"/>
            </a:xfrm>
          </p:grpSpPr>
          <p:sp>
            <p:nvSpPr>
              <p:cNvPr id="25" name="Right Arrow 24">
                <a:extLst>
                  <a:ext uri="{FF2B5EF4-FFF2-40B4-BE49-F238E27FC236}">
                    <a16:creationId xmlns:a16="http://schemas.microsoft.com/office/drawing/2014/main" id="{4C2138F2-BF7C-244B-B340-5187D498A724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AED9BCED-144A-1D4E-90FF-29F4334BECF8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CE4C523-EB0A-2146-A2A3-5134C46F3B50}"/>
                </a:ext>
              </a:extLst>
            </p:cNvPr>
            <p:cNvGrpSpPr/>
            <p:nvPr/>
          </p:nvGrpSpPr>
          <p:grpSpPr>
            <a:xfrm>
              <a:off x="6498611" y="5018247"/>
              <a:ext cx="1201003" cy="443553"/>
              <a:chOff x="3070746" y="2190465"/>
              <a:chExt cx="1201003" cy="443553"/>
            </a:xfrm>
          </p:grpSpPr>
          <p:sp>
            <p:nvSpPr>
              <p:cNvPr id="28" name="Right Arrow 27">
                <a:extLst>
                  <a:ext uri="{FF2B5EF4-FFF2-40B4-BE49-F238E27FC236}">
                    <a16:creationId xmlns:a16="http://schemas.microsoft.com/office/drawing/2014/main" id="{16E481FB-50E4-2E4A-8180-127A5E1C3A06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07C5C963-36B3-A441-B283-7BDDBEFD8FF4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2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ABF3D45-25BA-E94E-BA30-20D81D3DCC94}"/>
                </a:ext>
              </a:extLst>
            </p:cNvPr>
            <p:cNvGrpSpPr/>
            <p:nvPr/>
          </p:nvGrpSpPr>
          <p:grpSpPr>
            <a:xfrm>
              <a:off x="6498611" y="5498615"/>
              <a:ext cx="1201003" cy="443553"/>
              <a:chOff x="3070746" y="2190465"/>
              <a:chExt cx="1201003" cy="443553"/>
            </a:xfrm>
          </p:grpSpPr>
          <p:sp>
            <p:nvSpPr>
              <p:cNvPr id="31" name="Right Arrow 30">
                <a:extLst>
                  <a:ext uri="{FF2B5EF4-FFF2-40B4-BE49-F238E27FC236}">
                    <a16:creationId xmlns:a16="http://schemas.microsoft.com/office/drawing/2014/main" id="{40D49A85-6182-8647-B2C6-E9B368216CA4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EB26F0E3-5824-1845-9022-8BC9919995DA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3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BBE0352-E4AD-9541-B412-3E16E5B8CCEA}"/>
                </a:ext>
              </a:extLst>
            </p:cNvPr>
            <p:cNvGrpSpPr/>
            <p:nvPr/>
          </p:nvGrpSpPr>
          <p:grpSpPr>
            <a:xfrm>
              <a:off x="6484205" y="5978982"/>
              <a:ext cx="1201003" cy="443553"/>
              <a:chOff x="3070746" y="2190465"/>
              <a:chExt cx="1201003" cy="443553"/>
            </a:xfrm>
          </p:grpSpPr>
          <p:sp>
            <p:nvSpPr>
              <p:cNvPr id="34" name="Right Arrow 33">
                <a:extLst>
                  <a:ext uri="{FF2B5EF4-FFF2-40B4-BE49-F238E27FC236}">
                    <a16:creationId xmlns:a16="http://schemas.microsoft.com/office/drawing/2014/main" id="{D515D25A-A003-F24E-8FA6-F1448180210F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ABBC5340-FBE4-C14F-8520-4018128B8931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4</a:t>
                </a:r>
              </a:p>
            </p:txBody>
          </p:sp>
        </p:grp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EE2DB9B8-C22F-4046-89BB-1A9B9AE0349A}"/>
                </a:ext>
              </a:extLst>
            </p:cNvPr>
            <p:cNvSpPr/>
            <p:nvPr/>
          </p:nvSpPr>
          <p:spPr>
            <a:xfrm>
              <a:off x="7877036" y="4572672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0E1C9A30-68DD-D248-9F87-45BC6A4FEDE6}"/>
                </a:ext>
              </a:extLst>
            </p:cNvPr>
            <p:cNvSpPr/>
            <p:nvPr/>
          </p:nvSpPr>
          <p:spPr>
            <a:xfrm>
              <a:off x="7877036" y="5044840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B3D9FF82-130A-3041-A368-14C182523538}"/>
                </a:ext>
              </a:extLst>
            </p:cNvPr>
            <p:cNvSpPr/>
            <p:nvPr/>
          </p:nvSpPr>
          <p:spPr>
            <a:xfrm>
              <a:off x="7877036" y="5517008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A167DAE1-5FB3-6045-9130-E316D2232C5A}"/>
                </a:ext>
              </a:extLst>
            </p:cNvPr>
            <p:cNvSpPr/>
            <p:nvPr/>
          </p:nvSpPr>
          <p:spPr>
            <a:xfrm>
              <a:off x="7877036" y="5989175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2071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F8B5A-AC7D-074F-85EF-0A6E02EAD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Count-min sketch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144E8A6-16A5-8F4D-B938-B4FF9BF539A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23827" y="1830859"/>
          <a:ext cx="8128000" cy="2478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376438663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3620963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7208594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06937020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7725097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834868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8158431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25330329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3147712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77594903"/>
                    </a:ext>
                  </a:extLst>
                </a:gridCol>
              </a:tblGrid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4376235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9029014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8426218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1310591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3716329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BF873EED-235A-BB44-86B6-F3E2CCA01576}"/>
              </a:ext>
            </a:extLst>
          </p:cNvPr>
          <p:cNvGrpSpPr/>
          <p:nvPr/>
        </p:nvGrpSpPr>
        <p:grpSpPr>
          <a:xfrm>
            <a:off x="859808" y="2367880"/>
            <a:ext cx="1201003" cy="443553"/>
            <a:chOff x="3070746" y="2190465"/>
            <a:chExt cx="1201003" cy="443553"/>
          </a:xfrm>
        </p:grpSpPr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B63FB219-22E2-E94B-B8BA-0883B6E05E6A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1AADD7B-4446-0844-A4D7-CE16F33CE81E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D0F724-24DC-E74C-80EC-B28CFBC7AF7A}"/>
              </a:ext>
            </a:extLst>
          </p:cNvPr>
          <p:cNvGrpSpPr/>
          <p:nvPr/>
        </p:nvGrpSpPr>
        <p:grpSpPr>
          <a:xfrm>
            <a:off x="859808" y="2848248"/>
            <a:ext cx="1201003" cy="443553"/>
            <a:chOff x="3070746" y="2190465"/>
            <a:chExt cx="1201003" cy="443553"/>
          </a:xfrm>
        </p:grpSpPr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78383560-929F-7246-AB0D-1DDED4CCCCAC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50DF8E8-D5EF-284E-AA41-9D9FCE0AD22F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61D5C8-6BD8-F44E-A6C8-2ED9D7345DA4}"/>
              </a:ext>
            </a:extLst>
          </p:cNvPr>
          <p:cNvGrpSpPr/>
          <p:nvPr/>
        </p:nvGrpSpPr>
        <p:grpSpPr>
          <a:xfrm>
            <a:off x="859808" y="3328616"/>
            <a:ext cx="1201003" cy="443553"/>
            <a:chOff x="3070746" y="2190465"/>
            <a:chExt cx="1201003" cy="443553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DF6A86F5-88D0-E24B-B8BD-0F601FAA546C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594008E8-5D30-0F43-9964-BF6A28D01AB6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FF1CAF-DB39-CB44-B96A-1931633E027E}"/>
              </a:ext>
            </a:extLst>
          </p:cNvPr>
          <p:cNvGrpSpPr/>
          <p:nvPr/>
        </p:nvGrpSpPr>
        <p:grpSpPr>
          <a:xfrm>
            <a:off x="845402" y="3808983"/>
            <a:ext cx="1201003" cy="443553"/>
            <a:chOff x="3070746" y="2190465"/>
            <a:chExt cx="1201003" cy="443553"/>
          </a:xfrm>
        </p:grpSpPr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FCD5391A-28E7-004F-A1B4-EE71DD419349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EE244BB9-120F-5D4D-BB9F-5E91FF14E29C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4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AB2E9D0-FC08-AA48-8DED-688E16F588F7}"/>
              </a:ext>
            </a:extLst>
          </p:cNvPr>
          <p:cNvSpPr txBox="1"/>
          <p:nvPr/>
        </p:nvSpPr>
        <p:spPr>
          <a:xfrm>
            <a:off x="10351827" y="2479717"/>
            <a:ext cx="881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/>
              <a:t>...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2B31BBA-3E2B-7341-8CC6-CE79197EEB83}"/>
              </a:ext>
            </a:extLst>
          </p:cNvPr>
          <p:cNvSpPr/>
          <p:nvPr/>
        </p:nvSpPr>
        <p:spPr>
          <a:xfrm>
            <a:off x="2647668" y="4981432"/>
            <a:ext cx="3616658" cy="105087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Source IP 192.1.1.5 port 403</a:t>
            </a:r>
          </a:p>
          <a:p>
            <a:pPr algn="ctr"/>
            <a:r>
              <a:rPr lang="en-US"/>
              <a:t>Destination IP 192.1.1.18 port 645</a:t>
            </a:r>
          </a:p>
          <a:p>
            <a:pPr algn="ctr"/>
            <a:r>
              <a:rPr lang="en-US"/>
              <a:t>Protocol UDP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D78BF7-0126-BF44-BA87-38980876B223}"/>
              </a:ext>
            </a:extLst>
          </p:cNvPr>
          <p:cNvGrpSpPr/>
          <p:nvPr/>
        </p:nvGrpSpPr>
        <p:grpSpPr>
          <a:xfrm>
            <a:off x="6484205" y="4537879"/>
            <a:ext cx="2292067" cy="1884656"/>
            <a:chOff x="6484205" y="4537879"/>
            <a:chExt cx="2292067" cy="188465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1488DC7-EA8B-9E4F-97D6-E4982DEF1A9B}"/>
                </a:ext>
              </a:extLst>
            </p:cNvPr>
            <p:cNvGrpSpPr/>
            <p:nvPr/>
          </p:nvGrpSpPr>
          <p:grpSpPr>
            <a:xfrm>
              <a:off x="6498611" y="4537879"/>
              <a:ext cx="1201003" cy="443553"/>
              <a:chOff x="3070746" y="2190465"/>
              <a:chExt cx="1201003" cy="443553"/>
            </a:xfrm>
          </p:grpSpPr>
          <p:sp>
            <p:nvSpPr>
              <p:cNvPr id="25" name="Right Arrow 24">
                <a:extLst>
                  <a:ext uri="{FF2B5EF4-FFF2-40B4-BE49-F238E27FC236}">
                    <a16:creationId xmlns:a16="http://schemas.microsoft.com/office/drawing/2014/main" id="{4C2138F2-BF7C-244B-B340-5187D498A724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AED9BCED-144A-1D4E-90FF-29F4334BECF8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CE4C523-EB0A-2146-A2A3-5134C46F3B50}"/>
                </a:ext>
              </a:extLst>
            </p:cNvPr>
            <p:cNvGrpSpPr/>
            <p:nvPr/>
          </p:nvGrpSpPr>
          <p:grpSpPr>
            <a:xfrm>
              <a:off x="6498611" y="5018247"/>
              <a:ext cx="1201003" cy="443553"/>
              <a:chOff x="3070746" y="2190465"/>
              <a:chExt cx="1201003" cy="443553"/>
            </a:xfrm>
          </p:grpSpPr>
          <p:sp>
            <p:nvSpPr>
              <p:cNvPr id="28" name="Right Arrow 27">
                <a:extLst>
                  <a:ext uri="{FF2B5EF4-FFF2-40B4-BE49-F238E27FC236}">
                    <a16:creationId xmlns:a16="http://schemas.microsoft.com/office/drawing/2014/main" id="{16E481FB-50E4-2E4A-8180-127A5E1C3A06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07C5C963-36B3-A441-B283-7BDDBEFD8FF4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2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ABF3D45-25BA-E94E-BA30-20D81D3DCC94}"/>
                </a:ext>
              </a:extLst>
            </p:cNvPr>
            <p:cNvGrpSpPr/>
            <p:nvPr/>
          </p:nvGrpSpPr>
          <p:grpSpPr>
            <a:xfrm>
              <a:off x="6498611" y="5498615"/>
              <a:ext cx="1201003" cy="443553"/>
              <a:chOff x="3070746" y="2190465"/>
              <a:chExt cx="1201003" cy="443553"/>
            </a:xfrm>
          </p:grpSpPr>
          <p:sp>
            <p:nvSpPr>
              <p:cNvPr id="31" name="Right Arrow 30">
                <a:extLst>
                  <a:ext uri="{FF2B5EF4-FFF2-40B4-BE49-F238E27FC236}">
                    <a16:creationId xmlns:a16="http://schemas.microsoft.com/office/drawing/2014/main" id="{40D49A85-6182-8647-B2C6-E9B368216CA4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EB26F0E3-5824-1845-9022-8BC9919995DA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3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BBE0352-E4AD-9541-B412-3E16E5B8CCEA}"/>
                </a:ext>
              </a:extLst>
            </p:cNvPr>
            <p:cNvGrpSpPr/>
            <p:nvPr/>
          </p:nvGrpSpPr>
          <p:grpSpPr>
            <a:xfrm>
              <a:off x="6484205" y="5978982"/>
              <a:ext cx="1201003" cy="443553"/>
              <a:chOff x="3070746" y="2190465"/>
              <a:chExt cx="1201003" cy="443553"/>
            </a:xfrm>
          </p:grpSpPr>
          <p:sp>
            <p:nvSpPr>
              <p:cNvPr id="34" name="Right Arrow 33">
                <a:extLst>
                  <a:ext uri="{FF2B5EF4-FFF2-40B4-BE49-F238E27FC236}">
                    <a16:creationId xmlns:a16="http://schemas.microsoft.com/office/drawing/2014/main" id="{D515D25A-A003-F24E-8FA6-F1448180210F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ABBC5340-FBE4-C14F-8520-4018128B8931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4</a:t>
                </a:r>
              </a:p>
            </p:txBody>
          </p:sp>
        </p:grp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EE2DB9B8-C22F-4046-89BB-1A9B9AE0349A}"/>
                </a:ext>
              </a:extLst>
            </p:cNvPr>
            <p:cNvSpPr/>
            <p:nvPr/>
          </p:nvSpPr>
          <p:spPr>
            <a:xfrm>
              <a:off x="7877036" y="4572672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0E1C9A30-68DD-D248-9F87-45BC6A4FEDE6}"/>
                </a:ext>
              </a:extLst>
            </p:cNvPr>
            <p:cNvSpPr/>
            <p:nvPr/>
          </p:nvSpPr>
          <p:spPr>
            <a:xfrm>
              <a:off x="7877036" y="5044840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B3D9FF82-130A-3041-A368-14C182523538}"/>
                </a:ext>
              </a:extLst>
            </p:cNvPr>
            <p:cNvSpPr/>
            <p:nvPr/>
          </p:nvSpPr>
          <p:spPr>
            <a:xfrm>
              <a:off x="7877036" y="5517008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A167DAE1-5FB3-6045-9130-E316D2232C5A}"/>
                </a:ext>
              </a:extLst>
            </p:cNvPr>
            <p:cNvSpPr/>
            <p:nvPr/>
          </p:nvSpPr>
          <p:spPr>
            <a:xfrm>
              <a:off x="7877036" y="5989175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8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DECEEE5-E195-7649-81AF-5F9BD2D50430}"/>
              </a:ext>
            </a:extLst>
          </p:cNvPr>
          <p:cNvSpPr txBox="1"/>
          <p:nvPr/>
        </p:nvSpPr>
        <p:spPr>
          <a:xfrm>
            <a:off x="2006220" y="4994912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812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F8B5A-AC7D-074F-85EF-0A6E02EAD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Count-min sketch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144E8A6-16A5-8F4D-B938-B4FF9BF539A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23827" y="1830859"/>
          <a:ext cx="8128000" cy="2478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376438663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3620963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7208594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06937020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7725097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834868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8158431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25330329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3147712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77594903"/>
                    </a:ext>
                  </a:extLst>
                </a:gridCol>
              </a:tblGrid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4376235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9029014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8426218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1310591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3716329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BF873EED-235A-BB44-86B6-F3E2CCA01576}"/>
              </a:ext>
            </a:extLst>
          </p:cNvPr>
          <p:cNvGrpSpPr/>
          <p:nvPr/>
        </p:nvGrpSpPr>
        <p:grpSpPr>
          <a:xfrm>
            <a:off x="859808" y="2367880"/>
            <a:ext cx="1201003" cy="443553"/>
            <a:chOff x="3070746" y="2190465"/>
            <a:chExt cx="1201003" cy="443553"/>
          </a:xfrm>
        </p:grpSpPr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B63FB219-22E2-E94B-B8BA-0883B6E05E6A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1AADD7B-4446-0844-A4D7-CE16F33CE81E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D0F724-24DC-E74C-80EC-B28CFBC7AF7A}"/>
              </a:ext>
            </a:extLst>
          </p:cNvPr>
          <p:cNvGrpSpPr/>
          <p:nvPr/>
        </p:nvGrpSpPr>
        <p:grpSpPr>
          <a:xfrm>
            <a:off x="859808" y="2848248"/>
            <a:ext cx="1201003" cy="443553"/>
            <a:chOff x="3070746" y="2190465"/>
            <a:chExt cx="1201003" cy="443553"/>
          </a:xfrm>
        </p:grpSpPr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78383560-929F-7246-AB0D-1DDED4CCCCAC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50DF8E8-D5EF-284E-AA41-9D9FCE0AD22F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61D5C8-6BD8-F44E-A6C8-2ED9D7345DA4}"/>
              </a:ext>
            </a:extLst>
          </p:cNvPr>
          <p:cNvGrpSpPr/>
          <p:nvPr/>
        </p:nvGrpSpPr>
        <p:grpSpPr>
          <a:xfrm>
            <a:off x="859808" y="3328616"/>
            <a:ext cx="1201003" cy="443553"/>
            <a:chOff x="3070746" y="2190465"/>
            <a:chExt cx="1201003" cy="443553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DF6A86F5-88D0-E24B-B8BD-0F601FAA546C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594008E8-5D30-0F43-9964-BF6A28D01AB6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FF1CAF-DB39-CB44-B96A-1931633E027E}"/>
              </a:ext>
            </a:extLst>
          </p:cNvPr>
          <p:cNvGrpSpPr/>
          <p:nvPr/>
        </p:nvGrpSpPr>
        <p:grpSpPr>
          <a:xfrm>
            <a:off x="845402" y="3808983"/>
            <a:ext cx="1201003" cy="443553"/>
            <a:chOff x="3070746" y="2190465"/>
            <a:chExt cx="1201003" cy="443553"/>
          </a:xfrm>
        </p:grpSpPr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FCD5391A-28E7-004F-A1B4-EE71DD419349}"/>
                </a:ext>
              </a:extLst>
            </p:cNvPr>
            <p:cNvSpPr/>
            <p:nvPr/>
          </p:nvSpPr>
          <p:spPr>
            <a:xfrm>
              <a:off x="3070746" y="2282587"/>
              <a:ext cx="1201003" cy="259308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EE244BB9-120F-5D4D-BB9F-5E91FF14E29C}"/>
                </a:ext>
              </a:extLst>
            </p:cNvPr>
            <p:cNvSpPr/>
            <p:nvPr/>
          </p:nvSpPr>
          <p:spPr>
            <a:xfrm>
              <a:off x="3248168" y="2190465"/>
              <a:ext cx="832513" cy="44355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H</a:t>
              </a:r>
              <a:r>
                <a:rPr lang="en-US" sz="2400" i="1" baseline="-25000"/>
                <a:t>4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AB2E9D0-FC08-AA48-8DED-688E16F588F7}"/>
              </a:ext>
            </a:extLst>
          </p:cNvPr>
          <p:cNvSpPr txBox="1"/>
          <p:nvPr/>
        </p:nvSpPr>
        <p:spPr>
          <a:xfrm>
            <a:off x="10351827" y="2479717"/>
            <a:ext cx="881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/>
              <a:t>...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2B31BBA-3E2B-7341-8CC6-CE79197EEB83}"/>
              </a:ext>
            </a:extLst>
          </p:cNvPr>
          <p:cNvSpPr/>
          <p:nvPr/>
        </p:nvSpPr>
        <p:spPr>
          <a:xfrm>
            <a:off x="2647668" y="4981432"/>
            <a:ext cx="3616658" cy="105087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Source IP 192.1.1.5 port 403</a:t>
            </a:r>
          </a:p>
          <a:p>
            <a:pPr algn="ctr"/>
            <a:r>
              <a:rPr lang="en-US"/>
              <a:t>Destination IP 192.1.1.18 port 645</a:t>
            </a:r>
          </a:p>
          <a:p>
            <a:pPr algn="ctr"/>
            <a:r>
              <a:rPr lang="en-US"/>
              <a:t>Protocol UDP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D78BF7-0126-BF44-BA87-38980876B223}"/>
              </a:ext>
            </a:extLst>
          </p:cNvPr>
          <p:cNvGrpSpPr/>
          <p:nvPr/>
        </p:nvGrpSpPr>
        <p:grpSpPr>
          <a:xfrm>
            <a:off x="6484205" y="4537879"/>
            <a:ext cx="2292067" cy="1884656"/>
            <a:chOff x="6484205" y="4537879"/>
            <a:chExt cx="2292067" cy="188465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1488DC7-EA8B-9E4F-97D6-E4982DEF1A9B}"/>
                </a:ext>
              </a:extLst>
            </p:cNvPr>
            <p:cNvGrpSpPr/>
            <p:nvPr/>
          </p:nvGrpSpPr>
          <p:grpSpPr>
            <a:xfrm>
              <a:off x="6498611" y="4537879"/>
              <a:ext cx="1201003" cy="443553"/>
              <a:chOff x="3070746" y="2190465"/>
              <a:chExt cx="1201003" cy="443553"/>
            </a:xfrm>
          </p:grpSpPr>
          <p:sp>
            <p:nvSpPr>
              <p:cNvPr id="25" name="Right Arrow 24">
                <a:extLst>
                  <a:ext uri="{FF2B5EF4-FFF2-40B4-BE49-F238E27FC236}">
                    <a16:creationId xmlns:a16="http://schemas.microsoft.com/office/drawing/2014/main" id="{4C2138F2-BF7C-244B-B340-5187D498A724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AED9BCED-144A-1D4E-90FF-29F4334BECF8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CE4C523-EB0A-2146-A2A3-5134C46F3B50}"/>
                </a:ext>
              </a:extLst>
            </p:cNvPr>
            <p:cNvGrpSpPr/>
            <p:nvPr/>
          </p:nvGrpSpPr>
          <p:grpSpPr>
            <a:xfrm>
              <a:off x="6498611" y="5018247"/>
              <a:ext cx="1201003" cy="443553"/>
              <a:chOff x="3070746" y="2190465"/>
              <a:chExt cx="1201003" cy="443553"/>
            </a:xfrm>
          </p:grpSpPr>
          <p:sp>
            <p:nvSpPr>
              <p:cNvPr id="28" name="Right Arrow 27">
                <a:extLst>
                  <a:ext uri="{FF2B5EF4-FFF2-40B4-BE49-F238E27FC236}">
                    <a16:creationId xmlns:a16="http://schemas.microsoft.com/office/drawing/2014/main" id="{16E481FB-50E4-2E4A-8180-127A5E1C3A06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07C5C963-36B3-A441-B283-7BDDBEFD8FF4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2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ABF3D45-25BA-E94E-BA30-20D81D3DCC94}"/>
                </a:ext>
              </a:extLst>
            </p:cNvPr>
            <p:cNvGrpSpPr/>
            <p:nvPr/>
          </p:nvGrpSpPr>
          <p:grpSpPr>
            <a:xfrm>
              <a:off x="6498611" y="5498615"/>
              <a:ext cx="1201003" cy="443553"/>
              <a:chOff x="3070746" y="2190465"/>
              <a:chExt cx="1201003" cy="443553"/>
            </a:xfrm>
          </p:grpSpPr>
          <p:sp>
            <p:nvSpPr>
              <p:cNvPr id="31" name="Right Arrow 30">
                <a:extLst>
                  <a:ext uri="{FF2B5EF4-FFF2-40B4-BE49-F238E27FC236}">
                    <a16:creationId xmlns:a16="http://schemas.microsoft.com/office/drawing/2014/main" id="{40D49A85-6182-8647-B2C6-E9B368216CA4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EB26F0E3-5824-1845-9022-8BC9919995DA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3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BBE0352-E4AD-9541-B412-3E16E5B8CCEA}"/>
                </a:ext>
              </a:extLst>
            </p:cNvPr>
            <p:cNvGrpSpPr/>
            <p:nvPr/>
          </p:nvGrpSpPr>
          <p:grpSpPr>
            <a:xfrm>
              <a:off x="6484205" y="5978982"/>
              <a:ext cx="1201003" cy="443553"/>
              <a:chOff x="3070746" y="2190465"/>
              <a:chExt cx="1201003" cy="443553"/>
            </a:xfrm>
          </p:grpSpPr>
          <p:sp>
            <p:nvSpPr>
              <p:cNvPr id="34" name="Right Arrow 33">
                <a:extLst>
                  <a:ext uri="{FF2B5EF4-FFF2-40B4-BE49-F238E27FC236}">
                    <a16:creationId xmlns:a16="http://schemas.microsoft.com/office/drawing/2014/main" id="{D515D25A-A003-F24E-8FA6-F1448180210F}"/>
                  </a:ext>
                </a:extLst>
              </p:cNvPr>
              <p:cNvSpPr/>
              <p:nvPr/>
            </p:nvSpPr>
            <p:spPr>
              <a:xfrm>
                <a:off x="3070746" y="2282587"/>
                <a:ext cx="1201003" cy="259308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ABBC5340-FBE4-C14F-8520-4018128B8931}"/>
                  </a:ext>
                </a:extLst>
              </p:cNvPr>
              <p:cNvSpPr/>
              <p:nvPr/>
            </p:nvSpPr>
            <p:spPr>
              <a:xfrm>
                <a:off x="3248168" y="2190465"/>
                <a:ext cx="832513" cy="443553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/>
                  <a:t>H</a:t>
                </a:r>
                <a:r>
                  <a:rPr lang="en-US" sz="2400" i="1" baseline="-25000"/>
                  <a:t>4</a:t>
                </a:r>
              </a:p>
            </p:txBody>
          </p:sp>
        </p:grp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EE2DB9B8-C22F-4046-89BB-1A9B9AE0349A}"/>
                </a:ext>
              </a:extLst>
            </p:cNvPr>
            <p:cNvSpPr/>
            <p:nvPr/>
          </p:nvSpPr>
          <p:spPr>
            <a:xfrm>
              <a:off x="7877036" y="4572672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0E1C9A30-68DD-D248-9F87-45BC6A4FEDE6}"/>
                </a:ext>
              </a:extLst>
            </p:cNvPr>
            <p:cNvSpPr/>
            <p:nvPr/>
          </p:nvSpPr>
          <p:spPr>
            <a:xfrm>
              <a:off x="7877036" y="5044840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B3D9FF82-130A-3041-A368-14C182523538}"/>
                </a:ext>
              </a:extLst>
            </p:cNvPr>
            <p:cNvSpPr/>
            <p:nvPr/>
          </p:nvSpPr>
          <p:spPr>
            <a:xfrm>
              <a:off x="7877036" y="5517008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A167DAE1-5FB3-6045-9130-E316D2232C5A}"/>
                </a:ext>
              </a:extLst>
            </p:cNvPr>
            <p:cNvSpPr/>
            <p:nvPr/>
          </p:nvSpPr>
          <p:spPr>
            <a:xfrm>
              <a:off x="7877036" y="5989175"/>
              <a:ext cx="899236" cy="37396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8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DECEEE5-E195-7649-81AF-5F9BD2D50430}"/>
              </a:ext>
            </a:extLst>
          </p:cNvPr>
          <p:cNvSpPr txBox="1"/>
          <p:nvPr/>
        </p:nvSpPr>
        <p:spPr>
          <a:xfrm>
            <a:off x="2006220" y="4994912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3297E26-E860-0143-9AD8-45B9ED347C45}"/>
              </a:ext>
            </a:extLst>
          </p:cNvPr>
          <p:cNvSpPr/>
          <p:nvPr/>
        </p:nvSpPr>
        <p:spPr>
          <a:xfrm>
            <a:off x="9056052" y="5026502"/>
            <a:ext cx="1951630" cy="96073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Answer:</a:t>
            </a:r>
          </a:p>
          <a:p>
            <a:pPr algn="ctr"/>
            <a:r>
              <a:rPr lang="en-US"/>
              <a:t>Min(1, 1, 2, 2) = 1</a:t>
            </a:r>
          </a:p>
        </p:txBody>
      </p:sp>
    </p:spTree>
    <p:extLst>
      <p:ext uri="{BB962C8B-B14F-4D97-AF65-F5344CB8AC3E}">
        <p14:creationId xmlns:p14="http://schemas.microsoft.com/office/powerpoint/2010/main" val="158549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Switch cooperates with cache controller to choose cached keys</a:t>
            </a:r>
          </a:p>
        </p:txBody>
      </p:sp>
      <p:pic>
        <p:nvPicPr>
          <p:cNvPr id="25" name="switch.jpg" descr="switch.jpg">
            <a:extLst>
              <a:ext uri="{FF2B5EF4-FFF2-40B4-BE49-F238E27FC236}">
                <a16:creationId xmlns:a16="http://schemas.microsoft.com/office/drawing/2014/main" id="{6750661A-1643-234C-AE19-FCC0BF533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546" y="3378842"/>
            <a:ext cx="1302399" cy="339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towerserver.jpg" descr="towerserver.jpg">
            <a:extLst>
              <a:ext uri="{FF2B5EF4-FFF2-40B4-BE49-F238E27FC236}">
                <a16:creationId xmlns:a16="http://schemas.microsoft.com/office/drawing/2014/main" id="{BD6E2C90-C96C-6644-8F9F-8AEDC7FDE6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976231" y="5419410"/>
            <a:ext cx="809027" cy="72501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82F87C5-BD19-0E43-B648-F3A5B2B6ABF4}"/>
              </a:ext>
            </a:extLst>
          </p:cNvPr>
          <p:cNvSpPr/>
          <p:nvPr/>
        </p:nvSpPr>
        <p:spPr>
          <a:xfrm>
            <a:off x="2255520" y="2284096"/>
            <a:ext cx="4754880" cy="12705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Switch uses a heavy-hitter detector:</a:t>
            </a:r>
          </a:p>
          <a:p>
            <a:pPr algn="ctr"/>
            <a:r>
              <a:rPr lang="en-US" sz="2400"/>
              <a:t>A Count-Min sketch that count hits to each uncached key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173A8360-9BC4-6940-B6A5-283CFFBA341D}"/>
              </a:ext>
            </a:extLst>
          </p:cNvPr>
          <p:cNvSpPr/>
          <p:nvPr/>
        </p:nvSpPr>
        <p:spPr>
          <a:xfrm>
            <a:off x="7177134" y="2284096"/>
            <a:ext cx="4085226" cy="22946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Updates to hit counts done in data plane</a:t>
            </a:r>
          </a:p>
          <a:p>
            <a:pPr algn="ctr"/>
            <a:endParaRPr lang="en-US" sz="2400"/>
          </a:p>
          <a:p>
            <a:pPr algn="ctr"/>
            <a:r>
              <a:rPr lang="en-US" sz="2400"/>
              <a:t>Communication with cache controller done by switch OS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1E32D774-2C79-5145-9CF8-31B4F3F232A8}"/>
              </a:ext>
            </a:extLst>
          </p:cNvPr>
          <p:cNvSpPr/>
          <p:nvPr/>
        </p:nvSpPr>
        <p:spPr>
          <a:xfrm>
            <a:off x="2255520" y="3664378"/>
            <a:ext cx="475488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Switch also counts hits to each cached key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4ACA3932-95C9-414C-B3AD-70883DEDE78F}"/>
              </a:ext>
            </a:extLst>
          </p:cNvPr>
          <p:cNvSpPr/>
          <p:nvPr/>
        </p:nvSpPr>
        <p:spPr>
          <a:xfrm>
            <a:off x="2255520" y="5324719"/>
            <a:ext cx="900684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Cache controller handles communication with servers</a:t>
            </a:r>
          </a:p>
        </p:txBody>
      </p:sp>
    </p:spTree>
    <p:extLst>
      <p:ext uri="{BB962C8B-B14F-4D97-AF65-F5344CB8AC3E}">
        <p14:creationId xmlns:p14="http://schemas.microsoft.com/office/powerpoint/2010/main" val="643973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Changing the set of cached keys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7E0E169-5B53-1C43-B017-CF2CAB2B066E}"/>
              </a:ext>
            </a:extLst>
          </p:cNvPr>
          <p:cNvCxnSpPr/>
          <p:nvPr/>
        </p:nvCxnSpPr>
        <p:spPr>
          <a:xfrm>
            <a:off x="2690566" y="3653605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3AEF2-AFF1-2147-A2EF-2C559D2F0A44}"/>
              </a:ext>
            </a:extLst>
          </p:cNvPr>
          <p:cNvGrpSpPr/>
          <p:nvPr/>
        </p:nvGrpSpPr>
        <p:grpSpPr>
          <a:xfrm>
            <a:off x="1313465" y="4437084"/>
            <a:ext cx="9239055" cy="181850"/>
            <a:chOff x="1313465" y="3534438"/>
            <a:chExt cx="9239055" cy="18185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67F3E57-974D-484E-B1AA-54296DCEF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4FA4E26-BC93-9145-8A6D-972DB47EA6C0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5EA6E3C-E70A-024F-8C2F-4F5F29C9EC21}"/>
              </a:ext>
            </a:extLst>
          </p:cNvPr>
          <p:cNvGrpSpPr/>
          <p:nvPr/>
        </p:nvGrpSpPr>
        <p:grpSpPr>
          <a:xfrm>
            <a:off x="1121667" y="2621395"/>
            <a:ext cx="9430853" cy="339860"/>
            <a:chOff x="1109886" y="2396755"/>
            <a:chExt cx="9430853" cy="33986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D9BC1C9-77E2-E14F-9E75-511CD7DE915E}"/>
                </a:ext>
              </a:extLst>
            </p:cNvPr>
            <p:cNvCxnSpPr/>
            <p:nvPr/>
          </p:nvCxnSpPr>
          <p:spPr>
            <a:xfrm>
              <a:off x="2678785" y="256782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switch.jpg" descr="switch.jpg">
              <a:extLst>
                <a:ext uri="{FF2B5EF4-FFF2-40B4-BE49-F238E27FC236}">
                  <a16:creationId xmlns:a16="http://schemas.microsoft.com/office/drawing/2014/main" id="{6750661A-1643-234C-AE19-FCC0BF533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9886" y="2396755"/>
              <a:ext cx="1302399" cy="339860"/>
            </a:xfrm>
            <a:prstGeom prst="rect">
              <a:avLst/>
            </a:prstGeom>
            <a:ln w="12700">
              <a:miter lim="400000"/>
            </a:ln>
          </p:spPr>
        </p:pic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FCF6353-FBF2-1047-A1D9-BDDBC56E3DAA}"/>
              </a:ext>
            </a:extLst>
          </p:cNvPr>
          <p:cNvCxnSpPr>
            <a:cxnSpLocks/>
          </p:cNvCxnSpPr>
          <p:nvPr/>
        </p:nvCxnSpPr>
        <p:spPr>
          <a:xfrm flipV="1">
            <a:off x="4451482" y="3632221"/>
            <a:ext cx="661392" cy="921974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E51FCBE-F463-B040-A654-74C4BEC3BA80}"/>
              </a:ext>
            </a:extLst>
          </p:cNvPr>
          <p:cNvCxnSpPr>
            <a:cxnSpLocks/>
          </p:cNvCxnSpPr>
          <p:nvPr/>
        </p:nvCxnSpPr>
        <p:spPr>
          <a:xfrm>
            <a:off x="2989907" y="2782515"/>
            <a:ext cx="523789" cy="897377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Rounded Rectangular Callout 56">
            <a:extLst>
              <a:ext uri="{FF2B5EF4-FFF2-40B4-BE49-F238E27FC236}">
                <a16:creationId xmlns:a16="http://schemas.microsoft.com/office/drawing/2014/main" id="{3A9BBACB-6D34-C84F-85EF-30CADB4C3782}"/>
              </a:ext>
            </a:extLst>
          </p:cNvPr>
          <p:cNvSpPr/>
          <p:nvPr/>
        </p:nvSpPr>
        <p:spPr>
          <a:xfrm>
            <a:off x="3100517" y="1690688"/>
            <a:ext cx="5674635" cy="856810"/>
          </a:xfrm>
          <a:prstGeom prst="wedgeRoundRectCallout">
            <a:avLst>
              <a:gd name="adj1" fmla="val -48992"/>
              <a:gd name="adj2" fmla="val 108728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Switch periodically reports hit counts for cached keys and for hot, uncached keys</a:t>
            </a:r>
          </a:p>
        </p:txBody>
      </p:sp>
      <p:pic>
        <p:nvPicPr>
          <p:cNvPr id="45" name="towerserver.jpg" descr="towerserver.jpg">
            <a:extLst>
              <a:ext uri="{FF2B5EF4-FFF2-40B4-BE49-F238E27FC236}">
                <a16:creationId xmlns:a16="http://schemas.microsoft.com/office/drawing/2014/main" id="{BD6E2C90-C96C-6644-8F9F-8AEDC7FDE6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1342170" y="3296264"/>
            <a:ext cx="809027" cy="725018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Rounded Rectangular Callout 46">
            <a:extLst>
              <a:ext uri="{FF2B5EF4-FFF2-40B4-BE49-F238E27FC236}">
                <a16:creationId xmlns:a16="http://schemas.microsoft.com/office/drawing/2014/main" id="{A7291785-AD36-5E4C-87A8-C3658BF1B475}"/>
              </a:ext>
            </a:extLst>
          </p:cNvPr>
          <p:cNvSpPr/>
          <p:nvPr/>
        </p:nvSpPr>
        <p:spPr>
          <a:xfrm>
            <a:off x="1401015" y="5191939"/>
            <a:ext cx="5222511" cy="971030"/>
          </a:xfrm>
          <a:prstGeom prst="wedgeRoundRectCallout">
            <a:avLst>
              <a:gd name="adj1" fmla="val -8401"/>
              <a:gd name="adj2" fmla="val -205770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Cache controller decides which keys to add to, and evict from, the cache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B5E035B-1CD9-F24F-96D5-735C595FCC3F}"/>
              </a:ext>
            </a:extLst>
          </p:cNvPr>
          <p:cNvCxnSpPr>
            <a:cxnSpLocks/>
          </p:cNvCxnSpPr>
          <p:nvPr/>
        </p:nvCxnSpPr>
        <p:spPr>
          <a:xfrm>
            <a:off x="3791170" y="3649273"/>
            <a:ext cx="523789" cy="897377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ounded Rectangular Callout 52">
            <a:extLst>
              <a:ext uri="{FF2B5EF4-FFF2-40B4-BE49-F238E27FC236}">
                <a16:creationId xmlns:a16="http://schemas.microsoft.com/office/drawing/2014/main" id="{90D4A92E-8D70-094E-910F-71E63F220E1A}"/>
              </a:ext>
            </a:extLst>
          </p:cNvPr>
          <p:cNvSpPr/>
          <p:nvPr/>
        </p:nvSpPr>
        <p:spPr>
          <a:xfrm>
            <a:off x="4651065" y="2642484"/>
            <a:ext cx="5222511" cy="639518"/>
          </a:xfrm>
          <a:prstGeom prst="wedgeRoundRectCallout">
            <a:avLst>
              <a:gd name="adj1" fmla="val -60636"/>
              <a:gd name="adj2" fmla="val 153806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Cache controller fetches value to add</a:t>
            </a:r>
          </a:p>
        </p:txBody>
      </p:sp>
      <p:sp>
        <p:nvSpPr>
          <p:cNvPr id="56" name="Rounded Rectangular Callout 55">
            <a:extLst>
              <a:ext uri="{FF2B5EF4-FFF2-40B4-BE49-F238E27FC236}">
                <a16:creationId xmlns:a16="http://schemas.microsoft.com/office/drawing/2014/main" id="{D5AEF82A-4FC6-6842-81F5-6EDC4D8DFB31}"/>
              </a:ext>
            </a:extLst>
          </p:cNvPr>
          <p:cNvSpPr/>
          <p:nvPr/>
        </p:nvSpPr>
        <p:spPr>
          <a:xfrm>
            <a:off x="5112874" y="4687145"/>
            <a:ext cx="5222511" cy="688982"/>
          </a:xfrm>
          <a:prstGeom prst="wedgeRoundRectCallout">
            <a:avLst>
              <a:gd name="adj1" fmla="val -58303"/>
              <a:gd name="adj2" fmla="val -97476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Server returns value and blocks writes</a:t>
            </a:r>
          </a:p>
        </p:txBody>
      </p:sp>
    </p:spTree>
    <p:extLst>
      <p:ext uri="{BB962C8B-B14F-4D97-AF65-F5344CB8AC3E}">
        <p14:creationId xmlns:p14="http://schemas.microsoft.com/office/powerpoint/2010/main" val="266174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47" grpId="0" animBg="1"/>
      <p:bldP spid="47" grpId="1" animBg="1"/>
      <p:bldP spid="53" grpId="0" animBg="1"/>
      <p:bldP spid="53" grpId="1" animBg="1"/>
      <p:bldP spid="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Changing the set of cached keys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7E0E169-5B53-1C43-B017-CF2CAB2B066E}"/>
              </a:ext>
            </a:extLst>
          </p:cNvPr>
          <p:cNvCxnSpPr/>
          <p:nvPr/>
        </p:nvCxnSpPr>
        <p:spPr>
          <a:xfrm>
            <a:off x="2690566" y="3653605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3AEF2-AFF1-2147-A2EF-2C559D2F0A44}"/>
              </a:ext>
            </a:extLst>
          </p:cNvPr>
          <p:cNvGrpSpPr/>
          <p:nvPr/>
        </p:nvGrpSpPr>
        <p:grpSpPr>
          <a:xfrm>
            <a:off x="1313465" y="4437084"/>
            <a:ext cx="9239055" cy="181850"/>
            <a:chOff x="1313465" y="3534438"/>
            <a:chExt cx="9239055" cy="18185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67F3E57-974D-484E-B1AA-54296DCEF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4FA4E26-BC93-9145-8A6D-972DB47EA6C0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5EA6E3C-E70A-024F-8C2F-4F5F29C9EC21}"/>
              </a:ext>
            </a:extLst>
          </p:cNvPr>
          <p:cNvGrpSpPr/>
          <p:nvPr/>
        </p:nvGrpSpPr>
        <p:grpSpPr>
          <a:xfrm>
            <a:off x="1121667" y="2621395"/>
            <a:ext cx="9430853" cy="339860"/>
            <a:chOff x="1109886" y="2396755"/>
            <a:chExt cx="9430853" cy="33986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D9BC1C9-77E2-E14F-9E75-511CD7DE915E}"/>
                </a:ext>
              </a:extLst>
            </p:cNvPr>
            <p:cNvCxnSpPr/>
            <p:nvPr/>
          </p:nvCxnSpPr>
          <p:spPr>
            <a:xfrm>
              <a:off x="2678785" y="256782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switch.jpg" descr="switch.jpg">
              <a:extLst>
                <a:ext uri="{FF2B5EF4-FFF2-40B4-BE49-F238E27FC236}">
                  <a16:creationId xmlns:a16="http://schemas.microsoft.com/office/drawing/2014/main" id="{6750661A-1643-234C-AE19-FCC0BF533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9886" y="2396755"/>
              <a:ext cx="1302399" cy="339860"/>
            </a:xfrm>
            <a:prstGeom prst="rect">
              <a:avLst/>
            </a:prstGeom>
            <a:ln w="12700">
              <a:miter lim="400000"/>
            </a:ln>
          </p:spPr>
        </p:pic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FCF6353-FBF2-1047-A1D9-BDDBC56E3DAA}"/>
              </a:ext>
            </a:extLst>
          </p:cNvPr>
          <p:cNvCxnSpPr>
            <a:cxnSpLocks/>
          </p:cNvCxnSpPr>
          <p:nvPr/>
        </p:nvCxnSpPr>
        <p:spPr>
          <a:xfrm flipV="1">
            <a:off x="4451482" y="3632221"/>
            <a:ext cx="661392" cy="921974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E51FCBE-F463-B040-A654-74C4BEC3BA80}"/>
              </a:ext>
            </a:extLst>
          </p:cNvPr>
          <p:cNvCxnSpPr>
            <a:cxnSpLocks/>
          </p:cNvCxnSpPr>
          <p:nvPr/>
        </p:nvCxnSpPr>
        <p:spPr>
          <a:xfrm>
            <a:off x="2989907" y="2782515"/>
            <a:ext cx="523789" cy="897377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towerserver.jpg" descr="towerserver.jpg">
            <a:extLst>
              <a:ext uri="{FF2B5EF4-FFF2-40B4-BE49-F238E27FC236}">
                <a16:creationId xmlns:a16="http://schemas.microsoft.com/office/drawing/2014/main" id="{BD6E2C90-C96C-6644-8F9F-8AEDC7FDE6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1342170" y="3296264"/>
            <a:ext cx="809027" cy="725018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B5E035B-1CD9-F24F-96D5-735C595FCC3F}"/>
              </a:ext>
            </a:extLst>
          </p:cNvPr>
          <p:cNvCxnSpPr>
            <a:cxnSpLocks/>
          </p:cNvCxnSpPr>
          <p:nvPr/>
        </p:nvCxnSpPr>
        <p:spPr>
          <a:xfrm>
            <a:off x="3791170" y="3649273"/>
            <a:ext cx="523789" cy="897377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7FC5997-C1D3-9642-9738-256E01BC1584}"/>
              </a:ext>
            </a:extLst>
          </p:cNvPr>
          <p:cNvCxnSpPr>
            <a:cxnSpLocks/>
          </p:cNvCxnSpPr>
          <p:nvPr/>
        </p:nvCxnSpPr>
        <p:spPr>
          <a:xfrm flipV="1">
            <a:off x="5293540" y="2791325"/>
            <a:ext cx="751810" cy="888567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FA7BFF38-DC66-8B4E-955C-8D54376137D8}"/>
              </a:ext>
            </a:extLst>
          </p:cNvPr>
          <p:cNvSpPr/>
          <p:nvPr/>
        </p:nvSpPr>
        <p:spPr>
          <a:xfrm>
            <a:off x="6621543" y="1471047"/>
            <a:ext cx="4366497" cy="1067757"/>
          </a:xfrm>
          <a:prstGeom prst="wedgeRoundRectCallout">
            <a:avLst>
              <a:gd name="adj1" fmla="val -62120"/>
              <a:gd name="adj2" fmla="val 69596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Switch adds new value, evicting whatever controller says</a:t>
            </a:r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DB2A86AB-D100-D347-A377-0DA56A37C0FA}"/>
              </a:ext>
            </a:extLst>
          </p:cNvPr>
          <p:cNvSpPr/>
          <p:nvPr/>
        </p:nvSpPr>
        <p:spPr>
          <a:xfrm>
            <a:off x="8070741" y="2913347"/>
            <a:ext cx="3212023" cy="1067757"/>
          </a:xfrm>
          <a:prstGeom prst="wedgeRoundRectCallout">
            <a:avLst>
              <a:gd name="adj1" fmla="val -95686"/>
              <a:gd name="adj2" fmla="val -26033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Switch tells controller value is installed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D9536A00-EE72-5946-94EB-5154AA597627}"/>
              </a:ext>
            </a:extLst>
          </p:cNvPr>
          <p:cNvSpPr/>
          <p:nvPr/>
        </p:nvSpPr>
        <p:spPr>
          <a:xfrm>
            <a:off x="6070477" y="3132988"/>
            <a:ext cx="5021412" cy="1067757"/>
          </a:xfrm>
          <a:prstGeom prst="wedgeRoundRectCallout">
            <a:avLst>
              <a:gd name="adj1" fmla="val -57234"/>
              <a:gd name="adj2" fmla="val -31742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Controller sends new key/value pair to switch and tells it what to evict</a:t>
            </a:r>
          </a:p>
        </p:txBody>
      </p:sp>
      <p:sp>
        <p:nvSpPr>
          <p:cNvPr id="24" name="Left-Right Arrow 23">
            <a:extLst>
              <a:ext uri="{FF2B5EF4-FFF2-40B4-BE49-F238E27FC236}">
                <a16:creationId xmlns:a16="http://schemas.microsoft.com/office/drawing/2014/main" id="{52DF0A46-0F64-0A4D-97C0-7FCE59811F0E}"/>
              </a:ext>
            </a:extLst>
          </p:cNvPr>
          <p:cNvSpPr/>
          <p:nvPr/>
        </p:nvSpPr>
        <p:spPr>
          <a:xfrm>
            <a:off x="4376467" y="4514747"/>
            <a:ext cx="3121648" cy="1835405"/>
          </a:xfrm>
          <a:prstGeom prst="left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Writes blocked for consistency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CBF193-0942-BF46-BB6E-C1141C4D1781}"/>
              </a:ext>
            </a:extLst>
          </p:cNvPr>
          <p:cNvGrpSpPr/>
          <p:nvPr/>
        </p:nvGrpSpPr>
        <p:grpSpPr>
          <a:xfrm>
            <a:off x="4376468" y="1748672"/>
            <a:ext cx="3121647" cy="4545220"/>
            <a:chOff x="4677656" y="1689488"/>
            <a:chExt cx="526693" cy="479615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4B53F2B-483D-1442-9A8E-092006461C7E}"/>
                </a:ext>
              </a:extLst>
            </p:cNvPr>
            <p:cNvCxnSpPr/>
            <p:nvPr/>
          </p:nvCxnSpPr>
          <p:spPr>
            <a:xfrm>
              <a:off x="4677656" y="1690688"/>
              <a:ext cx="0" cy="4794953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437588B-4676-7C4B-937A-D1514B7DCD50}"/>
                </a:ext>
              </a:extLst>
            </p:cNvPr>
            <p:cNvCxnSpPr/>
            <p:nvPr/>
          </p:nvCxnSpPr>
          <p:spPr>
            <a:xfrm>
              <a:off x="5204349" y="1689488"/>
              <a:ext cx="0" cy="4794953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ounded Rectangular Callout 28">
            <a:extLst>
              <a:ext uri="{FF2B5EF4-FFF2-40B4-BE49-F238E27FC236}">
                <a16:creationId xmlns:a16="http://schemas.microsoft.com/office/drawing/2014/main" id="{005F5FC9-212E-204D-8C62-03B464CD41DB}"/>
              </a:ext>
            </a:extLst>
          </p:cNvPr>
          <p:cNvSpPr/>
          <p:nvPr/>
        </p:nvSpPr>
        <p:spPr>
          <a:xfrm>
            <a:off x="7934179" y="4618934"/>
            <a:ext cx="3212023" cy="1067757"/>
          </a:xfrm>
          <a:prstGeom prst="wedgeRoundRectCallout">
            <a:avLst>
              <a:gd name="adj1" fmla="val -69590"/>
              <a:gd name="adj2" fmla="val -104534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Controller tells server to unblock writes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DEA28C3-AFEC-EC47-9F5E-DBF25635871B}"/>
              </a:ext>
            </a:extLst>
          </p:cNvPr>
          <p:cNvCxnSpPr>
            <a:cxnSpLocks/>
          </p:cNvCxnSpPr>
          <p:nvPr/>
        </p:nvCxnSpPr>
        <p:spPr>
          <a:xfrm>
            <a:off x="6161159" y="2767275"/>
            <a:ext cx="523789" cy="897377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47777C9-22D3-A547-B311-FD169579C23C}"/>
              </a:ext>
            </a:extLst>
          </p:cNvPr>
          <p:cNvCxnSpPr>
            <a:cxnSpLocks/>
          </p:cNvCxnSpPr>
          <p:nvPr/>
        </p:nvCxnSpPr>
        <p:spPr>
          <a:xfrm>
            <a:off x="6962422" y="3634033"/>
            <a:ext cx="523789" cy="897377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80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3" grpId="1" animBg="1"/>
      <p:bldP spid="23" grpId="2" animBg="1"/>
      <p:bldP spid="20" grpId="1" animBg="1"/>
      <p:bldP spid="24" grpId="1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10E6F-EF17-E04C-85DE-CAACF86C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Replication helps with load balance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E6A3208-9561-3C45-869A-9937F3653F28}"/>
              </a:ext>
            </a:extLst>
          </p:cNvPr>
          <p:cNvSpPr/>
          <p:nvPr/>
        </p:nvSpPr>
        <p:spPr>
          <a:xfrm>
            <a:off x="2113209" y="3981693"/>
            <a:ext cx="2037144" cy="67133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Backend</a:t>
            </a:r>
          </a:p>
          <a:p>
            <a:pPr algn="ctr"/>
            <a:r>
              <a:rPr lang="en-US"/>
              <a:t>A–Z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A74659C-39CA-914F-BCC4-631AAB7AE285}"/>
              </a:ext>
            </a:extLst>
          </p:cNvPr>
          <p:cNvSpPr/>
          <p:nvPr/>
        </p:nvSpPr>
        <p:spPr>
          <a:xfrm>
            <a:off x="4227518" y="3981692"/>
            <a:ext cx="2037144" cy="67133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Backend</a:t>
            </a:r>
          </a:p>
          <a:p>
            <a:pPr algn="ctr"/>
            <a:r>
              <a:rPr lang="en-US"/>
              <a:t>A–Z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27061AF-EAE1-E94C-B380-70FE90F7DB2B}"/>
              </a:ext>
            </a:extLst>
          </p:cNvPr>
          <p:cNvSpPr/>
          <p:nvPr/>
        </p:nvSpPr>
        <p:spPr>
          <a:xfrm>
            <a:off x="6341827" y="3981692"/>
            <a:ext cx="2037144" cy="67133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Backend</a:t>
            </a:r>
          </a:p>
          <a:p>
            <a:pPr algn="ctr"/>
            <a:r>
              <a:rPr lang="en-US"/>
              <a:t>A–Z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5CF389B-1689-C044-A9B4-F057BD047234}"/>
              </a:ext>
            </a:extLst>
          </p:cNvPr>
          <p:cNvSpPr/>
          <p:nvPr/>
        </p:nvSpPr>
        <p:spPr>
          <a:xfrm>
            <a:off x="8456136" y="3981691"/>
            <a:ext cx="2037144" cy="67133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Backend</a:t>
            </a:r>
          </a:p>
          <a:p>
            <a:pPr algn="ctr"/>
            <a:r>
              <a:rPr lang="en-US"/>
              <a:t>A–Z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FCD67-8C07-CE46-8529-3D0E22B99356}"/>
              </a:ext>
            </a:extLst>
          </p:cNvPr>
          <p:cNvSpPr/>
          <p:nvPr/>
        </p:nvSpPr>
        <p:spPr>
          <a:xfrm>
            <a:off x="2998672" y="4872942"/>
            <a:ext cx="266217" cy="416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30BB7-39E3-5D4D-86C7-94B421999DAB}"/>
              </a:ext>
            </a:extLst>
          </p:cNvPr>
          <p:cNvSpPr/>
          <p:nvPr/>
        </p:nvSpPr>
        <p:spPr>
          <a:xfrm>
            <a:off x="5112981" y="4919815"/>
            <a:ext cx="266217" cy="416688"/>
          </a:xfrm>
          <a:prstGeom prst="rect">
            <a:avLst/>
          </a:prstGeom>
          <a:solidFill>
            <a:srgbClr val="AA7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CFDA1F-ED01-A647-A6D3-46631E55310A}"/>
              </a:ext>
            </a:extLst>
          </p:cNvPr>
          <p:cNvSpPr/>
          <p:nvPr/>
        </p:nvSpPr>
        <p:spPr>
          <a:xfrm>
            <a:off x="7227290" y="4919815"/>
            <a:ext cx="266217" cy="4166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20ECC6-499B-4E4C-A2FD-95AEC6A44748}"/>
              </a:ext>
            </a:extLst>
          </p:cNvPr>
          <p:cNvSpPr/>
          <p:nvPr/>
        </p:nvSpPr>
        <p:spPr>
          <a:xfrm>
            <a:off x="9341599" y="4919815"/>
            <a:ext cx="266217" cy="416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CE7319-2B7F-E849-AC6E-5F7C77ED2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095" y="1985355"/>
            <a:ext cx="641809" cy="641809"/>
          </a:xfrm>
          <a:prstGeom prst="rect">
            <a:avLst/>
          </a:prstGeom>
        </p:spPr>
      </p:pic>
      <p:sp>
        <p:nvSpPr>
          <p:cNvPr id="16" name="Cloud Callout 15">
            <a:extLst>
              <a:ext uri="{FF2B5EF4-FFF2-40B4-BE49-F238E27FC236}">
                <a16:creationId xmlns:a16="http://schemas.microsoft.com/office/drawing/2014/main" id="{AEBB4C87-7A39-9741-8F99-AA074A2FBE9B}"/>
              </a:ext>
            </a:extLst>
          </p:cNvPr>
          <p:cNvSpPr/>
          <p:nvPr/>
        </p:nvSpPr>
        <p:spPr>
          <a:xfrm>
            <a:off x="6661644" y="1431475"/>
            <a:ext cx="3217141" cy="936476"/>
          </a:xfrm>
          <a:prstGeom prst="cloudCallout">
            <a:avLst>
              <a:gd name="adj1" fmla="val -55815"/>
              <a:gd name="adj2" fmla="val 39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Which backend is least loaded?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98F8027-C9FC-A04C-9A5C-13547B91979C}"/>
              </a:ext>
            </a:extLst>
          </p:cNvPr>
          <p:cNvCxnSpPr>
            <a:stCxn id="34" idx="0"/>
            <a:endCxn id="10" idx="0"/>
          </p:cNvCxnSpPr>
          <p:nvPr/>
        </p:nvCxnSpPr>
        <p:spPr>
          <a:xfrm>
            <a:off x="6105296" y="2662475"/>
            <a:ext cx="3369412" cy="131921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7010654-64D8-F849-B17F-BB9E529F7E38}"/>
              </a:ext>
            </a:extLst>
          </p:cNvPr>
          <p:cNvGrpSpPr/>
          <p:nvPr/>
        </p:nvGrpSpPr>
        <p:grpSpPr>
          <a:xfrm>
            <a:off x="3708947" y="1406988"/>
            <a:ext cx="6237942" cy="1897296"/>
            <a:chOff x="3708947" y="1406988"/>
            <a:chExt cx="6237942" cy="189729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C8CA0EF-4772-C945-B25F-5C9A6E2DD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2272" y="2047046"/>
              <a:ext cx="641809" cy="64180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A4F675F-8F81-3E45-9240-5C19392AB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8947" y="1743155"/>
              <a:ext cx="641809" cy="64180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3C35BF6-173C-2F4C-9F8C-3FE21AA58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72240" y="2360371"/>
              <a:ext cx="641809" cy="64180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C11BF06-9D6C-C542-8D46-9FBCC3045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3577" y="2436133"/>
              <a:ext cx="641809" cy="64180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AE3318E-2BE5-B845-B5E5-0C408EA78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84391" y="2662475"/>
              <a:ext cx="641809" cy="64180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82E1AD1-ECDA-2C4D-9123-7AD160946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18589" y="2436133"/>
              <a:ext cx="641809" cy="64180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4351A33-FCE2-3D4F-A1F9-866777B2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1293" y="1406988"/>
              <a:ext cx="641809" cy="641809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AC6144A-989A-C644-A601-2E2DA692C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7036" y="2436133"/>
              <a:ext cx="641809" cy="64180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CB99B80-62B4-8A4F-AC67-074AB652F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05080" y="2194380"/>
              <a:ext cx="641809" cy="641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985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EA982B-A47C-0D44-8758-EBCB28DCB2A7}"/>
              </a:ext>
            </a:extLst>
          </p:cNvPr>
          <p:cNvCxnSpPr/>
          <p:nvPr/>
        </p:nvCxnSpPr>
        <p:spPr>
          <a:xfrm>
            <a:off x="6105296" y="2662475"/>
            <a:ext cx="3369412" cy="131921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5B10E6F-EF17-E04C-85DE-CAACF86C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power of two choices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E6A3208-9561-3C45-869A-9937F3653F28}"/>
              </a:ext>
            </a:extLst>
          </p:cNvPr>
          <p:cNvSpPr/>
          <p:nvPr/>
        </p:nvSpPr>
        <p:spPr>
          <a:xfrm>
            <a:off x="2113209" y="3981693"/>
            <a:ext cx="2037144" cy="67133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Backend</a:t>
            </a:r>
          </a:p>
          <a:p>
            <a:pPr algn="ctr"/>
            <a:r>
              <a:rPr lang="en-US"/>
              <a:t>A–Z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A74659C-39CA-914F-BCC4-631AAB7AE285}"/>
              </a:ext>
            </a:extLst>
          </p:cNvPr>
          <p:cNvSpPr/>
          <p:nvPr/>
        </p:nvSpPr>
        <p:spPr>
          <a:xfrm>
            <a:off x="4227518" y="3981692"/>
            <a:ext cx="2037144" cy="67133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Backend</a:t>
            </a:r>
          </a:p>
          <a:p>
            <a:pPr algn="ctr"/>
            <a:r>
              <a:rPr lang="en-US"/>
              <a:t>A–Z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27061AF-EAE1-E94C-B380-70FE90F7DB2B}"/>
              </a:ext>
            </a:extLst>
          </p:cNvPr>
          <p:cNvSpPr/>
          <p:nvPr/>
        </p:nvSpPr>
        <p:spPr>
          <a:xfrm>
            <a:off x="6341827" y="3981692"/>
            <a:ext cx="2037144" cy="67133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Backend</a:t>
            </a:r>
          </a:p>
          <a:p>
            <a:pPr algn="ctr"/>
            <a:r>
              <a:rPr lang="en-US"/>
              <a:t>A–Z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5CF389B-1689-C044-A9B4-F057BD047234}"/>
              </a:ext>
            </a:extLst>
          </p:cNvPr>
          <p:cNvSpPr/>
          <p:nvPr/>
        </p:nvSpPr>
        <p:spPr>
          <a:xfrm>
            <a:off x="8456136" y="3981691"/>
            <a:ext cx="2037144" cy="67133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Backend</a:t>
            </a:r>
          </a:p>
          <a:p>
            <a:pPr algn="ctr"/>
            <a:r>
              <a:rPr lang="en-US"/>
              <a:t>A–Z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FCD67-8C07-CE46-8529-3D0E22B99356}"/>
              </a:ext>
            </a:extLst>
          </p:cNvPr>
          <p:cNvSpPr/>
          <p:nvPr/>
        </p:nvSpPr>
        <p:spPr>
          <a:xfrm>
            <a:off x="2998672" y="4872942"/>
            <a:ext cx="266217" cy="416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30BB7-39E3-5D4D-86C7-94B421999DAB}"/>
              </a:ext>
            </a:extLst>
          </p:cNvPr>
          <p:cNvSpPr/>
          <p:nvPr/>
        </p:nvSpPr>
        <p:spPr>
          <a:xfrm>
            <a:off x="5112981" y="4919815"/>
            <a:ext cx="266217" cy="416688"/>
          </a:xfrm>
          <a:prstGeom prst="rect">
            <a:avLst/>
          </a:prstGeom>
          <a:solidFill>
            <a:srgbClr val="AA7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CFDA1F-ED01-A647-A6D3-46631E55310A}"/>
              </a:ext>
            </a:extLst>
          </p:cNvPr>
          <p:cNvSpPr/>
          <p:nvPr/>
        </p:nvSpPr>
        <p:spPr>
          <a:xfrm>
            <a:off x="7227290" y="4919815"/>
            <a:ext cx="266217" cy="4166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20ECC6-499B-4E4C-A2FD-95AEC6A44748}"/>
              </a:ext>
            </a:extLst>
          </p:cNvPr>
          <p:cNvSpPr/>
          <p:nvPr/>
        </p:nvSpPr>
        <p:spPr>
          <a:xfrm>
            <a:off x="9341599" y="4919815"/>
            <a:ext cx="266217" cy="416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CE7319-2B7F-E849-AC6E-5F7C77ED2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095" y="1985355"/>
            <a:ext cx="641809" cy="64180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0FE224C-1597-D141-8ECD-AC58BDCB8390}"/>
              </a:ext>
            </a:extLst>
          </p:cNvPr>
          <p:cNvGrpSpPr/>
          <p:nvPr/>
        </p:nvGrpSpPr>
        <p:grpSpPr>
          <a:xfrm>
            <a:off x="6096000" y="2627164"/>
            <a:ext cx="3511816" cy="1354526"/>
            <a:chOff x="6096000" y="2627164"/>
            <a:chExt cx="3511816" cy="135452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B74A028-23F8-F548-9FE7-59598644555D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6096000" y="2627164"/>
              <a:ext cx="1264398" cy="1354526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E907324-1DD6-1143-9D21-888A5A5749E1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6096000" y="2627164"/>
              <a:ext cx="3511816" cy="135424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loud Callout 24">
            <a:extLst>
              <a:ext uri="{FF2B5EF4-FFF2-40B4-BE49-F238E27FC236}">
                <a16:creationId xmlns:a16="http://schemas.microsoft.com/office/drawing/2014/main" id="{CE0F8187-2A2A-BD4A-B131-C432D45BAE52}"/>
              </a:ext>
            </a:extLst>
          </p:cNvPr>
          <p:cNvSpPr/>
          <p:nvPr/>
        </p:nvSpPr>
        <p:spPr>
          <a:xfrm>
            <a:off x="6847565" y="1489242"/>
            <a:ext cx="3217141" cy="936476"/>
          </a:xfrm>
          <a:prstGeom prst="cloudCallout">
            <a:avLst>
              <a:gd name="adj1" fmla="val -60382"/>
              <a:gd name="adj2" fmla="val 311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Which of these two is least loaded?</a:t>
            </a:r>
          </a:p>
        </p:txBody>
      </p:sp>
    </p:spTree>
    <p:extLst>
      <p:ext uri="{BB962C8B-B14F-4D97-AF65-F5344CB8AC3E}">
        <p14:creationId xmlns:p14="http://schemas.microsoft.com/office/powerpoint/2010/main" val="61536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10E6F-EF17-E04C-85DE-CAACF86C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Caching helps with load balance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E6A3208-9561-3C45-869A-9937F3653F28}"/>
              </a:ext>
            </a:extLst>
          </p:cNvPr>
          <p:cNvSpPr/>
          <p:nvPr/>
        </p:nvSpPr>
        <p:spPr>
          <a:xfrm>
            <a:off x="2113209" y="3981693"/>
            <a:ext cx="2037144" cy="67133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Backend</a:t>
            </a:r>
          </a:p>
          <a:p>
            <a:pPr algn="ctr"/>
            <a:r>
              <a:rPr lang="en-US"/>
              <a:t>0000–3FFF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A74659C-39CA-914F-BCC4-631AAB7AE285}"/>
              </a:ext>
            </a:extLst>
          </p:cNvPr>
          <p:cNvSpPr/>
          <p:nvPr/>
        </p:nvSpPr>
        <p:spPr>
          <a:xfrm>
            <a:off x="4227518" y="3981692"/>
            <a:ext cx="2037144" cy="67133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Backend</a:t>
            </a:r>
          </a:p>
          <a:p>
            <a:pPr algn="ctr"/>
            <a:r>
              <a:rPr lang="en-US"/>
              <a:t>4000–7FFF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27061AF-EAE1-E94C-B380-70FE90F7DB2B}"/>
              </a:ext>
            </a:extLst>
          </p:cNvPr>
          <p:cNvSpPr/>
          <p:nvPr/>
        </p:nvSpPr>
        <p:spPr>
          <a:xfrm>
            <a:off x="6341827" y="3981692"/>
            <a:ext cx="2037144" cy="67133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Backend</a:t>
            </a:r>
          </a:p>
          <a:p>
            <a:pPr algn="ctr"/>
            <a:r>
              <a:rPr lang="en-US"/>
              <a:t>8000–BFFF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5CF389B-1689-C044-A9B4-F057BD047234}"/>
              </a:ext>
            </a:extLst>
          </p:cNvPr>
          <p:cNvSpPr/>
          <p:nvPr/>
        </p:nvSpPr>
        <p:spPr>
          <a:xfrm>
            <a:off x="8456136" y="3981691"/>
            <a:ext cx="2037144" cy="67133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Backend</a:t>
            </a:r>
          </a:p>
          <a:p>
            <a:pPr algn="ctr"/>
            <a:r>
              <a:rPr lang="en-US"/>
              <a:t>C000–FFFF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FCD67-8C07-CE46-8529-3D0E22B99356}"/>
              </a:ext>
            </a:extLst>
          </p:cNvPr>
          <p:cNvSpPr/>
          <p:nvPr/>
        </p:nvSpPr>
        <p:spPr>
          <a:xfrm>
            <a:off x="2998672" y="4872942"/>
            <a:ext cx="266217" cy="416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30BB7-39E3-5D4D-86C7-94B421999DAB}"/>
              </a:ext>
            </a:extLst>
          </p:cNvPr>
          <p:cNvSpPr/>
          <p:nvPr/>
        </p:nvSpPr>
        <p:spPr>
          <a:xfrm>
            <a:off x="5112981" y="4919815"/>
            <a:ext cx="266217" cy="416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CFDA1F-ED01-A647-A6D3-46631E55310A}"/>
              </a:ext>
            </a:extLst>
          </p:cNvPr>
          <p:cNvSpPr/>
          <p:nvPr/>
        </p:nvSpPr>
        <p:spPr>
          <a:xfrm>
            <a:off x="7227290" y="4919815"/>
            <a:ext cx="266217" cy="416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20ECC6-499B-4E4C-A2FD-95AEC6A44748}"/>
              </a:ext>
            </a:extLst>
          </p:cNvPr>
          <p:cNvSpPr/>
          <p:nvPr/>
        </p:nvSpPr>
        <p:spPr>
          <a:xfrm>
            <a:off x="9341599" y="4919815"/>
            <a:ext cx="266217" cy="416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7D8EC49-7848-BF48-9AAE-1EF379D8ACD6}"/>
              </a:ext>
            </a:extLst>
          </p:cNvPr>
          <p:cNvGrpSpPr/>
          <p:nvPr/>
        </p:nvGrpSpPr>
        <p:grpSpPr>
          <a:xfrm>
            <a:off x="2998672" y="2362592"/>
            <a:ext cx="6609144" cy="1619100"/>
            <a:chOff x="2737413" y="2362592"/>
            <a:chExt cx="6609144" cy="1619100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9BA3289-5EF4-FF46-8505-2A99E9E92B72}"/>
                </a:ext>
              </a:extLst>
            </p:cNvPr>
            <p:cNvSpPr/>
            <p:nvPr/>
          </p:nvSpPr>
          <p:spPr>
            <a:xfrm>
              <a:off x="4565249" y="2362592"/>
              <a:ext cx="2876308" cy="94719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Cache of size </a:t>
              </a:r>
              <a:r>
                <a:rPr lang="en-US" i="1"/>
                <a:t>O(n log n)</a:t>
              </a:r>
            </a:p>
            <a:p>
              <a:pPr algn="ctr"/>
              <a:r>
                <a:rPr lang="en-US" i="1"/>
                <a:t>n</a:t>
              </a:r>
              <a:r>
                <a:rPr lang="en-US"/>
                <a:t> = number of backends</a:t>
              </a:r>
              <a:endParaRPr lang="en-US" i="1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8714028-D761-164A-A6C4-8B37415AACEF}"/>
                </a:ext>
              </a:extLst>
            </p:cNvPr>
            <p:cNvCxnSpPr>
              <a:stCxn id="11" idx="2"/>
            </p:cNvCxnSpPr>
            <p:nvPr/>
          </p:nvCxnSpPr>
          <p:spPr>
            <a:xfrm flipH="1">
              <a:off x="2737413" y="3309786"/>
              <a:ext cx="3265990" cy="671905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7E102D7-F97F-FF4D-9DBB-91ECC02693B5}"/>
                </a:ext>
              </a:extLst>
            </p:cNvPr>
            <p:cNvCxnSpPr>
              <a:stCxn id="11" idx="2"/>
              <a:endCxn id="8" idx="0"/>
            </p:cNvCxnSpPr>
            <p:nvPr/>
          </p:nvCxnSpPr>
          <p:spPr>
            <a:xfrm flipH="1">
              <a:off x="5033817" y="3309786"/>
              <a:ext cx="969586" cy="671906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701919C-038F-2240-9D44-74B76F7A838F}"/>
                </a:ext>
              </a:extLst>
            </p:cNvPr>
            <p:cNvCxnSpPr>
              <a:stCxn id="11" idx="2"/>
            </p:cNvCxnSpPr>
            <p:nvPr/>
          </p:nvCxnSpPr>
          <p:spPr>
            <a:xfrm>
              <a:off x="6003403" y="3309786"/>
              <a:ext cx="1095736" cy="671904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53EA280-585E-1D49-B36D-D0AFE92E078F}"/>
                </a:ext>
              </a:extLst>
            </p:cNvPr>
            <p:cNvCxnSpPr>
              <a:stCxn id="11" idx="2"/>
            </p:cNvCxnSpPr>
            <p:nvPr/>
          </p:nvCxnSpPr>
          <p:spPr>
            <a:xfrm>
              <a:off x="6003403" y="3309786"/>
              <a:ext cx="3343154" cy="671619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9856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71E2C-F89B-2144-8D42-F8EE42A98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NetCache caches data in the ToR switch where all backends reside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F05D9-3FCE-364C-B1C0-9E3CAA313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426" y="1690688"/>
            <a:ext cx="7500236" cy="500688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F2BE4B8-B8E5-7645-AC7D-F7EEBB66FD65}"/>
              </a:ext>
            </a:extLst>
          </p:cNvPr>
          <p:cNvSpPr/>
          <p:nvPr/>
        </p:nvSpPr>
        <p:spPr>
          <a:xfrm>
            <a:off x="7986058" y="6046910"/>
            <a:ext cx="727114" cy="209321"/>
          </a:xfrm>
          <a:prstGeom prst="roundRect">
            <a:avLst/>
          </a:prstGeom>
          <a:solidFill>
            <a:srgbClr val="C0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22E4AAA-843C-1A4A-9781-13F813DB26BC}"/>
              </a:ext>
            </a:extLst>
          </p:cNvPr>
          <p:cNvSpPr/>
          <p:nvPr/>
        </p:nvSpPr>
        <p:spPr>
          <a:xfrm>
            <a:off x="7986058" y="5879822"/>
            <a:ext cx="727114" cy="209321"/>
          </a:xfrm>
          <a:prstGeom prst="roundRect">
            <a:avLst/>
          </a:prstGeom>
          <a:solidFill>
            <a:srgbClr val="C0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C8D81F7-4621-8645-8B72-6B946A2E587A}"/>
              </a:ext>
            </a:extLst>
          </p:cNvPr>
          <p:cNvSpPr/>
          <p:nvPr/>
        </p:nvSpPr>
        <p:spPr>
          <a:xfrm>
            <a:off x="7986058" y="6263154"/>
            <a:ext cx="727114" cy="209321"/>
          </a:xfrm>
          <a:prstGeom prst="roundRect">
            <a:avLst/>
          </a:prstGeom>
          <a:solidFill>
            <a:srgbClr val="C0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n 10">
            <a:extLst>
              <a:ext uri="{FF2B5EF4-FFF2-40B4-BE49-F238E27FC236}">
                <a16:creationId xmlns:a16="http://schemas.microsoft.com/office/drawing/2014/main" id="{0B441AB1-A030-914F-B45C-BC37AEB4A460}"/>
              </a:ext>
            </a:extLst>
          </p:cNvPr>
          <p:cNvSpPr/>
          <p:nvPr/>
        </p:nvSpPr>
        <p:spPr>
          <a:xfrm>
            <a:off x="8163498" y="5195801"/>
            <a:ext cx="396607" cy="363557"/>
          </a:xfrm>
          <a:prstGeom prst="can">
            <a:avLst/>
          </a:prstGeom>
          <a:solidFill>
            <a:srgbClr val="C0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AD23F9-009B-8042-A9C2-B6B4C2E80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159" y="5683287"/>
            <a:ext cx="641809" cy="641809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29C8EFCE-A8FE-C244-87A9-3F6B05C0947F}"/>
              </a:ext>
            </a:extLst>
          </p:cNvPr>
          <p:cNvSpPr/>
          <p:nvPr/>
        </p:nvSpPr>
        <p:spPr>
          <a:xfrm>
            <a:off x="3833869" y="3095740"/>
            <a:ext cx="4527933" cy="2974554"/>
          </a:xfrm>
          <a:custGeom>
            <a:avLst/>
            <a:gdLst>
              <a:gd name="connsiteX0" fmla="*/ 22034 w 4527933"/>
              <a:gd name="connsiteY0" fmla="*/ 2809301 h 2974554"/>
              <a:gd name="connsiteX1" fmla="*/ 0 w 4527933"/>
              <a:gd name="connsiteY1" fmla="*/ 2093205 h 2974554"/>
              <a:gd name="connsiteX2" fmla="*/ 308473 w 4527933"/>
              <a:gd name="connsiteY2" fmla="*/ 1101687 h 2974554"/>
              <a:gd name="connsiteX3" fmla="*/ 1388126 w 4527933"/>
              <a:gd name="connsiteY3" fmla="*/ 0 h 2974554"/>
              <a:gd name="connsiteX4" fmla="*/ 4219461 w 4527933"/>
              <a:gd name="connsiteY4" fmla="*/ 1101687 h 2974554"/>
              <a:gd name="connsiteX5" fmla="*/ 4527933 w 4527933"/>
              <a:gd name="connsiteY5" fmla="*/ 2082188 h 2974554"/>
              <a:gd name="connsiteX6" fmla="*/ 4527933 w 4527933"/>
              <a:gd name="connsiteY6" fmla="*/ 2974554 h 297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7933" h="2974554">
                <a:moveTo>
                  <a:pt x="22034" y="2809301"/>
                </a:moveTo>
                <a:lnTo>
                  <a:pt x="0" y="2093205"/>
                </a:lnTo>
                <a:lnTo>
                  <a:pt x="308473" y="1101687"/>
                </a:lnTo>
                <a:lnTo>
                  <a:pt x="1388126" y="0"/>
                </a:lnTo>
                <a:lnTo>
                  <a:pt x="4219461" y="1101687"/>
                </a:lnTo>
                <a:lnTo>
                  <a:pt x="4527933" y="2082188"/>
                </a:lnTo>
                <a:lnTo>
                  <a:pt x="4527933" y="2974554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7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AD9FA-D6BE-9F4B-8B2F-5484973BA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Handling a get request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422F6ADD-5F52-4D4F-80A9-C98760FBDF6D}"/>
              </a:ext>
            </a:extLst>
          </p:cNvPr>
          <p:cNvSpPr/>
          <p:nvPr/>
        </p:nvSpPr>
        <p:spPr>
          <a:xfrm>
            <a:off x="1066798" y="1469571"/>
            <a:ext cx="4098915" cy="1352922"/>
          </a:xfrm>
          <a:prstGeom prst="wedgeRoundRectCallout">
            <a:avLst>
              <a:gd name="adj1" fmla="val -23536"/>
              <a:gd name="adj2" fmla="val 63982"/>
              <a:gd name="adj3" fmla="val 16667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Get egress 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Get value address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Get egress stage bitmask</a:t>
            </a:r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F89DDA-2899-A049-B325-17DB3705DFD7}"/>
              </a:ext>
            </a:extLst>
          </p:cNvPr>
          <p:cNvSpPr/>
          <p:nvPr/>
        </p:nvSpPr>
        <p:spPr>
          <a:xfrm>
            <a:off x="1034141" y="3037112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Ingress stage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C6C9D7-FF0D-5648-AF89-7263234EF21E}"/>
              </a:ext>
            </a:extLst>
          </p:cNvPr>
          <p:cNvSpPr/>
          <p:nvPr/>
        </p:nvSpPr>
        <p:spPr>
          <a:xfrm>
            <a:off x="5045318" y="3037112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FD57BB-B270-1945-BFA8-C646A9028277}"/>
              </a:ext>
            </a:extLst>
          </p:cNvPr>
          <p:cNvSpPr/>
          <p:nvPr/>
        </p:nvSpPr>
        <p:spPr>
          <a:xfrm>
            <a:off x="7001920" y="3037112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593307-582D-F140-8F08-D1DE3641ABA5}"/>
              </a:ext>
            </a:extLst>
          </p:cNvPr>
          <p:cNvSpPr/>
          <p:nvPr/>
        </p:nvSpPr>
        <p:spPr>
          <a:xfrm>
            <a:off x="8958521" y="3037112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431E64-E7F8-0A41-ABD4-2D6F74F07170}"/>
              </a:ext>
            </a:extLst>
          </p:cNvPr>
          <p:cNvSpPr/>
          <p:nvPr/>
        </p:nvSpPr>
        <p:spPr>
          <a:xfrm>
            <a:off x="3088716" y="3037112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Queue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057B28-3AA5-8743-8B4B-4D9F2618623F}"/>
              </a:ext>
            </a:extLst>
          </p:cNvPr>
          <p:cNvSpPr/>
          <p:nvPr/>
        </p:nvSpPr>
        <p:spPr>
          <a:xfrm>
            <a:off x="1034140" y="4474018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Ingress stage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0449F8C-FFE2-BE4F-87FE-9548EBDACF20}"/>
              </a:ext>
            </a:extLst>
          </p:cNvPr>
          <p:cNvSpPr/>
          <p:nvPr/>
        </p:nvSpPr>
        <p:spPr>
          <a:xfrm>
            <a:off x="1034141" y="3755565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Ingress stage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F975824-0011-4E4D-9966-A11FF6C2C624}"/>
              </a:ext>
            </a:extLst>
          </p:cNvPr>
          <p:cNvSpPr/>
          <p:nvPr/>
        </p:nvSpPr>
        <p:spPr>
          <a:xfrm>
            <a:off x="5045318" y="3755565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1AA9509-4A07-8E4E-BCF3-8632591B81E3}"/>
              </a:ext>
            </a:extLst>
          </p:cNvPr>
          <p:cNvSpPr/>
          <p:nvPr/>
        </p:nvSpPr>
        <p:spPr>
          <a:xfrm>
            <a:off x="7001920" y="3755565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2CA458-B4E4-D941-81E2-96956494E29E}"/>
              </a:ext>
            </a:extLst>
          </p:cNvPr>
          <p:cNvSpPr/>
          <p:nvPr/>
        </p:nvSpPr>
        <p:spPr>
          <a:xfrm>
            <a:off x="8958521" y="3755565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184952B-4407-9348-8B23-7C8A08699B78}"/>
              </a:ext>
            </a:extLst>
          </p:cNvPr>
          <p:cNvSpPr/>
          <p:nvPr/>
        </p:nvSpPr>
        <p:spPr>
          <a:xfrm>
            <a:off x="3088716" y="3755565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Queue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E2D273B-CAA7-BF46-A531-1FD537F64E20}"/>
              </a:ext>
            </a:extLst>
          </p:cNvPr>
          <p:cNvSpPr/>
          <p:nvPr/>
        </p:nvSpPr>
        <p:spPr>
          <a:xfrm>
            <a:off x="5045318" y="4487049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1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5CA1444-469E-1D4D-B8D1-CF4BC7F87FF7}"/>
              </a:ext>
            </a:extLst>
          </p:cNvPr>
          <p:cNvSpPr/>
          <p:nvPr/>
        </p:nvSpPr>
        <p:spPr>
          <a:xfrm>
            <a:off x="7001920" y="4487049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CDF739B-97F2-864E-AFBA-27318FA0D87C}"/>
              </a:ext>
            </a:extLst>
          </p:cNvPr>
          <p:cNvSpPr/>
          <p:nvPr/>
        </p:nvSpPr>
        <p:spPr>
          <a:xfrm>
            <a:off x="8958521" y="4487049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12B8664-A198-0F4D-B5A6-1C46DA96D1DB}"/>
              </a:ext>
            </a:extLst>
          </p:cNvPr>
          <p:cNvSpPr/>
          <p:nvPr/>
        </p:nvSpPr>
        <p:spPr>
          <a:xfrm>
            <a:off x="3088716" y="4487049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Queue</a:t>
            </a:r>
          </a:p>
        </p:txBody>
      </p:sp>
      <p:sp>
        <p:nvSpPr>
          <p:cNvPr id="51" name="Vertical Scroll 50">
            <a:extLst>
              <a:ext uri="{FF2B5EF4-FFF2-40B4-BE49-F238E27FC236}">
                <a16:creationId xmlns:a16="http://schemas.microsoft.com/office/drawing/2014/main" id="{94A0F7E2-9162-8349-904C-E981FC2C12EA}"/>
              </a:ext>
            </a:extLst>
          </p:cNvPr>
          <p:cNvSpPr/>
          <p:nvPr/>
        </p:nvSpPr>
        <p:spPr>
          <a:xfrm>
            <a:off x="852177" y="3014171"/>
            <a:ext cx="2258037" cy="1768927"/>
          </a:xfrm>
          <a:prstGeom prst="verticalScroll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GET(Key1)</a:t>
            </a:r>
          </a:p>
          <a:p>
            <a:pPr algn="ctr"/>
            <a:r>
              <a:rPr lang="en-US" sz="2400"/>
              <a:t>Port 1</a:t>
            </a:r>
          </a:p>
          <a:p>
            <a:pPr algn="ctr"/>
            <a:r>
              <a:rPr lang="en-US" sz="2400"/>
              <a:t>Address 20</a:t>
            </a:r>
          </a:p>
          <a:p>
            <a:pPr algn="ctr"/>
            <a:r>
              <a:rPr lang="en-US" sz="2400"/>
              <a:t>Bitmask 101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63C19C8-E518-B54E-B270-AF0C22884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67" y="3648873"/>
            <a:ext cx="641809" cy="641809"/>
          </a:xfrm>
          <a:prstGeom prst="rect">
            <a:avLst/>
          </a:prstGeom>
        </p:spPr>
      </p:pic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92B73BB1-DA0D-D548-8019-0652C3A50501}"/>
              </a:ext>
            </a:extLst>
          </p:cNvPr>
          <p:cNvSpPr/>
          <p:nvPr/>
        </p:nvSpPr>
        <p:spPr>
          <a:xfrm>
            <a:off x="5394311" y="1469571"/>
            <a:ext cx="4157903" cy="1352922"/>
          </a:xfrm>
          <a:prstGeom prst="wedgeRoundRectCallout">
            <a:avLst>
              <a:gd name="adj1" fmla="val -29936"/>
              <a:gd name="adj2" fmla="val 65795"/>
              <a:gd name="adj3" fmla="val 16667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/>
              <a:t>If bitmask has bit </a:t>
            </a:r>
            <a:r>
              <a:rPr lang="en-US" sz="2400" i="1"/>
              <a:t>n</a:t>
            </a:r>
            <a:r>
              <a:rPr lang="en-US" sz="2400"/>
              <a:t> set, stage </a:t>
            </a:r>
            <a:r>
              <a:rPr lang="en-US" sz="2400" i="1"/>
              <a:t>n</a:t>
            </a:r>
            <a:r>
              <a:rPr lang="en-US" sz="2400"/>
              <a:t> looks up data at value address and appends it</a:t>
            </a:r>
            <a:endParaRPr lang="en-US"/>
          </a:p>
        </p:txBody>
      </p:sp>
      <p:sp>
        <p:nvSpPr>
          <p:cNvPr id="53" name="Vertical Scroll 52">
            <a:extLst>
              <a:ext uri="{FF2B5EF4-FFF2-40B4-BE49-F238E27FC236}">
                <a16:creationId xmlns:a16="http://schemas.microsoft.com/office/drawing/2014/main" id="{CF254DF1-EE1D-D643-ABB5-B8D0D5A46297}"/>
              </a:ext>
            </a:extLst>
          </p:cNvPr>
          <p:cNvSpPr/>
          <p:nvPr/>
        </p:nvSpPr>
        <p:spPr>
          <a:xfrm>
            <a:off x="4920253" y="2275654"/>
            <a:ext cx="2258037" cy="2104154"/>
          </a:xfrm>
          <a:prstGeom prst="verticalScroll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GET(Key1)</a:t>
            </a:r>
          </a:p>
          <a:p>
            <a:pPr algn="ctr"/>
            <a:r>
              <a:rPr lang="en-US" sz="2400"/>
              <a:t>Port 1</a:t>
            </a:r>
          </a:p>
          <a:p>
            <a:pPr algn="ctr"/>
            <a:r>
              <a:rPr lang="en-US" sz="2400"/>
              <a:t>Address 20</a:t>
            </a:r>
          </a:p>
          <a:p>
            <a:pPr algn="ctr"/>
            <a:r>
              <a:rPr lang="en-US" sz="2400"/>
              <a:t>Bitmask 101</a:t>
            </a:r>
          </a:p>
          <a:p>
            <a:pPr algn="ctr"/>
            <a:r>
              <a:rPr lang="en-US" sz="2400"/>
              <a:t>Value 3478</a:t>
            </a:r>
          </a:p>
        </p:txBody>
      </p:sp>
      <p:sp>
        <p:nvSpPr>
          <p:cNvPr id="55" name="Vertical Scroll 54">
            <a:extLst>
              <a:ext uri="{FF2B5EF4-FFF2-40B4-BE49-F238E27FC236}">
                <a16:creationId xmlns:a16="http://schemas.microsoft.com/office/drawing/2014/main" id="{2C0E347D-5B5C-8144-8471-A8DCFDAD08E7}"/>
              </a:ext>
            </a:extLst>
          </p:cNvPr>
          <p:cNvSpPr/>
          <p:nvPr/>
        </p:nvSpPr>
        <p:spPr>
          <a:xfrm>
            <a:off x="8565641" y="2099472"/>
            <a:ext cx="3040505" cy="2104154"/>
          </a:xfrm>
          <a:prstGeom prst="verticalScroll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GET(Key1)</a:t>
            </a:r>
          </a:p>
          <a:p>
            <a:pPr algn="ctr"/>
            <a:r>
              <a:rPr lang="en-US" sz="2400"/>
              <a:t>Port 1</a:t>
            </a:r>
          </a:p>
          <a:p>
            <a:pPr algn="ctr"/>
            <a:r>
              <a:rPr lang="en-US" sz="2400"/>
              <a:t>Address 20</a:t>
            </a:r>
          </a:p>
          <a:p>
            <a:pPr algn="ctr"/>
            <a:r>
              <a:rPr lang="en-US" sz="2400"/>
              <a:t>Bitmask 101</a:t>
            </a:r>
          </a:p>
          <a:p>
            <a:pPr algn="ctr"/>
            <a:r>
              <a:rPr lang="en-US" sz="2400"/>
              <a:t>Value 347891DA</a:t>
            </a:r>
          </a:p>
        </p:txBody>
      </p:sp>
      <p:sp>
        <p:nvSpPr>
          <p:cNvPr id="54" name="Rounded Rectangular Callout 53">
            <a:extLst>
              <a:ext uri="{FF2B5EF4-FFF2-40B4-BE49-F238E27FC236}">
                <a16:creationId xmlns:a16="http://schemas.microsoft.com/office/drawing/2014/main" id="{9B858FA1-F0A0-CE48-9C9D-295F25115018}"/>
              </a:ext>
            </a:extLst>
          </p:cNvPr>
          <p:cNvSpPr/>
          <p:nvPr/>
        </p:nvSpPr>
        <p:spPr>
          <a:xfrm>
            <a:off x="7788180" y="5053896"/>
            <a:ext cx="1583871" cy="1472879"/>
          </a:xfrm>
          <a:prstGeom prst="wedgeRoundRectCallout">
            <a:avLst>
              <a:gd name="adj1" fmla="val 82393"/>
              <a:gd name="adj2" fmla="val -144691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19:  4567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20:  91DA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21:  FFFF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52" name="Rounded Rectangular Callout 51">
            <a:extLst>
              <a:ext uri="{FF2B5EF4-FFF2-40B4-BE49-F238E27FC236}">
                <a16:creationId xmlns:a16="http://schemas.microsoft.com/office/drawing/2014/main" id="{B368489E-B470-E043-8892-708563C79524}"/>
              </a:ext>
            </a:extLst>
          </p:cNvPr>
          <p:cNvSpPr/>
          <p:nvPr/>
        </p:nvSpPr>
        <p:spPr>
          <a:xfrm>
            <a:off x="3733252" y="5074877"/>
            <a:ext cx="1583871" cy="1472879"/>
          </a:xfrm>
          <a:prstGeom prst="wedgeRoundRectCallout">
            <a:avLst>
              <a:gd name="adj1" fmla="val 82393"/>
              <a:gd name="adj2" fmla="val -144691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19:  0123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20:  3478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21:  B86C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50" name="Vertical Scroll 49">
            <a:extLst>
              <a:ext uri="{FF2B5EF4-FFF2-40B4-BE49-F238E27FC236}">
                <a16:creationId xmlns:a16="http://schemas.microsoft.com/office/drawing/2014/main" id="{594EF3E3-7B23-EF46-9E42-973C040354E0}"/>
              </a:ext>
            </a:extLst>
          </p:cNvPr>
          <p:cNvSpPr/>
          <p:nvPr/>
        </p:nvSpPr>
        <p:spPr>
          <a:xfrm>
            <a:off x="1083123" y="3608615"/>
            <a:ext cx="1796146" cy="914400"/>
          </a:xfrm>
          <a:prstGeom prst="verticalScroll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GET(Key1)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E891E33-06C6-6242-A06E-CFF585B3F1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1" t="40598" r="7638" b="36488"/>
          <a:stretch/>
        </p:blipFill>
        <p:spPr>
          <a:xfrm>
            <a:off x="10915122" y="3240101"/>
            <a:ext cx="895545" cy="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3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48148E-6 L 0.17721 -0.1009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21 -0.10093 L 0.34844 -0.1106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15482 4.81481E-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82 4.81481E-6 L 0.32487 -0.0182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3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1" grpId="0" animBg="1"/>
      <p:bldP spid="51" grpId="1" animBg="1"/>
      <p:bldP spid="51" grpId="2" animBg="1"/>
      <p:bldP spid="51" grpId="3" animBg="1"/>
      <p:bldP spid="15" grpId="0" animBg="1"/>
      <p:bldP spid="53" grpId="0" animBg="1"/>
      <p:bldP spid="53" grpId="1" animBg="1"/>
      <p:bldP spid="53" grpId="2" animBg="1"/>
      <p:bldP spid="53" grpId="3" animBg="1"/>
      <p:bldP spid="55" grpId="0" animBg="1"/>
      <p:bldP spid="55" grpId="1" animBg="1"/>
      <p:bldP spid="54" grpId="0" animBg="1"/>
      <p:bldP spid="52" grpId="0" animBg="1"/>
      <p:bldP spid="50" grpId="0" animBg="1"/>
      <p:bldP spid="5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F63C19C8-E518-B54E-B270-AF0C22884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67" y="3648873"/>
            <a:ext cx="641809" cy="641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DAD9FA-D6BE-9F4B-8B2F-5484973BA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Handling a get request that misses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F89DDA-2899-A049-B325-17DB3705DFD7}"/>
              </a:ext>
            </a:extLst>
          </p:cNvPr>
          <p:cNvSpPr/>
          <p:nvPr/>
        </p:nvSpPr>
        <p:spPr>
          <a:xfrm>
            <a:off x="1034141" y="3037112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Ingress stage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C6C9D7-FF0D-5648-AF89-7263234EF21E}"/>
              </a:ext>
            </a:extLst>
          </p:cNvPr>
          <p:cNvSpPr/>
          <p:nvPr/>
        </p:nvSpPr>
        <p:spPr>
          <a:xfrm>
            <a:off x="5045318" y="3037112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FD57BB-B270-1945-BFA8-C646A9028277}"/>
              </a:ext>
            </a:extLst>
          </p:cNvPr>
          <p:cNvSpPr/>
          <p:nvPr/>
        </p:nvSpPr>
        <p:spPr>
          <a:xfrm>
            <a:off x="7001920" y="3037112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593307-582D-F140-8F08-D1DE3641ABA5}"/>
              </a:ext>
            </a:extLst>
          </p:cNvPr>
          <p:cNvSpPr/>
          <p:nvPr/>
        </p:nvSpPr>
        <p:spPr>
          <a:xfrm>
            <a:off x="8958521" y="3037112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431E64-E7F8-0A41-ABD4-2D6F74F07170}"/>
              </a:ext>
            </a:extLst>
          </p:cNvPr>
          <p:cNvSpPr/>
          <p:nvPr/>
        </p:nvSpPr>
        <p:spPr>
          <a:xfrm>
            <a:off x="3088716" y="3037112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Queue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057B28-3AA5-8743-8B4B-4D9F2618623F}"/>
              </a:ext>
            </a:extLst>
          </p:cNvPr>
          <p:cNvSpPr/>
          <p:nvPr/>
        </p:nvSpPr>
        <p:spPr>
          <a:xfrm>
            <a:off x="1034140" y="4474018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Ingress stage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0449F8C-FFE2-BE4F-87FE-9548EBDACF20}"/>
              </a:ext>
            </a:extLst>
          </p:cNvPr>
          <p:cNvSpPr/>
          <p:nvPr/>
        </p:nvSpPr>
        <p:spPr>
          <a:xfrm>
            <a:off x="1034141" y="3755565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Ingress stage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F975824-0011-4E4D-9966-A11FF6C2C624}"/>
              </a:ext>
            </a:extLst>
          </p:cNvPr>
          <p:cNvSpPr/>
          <p:nvPr/>
        </p:nvSpPr>
        <p:spPr>
          <a:xfrm>
            <a:off x="5045318" y="3755565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1AA9509-4A07-8E4E-BCF3-8632591B81E3}"/>
              </a:ext>
            </a:extLst>
          </p:cNvPr>
          <p:cNvSpPr/>
          <p:nvPr/>
        </p:nvSpPr>
        <p:spPr>
          <a:xfrm>
            <a:off x="7001920" y="3755565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2CA458-B4E4-D941-81E2-96956494E29E}"/>
              </a:ext>
            </a:extLst>
          </p:cNvPr>
          <p:cNvSpPr/>
          <p:nvPr/>
        </p:nvSpPr>
        <p:spPr>
          <a:xfrm>
            <a:off x="8958521" y="3755565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184952B-4407-9348-8B23-7C8A08699B78}"/>
              </a:ext>
            </a:extLst>
          </p:cNvPr>
          <p:cNvSpPr/>
          <p:nvPr/>
        </p:nvSpPr>
        <p:spPr>
          <a:xfrm>
            <a:off x="3088716" y="3755565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Queue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E2D273B-CAA7-BF46-A531-1FD537F64E20}"/>
              </a:ext>
            </a:extLst>
          </p:cNvPr>
          <p:cNvSpPr/>
          <p:nvPr/>
        </p:nvSpPr>
        <p:spPr>
          <a:xfrm>
            <a:off x="5045318" y="4487049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1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5CA1444-469E-1D4D-B8D1-CF4BC7F87FF7}"/>
              </a:ext>
            </a:extLst>
          </p:cNvPr>
          <p:cNvSpPr/>
          <p:nvPr/>
        </p:nvSpPr>
        <p:spPr>
          <a:xfrm>
            <a:off x="7001920" y="4487049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CDF739B-97F2-864E-AFBA-27318FA0D87C}"/>
              </a:ext>
            </a:extLst>
          </p:cNvPr>
          <p:cNvSpPr/>
          <p:nvPr/>
        </p:nvSpPr>
        <p:spPr>
          <a:xfrm>
            <a:off x="8958521" y="4487049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12B8664-A198-0F4D-B5A6-1C46DA96D1DB}"/>
              </a:ext>
            </a:extLst>
          </p:cNvPr>
          <p:cNvSpPr/>
          <p:nvPr/>
        </p:nvSpPr>
        <p:spPr>
          <a:xfrm>
            <a:off x="3088716" y="4487049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Queue</a:t>
            </a:r>
          </a:p>
        </p:txBody>
      </p:sp>
      <p:sp>
        <p:nvSpPr>
          <p:cNvPr id="50" name="Vertical Scroll 49">
            <a:extLst>
              <a:ext uri="{FF2B5EF4-FFF2-40B4-BE49-F238E27FC236}">
                <a16:creationId xmlns:a16="http://schemas.microsoft.com/office/drawing/2014/main" id="{594EF3E3-7B23-EF46-9E42-973C040354E0}"/>
              </a:ext>
            </a:extLst>
          </p:cNvPr>
          <p:cNvSpPr/>
          <p:nvPr/>
        </p:nvSpPr>
        <p:spPr>
          <a:xfrm>
            <a:off x="1083123" y="3608615"/>
            <a:ext cx="1796146" cy="914400"/>
          </a:xfrm>
          <a:prstGeom prst="verticalScroll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GET(Key1)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8233059-F443-AC42-9FDE-9EACB2102E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1" t="40598" r="7638" b="36488"/>
          <a:stretch/>
        </p:blipFill>
        <p:spPr>
          <a:xfrm>
            <a:off x="10915122" y="3240101"/>
            <a:ext cx="895545" cy="181850"/>
          </a:xfrm>
          <a:prstGeom prst="rect">
            <a:avLst/>
          </a:prstGeom>
        </p:spPr>
      </p:pic>
      <p:sp>
        <p:nvSpPr>
          <p:cNvPr id="51" name="Vertical Scroll 50">
            <a:extLst>
              <a:ext uri="{FF2B5EF4-FFF2-40B4-BE49-F238E27FC236}">
                <a16:creationId xmlns:a16="http://schemas.microsoft.com/office/drawing/2014/main" id="{94A0F7E2-9162-8349-904C-E981FC2C12EA}"/>
              </a:ext>
            </a:extLst>
          </p:cNvPr>
          <p:cNvSpPr/>
          <p:nvPr/>
        </p:nvSpPr>
        <p:spPr>
          <a:xfrm>
            <a:off x="791927" y="3539992"/>
            <a:ext cx="2378538" cy="1240971"/>
          </a:xfrm>
          <a:prstGeom prst="verticalScroll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GET(Key1)</a:t>
            </a:r>
          </a:p>
          <a:p>
            <a:pPr algn="ctr"/>
            <a:r>
              <a:rPr lang="en-US" sz="2400"/>
              <a:t>Dest 192.1.1.3</a:t>
            </a:r>
          </a:p>
          <a:p>
            <a:pPr algn="ctr"/>
            <a:r>
              <a:rPr lang="en-US" sz="2400"/>
              <a:t>Egress port 1</a:t>
            </a:r>
          </a:p>
        </p:txBody>
      </p:sp>
    </p:spTree>
    <p:extLst>
      <p:ext uri="{BB962C8B-B14F-4D97-AF65-F5344CB8AC3E}">
        <p14:creationId xmlns:p14="http://schemas.microsoft.com/office/powerpoint/2010/main" val="417686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96296E-6 L 0.17721 -0.1009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21 -0.10092 L 0.64219 -0.1060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 animBg="1"/>
      <p:bldP spid="51" grpId="1" animBg="1"/>
      <p:bldP spid="51" grpId="2" animBg="1"/>
      <p:bldP spid="51" grpId="4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CF59B1AB-2DAA-4846-B6D8-F238E69AC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10915122" y="3240101"/>
            <a:ext cx="895545" cy="1818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63C19C8-E518-B54E-B270-AF0C22884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67" y="3648873"/>
            <a:ext cx="641809" cy="641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DAD9FA-D6BE-9F4B-8B2F-5484973BA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Handling a write request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422F6ADD-5F52-4D4F-80A9-C98760FBDF6D}"/>
              </a:ext>
            </a:extLst>
          </p:cNvPr>
          <p:cNvSpPr/>
          <p:nvPr/>
        </p:nvSpPr>
        <p:spPr>
          <a:xfrm>
            <a:off x="1066798" y="1469571"/>
            <a:ext cx="4098915" cy="1352922"/>
          </a:xfrm>
          <a:prstGeom prst="wedgeRoundRectCallout">
            <a:avLst>
              <a:gd name="adj1" fmla="val -23536"/>
              <a:gd name="adj2" fmla="val 63982"/>
              <a:gd name="adj3" fmla="val 16667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Get dest and egress 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Get value address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Get egress stage bitmask</a:t>
            </a:r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F89DDA-2899-A049-B325-17DB3705DFD7}"/>
              </a:ext>
            </a:extLst>
          </p:cNvPr>
          <p:cNvSpPr/>
          <p:nvPr/>
        </p:nvSpPr>
        <p:spPr>
          <a:xfrm>
            <a:off x="1034141" y="3037112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Ingress stage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C6C9D7-FF0D-5648-AF89-7263234EF21E}"/>
              </a:ext>
            </a:extLst>
          </p:cNvPr>
          <p:cNvSpPr/>
          <p:nvPr/>
        </p:nvSpPr>
        <p:spPr>
          <a:xfrm>
            <a:off x="5045318" y="3037112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FD57BB-B270-1945-BFA8-C646A9028277}"/>
              </a:ext>
            </a:extLst>
          </p:cNvPr>
          <p:cNvSpPr/>
          <p:nvPr/>
        </p:nvSpPr>
        <p:spPr>
          <a:xfrm>
            <a:off x="7001920" y="3037112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593307-582D-F140-8F08-D1DE3641ABA5}"/>
              </a:ext>
            </a:extLst>
          </p:cNvPr>
          <p:cNvSpPr/>
          <p:nvPr/>
        </p:nvSpPr>
        <p:spPr>
          <a:xfrm>
            <a:off x="8958521" y="3037112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431E64-E7F8-0A41-ABD4-2D6F74F07170}"/>
              </a:ext>
            </a:extLst>
          </p:cNvPr>
          <p:cNvSpPr/>
          <p:nvPr/>
        </p:nvSpPr>
        <p:spPr>
          <a:xfrm>
            <a:off x="3088716" y="3037112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Queue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057B28-3AA5-8743-8B4B-4D9F2618623F}"/>
              </a:ext>
            </a:extLst>
          </p:cNvPr>
          <p:cNvSpPr/>
          <p:nvPr/>
        </p:nvSpPr>
        <p:spPr>
          <a:xfrm>
            <a:off x="1034140" y="4474018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Ingress stage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0449F8C-FFE2-BE4F-87FE-9548EBDACF20}"/>
              </a:ext>
            </a:extLst>
          </p:cNvPr>
          <p:cNvSpPr/>
          <p:nvPr/>
        </p:nvSpPr>
        <p:spPr>
          <a:xfrm>
            <a:off x="1034141" y="3755565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Ingress stage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F975824-0011-4E4D-9966-A11FF6C2C624}"/>
              </a:ext>
            </a:extLst>
          </p:cNvPr>
          <p:cNvSpPr/>
          <p:nvPr/>
        </p:nvSpPr>
        <p:spPr>
          <a:xfrm>
            <a:off x="5045318" y="3755565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1AA9509-4A07-8E4E-BCF3-8632591B81E3}"/>
              </a:ext>
            </a:extLst>
          </p:cNvPr>
          <p:cNvSpPr/>
          <p:nvPr/>
        </p:nvSpPr>
        <p:spPr>
          <a:xfrm>
            <a:off x="7001920" y="3755565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2CA458-B4E4-D941-81E2-96956494E29E}"/>
              </a:ext>
            </a:extLst>
          </p:cNvPr>
          <p:cNvSpPr/>
          <p:nvPr/>
        </p:nvSpPr>
        <p:spPr>
          <a:xfrm>
            <a:off x="8958521" y="3755565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184952B-4407-9348-8B23-7C8A08699B78}"/>
              </a:ext>
            </a:extLst>
          </p:cNvPr>
          <p:cNvSpPr/>
          <p:nvPr/>
        </p:nvSpPr>
        <p:spPr>
          <a:xfrm>
            <a:off x="3088716" y="3755565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Queue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E2D273B-CAA7-BF46-A531-1FD537F64E20}"/>
              </a:ext>
            </a:extLst>
          </p:cNvPr>
          <p:cNvSpPr/>
          <p:nvPr/>
        </p:nvSpPr>
        <p:spPr>
          <a:xfrm>
            <a:off x="5045318" y="4487049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1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5CA1444-469E-1D4D-B8D1-CF4BC7F87FF7}"/>
              </a:ext>
            </a:extLst>
          </p:cNvPr>
          <p:cNvSpPr/>
          <p:nvPr/>
        </p:nvSpPr>
        <p:spPr>
          <a:xfrm>
            <a:off x="7001920" y="4487049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CDF739B-97F2-864E-AFBA-27318FA0D87C}"/>
              </a:ext>
            </a:extLst>
          </p:cNvPr>
          <p:cNvSpPr/>
          <p:nvPr/>
        </p:nvSpPr>
        <p:spPr>
          <a:xfrm>
            <a:off x="8958521" y="4487049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12B8664-A198-0F4D-B5A6-1C46DA96D1DB}"/>
              </a:ext>
            </a:extLst>
          </p:cNvPr>
          <p:cNvSpPr/>
          <p:nvPr/>
        </p:nvSpPr>
        <p:spPr>
          <a:xfrm>
            <a:off x="3088716" y="4487049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Queue</a:t>
            </a:r>
          </a:p>
        </p:txBody>
      </p:sp>
      <p:sp>
        <p:nvSpPr>
          <p:cNvPr id="51" name="Vertical Scroll 50">
            <a:extLst>
              <a:ext uri="{FF2B5EF4-FFF2-40B4-BE49-F238E27FC236}">
                <a16:creationId xmlns:a16="http://schemas.microsoft.com/office/drawing/2014/main" id="{94A0F7E2-9162-8349-904C-E981FC2C12EA}"/>
              </a:ext>
            </a:extLst>
          </p:cNvPr>
          <p:cNvSpPr/>
          <p:nvPr/>
        </p:nvSpPr>
        <p:spPr>
          <a:xfrm>
            <a:off x="393788" y="2976147"/>
            <a:ext cx="3036899" cy="2146663"/>
          </a:xfrm>
          <a:prstGeom prst="verticalScroll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Write(Key1, Val1)</a:t>
            </a:r>
          </a:p>
          <a:p>
            <a:pPr algn="ctr"/>
            <a:r>
              <a:rPr lang="en-US" sz="2400"/>
              <a:t>Dest 192.1.1.3</a:t>
            </a:r>
          </a:p>
          <a:p>
            <a:pPr algn="ctr"/>
            <a:r>
              <a:rPr lang="en-US" sz="2400"/>
              <a:t>Port 1</a:t>
            </a:r>
          </a:p>
          <a:p>
            <a:pPr algn="ctr"/>
            <a:r>
              <a:rPr lang="en-US" sz="2400"/>
              <a:t>Address 20</a:t>
            </a:r>
          </a:p>
          <a:p>
            <a:pPr algn="ctr"/>
            <a:r>
              <a:rPr lang="en-US" sz="2400"/>
              <a:t>Bitmask 101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92B73BB1-DA0D-D548-8019-0652C3A50501}"/>
              </a:ext>
            </a:extLst>
          </p:cNvPr>
          <p:cNvSpPr/>
          <p:nvPr/>
        </p:nvSpPr>
        <p:spPr>
          <a:xfrm>
            <a:off x="5394311" y="1469571"/>
            <a:ext cx="4130140" cy="1352922"/>
          </a:xfrm>
          <a:prstGeom prst="wedgeRoundRectCallout">
            <a:avLst>
              <a:gd name="adj1" fmla="val -29936"/>
              <a:gd name="adj2" fmla="val 65795"/>
              <a:gd name="adj3" fmla="val 16667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/>
              <a:t>If bitmask has bit </a:t>
            </a:r>
            <a:r>
              <a:rPr lang="en-US" sz="2400" i="1"/>
              <a:t>n</a:t>
            </a:r>
            <a:r>
              <a:rPr lang="en-US" sz="2400"/>
              <a:t> set, stage </a:t>
            </a:r>
            <a:r>
              <a:rPr lang="en-US" sz="2400" i="1"/>
              <a:t>n</a:t>
            </a:r>
            <a:r>
              <a:rPr lang="en-US" sz="2400"/>
              <a:t> invalidates data at value address</a:t>
            </a:r>
            <a:endParaRPr lang="en-US"/>
          </a:p>
        </p:txBody>
      </p:sp>
      <p:sp>
        <p:nvSpPr>
          <p:cNvPr id="50" name="Vertical Scroll 49">
            <a:extLst>
              <a:ext uri="{FF2B5EF4-FFF2-40B4-BE49-F238E27FC236}">
                <a16:creationId xmlns:a16="http://schemas.microsoft.com/office/drawing/2014/main" id="{594EF3E3-7B23-EF46-9E42-973C040354E0}"/>
              </a:ext>
            </a:extLst>
          </p:cNvPr>
          <p:cNvSpPr/>
          <p:nvPr/>
        </p:nvSpPr>
        <p:spPr>
          <a:xfrm>
            <a:off x="588044" y="3648871"/>
            <a:ext cx="2648389" cy="914400"/>
          </a:xfrm>
          <a:prstGeom prst="verticalScroll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Write(Key1, Val1)</a:t>
            </a:r>
          </a:p>
        </p:txBody>
      </p:sp>
      <p:sp>
        <p:nvSpPr>
          <p:cNvPr id="27" name="Rounded Rectangular Callout 26">
            <a:extLst>
              <a:ext uri="{FF2B5EF4-FFF2-40B4-BE49-F238E27FC236}">
                <a16:creationId xmlns:a16="http://schemas.microsoft.com/office/drawing/2014/main" id="{C066CF24-38A0-6C4A-9DA6-34555883ECFC}"/>
              </a:ext>
            </a:extLst>
          </p:cNvPr>
          <p:cNvSpPr/>
          <p:nvPr/>
        </p:nvSpPr>
        <p:spPr>
          <a:xfrm>
            <a:off x="7940580" y="5206296"/>
            <a:ext cx="1583871" cy="1472879"/>
          </a:xfrm>
          <a:prstGeom prst="wedgeRoundRectCallout">
            <a:avLst>
              <a:gd name="adj1" fmla="val 82393"/>
              <a:gd name="adj2" fmla="val -144691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19:  4567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20:  Inv!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21:  FFFF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5048DF38-2B42-3642-B15F-A9BE8842A851}"/>
              </a:ext>
            </a:extLst>
          </p:cNvPr>
          <p:cNvSpPr/>
          <p:nvPr/>
        </p:nvSpPr>
        <p:spPr>
          <a:xfrm>
            <a:off x="3885652" y="5227277"/>
            <a:ext cx="1583871" cy="1472879"/>
          </a:xfrm>
          <a:prstGeom prst="wedgeRoundRectCallout">
            <a:avLst>
              <a:gd name="adj1" fmla="val 82393"/>
              <a:gd name="adj2" fmla="val -144691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19:  0123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20:  Inv!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21:  B86C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21135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17721 -0.1009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21 -0.10093 L 0.34844 -0.1106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44 -0.11065 L 0.67188 -0.1134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1" grpId="0" animBg="1"/>
      <p:bldP spid="51" grpId="1" animBg="1"/>
      <p:bldP spid="51" grpId="2" animBg="1"/>
      <p:bldP spid="51" grpId="4" animBg="1"/>
      <p:bldP spid="51" grpId="5" animBg="1"/>
      <p:bldP spid="15" grpId="0" animBg="1"/>
      <p:bldP spid="50" grpId="0" animBg="1"/>
      <p:bldP spid="50" grpId="1" animBg="1"/>
      <p:bldP spid="27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01EC75E-DA69-F248-94B7-6D7127381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91512" y="3964478"/>
            <a:ext cx="895545" cy="1818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59B1AB-2DAA-4846-B6D8-F238E69AC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10915122" y="3240101"/>
            <a:ext cx="895545" cy="181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DAD9FA-D6BE-9F4B-8B2F-5484973BA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Handling a write request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422F6ADD-5F52-4D4F-80A9-C98760FBDF6D}"/>
              </a:ext>
            </a:extLst>
          </p:cNvPr>
          <p:cNvSpPr/>
          <p:nvPr/>
        </p:nvSpPr>
        <p:spPr>
          <a:xfrm>
            <a:off x="1066798" y="1469571"/>
            <a:ext cx="4098915" cy="1352922"/>
          </a:xfrm>
          <a:prstGeom prst="wedgeRoundRectCallout">
            <a:avLst>
              <a:gd name="adj1" fmla="val -23536"/>
              <a:gd name="adj2" fmla="val 63982"/>
              <a:gd name="adj3" fmla="val 16667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Get dest and egress 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Get value address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Get egress stage bitmask</a:t>
            </a:r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F89DDA-2899-A049-B325-17DB3705DFD7}"/>
              </a:ext>
            </a:extLst>
          </p:cNvPr>
          <p:cNvSpPr/>
          <p:nvPr/>
        </p:nvSpPr>
        <p:spPr>
          <a:xfrm>
            <a:off x="1034141" y="3037112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Ingress stage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C6C9D7-FF0D-5648-AF89-7263234EF21E}"/>
              </a:ext>
            </a:extLst>
          </p:cNvPr>
          <p:cNvSpPr/>
          <p:nvPr/>
        </p:nvSpPr>
        <p:spPr>
          <a:xfrm>
            <a:off x="5045318" y="3037112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FD57BB-B270-1945-BFA8-C646A9028277}"/>
              </a:ext>
            </a:extLst>
          </p:cNvPr>
          <p:cNvSpPr/>
          <p:nvPr/>
        </p:nvSpPr>
        <p:spPr>
          <a:xfrm>
            <a:off x="7001920" y="3037112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593307-582D-F140-8F08-D1DE3641ABA5}"/>
              </a:ext>
            </a:extLst>
          </p:cNvPr>
          <p:cNvSpPr/>
          <p:nvPr/>
        </p:nvSpPr>
        <p:spPr>
          <a:xfrm>
            <a:off x="8958521" y="3037112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431E64-E7F8-0A41-ABD4-2D6F74F07170}"/>
              </a:ext>
            </a:extLst>
          </p:cNvPr>
          <p:cNvSpPr/>
          <p:nvPr/>
        </p:nvSpPr>
        <p:spPr>
          <a:xfrm>
            <a:off x="3088716" y="3037112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Queue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057B28-3AA5-8743-8B4B-4D9F2618623F}"/>
              </a:ext>
            </a:extLst>
          </p:cNvPr>
          <p:cNvSpPr/>
          <p:nvPr/>
        </p:nvSpPr>
        <p:spPr>
          <a:xfrm>
            <a:off x="1034140" y="4474018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Ingress stage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0449F8C-FFE2-BE4F-87FE-9548EBDACF20}"/>
              </a:ext>
            </a:extLst>
          </p:cNvPr>
          <p:cNvSpPr/>
          <p:nvPr/>
        </p:nvSpPr>
        <p:spPr>
          <a:xfrm>
            <a:off x="1034141" y="3755565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Ingress stage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F975824-0011-4E4D-9966-A11FF6C2C624}"/>
              </a:ext>
            </a:extLst>
          </p:cNvPr>
          <p:cNvSpPr/>
          <p:nvPr/>
        </p:nvSpPr>
        <p:spPr>
          <a:xfrm>
            <a:off x="5045318" y="3755565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1AA9509-4A07-8E4E-BCF3-8632591B81E3}"/>
              </a:ext>
            </a:extLst>
          </p:cNvPr>
          <p:cNvSpPr/>
          <p:nvPr/>
        </p:nvSpPr>
        <p:spPr>
          <a:xfrm>
            <a:off x="7001920" y="3755565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2CA458-B4E4-D941-81E2-96956494E29E}"/>
              </a:ext>
            </a:extLst>
          </p:cNvPr>
          <p:cNvSpPr/>
          <p:nvPr/>
        </p:nvSpPr>
        <p:spPr>
          <a:xfrm>
            <a:off x="8958521" y="3755565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184952B-4407-9348-8B23-7C8A08699B78}"/>
              </a:ext>
            </a:extLst>
          </p:cNvPr>
          <p:cNvSpPr/>
          <p:nvPr/>
        </p:nvSpPr>
        <p:spPr>
          <a:xfrm>
            <a:off x="3088716" y="3755565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Queue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E2D273B-CAA7-BF46-A531-1FD537F64E20}"/>
              </a:ext>
            </a:extLst>
          </p:cNvPr>
          <p:cNvSpPr/>
          <p:nvPr/>
        </p:nvSpPr>
        <p:spPr>
          <a:xfrm>
            <a:off x="5045318" y="4487049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1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5CA1444-469E-1D4D-B8D1-CF4BC7F87FF7}"/>
              </a:ext>
            </a:extLst>
          </p:cNvPr>
          <p:cNvSpPr/>
          <p:nvPr/>
        </p:nvSpPr>
        <p:spPr>
          <a:xfrm>
            <a:off x="7001920" y="4487049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CDF739B-97F2-864E-AFBA-27318FA0D87C}"/>
              </a:ext>
            </a:extLst>
          </p:cNvPr>
          <p:cNvSpPr/>
          <p:nvPr/>
        </p:nvSpPr>
        <p:spPr>
          <a:xfrm>
            <a:off x="8958521" y="4487049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Egress stage 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12B8664-A198-0F4D-B5A6-1C46DA96D1DB}"/>
              </a:ext>
            </a:extLst>
          </p:cNvPr>
          <p:cNvSpPr/>
          <p:nvPr/>
        </p:nvSpPr>
        <p:spPr>
          <a:xfrm>
            <a:off x="3088716" y="4487049"/>
            <a:ext cx="1845129" cy="58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Queue</a:t>
            </a:r>
          </a:p>
        </p:txBody>
      </p:sp>
      <p:sp>
        <p:nvSpPr>
          <p:cNvPr id="51" name="Vertical Scroll 50">
            <a:extLst>
              <a:ext uri="{FF2B5EF4-FFF2-40B4-BE49-F238E27FC236}">
                <a16:creationId xmlns:a16="http://schemas.microsoft.com/office/drawing/2014/main" id="{94A0F7E2-9162-8349-904C-E981FC2C12EA}"/>
              </a:ext>
            </a:extLst>
          </p:cNvPr>
          <p:cNvSpPr/>
          <p:nvPr/>
        </p:nvSpPr>
        <p:spPr>
          <a:xfrm>
            <a:off x="393788" y="2976147"/>
            <a:ext cx="3280141" cy="2146663"/>
          </a:xfrm>
          <a:prstGeom prst="verticalScroll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Update(Key1, Val1)</a:t>
            </a:r>
          </a:p>
          <a:p>
            <a:pPr algn="ctr"/>
            <a:r>
              <a:rPr lang="en-US" sz="2400"/>
              <a:t>Dest 192.1.1.3</a:t>
            </a:r>
          </a:p>
          <a:p>
            <a:pPr algn="ctr"/>
            <a:r>
              <a:rPr lang="en-US" sz="2400"/>
              <a:t>Port 1</a:t>
            </a:r>
          </a:p>
          <a:p>
            <a:pPr algn="ctr"/>
            <a:r>
              <a:rPr lang="en-US" sz="2400"/>
              <a:t>Address 20</a:t>
            </a:r>
          </a:p>
          <a:p>
            <a:pPr algn="ctr"/>
            <a:r>
              <a:rPr lang="en-US" sz="2400"/>
              <a:t>Bitmask 101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92B73BB1-DA0D-D548-8019-0652C3A50501}"/>
              </a:ext>
            </a:extLst>
          </p:cNvPr>
          <p:cNvSpPr/>
          <p:nvPr/>
        </p:nvSpPr>
        <p:spPr>
          <a:xfrm>
            <a:off x="5394311" y="1843087"/>
            <a:ext cx="4130140" cy="979406"/>
          </a:xfrm>
          <a:prstGeom prst="wedgeRoundRectCallout">
            <a:avLst>
              <a:gd name="adj1" fmla="val -29936"/>
              <a:gd name="adj2" fmla="val 65795"/>
              <a:gd name="adj3" fmla="val 16667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/>
              <a:t>If bitmask has bit </a:t>
            </a:r>
            <a:r>
              <a:rPr lang="en-US" sz="2400" i="1"/>
              <a:t>n</a:t>
            </a:r>
            <a:r>
              <a:rPr lang="en-US" sz="2400"/>
              <a:t> set, stage </a:t>
            </a:r>
            <a:r>
              <a:rPr lang="en-US" sz="2400" i="1"/>
              <a:t>n</a:t>
            </a:r>
            <a:r>
              <a:rPr lang="en-US" sz="2400"/>
              <a:t> updates data at value address</a:t>
            </a:r>
            <a:endParaRPr lang="en-US"/>
          </a:p>
        </p:txBody>
      </p:sp>
      <p:sp>
        <p:nvSpPr>
          <p:cNvPr id="50" name="Vertical Scroll 49">
            <a:extLst>
              <a:ext uri="{FF2B5EF4-FFF2-40B4-BE49-F238E27FC236}">
                <a16:creationId xmlns:a16="http://schemas.microsoft.com/office/drawing/2014/main" id="{594EF3E3-7B23-EF46-9E42-973C040354E0}"/>
              </a:ext>
            </a:extLst>
          </p:cNvPr>
          <p:cNvSpPr/>
          <p:nvPr/>
        </p:nvSpPr>
        <p:spPr>
          <a:xfrm>
            <a:off x="490915" y="3742475"/>
            <a:ext cx="2842643" cy="807706"/>
          </a:xfrm>
          <a:prstGeom prst="verticalScroll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Update(Key1, Val1)</a:t>
            </a:r>
          </a:p>
        </p:txBody>
      </p:sp>
      <p:sp>
        <p:nvSpPr>
          <p:cNvPr id="27" name="Rounded Rectangular Callout 26">
            <a:extLst>
              <a:ext uri="{FF2B5EF4-FFF2-40B4-BE49-F238E27FC236}">
                <a16:creationId xmlns:a16="http://schemas.microsoft.com/office/drawing/2014/main" id="{C066CF24-38A0-6C4A-9DA6-34555883ECFC}"/>
              </a:ext>
            </a:extLst>
          </p:cNvPr>
          <p:cNvSpPr/>
          <p:nvPr/>
        </p:nvSpPr>
        <p:spPr>
          <a:xfrm>
            <a:off x="7940580" y="5206296"/>
            <a:ext cx="1583871" cy="1472879"/>
          </a:xfrm>
          <a:prstGeom prst="wedgeRoundRectCallout">
            <a:avLst>
              <a:gd name="adj1" fmla="val 82393"/>
              <a:gd name="adj2" fmla="val -144691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19:  4567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20:  Val1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21:  FFFF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5048DF38-2B42-3642-B15F-A9BE8842A851}"/>
              </a:ext>
            </a:extLst>
          </p:cNvPr>
          <p:cNvSpPr/>
          <p:nvPr/>
        </p:nvSpPr>
        <p:spPr>
          <a:xfrm>
            <a:off x="3885652" y="5227277"/>
            <a:ext cx="1583871" cy="1472879"/>
          </a:xfrm>
          <a:prstGeom prst="wedgeRoundRectCallout">
            <a:avLst>
              <a:gd name="adj1" fmla="val 82393"/>
              <a:gd name="adj2" fmla="val -144691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19:  0123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20:  Val1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21:  B86C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34" name="Rounded Rectangular Callout 33">
            <a:extLst>
              <a:ext uri="{FF2B5EF4-FFF2-40B4-BE49-F238E27FC236}">
                <a16:creationId xmlns:a16="http://schemas.microsoft.com/office/drawing/2014/main" id="{CE409D92-6654-8B4D-8C8F-25E91E081788}"/>
              </a:ext>
            </a:extLst>
          </p:cNvPr>
          <p:cNvSpPr/>
          <p:nvPr/>
        </p:nvSpPr>
        <p:spPr>
          <a:xfrm>
            <a:off x="393788" y="5331723"/>
            <a:ext cx="2871926" cy="1347452"/>
          </a:xfrm>
          <a:prstGeom prst="wedgeRoundRectCallout">
            <a:avLst>
              <a:gd name="adj1" fmla="val -44662"/>
              <a:gd name="adj2" fmla="val -134881"/>
              <a:gd name="adj3" fmla="val 16667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/>
              <a:t>Server updates key and temporarily blocks writes</a:t>
            </a:r>
            <a:endParaRPr lang="en-US"/>
          </a:p>
        </p:txBody>
      </p:sp>
      <p:sp>
        <p:nvSpPr>
          <p:cNvPr id="35" name="Rounded Rectangular Callout 34">
            <a:extLst>
              <a:ext uri="{FF2B5EF4-FFF2-40B4-BE49-F238E27FC236}">
                <a16:creationId xmlns:a16="http://schemas.microsoft.com/office/drawing/2014/main" id="{277E30C1-7D7F-9145-9126-2E253CA31ED7}"/>
              </a:ext>
            </a:extLst>
          </p:cNvPr>
          <p:cNvSpPr/>
          <p:nvPr/>
        </p:nvSpPr>
        <p:spPr>
          <a:xfrm>
            <a:off x="9881085" y="5218533"/>
            <a:ext cx="1929582" cy="1347452"/>
          </a:xfrm>
          <a:prstGeom prst="wedgeRoundRectCallout">
            <a:avLst>
              <a:gd name="adj1" fmla="val 24808"/>
              <a:gd name="adj2" fmla="val -176082"/>
              <a:gd name="adj3" fmla="val 16667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/>
              <a:t>Server unblocks writes</a:t>
            </a:r>
            <a:endParaRPr lang="en-US"/>
          </a:p>
        </p:txBody>
      </p:sp>
      <p:sp>
        <p:nvSpPr>
          <p:cNvPr id="5" name="Left-Right Arrow 4">
            <a:extLst>
              <a:ext uri="{FF2B5EF4-FFF2-40B4-BE49-F238E27FC236}">
                <a16:creationId xmlns:a16="http://schemas.microsoft.com/office/drawing/2014/main" id="{4CD75AB6-D6CC-FE4E-A69E-320CBE455717}"/>
              </a:ext>
            </a:extLst>
          </p:cNvPr>
          <p:cNvSpPr/>
          <p:nvPr/>
        </p:nvSpPr>
        <p:spPr>
          <a:xfrm>
            <a:off x="3341365" y="5000731"/>
            <a:ext cx="6448030" cy="1776813"/>
          </a:xfrm>
          <a:prstGeom prst="left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Blocking writes is necessary for consistency</a:t>
            </a:r>
          </a:p>
        </p:txBody>
      </p:sp>
    </p:spTree>
    <p:extLst>
      <p:ext uri="{BB962C8B-B14F-4D97-AF65-F5344CB8AC3E}">
        <p14:creationId xmlns:p14="http://schemas.microsoft.com/office/powerpoint/2010/main" val="139624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0.17721 -0.1009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21 -0.10093 L 0.34843 -0.1106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43 -0.11065 L 0.67187 -0.11343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1" grpId="0" animBg="1"/>
      <p:bldP spid="51" grpId="1" animBg="1"/>
      <p:bldP spid="51" grpId="2" animBg="1"/>
      <p:bldP spid="51" grpId="3" animBg="1"/>
      <p:bldP spid="51" grpId="4" animBg="1"/>
      <p:bldP spid="15" grpId="0" animBg="1"/>
      <p:bldP spid="50" grpId="0" animBg="1"/>
      <p:bldP spid="50" grpId="1" animBg="1"/>
      <p:bldP spid="27" grpId="0" animBg="1"/>
      <p:bldP spid="31" grpId="0" animBg="1"/>
      <p:bldP spid="34" grpId="0" animBg="1"/>
      <p:bldP spid="35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2290</TotalTime>
  <Words>1226</Words>
  <Application>Microsoft Macintosh PowerPoint</Application>
  <PresentationFormat>Widescreen</PresentationFormat>
  <Paragraphs>658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Office Theme</vt:lpstr>
      <vt:lpstr>In-network caching</vt:lpstr>
      <vt:lpstr>Replication helps with load balance</vt:lpstr>
      <vt:lpstr>The power of two choices</vt:lpstr>
      <vt:lpstr>Caching helps with load balance</vt:lpstr>
      <vt:lpstr>NetCache caches data in the ToR switch where all backends reside</vt:lpstr>
      <vt:lpstr>Handling a get request</vt:lpstr>
      <vt:lpstr>Handling a get request that misses</vt:lpstr>
      <vt:lpstr>Handling a write request</vt:lpstr>
      <vt:lpstr>Handling a write request</vt:lpstr>
      <vt:lpstr>Count-min sketch</vt:lpstr>
      <vt:lpstr>Count-min sketch</vt:lpstr>
      <vt:lpstr>Count-min sketch</vt:lpstr>
      <vt:lpstr>Count-min sketch</vt:lpstr>
      <vt:lpstr>Count-min sketch</vt:lpstr>
      <vt:lpstr>Count-min sketch</vt:lpstr>
      <vt:lpstr>Count-min sketch</vt:lpstr>
      <vt:lpstr>Switch cooperates with cache controller to choose cached keys</vt:lpstr>
      <vt:lpstr>Changing the set of cached keys</vt:lpstr>
      <vt:lpstr>Changing the set of cached keys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Enhancements to Paxos</dc:title>
  <dc:creator>Jay Lorch</dc:creator>
  <cp:lastModifiedBy>Jay Lorch</cp:lastModifiedBy>
  <cp:revision>156</cp:revision>
  <dcterms:created xsi:type="dcterms:W3CDTF">2019-02-12T01:29:27Z</dcterms:created>
  <dcterms:modified xsi:type="dcterms:W3CDTF">2019-06-05T17:46:00Z</dcterms:modified>
</cp:coreProperties>
</file>