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98" r:id="rId3"/>
    <p:sldId id="299" r:id="rId4"/>
    <p:sldId id="260" r:id="rId5"/>
    <p:sldId id="266" r:id="rId6"/>
    <p:sldId id="267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06"/>
    <p:restoredTop sz="94643"/>
  </p:normalViewPr>
  <p:slideViewPr>
    <p:cSldViewPr snapToGrid="0" snapToObjects="1">
      <p:cViewPr varScale="1">
        <p:scale>
          <a:sx n="120" d="100"/>
          <a:sy n="120" d="100"/>
        </p:scale>
        <p:origin x="2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90F62-F3F2-DD4C-AFD7-D714D0C0CC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A9DDBC-D51B-6A48-8E11-5608ACA7D8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D88E1-15C6-5F4D-B412-9642F6D8A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1622-3A12-3E48-BED1-9DC00C4B9C82}" type="datetimeFigureOut">
              <a:t>6/5/19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D8F4C-FA54-8F44-A77F-F402B27B3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A0E728-CF46-B346-8CC1-26C1B84B7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A03F-104D-3F49-8565-4FD9CE2730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613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4377E-BDB5-2247-B583-9A203B433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C18791-6CBE-D24A-8706-7F5601EDB9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5EF52-6D28-CC45-9960-B5C3492B6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1622-3A12-3E48-BED1-9DC00C4B9C82}" type="datetimeFigureOut">
              <a:t>6/5/19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99A64-3B57-7146-B0A5-AC75AE671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6347A-B8D6-7C45-81C6-567594548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A03F-104D-3F49-8565-4FD9CE2730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62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25D03C-0A06-334D-ABFC-C406B334E5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DF893F-7DAF-8C42-B177-A60D08C19A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1F30C-8E90-934F-8AB4-3620B7E24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1622-3A12-3E48-BED1-9DC00C4B9C82}" type="datetimeFigureOut">
              <a:t>6/5/19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28701-7C22-5C46-BCBB-FAEC51E31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922FB-3E5F-C549-A8F8-8C88D93D3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A03F-104D-3F49-8565-4FD9CE2730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24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5A8BB-35CE-7441-AC1B-60C1D34D0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40D34-D7D6-E44C-877C-DB53F9124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835D9-341B-894A-A671-E1F156CC5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1622-3A12-3E48-BED1-9DC00C4B9C82}" type="datetimeFigureOut">
              <a:t>6/5/19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5F2D5-277A-C843-81D5-EBAE46C90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BDD97-0C16-8947-8040-D0D506FD2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A03F-104D-3F49-8565-4FD9CE2730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5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76BBE-E82D-4541-AB09-44BE37679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A0137B-98BC-054B-9483-0D296423B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651A7-37B6-9A4F-89FC-3A30590C8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1622-3A12-3E48-BED1-9DC00C4B9C82}" type="datetimeFigureOut">
              <a:t>6/5/19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2A80D-1B2C-F841-BD60-0C2ED9D7B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9C910-0C1F-7A49-98DB-59456F33E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A03F-104D-3F49-8565-4FD9CE2730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77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25F06-4CCD-2541-8327-2CAC80266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958F8-6F97-5C4C-9E33-5CAC3EB206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88FB75-5588-044B-943C-00E764AAC7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03ADB0-5764-A94A-99D1-824CD1D9F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1622-3A12-3E48-BED1-9DC00C4B9C82}" type="datetimeFigureOut">
              <a:t>6/5/19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95C6ED-4E54-D546-BE16-B21DD5B4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35C8E6-D009-0C47-BED5-7BDC54B00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A03F-104D-3F49-8565-4FD9CE2730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03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82B0B-902D-D64C-A4D1-AD7D02AB3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D8EC7A-8E73-7A4A-84B9-BC263D2AD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861187-3363-0D4F-B23C-06D10D165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6C6945-1C30-464B-A2E1-6427005D1E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29CC84-4A13-AA45-9301-51CDBC153C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9C96D5-1AE7-3C4F-A5F7-A1B4EC395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1622-3A12-3E48-BED1-9DC00C4B9C82}" type="datetimeFigureOut">
              <a:t>6/5/19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FCDEDC-D2EA-AC4A-BB8F-E7CA76C73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EE9025-7B45-A642-AABD-8C9841AD4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A03F-104D-3F49-8565-4FD9CE2730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50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2F5A2-A159-0F42-81D9-C8D6914F7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C915E3-DB0E-494D-AC6C-6D83541C7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1622-3A12-3E48-BED1-9DC00C4B9C82}" type="datetimeFigureOut">
              <a:t>6/5/19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192C7A-451A-504F-A56F-43D865D23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E09B50-A0D6-5440-96F7-24A4E7612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A03F-104D-3F49-8565-4FD9CE2730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42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2E722A-18A3-524A-8033-1F7E0F995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1622-3A12-3E48-BED1-9DC00C4B9C82}" type="datetimeFigureOut">
              <a:t>6/5/19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2FB570-B352-3547-B5B3-A3D71F1C3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6C9BE7-C8C8-1042-8918-A1A863880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A03F-104D-3F49-8565-4FD9CE2730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85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930B1-3A6C-8A48-A2D2-365E4EEA4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7BCC2-88AA-8445-82CE-A52FAD22B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759A33-E16E-7C4D-B2C1-7780548870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DCF33D-B2EA-5C47-BEF9-ABF396A7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1622-3A12-3E48-BED1-9DC00C4B9C82}" type="datetimeFigureOut">
              <a:t>6/5/19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E9C8D-15FD-454C-B09D-7AB8FB822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FF4E5-7E52-E14F-9828-E49143A47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A03F-104D-3F49-8565-4FD9CE2730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78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DB87A-5488-6D4A-99E9-129040057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7345E0-74E8-BC46-93BC-8E7F650452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B0C8E7-EA93-454E-A14A-05CED6A9F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9D92D1-8BAB-2242-8564-E81E63772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1622-3A12-3E48-BED1-9DC00C4B9C82}" type="datetimeFigureOut">
              <a:t>6/5/19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251A28-8BEE-4546-8540-DC316259A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40433-CD88-434C-BB82-3D9A842D6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A03F-104D-3F49-8565-4FD9CE2730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05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3576AF-F531-A044-802D-99501C1DF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AF0FA4-C7FD-054D-8697-BC9FFCBC8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0A919-5F07-F245-AF9B-19834E5D7E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D1622-3A12-3E48-BED1-9DC00C4B9C82}" type="datetimeFigureOut">
              <a:t>6/5/19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EE49D-2211-FA4B-A86B-76F3E6C5F0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4D3CB-6B38-9A4E-8309-7A75FB2F88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7A03F-104D-3F49-8565-4FD9CE2730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109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6DF4E-EB22-1A43-AB0B-C2F00CD277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In-network caching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2128A9-DD94-B14F-9CC2-7D35AE4CEB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CSE 552</a:t>
            </a:r>
          </a:p>
          <a:p>
            <a:r>
              <a:rPr lang="en-US" i="1"/>
              <a:t>preparation for reading</a:t>
            </a:r>
          </a:p>
        </p:txBody>
      </p:sp>
    </p:spTree>
    <p:extLst>
      <p:ext uri="{BB962C8B-B14F-4D97-AF65-F5344CB8AC3E}">
        <p14:creationId xmlns:p14="http://schemas.microsoft.com/office/powerpoint/2010/main" val="3131920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10E6F-EF17-E04C-85DE-CAACF86C0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Caching with fast memory decreases latency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0450CF3B-3D8B-C74A-B2D3-D7F539875BBC}"/>
              </a:ext>
            </a:extLst>
          </p:cNvPr>
          <p:cNvSpPr/>
          <p:nvPr/>
        </p:nvSpPr>
        <p:spPr>
          <a:xfrm>
            <a:off x="1899557" y="2645229"/>
            <a:ext cx="8983333" cy="966728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Level-</a:t>
            </a:r>
            <a:r>
              <a:rPr lang="en-US" sz="2400" i="1"/>
              <a:t>i</a:t>
            </a:r>
            <a:r>
              <a:rPr lang="en-US" sz="2400"/>
              <a:t> cache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4FD9173F-890D-A645-8E1F-FFCCAD8E062D}"/>
              </a:ext>
            </a:extLst>
          </p:cNvPr>
          <p:cNvSpPr/>
          <p:nvPr/>
        </p:nvSpPr>
        <p:spPr>
          <a:xfrm>
            <a:off x="1899557" y="3819178"/>
            <a:ext cx="8983333" cy="969264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Level </a:t>
            </a:r>
            <a:r>
              <a:rPr lang="en-US" sz="2400" i="1"/>
              <a:t>i+1</a:t>
            </a:r>
            <a:r>
              <a:rPr lang="en-US" sz="2400"/>
              <a:t> storage or cache</a:t>
            </a:r>
            <a:endParaRPr lang="en-US" sz="2400" i="1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D7FD5E5-398F-8E4C-B8D0-9D02AECFF31F}"/>
              </a:ext>
            </a:extLst>
          </p:cNvPr>
          <p:cNvCxnSpPr>
            <a:cxnSpLocks/>
            <a:stCxn id="25" idx="2"/>
            <a:endCxn id="26" idx="0"/>
          </p:cNvCxnSpPr>
          <p:nvPr/>
        </p:nvCxnSpPr>
        <p:spPr>
          <a:xfrm>
            <a:off x="6391224" y="3611957"/>
            <a:ext cx="0" cy="20722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8925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10E6F-EF17-E04C-85DE-CAACF86C0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Caching helps with load balance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0E6A3208-9561-3C45-869A-9937F3653F28}"/>
              </a:ext>
            </a:extLst>
          </p:cNvPr>
          <p:cNvSpPr/>
          <p:nvPr/>
        </p:nvSpPr>
        <p:spPr>
          <a:xfrm>
            <a:off x="2113209" y="3981693"/>
            <a:ext cx="2037144" cy="671331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Backend</a:t>
            </a:r>
          </a:p>
          <a:p>
            <a:pPr algn="ctr"/>
            <a:r>
              <a:rPr lang="en-US"/>
              <a:t>0000–3FFF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EA74659C-39CA-914F-BCC4-631AAB7AE285}"/>
              </a:ext>
            </a:extLst>
          </p:cNvPr>
          <p:cNvSpPr/>
          <p:nvPr/>
        </p:nvSpPr>
        <p:spPr>
          <a:xfrm>
            <a:off x="4227518" y="3981692"/>
            <a:ext cx="2037144" cy="671331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Backend</a:t>
            </a:r>
          </a:p>
          <a:p>
            <a:pPr algn="ctr"/>
            <a:r>
              <a:rPr lang="en-US"/>
              <a:t>4000–7FFF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27061AF-EAE1-E94C-B380-70FE90F7DB2B}"/>
              </a:ext>
            </a:extLst>
          </p:cNvPr>
          <p:cNvSpPr/>
          <p:nvPr/>
        </p:nvSpPr>
        <p:spPr>
          <a:xfrm>
            <a:off x="6341827" y="3981692"/>
            <a:ext cx="2037144" cy="671331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Backend</a:t>
            </a:r>
          </a:p>
          <a:p>
            <a:pPr algn="ctr"/>
            <a:r>
              <a:rPr lang="en-US"/>
              <a:t>8000–BFFF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85CF389B-1689-C044-A9B4-F057BD047234}"/>
              </a:ext>
            </a:extLst>
          </p:cNvPr>
          <p:cNvSpPr/>
          <p:nvPr/>
        </p:nvSpPr>
        <p:spPr>
          <a:xfrm>
            <a:off x="8456136" y="3981691"/>
            <a:ext cx="2037144" cy="671331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Backend</a:t>
            </a:r>
          </a:p>
          <a:p>
            <a:pPr algn="ctr"/>
            <a:r>
              <a:rPr lang="en-US"/>
              <a:t>C000–FFFF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EFCD67-8C07-CE46-8529-3D0E22B99356}"/>
              </a:ext>
            </a:extLst>
          </p:cNvPr>
          <p:cNvSpPr/>
          <p:nvPr/>
        </p:nvSpPr>
        <p:spPr>
          <a:xfrm>
            <a:off x="2998672" y="4872942"/>
            <a:ext cx="266217" cy="4166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5030BB7-39E3-5D4D-86C7-94B421999DAB}"/>
              </a:ext>
            </a:extLst>
          </p:cNvPr>
          <p:cNvSpPr/>
          <p:nvPr/>
        </p:nvSpPr>
        <p:spPr>
          <a:xfrm>
            <a:off x="5112981" y="4919815"/>
            <a:ext cx="266217" cy="4166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CFDA1F-ED01-A647-A6D3-46631E55310A}"/>
              </a:ext>
            </a:extLst>
          </p:cNvPr>
          <p:cNvSpPr/>
          <p:nvPr/>
        </p:nvSpPr>
        <p:spPr>
          <a:xfrm>
            <a:off x="7227290" y="4919815"/>
            <a:ext cx="266217" cy="4166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620ECC6-499B-4E4C-A2FD-95AEC6A44748}"/>
              </a:ext>
            </a:extLst>
          </p:cNvPr>
          <p:cNvSpPr/>
          <p:nvPr/>
        </p:nvSpPr>
        <p:spPr>
          <a:xfrm>
            <a:off x="9341599" y="4919815"/>
            <a:ext cx="266217" cy="4166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7D8EC49-7848-BF48-9AAE-1EF379D8ACD6}"/>
              </a:ext>
            </a:extLst>
          </p:cNvPr>
          <p:cNvGrpSpPr/>
          <p:nvPr/>
        </p:nvGrpSpPr>
        <p:grpSpPr>
          <a:xfrm>
            <a:off x="2998672" y="2362592"/>
            <a:ext cx="6609144" cy="1619100"/>
            <a:chOff x="2737413" y="2362592"/>
            <a:chExt cx="6609144" cy="1619100"/>
          </a:xfrm>
        </p:grpSpPr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09BA3289-5EF4-FF46-8505-2A99E9E92B72}"/>
                </a:ext>
              </a:extLst>
            </p:cNvPr>
            <p:cNvSpPr/>
            <p:nvPr/>
          </p:nvSpPr>
          <p:spPr>
            <a:xfrm>
              <a:off x="4565249" y="2362592"/>
              <a:ext cx="2876308" cy="947194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Cache of size </a:t>
              </a:r>
              <a:r>
                <a:rPr lang="en-US" i="1"/>
                <a:t>O(n log n)</a:t>
              </a:r>
            </a:p>
            <a:p>
              <a:pPr algn="ctr"/>
              <a:r>
                <a:rPr lang="en-US" i="1"/>
                <a:t>n</a:t>
              </a:r>
              <a:r>
                <a:rPr lang="en-US"/>
                <a:t> = number of backends</a:t>
              </a:r>
              <a:endParaRPr lang="en-US" i="1"/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D8714028-D761-164A-A6C4-8B37415AACEF}"/>
                </a:ext>
              </a:extLst>
            </p:cNvPr>
            <p:cNvCxnSpPr>
              <a:stCxn id="11" idx="2"/>
            </p:cNvCxnSpPr>
            <p:nvPr/>
          </p:nvCxnSpPr>
          <p:spPr>
            <a:xfrm flipH="1">
              <a:off x="2737413" y="3309786"/>
              <a:ext cx="3265990" cy="671905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7E102D7-F97F-FF4D-9DBB-91ECC02693B5}"/>
                </a:ext>
              </a:extLst>
            </p:cNvPr>
            <p:cNvCxnSpPr>
              <a:stCxn id="11" idx="2"/>
              <a:endCxn id="8" idx="0"/>
            </p:cNvCxnSpPr>
            <p:nvPr/>
          </p:nvCxnSpPr>
          <p:spPr>
            <a:xfrm flipH="1">
              <a:off x="5033817" y="3309786"/>
              <a:ext cx="969586" cy="671906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701919C-038F-2240-9D44-74B76F7A838F}"/>
                </a:ext>
              </a:extLst>
            </p:cNvPr>
            <p:cNvCxnSpPr>
              <a:stCxn id="11" idx="2"/>
            </p:cNvCxnSpPr>
            <p:nvPr/>
          </p:nvCxnSpPr>
          <p:spPr>
            <a:xfrm>
              <a:off x="6003403" y="3309786"/>
              <a:ext cx="1095736" cy="671904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53EA280-585E-1D49-B36D-D0AFE92E078F}"/>
                </a:ext>
              </a:extLst>
            </p:cNvPr>
            <p:cNvCxnSpPr>
              <a:stCxn id="11" idx="2"/>
            </p:cNvCxnSpPr>
            <p:nvPr/>
          </p:nvCxnSpPr>
          <p:spPr>
            <a:xfrm>
              <a:off x="6003403" y="3309786"/>
              <a:ext cx="3343154" cy="671619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8555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00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F82A2-8A2A-C44E-8E38-5EB4F7F10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Programmable network hardware</a:t>
            </a:r>
          </a:p>
        </p:txBody>
      </p:sp>
      <p:pic>
        <p:nvPicPr>
          <p:cNvPr id="4" name="switch.jpg" descr="switch.jpg">
            <a:extLst>
              <a:ext uri="{FF2B5EF4-FFF2-40B4-BE49-F238E27FC236}">
                <a16:creationId xmlns:a16="http://schemas.microsoft.com/office/drawing/2014/main" id="{4DB64DD9-C080-2A45-972F-B0A05AA0EF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8266" y="2271909"/>
            <a:ext cx="3168674" cy="826863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AEF62360-6A47-444B-90D0-A438C364E405}"/>
              </a:ext>
            </a:extLst>
          </p:cNvPr>
          <p:cNvSpPr/>
          <p:nvPr/>
        </p:nvSpPr>
        <p:spPr>
          <a:xfrm>
            <a:off x="7729869" y="3931217"/>
            <a:ext cx="3422943" cy="18276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Some modern switches are programmable, e.g., in the P4 language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28E71E-3CE0-2840-9800-0DCA09B972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4463" y="1472491"/>
            <a:ext cx="7747000" cy="2425700"/>
          </a:xfrm>
          <a:prstGeom prst="rect">
            <a:avLst/>
          </a:prstGeom>
        </p:spPr>
      </p:pic>
      <p:sp>
        <p:nvSpPr>
          <p:cNvPr id="7" name="Rounded Rectangular Callout 6">
            <a:extLst>
              <a:ext uri="{FF2B5EF4-FFF2-40B4-BE49-F238E27FC236}">
                <a16:creationId xmlns:a16="http://schemas.microsoft.com/office/drawing/2014/main" id="{29D0DEBA-889C-8942-8545-70AA999DD5AE}"/>
              </a:ext>
            </a:extLst>
          </p:cNvPr>
          <p:cNvSpPr/>
          <p:nvPr/>
        </p:nvSpPr>
        <p:spPr>
          <a:xfrm>
            <a:off x="1546426" y="3931217"/>
            <a:ext cx="5449797" cy="927862"/>
          </a:xfrm>
          <a:prstGeom prst="wedgeRoundRectCallout">
            <a:avLst>
              <a:gd name="adj1" fmla="val -41975"/>
              <a:gd name="adj2" fmla="val -1622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Switch runs an OS, which can be used for off-data-path computation</a:t>
            </a:r>
          </a:p>
        </p:txBody>
      </p:sp>
    </p:spTree>
    <p:extLst>
      <p:ext uri="{BB962C8B-B14F-4D97-AF65-F5344CB8AC3E}">
        <p14:creationId xmlns:p14="http://schemas.microsoft.com/office/powerpoint/2010/main" val="262400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F82A2-8A2A-C44E-8E38-5EB4F7F10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Packet mirroring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AEF62360-6A47-444B-90D0-A438C364E405}"/>
              </a:ext>
            </a:extLst>
          </p:cNvPr>
          <p:cNvSpPr/>
          <p:nvPr/>
        </p:nvSpPr>
        <p:spPr>
          <a:xfrm>
            <a:off x="1665027" y="4340650"/>
            <a:ext cx="9103057" cy="11013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Packet mirroring is typically used for network analysis:</a:t>
            </a:r>
          </a:p>
          <a:p>
            <a:pPr algn="ctr"/>
            <a:r>
              <a:rPr lang="en-US" sz="2400"/>
              <a:t>Send packet where it’s supposed to go, and to an analyzer machine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28E71E-3CE0-2840-9800-0DCA09B972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1198" y="1690688"/>
            <a:ext cx="7747000" cy="2425700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8DAC30E-CF4B-804D-A4C5-3D124EEFAB4F}"/>
              </a:ext>
            </a:extLst>
          </p:cNvPr>
          <p:cNvCxnSpPr/>
          <p:nvPr/>
        </p:nvCxnSpPr>
        <p:spPr>
          <a:xfrm>
            <a:off x="9583000" y="2431576"/>
            <a:ext cx="1446662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23AA31F-0A5E-4648-82DB-D0B8464FF54F}"/>
              </a:ext>
            </a:extLst>
          </p:cNvPr>
          <p:cNvCxnSpPr/>
          <p:nvPr/>
        </p:nvCxnSpPr>
        <p:spPr>
          <a:xfrm>
            <a:off x="9583000" y="3116239"/>
            <a:ext cx="1446662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2B76C27-EBF7-B447-9DC5-EA21A786B52D}"/>
              </a:ext>
            </a:extLst>
          </p:cNvPr>
          <p:cNvCxnSpPr>
            <a:cxnSpLocks/>
          </p:cNvCxnSpPr>
          <p:nvPr/>
        </p:nvCxnSpPr>
        <p:spPr>
          <a:xfrm>
            <a:off x="1378424" y="2784143"/>
            <a:ext cx="1651379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75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F82A2-8A2A-C44E-8E38-5EB4F7F10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Recirculation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28E71E-3CE0-2840-9800-0DCA09B972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1198" y="1690688"/>
            <a:ext cx="7747000" cy="2425700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23AA31F-0A5E-4648-82DB-D0B8464FF54F}"/>
              </a:ext>
            </a:extLst>
          </p:cNvPr>
          <p:cNvCxnSpPr/>
          <p:nvPr/>
        </p:nvCxnSpPr>
        <p:spPr>
          <a:xfrm>
            <a:off x="9595513" y="2759974"/>
            <a:ext cx="1446662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reeform 3">
            <a:extLst>
              <a:ext uri="{FF2B5EF4-FFF2-40B4-BE49-F238E27FC236}">
                <a16:creationId xmlns:a16="http://schemas.microsoft.com/office/drawing/2014/main" id="{EAAFC6CD-F38C-9343-B703-CC1E6467AA49}"/>
              </a:ext>
            </a:extLst>
          </p:cNvPr>
          <p:cNvSpPr/>
          <p:nvPr/>
        </p:nvSpPr>
        <p:spPr>
          <a:xfrm>
            <a:off x="1709357" y="3343701"/>
            <a:ext cx="8797349" cy="1263165"/>
          </a:xfrm>
          <a:custGeom>
            <a:avLst/>
            <a:gdLst>
              <a:gd name="connsiteX0" fmla="*/ 7898667 w 8797349"/>
              <a:gd name="connsiteY0" fmla="*/ 0 h 1263165"/>
              <a:gd name="connsiteX1" fmla="*/ 8608350 w 8797349"/>
              <a:gd name="connsiteY1" fmla="*/ 641445 h 1263165"/>
              <a:gd name="connsiteX2" fmla="*/ 4855216 w 8797349"/>
              <a:gd name="connsiteY2" fmla="*/ 1255595 h 1263165"/>
              <a:gd name="connsiteX3" fmla="*/ 201330 w 8797349"/>
              <a:gd name="connsiteY3" fmla="*/ 928048 h 1263165"/>
              <a:gd name="connsiteX4" fmla="*/ 1279503 w 8797349"/>
              <a:gd name="connsiteY4" fmla="*/ 122830 h 1263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97349" h="1263165">
                <a:moveTo>
                  <a:pt x="7898667" y="0"/>
                </a:moveTo>
                <a:cubicBezTo>
                  <a:pt x="8507129" y="216089"/>
                  <a:pt x="9115592" y="432179"/>
                  <a:pt x="8608350" y="641445"/>
                </a:cubicBezTo>
                <a:cubicBezTo>
                  <a:pt x="8101108" y="850711"/>
                  <a:pt x="6256386" y="1207828"/>
                  <a:pt x="4855216" y="1255595"/>
                </a:cubicBezTo>
                <a:cubicBezTo>
                  <a:pt x="3454046" y="1303362"/>
                  <a:pt x="797282" y="1116842"/>
                  <a:pt x="201330" y="928048"/>
                </a:cubicBezTo>
                <a:cubicBezTo>
                  <a:pt x="-394622" y="739254"/>
                  <a:pt x="442440" y="431042"/>
                  <a:pt x="1279503" y="122830"/>
                </a:cubicBezTo>
              </a:path>
            </a:pathLst>
          </a:custGeom>
          <a:noFill/>
          <a:ln w="38100">
            <a:solidFill>
              <a:srgbClr val="C00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741B1F6-1ECA-8045-97A7-50D134794B6E}"/>
              </a:ext>
            </a:extLst>
          </p:cNvPr>
          <p:cNvCxnSpPr>
            <a:cxnSpLocks/>
          </p:cNvCxnSpPr>
          <p:nvPr/>
        </p:nvCxnSpPr>
        <p:spPr>
          <a:xfrm>
            <a:off x="1378424" y="2784143"/>
            <a:ext cx="1651379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C92880E3-BD33-484B-A25A-2B511A1250F8}"/>
              </a:ext>
            </a:extLst>
          </p:cNvPr>
          <p:cNvSpPr/>
          <p:nvPr/>
        </p:nvSpPr>
        <p:spPr>
          <a:xfrm>
            <a:off x="1556502" y="5009390"/>
            <a:ext cx="9103057" cy="11013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Recirculation is useful when the limited stages aren’t sufficient</a:t>
            </a:r>
          </a:p>
        </p:txBody>
      </p:sp>
    </p:spTree>
    <p:extLst>
      <p:ext uri="{BB962C8B-B14F-4D97-AF65-F5344CB8AC3E}">
        <p14:creationId xmlns:p14="http://schemas.microsoft.com/office/powerpoint/2010/main" val="217908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90F89-05A9-D048-B5CB-84CC24753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Note the breadth of experiments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E73D5-4F47-0F4D-9F3B-702ADF514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They evaluate beyond the limits of the system’s design range</a:t>
            </a:r>
          </a:p>
          <a:p>
            <a:pPr lvl="1"/>
            <a:r>
              <a:rPr lang="en-US"/>
              <a:t>NetCache is designed for read-mostly workloads, but evaluation includes heavy-write workloads</a:t>
            </a:r>
          </a:p>
          <a:p>
            <a:r>
              <a:rPr lang="en-US"/>
              <a:t>They even evaluate the potential for </a:t>
            </a:r>
            <a:r>
              <a:rPr lang="en-US" i="1"/>
              <a:t>future</a:t>
            </a:r>
            <a:r>
              <a:rPr lang="en-US"/>
              <a:t> work</a:t>
            </a:r>
          </a:p>
          <a:p>
            <a:pPr lvl="1"/>
            <a:r>
              <a:rPr lang="en-US"/>
              <a:t>NetCache only operates in a rack, but they simulate a multi-rack scenario</a:t>
            </a:r>
          </a:p>
          <a:p>
            <a:r>
              <a:rPr lang="en-US"/>
              <a:t>They use a “snake test” to evaluate as if they had more computers</a:t>
            </a:r>
          </a:p>
          <a:p>
            <a:r>
              <a:rPr lang="en-US"/>
              <a:t>Unfortunately, they don’t quantitatively compare to other systems</a:t>
            </a:r>
          </a:p>
          <a:p>
            <a:pPr lvl="1"/>
            <a:r>
              <a:rPr lang="en-US"/>
              <a:t>SwitchKV:  Program the network to direct traffic to caches</a:t>
            </a:r>
          </a:p>
          <a:p>
            <a:pPr lvl="1"/>
            <a:r>
              <a:rPr lang="en-US"/>
              <a:t>IncBricks:  Use network processing units, not switches, to cache data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84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211</Words>
  <Application>Microsoft Macintosh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In-network caching</vt:lpstr>
      <vt:lpstr>Caching with fast memory decreases latency</vt:lpstr>
      <vt:lpstr>Caching helps with load balance</vt:lpstr>
      <vt:lpstr>Programmable network hardware</vt:lpstr>
      <vt:lpstr>Packet mirroring</vt:lpstr>
      <vt:lpstr>Recirculation</vt:lpstr>
      <vt:lpstr>Note the breadth of experiments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Enhancements to Paxos</dc:title>
  <dc:creator>Jay Lorch</dc:creator>
  <cp:lastModifiedBy>Jay Lorch</cp:lastModifiedBy>
  <cp:revision>77</cp:revision>
  <dcterms:created xsi:type="dcterms:W3CDTF">2019-02-12T01:29:27Z</dcterms:created>
  <dcterms:modified xsi:type="dcterms:W3CDTF">2019-06-05T17:52:41Z</dcterms:modified>
</cp:coreProperties>
</file>