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8" r:id="rId3"/>
    <p:sldId id="297" r:id="rId4"/>
    <p:sldId id="293" r:id="rId5"/>
    <p:sldId id="300" r:id="rId6"/>
    <p:sldId id="301" r:id="rId7"/>
    <p:sldId id="287" r:id="rId8"/>
    <p:sldId id="288" r:id="rId9"/>
    <p:sldId id="294" r:id="rId10"/>
    <p:sldId id="295" r:id="rId11"/>
    <p:sldId id="289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6"/>
    <p:restoredTop sz="94505"/>
  </p:normalViewPr>
  <p:slideViewPr>
    <p:cSldViewPr snapToGrid="0" snapToObjects="1">
      <p:cViewPr varScale="1">
        <p:scale>
          <a:sx n="120" d="100"/>
          <a:sy n="120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5/7/19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Failure detection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552C9F-28C5-0E4A-9146-FB407F594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93B4304F-83B6-BD4B-8F47-E2F366FBAF64}"/>
              </a:ext>
            </a:extLst>
          </p:cNvPr>
          <p:cNvSpPr/>
          <p:nvPr/>
        </p:nvSpPr>
        <p:spPr>
          <a:xfrm>
            <a:off x="3656916" y="1719028"/>
            <a:ext cx="4887477" cy="34975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>
                <a:solidFill>
                  <a:srgbClr val="002060"/>
                </a:solidFill>
              </a:rPr>
              <a:t>Primary-backup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92DED-01DC-DB45-8D56-4A1D6F2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Another benefit is simpler algorithms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34B7AAE-5154-3A4E-887C-92B56A82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5689223" y="4082308"/>
            <a:ext cx="895545" cy="1818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13D9739-C7EC-D941-B9F3-9489F98C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5689223" y="2933050"/>
            <a:ext cx="895545" cy="181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D8488-8620-E84D-B64E-B2258209AC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4070" y="2400049"/>
            <a:ext cx="581930" cy="504661"/>
          </a:xfrm>
          <a:prstGeom prst="rect">
            <a:avLst/>
          </a:prstGeom>
        </p:spPr>
      </p:pic>
      <p:sp>
        <p:nvSpPr>
          <p:cNvPr id="12" name="Cloud Callout 11">
            <a:extLst>
              <a:ext uri="{FF2B5EF4-FFF2-40B4-BE49-F238E27FC236}">
                <a16:creationId xmlns:a16="http://schemas.microsoft.com/office/drawing/2014/main" id="{8214D934-B074-1E4A-9782-448F5B1A1CB0}"/>
              </a:ext>
            </a:extLst>
          </p:cNvPr>
          <p:cNvSpPr/>
          <p:nvPr/>
        </p:nvSpPr>
        <p:spPr>
          <a:xfrm>
            <a:off x="6795550" y="2780061"/>
            <a:ext cx="4401090" cy="1393172"/>
          </a:xfrm>
          <a:prstGeom prst="cloudCallout">
            <a:avLst>
              <a:gd name="adj1" fmla="val -53151"/>
              <a:gd name="adj2" fmla="val 3882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Primary is </a:t>
            </a:r>
            <a:r>
              <a:rPr lang="en-US" i="1"/>
              <a:t>definitely</a:t>
            </a:r>
            <a:r>
              <a:rPr lang="en-US"/>
              <a:t> failed, so I can start acting as the primary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F2ECAD-C37E-214E-8E8B-FB7D945D67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724852" y="2128331"/>
            <a:ext cx="544624" cy="7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00651 0.1777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92DED-01DC-DB45-8D56-4A1D6F2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Reliable failure detector provides useful tools for reasoning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0CCE557-5A0D-114E-B9B4-A0E80FD5430B}"/>
              </a:ext>
            </a:extLst>
          </p:cNvPr>
          <p:cNvSpPr/>
          <p:nvPr/>
        </p:nvSpPr>
        <p:spPr>
          <a:xfrm>
            <a:off x="843198" y="2003896"/>
            <a:ext cx="5362732" cy="146172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/>
              <a:t>Invariant</a:t>
            </a:r>
          </a:p>
          <a:p>
            <a:pPr algn="ctr"/>
            <a:r>
              <a:rPr lang="en-US" sz="2400"/>
              <a:t>If there’s a message DOWN(c) then component c is down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FF3D3D7-3B50-8147-A85E-71F87ADD164B}"/>
              </a:ext>
            </a:extLst>
          </p:cNvPr>
          <p:cNvSpPr/>
          <p:nvPr/>
        </p:nvSpPr>
        <p:spPr>
          <a:xfrm>
            <a:off x="6580057" y="2003895"/>
            <a:ext cx="5057931" cy="135390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/>
              <a:t>Fact</a:t>
            </a:r>
          </a:p>
          <a:p>
            <a:pPr algn="ctr"/>
            <a:r>
              <a:rPr lang="en-US" sz="2400"/>
              <a:t>☐ (DOWN(c) =&gt; ☐ DOWN(c))</a:t>
            </a:r>
          </a:p>
          <a:p>
            <a:pPr algn="ctr"/>
            <a:endParaRPr lang="en-US" sz="240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6DB1337-22BA-3F4E-A8B6-730A066BB316}"/>
              </a:ext>
            </a:extLst>
          </p:cNvPr>
          <p:cNvSpPr/>
          <p:nvPr/>
        </p:nvSpPr>
        <p:spPr>
          <a:xfrm>
            <a:off x="853190" y="4254919"/>
            <a:ext cx="5352137" cy="166619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/>
              <a:t>Spec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Only c can send 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SEND(c, m) can’t happen if DOWN(c)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C3842D6-4AD6-964B-877E-00BDB3E60B23}"/>
              </a:ext>
            </a:extLst>
          </p:cNvPr>
          <p:cNvSpPr/>
          <p:nvPr/>
        </p:nvSpPr>
        <p:spPr>
          <a:xfrm>
            <a:off x="6580057" y="4254919"/>
            <a:ext cx="5028573" cy="166619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/>
              <a:t>Conclusion</a:t>
            </a:r>
          </a:p>
          <a:p>
            <a:pPr algn="ctr"/>
            <a:r>
              <a:rPr lang="en-US" sz="2400"/>
              <a:t>If m isn’t in the network, and DOWN(c), then m will never be in the network</a:t>
            </a:r>
          </a:p>
        </p:txBody>
      </p:sp>
    </p:spTree>
    <p:extLst>
      <p:ext uri="{BB962C8B-B14F-4D97-AF65-F5344CB8AC3E}">
        <p14:creationId xmlns:p14="http://schemas.microsoft.com/office/powerpoint/2010/main" val="407833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3966E8D-29E7-FF48-80A7-A5F001BB3CCD}"/>
              </a:ext>
            </a:extLst>
          </p:cNvPr>
          <p:cNvSpPr/>
          <p:nvPr/>
        </p:nvSpPr>
        <p:spPr>
          <a:xfrm>
            <a:off x="6835515" y="4254919"/>
            <a:ext cx="4773115" cy="166619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/>
              <a:t>Conclusion</a:t>
            </a:r>
          </a:p>
          <a:p>
            <a:pPr algn="ctr"/>
            <a:r>
              <a:rPr lang="en-US" sz="2400"/>
              <a:t>If m isn’t in the network, and DOWN(c), then m will never be in the network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92DED-01DC-DB45-8D56-4A1D6F2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 careful about delayed messages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F823040-84F7-BA46-9BCE-3F5F59BC45D3}"/>
              </a:ext>
            </a:extLst>
          </p:cNvPr>
          <p:cNvSpPr/>
          <p:nvPr/>
        </p:nvSpPr>
        <p:spPr>
          <a:xfrm>
            <a:off x="7210270" y="4691922"/>
            <a:ext cx="3297835" cy="434714"/>
          </a:xfrm>
          <a:prstGeom prst="roundRect">
            <a:avLst/>
          </a:prstGeom>
          <a:solidFill>
            <a:srgbClr val="7030A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11DCCC-1328-5440-860D-A4DC38CABC1D}"/>
              </a:ext>
            </a:extLst>
          </p:cNvPr>
          <p:cNvGrpSpPr/>
          <p:nvPr/>
        </p:nvGrpSpPr>
        <p:grpSpPr>
          <a:xfrm>
            <a:off x="1313465" y="2843153"/>
            <a:ext cx="9239055" cy="181850"/>
            <a:chOff x="1313465" y="3534438"/>
            <a:chExt cx="9239055" cy="1818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BFF1C4-4B44-884F-B6FC-616D5F970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E7A483-E00C-A646-A3D9-9A5FA1292A66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A8499D-453F-4D41-9FE6-95CEF7136B62}"/>
              </a:ext>
            </a:extLst>
          </p:cNvPr>
          <p:cNvGrpSpPr/>
          <p:nvPr/>
        </p:nvGrpSpPr>
        <p:grpSpPr>
          <a:xfrm>
            <a:off x="1313465" y="3624352"/>
            <a:ext cx="9239055" cy="181850"/>
            <a:chOff x="1313465" y="3534438"/>
            <a:chExt cx="9239055" cy="181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4B49A3-1DD1-2F41-ADEB-9EB4B6F7B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057308D-4C5A-454C-A02F-9B0B5799F752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563CF45-98D8-8B42-B663-38484CF60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335" y="1923205"/>
            <a:ext cx="641809" cy="6418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B319BE-B51B-B04C-A8E7-61BE67C9729B}"/>
              </a:ext>
            </a:extLst>
          </p:cNvPr>
          <p:cNvCxnSpPr/>
          <p:nvPr/>
        </p:nvCxnSpPr>
        <p:spPr>
          <a:xfrm>
            <a:off x="2690566" y="224659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Callout 15">
            <a:extLst>
              <a:ext uri="{FF2B5EF4-FFF2-40B4-BE49-F238E27FC236}">
                <a16:creationId xmlns:a16="http://schemas.microsoft.com/office/drawing/2014/main" id="{48734679-F578-CC49-8F26-57C2FB8C6C7E}"/>
              </a:ext>
            </a:extLst>
          </p:cNvPr>
          <p:cNvSpPr/>
          <p:nvPr/>
        </p:nvSpPr>
        <p:spPr>
          <a:xfrm>
            <a:off x="4357141" y="1398833"/>
            <a:ext cx="1738859" cy="1393172"/>
          </a:xfrm>
          <a:prstGeom prst="cloudCallout">
            <a:avLst>
              <a:gd name="adj1" fmla="val -19207"/>
              <a:gd name="adj2" fmla="val 5573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 is </a:t>
            </a:r>
            <a:r>
              <a:rPr lang="en-US" i="1"/>
              <a:t>definitely</a:t>
            </a:r>
            <a:r>
              <a:rPr lang="en-US"/>
              <a:t> failed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AB8C76-CE72-1B4E-ADC2-15261409720D}"/>
              </a:ext>
            </a:extLst>
          </p:cNvPr>
          <p:cNvSpPr txBox="1"/>
          <p:nvPr/>
        </p:nvSpPr>
        <p:spPr>
          <a:xfrm>
            <a:off x="673662" y="2500253"/>
            <a:ext cx="685800" cy="685800"/>
          </a:xfrm>
          <a:prstGeom prst="ellipse">
            <a:avLst/>
          </a:prstGeom>
          <a:solidFill>
            <a:srgbClr val="FFFF00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AA7AC1-DFD1-134C-934B-B430DAD54586}"/>
              </a:ext>
            </a:extLst>
          </p:cNvPr>
          <p:cNvSpPr txBox="1"/>
          <p:nvPr/>
        </p:nvSpPr>
        <p:spPr>
          <a:xfrm>
            <a:off x="689973" y="3219878"/>
            <a:ext cx="685800" cy="685800"/>
          </a:xfrm>
          <a:prstGeom prst="ellipse">
            <a:avLst/>
          </a:prstGeom>
          <a:solidFill>
            <a:srgbClr val="FFFF00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/>
              <a:t>B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7B9AC2-7E3F-9A4A-90E2-64CC1FFFCEA3}"/>
              </a:ext>
            </a:extLst>
          </p:cNvPr>
          <p:cNvCxnSpPr>
            <a:cxnSpLocks/>
          </p:cNvCxnSpPr>
          <p:nvPr/>
        </p:nvCxnSpPr>
        <p:spPr>
          <a:xfrm flipV="1">
            <a:off x="4137285" y="2246597"/>
            <a:ext cx="2083633" cy="1468680"/>
          </a:xfrm>
          <a:prstGeom prst="straightConnector1">
            <a:avLst/>
          </a:prstGeom>
          <a:ln w="3492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ight Arrow 6">
            <a:extLst>
              <a:ext uri="{FF2B5EF4-FFF2-40B4-BE49-F238E27FC236}">
                <a16:creationId xmlns:a16="http://schemas.microsoft.com/office/drawing/2014/main" id="{91545FC5-B253-6D48-B065-087F26E9FEFB}"/>
              </a:ext>
            </a:extLst>
          </p:cNvPr>
          <p:cNvSpPr/>
          <p:nvPr/>
        </p:nvSpPr>
        <p:spPr>
          <a:xfrm rot="1682095">
            <a:off x="6165939" y="4034021"/>
            <a:ext cx="1133010" cy="65524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Subtlety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9FF2F-28ED-FB48-86B3-078115C78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462" y="1762155"/>
            <a:ext cx="763794" cy="763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086B5-F563-D748-9B57-7E95BDA8B0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64" t="21107" r="11031" b="16293"/>
          <a:stretch/>
        </p:blipFill>
        <p:spPr>
          <a:xfrm>
            <a:off x="898593" y="1424113"/>
            <a:ext cx="1569917" cy="99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0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35DC9-7EB0-9E43-BE63-C011B5175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Reliable failure detection relies on spies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AD2FB8-DDD0-694C-8C57-979DEF662B7E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008819"/>
          <a:ext cx="10515600" cy="3762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427686070"/>
                    </a:ext>
                  </a:extLst>
                </a:gridCol>
              </a:tblGrid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application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673515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31053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hypervisor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708625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attached switch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148167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01EFB606-17A9-2147-8770-9681C60BE014}"/>
              </a:ext>
            </a:extLst>
          </p:cNvPr>
          <p:cNvGrpSpPr/>
          <p:nvPr/>
        </p:nvGrpSpPr>
        <p:grpSpPr>
          <a:xfrm>
            <a:off x="7594095" y="3020551"/>
            <a:ext cx="3310328" cy="1693889"/>
            <a:chOff x="4994223" y="3043070"/>
            <a:chExt cx="3310328" cy="16938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089F00-DF93-4944-9C63-DE2AAD12100B}"/>
                </a:ext>
              </a:extLst>
            </p:cNvPr>
            <p:cNvSpPr/>
            <p:nvPr/>
          </p:nvSpPr>
          <p:spPr>
            <a:xfrm>
              <a:off x="4994223" y="3043070"/>
              <a:ext cx="3310328" cy="169388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5ABC5C-FE0A-484B-9FD6-55BD195FD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9173" y="3371360"/>
              <a:ext cx="760164" cy="1037307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1460D26-7157-5A41-BD80-7F8F136A60BF}"/>
              </a:ext>
            </a:extLst>
          </p:cNvPr>
          <p:cNvSpPr/>
          <p:nvPr/>
        </p:nvSpPr>
        <p:spPr>
          <a:xfrm>
            <a:off x="8505997" y="3155396"/>
            <a:ext cx="2203554" cy="55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inspector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74382C-D417-5547-B565-D7E58A5C3DBE}"/>
              </a:ext>
            </a:extLst>
          </p:cNvPr>
          <p:cNvSpPr/>
          <p:nvPr/>
        </p:nvSpPr>
        <p:spPr>
          <a:xfrm>
            <a:off x="8505997" y="3949840"/>
            <a:ext cx="2203554" cy="55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enforcer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90FD925-8BFD-214C-B6E8-DD948374EA30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9607774" y="3710032"/>
            <a:ext cx="0" cy="239808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55D23C-DC4D-FC41-884E-516F8E417BC6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9713626" y="4504476"/>
            <a:ext cx="982486" cy="177805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A9B6027-10BF-FD4C-A63F-2A4716257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112" y="5961621"/>
            <a:ext cx="641809" cy="641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98F55E-5F75-5040-8D68-C0C3EE6FFF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5233113" y="2872266"/>
            <a:ext cx="2128668" cy="106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35DC9-7EB0-9E43-BE63-C011B5175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End-to-end timeouts make up for blind spies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AD2FB8-DDD0-694C-8C57-979DEF662B7E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008819"/>
          <a:ext cx="10515600" cy="3762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427686070"/>
                    </a:ext>
                  </a:extLst>
                </a:gridCol>
              </a:tblGrid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application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673515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31053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hypervisor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708625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attached switch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148167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01EFB606-17A9-2147-8770-9681C60BE014}"/>
              </a:ext>
            </a:extLst>
          </p:cNvPr>
          <p:cNvGrpSpPr/>
          <p:nvPr/>
        </p:nvGrpSpPr>
        <p:grpSpPr>
          <a:xfrm>
            <a:off x="7594095" y="3020551"/>
            <a:ext cx="3310328" cy="1693889"/>
            <a:chOff x="4994223" y="3043070"/>
            <a:chExt cx="3310328" cy="16938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089F00-DF93-4944-9C63-DE2AAD12100B}"/>
                </a:ext>
              </a:extLst>
            </p:cNvPr>
            <p:cNvSpPr/>
            <p:nvPr/>
          </p:nvSpPr>
          <p:spPr>
            <a:xfrm>
              <a:off x="4994223" y="3043070"/>
              <a:ext cx="3310328" cy="169388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5ABC5C-FE0A-484B-9FD6-55BD195FD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9173" y="3371360"/>
              <a:ext cx="760164" cy="1037307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1460D26-7157-5A41-BD80-7F8F136A60BF}"/>
              </a:ext>
            </a:extLst>
          </p:cNvPr>
          <p:cNvSpPr/>
          <p:nvPr/>
        </p:nvSpPr>
        <p:spPr>
          <a:xfrm>
            <a:off x="8505997" y="3155396"/>
            <a:ext cx="2203554" cy="55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inspector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74382C-D417-5547-B565-D7E58A5C3DBE}"/>
              </a:ext>
            </a:extLst>
          </p:cNvPr>
          <p:cNvSpPr/>
          <p:nvPr/>
        </p:nvSpPr>
        <p:spPr>
          <a:xfrm>
            <a:off x="8505997" y="3949840"/>
            <a:ext cx="2203554" cy="55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enforcer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90FD925-8BFD-214C-B6E8-DD948374EA30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9607774" y="3710032"/>
            <a:ext cx="0" cy="239808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0C5E70-F576-7446-874E-5D22556310D8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9713626" y="4504476"/>
            <a:ext cx="982486" cy="177805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10586A0-0CDE-254C-8288-1E9F8AD2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112" y="5961621"/>
            <a:ext cx="641809" cy="6418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7AA8F1-3320-F54D-9433-0C02F99590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5233113" y="2872266"/>
            <a:ext cx="2128668" cy="106433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0ADD112-05E4-3642-AD87-95DD7774F008}"/>
              </a:ext>
            </a:extLst>
          </p:cNvPr>
          <p:cNvSpPr/>
          <p:nvPr/>
        </p:nvSpPr>
        <p:spPr>
          <a:xfrm>
            <a:off x="822321" y="2008819"/>
            <a:ext cx="10515600" cy="1890047"/>
          </a:xfrm>
          <a:prstGeom prst="rect">
            <a:avLst/>
          </a:prstGeom>
          <a:solidFill>
            <a:srgbClr val="FF000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3C023-BF8E-404C-81BB-AE135FFAC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729" t="6368" r="27298" b="6134"/>
          <a:stretch/>
        </p:blipFill>
        <p:spPr>
          <a:xfrm>
            <a:off x="11296341" y="5855492"/>
            <a:ext cx="764514" cy="851891"/>
          </a:xfrm>
          <a:prstGeom prst="rect">
            <a:avLst/>
          </a:prstGeom>
        </p:spPr>
      </p:pic>
      <p:sp>
        <p:nvSpPr>
          <p:cNvPr id="43" name="Vertical Scroll 42">
            <a:extLst>
              <a:ext uri="{FF2B5EF4-FFF2-40B4-BE49-F238E27FC236}">
                <a16:creationId xmlns:a16="http://schemas.microsoft.com/office/drawing/2014/main" id="{986D304F-4949-5249-88F7-4501905342F5}"/>
              </a:ext>
            </a:extLst>
          </p:cNvPr>
          <p:cNvSpPr/>
          <p:nvPr/>
        </p:nvSpPr>
        <p:spPr>
          <a:xfrm>
            <a:off x="9743838" y="6011865"/>
            <a:ext cx="854079" cy="695518"/>
          </a:xfrm>
          <a:prstGeom prst="verticalScroll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KILL!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5009E-AD53-CB42-A734-5D7CA41AA4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52780">
            <a:off x="8282043" y="4059200"/>
            <a:ext cx="806439" cy="45160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D2BA9E-FD15-694E-8FD4-1569A348C322}"/>
              </a:ext>
            </a:extLst>
          </p:cNvPr>
          <p:cNvCxnSpPr/>
          <p:nvPr/>
        </p:nvCxnSpPr>
        <p:spPr>
          <a:xfrm>
            <a:off x="7528584" y="3307402"/>
            <a:ext cx="961534" cy="662781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92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0375 -0.232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35DC9-7EB0-9E43-BE63-C011B5175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layers have different types of spies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AD2FB8-DDD0-694C-8C57-979DEF662B7E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008819"/>
          <a:ext cx="10515600" cy="3762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427686070"/>
                    </a:ext>
                  </a:extLst>
                </a:gridCol>
              </a:tblGrid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application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673515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31053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hypervisor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708625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attached switch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148167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FBC39517-B1E5-5C40-A14D-E2640CCC1EF8}"/>
              </a:ext>
            </a:extLst>
          </p:cNvPr>
          <p:cNvGrpSpPr/>
          <p:nvPr/>
        </p:nvGrpSpPr>
        <p:grpSpPr>
          <a:xfrm>
            <a:off x="2161080" y="2091262"/>
            <a:ext cx="3310328" cy="1693889"/>
            <a:chOff x="4994223" y="3043070"/>
            <a:chExt cx="3310328" cy="169388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8B7298-3B3A-1D40-8446-41EBCE516D17}"/>
                </a:ext>
              </a:extLst>
            </p:cNvPr>
            <p:cNvGrpSpPr/>
            <p:nvPr/>
          </p:nvGrpSpPr>
          <p:grpSpPr>
            <a:xfrm>
              <a:off x="4994223" y="3043070"/>
              <a:ext cx="3310328" cy="1693889"/>
              <a:chOff x="4994223" y="3043070"/>
              <a:chExt cx="3310328" cy="169388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34CC87-1C85-D84C-A053-979D1DB7F633}"/>
                  </a:ext>
                </a:extLst>
              </p:cNvPr>
              <p:cNvSpPr/>
              <p:nvPr/>
            </p:nvSpPr>
            <p:spPr>
              <a:xfrm>
                <a:off x="4994223" y="3043070"/>
                <a:ext cx="3310328" cy="16938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722B706-A95E-7249-9306-86DF26F7D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9173" y="3371360"/>
                <a:ext cx="760164" cy="1037307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0DDFC5-8609-EF4A-AC99-B07AE38CD21E}"/>
                </a:ext>
              </a:extLst>
            </p:cNvPr>
            <p:cNvSpPr/>
            <p:nvPr/>
          </p:nvSpPr>
          <p:spPr>
            <a:xfrm>
              <a:off x="5906125" y="3177915"/>
              <a:ext cx="2203554" cy="554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inspector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A5D370-924D-7F44-95E2-4C1C0D92976A}"/>
                </a:ext>
              </a:extLst>
            </p:cNvPr>
            <p:cNvSpPr/>
            <p:nvPr/>
          </p:nvSpPr>
          <p:spPr>
            <a:xfrm>
              <a:off x="5906125" y="3972359"/>
              <a:ext cx="2203554" cy="554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enforcer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824367-C4CC-4A4D-A23E-6E34DBBE5EA9}"/>
              </a:ext>
            </a:extLst>
          </p:cNvPr>
          <p:cNvGrpSpPr/>
          <p:nvPr/>
        </p:nvGrpSpPr>
        <p:grpSpPr>
          <a:xfrm>
            <a:off x="7594095" y="3020551"/>
            <a:ext cx="3310328" cy="1693889"/>
            <a:chOff x="4994223" y="3043070"/>
            <a:chExt cx="3310328" cy="169388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EFB606-17A9-2147-8770-9681C60BE014}"/>
                </a:ext>
              </a:extLst>
            </p:cNvPr>
            <p:cNvGrpSpPr/>
            <p:nvPr/>
          </p:nvGrpSpPr>
          <p:grpSpPr>
            <a:xfrm>
              <a:off x="4994223" y="3043070"/>
              <a:ext cx="3310328" cy="1693889"/>
              <a:chOff x="4994223" y="3043070"/>
              <a:chExt cx="3310328" cy="1693889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D089F00-DF93-4944-9C63-DE2AAD12100B}"/>
                  </a:ext>
                </a:extLst>
              </p:cNvPr>
              <p:cNvSpPr/>
              <p:nvPr/>
            </p:nvSpPr>
            <p:spPr>
              <a:xfrm>
                <a:off x="4994223" y="3043070"/>
                <a:ext cx="3310328" cy="16938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55ABC5C-FE0A-484B-9FD6-55BD195FD3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9173" y="3371360"/>
                <a:ext cx="760164" cy="1037307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460D26-7157-5A41-BD80-7F8F136A60BF}"/>
                </a:ext>
              </a:extLst>
            </p:cNvPr>
            <p:cNvSpPr/>
            <p:nvPr/>
          </p:nvSpPr>
          <p:spPr>
            <a:xfrm>
              <a:off x="5906125" y="3177915"/>
              <a:ext cx="2203554" cy="554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inspector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C74382C-D417-5547-B565-D7E58A5C3DBE}"/>
                </a:ext>
              </a:extLst>
            </p:cNvPr>
            <p:cNvSpPr/>
            <p:nvPr/>
          </p:nvSpPr>
          <p:spPr>
            <a:xfrm>
              <a:off x="5906125" y="3972359"/>
              <a:ext cx="2203554" cy="554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enforcer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298CF4-23DE-A540-93D1-6DAA55019FB3}"/>
              </a:ext>
            </a:extLst>
          </p:cNvPr>
          <p:cNvGrpSpPr/>
          <p:nvPr/>
        </p:nvGrpSpPr>
        <p:grpSpPr>
          <a:xfrm>
            <a:off x="3902766" y="3987519"/>
            <a:ext cx="3310328" cy="1693889"/>
            <a:chOff x="4994223" y="3043070"/>
            <a:chExt cx="3310328" cy="169388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595826-9651-4242-8BB1-18E7D893C938}"/>
                </a:ext>
              </a:extLst>
            </p:cNvPr>
            <p:cNvGrpSpPr/>
            <p:nvPr/>
          </p:nvGrpSpPr>
          <p:grpSpPr>
            <a:xfrm>
              <a:off x="4994223" y="3043070"/>
              <a:ext cx="3310328" cy="1693889"/>
              <a:chOff x="4994223" y="3043070"/>
              <a:chExt cx="3310328" cy="169388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2C4333-36A9-0345-9BA2-B40D32867303}"/>
                  </a:ext>
                </a:extLst>
              </p:cNvPr>
              <p:cNvSpPr/>
              <p:nvPr/>
            </p:nvSpPr>
            <p:spPr>
              <a:xfrm>
                <a:off x="4994223" y="3043070"/>
                <a:ext cx="3310328" cy="16938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7AD1512-5408-5546-A661-50550B660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9173" y="3371360"/>
                <a:ext cx="760164" cy="1037307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BCD0F4-2D59-5542-B329-C9EE03FEA4DC}"/>
                </a:ext>
              </a:extLst>
            </p:cNvPr>
            <p:cNvSpPr/>
            <p:nvPr/>
          </p:nvSpPr>
          <p:spPr>
            <a:xfrm>
              <a:off x="5906125" y="3177915"/>
              <a:ext cx="2203554" cy="554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inspector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6056854-DC17-A240-BBCC-C207E2A497BA}"/>
                </a:ext>
              </a:extLst>
            </p:cNvPr>
            <p:cNvSpPr/>
            <p:nvPr/>
          </p:nvSpPr>
          <p:spPr>
            <a:xfrm>
              <a:off x="5906125" y="3972359"/>
              <a:ext cx="2203554" cy="554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enforcer</a:t>
              </a:r>
            </a:p>
          </p:txBody>
        </p:sp>
      </p:grp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116FC47-77EE-7841-B543-6BA5261EE005}"/>
              </a:ext>
            </a:extLst>
          </p:cNvPr>
          <p:cNvSpPr/>
          <p:nvPr/>
        </p:nvSpPr>
        <p:spPr>
          <a:xfrm>
            <a:off x="5740642" y="1920959"/>
            <a:ext cx="2308485" cy="906973"/>
          </a:xfrm>
          <a:prstGeom prst="wedgeRoundRectCallout">
            <a:avLst>
              <a:gd name="adj1" fmla="val -94210"/>
              <a:gd name="adj2" fmla="val 102922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Kills by sending SIGKILL and checking process table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A61E161B-D11B-F240-94BC-1969E8F26BA7}"/>
              </a:ext>
            </a:extLst>
          </p:cNvPr>
          <p:cNvSpPr/>
          <p:nvPr/>
        </p:nvSpPr>
        <p:spPr>
          <a:xfrm>
            <a:off x="7669045" y="5104150"/>
            <a:ext cx="2308485" cy="906973"/>
          </a:xfrm>
          <a:prstGeom prst="wedgeRoundRectCallout">
            <a:avLst>
              <a:gd name="adj1" fmla="val -87717"/>
              <a:gd name="adj2" fmla="val -34258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Kills by refusing to forward traffic from machine</a:t>
            </a:r>
          </a:p>
        </p:txBody>
      </p:sp>
    </p:spTree>
    <p:extLst>
      <p:ext uri="{BB962C8B-B14F-4D97-AF65-F5344CB8AC3E}">
        <p14:creationId xmlns:p14="http://schemas.microsoft.com/office/powerpoint/2010/main" val="229119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2A29-5D1F-B840-BCFD-8A293B6D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Falcon stops at the switch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0043504-0B99-1F42-BAA2-F3DA830BBFA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008819"/>
          <a:ext cx="10515600" cy="3762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427686070"/>
                    </a:ext>
                  </a:extLst>
                </a:gridCol>
              </a:tblGrid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application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673515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31053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hypervisor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708625"/>
                  </a:ext>
                </a:extLst>
              </a:tr>
              <a:tr h="940598">
                <a:tc>
                  <a:txBody>
                    <a:bodyPr/>
                    <a:lstStyle/>
                    <a:p>
                      <a:r>
                        <a:rPr lang="en-US"/>
                        <a:t>attached switch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148167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C2D8054-FC84-C049-BB81-6603C2946F81}"/>
              </a:ext>
            </a:extLst>
          </p:cNvPr>
          <p:cNvGrpSpPr/>
          <p:nvPr/>
        </p:nvGrpSpPr>
        <p:grpSpPr>
          <a:xfrm>
            <a:off x="3932747" y="4924266"/>
            <a:ext cx="3310328" cy="1693889"/>
            <a:chOff x="4994223" y="3043070"/>
            <a:chExt cx="3310328" cy="16938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07D96F-1A05-9A4D-AF0C-A5BA440470E2}"/>
                </a:ext>
              </a:extLst>
            </p:cNvPr>
            <p:cNvGrpSpPr/>
            <p:nvPr/>
          </p:nvGrpSpPr>
          <p:grpSpPr>
            <a:xfrm>
              <a:off x="4994223" y="3043070"/>
              <a:ext cx="3310328" cy="1693889"/>
              <a:chOff x="4994223" y="3043070"/>
              <a:chExt cx="3310328" cy="16938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7DDC72D-6017-7D48-836E-949FF1799F32}"/>
                  </a:ext>
                </a:extLst>
              </p:cNvPr>
              <p:cNvSpPr/>
              <p:nvPr/>
            </p:nvSpPr>
            <p:spPr>
              <a:xfrm>
                <a:off x="4994223" y="3043070"/>
                <a:ext cx="3310328" cy="16938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225B3AB-0D7C-1049-BC80-224E135C3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9173" y="3371360"/>
                <a:ext cx="760164" cy="1037307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9BEC91-F135-4B44-8CA2-3AB9A92F052A}"/>
                </a:ext>
              </a:extLst>
            </p:cNvPr>
            <p:cNvSpPr/>
            <p:nvPr/>
          </p:nvSpPr>
          <p:spPr>
            <a:xfrm>
              <a:off x="5906125" y="3177915"/>
              <a:ext cx="2203554" cy="554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inspector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86AA20-5C71-0B41-A6E8-77B78098C91A}"/>
                </a:ext>
              </a:extLst>
            </p:cNvPr>
            <p:cNvSpPr/>
            <p:nvPr/>
          </p:nvSpPr>
          <p:spPr>
            <a:xfrm>
              <a:off x="5906125" y="3972359"/>
              <a:ext cx="2203554" cy="554636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enforcer???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98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loud Callout 34">
            <a:extLst>
              <a:ext uri="{FF2B5EF4-FFF2-40B4-BE49-F238E27FC236}">
                <a16:creationId xmlns:a16="http://schemas.microsoft.com/office/drawing/2014/main" id="{09EF5C11-FCF5-3740-B960-A9F04679A37A}"/>
              </a:ext>
            </a:extLst>
          </p:cNvPr>
          <p:cNvSpPr/>
          <p:nvPr/>
        </p:nvSpPr>
        <p:spPr>
          <a:xfrm>
            <a:off x="6231421" y="3955691"/>
            <a:ext cx="4401090" cy="1393172"/>
          </a:xfrm>
          <a:prstGeom prst="cloudCallout">
            <a:avLst>
              <a:gd name="adj1" fmla="val 8838"/>
              <a:gd name="adj2" fmla="val -9674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 haven’t heard from A’s switch in a while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14A18-3180-E540-80CA-A9C8DB5C5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Falcon can’t reliably kill a switch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28C5D-BC15-3A42-BBD2-44BE61A33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903" y="2549801"/>
            <a:ext cx="641809" cy="6418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B48F13-9735-EF42-863C-9435B13C94A2}"/>
              </a:ext>
            </a:extLst>
          </p:cNvPr>
          <p:cNvCxnSpPr>
            <a:cxnSpLocks/>
            <a:endCxn id="24" idx="3"/>
          </p:cNvCxnSpPr>
          <p:nvPr/>
        </p:nvCxnSpPr>
        <p:spPr>
          <a:xfrm flipH="1">
            <a:off x="4269089" y="3007073"/>
            <a:ext cx="6068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CF57FE0-0CCF-7345-AD0E-1CC009CB3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1" t="40598" r="7638" b="36488"/>
          <a:stretch/>
        </p:blipFill>
        <p:spPr>
          <a:xfrm>
            <a:off x="3373544" y="2916148"/>
            <a:ext cx="895545" cy="18185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019C322-53D9-6F4D-9087-9605AE4DACF1}"/>
              </a:ext>
            </a:extLst>
          </p:cNvPr>
          <p:cNvSpPr/>
          <p:nvPr/>
        </p:nvSpPr>
        <p:spPr>
          <a:xfrm>
            <a:off x="4890961" y="2663275"/>
            <a:ext cx="938713" cy="619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A’s switch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4DE47E-B7A2-2D46-973C-2C3AB60CE5E4}"/>
              </a:ext>
            </a:extLst>
          </p:cNvPr>
          <p:cNvGrpSpPr/>
          <p:nvPr/>
        </p:nvGrpSpPr>
        <p:grpSpPr>
          <a:xfrm>
            <a:off x="5831384" y="2251136"/>
            <a:ext cx="2600582" cy="1626740"/>
            <a:chOff x="5831384" y="2251136"/>
            <a:chExt cx="2600582" cy="162674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BE1AA1-DE36-CB4D-9D72-A5DDFBE807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1384" y="2560921"/>
              <a:ext cx="532677" cy="3502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21A103E-852E-A249-AD08-6859E453DED9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5831384" y="3097998"/>
              <a:ext cx="527154" cy="4700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50AAC05-4FD0-644B-A87A-9BF42EB47F73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7319474" y="2560921"/>
              <a:ext cx="1112492" cy="2344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030AEDD-C222-5344-BE0B-664B8EDFE4A5}"/>
                </a:ext>
              </a:extLst>
            </p:cNvPr>
            <p:cNvSpPr/>
            <p:nvPr/>
          </p:nvSpPr>
          <p:spPr>
            <a:xfrm>
              <a:off x="6380761" y="2251136"/>
              <a:ext cx="938713" cy="6195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switch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F58147-285D-964F-9DB0-4406FF1FC83F}"/>
                </a:ext>
              </a:extLst>
            </p:cNvPr>
            <p:cNvSpPr/>
            <p:nvPr/>
          </p:nvSpPr>
          <p:spPr>
            <a:xfrm>
              <a:off x="6358538" y="3258306"/>
              <a:ext cx="938713" cy="6195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switch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4612056-2F77-2945-98A5-ADF790CEB273}"/>
              </a:ext>
            </a:extLst>
          </p:cNvPr>
          <p:cNvSpPr txBox="1"/>
          <p:nvPr/>
        </p:nvSpPr>
        <p:spPr>
          <a:xfrm>
            <a:off x="2866547" y="2251136"/>
            <a:ext cx="685800" cy="685800"/>
          </a:xfrm>
          <a:prstGeom prst="ellipse">
            <a:avLst/>
          </a:prstGeom>
          <a:solidFill>
            <a:srgbClr val="FFFF00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/>
              <a:t>A</a:t>
            </a:r>
          </a:p>
        </p:txBody>
      </p:sp>
      <p:sp>
        <p:nvSpPr>
          <p:cNvPr id="39" name="Cloud Callout 38">
            <a:extLst>
              <a:ext uri="{FF2B5EF4-FFF2-40B4-BE49-F238E27FC236}">
                <a16:creationId xmlns:a16="http://schemas.microsoft.com/office/drawing/2014/main" id="{B15C18B8-23B1-314C-85A9-9A05E9F25107}"/>
              </a:ext>
            </a:extLst>
          </p:cNvPr>
          <p:cNvSpPr/>
          <p:nvPr/>
        </p:nvSpPr>
        <p:spPr>
          <a:xfrm>
            <a:off x="6398811" y="4087994"/>
            <a:ext cx="4401090" cy="1393172"/>
          </a:xfrm>
          <a:prstGeom prst="cloudCallout">
            <a:avLst>
              <a:gd name="adj1" fmla="val 3729"/>
              <a:gd name="adj2" fmla="val -1085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TIME TO KILL!!!</a:t>
            </a:r>
          </a:p>
        </p:txBody>
      </p:sp>
      <p:sp>
        <p:nvSpPr>
          <p:cNvPr id="37" name="Cloud Callout 36">
            <a:extLst>
              <a:ext uri="{FF2B5EF4-FFF2-40B4-BE49-F238E27FC236}">
                <a16:creationId xmlns:a16="http://schemas.microsoft.com/office/drawing/2014/main" id="{439FB38B-367D-A140-8F15-53AA4819C3D0}"/>
              </a:ext>
            </a:extLst>
          </p:cNvPr>
          <p:cNvSpPr/>
          <p:nvPr/>
        </p:nvSpPr>
        <p:spPr>
          <a:xfrm>
            <a:off x="6952710" y="4966024"/>
            <a:ext cx="4401090" cy="1393172"/>
          </a:xfrm>
          <a:prstGeom prst="cloudCallout">
            <a:avLst>
              <a:gd name="adj1" fmla="val -8192"/>
              <a:gd name="adj2" fmla="val -170986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but how???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C6F1A2C-C283-2D49-838C-161C116EA338}"/>
              </a:ext>
            </a:extLst>
          </p:cNvPr>
          <p:cNvSpPr/>
          <p:nvPr/>
        </p:nvSpPr>
        <p:spPr>
          <a:xfrm>
            <a:off x="644577" y="4136633"/>
            <a:ext cx="5185097" cy="161958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/>
              <a:t>Fun fact</a:t>
            </a:r>
          </a:p>
          <a:p>
            <a:pPr algn="ctr"/>
            <a:r>
              <a:rPr lang="en-US" sz="2400"/>
              <a:t>Because of this, Falcon doesn’t have even weak completeness, and can’t technically be used to solve consensus!</a:t>
            </a:r>
          </a:p>
        </p:txBody>
      </p:sp>
      <p:sp>
        <p:nvSpPr>
          <p:cNvPr id="41" name="Cloud Callout 40">
            <a:extLst>
              <a:ext uri="{FF2B5EF4-FFF2-40B4-BE49-F238E27FC236}">
                <a16:creationId xmlns:a16="http://schemas.microsoft.com/office/drawing/2014/main" id="{40F0F963-94E2-8C41-B9B1-20DAB0FC97D9}"/>
              </a:ext>
            </a:extLst>
          </p:cNvPr>
          <p:cNvSpPr/>
          <p:nvPr/>
        </p:nvSpPr>
        <p:spPr>
          <a:xfrm>
            <a:off x="7749915" y="1004340"/>
            <a:ext cx="4352758" cy="1246795"/>
          </a:xfrm>
          <a:prstGeom prst="cloudCallout">
            <a:avLst>
              <a:gd name="adj1" fmla="val -22415"/>
              <a:gd name="adj2" fmla="val 7062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Sigh, I guess I have to just wait</a:t>
            </a:r>
          </a:p>
        </p:txBody>
      </p:sp>
    </p:spTree>
    <p:extLst>
      <p:ext uri="{BB962C8B-B14F-4D97-AF65-F5344CB8AC3E}">
        <p14:creationId xmlns:p14="http://schemas.microsoft.com/office/powerpoint/2010/main" val="2986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9" grpId="0" animBg="1"/>
      <p:bldP spid="39" grpId="1" animBg="1"/>
      <p:bldP spid="37" grpId="1" animBg="1"/>
      <p:bldP spid="37" grpId="2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92DED-01DC-DB45-8D56-4A1D6F2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benefit of Falcon is faster detection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2A4043-C090-4548-946F-9C663B51EC40}"/>
              </a:ext>
            </a:extLst>
          </p:cNvPr>
          <p:cNvGrpSpPr/>
          <p:nvPr/>
        </p:nvGrpSpPr>
        <p:grpSpPr>
          <a:xfrm>
            <a:off x="1328455" y="2513370"/>
            <a:ext cx="9239055" cy="181850"/>
            <a:chOff x="1313465" y="3534438"/>
            <a:chExt cx="9239055" cy="1818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ADABD6-D364-4243-8B68-90C012FAC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3FE599-299C-5849-84C5-8C362588879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844C493-9AB8-2A4A-B650-635111AF0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1328455" y="3552822"/>
            <a:ext cx="895545" cy="1818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9FC680-4AB3-DF48-B989-5377C91AB26A}"/>
              </a:ext>
            </a:extLst>
          </p:cNvPr>
          <p:cNvCxnSpPr/>
          <p:nvPr/>
        </p:nvCxnSpPr>
        <p:spPr>
          <a:xfrm>
            <a:off x="2705556" y="364374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E36462-58AA-F840-A0C8-4B29400EB28E}"/>
              </a:ext>
            </a:extLst>
          </p:cNvPr>
          <p:cNvCxnSpPr>
            <a:cxnSpLocks/>
          </p:cNvCxnSpPr>
          <p:nvPr/>
        </p:nvCxnSpPr>
        <p:spPr>
          <a:xfrm>
            <a:off x="2923082" y="2604295"/>
            <a:ext cx="344774" cy="1039452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60970E-B8F8-144C-8CD2-DD758E11C78D}"/>
              </a:ext>
            </a:extLst>
          </p:cNvPr>
          <p:cNvCxnSpPr>
            <a:cxnSpLocks/>
          </p:cNvCxnSpPr>
          <p:nvPr/>
        </p:nvCxnSpPr>
        <p:spPr>
          <a:xfrm>
            <a:off x="4319665" y="2604295"/>
            <a:ext cx="344774" cy="1039452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CD753C-6D2E-2C45-864D-F8435F368695}"/>
              </a:ext>
            </a:extLst>
          </p:cNvPr>
          <p:cNvCxnSpPr>
            <a:cxnSpLocks/>
          </p:cNvCxnSpPr>
          <p:nvPr/>
        </p:nvCxnSpPr>
        <p:spPr>
          <a:xfrm>
            <a:off x="5718746" y="2604295"/>
            <a:ext cx="344774" cy="1039452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35F460-C2BD-2348-B04A-5CB63F490AA0}"/>
              </a:ext>
            </a:extLst>
          </p:cNvPr>
          <p:cNvCxnSpPr>
            <a:cxnSpLocks/>
          </p:cNvCxnSpPr>
          <p:nvPr/>
        </p:nvCxnSpPr>
        <p:spPr>
          <a:xfrm flipV="1">
            <a:off x="3485382" y="2604295"/>
            <a:ext cx="344774" cy="1039452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C9FAD8-D2EB-184C-9A62-D4746BDC0A19}"/>
              </a:ext>
            </a:extLst>
          </p:cNvPr>
          <p:cNvCxnSpPr>
            <a:cxnSpLocks/>
          </p:cNvCxnSpPr>
          <p:nvPr/>
        </p:nvCxnSpPr>
        <p:spPr>
          <a:xfrm flipV="1">
            <a:off x="4938491" y="2626337"/>
            <a:ext cx="344774" cy="1039452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4E3420-03FA-C643-8D65-B1576C315736}"/>
              </a:ext>
            </a:extLst>
          </p:cNvPr>
          <p:cNvSpPr txBox="1"/>
          <p:nvPr/>
        </p:nvSpPr>
        <p:spPr>
          <a:xfrm>
            <a:off x="1442337" y="1831863"/>
            <a:ext cx="685800" cy="685800"/>
          </a:xfrm>
          <a:prstGeom prst="ellipse">
            <a:avLst/>
          </a:prstGeom>
          <a:solidFill>
            <a:srgbClr val="FFFF00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6C9BD5-2488-FB46-92F4-A6735A961623}"/>
              </a:ext>
            </a:extLst>
          </p:cNvPr>
          <p:cNvSpPr txBox="1"/>
          <p:nvPr/>
        </p:nvSpPr>
        <p:spPr>
          <a:xfrm>
            <a:off x="1442337" y="2881125"/>
            <a:ext cx="685800" cy="685800"/>
          </a:xfrm>
          <a:prstGeom prst="ellipse">
            <a:avLst/>
          </a:prstGeom>
          <a:solidFill>
            <a:srgbClr val="FFFF00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/>
              <a:t>B</a:t>
            </a:r>
          </a:p>
        </p:txBody>
      </p:sp>
      <p:sp>
        <p:nvSpPr>
          <p:cNvPr id="25" name="Cloud Callout 24">
            <a:extLst>
              <a:ext uri="{FF2B5EF4-FFF2-40B4-BE49-F238E27FC236}">
                <a16:creationId xmlns:a16="http://schemas.microsoft.com/office/drawing/2014/main" id="{CCCFB31C-EE57-0648-80A9-956CB0F0C061}"/>
              </a:ext>
            </a:extLst>
          </p:cNvPr>
          <p:cNvSpPr/>
          <p:nvPr/>
        </p:nvSpPr>
        <p:spPr>
          <a:xfrm>
            <a:off x="6636533" y="1045284"/>
            <a:ext cx="1738859" cy="1393172"/>
          </a:xfrm>
          <a:prstGeom prst="cloud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 seems to have failed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E18ECA-8BEF-FA46-B7F5-219B0DB9156B}"/>
              </a:ext>
            </a:extLst>
          </p:cNvPr>
          <p:cNvGrpSpPr/>
          <p:nvPr/>
        </p:nvGrpSpPr>
        <p:grpSpPr>
          <a:xfrm>
            <a:off x="1328455" y="4409182"/>
            <a:ext cx="9239055" cy="1902809"/>
            <a:chOff x="1328455" y="4409182"/>
            <a:chExt cx="9239055" cy="19028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5852EE-A57B-9446-9764-F3E0582C5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28455" y="5090689"/>
              <a:ext cx="895545" cy="181850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3BBE245-38D7-1E4B-A667-A3ED2600C83E}"/>
                </a:ext>
              </a:extLst>
            </p:cNvPr>
            <p:cNvCxnSpPr/>
            <p:nvPr/>
          </p:nvCxnSpPr>
          <p:spPr>
            <a:xfrm>
              <a:off x="2705556" y="5181614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073257-B06E-A540-A9BB-1BE04D03B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28455" y="6130141"/>
              <a:ext cx="895545" cy="181850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6F91A32-8035-F64B-B8FF-A6F08CA737AF}"/>
                </a:ext>
              </a:extLst>
            </p:cNvPr>
            <p:cNvCxnSpPr/>
            <p:nvPr/>
          </p:nvCxnSpPr>
          <p:spPr>
            <a:xfrm>
              <a:off x="2705556" y="6221066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BF4E458-E904-E741-84F5-A40E6D79745F}"/>
                </a:ext>
              </a:extLst>
            </p:cNvPr>
            <p:cNvCxnSpPr>
              <a:cxnSpLocks/>
            </p:cNvCxnSpPr>
            <p:nvPr/>
          </p:nvCxnSpPr>
          <p:spPr>
            <a:xfrm>
              <a:off x="2923082" y="5181614"/>
              <a:ext cx="344774" cy="1039452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8A2FF2A-4D30-DA41-888D-9F16499C1594}"/>
                </a:ext>
              </a:extLst>
            </p:cNvPr>
            <p:cNvCxnSpPr>
              <a:cxnSpLocks/>
            </p:cNvCxnSpPr>
            <p:nvPr/>
          </p:nvCxnSpPr>
          <p:spPr>
            <a:xfrm>
              <a:off x="4319665" y="5181614"/>
              <a:ext cx="344774" cy="1039452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3BCEF13-B87F-2C4B-B10B-6BF6B0EA8B59}"/>
                </a:ext>
              </a:extLst>
            </p:cNvPr>
            <p:cNvCxnSpPr>
              <a:cxnSpLocks/>
            </p:cNvCxnSpPr>
            <p:nvPr/>
          </p:nvCxnSpPr>
          <p:spPr>
            <a:xfrm>
              <a:off x="5718746" y="5181614"/>
              <a:ext cx="344774" cy="1039452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4D4FBFD-BF12-4A4C-A428-0BC3A2C3D5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5382" y="5181614"/>
              <a:ext cx="344774" cy="1039452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2A0F0AD-0CC0-1C4E-ACBF-C5A00A111C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8491" y="5203656"/>
              <a:ext cx="344774" cy="1039452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738675-7DBD-D74A-93B2-F482C7EE7B20}"/>
                </a:ext>
              </a:extLst>
            </p:cNvPr>
            <p:cNvSpPr txBox="1"/>
            <p:nvPr/>
          </p:nvSpPr>
          <p:spPr>
            <a:xfrm>
              <a:off x="1442337" y="4409182"/>
              <a:ext cx="685800" cy="685800"/>
            </a:xfrm>
            <a:prstGeom prst="ellipse">
              <a:avLst/>
            </a:prstGeom>
            <a:solidFill>
              <a:srgbClr val="FFFF00"/>
            </a:solidFill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400"/>
                <a:t>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4BE654-7871-7549-940D-28B05DF6AD6E}"/>
                </a:ext>
              </a:extLst>
            </p:cNvPr>
            <p:cNvSpPr txBox="1"/>
            <p:nvPr/>
          </p:nvSpPr>
          <p:spPr>
            <a:xfrm>
              <a:off x="1442337" y="5458444"/>
              <a:ext cx="685800" cy="685800"/>
            </a:xfrm>
            <a:prstGeom prst="ellipse">
              <a:avLst/>
            </a:prstGeom>
            <a:solidFill>
              <a:srgbClr val="FFFF00"/>
            </a:solidFill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400"/>
                <a:t>B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2C00AF8-E5FB-8345-B846-2D9E8A03CF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037" y="5272539"/>
            <a:ext cx="760164" cy="103730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A1D7A2B-A4E4-4144-B5C2-CCAE25DD5F35}"/>
              </a:ext>
            </a:extLst>
          </p:cNvPr>
          <p:cNvGrpSpPr/>
          <p:nvPr/>
        </p:nvGrpSpPr>
        <p:grpSpPr>
          <a:xfrm>
            <a:off x="6258897" y="3581915"/>
            <a:ext cx="1738859" cy="2651280"/>
            <a:chOff x="6258897" y="3566925"/>
            <a:chExt cx="1738859" cy="2651280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E241F3B-96E7-2147-A914-3CA5BAB18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5074" y="5178753"/>
              <a:ext cx="344774" cy="1039452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Cloud Callout 40">
              <a:extLst>
                <a:ext uri="{FF2B5EF4-FFF2-40B4-BE49-F238E27FC236}">
                  <a16:creationId xmlns:a16="http://schemas.microsoft.com/office/drawing/2014/main" id="{3C1C7C9F-EF0E-F84D-A1ED-FDCA209823E3}"/>
                </a:ext>
              </a:extLst>
            </p:cNvPr>
            <p:cNvSpPr/>
            <p:nvPr/>
          </p:nvSpPr>
          <p:spPr>
            <a:xfrm>
              <a:off x="6258897" y="3566925"/>
              <a:ext cx="1738859" cy="1393172"/>
            </a:xfrm>
            <a:prstGeom prst="cloudCallou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 is </a:t>
              </a:r>
              <a:r>
                <a:rPr lang="en-US" i="1"/>
                <a:t>definitely</a:t>
              </a:r>
              <a:r>
                <a:rPr lang="en-US"/>
                <a:t> failed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6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7722 0.003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8724 -0.0074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93B4304F-83B6-BD4B-8F47-E2F366FBAF64}"/>
              </a:ext>
            </a:extLst>
          </p:cNvPr>
          <p:cNvSpPr/>
          <p:nvPr/>
        </p:nvSpPr>
        <p:spPr>
          <a:xfrm>
            <a:off x="6924772" y="2503055"/>
            <a:ext cx="3312827" cy="218886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>
                <a:solidFill>
                  <a:srgbClr val="002060"/>
                </a:solidFill>
              </a:rPr>
              <a:t>Primary-backup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F9DE34D-E480-3D42-BC31-68EE5413B3AE}"/>
              </a:ext>
            </a:extLst>
          </p:cNvPr>
          <p:cNvSpPr/>
          <p:nvPr/>
        </p:nvSpPr>
        <p:spPr>
          <a:xfrm>
            <a:off x="1708875" y="2503055"/>
            <a:ext cx="3312827" cy="218886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/>
              <a:t>Paxos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92DED-01DC-DB45-8D56-4A1D6F2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Another benefit is simpler algorithms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AEAAE30-6859-E64C-A721-24F261FBA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2077961" y="4167413"/>
            <a:ext cx="895545" cy="1818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3C949EE-C57F-C740-90C9-C6C75C7FE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3869051" y="3924088"/>
            <a:ext cx="895545" cy="1818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8FF3271-AFBC-C648-A1A0-7428A25AD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2973506" y="3069221"/>
            <a:ext cx="895545" cy="1818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34B7AAE-5154-3A4E-887C-92B56A82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8252542" y="3996796"/>
            <a:ext cx="895545" cy="1818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13D9739-C7EC-D941-B9F3-9489F98C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8252542" y="3232854"/>
            <a:ext cx="895545" cy="181850"/>
          </a:xfrm>
          <a:prstGeom prst="rect">
            <a:avLst/>
          </a:prstGeom>
        </p:spPr>
      </p:pic>
      <p:sp>
        <p:nvSpPr>
          <p:cNvPr id="58" name="Striped Right Arrow 57">
            <a:extLst>
              <a:ext uri="{FF2B5EF4-FFF2-40B4-BE49-F238E27FC236}">
                <a16:creationId xmlns:a16="http://schemas.microsoft.com/office/drawing/2014/main" id="{77919E5A-AC04-1342-BC4A-E519912A4CFE}"/>
              </a:ext>
            </a:extLst>
          </p:cNvPr>
          <p:cNvSpPr/>
          <p:nvPr/>
        </p:nvSpPr>
        <p:spPr>
          <a:xfrm>
            <a:off x="5426096" y="3323779"/>
            <a:ext cx="1094282" cy="50938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42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93B4304F-83B6-BD4B-8F47-E2F366FBAF64}"/>
              </a:ext>
            </a:extLst>
          </p:cNvPr>
          <p:cNvSpPr/>
          <p:nvPr/>
        </p:nvSpPr>
        <p:spPr>
          <a:xfrm>
            <a:off x="3656916" y="1719028"/>
            <a:ext cx="4887477" cy="34975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>
                <a:solidFill>
                  <a:srgbClr val="002060"/>
                </a:solidFill>
              </a:rPr>
              <a:t>Primary-backup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92DED-01DC-DB45-8D56-4A1D6F2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Another benefit is simpler algorithms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34B7AAE-5154-3A4E-887C-92B56A82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5689223" y="4082308"/>
            <a:ext cx="895545" cy="1818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13D9739-C7EC-D941-B9F3-9489F98C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5689223" y="2933050"/>
            <a:ext cx="895545" cy="181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D8488-8620-E84D-B64E-B2258209AC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4070" y="2400049"/>
            <a:ext cx="581930" cy="504661"/>
          </a:xfrm>
          <a:prstGeom prst="rect">
            <a:avLst/>
          </a:prstGeom>
        </p:spPr>
      </p:pic>
      <p:sp>
        <p:nvSpPr>
          <p:cNvPr id="12" name="Cloud Callout 11">
            <a:extLst>
              <a:ext uri="{FF2B5EF4-FFF2-40B4-BE49-F238E27FC236}">
                <a16:creationId xmlns:a16="http://schemas.microsoft.com/office/drawing/2014/main" id="{8214D934-B074-1E4A-9782-448F5B1A1CB0}"/>
              </a:ext>
            </a:extLst>
          </p:cNvPr>
          <p:cNvSpPr/>
          <p:nvPr/>
        </p:nvSpPr>
        <p:spPr>
          <a:xfrm>
            <a:off x="6136996" y="1284045"/>
            <a:ext cx="4401090" cy="1393172"/>
          </a:xfrm>
          <a:prstGeom prst="cloudCallout">
            <a:avLst>
              <a:gd name="adj1" fmla="val -34759"/>
              <a:gd name="adj2" fmla="val 6465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Backup is </a:t>
            </a:r>
            <a:r>
              <a:rPr lang="en-US" i="1"/>
              <a:t>definitely</a:t>
            </a:r>
            <a:r>
              <a:rPr lang="en-US"/>
              <a:t> failed, so I can start replying to clients without first backing up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AEA26C3E-1AF8-774C-AD58-7D5016519FCD}"/>
              </a:ext>
            </a:extLst>
          </p:cNvPr>
          <p:cNvSpPr/>
          <p:nvPr/>
        </p:nvSpPr>
        <p:spPr>
          <a:xfrm>
            <a:off x="6952710" y="2975867"/>
            <a:ext cx="4401090" cy="1393172"/>
          </a:xfrm>
          <a:prstGeom prst="cloudCallout">
            <a:avLst>
              <a:gd name="adj1" fmla="val -53151"/>
              <a:gd name="adj2" fmla="val -5478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Backup is </a:t>
            </a:r>
            <a:r>
              <a:rPr lang="en-US" i="1"/>
              <a:t>definitely</a:t>
            </a:r>
            <a:r>
              <a:rPr lang="en-US"/>
              <a:t> failed, so I can switch to using another backup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F2ECAD-C37E-214E-8E8B-FB7D945D67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416911" y="3284264"/>
            <a:ext cx="544624" cy="7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330</Words>
  <Application>Microsoft Macintosh PowerPoint</Application>
  <PresentationFormat>Widescreen</PresentationFormat>
  <Paragraphs>83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Failure detection</vt:lpstr>
      <vt:lpstr>Reliable failure detection relies on spies</vt:lpstr>
      <vt:lpstr>End-to-end timeouts make up for blind spies</vt:lpstr>
      <vt:lpstr>Different layers have different types of spies</vt:lpstr>
      <vt:lpstr>Falcon stops at the switch</vt:lpstr>
      <vt:lpstr>Falcon can’t reliably kill a switch</vt:lpstr>
      <vt:lpstr>One benefit of Falcon is faster detection</vt:lpstr>
      <vt:lpstr>Another benefit is simpler algorithms</vt:lpstr>
      <vt:lpstr>Another benefit is simpler algorithms</vt:lpstr>
      <vt:lpstr>Another benefit is simpler algorithms</vt:lpstr>
      <vt:lpstr>Reliable failure detector provides useful tools for reasoning</vt:lpstr>
      <vt:lpstr>Be careful about delayed messages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100</cp:revision>
  <dcterms:created xsi:type="dcterms:W3CDTF">2019-02-12T01:29:27Z</dcterms:created>
  <dcterms:modified xsi:type="dcterms:W3CDTF">2019-05-07T19:44:35Z</dcterms:modified>
</cp:coreProperties>
</file>