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89" r:id="rId4"/>
    <p:sldId id="28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7"/>
    <p:restoredTop sz="94474"/>
  </p:normalViewPr>
  <p:slideViewPr>
    <p:cSldViewPr snapToGrid="0" snapToObjects="1">
      <p:cViewPr varScale="1">
        <p:scale>
          <a:sx n="121" d="100"/>
          <a:sy n="121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0F62-F3F2-DD4C-AFD7-D714D0C0C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9DDBC-D51B-6A48-8E11-5608ACA7D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D88E1-15C6-5F4D-B412-9642F6D8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D8F4C-FA54-8F44-A77F-F402B27B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0E728-CF46-B346-8CC1-26C1B84B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1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377E-BDB5-2247-B583-9A203B43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18791-6CBE-D24A-8706-7F5601EDB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5EF52-6D28-CC45-9960-B5C3492B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99A64-3B57-7146-B0A5-AC75AE67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6347A-B8D6-7C45-81C6-56759454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6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5D03C-0A06-334D-ABFC-C406B334E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F893F-7DAF-8C42-B177-A60D08C19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1F30C-8E90-934F-8AB4-3620B7E2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28701-7C22-5C46-BCBB-FAEC51E3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922FB-3E5F-C549-A8F8-8C88D93D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A8BB-35CE-7441-AC1B-60C1D34D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40D34-D7D6-E44C-877C-DB53F9124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835D9-341B-894A-A671-E1F156CC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F2D5-277A-C843-81D5-EBAE46C9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DD97-0C16-8947-8040-D0D506FD2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5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6BBE-E82D-4541-AB09-44BE3767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0137B-98BC-054B-9483-0D296423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51A7-37B6-9A4F-89FC-3A30590C8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2A80D-1B2C-F841-BD60-0C2ED9D7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9C910-0C1F-7A49-98DB-59456F33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7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5F06-4CCD-2541-8327-2CAC8026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958F8-6F97-5C4C-9E33-5CAC3EB20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8FB75-5588-044B-943C-00E764AAC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3ADB0-5764-A94A-99D1-824CD1D9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5C6ED-4E54-D546-BE16-B21DD5B4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5C8E6-D009-0C47-BED5-7BDC54B0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2B0B-902D-D64C-A4D1-AD7D02AB3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8EC7A-8E73-7A4A-84B9-BC263D2AD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61187-3363-0D4F-B23C-06D10D165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C6945-1C30-464B-A2E1-6427005D1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9CC84-4A13-AA45-9301-51CDBC153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9C96D5-1AE7-3C4F-A5F7-A1B4EC39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FCDEDC-D2EA-AC4A-BB8F-E7CA76C7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EE9025-7B45-A642-AABD-8C9841AD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5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F5A2-A159-0F42-81D9-C8D6914F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915E3-DB0E-494D-AC6C-6D83541C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92C7A-451A-504F-A56F-43D865D2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09B50-A0D6-5440-96F7-24A4E761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4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2E722A-18A3-524A-8033-1F7E0F99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FB570-B352-3547-B5B3-A3D71F1C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9BE7-C8C8-1042-8918-A1A863880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8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30B1-3A6C-8A48-A2D2-365E4EEA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7BCC2-88AA-8445-82CE-A52FAD22B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59A33-E16E-7C4D-B2C1-77805488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CF33D-B2EA-5C47-BEF9-ABF396A7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E9C8D-15FD-454C-B09D-7AB8FB822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FF4E5-7E52-E14F-9828-E49143A4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8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DB87A-5488-6D4A-99E9-12904005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7345E0-74E8-BC46-93BC-8E7F65045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0C8E7-EA93-454E-A14A-05CED6A9F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D92D1-8BAB-2242-8564-E81E6377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51A28-8BEE-4546-8540-DC316259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40433-CD88-434C-BB82-3D9A842D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0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3576AF-F531-A044-802D-99501C1DF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0FA4-C7FD-054D-8697-BC9FFCBC8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0A919-5F07-F245-AF9B-19834E5D7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D1622-3A12-3E48-BED1-9DC00C4B9C82}" type="datetimeFigureOut"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EE49D-2211-FA4B-A86B-76F3E6C5F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4D3CB-6B38-9A4E-8309-7A75FB2F8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6DF4E-EB22-1A43-AB0B-C2F00CD27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Failure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2128A9-DD94-B14F-9CC2-7D35AE4CEB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CSE 552</a:t>
            </a:r>
          </a:p>
          <a:p>
            <a:r>
              <a:rPr lang="en-US" i="1"/>
              <a:t>preparation for reading</a:t>
            </a:r>
          </a:p>
        </p:txBody>
      </p:sp>
    </p:spTree>
    <p:extLst>
      <p:ext uri="{BB962C8B-B14F-4D97-AF65-F5344CB8AC3E}">
        <p14:creationId xmlns:p14="http://schemas.microsoft.com/office/powerpoint/2010/main" val="313192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92DED-01DC-DB45-8D56-4A1D6F28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Timeouts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030263-FA6B-8D47-A5B9-4B9D54A97A47}"/>
              </a:ext>
            </a:extLst>
          </p:cNvPr>
          <p:cNvGrpSpPr/>
          <p:nvPr/>
        </p:nvGrpSpPr>
        <p:grpSpPr>
          <a:xfrm>
            <a:off x="1313465" y="3187928"/>
            <a:ext cx="9239055" cy="181850"/>
            <a:chOff x="1313465" y="3534438"/>
            <a:chExt cx="9239055" cy="1818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CAB359-EBBB-E24B-AE30-76D6AF6C29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681" t="40598" r="7638" b="36488"/>
            <a:stretch/>
          </p:blipFill>
          <p:spPr>
            <a:xfrm>
              <a:off x="1313465" y="3534438"/>
              <a:ext cx="895545" cy="18185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9BB09F-4A95-FE46-8E4B-0095AEDEC192}"/>
                </a:ext>
              </a:extLst>
            </p:cNvPr>
            <p:cNvCxnSpPr/>
            <p:nvPr/>
          </p:nvCxnSpPr>
          <p:spPr>
            <a:xfrm>
              <a:off x="2690566" y="3625363"/>
              <a:ext cx="78619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39BAD66-508B-F84C-9626-2160DEA54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81" t="40598" r="7638" b="36488"/>
          <a:stretch/>
        </p:blipFill>
        <p:spPr>
          <a:xfrm>
            <a:off x="1313465" y="4227380"/>
            <a:ext cx="895545" cy="1818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CF6D7BD-A6F3-944E-88D5-402AF45A959D}"/>
              </a:ext>
            </a:extLst>
          </p:cNvPr>
          <p:cNvCxnSpPr/>
          <p:nvPr/>
        </p:nvCxnSpPr>
        <p:spPr>
          <a:xfrm>
            <a:off x="2690566" y="4318305"/>
            <a:ext cx="7861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1150AC2-AA14-7445-B7EE-9F87FD01A8AB}"/>
              </a:ext>
            </a:extLst>
          </p:cNvPr>
          <p:cNvCxnSpPr>
            <a:cxnSpLocks/>
          </p:cNvCxnSpPr>
          <p:nvPr/>
        </p:nvCxnSpPr>
        <p:spPr>
          <a:xfrm>
            <a:off x="2908092" y="3278853"/>
            <a:ext cx="344774" cy="1039452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007E394-B8D2-A147-A402-BB186584CBF4}"/>
              </a:ext>
            </a:extLst>
          </p:cNvPr>
          <p:cNvCxnSpPr>
            <a:cxnSpLocks/>
          </p:cNvCxnSpPr>
          <p:nvPr/>
        </p:nvCxnSpPr>
        <p:spPr>
          <a:xfrm>
            <a:off x="4304675" y="3278853"/>
            <a:ext cx="344774" cy="1039452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1660293-13C7-0945-B3F0-3BD1FDC82E12}"/>
              </a:ext>
            </a:extLst>
          </p:cNvPr>
          <p:cNvCxnSpPr>
            <a:cxnSpLocks/>
          </p:cNvCxnSpPr>
          <p:nvPr/>
        </p:nvCxnSpPr>
        <p:spPr>
          <a:xfrm>
            <a:off x="5703756" y="3278853"/>
            <a:ext cx="344774" cy="1039452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B16BB64-6B7D-1641-B3DA-C75DF6AEA364}"/>
              </a:ext>
            </a:extLst>
          </p:cNvPr>
          <p:cNvCxnSpPr>
            <a:cxnSpLocks/>
          </p:cNvCxnSpPr>
          <p:nvPr/>
        </p:nvCxnSpPr>
        <p:spPr>
          <a:xfrm flipV="1">
            <a:off x="3470392" y="3278853"/>
            <a:ext cx="344774" cy="1039452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02C3933-E43D-EC47-B06F-38557FEAC8C9}"/>
              </a:ext>
            </a:extLst>
          </p:cNvPr>
          <p:cNvCxnSpPr>
            <a:cxnSpLocks/>
          </p:cNvCxnSpPr>
          <p:nvPr/>
        </p:nvCxnSpPr>
        <p:spPr>
          <a:xfrm flipV="1">
            <a:off x="4923501" y="3300895"/>
            <a:ext cx="344774" cy="1039452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loud Callout 5">
            <a:extLst>
              <a:ext uri="{FF2B5EF4-FFF2-40B4-BE49-F238E27FC236}">
                <a16:creationId xmlns:a16="http://schemas.microsoft.com/office/drawing/2014/main" id="{5D02C649-C5A0-D54D-933B-1DDF7916E56B}"/>
              </a:ext>
            </a:extLst>
          </p:cNvPr>
          <p:cNvSpPr/>
          <p:nvPr/>
        </p:nvSpPr>
        <p:spPr>
          <a:xfrm>
            <a:off x="6235908" y="1690688"/>
            <a:ext cx="1738859" cy="1393172"/>
          </a:xfrm>
          <a:prstGeom prst="cloud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 seems to have failed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2E3A4B-A3BE-6747-95D4-3D6054B015B2}"/>
              </a:ext>
            </a:extLst>
          </p:cNvPr>
          <p:cNvSpPr txBox="1"/>
          <p:nvPr/>
        </p:nvSpPr>
        <p:spPr>
          <a:xfrm>
            <a:off x="1427347" y="2506421"/>
            <a:ext cx="685800" cy="685800"/>
          </a:xfrm>
          <a:prstGeom prst="ellipse">
            <a:avLst/>
          </a:prstGeom>
          <a:solidFill>
            <a:srgbClr val="FFFF00"/>
          </a:solidFill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1F0C9E-3122-B647-8AC7-2CF1BEBAA802}"/>
              </a:ext>
            </a:extLst>
          </p:cNvPr>
          <p:cNvSpPr txBox="1"/>
          <p:nvPr/>
        </p:nvSpPr>
        <p:spPr>
          <a:xfrm>
            <a:off x="1427347" y="3555683"/>
            <a:ext cx="685800" cy="685800"/>
          </a:xfrm>
          <a:prstGeom prst="ellipse">
            <a:avLst/>
          </a:prstGeom>
          <a:solidFill>
            <a:srgbClr val="FFFF00"/>
          </a:solidFill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/>
              <a:t>B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252C9D8-6266-F14E-B784-71D096F1A72F}"/>
              </a:ext>
            </a:extLst>
          </p:cNvPr>
          <p:cNvCxnSpPr>
            <a:cxnSpLocks/>
          </p:cNvCxnSpPr>
          <p:nvPr/>
        </p:nvCxnSpPr>
        <p:spPr>
          <a:xfrm flipV="1">
            <a:off x="9797802" y="3278853"/>
            <a:ext cx="344774" cy="1039452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1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17722 0.0037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92DED-01DC-DB45-8D56-4A1D6F28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Failure detectors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030263-FA6B-8D47-A5B9-4B9D54A97A47}"/>
              </a:ext>
            </a:extLst>
          </p:cNvPr>
          <p:cNvGrpSpPr/>
          <p:nvPr/>
        </p:nvGrpSpPr>
        <p:grpSpPr>
          <a:xfrm>
            <a:off x="1313465" y="3187928"/>
            <a:ext cx="9239055" cy="181850"/>
            <a:chOff x="1313465" y="3534438"/>
            <a:chExt cx="9239055" cy="1818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CAB359-EBBB-E24B-AE30-76D6AF6C29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681" t="40598" r="7638" b="36488"/>
            <a:stretch/>
          </p:blipFill>
          <p:spPr>
            <a:xfrm>
              <a:off x="1313465" y="3534438"/>
              <a:ext cx="895545" cy="18185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9BB09F-4A95-FE46-8E4B-0095AEDEC192}"/>
                </a:ext>
              </a:extLst>
            </p:cNvPr>
            <p:cNvCxnSpPr/>
            <p:nvPr/>
          </p:nvCxnSpPr>
          <p:spPr>
            <a:xfrm>
              <a:off x="2690566" y="3625363"/>
              <a:ext cx="78619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39BAD66-508B-F84C-9626-2160DEA54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81" t="40598" r="7638" b="36488"/>
          <a:stretch/>
        </p:blipFill>
        <p:spPr>
          <a:xfrm>
            <a:off x="1313465" y="4227380"/>
            <a:ext cx="895545" cy="1818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CF6D7BD-A6F3-944E-88D5-402AF45A959D}"/>
              </a:ext>
            </a:extLst>
          </p:cNvPr>
          <p:cNvCxnSpPr/>
          <p:nvPr/>
        </p:nvCxnSpPr>
        <p:spPr>
          <a:xfrm>
            <a:off x="2690566" y="4318305"/>
            <a:ext cx="7861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Callout 5">
            <a:extLst>
              <a:ext uri="{FF2B5EF4-FFF2-40B4-BE49-F238E27FC236}">
                <a16:creationId xmlns:a16="http://schemas.microsoft.com/office/drawing/2014/main" id="{5D02C649-C5A0-D54D-933B-1DDF7916E56B}"/>
              </a:ext>
            </a:extLst>
          </p:cNvPr>
          <p:cNvSpPr/>
          <p:nvPr/>
        </p:nvSpPr>
        <p:spPr>
          <a:xfrm>
            <a:off x="6235908" y="1690688"/>
            <a:ext cx="1738859" cy="1393172"/>
          </a:xfrm>
          <a:prstGeom prst="cloud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 seems to have failed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120EBE-CAD9-0A44-B2E2-2189491E014B}"/>
              </a:ext>
            </a:extLst>
          </p:cNvPr>
          <p:cNvSpPr txBox="1"/>
          <p:nvPr/>
        </p:nvSpPr>
        <p:spPr>
          <a:xfrm>
            <a:off x="1427347" y="2506421"/>
            <a:ext cx="685800" cy="685800"/>
          </a:xfrm>
          <a:prstGeom prst="ellipse">
            <a:avLst/>
          </a:prstGeom>
          <a:solidFill>
            <a:srgbClr val="FFFF00"/>
          </a:solidFill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96960E-6D31-1144-A795-E28C721BA923}"/>
              </a:ext>
            </a:extLst>
          </p:cNvPr>
          <p:cNvSpPr txBox="1"/>
          <p:nvPr/>
        </p:nvSpPr>
        <p:spPr>
          <a:xfrm>
            <a:off x="1427347" y="3555683"/>
            <a:ext cx="685800" cy="685800"/>
          </a:xfrm>
          <a:prstGeom prst="ellipse">
            <a:avLst/>
          </a:prstGeom>
          <a:solidFill>
            <a:srgbClr val="FFFF00"/>
          </a:solidFill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17" name="Cloud Callout 16">
            <a:extLst>
              <a:ext uri="{FF2B5EF4-FFF2-40B4-BE49-F238E27FC236}">
                <a16:creationId xmlns:a16="http://schemas.microsoft.com/office/drawing/2014/main" id="{48B765E0-0A18-2145-A25F-09CFC2085F91}"/>
              </a:ext>
            </a:extLst>
          </p:cNvPr>
          <p:cNvSpPr/>
          <p:nvPr/>
        </p:nvSpPr>
        <p:spPr>
          <a:xfrm>
            <a:off x="8367010" y="1690688"/>
            <a:ext cx="1738859" cy="1393172"/>
          </a:xfrm>
          <a:prstGeom prst="cloud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Oops, B is actually OK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0CCE557-5A0D-114E-B9B4-A0E80FD5430B}"/>
              </a:ext>
            </a:extLst>
          </p:cNvPr>
          <p:cNvSpPr/>
          <p:nvPr/>
        </p:nvSpPr>
        <p:spPr>
          <a:xfrm>
            <a:off x="833202" y="4867018"/>
            <a:ext cx="5057931" cy="146172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An </a:t>
            </a:r>
            <a:r>
              <a:rPr lang="en-US" sz="2400" u="sng"/>
              <a:t>unreliable</a:t>
            </a:r>
            <a:r>
              <a:rPr lang="en-US" sz="2400"/>
              <a:t> failure detector may say a component has failed if it hasn’t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FF3D3D7-3B50-8147-A85E-71F87ADD164B}"/>
              </a:ext>
            </a:extLst>
          </p:cNvPr>
          <p:cNvSpPr/>
          <p:nvPr/>
        </p:nvSpPr>
        <p:spPr>
          <a:xfrm>
            <a:off x="6096000" y="4867018"/>
            <a:ext cx="5057931" cy="146172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A </a:t>
            </a:r>
            <a:r>
              <a:rPr lang="en-US" sz="2400" u="sng"/>
              <a:t>reliable</a:t>
            </a:r>
            <a:r>
              <a:rPr lang="en-US" sz="2400"/>
              <a:t> failure detector </a:t>
            </a:r>
            <a:r>
              <a:rPr lang="en-US" sz="2400" b="1" i="1">
                <a:solidFill>
                  <a:srgbClr val="FFFF00"/>
                </a:solidFill>
              </a:rPr>
              <a:t>never</a:t>
            </a:r>
            <a:r>
              <a:rPr lang="en-US" sz="2400"/>
              <a:t> says a component has failed if it hasn’t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4783A3B8-CD27-864E-9877-C42BA03E2F64}"/>
              </a:ext>
            </a:extLst>
          </p:cNvPr>
          <p:cNvSpPr/>
          <p:nvPr/>
        </p:nvSpPr>
        <p:spPr>
          <a:xfrm>
            <a:off x="7644809" y="3827566"/>
            <a:ext cx="2907711" cy="903922"/>
          </a:xfrm>
          <a:prstGeom prst="wedgeRoundRectCallout">
            <a:avLst>
              <a:gd name="adj1" fmla="val -32900"/>
              <a:gd name="adj2" fmla="val 10138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Falcon paper concerns RFDs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0C60A-7DAE-F848-84A7-1662C39467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010" y="1738597"/>
            <a:ext cx="1580312" cy="11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92DED-01DC-DB45-8D56-4A1D6F28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FLP impossibility result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95ED77-58EE-4947-A3F1-769683980DFE}"/>
              </a:ext>
            </a:extLst>
          </p:cNvPr>
          <p:cNvSpPr/>
          <p:nvPr/>
        </p:nvSpPr>
        <p:spPr>
          <a:xfrm>
            <a:off x="1553376" y="2053474"/>
            <a:ext cx="3262262" cy="315402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Consensus is impossible in an asynchronous system with the possibility of node failure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8AC64F0-F45E-9C41-AB8A-0B8201EBDB7E}"/>
              </a:ext>
            </a:extLst>
          </p:cNvPr>
          <p:cNvSpPr/>
          <p:nvPr/>
        </p:nvSpPr>
        <p:spPr>
          <a:xfrm>
            <a:off x="5157160" y="1864830"/>
            <a:ext cx="2644048" cy="1079653"/>
          </a:xfrm>
          <a:prstGeom prst="wedgeRoundRectCallout">
            <a:avLst>
              <a:gd name="adj1" fmla="val -110416"/>
              <a:gd name="adj2" fmla="val 77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But, wait, what about Paxos?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6AE4266A-DB52-7341-9001-C0549E33F29C}"/>
              </a:ext>
            </a:extLst>
          </p:cNvPr>
          <p:cNvSpPr/>
          <p:nvPr/>
        </p:nvSpPr>
        <p:spPr>
          <a:xfrm>
            <a:off x="5976080" y="3098719"/>
            <a:ext cx="4660134" cy="1342459"/>
          </a:xfrm>
          <a:prstGeom prst="wedgeRoundRectCallout">
            <a:avLst>
              <a:gd name="adj1" fmla="val -99923"/>
              <a:gd name="adj2" fmla="val -508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Problem definition includes a strong liveness condition:  consensus </a:t>
            </a:r>
            <a:r>
              <a:rPr lang="en-US" sz="2400" i="1"/>
              <a:t>must</a:t>
            </a:r>
            <a:r>
              <a:rPr lang="en-US" sz="2400"/>
              <a:t> terminate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8F60DC6-25DC-6343-8C9B-1699BA29F7B7}"/>
              </a:ext>
            </a:extLst>
          </p:cNvPr>
          <p:cNvSpPr/>
          <p:nvPr/>
        </p:nvSpPr>
        <p:spPr>
          <a:xfrm>
            <a:off x="5157160" y="4595414"/>
            <a:ext cx="5725700" cy="152328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Algorithms like Paxos may not terminate.</a:t>
            </a:r>
          </a:p>
          <a:p>
            <a:pPr algn="ctr"/>
            <a:r>
              <a:rPr lang="en-US" sz="2400"/>
              <a:t>They’re only live under certain conditions.</a:t>
            </a:r>
          </a:p>
        </p:txBody>
      </p:sp>
    </p:spTree>
    <p:extLst>
      <p:ext uri="{BB962C8B-B14F-4D97-AF65-F5344CB8AC3E}">
        <p14:creationId xmlns:p14="http://schemas.microsoft.com/office/powerpoint/2010/main" val="335973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82A2-8A2A-C44E-8E38-5EB4F7F1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Unreliable failure detectors paper (optional)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BBA434-2B1D-9A41-8B1E-12F517F6A4A5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305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Key ideas</a:t>
            </a:r>
          </a:p>
          <a:p>
            <a:pPr lvl="1"/>
            <a:r>
              <a:rPr lang="en-US"/>
              <a:t>Different categories of failure detectors</a:t>
            </a:r>
          </a:p>
          <a:p>
            <a:pPr lvl="1"/>
            <a:r>
              <a:rPr lang="en-US"/>
              <a:t>Sufficiency of very weak failure detector for solving consensus (weak completeness and eventual weak accuracy)</a:t>
            </a:r>
          </a:p>
          <a:p>
            <a:pPr lvl="1"/>
            <a:r>
              <a:rPr lang="en-US"/>
              <a:t>Consensus and atomic broadcast equivalence</a:t>
            </a:r>
          </a:p>
          <a:p>
            <a:r>
              <a:rPr lang="en-US"/>
              <a:t>Appendix can be skipped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03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149</Words>
  <Application>Microsoft Macintosh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Failure detection</vt:lpstr>
      <vt:lpstr>Timeouts</vt:lpstr>
      <vt:lpstr>Failure detectors</vt:lpstr>
      <vt:lpstr>FLP impossibility result</vt:lpstr>
      <vt:lpstr>Unreliable failure detectors paper (optional)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Enhancements to Paxos</dc:title>
  <dc:creator>Jay Lorch</dc:creator>
  <cp:lastModifiedBy>Jay Lorch</cp:lastModifiedBy>
  <cp:revision>30</cp:revision>
  <dcterms:created xsi:type="dcterms:W3CDTF">2019-02-12T01:29:27Z</dcterms:created>
  <dcterms:modified xsi:type="dcterms:W3CDTF">2019-05-06T19:47:56Z</dcterms:modified>
</cp:coreProperties>
</file>